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0" r:id="rId4"/>
    <p:sldId id="283" r:id="rId5"/>
    <p:sldId id="281" r:id="rId6"/>
    <p:sldId id="284" r:id="rId7"/>
    <p:sldId id="297" r:id="rId8"/>
    <p:sldId id="298" r:id="rId9"/>
    <p:sldId id="301" r:id="rId10"/>
    <p:sldId id="268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139A-99CD-3580-3161-339334C2F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5F519-52F4-9576-3887-2C12CEF80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A8A0D-A7DF-B200-CEA1-0D4ADA3F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E2959-2064-FAC1-6545-8A54CAF7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07E4-0831-AFF9-B33E-C0DB279B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96DF-0F65-4F08-1D4E-F3F465CA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89612-7941-C998-C277-EE11B08A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B36D3-0E51-91C9-0B3E-A8EFCE2D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D60DC-4702-F76B-F9C0-08C77100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2EC8-B0AA-8AAB-7B3B-C04A9C34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8B606-9FD6-EC18-A232-B40CD0496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0D4BE-69E1-92B8-596D-AA7A8A174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0ABB8-365E-E157-62FE-E1DA23C0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A7059-D01A-755B-316D-BCD7420E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2E1C-8A2C-FACD-FA0D-9F72C83C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0B25-5FB4-F1A7-1710-1658AF5B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513D-8037-AB8F-4AE9-65B0EB55E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922A-DF3B-2A06-3855-F32644BA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03A2B-5E28-A432-517B-981DCDD2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21BA-E59F-F308-D74C-0732A244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2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BF0-E09C-795B-B6CF-55A411CC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BB50C-DB78-39DD-91EE-3A4C301B1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F5AD-D31E-1338-CB1C-C98B19F8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0B1FF-09D3-6468-989F-667D659C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1BE65-4E2E-ACF5-7DC6-062CDB9A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491E-9CF4-DD01-28A7-1265F8B2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6A07-EE9B-05FC-1CC2-4D4428377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7E98C-E5FE-628F-8DCC-0153A5FB2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D2F66-6478-A2B9-7791-85EC3DE5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95288-E463-C7CB-A229-95087704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6F51B-ED44-4F7A-EE32-82B2B4F0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48DF-6E3A-C4F4-DDF0-903F9244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F6CBB-E62E-AA11-5B49-F53E8F0A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D5B70-B38D-27A1-15E6-8F22EE459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48D1-B6C8-EA68-564B-73ED1E780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E6615-9CB5-7F8C-5F6D-C24B55198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16535-C257-2D48-1D7A-A4C33304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29E43-3C05-727A-02C2-92C76A2E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4A5FE-4F4C-6420-461B-33250152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171F-3B66-6245-5CE2-E3494E78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EB1FC-6EDF-7618-9733-E708DB30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BD28B-EC2F-0BD0-1CBF-738B9760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47F6C-8DDF-1A5B-D32D-8592A5FA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2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9A043-FA2D-C834-68E6-E107D848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7A1D9-A25D-A697-2686-A0832112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2EB0B-B6FC-4B90-84C2-24E7CABB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AA7C-A154-8CA3-30F8-D756A16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3B65-3FEF-C75D-BEA6-C3248ACA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38F94-F4FD-1F41-47A6-8E7AD0CF2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73EAF-665D-EC65-A486-14B30ED2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D54CE-902D-8757-736E-F1D22D6D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42D87-A16C-2FAC-FAF6-3C1D819E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1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622C-AE0E-6C96-A003-5FDFBF8F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E9571-C5E1-B5C3-AEA4-F75361DB9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D014-1F51-DBA6-8EB4-805109DE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BF0D8-56BD-1BB2-513C-BDD988AA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BC150-8632-1254-EF2D-4991C3D2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53E75-8BC5-6285-B37E-578C1802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0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EC80F-CE25-B9AA-AA76-493C9350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BD80B-66EB-5934-CF7D-F02D0064C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749D-DDC9-BA63-E333-27A0AB861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58C5-CAA0-49EC-B7A1-1BEABCE6115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79BE9-47C6-9CFA-2852-A24367484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079B-2DB7-B43F-F80C-FF8BAEFE3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CDAC-B037-45C8-81A9-86B0BD4C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1.xml"/><Relationship Id="rId5" Type="http://schemas.openxmlformats.org/officeDocument/2006/relationships/image" Target="../media/image10.jpeg"/><Relationship Id="rId10" Type="http://schemas.openxmlformats.org/officeDocument/2006/relationships/slide" Target="slide20.xml"/><Relationship Id="rId4" Type="http://schemas.openxmlformats.org/officeDocument/2006/relationships/slide" Target="slide15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ocongan.gov.vn/vanban/Pages/van-ban-moi.aspx?ItemID=2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A7B7-10A0-7DBF-AF50-27138BB58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6" y="294640"/>
            <a:ext cx="10343804" cy="2021522"/>
          </a:xfrm>
        </p:spPr>
        <p:txBody>
          <a:bodyPr>
            <a:no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2455C-B981-540D-DF0C-78E2E164C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27" y="2886077"/>
            <a:ext cx="11346873" cy="1655762"/>
          </a:xfrm>
        </p:spPr>
        <p:txBody>
          <a:bodyPr>
            <a:normAutofit/>
          </a:bodyPr>
          <a:lstStyle/>
          <a:p>
            <a:r>
              <a:rPr lang="en-US" sz="4000" b="1" u="sng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BAAA1-A302-26F8-7BE6-A1226ABE6972}"/>
              </a:ext>
            </a:extLst>
          </p:cNvPr>
          <p:cNvSpPr txBox="1"/>
          <p:nvPr/>
        </p:nvSpPr>
        <p:spPr>
          <a:xfrm>
            <a:off x="5254567" y="5903893"/>
            <a:ext cx="7085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THPT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11B5-1D53-04D7-5BC9-A4DC4A7D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1990725"/>
            <a:ext cx="10515600" cy="1087755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999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7951" y="2001982"/>
            <a:ext cx="538532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>
              <a:defRPr/>
            </a:pP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 SỐ MAY MẮN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003-1_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524001" y="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 descr="003-1_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227764" y="5168900"/>
            <a:ext cx="44402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2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191000" y="1905000"/>
            <a:ext cx="3886200" cy="411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/>
          </a:p>
        </p:txBody>
      </p:sp>
      <p:sp>
        <p:nvSpPr>
          <p:cNvPr id="65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30351" y="-23813"/>
            <a:ext cx="2962275" cy="2470151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1</a:t>
            </a:r>
            <a:endParaRPr lang="en-US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79926" y="-47625"/>
            <a:ext cx="3057525" cy="24955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/>
              </a:gs>
              <a:gs pos="50000">
                <a:srgbClr val="FF0066"/>
              </a:gs>
              <a:gs pos="100000">
                <a:srgbClr val="FF99CC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43800" y="1"/>
            <a:ext cx="3124200" cy="2487613"/>
          </a:xfrm>
          <a:prstGeom prst="beve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483100" y="2438400"/>
            <a:ext cx="3060700" cy="21653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43801" y="2438400"/>
            <a:ext cx="3121025" cy="21653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4001" y="2438401"/>
            <a:ext cx="2962275" cy="218281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524001" y="4621214"/>
            <a:ext cx="2962275" cy="22367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AutoShap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483100" y="4603750"/>
            <a:ext cx="3060700" cy="2254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3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543801" y="4621214"/>
            <a:ext cx="3121025" cy="22367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60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1484314"/>
            <a:ext cx="883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vi-VN" sz="3000" b="1" dirty="0">
                <a:latin typeface="+mj-lt"/>
              </a:rPr>
              <a:t>Câu </a:t>
            </a:r>
            <a:r>
              <a:rPr lang="vi-VN" sz="3000" b="1" dirty="0" smtClean="0">
                <a:latin typeface="+mj-lt"/>
              </a:rPr>
              <a:t>hỏi: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b="1" dirty="0" smtClean="0">
                <a:latin typeface="+mj-lt"/>
              </a:rPr>
              <a:t>Bản Hiến pháp đầu tiên của nước Việt Nam được ban hành vào năm nào?</a:t>
            </a:r>
            <a:endParaRPr lang="en-US" sz="3000" b="1" dirty="0">
              <a:latin typeface="+mj-lt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vi-VN" sz="3000" b="1" dirty="0">
                <a:latin typeface="+mj-lt"/>
              </a:rPr>
              <a:t>A. </a:t>
            </a:r>
            <a:r>
              <a:rPr lang="vi-VN" sz="3000" dirty="0" smtClean="0">
                <a:latin typeface="+mj-lt"/>
              </a:rPr>
              <a:t>1980.</a:t>
            </a:r>
            <a:r>
              <a:rPr lang="vi-VN" sz="3000" dirty="0">
                <a:latin typeface="+mj-lt"/>
              </a:rPr>
              <a:t>	</a:t>
            </a:r>
            <a:r>
              <a:rPr lang="vi-VN" sz="3000" dirty="0" smtClean="0">
                <a:latin typeface="+mj-lt"/>
              </a:rPr>
              <a:t>	</a:t>
            </a:r>
            <a:r>
              <a:rPr lang="vi-VN" sz="3000" b="1" dirty="0" smtClean="0">
                <a:latin typeface="+mj-lt"/>
              </a:rPr>
              <a:t>B</a:t>
            </a:r>
            <a:r>
              <a:rPr lang="vi-VN" sz="3000" b="1" dirty="0">
                <a:latin typeface="+mj-lt"/>
              </a:rPr>
              <a:t>. </a:t>
            </a:r>
            <a:r>
              <a:rPr lang="vi-VN" sz="3000" dirty="0" smtClean="0">
                <a:latin typeface="+mj-lt"/>
              </a:rPr>
              <a:t>1959.</a:t>
            </a:r>
            <a:endParaRPr lang="en-US" sz="3000" dirty="0">
              <a:latin typeface="+mj-lt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vi-VN" sz="3000" b="1" dirty="0">
                <a:latin typeface="+mj-lt"/>
              </a:rPr>
              <a:t>C. </a:t>
            </a:r>
            <a:r>
              <a:rPr lang="vi-VN" sz="3000" dirty="0" smtClean="0">
                <a:latin typeface="+mj-lt"/>
              </a:rPr>
              <a:t>1945.</a:t>
            </a:r>
            <a:r>
              <a:rPr lang="vi-VN" sz="3000" dirty="0">
                <a:latin typeface="+mj-lt"/>
              </a:rPr>
              <a:t>	</a:t>
            </a:r>
            <a:r>
              <a:rPr lang="vi-VN" sz="3000" dirty="0" smtClean="0">
                <a:latin typeface="+mj-lt"/>
              </a:rPr>
              <a:t>	</a:t>
            </a: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1000" y="4648201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D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524001" y="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>
            <a:hlinkClick r:id="rId4" action="ppaction://hlinksldjump"/>
          </p:cNvPr>
          <p:cNvSpPr/>
          <p:nvPr/>
        </p:nvSpPr>
        <p:spPr>
          <a:xfrm>
            <a:off x="11097491" y="5886019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52600" y="1333501"/>
            <a:ext cx="8763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sz="3000" b="1" dirty="0">
                <a:latin typeface="+mj-lt"/>
              </a:rPr>
              <a:t>Câu </a:t>
            </a:r>
            <a:r>
              <a:rPr lang="vi-VN" sz="3000" b="1" dirty="0" smtClean="0">
                <a:latin typeface="+mj-lt"/>
              </a:rPr>
              <a:t>hỏi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nào sau đây là bước 4 trong quy trình làm, sửa đổi Hiến pháp?</a:t>
            </a:r>
            <a:endParaRPr lang="en-US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làm, sửa đổi Hiến pháp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Quốc hội thảo luận Dự thảo Hiến pháp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 Dự thảo Hiến pháp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 hội thông qua Hiến pháp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49784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C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8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524001" y="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005128" y="6043037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0" y="23510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em đã nhận được một phần quà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1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524001" y="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9067801" y="-76200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447801" y="5478463"/>
            <a:ext cx="1439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9228138" y="5562600"/>
            <a:ext cx="14398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>
            <a:hlinkClick r:id="rId4" action="ppaction://hlinksldjump"/>
          </p:cNvPr>
          <p:cNvSpPr/>
          <p:nvPr/>
        </p:nvSpPr>
        <p:spPr>
          <a:xfrm>
            <a:off x="11300691" y="6015328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33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992188"/>
            <a:ext cx="8229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quy phạm pháp luật nào sau đây được coi là đạo luật cơ bản của nước ta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luật Hình sự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 pháp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hôn nhân và gia đình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giao thông đường bộ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800600" y="5105400"/>
            <a:ext cx="195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B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412876" y="-42863"/>
            <a:ext cx="1439863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199091" y="6149975"/>
            <a:ext cx="812800" cy="708025"/>
          </a:xfrm>
          <a:prstGeom prst="star5">
            <a:avLst>
              <a:gd name="adj" fmla="val 2735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1014414"/>
            <a:ext cx="8839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phương án phù hợp điền vào chỗ trống “....” trong câu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 pháp có hiệu lực pháp lý ..... trong hệ thống các văn bản quy phạm pháp luật Việt Nam.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Cao nhất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 nhất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 nhất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trọng nhất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4648200" y="52070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: A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0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412876" y="-42863"/>
            <a:ext cx="14398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272982" y="6043036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1782045"/>
            <a:ext cx="8001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nền lập Hiến Việt Nam đã ban hành mấy bản Hiến pháp chính thức? </a:t>
            </a:r>
          </a:p>
          <a:p>
            <a:pPr>
              <a:defRPr/>
            </a:pP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không tính bản sửa đổi, bổ sung )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bản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3 bản</a:t>
            </a:r>
          </a:p>
          <a:p>
            <a:pPr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bản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bản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4800600" y="53594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C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1204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517237" y="-42863"/>
            <a:ext cx="1328738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300691" y="6052274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2209801"/>
            <a:ext cx="480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em đã nhận được một phần quà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003-1_5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5"/>
          <a:stretch>
            <a:fillRect/>
          </a:stretch>
        </p:blipFill>
        <p:spPr bwMode="auto">
          <a:xfrm>
            <a:off x="1547813" y="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11199091" y="5978382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61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3600" b="1" i="1" dirty="0" smtClean="0"/>
              <a:t>“Sống và làm việc theo Hiến pháp và pháp luật”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3635953"/>
            <a:ext cx="11286836" cy="12777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3000" dirty="0" smtClean="0">
                <a:latin typeface="+mj-lt"/>
              </a:rPr>
              <a:t>Em hiểu như thế nào về câu nói trên?</a:t>
            </a:r>
          </a:p>
          <a:p>
            <a:pPr marL="0" indent="0" algn="ctr">
              <a:buNone/>
            </a:pPr>
            <a:r>
              <a:rPr lang="vi-VN" sz="3000" dirty="0" smtClean="0">
                <a:latin typeface="+mj-lt"/>
              </a:rPr>
              <a:t>Em hãy nêu hiểu biết của mình về Hiến pháp và pháp luật Việt Nam?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0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1031876"/>
            <a:ext cx="9220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 pháp do cơ quan nào thông qua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phủ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 án nhân dân tối cao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 kiểm sát nhân dân tối cao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 hội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953000" y="5207000"/>
            <a:ext cx="218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D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2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1412876" y="-42863"/>
            <a:ext cx="15589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1152909" y="6015328"/>
            <a:ext cx="812800" cy="708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51076" y="48925"/>
            <a:ext cx="7578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hỏi: Hiến pháp quy định về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4279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4" b="53780"/>
          <a:stretch>
            <a:fillRect/>
          </a:stretch>
        </p:blipFill>
        <p:spPr bwMode="auto">
          <a:xfrm>
            <a:off x="-138545" y="-130175"/>
            <a:ext cx="152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3" descr="003-1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5"/>
          <a:stretch>
            <a:fillRect/>
          </a:stretch>
        </p:blipFill>
        <p:spPr bwMode="auto">
          <a:xfrm>
            <a:off x="6908800" y="5486400"/>
            <a:ext cx="375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11088254" y="5941437"/>
            <a:ext cx="812800" cy="708025"/>
          </a:xfrm>
          <a:prstGeom prst="star5">
            <a:avLst>
              <a:gd name="adj" fmla="val 1437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9455" y="1015989"/>
            <a:ext cx="11748653" cy="4488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dân.</a:t>
            </a: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tế,văn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 yêu, hôn nhân,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tế,văn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tế,văn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72704" y="5711249"/>
            <a:ext cx="218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11" grpId="0" build="p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130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/>
              <a:t>VẬN DỤNG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vi-VN" sz="3000" dirty="0" smtClean="0">
                <a:latin typeface="+mj-lt"/>
              </a:rPr>
              <a:t>Em hãy </a:t>
            </a:r>
            <a:r>
              <a:rPr lang="vi-VN" sz="3000" dirty="0">
                <a:latin typeface="+mj-lt"/>
              </a:rPr>
              <a:t>viết một bài luận về vai trò cùa Hiến pháp đối với </a:t>
            </a:r>
            <a:r>
              <a:rPr lang="vi-VN" sz="3000" dirty="0" smtClean="0">
                <a:latin typeface="+mj-lt"/>
              </a:rPr>
              <a:t>cuộc </a:t>
            </a:r>
            <a:r>
              <a:rPr lang="vi-VN" sz="3000" dirty="0">
                <a:latin typeface="+mj-lt"/>
              </a:rPr>
              <a:t>sống con người và chia </a:t>
            </a:r>
            <a:r>
              <a:rPr lang="vi-VN" sz="3000" dirty="0" smtClean="0">
                <a:latin typeface="+mj-lt"/>
              </a:rPr>
              <a:t>sẻ sản </a:t>
            </a:r>
            <a:r>
              <a:rPr lang="vi-VN" sz="3000" dirty="0">
                <a:latin typeface="+mj-lt"/>
              </a:rPr>
              <a:t>phẩm với các </a:t>
            </a:r>
            <a:r>
              <a:rPr lang="vi-VN" sz="3000" dirty="0" smtClean="0">
                <a:latin typeface="+mj-lt"/>
              </a:rPr>
              <a:t>bạn.</a:t>
            </a:r>
            <a:endParaRPr lang="vi-VN" sz="3000" dirty="0">
              <a:latin typeface="+mj-lt"/>
            </a:endParaRPr>
          </a:p>
          <a:p>
            <a:pPr marL="514350" lvl="0" indent="-514350">
              <a:buAutoNum type="arabicPeriod"/>
            </a:pPr>
            <a:r>
              <a:rPr lang="vi-VN" sz="3000" dirty="0" smtClean="0">
                <a:latin typeface="+mj-lt"/>
              </a:rPr>
              <a:t>Em </a:t>
            </a:r>
            <a:r>
              <a:rPr lang="vi-VN" sz="3000" dirty="0">
                <a:latin typeface="+mj-lt"/>
              </a:rPr>
              <a:t>hãy thiết kế một </a:t>
            </a:r>
            <a:r>
              <a:rPr lang="vi-VN" sz="3000" dirty="0" smtClean="0">
                <a:latin typeface="+mj-lt"/>
              </a:rPr>
              <a:t>sản phẩm </a:t>
            </a:r>
            <a:r>
              <a:rPr lang="vi-VN" sz="3000" dirty="0">
                <a:latin typeface="+mj-lt"/>
              </a:rPr>
              <a:t>truyền thông </a:t>
            </a:r>
            <a:r>
              <a:rPr lang="vi-VN" sz="3000" dirty="0" smtClean="0">
                <a:latin typeface="+mj-lt"/>
              </a:rPr>
              <a:t>(khẩu </a:t>
            </a:r>
            <a:r>
              <a:rPr lang="vi-VN" sz="3000" dirty="0">
                <a:latin typeface="+mj-lt"/>
              </a:rPr>
              <a:t>hiệu, tranh vẽ....) giới thiệu về Hiến pháp nước Cộng hoá xã hội </a:t>
            </a:r>
            <a:r>
              <a:rPr lang="vi-VN" sz="3000" dirty="0" smtClean="0">
                <a:latin typeface="+mj-lt"/>
              </a:rPr>
              <a:t>chủ </a:t>
            </a:r>
            <a:r>
              <a:rPr lang="vi-VN" sz="3000" dirty="0">
                <a:latin typeface="+mj-lt"/>
              </a:rPr>
              <a:t>nghĩa Việt Nam </a:t>
            </a:r>
            <a:r>
              <a:rPr lang="vi-VN" sz="3000" dirty="0" smtClean="0">
                <a:latin typeface="+mj-lt"/>
              </a:rPr>
              <a:t>và thuyết trình </a:t>
            </a:r>
            <a:r>
              <a:rPr lang="vi-VN" sz="3000" dirty="0">
                <a:latin typeface="+mj-lt"/>
              </a:rPr>
              <a:t>ý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nghĩa </a:t>
            </a:r>
            <a:r>
              <a:rPr lang="vi-VN" sz="3000" dirty="0" smtClean="0">
                <a:latin typeface="+mj-lt"/>
              </a:rPr>
              <a:t>của </a:t>
            </a:r>
            <a:r>
              <a:rPr lang="vi-VN" sz="3000" dirty="0">
                <a:latin typeface="+mj-lt"/>
              </a:rPr>
              <a:t>sản phẩm đó trước lớp.</a:t>
            </a:r>
            <a:endParaRPr lang="en-US" sz="3000" dirty="0">
              <a:latin typeface="+mj-lt"/>
            </a:endParaRP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/>
            </a:r>
            <a:br>
              <a:rPr lang="vi-VN" sz="3000" dirty="0">
                <a:latin typeface="+mj-lt"/>
              </a:rPr>
            </a:b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43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iPhone 12 Pro Max 4k Full HD cực đẹp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FB0ECB-D749-2826-7E88-F25974596116}"/>
              </a:ext>
            </a:extLst>
          </p:cNvPr>
          <p:cNvSpPr/>
          <p:nvPr/>
        </p:nvSpPr>
        <p:spPr>
          <a:xfrm>
            <a:off x="541767" y="1735790"/>
            <a:ext cx="4079565" cy="27569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69343-980E-D7D4-2C62-E3FEC6998D9B}"/>
              </a:ext>
            </a:extLst>
          </p:cNvPr>
          <p:cNvSpPr/>
          <p:nvPr/>
        </p:nvSpPr>
        <p:spPr>
          <a:xfrm>
            <a:off x="5938842" y="1103651"/>
            <a:ext cx="5711391" cy="21694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285B0-C555-9D08-E1E7-6A106D4A3CA1}"/>
              </a:ext>
            </a:extLst>
          </p:cNvPr>
          <p:cNvSpPr/>
          <p:nvPr/>
        </p:nvSpPr>
        <p:spPr>
          <a:xfrm>
            <a:off x="6044558" y="3607980"/>
            <a:ext cx="5711391" cy="22748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C6E7E3-D908-506A-6135-387E5955293C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621332" y="2188370"/>
            <a:ext cx="1317510" cy="925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908969-9619-5264-3AEF-E6BEE409975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621332" y="3114287"/>
            <a:ext cx="1376743" cy="1291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2800" y="-152114"/>
            <a:ext cx="10420927" cy="985525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 smtClean="0"/>
              <a:t>NỘI DUNG BÀI HỌC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541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88 – 89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89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Nam?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89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kji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35600" y="1910715"/>
            <a:ext cx="325120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35600" y="3180080"/>
            <a:ext cx="325120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5435600" y="4839335"/>
            <a:ext cx="325120" cy="30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208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tế,văn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556"/>
            <a:ext cx="112014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891"/>
            <a:ext cx="10515600" cy="435133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2050" name="Picture 2" descr="Những trường hợp “ngoại lệ” khi xác định văn bản QP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64618"/>
            <a:ext cx="8654473" cy="47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1551398" y="-22802"/>
            <a:ext cx="9802402" cy="67858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3" y="1184852"/>
            <a:ext cx="2420294" cy="372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90" y="1184852"/>
            <a:ext cx="2396257" cy="369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455" t="2706" r="8201" b="2175"/>
          <a:stretch/>
        </p:blipFill>
        <p:spPr>
          <a:xfrm>
            <a:off x="4918187" y="1199860"/>
            <a:ext cx="2420294" cy="369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104" y="1291070"/>
            <a:ext cx="2327564" cy="3616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6826" r="16234"/>
          <a:stretch/>
        </p:blipFill>
        <p:spPr>
          <a:xfrm>
            <a:off x="9790547" y="1291070"/>
            <a:ext cx="2401453" cy="3616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525" y="5196155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 1946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310" y="5205343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 1959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0217" y="5205344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 1980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1670" y="5227907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 1992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73123" y="5246304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 2013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hlinkClick r:id="rId7"/>
          </p:cNvPr>
          <p:cNvSpPr/>
          <p:nvPr/>
        </p:nvSpPr>
        <p:spPr>
          <a:xfrm>
            <a:off x="3057236" y="5965246"/>
            <a:ext cx="5126182" cy="674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+mj-lt"/>
              </a:rPr>
              <a:t>Lịch sử nền lâp </a:t>
            </a:r>
            <a:r>
              <a:rPr lang="vi-VN" sz="2400" smtClean="0">
                <a:latin typeface="+mj-lt"/>
              </a:rPr>
              <a:t>Hiến Việt Nam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8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2481"/>
            <a:ext cx="10515600" cy="533448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Yêu cầu làm,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Quốc hội quyết định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đổi 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 </a:t>
            </a:r>
            <a:r>
              <a:rPr lang="vi-V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Quốc hội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Ban dự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Soạn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ý kiến nhân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thảo 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hội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 Dự thảo 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hội thông qua Hiến 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8: Chủ tịch nước công bố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và sửa đồi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232028" y="1"/>
            <a:ext cx="11429144" cy="84248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9883" y="1017142"/>
            <a:ext cx="0" cy="4089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9883" y="1017142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8170" y="2104490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8170" y="2637034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8170" y="3159304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18170" y="3661025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18170" y="4173020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18170" y="4654193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8170" y="1590783"/>
            <a:ext cx="678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4" y="0"/>
            <a:ext cx="11916075" cy="634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" y="1"/>
            <a:ext cx="11916075" cy="6343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1280" y="6392418"/>
            <a:ext cx="6890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ý kiến nhân dân về Dự thảo Hiến pháp.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878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CHỦ ĐỀ 8: HIẾN PHÁP NƯỚC CỘNG HÒA   XÃ HỘI CHỦ NGHĨA VIỆT NAM</vt:lpstr>
      <vt:lpstr>“Sống và làm việc theo Hiến pháp và pháp luật”</vt:lpstr>
      <vt:lpstr>NỘI DUNG BÀI HỌC</vt:lpstr>
      <vt:lpstr>THẢO LUẬN NHÓM</vt:lpstr>
      <vt:lpstr>1. Khái niệm và vị trí của Hiến pháp nước Cộng hòa xã hội chủ nghĩa Việt Nam</vt:lpstr>
      <vt:lpstr>2. Đặc điểm của Hiến pháp nước Cộng hòa xã hội chủ nghĩa Việt Nam</vt:lpstr>
      <vt:lpstr>Hiến pháp có hiệu lực pháp lý lâu dài và tương đối ổn định</vt:lpstr>
      <vt:lpstr>Hiến pháp có quy trình làm, sửa đổi đặc biệt được quy định tại Hiến pháp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9: HỆ THỐNG CHÍNH TRỊ NƯỚC CỘNG HÒA XÃ HỘI CHỦ NGHĨA VIỆT NAM</dc:title>
  <dc:creator>Pham Thi Thu Hoa</dc:creator>
  <cp:lastModifiedBy>ADMIN</cp:lastModifiedBy>
  <cp:revision>34</cp:revision>
  <dcterms:created xsi:type="dcterms:W3CDTF">2022-08-20T04:28:28Z</dcterms:created>
  <dcterms:modified xsi:type="dcterms:W3CDTF">2022-08-22T06:27:11Z</dcterms:modified>
</cp:coreProperties>
</file>