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77" r:id="rId3"/>
    <p:sldId id="276" r:id="rId4"/>
    <p:sldId id="268" r:id="rId5"/>
    <p:sldId id="257" r:id="rId6"/>
    <p:sldId id="279" r:id="rId7"/>
    <p:sldId id="272" r:id="rId8"/>
    <p:sldId id="260" r:id="rId9"/>
    <p:sldId id="273" r:id="rId10"/>
    <p:sldId id="274" r:id="rId11"/>
    <p:sldId id="275" r:id="rId12"/>
    <p:sldId id="282" r:id="rId13"/>
    <p:sldId id="284"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D938-E7A2-4E7A-B8F7-38EECCAE1A43}"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3785-8236-45EF-9E23-22C9DC12EB2D}" type="slidenum">
              <a:rPr lang="en-US" smtClean="0"/>
              <a:t>‹#›</a:t>
            </a:fld>
            <a:endParaRPr lang="en-US"/>
          </a:p>
        </p:txBody>
      </p:sp>
    </p:spTree>
    <p:extLst>
      <p:ext uri="{BB962C8B-B14F-4D97-AF65-F5344CB8AC3E}">
        <p14:creationId xmlns:p14="http://schemas.microsoft.com/office/powerpoint/2010/main" val="56845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23785-8236-45EF-9E23-22C9DC12EB2D}" type="slidenum">
              <a:rPr lang="en-US" smtClean="0"/>
              <a:t>11</a:t>
            </a:fld>
            <a:endParaRPr lang="en-US"/>
          </a:p>
        </p:txBody>
      </p:sp>
    </p:spTree>
    <p:extLst>
      <p:ext uri="{BB962C8B-B14F-4D97-AF65-F5344CB8AC3E}">
        <p14:creationId xmlns:p14="http://schemas.microsoft.com/office/powerpoint/2010/main" val="127774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28D98-A0CF-43ED-ABE6-3759403A847F}" type="datetimeFigureOut">
              <a:rPr lang="en-US" smtClean="0"/>
              <a:t>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61347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28D98-A0CF-43ED-ABE6-3759403A847F}" type="datetimeFigureOut">
              <a:rPr lang="en-US" smtClean="0"/>
              <a:t>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104683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28D98-A0CF-43ED-ABE6-3759403A847F}" type="datetimeFigureOut">
              <a:rPr lang="en-US" smtClean="0"/>
              <a:t>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319344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28D98-A0CF-43ED-ABE6-3759403A847F}" type="datetimeFigureOut">
              <a:rPr lang="en-US" smtClean="0"/>
              <a:t>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293995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28D98-A0CF-43ED-ABE6-3759403A847F}" type="datetimeFigureOut">
              <a:rPr lang="en-US" smtClean="0"/>
              <a:t>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225342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28D98-A0CF-43ED-ABE6-3759403A847F}" type="datetimeFigureOut">
              <a:rPr lang="en-US" smtClean="0"/>
              <a:t>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44237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928D98-A0CF-43ED-ABE6-3759403A847F}" type="datetimeFigureOut">
              <a:rPr lang="en-US" smtClean="0"/>
              <a:t>20/8/2022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132382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28D98-A0CF-43ED-ABE6-3759403A847F}" type="datetimeFigureOut">
              <a:rPr lang="en-US" smtClean="0"/>
              <a:t>20/8/2022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321868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28D98-A0CF-43ED-ABE6-3759403A847F}" type="datetimeFigureOut">
              <a:rPr lang="en-US" smtClean="0"/>
              <a:t>20/8/2022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16937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28D98-A0CF-43ED-ABE6-3759403A847F}" type="datetimeFigureOut">
              <a:rPr lang="en-US" smtClean="0"/>
              <a:t>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304465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28D98-A0CF-43ED-ABE6-3759403A847F}" type="datetimeFigureOut">
              <a:rPr lang="en-US" smtClean="0"/>
              <a:t>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D1C53-A7E5-4495-9F29-164412767AD0}" type="slidenum">
              <a:rPr lang="en-US" smtClean="0"/>
              <a:t>‹#›</a:t>
            </a:fld>
            <a:endParaRPr lang="en-US"/>
          </a:p>
        </p:txBody>
      </p:sp>
    </p:spTree>
    <p:extLst>
      <p:ext uri="{BB962C8B-B14F-4D97-AF65-F5344CB8AC3E}">
        <p14:creationId xmlns:p14="http://schemas.microsoft.com/office/powerpoint/2010/main" val="131073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28D98-A0CF-43ED-ABE6-3759403A847F}" type="datetimeFigureOut">
              <a:rPr lang="en-US" smtClean="0"/>
              <a:t>20/8/2022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D1C53-A7E5-4495-9F29-164412767AD0}" type="slidenum">
              <a:rPr lang="en-US" smtClean="0"/>
              <a:t>‹#›</a:t>
            </a:fld>
            <a:endParaRPr lang="en-US"/>
          </a:p>
        </p:txBody>
      </p:sp>
    </p:spTree>
    <p:extLst>
      <p:ext uri="{BB962C8B-B14F-4D97-AF65-F5344CB8AC3E}">
        <p14:creationId xmlns:p14="http://schemas.microsoft.com/office/powerpoint/2010/main" val="231841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3"/>
          <p:cNvGrpSpPr>
            <a:grpSpLocks/>
          </p:cNvGrpSpPr>
          <p:nvPr/>
        </p:nvGrpSpPr>
        <p:grpSpPr bwMode="auto">
          <a:xfrm>
            <a:off x="3286125" y="210471"/>
            <a:ext cx="762000" cy="665162"/>
            <a:chOff x="1110" y="2656"/>
            <a:chExt cx="1549" cy="1351"/>
          </a:xfrm>
        </p:grpSpPr>
        <p:sp>
          <p:nvSpPr>
            <p:cNvPr id="922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vi-VN" altLang="en-US" sz="1800"/>
            </a:p>
          </p:txBody>
        </p:sp>
        <p:sp>
          <p:nvSpPr>
            <p:cNvPr id="922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vi-VN" altLang="en-US" sz="1800"/>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6875" name="Line 11"/>
          <p:cNvSpPr>
            <a:spLocks noChangeShapeType="1"/>
          </p:cNvSpPr>
          <p:nvPr/>
        </p:nvSpPr>
        <p:spPr bwMode="auto">
          <a:xfrm>
            <a:off x="4032206" y="824921"/>
            <a:ext cx="4706485" cy="22647"/>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Text Box 12"/>
          <p:cNvSpPr txBox="1">
            <a:spLocks noChangeArrowheads="1"/>
          </p:cNvSpPr>
          <p:nvPr/>
        </p:nvSpPr>
        <p:spPr bwMode="auto">
          <a:xfrm>
            <a:off x="4191000" y="142899"/>
            <a:ext cx="417507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3500" b="1"/>
              <a:t>MỞ ĐẦU</a:t>
            </a:r>
          </a:p>
        </p:txBody>
      </p:sp>
      <p:sp>
        <p:nvSpPr>
          <p:cNvPr id="36877" name="Text Box 13"/>
          <p:cNvSpPr txBox="1">
            <a:spLocks noChangeArrowheads="1"/>
          </p:cNvSpPr>
          <p:nvPr/>
        </p:nvSpPr>
        <p:spPr bwMode="gray">
          <a:xfrm>
            <a:off x="3484269" y="51138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bg1"/>
                </a:solidFill>
              </a:rPr>
              <a:t>1</a:t>
            </a:r>
          </a:p>
        </p:txBody>
      </p:sp>
      <p:pic>
        <p:nvPicPr>
          <p:cNvPr id="10" name="Picture 2" descr="hinh anh vi pham - Hình ảnh, Video, tin tức mới nhấ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91" y="974131"/>
            <a:ext cx="4625691" cy="3904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ọc sinh &quot;vô tư&quot; vi phạm luật giao thông - Báo Quảng Ni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434" y="1001424"/>
            <a:ext cx="4381500" cy="3904427"/>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3484269" y="5059708"/>
            <a:ext cx="5495957" cy="17982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Em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16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75"/>
                                        </p:tgtEl>
                                        <p:attrNameLst>
                                          <p:attrName>style.visibility</p:attrName>
                                        </p:attrNameLst>
                                      </p:cBhvr>
                                      <p:to>
                                        <p:strVal val="visible"/>
                                      </p:to>
                                    </p:set>
                                    <p:animEffect transition="in" filter="blinds(horizontal)">
                                      <p:cBhvr>
                                        <p:cTn id="10" dur="500"/>
                                        <p:tgtEl>
                                          <p:spTgt spid="368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876"/>
                                        </p:tgtEl>
                                        <p:attrNameLst>
                                          <p:attrName>style.visibility</p:attrName>
                                        </p:attrNameLst>
                                      </p:cBhvr>
                                      <p:to>
                                        <p:strVal val="visible"/>
                                      </p:to>
                                    </p:set>
                                    <p:animEffect transition="in" filter="blinds(horizontal)">
                                      <p:cBhvr>
                                        <p:cTn id="13" dur="500"/>
                                        <p:tgtEl>
                                          <p:spTgt spid="368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877"/>
                                        </p:tgtEl>
                                        <p:attrNameLst>
                                          <p:attrName>style.visibility</p:attrName>
                                        </p:attrNameLst>
                                      </p:cBhvr>
                                      <p:to>
                                        <p:strVal val="visible"/>
                                      </p:to>
                                    </p:set>
                                    <p:animEffect transition="in" filter="blinds(horizontal)">
                                      <p:cBhvr>
                                        <p:cTn id="16" dur="500"/>
                                        <p:tgtEl>
                                          <p:spTgt spid="3687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nimBg="1"/>
      <p:bldP spid="36876" grpId="0"/>
      <p:bldP spid="36877"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129051" y="327545"/>
            <a:ext cx="6878471" cy="151490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Em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SGK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73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endParaRPr lang="en-US" sz="2400" dirty="0">
              <a:latin typeface="Times New Roman" panose="02020603050405020304" pitchFamily="18" charset="0"/>
              <a:cs typeface="Times New Roman" panose="02020603050405020304" pitchFamily="18" charset="0"/>
            </a:endParaRPr>
          </a:p>
        </p:txBody>
      </p:sp>
      <p:sp>
        <p:nvSpPr>
          <p:cNvPr id="7" name="Down Arrow 6"/>
          <p:cNvSpPr/>
          <p:nvPr/>
        </p:nvSpPr>
        <p:spPr>
          <a:xfrm>
            <a:off x="5540991" y="1842447"/>
            <a:ext cx="409433" cy="805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79176" y="2756848"/>
            <a:ext cx="6728346" cy="13784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Theo </a:t>
            </a:r>
            <a:r>
              <a:rPr lang="en-US" sz="2400" dirty="0" err="1" smtClean="0">
                <a:solidFill>
                  <a:schemeClr val="tx1"/>
                </a:solidFill>
                <a:latin typeface="Times New Roman" panose="02020603050405020304" pitchFamily="18" charset="0"/>
                <a:cs typeface="Times New Roman" panose="02020603050405020304" pitchFamily="18" charset="0"/>
              </a:rPr>
              <a:t>em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ích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anh</a:t>
            </a:r>
            <a:r>
              <a:rPr lang="en-US" sz="2400" dirty="0" smtClean="0">
                <a:solidFill>
                  <a:schemeClr val="tx1"/>
                </a:solidFill>
                <a:latin typeface="Times New Roman" panose="02020603050405020304" pitchFamily="18" charset="0"/>
                <a:cs typeface="Times New Roman" panose="02020603050405020304" pitchFamily="18" charset="0"/>
              </a:rPr>
              <a:t> B </a:t>
            </a:r>
            <a:r>
              <a:rPr lang="en-US" sz="2400" dirty="0" err="1" smtClean="0">
                <a:solidFill>
                  <a:schemeClr val="tx1"/>
                </a:solidFill>
                <a:latin typeface="Times New Roman" panose="02020603050405020304" pitchFamily="18" charset="0"/>
                <a:cs typeface="Times New Roman" panose="02020603050405020304" pitchFamily="18" charset="0"/>
              </a:rPr>
              <a:t>như</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nào</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279176" y="5131562"/>
            <a:ext cx="6728346" cy="1487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Em </a:t>
            </a:r>
            <a:r>
              <a:rPr lang="en-US" sz="2400" dirty="0" err="1" smtClean="0">
                <a:solidFill>
                  <a:schemeClr val="tx1"/>
                </a:solidFill>
                <a:latin typeface="Times New Roman" panose="02020603050405020304" pitchFamily="18" charset="0"/>
                <a:cs typeface="Times New Roman" panose="02020603050405020304" pitchFamily="18" charset="0"/>
              </a:rPr>
              <a:t>hãy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nêu</a:t>
            </a:r>
            <a:r>
              <a:rPr lang="en-US" sz="2400" dirty="0" smtClean="0">
                <a:solidFill>
                  <a:schemeClr val="tx1"/>
                </a:solidFill>
                <a:latin typeface="Times New Roman" panose="02020603050405020304" pitchFamily="18" charset="0"/>
                <a:cs typeface="Times New Roman" panose="02020603050405020304" pitchFamily="18" charset="0"/>
              </a:rPr>
              <a:t> ý </a:t>
            </a:r>
            <a:r>
              <a:rPr lang="en-US" sz="2400" dirty="0" err="1" smtClean="0">
                <a:solidFill>
                  <a:schemeClr val="tx1"/>
                </a:solidFill>
                <a:latin typeface="Times New Roman" panose="02020603050405020304" pitchFamily="18" charset="0"/>
                <a:cs typeface="Times New Roman" panose="02020603050405020304" pitchFamily="18" charset="0"/>
              </a:rPr>
              <a:t>nghĩa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phương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ích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thân</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Down Arrow 9"/>
          <p:cNvSpPr/>
          <p:nvPr/>
        </p:nvSpPr>
        <p:spPr>
          <a:xfrm>
            <a:off x="5540990" y="4380930"/>
            <a:ext cx="409433" cy="750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2. </a:t>
            </a:r>
            <a:r>
              <a:rPr lang="en-US" sz="4000" dirty="0" err="1" smtClean="0">
                <a:latin typeface="Times New Roman" panose="02020603050405020304" pitchFamily="18" charset="0"/>
                <a:cs typeface="Times New Roman" panose="02020603050405020304" pitchFamily="18" charset="0"/>
              </a:rPr>
              <a:t>Vai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hội</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033515"/>
            <a:ext cx="5058770" cy="4143447"/>
          </a:xfrm>
        </p:spPr>
        <p:txBody>
          <a:bodyPr>
            <a:normAutofit/>
          </a:bodyPr>
          <a:lstStyle/>
          <a:p>
            <a:pPr marL="0" indent="0">
              <a:buNone/>
            </a:pPr>
            <a:endParaRPr lang="en-US" sz="2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indent="0">
              <a:buNone/>
            </a:pPr>
            <a:endParaRPr lang="en-US" sz="2600" dirty="0">
              <a:latin typeface="Times New Roman" panose="02020603050405020304" pitchFamily="18" charset="0"/>
              <a:cs typeface="Times New Roman" panose="02020603050405020304" pitchFamily="18" charset="0"/>
            </a:endParaRPr>
          </a:p>
        </p:txBody>
      </p:sp>
      <p:sp>
        <p:nvSpPr>
          <p:cNvPr id="5" name="Rectangular Callout 4"/>
          <p:cNvSpPr/>
          <p:nvPr/>
        </p:nvSpPr>
        <p:spPr>
          <a:xfrm>
            <a:off x="6172200" y="1835300"/>
            <a:ext cx="5181599" cy="46610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solidFill>
                <a:schemeClr val="tx1"/>
              </a:solidFill>
              <a:latin typeface="Times New Roman" panose="02020603050405020304" pitchFamily="18" charset="0"/>
              <a:cs typeface="Times New Roman" panose="02020603050405020304" pitchFamily="18" charset="0"/>
            </a:endParaRPr>
          </a:p>
          <a:p>
            <a:pPr algn="ctr"/>
            <a:endParaRPr lang="en-US" sz="2600" dirty="0">
              <a:solidFill>
                <a:schemeClr val="tx1"/>
              </a:solidFill>
              <a:latin typeface="Times New Roman" panose="02020603050405020304" pitchFamily="18" charset="0"/>
              <a:cs typeface="Times New Roman" panose="02020603050405020304" pitchFamily="18" charset="0"/>
            </a:endParaRPr>
          </a:p>
          <a:p>
            <a:pPr algn="ctr"/>
            <a:endParaRPr lang="en-US" sz="2600" dirty="0" smtClean="0">
              <a:solidFill>
                <a:schemeClr val="tx1"/>
              </a:solidFill>
              <a:latin typeface="Times New Roman" panose="02020603050405020304" pitchFamily="18" charset="0"/>
              <a:cs typeface="Times New Roman" panose="02020603050405020304" pitchFamily="18" charset="0"/>
            </a:endParaRPr>
          </a:p>
          <a:p>
            <a:pPr algn="ctr"/>
            <a:endParaRPr lang="en-US" sz="2600" dirty="0">
              <a:solidFill>
                <a:schemeClr val="tx1"/>
              </a:solidFill>
              <a:latin typeface="Times New Roman" panose="02020603050405020304" pitchFamily="18" charset="0"/>
              <a:cs typeface="Times New Roman" panose="02020603050405020304" pitchFamily="18" charset="0"/>
            </a:endParaRPr>
          </a:p>
          <a:p>
            <a:pPr algn="just"/>
            <a:endParaRPr lang="en-US" sz="2600" dirty="0" smtClean="0">
              <a:solidFill>
                <a:schemeClr val="tx1"/>
              </a:solidFill>
              <a:latin typeface="Times New Roman" panose="02020603050405020304" pitchFamily="18" charset="0"/>
              <a:cs typeface="Times New Roman" panose="02020603050405020304" pitchFamily="18" charset="0"/>
            </a:endParaRPr>
          </a:p>
          <a:p>
            <a:pPr algn="just"/>
            <a:endParaRPr lang="en-US" sz="2600" dirty="0">
              <a:solidFill>
                <a:schemeClr val="tx1"/>
              </a:solidFill>
              <a:latin typeface="Times New Roman" panose="02020603050405020304" pitchFamily="18" charset="0"/>
              <a:cs typeface="Times New Roman" panose="02020603050405020304" pitchFamily="18" charset="0"/>
            </a:endParaRPr>
          </a:p>
          <a:p>
            <a:pPr algn="just"/>
            <a:endParaRPr lang="en-US" sz="2600" dirty="0" smtClean="0">
              <a:solidFill>
                <a:schemeClr val="tx1"/>
              </a:solidFill>
              <a:latin typeface="Times New Roman" panose="02020603050405020304" pitchFamily="18" charset="0"/>
              <a:cs typeface="Times New Roman" panose="02020603050405020304" pitchFamily="18" charset="0"/>
            </a:endParaRPr>
          </a:p>
          <a:p>
            <a:pPr algn="just"/>
            <a:endParaRPr lang="en-US" sz="2600" dirty="0">
              <a:solidFill>
                <a:schemeClr val="tx1"/>
              </a:solidFill>
              <a:latin typeface="Times New Roman" panose="02020603050405020304" pitchFamily="18" charset="0"/>
              <a:cs typeface="Times New Roman" panose="02020603050405020304" pitchFamily="18" charset="0"/>
            </a:endParaRPr>
          </a:p>
          <a:p>
            <a:pPr algn="just"/>
            <a:endParaRPr lang="en-US" sz="2600" dirty="0" smtClean="0">
              <a:solidFill>
                <a:schemeClr val="tx1"/>
              </a:solidFill>
              <a:latin typeface="Times New Roman" panose="02020603050405020304" pitchFamily="18" charset="0"/>
              <a:cs typeface="Times New Roman" panose="02020603050405020304" pitchFamily="18" charset="0"/>
            </a:endParaRPr>
          </a:p>
          <a:p>
            <a:pPr algn="just"/>
            <a:endParaRPr lang="en-US" sz="2600" dirty="0">
              <a:solidFill>
                <a:schemeClr val="tx1"/>
              </a:solidFill>
              <a:latin typeface="Times New Roman" panose="02020603050405020304" pitchFamily="18" charset="0"/>
              <a:cs typeface="Times New Roman" panose="02020603050405020304" pitchFamily="18" charset="0"/>
            </a:endParaRPr>
          </a:p>
          <a:p>
            <a:pPr algn="just"/>
            <a:endParaRPr lang="en-US" sz="2600" dirty="0" smtClean="0">
              <a:solidFill>
                <a:schemeClr val="tx1"/>
              </a:solidFill>
              <a:latin typeface="Times New Roman" panose="02020603050405020304" pitchFamily="18" charset="0"/>
              <a:cs typeface="Times New Roman" panose="02020603050405020304" pitchFamily="18" charset="0"/>
            </a:endParaRPr>
          </a:p>
          <a:p>
            <a:pPr algn="just"/>
            <a:endParaRPr lang="en-US" sz="2600" dirty="0" smtClean="0">
              <a:solidFill>
                <a:schemeClr val="tx1"/>
              </a:solidFill>
              <a:latin typeface="Times New Roman" panose="02020603050405020304" pitchFamily="18" charset="0"/>
              <a:cs typeface="Times New Roman" panose="02020603050405020304" pitchFamily="18" charset="0"/>
            </a:endParaRPr>
          </a:p>
          <a:p>
            <a:pPr algn="just"/>
            <a:endParaRPr lang="en-US" sz="2600" dirty="0">
              <a:solidFill>
                <a:schemeClr val="tx1"/>
              </a:solidFill>
              <a:latin typeface="Times New Roman" panose="02020603050405020304" pitchFamily="18" charset="0"/>
              <a:cs typeface="Times New Roman" panose="02020603050405020304" pitchFamily="18" charset="0"/>
            </a:endParaRPr>
          </a:p>
          <a:p>
            <a:pPr algn="just"/>
            <a:r>
              <a:rPr lang="en-US" sz="2600" dirty="0" smtClean="0">
                <a:solidFill>
                  <a:schemeClr val="tx1"/>
                </a:solidFill>
                <a:latin typeface="Times New Roman" panose="02020603050405020304" pitchFamily="18" charset="0"/>
                <a:cs typeface="Times New Roman" panose="02020603050405020304" pitchFamily="18" charset="0"/>
              </a:rPr>
              <a:t>b) </a:t>
            </a:r>
            <a:r>
              <a:rPr lang="en-US" sz="2600" dirty="0" err="1" smtClean="0">
                <a:solidFill>
                  <a:schemeClr val="tx1"/>
                </a:solidFill>
                <a:latin typeface="Times New Roman" panose="02020603050405020304" pitchFamily="18" charset="0"/>
                <a:cs typeface="Times New Roman" panose="02020603050405020304" pitchFamily="18" charset="0"/>
              </a:rPr>
              <a:t>Pháp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luật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phương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để</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công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thực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bảo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vệ</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quyền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lợi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ích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hợp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mình</a:t>
            </a:r>
            <a:endParaRPr lang="en-US" sz="2600" dirty="0" smtClean="0">
              <a:solidFill>
                <a:schemeClr val="tx1"/>
              </a:solidFill>
              <a:latin typeface="Times New Roman" panose="02020603050405020304" pitchFamily="18" charset="0"/>
              <a:cs typeface="Times New Roman" panose="02020603050405020304" pitchFamily="18" charset="0"/>
            </a:endParaRPr>
          </a:p>
          <a:p>
            <a:pPr algn="just"/>
            <a:r>
              <a:rPr lang="en-US" sz="26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lập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ghi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mọi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lĩnh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sống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hội</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err="1" smtClean="0">
                <a:solidFill>
                  <a:schemeClr val="tx1"/>
                </a:solidFill>
                <a:latin typeface="Times New Roman" panose="02020603050405020304" pitchFamily="18" charset="0"/>
                <a:cs typeface="Times New Roman" panose="02020603050405020304" pitchFamily="18" charset="0"/>
              </a:rPr>
              <a:t>Tạo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yêu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cầu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nước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vệ</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ích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thân</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để</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chấp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khiếu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hành</a:t>
            </a:r>
            <a:r>
              <a:rPr lang="en-US" sz="2400" dirty="0" smtClean="0">
                <a:solidFill>
                  <a:schemeClr val="tx1"/>
                </a:solidFill>
                <a:latin typeface="Times New Roman" panose="02020603050405020304" pitchFamily="18" charset="0"/>
                <a:cs typeface="Times New Roman" panose="02020603050405020304" pitchFamily="18" charset="0"/>
              </a:rPr>
              <a:t> vi </a:t>
            </a:r>
            <a:r>
              <a:rPr lang="en-US" sz="2400" dirty="0" err="1" smtClean="0">
                <a:solidFill>
                  <a:schemeClr val="tx1"/>
                </a:solidFill>
                <a:latin typeface="Times New Roman" panose="02020603050405020304" pitchFamily="18" charset="0"/>
                <a:cs typeface="Times New Roman" panose="02020603050405020304" pitchFamily="18" charset="0"/>
              </a:rPr>
              <a:t>xâm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phạm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ích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dân</a:t>
            </a:r>
            <a:endParaRPr lang="en-US" sz="2400"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Tx/>
              <a:buChar char="-"/>
            </a:pPr>
            <a:endParaRPr lang="en-US" sz="2600" dirty="0" smtClean="0">
              <a:solidFill>
                <a:schemeClr val="tx1"/>
              </a:solidFill>
              <a:latin typeface="Times New Roman" panose="02020603050405020304" pitchFamily="18" charset="0"/>
              <a:cs typeface="Times New Roman" panose="02020603050405020304" pitchFamily="18" charset="0"/>
            </a:endParaRPr>
          </a:p>
          <a:p>
            <a:pPr algn="ctr"/>
            <a:endParaRPr lang="en-US" sz="2600" dirty="0">
              <a:solidFill>
                <a:schemeClr val="tx1"/>
              </a:solidFill>
              <a:latin typeface="Times New Roman" panose="02020603050405020304" pitchFamily="18" charset="0"/>
              <a:cs typeface="Times New Roman" panose="02020603050405020304" pitchFamily="18" charset="0"/>
            </a:endParaRPr>
          </a:p>
          <a:p>
            <a:pPr algn="ctr"/>
            <a:endParaRPr lang="en-US" sz="2600" dirty="0" smtClean="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a:p>
            <a:pPr algn="ctr"/>
            <a:endParaRPr lang="en-US" sz="2600" dirty="0" smtClean="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a:p>
            <a:pPr algn="ctr"/>
            <a:endParaRPr lang="en-US" sz="2600" dirty="0" smtClean="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a:p>
            <a:pPr algn="ctr"/>
            <a:endParaRPr lang="en-US" sz="2600" dirty="0" smtClean="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a:p>
            <a:pPr algn="ctr"/>
            <a:endParaRPr lang="en-US" sz="2600" dirty="0" smtClean="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a:p>
            <a:pPr algn="ctr"/>
            <a:endParaRPr lang="en-US" sz="2600" dirty="0">
              <a:latin typeface="Times New Roman" panose="02020603050405020304" pitchFamily="18" charset="0"/>
              <a:cs typeface="Times New Roman" panose="02020603050405020304" pitchFamily="18" charset="0"/>
            </a:endParaRPr>
          </a:p>
        </p:txBody>
      </p:sp>
      <p:sp>
        <p:nvSpPr>
          <p:cNvPr id="6" name="Oval Callout 5"/>
          <p:cNvSpPr/>
          <p:nvPr/>
        </p:nvSpPr>
        <p:spPr>
          <a:xfrm>
            <a:off x="32983" y="1364776"/>
            <a:ext cx="6063017" cy="5240740"/>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soát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lãnh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7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2" y="365126"/>
            <a:ext cx="3753134" cy="86317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dirty="0" smtClean="0">
                <a:latin typeface="Times New Roman" panose="02020603050405020304" pitchFamily="18" charset="0"/>
                <a:cs typeface="Times New Roman" panose="02020603050405020304" pitchFamily="18" charset="0"/>
              </a:rPr>
              <a:t>LUYỆN TẬP</a:t>
            </a:r>
            <a:endParaRPr lang="en-US" dirty="0">
              <a:latin typeface="Times New Roman" panose="02020603050405020304" pitchFamily="18" charset="0"/>
              <a:cs typeface="Times New Roman" panose="02020603050405020304" pitchFamily="18" charset="0"/>
            </a:endParaRPr>
          </a:p>
        </p:txBody>
      </p:sp>
      <p:sp>
        <p:nvSpPr>
          <p:cNvPr id="4" name="6-Point Star 3"/>
          <p:cNvSpPr/>
          <p:nvPr/>
        </p:nvSpPr>
        <p:spPr>
          <a:xfrm>
            <a:off x="4503762" y="1542197"/>
            <a:ext cx="3220871" cy="2511188"/>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2200" dirty="0" smtClean="0">
                <a:solidFill>
                  <a:srgbClr val="FF0000"/>
                </a:solidFill>
                <a:latin typeface="Times New Roman" panose="02020603050405020304" pitchFamily="18" charset="0"/>
                <a:cs typeface="Times New Roman" panose="02020603050405020304" pitchFamily="18" charset="0"/>
              </a:rPr>
              <a:t>Em </a:t>
            </a:r>
            <a:r>
              <a:rPr lang="en-US" sz="2200" dirty="0" err="1" smtClean="0">
                <a:solidFill>
                  <a:srgbClr val="FF0000"/>
                </a:solidFill>
                <a:latin typeface="Times New Roman" panose="02020603050405020304" pitchFamily="18" charset="0"/>
                <a:cs typeface="Times New Roman" panose="02020603050405020304" pitchFamily="18" charset="0"/>
              </a:rPr>
              <a:t>hãy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chỉ</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rõ</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các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đặc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điểm</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của</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pháp</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luật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trong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các</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quy</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định</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sau</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 y="1392072"/>
            <a:ext cx="4094329" cy="27977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latin typeface="Times New Roman" panose="02020603050405020304" pitchFamily="18" charset="0"/>
                <a:cs typeface="Times New Roman" panose="02020603050405020304" pitchFamily="18" charset="0"/>
              </a:rPr>
              <a:t>1. </a:t>
            </a:r>
            <a:r>
              <a:rPr lang="en-US" sz="2200" dirty="0" err="1" smtClean="0">
                <a:latin typeface="Times New Roman" panose="02020603050405020304" pitchFamily="18" charset="0"/>
                <a:cs typeface="Times New Roman" panose="02020603050405020304" pitchFamily="18" charset="0"/>
              </a:rPr>
              <a:t>Nghiêm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cấm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phân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biệt</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đối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xử</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cưỡng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bức</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lao</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động,sử</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dụng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nhân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công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dưới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độ</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tuổi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lao</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động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tối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thiểu</a:t>
            </a:r>
            <a:r>
              <a:rPr lang="en-US" sz="2200" baseline="0" dirty="0" smtClean="0">
                <a:latin typeface="Times New Roman" panose="02020603050405020304" pitchFamily="18" charset="0"/>
                <a:cs typeface="Times New Roman" panose="02020603050405020304" pitchFamily="18" charset="0"/>
              </a:rPr>
              <a:t>.(</a:t>
            </a:r>
            <a:r>
              <a:rPr lang="en-US" sz="2200" baseline="0" dirty="0" err="1" smtClean="0">
                <a:latin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cs typeface="Times New Roman" panose="02020603050405020304" pitchFamily="18" charset="0"/>
              </a:rPr>
              <a:t> 35 </a:t>
            </a:r>
            <a:r>
              <a:rPr lang="en-US" sz="2200" dirty="0" err="1" smtClean="0">
                <a:latin typeface="Times New Roman" panose="02020603050405020304" pitchFamily="18" charset="0"/>
                <a:cs typeface="Times New Roman" panose="02020603050405020304" pitchFamily="18" charset="0"/>
              </a:rPr>
              <a:t>Hiến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pháp</a:t>
            </a:r>
            <a:r>
              <a:rPr lang="en-US" sz="2200" dirty="0" smtClean="0">
                <a:latin typeface="Times New Roman" panose="02020603050405020304" pitchFamily="18" charset="0"/>
                <a:cs typeface="Times New Roman" panose="02020603050405020304" pitchFamily="18" charset="0"/>
              </a:rPr>
              <a:t> 2013</a:t>
            </a:r>
            <a:r>
              <a:rPr lang="en-US" sz="2200" baseline="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6" name="Oval Callout 5"/>
          <p:cNvSpPr/>
          <p:nvPr/>
        </p:nvSpPr>
        <p:spPr>
          <a:xfrm>
            <a:off x="8038531" y="1392072"/>
            <a:ext cx="4153469" cy="27977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latin typeface="Times New Roman" panose="02020603050405020304" pitchFamily="18" charset="0"/>
                <a:cs typeface="Times New Roman" panose="02020603050405020304" pitchFamily="18" charset="0"/>
              </a:rPr>
              <a:t>    2.Bảo</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vệ</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môi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trường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là</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quyền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nghĩa</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vụ</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và</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trách</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nhiệm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của</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mọi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cơ</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quan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tổ</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chức</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cộng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đồng</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dân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cư</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hộ</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gia</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đình</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và</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cá</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nhân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Luật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năm</a:t>
            </a:r>
            <a:r>
              <a:rPr lang="en-US" sz="2200" dirty="0" smtClean="0">
                <a:latin typeface="Times New Roman" panose="02020603050405020304" pitchFamily="18" charset="0"/>
                <a:cs typeface="Times New Roman" panose="02020603050405020304" pitchFamily="18" charset="0"/>
              </a:rPr>
              <a:t> 2     2020</a:t>
            </a:r>
            <a:r>
              <a:rPr lang="en-US" sz="2200" baseline="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7" name="Oval Callout 6"/>
          <p:cNvSpPr/>
          <p:nvPr/>
        </p:nvSpPr>
        <p:spPr>
          <a:xfrm>
            <a:off x="3903260" y="4503760"/>
            <a:ext cx="3971498" cy="22450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latin typeface="Times New Roman" panose="02020603050405020304" pitchFamily="18" charset="0"/>
                <a:cs typeface="Times New Roman" panose="02020603050405020304" pitchFamily="18" charset="0"/>
              </a:rPr>
              <a:t>3. </a:t>
            </a:r>
            <a:r>
              <a:rPr lang="en-US" sz="2200" dirty="0" err="1" smtClean="0">
                <a:latin typeface="Times New Roman" panose="02020603050405020304" pitchFamily="18" charset="0"/>
                <a:cs typeface="Times New Roman" panose="02020603050405020304" pitchFamily="18" charset="0"/>
              </a:rPr>
              <a:t>Nghiêm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cấm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hành</a:t>
            </a:r>
            <a:r>
              <a:rPr lang="en-US" sz="2200" baseline="0" dirty="0" smtClean="0">
                <a:latin typeface="Times New Roman" panose="02020603050405020304" pitchFamily="18" charset="0"/>
                <a:cs typeface="Times New Roman" panose="02020603050405020304" pitchFamily="18" charset="0"/>
              </a:rPr>
              <a:t> vi </a:t>
            </a:r>
            <a:r>
              <a:rPr lang="en-US" sz="2200" baseline="0" dirty="0" err="1" smtClean="0">
                <a:latin typeface="Times New Roman" panose="02020603050405020304" pitchFamily="18" charset="0"/>
                <a:cs typeface="Times New Roman" panose="02020603050405020304" pitchFamily="18" charset="0"/>
              </a:rPr>
              <a:t>bỏ</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rơi</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bỏ</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mặc</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mua</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bán</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bắt</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cóc</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đánh</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tráo</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chiếm</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đoạt</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trẻ</a:t>
            </a:r>
            <a:r>
              <a:rPr lang="en-US" sz="2200" baseline="0" dirty="0" smtClean="0">
                <a:latin typeface="Times New Roman" panose="02020603050405020304" pitchFamily="18" charset="0"/>
                <a:cs typeface="Times New Roman" panose="02020603050405020304" pitchFamily="18" charset="0"/>
              </a:rPr>
              <a:t> </a:t>
            </a:r>
            <a:r>
              <a:rPr lang="en-US" sz="2200" baseline="0" dirty="0" err="1" smtClean="0">
                <a:latin typeface="Times New Roman" panose="02020603050405020304" pitchFamily="18" charset="0"/>
                <a:cs typeface="Times New Roman" panose="02020603050405020304" pitchFamily="18" charset="0"/>
              </a:rPr>
              <a:t>em</a:t>
            </a:r>
            <a:r>
              <a:rPr lang="en-US" baseline="0" dirty="0" smtClean="0">
                <a:latin typeface="Times New Roman" panose="02020603050405020304" pitchFamily="18" charset="0"/>
                <a:cs typeface="Times New Roman" panose="02020603050405020304" pitchFamily="18" charset="0"/>
              </a:rPr>
              <a:t>.(</a:t>
            </a:r>
            <a:r>
              <a:rPr lang="en-US" baseline="0"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6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2016</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6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80931" y="365125"/>
            <a:ext cx="3944204" cy="112248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dirty="0" smtClean="0">
                <a:latin typeface="Times New Roman" panose="02020603050405020304" pitchFamily="18" charset="0"/>
                <a:cs typeface="Times New Roman" panose="02020603050405020304" pitchFamily="18" charset="0"/>
              </a:rPr>
              <a:t>LUYỆN TẬP</a:t>
            </a:r>
            <a:endParaRPr lang="en-US" dirty="0">
              <a:latin typeface="Times New Roman" panose="02020603050405020304" pitchFamily="18" charset="0"/>
              <a:cs typeface="Times New Roman" panose="02020603050405020304" pitchFamily="18"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533269307"/>
              </p:ext>
            </p:extLst>
          </p:nvPr>
        </p:nvGraphicFramePr>
        <p:xfrm>
          <a:off x="838200" y="1825622"/>
          <a:ext cx="11253716" cy="4479643"/>
        </p:xfrm>
        <a:graphic>
          <a:graphicData uri="http://schemas.openxmlformats.org/drawingml/2006/table">
            <a:tbl>
              <a:tblPr firstRow="1" bandRow="1">
                <a:tableStyleId>{5C22544A-7EE6-4342-B048-85BDC9FD1C3A}</a:tableStyleId>
              </a:tblPr>
              <a:tblGrid>
                <a:gridCol w="11253716"/>
              </a:tblGrid>
              <a:tr h="889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latin typeface="Times New Roman" panose="02020603050405020304" pitchFamily="18" charset="0"/>
                          <a:cs typeface="Times New Roman" panose="02020603050405020304" pitchFamily="18" charset="0"/>
                        </a:rPr>
                        <a:t>Em </a:t>
                      </a:r>
                      <a:r>
                        <a:rPr lang="en-US" sz="3200" dirty="0" err="1" smtClean="0">
                          <a:solidFill>
                            <a:srgbClr val="FF0000"/>
                          </a:solidFill>
                          <a:latin typeface="Times New Roman" panose="02020603050405020304" pitchFamily="18" charset="0"/>
                          <a:cs typeface="Times New Roman" panose="02020603050405020304" pitchFamily="18" charset="0"/>
                        </a:rPr>
                        <a:t>hãy</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cho</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biết</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các</a:t>
                      </a:r>
                      <a:r>
                        <a:rPr lang="en-US" sz="3200" baseline="0" dirty="0" smtClean="0">
                          <a:solidFill>
                            <a:srgbClr val="FF0000"/>
                          </a:solidFill>
                          <a:latin typeface="Times New Roman" panose="02020603050405020304" pitchFamily="18" charset="0"/>
                          <a:cs typeface="Times New Roman" panose="02020603050405020304" pitchFamily="18" charset="0"/>
                        </a:rPr>
                        <a:t> ý </a:t>
                      </a:r>
                      <a:r>
                        <a:rPr lang="en-US" sz="3200" baseline="0" dirty="0" err="1" smtClean="0">
                          <a:solidFill>
                            <a:srgbClr val="FF0000"/>
                          </a:solidFill>
                          <a:latin typeface="Times New Roman" panose="02020603050405020304" pitchFamily="18" charset="0"/>
                          <a:cs typeface="Times New Roman" panose="02020603050405020304" pitchFamily="18" charset="0"/>
                        </a:rPr>
                        <a:t>kiến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sau</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đúng</a:t>
                      </a:r>
                      <a:r>
                        <a:rPr lang="en-US" sz="3200" baseline="0" dirty="0" smtClean="0">
                          <a:solidFill>
                            <a:srgbClr val="FF0000"/>
                          </a:solidFill>
                          <a:latin typeface="Times New Roman" panose="02020603050405020304" pitchFamily="18" charset="0"/>
                          <a:cs typeface="Times New Roman" panose="02020603050405020304" pitchFamily="18" charset="0"/>
                        </a:rPr>
                        <a:t> hay </a:t>
                      </a:r>
                      <a:r>
                        <a:rPr lang="en-US" sz="3200" baseline="0" dirty="0" err="1" smtClean="0">
                          <a:solidFill>
                            <a:srgbClr val="FF0000"/>
                          </a:solidFill>
                          <a:latin typeface="Times New Roman" panose="02020603050405020304" pitchFamily="18" charset="0"/>
                          <a:cs typeface="Times New Roman" panose="02020603050405020304" pitchFamily="18" charset="0"/>
                        </a:rPr>
                        <a:t>sai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Vì</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sao</a:t>
                      </a:r>
                      <a:r>
                        <a:rPr lang="en-US" sz="3200" baseline="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00"/>
                        </a:solidFill>
                        <a:latin typeface="Times New Roman" panose="02020603050405020304" pitchFamily="18" charset="0"/>
                        <a:cs typeface="Times New Roman" panose="02020603050405020304" pitchFamily="18" charset="0"/>
                      </a:endParaRPr>
                    </a:p>
                    <a:p>
                      <a:endParaRPr lang="en-US" dirty="0"/>
                    </a:p>
                  </a:txBody>
                  <a:tcPr/>
                </a:tc>
              </a:tr>
              <a:tr h="540099">
                <a:tc>
                  <a:txBody>
                    <a:bodyPr/>
                    <a:lstStyle/>
                    <a:p>
                      <a:r>
                        <a:rPr lang="en-US" sz="2800" dirty="0" smtClean="0">
                          <a:latin typeface="Times New Roman" panose="02020603050405020304" pitchFamily="18" charset="0"/>
                          <a:cs typeface="Times New Roman" panose="02020603050405020304" pitchFamily="18" charset="0"/>
                        </a:rPr>
                        <a:t>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Mọi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tổ</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chức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đều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chấp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luật</a:t>
                      </a:r>
                      <a:endParaRPr lang="en-US" sz="2800" dirty="0">
                        <a:latin typeface="Times New Roman" panose="02020603050405020304" pitchFamily="18" charset="0"/>
                        <a:cs typeface="Times New Roman" panose="02020603050405020304" pitchFamily="18" charset="0"/>
                      </a:endParaRPr>
                    </a:p>
                  </a:txBody>
                  <a:tcPr/>
                </a:tc>
              </a:tr>
              <a:tr h="540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phương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bảo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vệ</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nhóm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trong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hội</a:t>
                      </a:r>
                      <a:r>
                        <a:rPr lang="en-US" sz="2800" baseline="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txBody>
                  <a:tcPr/>
                </a:tc>
              </a:tr>
              <a:tr h="540099">
                <a:tc>
                  <a:txBody>
                    <a:bodyPr/>
                    <a:lstStyle/>
                    <a:p>
                      <a:r>
                        <a:rPr lang="en-US" sz="2800" dirty="0" smtClean="0">
                          <a:latin typeface="Times New Roman" panose="02020603050405020304" pitchFamily="18" charset="0"/>
                          <a:cs typeface="Times New Roman" panose="02020603050405020304" pitchFamily="18" charset="0"/>
                        </a:rPr>
                        <a:t>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từ</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đủ</a:t>
                      </a:r>
                      <a:r>
                        <a:rPr lang="en-US" sz="2800" baseline="0" dirty="0" smtClean="0">
                          <a:latin typeface="Times New Roman" panose="02020603050405020304" pitchFamily="18" charset="0"/>
                          <a:cs typeface="Times New Roman" panose="02020603050405020304" pitchFamily="18" charset="0"/>
                        </a:rPr>
                        <a:t> 18 </a:t>
                      </a:r>
                      <a:r>
                        <a:rPr lang="en-US" sz="2800" baseline="0" dirty="0" err="1" smtClean="0">
                          <a:latin typeface="Times New Roman" panose="02020603050405020304" pitchFamily="18" charset="0"/>
                          <a:cs typeface="Times New Roman" panose="02020603050405020304" pitchFamily="18" charset="0"/>
                        </a:rPr>
                        <a:t>tuổi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trở</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đúng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luật</a:t>
                      </a:r>
                      <a:r>
                        <a:rPr lang="en-US" sz="2800" baseline="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a:tc>
              </a:tr>
              <a:tr h="984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d,</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nước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quản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lí</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hội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phương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như</a:t>
                      </a:r>
                      <a:r>
                        <a:rPr lang="en-US" sz="2800" baseline="0" dirty="0" smtClean="0">
                          <a:latin typeface="Times New Roman" panose="02020603050405020304" pitchFamily="18" charset="0"/>
                          <a:cs typeface="Times New Roman" panose="02020603050405020304" pitchFamily="18" charset="0"/>
                        </a:rPr>
                        <a:t>: ban </a:t>
                      </a:r>
                      <a:r>
                        <a:rPr lang="en-US" sz="2800" baseline="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kế</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hoạch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tuyên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truyền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giáo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dục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thuyết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phục</a:t>
                      </a:r>
                      <a:r>
                        <a:rPr lang="en-US" sz="2800" baseline="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txBody>
                  <a:tcPr/>
                </a:tc>
              </a:tr>
              <a:tr h="984886">
                <a:tc>
                  <a:txBody>
                    <a:bodyPr/>
                    <a:lstStyle/>
                    <a:p>
                      <a:r>
                        <a:rPr lang="en-US" sz="2800" dirty="0" smtClean="0">
                          <a:latin typeface="Times New Roman" panose="02020603050405020304" pitchFamily="18" charset="0"/>
                          <a:cs typeface="Times New Roman" panose="02020603050405020304" pitchFamily="18" charset="0"/>
                        </a:rPr>
                        <a:t>e,</a:t>
                      </a:r>
                      <a:r>
                        <a:rPr lang="en-US" sz="2800" baseline="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luật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phương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bảo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vệ</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quyền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ích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hợp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pháp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mình</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4" name="6-Point Star 3"/>
          <p:cNvSpPr/>
          <p:nvPr/>
        </p:nvSpPr>
        <p:spPr>
          <a:xfrm>
            <a:off x="11218458" y="2866029"/>
            <a:ext cx="914400" cy="341194"/>
          </a:xfrm>
          <a:prstGeom prst="star6">
            <a:avLst>
              <a:gd name="adj" fmla="val 50000"/>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Đ</a:t>
            </a:r>
          </a:p>
        </p:txBody>
      </p:sp>
      <p:sp>
        <p:nvSpPr>
          <p:cNvPr id="9" name="6-Point Star 8"/>
          <p:cNvSpPr/>
          <p:nvPr/>
        </p:nvSpPr>
        <p:spPr>
          <a:xfrm>
            <a:off x="11248026" y="3359625"/>
            <a:ext cx="914400" cy="341194"/>
          </a:xfrm>
          <a:prstGeom prst="star6">
            <a:avLst>
              <a:gd name="adj" fmla="val 50000"/>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6-Point Star 9"/>
          <p:cNvSpPr/>
          <p:nvPr/>
        </p:nvSpPr>
        <p:spPr>
          <a:xfrm>
            <a:off x="11220732" y="3782707"/>
            <a:ext cx="914400" cy="341194"/>
          </a:xfrm>
          <a:prstGeom prst="star6">
            <a:avLst>
              <a:gd name="adj" fmla="val 50000"/>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6-Point Star 10"/>
          <p:cNvSpPr/>
          <p:nvPr/>
        </p:nvSpPr>
        <p:spPr>
          <a:xfrm>
            <a:off x="11261674" y="4642517"/>
            <a:ext cx="914400" cy="341194"/>
          </a:xfrm>
          <a:prstGeom prst="star6">
            <a:avLst>
              <a:gd name="adj" fmla="val 50000"/>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6-Point Star 11"/>
          <p:cNvSpPr/>
          <p:nvPr/>
        </p:nvSpPr>
        <p:spPr>
          <a:xfrm>
            <a:off x="11138844" y="5788935"/>
            <a:ext cx="914400" cy="341194"/>
          </a:xfrm>
          <a:prstGeom prst="star6">
            <a:avLst>
              <a:gd name="adj" fmla="val 50000"/>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21685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733" y="1749447"/>
            <a:ext cx="10189192" cy="1061991"/>
          </a:xfrm>
        </p:spPr>
        <p:txBody>
          <a:bodyPr/>
          <a:lstStyle/>
          <a:p>
            <a:pPr marL="0" indent="0">
              <a:buNone/>
            </a:pP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Việt</a:t>
            </a:r>
            <a:r>
              <a:rPr lang="en-US" dirty="0" smtClean="0">
                <a:latin typeface="Times New Roman" panose="02020603050405020304" pitchFamily="18" charset="0"/>
                <a:cs typeface="Times New Roman" panose="02020603050405020304" pitchFamily="18" charset="0"/>
              </a:rPr>
              <a:t> Nam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trò</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2893325" y="365125"/>
            <a:ext cx="6482688" cy="132556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dirty="0" smtClean="0">
                <a:latin typeface="Times New Roman" panose="02020603050405020304" pitchFamily="18" charset="0"/>
                <a:cs typeface="Times New Roman" panose="02020603050405020304" pitchFamily="18" charset="0"/>
              </a:rPr>
              <a:t>VẬN DỤNG</a:t>
            </a:r>
            <a:endParaRPr lang="en-US" dirty="0">
              <a:latin typeface="Times New Roman" panose="02020603050405020304" pitchFamily="18" charset="0"/>
              <a:cs typeface="Times New Roman" panose="02020603050405020304" pitchFamily="18" charset="0"/>
            </a:endParaRPr>
          </a:p>
        </p:txBody>
      </p:sp>
      <p:sp>
        <p:nvSpPr>
          <p:cNvPr id="7" name="AutoShape 2" descr="Ngày Pháp luật nước Cộng hòa xã hội chủ nghĩa Việt Nam (09-11)"/>
          <p:cNvSpPr>
            <a:spLocks noChangeAspect="1" noChangeArrowheads="1"/>
          </p:cNvSpPr>
          <p:nvPr/>
        </p:nvSpPr>
        <p:spPr bwMode="auto">
          <a:xfrm>
            <a:off x="3294560" y="37181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Ngày Pháp luật nước Cộng hòa xã hội chủ nghĩa Việt Nam (09-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Ngày Pháp luật nước Cộng hòa xã hội chủ nghĩa Việt Nam (09-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8" name="Picture 8" descr="Nguồn gốc và ý nghĩa Ngày Pháp luật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32310"/>
            <a:ext cx="5740258" cy="353251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Ngày pháp luật - Mẫu Pano Ngày pháp luật nước Cộng hòa x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854" y="3332310"/>
            <a:ext cx="5562824" cy="35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circle(in)">
                                      <p:cBhvr>
                                        <p:cTn id="20" dur="2000"/>
                                        <p:tgtEl>
                                          <p:spTgt spid="1536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370"/>
                                        </p:tgtEl>
                                        <p:attrNameLst>
                                          <p:attrName>style.visibility</p:attrName>
                                        </p:attrNameLst>
                                      </p:cBhvr>
                                      <p:to>
                                        <p:strVal val="visible"/>
                                      </p:to>
                                    </p:set>
                                    <p:animEffect transition="in" filter="circle(in)">
                                      <p:cBhvr>
                                        <p:cTn id="25"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078173" y="0"/>
            <a:ext cx="10290412" cy="5745707"/>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a:buFontTx/>
              <a:buChar char="-"/>
            </a:pP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vi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phạm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ô </a:t>
            </a:r>
            <a:r>
              <a:rPr lang="en-US" sz="2800" dirty="0" err="1" smtClean="0">
                <a:latin typeface="Times New Roman" panose="02020603050405020304" pitchFamily="18" charset="0"/>
                <a:cs typeface="Times New Roman" panose="02020603050405020304" pitchFamily="18" charset="0"/>
              </a:rPr>
              <a:t>dù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dirty="0">
              <a:latin typeface="Times New Roman" panose="02020603050405020304" pitchFamily="18" charset="0"/>
              <a:cs typeface="Times New Roman" panose="02020603050405020304" pitchFamily="18" charset="0"/>
            </a:endParaRPr>
          </a:p>
          <a:p>
            <a:pPr marL="285750" indent="-285750" algn="ctr">
              <a:buFontTx/>
              <a:buChar char="-"/>
            </a:pPr>
            <a:endParaRPr lang="en-US"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dirty="0">
              <a:latin typeface="Times New Roman" panose="02020603050405020304" pitchFamily="18" charset="0"/>
              <a:cs typeface="Times New Roman" panose="02020603050405020304" pitchFamily="18" charset="0"/>
            </a:endParaRPr>
          </a:p>
          <a:p>
            <a:pPr marL="285750" indent="-285750" algn="ctr">
              <a:buFontTx/>
              <a:buChar char="-"/>
            </a:pPr>
            <a:endParaRPr lang="en-US"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dirty="0"/>
          </a:p>
        </p:txBody>
      </p:sp>
    </p:spTree>
    <p:extLst>
      <p:ext uri="{BB962C8B-B14F-4D97-AF65-F5344CB8AC3E}">
        <p14:creationId xmlns:p14="http://schemas.microsoft.com/office/powerpoint/2010/main" val="25407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23379" y="365125"/>
            <a:ext cx="5445457" cy="6608881"/>
          </a:xfrm>
        </p:spPr>
        <p:txBody>
          <a:bodyPr>
            <a:normAutofit/>
          </a:bodyPr>
          <a:lstStyle/>
          <a:p>
            <a:pPr algn="ctr"/>
            <a:r>
              <a:rPr lang="en-US" sz="4800" dirty="0" smtClean="0">
                <a:latin typeface="Times New Roman" panose="02020603050405020304" pitchFamily="18" charset="0"/>
                <a:cs typeface="Times New Roman" panose="02020603050405020304" pitchFamily="18" charset="0"/>
              </a:rPr>
              <a:t>BÀI 1: KHÁI NIỆM, ĐẶC ĐIỂM VÀ VAI TRÒ CỦA PHÁP LUẬT</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pic>
        <p:nvPicPr>
          <p:cNvPr id="5122" name="Picture 2" descr="Sở Giáo Dục Và Đào Tạo Vĩnh Phú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64175"/>
            <a:ext cx="5922963" cy="661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625" y="52029"/>
            <a:ext cx="4938736" cy="88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Đồng tình phạt nặng người say, vượt đèn đỏ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73" y="1146410"/>
            <a:ext cx="5008727" cy="324816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hải làm sao khi đi đúng luật nhưng CSGT cứ bảo mình mắc lỗ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354" y="1146410"/>
            <a:ext cx="5617415" cy="3248167"/>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Right Arrow 1"/>
          <p:cNvSpPr/>
          <p:nvPr/>
        </p:nvSpPr>
        <p:spPr>
          <a:xfrm>
            <a:off x="2129051" y="4421873"/>
            <a:ext cx="573206" cy="7233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Left Arrow 3"/>
          <p:cNvSpPr/>
          <p:nvPr/>
        </p:nvSpPr>
        <p:spPr>
          <a:xfrm>
            <a:off x="8669061" y="4449169"/>
            <a:ext cx="625064" cy="6960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6-Point Star 4"/>
          <p:cNvSpPr/>
          <p:nvPr/>
        </p:nvSpPr>
        <p:spPr>
          <a:xfrm>
            <a:off x="668740" y="5022375"/>
            <a:ext cx="3794078" cy="192433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2000" dirty="0" smtClean="0">
                <a:solidFill>
                  <a:schemeClr val="tx1"/>
                </a:solidFill>
                <a:latin typeface="Times New Roman" panose="02020603050405020304" pitchFamily="18" charset="0"/>
                <a:cs typeface="Times New Roman" panose="02020603050405020304" pitchFamily="18" charset="0"/>
              </a:rPr>
              <a:t>Theo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người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cảnh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sát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giao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thông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bỏ</a:t>
            </a:r>
            <a:r>
              <a:rPr lang="en-US" sz="2000" dirty="0" smtClean="0">
                <a:solidFill>
                  <a:schemeClr val="tx1"/>
                </a:solidFill>
                <a:latin typeface="Times New Roman" panose="02020603050405020304" pitchFamily="18" charset="0"/>
                <a:cs typeface="Times New Roman" panose="02020603050405020304" pitchFamily="18" charset="0"/>
              </a:rPr>
              <a:t> qua </a:t>
            </a:r>
            <a:r>
              <a:rPr lang="en-US" sz="2000" dirty="0" err="1" smtClean="0">
                <a:solidFill>
                  <a:schemeClr val="tx1"/>
                </a:solidFill>
                <a:latin typeface="Times New Roman" panose="02020603050405020304" pitchFamily="18" charset="0"/>
                <a:cs typeface="Times New Roman" panose="02020603050405020304" pitchFamily="18" charset="0"/>
              </a:rPr>
              <a:t>lỗi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anh</a:t>
            </a:r>
            <a:r>
              <a:rPr lang="en-US" sz="2000" dirty="0" smtClean="0">
                <a:solidFill>
                  <a:schemeClr val="tx1"/>
                </a:solidFill>
                <a:latin typeface="Times New Roman" panose="02020603050405020304" pitchFamily="18" charset="0"/>
                <a:cs typeface="Times New Roman" panose="02020603050405020304" pitchFamily="18" charset="0"/>
              </a:rPr>
              <a:t> T </a:t>
            </a:r>
            <a:r>
              <a:rPr lang="en-US" sz="2000" dirty="0" err="1" smtClean="0">
                <a:solidFill>
                  <a:schemeClr val="tx1"/>
                </a:solidFill>
                <a:latin typeface="Times New Roman" panose="02020603050405020304" pitchFamily="18" charset="0"/>
                <a:cs typeface="Times New Roman" panose="02020603050405020304" pitchFamily="18" charset="0"/>
              </a:rPr>
              <a:t>không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Vì</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sao</a:t>
            </a:r>
            <a:r>
              <a:rPr lang="en-US" sz="2000" dirty="0" smtClean="0">
                <a:solidFill>
                  <a:schemeClr val="tx1"/>
                </a:solidFill>
                <a:latin typeface="Times New Roman" panose="02020603050405020304" pitchFamily="18" charset="0"/>
                <a:cs typeface="Times New Roman" panose="02020603050405020304" pitchFamily="18" charset="0"/>
              </a:rPr>
              <a:t>?</a:t>
            </a:r>
            <a:br>
              <a:rPr lang="en-US" sz="2000" dirty="0" smtClean="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endParaRPr>
          </a:p>
        </p:txBody>
      </p:sp>
      <p:sp>
        <p:nvSpPr>
          <p:cNvPr id="6" name="6-Point Star 5"/>
          <p:cNvSpPr/>
          <p:nvPr/>
        </p:nvSpPr>
        <p:spPr>
          <a:xfrm>
            <a:off x="6987654" y="5022374"/>
            <a:ext cx="3794077" cy="192433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Quy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tắc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xử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sự</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tính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bắt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buộc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chung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được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hiện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thế</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nào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trong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huống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này</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5268037" y="5145206"/>
            <a:ext cx="1392071" cy="15285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Tình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huống</a:t>
            </a:r>
            <a:r>
              <a:rPr lang="en-US" sz="2000" dirty="0" smtClean="0">
                <a:latin typeface="Times New Roman" panose="02020603050405020304" pitchFamily="18" charset="0"/>
                <a:cs typeface="Times New Roman" panose="02020603050405020304" pitchFamily="18" charset="0"/>
              </a:rPr>
              <a:t> SGK- </a:t>
            </a:r>
            <a:r>
              <a:rPr lang="en-US" sz="2000" dirty="0" err="1" smtClean="0">
                <a:latin typeface="Times New Roman" panose="02020603050405020304" pitchFamily="18" charset="0"/>
                <a:cs typeface="Times New Roman" panose="02020603050405020304" pitchFamily="18" charset="0"/>
              </a:rPr>
              <a:t>Trang</a:t>
            </a:r>
            <a:r>
              <a:rPr lang="en-US" sz="2000" dirty="0" smtClean="0">
                <a:latin typeface="Times New Roman" panose="02020603050405020304" pitchFamily="18" charset="0"/>
                <a:cs typeface="Times New Roman" panose="02020603050405020304" pitchFamily="18" charset="0"/>
              </a:rPr>
              <a:t> 71</a:t>
            </a:r>
            <a:endParaRPr lang="en-US" sz="2000" dirty="0">
              <a:latin typeface="Times New Roman" panose="02020603050405020304" pitchFamily="18" charset="0"/>
              <a:cs typeface="Times New Roman" panose="02020603050405020304" pitchFamily="18" charset="0"/>
            </a:endParaRPr>
          </a:p>
        </p:txBody>
      </p:sp>
      <p:cxnSp>
        <p:nvCxnSpPr>
          <p:cNvPr id="9" name="Straight Arrow Connector 8"/>
          <p:cNvCxnSpPr>
            <a:stCxn id="7" idx="3"/>
          </p:cNvCxnSpPr>
          <p:nvPr/>
        </p:nvCxnSpPr>
        <p:spPr>
          <a:xfrm>
            <a:off x="6660108" y="5909481"/>
            <a:ext cx="655092" cy="13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135272" y="5909481"/>
            <a:ext cx="11327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52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365125"/>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BÀI 11: KHÁI NIỆM, ĐẶC ĐIỂM VÀ VAI TRÒ CỦA PHÁP LUẬT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3860" y="1690688"/>
            <a:ext cx="10515600" cy="4351338"/>
          </a:xfrm>
        </p:spPr>
        <p:txBody>
          <a:bodyPr/>
          <a:lstStyle/>
          <a:p>
            <a:pPr marL="514350" indent="-514350">
              <a:buAutoNum type="arabicPeriod"/>
            </a:pPr>
            <a:r>
              <a:rPr lang="en-US" sz="4000" dirty="0" err="1" smtClean="0">
                <a:latin typeface="Times New Roman" panose="02020603050405020304" pitchFamily="18" charset="0"/>
                <a:cs typeface="Times New Roman" panose="02020603050405020304" pitchFamily="18" charset="0"/>
              </a:rPr>
              <a:t>Khái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endParaRPr lang="en-US" sz="4000" dirty="0" smtClean="0">
              <a:latin typeface="Times New Roman" panose="02020603050405020304" pitchFamily="18" charset="0"/>
              <a:cs typeface="Times New Roman" panose="02020603050405020304" pitchFamily="18" charset="0"/>
            </a:endParaRPr>
          </a:p>
          <a:p>
            <a:pPr marL="514350" indent="-514350">
              <a:buAutoNum type="alphaLcParenR"/>
            </a:pPr>
            <a:r>
              <a:rPr lang="en-US" sz="4000" dirty="0" err="1" smtClean="0">
                <a:latin typeface="Times New Roman" panose="02020603050405020304" pitchFamily="18" charset="0"/>
                <a:cs typeface="Times New Roman" panose="02020603050405020304" pitchFamily="18" charset="0"/>
              </a:rPr>
              <a:t>Khái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niệm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hệ</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chung</a:t>
            </a:r>
            <a:r>
              <a:rPr lang="en-US" sz="4000" dirty="0" smtClean="0">
                <a:latin typeface="Times New Roman" panose="02020603050405020304" pitchFamily="18" charset="0"/>
                <a:cs typeface="Times New Roman" panose="02020603050405020304" pitchFamily="18" charset="0"/>
              </a:rPr>
              <a:t>, do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 ban </a:t>
            </a:r>
            <a:r>
              <a:rPr lang="en-US" sz="4000" dirty="0" err="1" smtClean="0">
                <a:latin typeface="Times New Roman" panose="02020603050405020304" pitchFamily="18" charset="0"/>
                <a:cs typeface="Times New Roman" panose="02020603050405020304" pitchFamily="18" charset="0"/>
              </a:rPr>
              <a: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đảm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bằng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quyền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a:t>
            </a:r>
            <a:r>
              <a:rPr lang="en-US" dirty="0" smtClean="0"/>
              <a:t>                                                                                                                                                                                                                                                                                                                                                                                                                                                                                                                                                                                                                                                                                                                                        </a:t>
            </a:r>
            <a:endParaRPr lang="en-US" dirty="0"/>
          </a:p>
        </p:txBody>
      </p:sp>
    </p:spTree>
    <p:extLst>
      <p:ext uri="{BB962C8B-B14F-4D97-AF65-F5344CB8AC3E}">
        <p14:creationId xmlns:p14="http://schemas.microsoft.com/office/powerpoint/2010/main" val="374612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13241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600" i="1" dirty="0" err="1" smtClean="0">
                <a:solidFill>
                  <a:srgbClr val="FF0000"/>
                </a:solidFill>
                <a:latin typeface="Times New Roman" panose="02020603050405020304" pitchFamily="18" charset="0"/>
                <a:cs typeface="Times New Roman" panose="02020603050405020304" pitchFamily="18" charset="0"/>
              </a:rPr>
              <a:t>Tình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muộn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giờ</a:t>
            </a:r>
            <a:r>
              <a:rPr lang="en-US" sz="3600" dirty="0" smtClean="0">
                <a:latin typeface="Times New Roman" panose="02020603050405020304" pitchFamily="18" charset="0"/>
                <a:cs typeface="Times New Roman" panose="02020603050405020304" pitchFamily="18" charset="0"/>
              </a:rPr>
              <a:t>, N(15 </a:t>
            </a:r>
            <a:r>
              <a:rPr lang="en-US" sz="3600" dirty="0" err="1" smtClean="0">
                <a:latin typeface="Times New Roman" panose="02020603050405020304" pitchFamily="18" charset="0"/>
                <a:cs typeface="Times New Roman" panose="02020603050405020304" pitchFamily="18" charset="0"/>
              </a:rPr>
              <a:t>tuổi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a:t>
            </a:r>
            <a:r>
              <a:rPr lang="en-US" sz="3600" dirty="0" smtClean="0">
                <a:latin typeface="Times New Roman" panose="02020603050405020304" pitchFamily="18" charset="0"/>
                <a:cs typeface="Times New Roman" panose="02020603050405020304" pitchFamily="18" charset="0"/>
              </a:rPr>
              <a:t>, N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dừng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thông</a:t>
            </a:r>
            <a:r>
              <a:rPr lang="en-US" sz="3600" dirty="0" smtClean="0">
                <a:latin typeface="Times New Roman" panose="02020603050405020304" pitchFamily="18" charset="0"/>
                <a:cs typeface="Times New Roman" panose="02020603050405020304" pitchFamily="18" charset="0"/>
              </a:rPr>
              <a:t>. Qua </a:t>
            </a:r>
            <a:r>
              <a:rPr lang="en-US" sz="3600" dirty="0" err="1" smtClean="0">
                <a:latin typeface="Times New Roman" panose="02020603050405020304" pitchFamily="18" charset="0"/>
                <a:cs typeface="Times New Roman" panose="02020603050405020304" pitchFamily="18" charset="0"/>
              </a:rPr>
              <a:t>kiểm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tra</a:t>
            </a:r>
            <a:r>
              <a:rPr lang="en-US" sz="3600" dirty="0" smtClean="0">
                <a:latin typeface="Times New Roman" panose="02020603050405020304" pitchFamily="18" charset="0"/>
                <a:cs typeface="Times New Roman" panose="02020603050405020304" pitchFamily="18" charset="0"/>
              </a:rPr>
              <a:t> N </a:t>
            </a:r>
            <a:r>
              <a:rPr lang="en-US" sz="3600" dirty="0" err="1" smtClean="0">
                <a:latin typeface="Times New Roman" panose="02020603050405020304" pitchFamily="18" charset="0"/>
                <a:cs typeface="Times New Roman" panose="02020603050405020304" pitchFamily="18" charset="0"/>
              </a:rPr>
              <a:t>mắc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thêm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lỗi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chưa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tuổi</a:t>
            </a:r>
            <a:r>
              <a:rPr lang="en-US" sz="3600" dirty="0" smtClean="0">
                <a:latin typeface="Times New Roman" panose="02020603050405020304" pitchFamily="18" charset="0"/>
                <a:cs typeface="Times New Roman" panose="02020603050405020304" pitchFamily="18" charset="0"/>
              </a:rPr>
              <a:t>. N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luật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2794622"/>
            <a:ext cx="10515600" cy="4351338"/>
          </a:xfrm>
        </p:spPr>
        <p:txBody>
          <a:bodyPr/>
          <a:lstStyle/>
          <a:p>
            <a:endParaRPr lang="en-US" dirty="0"/>
          </a:p>
        </p:txBody>
      </p:sp>
      <p:sp>
        <p:nvSpPr>
          <p:cNvPr id="5" name="Down Arrow 4"/>
          <p:cNvSpPr/>
          <p:nvPr/>
        </p:nvSpPr>
        <p:spPr>
          <a:xfrm>
            <a:off x="5950425" y="2579427"/>
            <a:ext cx="382137" cy="614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5104263" y="3234521"/>
            <a:ext cx="1828800" cy="128288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Thảo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nhóm</a:t>
            </a:r>
            <a:endParaRPr lang="en-US" sz="2000" dirty="0">
              <a:latin typeface="Times New Roman" panose="02020603050405020304" pitchFamily="18" charset="0"/>
              <a:cs typeface="Times New Roman" panose="02020603050405020304" pitchFamily="18" charset="0"/>
            </a:endParaRPr>
          </a:p>
        </p:txBody>
      </p:sp>
      <p:sp>
        <p:nvSpPr>
          <p:cNvPr id="7" name="Cloud 6"/>
          <p:cNvSpPr/>
          <p:nvPr/>
        </p:nvSpPr>
        <p:spPr>
          <a:xfrm>
            <a:off x="838200" y="3234522"/>
            <a:ext cx="3297071" cy="29752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latin typeface="Times New Roman" panose="02020603050405020304" pitchFamily="18" charset="0"/>
                <a:cs typeface="Times New Roman" panose="02020603050405020304" pitchFamily="18" charset="0"/>
              </a:rPr>
              <a:t>Nhóm</a:t>
            </a:r>
            <a:r>
              <a:rPr lang="en-US" sz="2000" dirty="0" smtClean="0">
                <a:solidFill>
                  <a:schemeClr val="tx1"/>
                </a:solidFill>
                <a:latin typeface="Times New Roman" panose="02020603050405020304" pitchFamily="18" charset="0"/>
                <a:cs typeface="Times New Roman" panose="02020603050405020304" pitchFamily="18" charset="0"/>
              </a:rPr>
              <a:t> 1: </a:t>
            </a:r>
            <a:r>
              <a:rPr lang="en-US" sz="2000" dirty="0" err="1" smtClean="0">
                <a:solidFill>
                  <a:schemeClr val="tx1"/>
                </a:solidFill>
                <a:latin typeface="Times New Roman" panose="02020603050405020304" pitchFamily="18" charset="0"/>
                <a:cs typeface="Times New Roman" panose="02020603050405020304" pitchFamily="18" charset="0"/>
              </a:rPr>
              <a:t>Vì</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sao</a:t>
            </a:r>
            <a:r>
              <a:rPr lang="en-US" sz="2000" dirty="0" smtClean="0">
                <a:solidFill>
                  <a:schemeClr val="tx1"/>
                </a:solidFill>
                <a:latin typeface="Times New Roman" panose="02020603050405020304" pitchFamily="18" charset="0"/>
                <a:cs typeface="Times New Roman" panose="02020603050405020304" pitchFamily="18" charset="0"/>
              </a:rPr>
              <a:t> N </a:t>
            </a:r>
            <a:r>
              <a:rPr lang="en-US" sz="2000" dirty="0" err="1" smtClean="0">
                <a:solidFill>
                  <a:schemeClr val="tx1"/>
                </a:solidFill>
                <a:latin typeface="Times New Roman" panose="02020603050405020304" pitchFamily="18" charset="0"/>
                <a:cs typeface="Times New Roman" panose="02020603050405020304" pitchFamily="18" charset="0"/>
              </a:rPr>
              <a:t>bị</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xử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phạt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Tính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phạm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phổ</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biến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quyền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lực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bắt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buộc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chung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pháp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luật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được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hiện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thế</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nào</a:t>
            </a:r>
            <a:r>
              <a:rPr lang="en-US" dirty="0" smtClean="0">
                <a:solidFill>
                  <a:schemeClr val="tx1"/>
                </a:solidFill>
              </a:rPr>
              <a:t>?</a:t>
            </a:r>
            <a:endParaRPr lang="en-US" dirty="0">
              <a:solidFill>
                <a:schemeClr val="tx1"/>
              </a:solidFill>
            </a:endParaRPr>
          </a:p>
        </p:txBody>
      </p:sp>
      <p:sp>
        <p:nvSpPr>
          <p:cNvPr id="8" name="Cloud 7"/>
          <p:cNvSpPr/>
          <p:nvPr/>
        </p:nvSpPr>
        <p:spPr>
          <a:xfrm>
            <a:off x="7410734" y="3016156"/>
            <a:ext cx="3943065" cy="27295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Nhóm</a:t>
            </a:r>
            <a:r>
              <a:rPr lang="en-US" sz="2200" dirty="0" smtClean="0">
                <a:solidFill>
                  <a:schemeClr val="tx1"/>
                </a:solidFill>
                <a:latin typeface="Times New Roman" panose="02020603050405020304" pitchFamily="18" charset="0"/>
                <a:cs typeface="Times New Roman" panose="02020603050405020304" pitchFamily="18" charset="0"/>
              </a:rPr>
              <a:t> 2: </a:t>
            </a:r>
            <a:r>
              <a:rPr lang="en-US" sz="2200" dirty="0" err="1" smtClean="0">
                <a:solidFill>
                  <a:schemeClr val="tx1"/>
                </a:solidFill>
                <a:latin typeface="Times New Roman" panose="02020603050405020304" pitchFamily="18" charset="0"/>
                <a:cs typeface="Times New Roman" panose="02020603050405020304" pitchFamily="18" charset="0"/>
              </a:rPr>
              <a:t>Để</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quy</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phạm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phổ</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biến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được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áp</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dụng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vào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đời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sống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xã</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hội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thì</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quy</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phạm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đó</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phải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được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thể</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hiện</a:t>
            </a:r>
            <a:r>
              <a:rPr lang="en-US" sz="2200" dirty="0" smtClean="0">
                <a:solidFill>
                  <a:schemeClr val="tx1"/>
                </a:solidFill>
                <a:latin typeface="Times New Roman" panose="02020603050405020304" pitchFamily="18" charset="0"/>
                <a:cs typeface="Times New Roman" panose="02020603050405020304" pitchFamily="18" charset="0"/>
              </a:rPr>
              <a:t> qua </a:t>
            </a:r>
            <a:r>
              <a:rPr lang="en-US" sz="2200" dirty="0" err="1" smtClean="0">
                <a:solidFill>
                  <a:schemeClr val="tx1"/>
                </a:solidFill>
                <a:latin typeface="Times New Roman" panose="02020603050405020304" pitchFamily="18" charset="0"/>
                <a:cs typeface="Times New Roman" panose="02020603050405020304" pitchFamily="18" charset="0"/>
              </a:rPr>
              <a:t>hình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thức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nào</a:t>
            </a:r>
            <a:r>
              <a:rPr lang="en-US"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9" name="Explosion 1 8"/>
          <p:cNvSpPr/>
          <p:nvPr/>
        </p:nvSpPr>
        <p:spPr>
          <a:xfrm>
            <a:off x="4503762" y="4558355"/>
            <a:ext cx="3248166" cy="2802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solidFill>
                  <a:srgbClr val="FFFF00"/>
                </a:solidFill>
                <a:latin typeface="Times New Roman" panose="02020603050405020304" pitchFamily="18" charset="0"/>
                <a:cs typeface="Times New Roman" panose="02020603050405020304" pitchFamily="18" charset="0"/>
              </a:rPr>
              <a:t>Nhóm</a:t>
            </a:r>
            <a:r>
              <a:rPr lang="en-US" sz="2200" dirty="0" smtClean="0">
                <a:solidFill>
                  <a:srgbClr val="FFFF00"/>
                </a:solidFill>
                <a:latin typeface="Times New Roman" panose="02020603050405020304" pitchFamily="18" charset="0"/>
                <a:cs typeface="Times New Roman" panose="02020603050405020304" pitchFamily="18" charset="0"/>
              </a:rPr>
              <a:t> 3: </a:t>
            </a:r>
            <a:r>
              <a:rPr lang="en-US" sz="2200" dirty="0" err="1" smtClean="0">
                <a:solidFill>
                  <a:srgbClr val="FFFF00"/>
                </a:solidFill>
                <a:latin typeface="Times New Roman" panose="02020603050405020304" pitchFamily="18" charset="0"/>
                <a:cs typeface="Times New Roman" panose="02020603050405020304" pitchFamily="18" charset="0"/>
              </a:rPr>
              <a:t>Nêu</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ví</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dụ</a:t>
            </a:r>
            <a:r>
              <a:rPr lang="en-US" sz="2200" dirty="0" smtClean="0">
                <a:solidFill>
                  <a:srgbClr val="FFFF00"/>
                </a:solidFill>
                <a:latin typeface="Times New Roman" panose="02020603050405020304" pitchFamily="18" charset="0"/>
                <a:cs typeface="Times New Roman" panose="02020603050405020304" pitchFamily="18" charset="0"/>
              </a:rPr>
              <a:t> minh </a:t>
            </a:r>
            <a:r>
              <a:rPr lang="en-US" sz="2200" dirty="0" err="1" smtClean="0">
                <a:solidFill>
                  <a:srgbClr val="FFFF00"/>
                </a:solidFill>
                <a:latin typeface="Times New Roman" panose="02020603050405020304" pitchFamily="18" charset="0"/>
                <a:cs typeface="Times New Roman" panose="02020603050405020304" pitchFamily="18" charset="0"/>
              </a:rPr>
              <a:t>họa</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cho</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các</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đặc</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điểm</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của</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pháp</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solidFill>
                  <a:srgbClr val="FFFF00"/>
                </a:solidFill>
                <a:latin typeface="Times New Roman" panose="02020603050405020304" pitchFamily="18" charset="0"/>
                <a:cs typeface="Times New Roman" panose="02020603050405020304" pitchFamily="18" charset="0"/>
              </a:rPr>
              <a:t>luật</a:t>
            </a:r>
            <a:endParaRPr lang="en-US" sz="2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8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WordArt 6"/>
          <p:cNvSpPr>
            <a:spLocks noChangeArrowheads="1" noChangeShapeType="1" noTextEdit="1"/>
          </p:cNvSpPr>
          <p:nvPr/>
        </p:nvSpPr>
        <p:spPr bwMode="gray">
          <a:xfrm>
            <a:off x="9433617" y="1164014"/>
            <a:ext cx="644525" cy="5889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731"/>
              </a:avLst>
            </a:prstTxWarp>
          </a:bodyPr>
          <a:lstStyle/>
          <a:p>
            <a:r>
              <a:rPr lang="en-US" sz="2400" b="1" kern="10" dirty="0">
                <a:solidFill>
                  <a:srgbClr val="4ACFFF"/>
                </a:solidFill>
                <a:latin typeface="Arial Black" panose="020B0A04020102020204" pitchFamily="34" charset="0"/>
              </a:rPr>
              <a:t>3</a:t>
            </a:r>
          </a:p>
        </p:txBody>
      </p:sp>
      <p:sp>
        <p:nvSpPr>
          <p:cNvPr id="177155" name="WordArt 6"/>
          <p:cNvSpPr>
            <a:spLocks noChangeArrowheads="1" noChangeShapeType="1" noTextEdit="1"/>
          </p:cNvSpPr>
          <p:nvPr/>
        </p:nvSpPr>
        <p:spPr bwMode="gray">
          <a:xfrm>
            <a:off x="1901038" y="1484314"/>
            <a:ext cx="341312" cy="446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2400" b="1" kern="10">
                <a:solidFill>
                  <a:srgbClr val="FABC00"/>
                </a:solidFill>
                <a:latin typeface="Arial Black" panose="020B0A04020102020204" pitchFamily="34" charset="0"/>
              </a:rPr>
              <a:t>1</a:t>
            </a:r>
          </a:p>
        </p:txBody>
      </p:sp>
      <p:sp>
        <p:nvSpPr>
          <p:cNvPr id="177156" name="WordArt 6"/>
          <p:cNvSpPr>
            <a:spLocks noChangeArrowheads="1" noChangeShapeType="1" noTextEdit="1"/>
          </p:cNvSpPr>
          <p:nvPr/>
        </p:nvSpPr>
        <p:spPr bwMode="gray">
          <a:xfrm>
            <a:off x="5681663" y="1484314"/>
            <a:ext cx="342900" cy="446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2400" b="1" kern="10" dirty="0">
                <a:solidFill>
                  <a:srgbClr val="EE6EA5"/>
                </a:solidFill>
                <a:latin typeface="Arial Black" panose="020B0A04020102020204" pitchFamily="34" charset="0"/>
              </a:rPr>
              <a:t>2</a:t>
            </a:r>
          </a:p>
        </p:txBody>
      </p:sp>
      <p:sp>
        <p:nvSpPr>
          <p:cNvPr id="4" name="Round Same Side Corner Rectangle 22"/>
          <p:cNvSpPr/>
          <p:nvPr/>
        </p:nvSpPr>
        <p:spPr bwMode="auto">
          <a:xfrm flipH="1">
            <a:off x="395783" y="2033588"/>
            <a:ext cx="3493824" cy="4824411"/>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tIns="137160"/>
          <a:lstStyle/>
          <a:p>
            <a:pPr>
              <a:lnSpc>
                <a:spcPct val="150000"/>
              </a:lnSpc>
              <a:defRPr/>
            </a:pPr>
            <a:r>
              <a:rPr lang="en-US" sz="2000" b="1" dirty="0" err="1" smtClean="0">
                <a:latin typeface="Times New Roman" panose="02020603050405020304" pitchFamily="18" charset="0"/>
                <a:cs typeface="Times New Roman" panose="02020603050405020304" pitchFamily="18" charset="0"/>
              </a:rPr>
              <a:t>Tính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phạm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phổ</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biến</a:t>
            </a:r>
            <a:r>
              <a:rPr lang="en-US" sz="2000" b="1" dirty="0" smtClean="0">
                <a:latin typeface="Times New Roman" panose="02020603050405020304" pitchFamily="18" charset="0"/>
                <a:cs typeface="Times New Roman" panose="02020603050405020304" pitchFamily="18" charset="0"/>
              </a:rPr>
              <a:t>:</a:t>
            </a:r>
          </a:p>
          <a:p>
            <a:pPr>
              <a:lnSpc>
                <a:spcPct val="150000"/>
              </a:lnSpc>
              <a:defRPr/>
            </a:pP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Pháp</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luật</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là</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quy</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tắc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xử</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sự</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khuôn</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mẫu</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chung</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được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áp</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dụng</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nhiều</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lần</a:t>
            </a:r>
            <a:r>
              <a:rPr lang="en-US" sz="2000" kern="0" dirty="0" smtClean="0">
                <a:latin typeface="Times New Roman" panose="02020603050405020304" pitchFamily="18" charset="0"/>
                <a:cs typeface="Times New Roman" panose="02020603050405020304" pitchFamily="18" charset="0"/>
              </a:rPr>
              <a:t>, ở </a:t>
            </a:r>
            <a:r>
              <a:rPr lang="en-US" sz="2000" kern="0" dirty="0" err="1" smtClean="0">
                <a:latin typeface="Times New Roman" panose="02020603050405020304" pitchFamily="18" charset="0"/>
                <a:cs typeface="Times New Roman" panose="02020603050405020304" pitchFamily="18" charset="0"/>
              </a:rPr>
              <a:t>nhiều</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nơi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đối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với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tất</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cả</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mọi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người</a:t>
            </a:r>
            <a:r>
              <a:rPr lang="en-US" sz="2000" kern="0" dirty="0" smtClean="0">
                <a:latin typeface="Times New Roman" panose="02020603050405020304" pitchFamily="18" charset="0"/>
                <a:cs typeface="Times New Roman" panose="02020603050405020304" pitchFamily="18" charset="0"/>
              </a:rPr>
              <a:t>.</a:t>
            </a:r>
          </a:p>
          <a:p>
            <a:pPr>
              <a:lnSpc>
                <a:spcPct val="150000"/>
              </a:lnSpc>
              <a:defRPr/>
            </a:pP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Đây</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là</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đặc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điểm</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để</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phân</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biệt</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pháp</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luật</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với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các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quy</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phạm</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xã</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hội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khác</a:t>
            </a:r>
            <a:r>
              <a:rPr lang="en-US" sz="2000" kern="0" dirty="0" smtClean="0">
                <a:latin typeface="Times New Roman" panose="02020603050405020304" pitchFamily="18" charset="0"/>
                <a:cs typeface="Times New Roman" panose="02020603050405020304" pitchFamily="18" charset="0"/>
              </a:rPr>
              <a:t>.</a:t>
            </a:r>
          </a:p>
          <a:p>
            <a:pPr marL="342900" indent="-342900">
              <a:lnSpc>
                <a:spcPct val="150000"/>
              </a:lnSpc>
              <a:buFontTx/>
              <a:buChar char="-"/>
              <a:defRPr/>
            </a:pPr>
            <a:endParaRPr lang="en-US" sz="2000" kern="0" dirty="0">
              <a:latin typeface="Times New Roman" panose="02020603050405020304" pitchFamily="18" charset="0"/>
              <a:cs typeface="Times New Roman" panose="02020603050405020304" pitchFamily="18" charset="0"/>
            </a:endParaRPr>
          </a:p>
        </p:txBody>
      </p:sp>
      <p:sp>
        <p:nvSpPr>
          <p:cNvPr id="7" name="Round Same Side Corner Rectangle 22"/>
          <p:cNvSpPr/>
          <p:nvPr/>
        </p:nvSpPr>
        <p:spPr bwMode="auto">
          <a:xfrm>
            <a:off x="4203510" y="2033589"/>
            <a:ext cx="3411941" cy="482441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1">
            <a:schemeClr val="accent2"/>
          </a:lnRef>
          <a:fillRef idx="2">
            <a:schemeClr val="accent2"/>
          </a:fillRef>
          <a:effectRef idx="1">
            <a:schemeClr val="accent2"/>
          </a:effectRef>
          <a:fontRef idx="minor">
            <a:schemeClr val="dk1"/>
          </a:fontRef>
        </p:style>
        <p:txBody>
          <a:bodyPr tIns="137160"/>
          <a:lstStyle/>
          <a:p>
            <a:pPr>
              <a:lnSpc>
                <a:spcPct val="150000"/>
              </a:lnSpc>
              <a:defRPr/>
            </a:pPr>
            <a:r>
              <a:rPr lang="en-US" b="1" dirty="0" err="1" smtClean="0"/>
              <a:t>Tính</a:t>
            </a:r>
            <a:r>
              <a:rPr lang="en-US" b="1" dirty="0" smtClean="0"/>
              <a:t> </a:t>
            </a:r>
            <a:r>
              <a:rPr lang="en-US" b="1" dirty="0" err="1" smtClean="0"/>
              <a:t>quyền</a:t>
            </a:r>
            <a:r>
              <a:rPr lang="en-US" b="1" dirty="0" smtClean="0"/>
              <a:t> </a:t>
            </a:r>
            <a:r>
              <a:rPr lang="en-US" b="1" dirty="0" err="1" smtClean="0"/>
              <a:t>lực</a:t>
            </a:r>
            <a:r>
              <a:rPr lang="en-US" b="1" dirty="0" smtClean="0"/>
              <a:t> </a:t>
            </a:r>
            <a:r>
              <a:rPr lang="en-US" b="1" dirty="0" err="1" smtClean="0"/>
              <a:t>bắt</a:t>
            </a:r>
            <a:r>
              <a:rPr lang="en-US" b="1" dirty="0" smtClean="0"/>
              <a:t> </a:t>
            </a:r>
            <a:r>
              <a:rPr lang="en-US" b="1" dirty="0" err="1" smtClean="0"/>
              <a:t>buộc</a:t>
            </a:r>
            <a:r>
              <a:rPr lang="en-US" b="1" dirty="0" smtClean="0"/>
              <a:t> </a:t>
            </a:r>
            <a:r>
              <a:rPr lang="en-US" b="1" dirty="0" err="1" smtClean="0"/>
              <a:t>chung</a:t>
            </a:r>
            <a:r>
              <a:rPr lang="en-US" b="1" dirty="0" smtClean="0"/>
              <a:t>.</a:t>
            </a:r>
          </a:p>
          <a:p>
            <a:pPr>
              <a:lnSpc>
                <a:spcPct val="150000"/>
              </a:lnSpc>
              <a:defRPr/>
            </a:pPr>
            <a:r>
              <a:rPr lang="en-US" sz="1200" b="1" kern="0" dirty="0" smtClean="0">
                <a:solidFill>
                  <a:prstClr val="black">
                    <a:lumMod val="65000"/>
                    <a:lumOff val="35000"/>
                  </a:prstClr>
                </a:solidFill>
                <a:latin typeface="Calibri" pitchFamily="34" charset="0"/>
                <a:cs typeface="Arial" pitchFamily="34" charset="0"/>
              </a:rPr>
              <a:t>- </a:t>
            </a:r>
            <a:r>
              <a:rPr lang="en-US" sz="2000" kern="0" dirty="0" err="1" smtClean="0">
                <a:latin typeface="Times New Roman" panose="02020603050405020304" pitchFamily="18" charset="0"/>
                <a:cs typeface="Times New Roman" panose="02020603050405020304" pitchFamily="18" charset="0"/>
              </a:rPr>
              <a:t>Pháp</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luât</a:t>
            </a:r>
            <a:r>
              <a:rPr lang="en-US" sz="2000" kern="0" dirty="0" smtClean="0">
                <a:latin typeface="Times New Roman" panose="02020603050405020304" pitchFamily="18" charset="0"/>
                <a:cs typeface="Times New Roman" panose="02020603050405020304" pitchFamily="18" charset="0"/>
              </a:rPr>
              <a:t> do </a:t>
            </a:r>
            <a:r>
              <a:rPr lang="en-US" sz="2000" kern="0" dirty="0" err="1" smtClean="0">
                <a:latin typeface="Times New Roman" panose="02020603050405020304" pitchFamily="18" charset="0"/>
                <a:cs typeface="Times New Roman" panose="02020603050405020304" pitchFamily="18" charset="0"/>
              </a:rPr>
              <a:t>nhà</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nước</a:t>
            </a:r>
            <a:r>
              <a:rPr lang="en-US" sz="2000" kern="0" dirty="0" smtClean="0">
                <a:latin typeface="Times New Roman" panose="02020603050405020304" pitchFamily="18" charset="0"/>
                <a:cs typeface="Times New Roman" panose="02020603050405020304" pitchFamily="18" charset="0"/>
              </a:rPr>
              <a:t> ban </a:t>
            </a:r>
            <a:r>
              <a:rPr lang="en-US" sz="2000" kern="0" dirty="0" err="1" smtClean="0">
                <a:latin typeface="Times New Roman" panose="02020603050405020304" pitchFamily="18" charset="0"/>
                <a:cs typeface="Times New Roman" panose="02020603050405020304" pitchFamily="18" charset="0"/>
              </a:rPr>
              <a:t>hành</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và</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được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đảm</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bảo</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thực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hiện</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bằng</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sức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mạnh</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của</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quyền</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lực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nhà</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nước</a:t>
            </a:r>
            <a:r>
              <a:rPr lang="en-US" sz="2000" kern="0" dirty="0" smtClean="0">
                <a:latin typeface="Times New Roman" panose="02020603050405020304" pitchFamily="18" charset="0"/>
                <a:cs typeface="Times New Roman" panose="02020603050405020304" pitchFamily="18" charset="0"/>
              </a:rPr>
              <a:t>.</a:t>
            </a:r>
          </a:p>
          <a:p>
            <a:pPr>
              <a:lnSpc>
                <a:spcPct val="150000"/>
              </a:lnSpc>
              <a:defRPr/>
            </a:pPr>
            <a:r>
              <a:rPr lang="en-US" sz="2000" kern="0" dirty="0" smtClean="0">
                <a:latin typeface="Times New Roman" panose="02020603050405020304" pitchFamily="18" charset="0"/>
                <a:cs typeface="Times New Roman" panose="02020603050405020304" pitchFamily="18" charset="0"/>
              </a:rPr>
              <a:t>-</a:t>
            </a:r>
            <a:r>
              <a:rPr lang="en-US" sz="2000" kern="0" dirty="0" err="1">
                <a:latin typeface="Times New Roman" panose="02020603050405020304" pitchFamily="18" charset="0"/>
                <a:cs typeface="Times New Roman" panose="02020603050405020304" pitchFamily="18" charset="0"/>
              </a:rPr>
              <a:t>M</a:t>
            </a:r>
            <a:r>
              <a:rPr lang="en-US" sz="2000" kern="0" dirty="0" err="1" smtClean="0">
                <a:latin typeface="Times New Roman" panose="02020603050405020304" pitchFamily="18" charset="0"/>
                <a:cs typeface="Times New Roman" panose="02020603050405020304" pitchFamily="18" charset="0"/>
              </a:rPr>
              <a:t>ọi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hành</a:t>
            </a:r>
            <a:r>
              <a:rPr lang="en-US" sz="2000" kern="0" dirty="0" smtClean="0">
                <a:latin typeface="Times New Roman" panose="02020603050405020304" pitchFamily="18" charset="0"/>
                <a:cs typeface="Times New Roman" panose="02020603050405020304" pitchFamily="18" charset="0"/>
              </a:rPr>
              <a:t> vi </a:t>
            </a:r>
            <a:r>
              <a:rPr lang="en-US" sz="2000" kern="0" dirty="0" err="1" smtClean="0">
                <a:latin typeface="Times New Roman" panose="02020603050405020304" pitchFamily="18" charset="0"/>
                <a:cs typeface="Times New Roman" panose="02020603050405020304" pitchFamily="18" charset="0"/>
              </a:rPr>
              <a:t>vi</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phạm</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pháp</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luật</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đều</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bị</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xử</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lí</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nghiêm</a:t>
            </a:r>
            <a:r>
              <a:rPr lang="en-US" sz="2000" kern="0" dirty="0" smtClean="0">
                <a:latin typeface="Times New Roman" panose="02020603050405020304" pitchFamily="18" charset="0"/>
                <a:cs typeface="Times New Roman" panose="02020603050405020304" pitchFamily="18" charset="0"/>
              </a:rPr>
              <a:t> minh </a:t>
            </a:r>
            <a:r>
              <a:rPr lang="en-US" sz="2000" kern="0" dirty="0" err="1" smtClean="0">
                <a:latin typeface="Times New Roman" panose="02020603050405020304" pitchFamily="18" charset="0"/>
                <a:cs typeface="Times New Roman" panose="02020603050405020304" pitchFamily="18" charset="0"/>
              </a:rPr>
              <a:t>tùy</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theo</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mức</a:t>
            </a:r>
            <a:r>
              <a:rPr lang="en-US" sz="2000" kern="0" dirty="0" smtClean="0">
                <a:latin typeface="Times New Roman" panose="02020603050405020304" pitchFamily="18" charset="0"/>
                <a:cs typeface="Times New Roman" panose="02020603050405020304" pitchFamily="18" charset="0"/>
              </a:rPr>
              <a:t> </a:t>
            </a:r>
            <a:r>
              <a:rPr lang="en-US" sz="2000" kern="0" dirty="0" err="1" smtClean="0">
                <a:latin typeface="Times New Roman" panose="02020603050405020304" pitchFamily="18" charset="0"/>
                <a:cs typeface="Times New Roman" panose="02020603050405020304" pitchFamily="18" charset="0"/>
              </a:rPr>
              <a:t>độ</a:t>
            </a:r>
            <a:r>
              <a:rPr lang="en-US" sz="2000" kern="0" dirty="0" smtClean="0">
                <a:latin typeface="Times New Roman" panose="02020603050405020304" pitchFamily="18" charset="0"/>
                <a:cs typeface="Times New Roman" panose="02020603050405020304" pitchFamily="18" charset="0"/>
              </a:rPr>
              <a:t> vi </a:t>
            </a:r>
            <a:r>
              <a:rPr lang="en-US" sz="2000" kern="0" dirty="0" err="1" smtClean="0">
                <a:latin typeface="Times New Roman" panose="02020603050405020304" pitchFamily="18" charset="0"/>
                <a:cs typeface="Times New Roman" panose="02020603050405020304" pitchFamily="18" charset="0"/>
              </a:rPr>
              <a:t>phạm</a:t>
            </a:r>
            <a:r>
              <a:rPr lang="en-US" sz="2000" kern="0" dirty="0" smtClean="0">
                <a:latin typeface="Times New Roman" panose="02020603050405020304" pitchFamily="18" charset="0"/>
                <a:cs typeface="Times New Roman" panose="02020603050405020304" pitchFamily="18" charset="0"/>
              </a:rPr>
              <a:t>.</a:t>
            </a:r>
            <a:endParaRPr lang="en-US" sz="2000" kern="0" dirty="0">
              <a:latin typeface="Times New Roman" panose="02020603050405020304" pitchFamily="18" charset="0"/>
              <a:cs typeface="Times New Roman" panose="02020603050405020304" pitchFamily="18" charset="0"/>
            </a:endParaRPr>
          </a:p>
        </p:txBody>
      </p:sp>
      <p:sp>
        <p:nvSpPr>
          <p:cNvPr id="10" name="Round Same Side Corner Rectangle 22"/>
          <p:cNvSpPr/>
          <p:nvPr/>
        </p:nvSpPr>
        <p:spPr bwMode="auto">
          <a:xfrm>
            <a:off x="7918641" y="1930401"/>
            <a:ext cx="4273359" cy="50709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1">
            <a:schemeClr val="accent1"/>
          </a:lnRef>
          <a:fillRef idx="3">
            <a:schemeClr val="accent1"/>
          </a:fillRef>
          <a:effectRef idx="2">
            <a:schemeClr val="accent1"/>
          </a:effectRef>
          <a:fontRef idx="minor">
            <a:schemeClr val="lt1"/>
          </a:fontRef>
        </p:style>
        <p:txBody>
          <a:bodyPr tIns="137160"/>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lnSpc>
                <a:spcPct val="150000"/>
              </a:lnSpc>
              <a:defRPr/>
            </a:pPr>
            <a:r>
              <a:rPr lang="en-US" sz="2000" b="1" dirty="0" err="1" smtClean="0">
                <a:latin typeface="Times New Roman" panose="02020603050405020304" pitchFamily="18" charset="0"/>
                <a:cs typeface="Times New Roman" panose="02020603050405020304" pitchFamily="18" charset="0"/>
              </a:rPr>
              <a:t>Tính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định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chặt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chẽ</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mặt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thức</a:t>
            </a:r>
            <a:r>
              <a:rPr lang="en-US" sz="2000" b="1" dirty="0" smtClean="0">
                <a:latin typeface="Times New Roman" panose="02020603050405020304" pitchFamily="18" charset="0"/>
                <a:cs typeface="Times New Roman" panose="02020603050405020304" pitchFamily="18" charset="0"/>
              </a:rPr>
              <a:t>:</a:t>
            </a:r>
          </a:p>
          <a:p>
            <a:pPr eaLnBrk="1" hangingPunct="1">
              <a:lnSpc>
                <a:spcPct val="150000"/>
              </a:lnSpc>
              <a:defRPr/>
            </a:pP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phạm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luật</a:t>
            </a:r>
            <a:r>
              <a:rPr lang="en-US" b="1" dirty="0" smtClean="0"/>
              <a:t>.</a:t>
            </a:r>
          </a:p>
          <a:p>
            <a:pPr eaLnBrk="1" hangingPunct="1">
              <a:lnSpc>
                <a:spcPct val="150000"/>
              </a:lnSpc>
              <a:defRPr/>
            </a:pPr>
            <a:r>
              <a:rPr lang="en-US" altLang="en-US" sz="2000" dirty="0" smtClean="0">
                <a:latin typeface="Times New Roman" panose="02020603050405020304" pitchFamily="18" charset="0"/>
                <a:cs typeface="Times New Roman" panose="02020603050405020304" pitchFamily="18" charset="0"/>
              </a:rPr>
              <a:t>-</a:t>
            </a:r>
            <a:r>
              <a:rPr lang="en-US" altLang="en-US" sz="2000" dirty="0" err="1" smtClean="0">
                <a:latin typeface="Times New Roman" panose="02020603050405020304" pitchFamily="18" charset="0"/>
                <a:cs typeface="Times New Roman" panose="02020603050405020304" pitchFamily="18" charset="0"/>
              </a:rPr>
              <a:t>Văn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bản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quy</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phạm</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pháp</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luật</a:t>
            </a:r>
            <a:r>
              <a:rPr lang="en-US" altLang="en-US" sz="2000" dirty="0" smtClean="0">
                <a:latin typeface="Times New Roman" panose="02020603050405020304" pitchFamily="18" charset="0"/>
                <a:cs typeface="Times New Roman" panose="02020603050405020304" pitchFamily="18" charset="0"/>
              </a:rPr>
              <a:t> do </a:t>
            </a:r>
            <a:r>
              <a:rPr lang="en-US" altLang="en-US" sz="2000" dirty="0" err="1" smtClean="0">
                <a:latin typeface="Times New Roman" panose="02020603050405020304" pitchFamily="18" charset="0"/>
                <a:cs typeface="Times New Roman" panose="02020603050405020304" pitchFamily="18" charset="0"/>
              </a:rPr>
              <a:t>các</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cơ</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quan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nhà</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nước</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có</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thwmr</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quyền</a:t>
            </a:r>
            <a:r>
              <a:rPr lang="en-US" altLang="en-US" sz="2000" dirty="0" smtClean="0">
                <a:latin typeface="Times New Roman" panose="02020603050405020304" pitchFamily="18" charset="0"/>
                <a:cs typeface="Times New Roman" panose="02020603050405020304" pitchFamily="18" charset="0"/>
              </a:rPr>
              <a:t> ban </a:t>
            </a:r>
            <a:r>
              <a:rPr lang="en-US" altLang="en-US" sz="2000" dirty="0" err="1" smtClean="0">
                <a:latin typeface="Times New Roman" panose="02020603050405020304" pitchFamily="18" charset="0"/>
                <a:cs typeface="Times New Roman" panose="02020603050405020304" pitchFamily="18" charset="0"/>
              </a:rPr>
              <a:t>hành</a:t>
            </a:r>
            <a:r>
              <a:rPr lang="en-US" altLang="en-US" sz="2000" dirty="0" smtClean="0">
                <a:latin typeface="Times New Roman" panose="02020603050405020304" pitchFamily="18" charset="0"/>
                <a:cs typeface="Times New Roman" panose="02020603050405020304" pitchFamily="18" charset="0"/>
              </a:rPr>
              <a:t>.</a:t>
            </a:r>
          </a:p>
          <a:p>
            <a:pPr eaLnBrk="1" hangingPunct="1">
              <a:lnSpc>
                <a:spcPct val="150000"/>
              </a:lnSpc>
              <a:defRPr/>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Nội</a:t>
            </a:r>
            <a:r>
              <a:rPr lang="en-US" altLang="en-US" sz="2000" dirty="0" smtClean="0">
                <a:latin typeface="Times New Roman" panose="02020603050405020304" pitchFamily="18" charset="0"/>
                <a:cs typeface="Times New Roman" panose="02020603050405020304" pitchFamily="18" charset="0"/>
              </a:rPr>
              <a:t> dung </a:t>
            </a:r>
            <a:r>
              <a:rPr lang="en-US" altLang="en-US" sz="2000" dirty="0" err="1" smtClean="0">
                <a:latin typeface="Times New Roman" panose="02020603050405020304" pitchFamily="18" charset="0"/>
                <a:cs typeface="Times New Roman" panose="02020603050405020304" pitchFamily="18" charset="0"/>
              </a:rPr>
              <a:t>của</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văn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bản</a:t>
            </a:r>
            <a:r>
              <a:rPr lang="en-US" altLang="en-US" sz="2000" dirty="0" smtClean="0">
                <a:latin typeface="Times New Roman" panose="02020603050405020304" pitchFamily="18" charset="0"/>
                <a:cs typeface="Times New Roman" panose="02020603050405020304" pitchFamily="18" charset="0"/>
              </a:rPr>
              <a:t> do </a:t>
            </a:r>
            <a:r>
              <a:rPr lang="en-US" altLang="en-US" sz="2000" dirty="0" err="1" smtClean="0">
                <a:latin typeface="Times New Roman" panose="02020603050405020304" pitchFamily="18" charset="0"/>
                <a:cs typeface="Times New Roman" panose="02020603050405020304" pitchFamily="18" charset="0"/>
              </a:rPr>
              <a:t>cơ</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quan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cấp</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dưới</a:t>
            </a:r>
            <a:r>
              <a:rPr lang="en-US" altLang="en-US" sz="2000" dirty="0" smtClean="0">
                <a:latin typeface="Times New Roman" panose="02020603050405020304" pitchFamily="18" charset="0"/>
                <a:cs typeface="Times New Roman" panose="02020603050405020304" pitchFamily="18" charset="0"/>
              </a:rPr>
              <a:t> ban </a:t>
            </a:r>
            <a:r>
              <a:rPr lang="en-US" altLang="en-US" sz="2000" dirty="0" err="1" smtClean="0">
                <a:latin typeface="Times New Roman" panose="02020603050405020304" pitchFamily="18" charset="0"/>
                <a:cs typeface="Times New Roman" panose="02020603050405020304" pitchFamily="18" charset="0"/>
              </a:rPr>
              <a:t>hành</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không</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được</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trái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với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nội</a:t>
            </a:r>
            <a:r>
              <a:rPr lang="en-US" altLang="en-US" sz="2000" dirty="0" smtClean="0">
                <a:latin typeface="Times New Roman" panose="02020603050405020304" pitchFamily="18" charset="0"/>
                <a:cs typeface="Times New Roman" panose="02020603050405020304" pitchFamily="18" charset="0"/>
              </a:rPr>
              <a:t> dung </a:t>
            </a:r>
            <a:r>
              <a:rPr lang="en-US" altLang="en-US" sz="2000" dirty="0" err="1" smtClean="0">
                <a:latin typeface="Times New Roman" panose="02020603050405020304" pitchFamily="18" charset="0"/>
                <a:cs typeface="Times New Roman" panose="02020603050405020304" pitchFamily="18" charset="0"/>
              </a:rPr>
              <a:t>văn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bản</a:t>
            </a:r>
            <a:r>
              <a:rPr lang="en-US" altLang="en-US" sz="2000" dirty="0" smtClean="0">
                <a:latin typeface="Times New Roman" panose="02020603050405020304" pitchFamily="18" charset="0"/>
                <a:cs typeface="Times New Roman" panose="02020603050405020304" pitchFamily="18" charset="0"/>
              </a:rPr>
              <a:t> do </a:t>
            </a:r>
            <a:r>
              <a:rPr lang="en-US" altLang="en-US" sz="2000" dirty="0" err="1" smtClean="0">
                <a:latin typeface="Times New Roman" panose="02020603050405020304" pitchFamily="18" charset="0"/>
                <a:cs typeface="Times New Roman" panose="02020603050405020304" pitchFamily="18" charset="0"/>
              </a:rPr>
              <a:t>cấp</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trên</a:t>
            </a:r>
            <a:r>
              <a:rPr lang="en-US" altLang="en-US" sz="2000" dirty="0" smtClean="0">
                <a:latin typeface="Times New Roman" panose="02020603050405020304" pitchFamily="18" charset="0"/>
                <a:cs typeface="Times New Roman" panose="02020603050405020304" pitchFamily="18" charset="0"/>
              </a:rPr>
              <a:t> ban </a:t>
            </a:r>
            <a:r>
              <a:rPr lang="en-US" altLang="en-US" sz="2000" dirty="0" err="1" smtClean="0">
                <a:latin typeface="Times New Roman" panose="02020603050405020304" pitchFamily="18" charset="0"/>
                <a:cs typeface="Times New Roman" panose="02020603050405020304" pitchFamily="18" charset="0"/>
              </a:rPr>
              <a:t>hành</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và</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không</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trái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với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Hiến</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pháp</a:t>
            </a:r>
            <a:r>
              <a:rPr lang="en-US" altLang="en-US" sz="2000" dirty="0" smtClean="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177186" name="Rectangle 34"/>
          <p:cNvSpPr>
            <a:spLocks noChangeArrowheads="1"/>
          </p:cNvSpPr>
          <p:nvPr/>
        </p:nvSpPr>
        <p:spPr bwMode="auto">
          <a:xfrm>
            <a:off x="6097588" y="3190875"/>
            <a:ext cx="36449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a:lnSpc>
                <a:spcPct val="100000"/>
              </a:lnSpc>
              <a:spcBef>
                <a:spcPct val="0"/>
              </a:spcBef>
              <a:buFontTx/>
              <a:buNone/>
              <a:defRPr/>
            </a:pPr>
            <a:endParaRPr lang="vi-VN" altLang="en-US" sz="2250" b="1">
              <a:solidFill>
                <a:srgbClr val="FF0000"/>
              </a:solidFill>
              <a:latin typeface="Arial Unicode MS" pitchFamily="34" charset="-128"/>
              <a:ea typeface="Arial Unicode MS" pitchFamily="34" charset="-128"/>
            </a:endParaRPr>
          </a:p>
        </p:txBody>
      </p:sp>
      <p:sp>
        <p:nvSpPr>
          <p:cNvPr id="3" name="Rectangle 2"/>
          <p:cNvSpPr/>
          <p:nvPr/>
        </p:nvSpPr>
        <p:spPr>
          <a:xfrm>
            <a:off x="2566988" y="1"/>
            <a:ext cx="6985000" cy="836613"/>
          </a:xfrm>
          <a:prstGeom prst="rect">
            <a:avLst/>
          </a:prstGeom>
          <a:pattFill prst="pct90">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b="1" dirty="0" smtClean="0">
                <a:solidFill>
                  <a:srgbClr val="FFFFFF"/>
                </a:solidFill>
                <a:latin typeface="Tahoma" panose="020B0604030504040204" pitchFamily="34" charset="0"/>
                <a:cs typeface="Tahoma" panose="020B0604030504040204" pitchFamily="34" charset="0"/>
              </a:rPr>
              <a:t>b) ĐẶC ĐIỂM CỦA PHÁP LUẬT:</a:t>
            </a:r>
            <a:endParaRPr lang="en-US" altLang="en-US" b="1" dirty="0">
              <a:solidFill>
                <a:srgbClr val="FFFF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4497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155"/>
                                        </p:tgtEl>
                                        <p:attrNameLst>
                                          <p:attrName>style.visibility</p:attrName>
                                        </p:attrNameLst>
                                      </p:cBhvr>
                                      <p:to>
                                        <p:strVal val="visible"/>
                                      </p:to>
                                    </p:set>
                                    <p:animEffect transition="in" filter="blinds(horizontal)">
                                      <p:cBhvr>
                                        <p:cTn id="12" dur="500"/>
                                        <p:tgtEl>
                                          <p:spTgt spid="177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7156"/>
                                        </p:tgtEl>
                                        <p:attrNameLst>
                                          <p:attrName>style.visibility</p:attrName>
                                        </p:attrNameLst>
                                      </p:cBhvr>
                                      <p:to>
                                        <p:strVal val="visible"/>
                                      </p:to>
                                    </p:set>
                                    <p:animEffect transition="in" filter="blinds(horizontal)">
                                      <p:cBhvr>
                                        <p:cTn id="22" dur="500"/>
                                        <p:tgtEl>
                                          <p:spTgt spid="1771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7154"/>
                                        </p:tgtEl>
                                        <p:attrNameLst>
                                          <p:attrName>style.visibility</p:attrName>
                                        </p:attrNameLst>
                                      </p:cBhvr>
                                      <p:to>
                                        <p:strVal val="visible"/>
                                      </p:to>
                                    </p:set>
                                    <p:animEffect transition="in" filter="blinds(horizontal)">
                                      <p:cBhvr>
                                        <p:cTn id="32" dur="500"/>
                                        <p:tgtEl>
                                          <p:spTgt spid="1771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nodePh="1">
                                  <p:stCondLst>
                                    <p:cond delay="0"/>
                                  </p:stCondLst>
                                  <p:endCondLst>
                                    <p:cond evt="begin" delay="0">
                                      <p:tn val="38"/>
                                    </p:cond>
                                  </p:endCondLst>
                                  <p:childTnLst>
                                    <p:set>
                                      <p:cBhvr>
                                        <p:cTn id="39" dur="1" fill="hold">
                                          <p:stCondLst>
                                            <p:cond delay="0"/>
                                          </p:stCondLst>
                                        </p:cTn>
                                        <p:tgtEl>
                                          <p:spTgt spid="177186"/>
                                        </p:tgtEl>
                                        <p:attrNameLst>
                                          <p:attrName>style.visibility</p:attrName>
                                        </p:attrNameLst>
                                      </p:cBhvr>
                                      <p:to>
                                        <p:strVal val="visible"/>
                                      </p:to>
                                    </p:set>
                                    <p:animEffect transition="in" filter="blinds(horizontal)">
                                      <p:cBhvr>
                                        <p:cTn id="40" dur="500"/>
                                        <p:tgtEl>
                                          <p:spTgt spid="1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P spid="177155" grpId="0" animBg="1"/>
      <p:bldP spid="177156" grpId="0" animBg="1"/>
      <p:bldP spid="17718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3716338" y="160338"/>
            <a:ext cx="8475662" cy="6567487"/>
          </a:xfrm>
        </p:spPr>
        <p:txBody>
          <a:bodyPr>
            <a:noAutofit/>
          </a:bodyPr>
          <a:lstStyle/>
          <a:p>
            <a:r>
              <a:rPr lang="en-US" sz="2600" b="1" dirty="0" smtClean="0"/>
              <a:t/>
            </a:r>
            <a:br>
              <a:rPr lang="en-US" sz="2600" b="1" dirty="0" smtClean="0"/>
            </a:br>
            <a:r>
              <a:rPr lang="en-US" sz="2600" b="1" dirty="0"/>
              <a:t/>
            </a:r>
            <a:br>
              <a:rPr lang="en-US" sz="2600" b="1" dirty="0"/>
            </a:br>
            <a:r>
              <a:rPr lang="vi-VN" sz="2600" b="1" dirty="0" smtClean="0"/>
              <a:t>Điều </a:t>
            </a:r>
            <a:r>
              <a:rPr lang="vi-VN" sz="2600" b="1" dirty="0"/>
              <a:t>132. Tội không cứu giúp người đang ở trong tình trạng nguy hiểm đến tính mạng</a:t>
            </a:r>
            <a:r>
              <a:rPr lang="vi-VN" sz="2600" dirty="0"/>
              <a:t/>
            </a:r>
            <a:br>
              <a:rPr lang="vi-VN" sz="2600" dirty="0"/>
            </a:br>
            <a:r>
              <a:rPr lang="vi-VN" sz="2600" dirty="0"/>
              <a:t>1. Người nào thấy người khác đang ở trong tình trạng nguy hiểm đến tính mạng, tuy có điều kiện mà không cứu giúp dẫn đến hậu quả người đó chết, thì bị phạt cảnh cáo, phạt cải tạo không giam giữ đến 02 năm hoặc phạt tù từ 03 tháng đến 02 năm.</a:t>
            </a:r>
            <a:br>
              <a:rPr lang="vi-VN" sz="2600" dirty="0"/>
            </a:br>
            <a:r>
              <a:rPr lang="vi-VN" sz="2600" dirty="0"/>
              <a:t>2. Phạm tội thuộc một trong các trường hợp sau đây, thì bị phạt tù từ 01 năm đến 05 năm:</a:t>
            </a:r>
            <a:br>
              <a:rPr lang="vi-VN" sz="2600" dirty="0"/>
            </a:br>
            <a:r>
              <a:rPr lang="vi-VN" sz="2600" dirty="0"/>
              <a:t>a) Người không cứu giúp là người đã vô ý gây ra tình trạng nguy hiểm;</a:t>
            </a:r>
            <a:br>
              <a:rPr lang="vi-VN" sz="2600" dirty="0"/>
            </a:br>
            <a:r>
              <a:rPr lang="vi-VN" sz="2600" dirty="0"/>
              <a:t>b) Người không cứu giúp là người mà theo pháp luật hay nghề nghiệp có nghĩa vụ phải cứu giúp.</a:t>
            </a:r>
            <a:br>
              <a:rPr lang="vi-VN" sz="2600" dirty="0"/>
            </a:br>
            <a:r>
              <a:rPr lang="vi-VN" sz="2600" dirty="0"/>
              <a:t>3. Phạm tội dẫn đến hậu quả 02 người trở lên chết, thì bị phạt tù từ 03 năm đến 07 năm.</a:t>
            </a:r>
            <a:br>
              <a:rPr lang="vi-VN" sz="2600" dirty="0"/>
            </a:br>
            <a:r>
              <a:rPr lang="vi-VN" sz="2600" dirty="0"/>
              <a:t>4. Người phạm tội còn có thể bị cấm đảm nhiệm chức vụ, cấm hành nghề hoặc làm công việc nhất định từ 01 năm đến 05 năm.</a:t>
            </a:r>
            <a:br>
              <a:rPr lang="vi-VN" sz="2600" dirty="0"/>
            </a:br>
            <a:endParaRPr lang="en-US" sz="2600" dirty="0">
              <a:latin typeface="Times New Roman" panose="02020603050405020304" pitchFamily="18" charset="0"/>
              <a:cs typeface="Times New Roman" panose="02020603050405020304" pitchFamily="18" charset="0"/>
            </a:endParaRPr>
          </a:p>
        </p:txBody>
      </p:sp>
      <p:sp>
        <p:nvSpPr>
          <p:cNvPr id="13" name="AutoShape 12" descr="Tìm hiểu nội dung Điều 170 Bộ luật hình sự năm 2015 về “Tội cưỡng đoạt tài  sản” – CÔNG AN TỈNH QUẢNG B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Fahasa - Bộ Luật Hình Sự - Hiện Hành (Bộ Luật Năm 2015, Sửa Đổi, Bổ Sung  Năm 2017)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 y="545910"/>
            <a:ext cx="4135272" cy="631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arn(inVertical)">
                                      <p:cBhvr>
                                        <p:cTn id="7" dur="500"/>
                                        <p:tgtEl>
                                          <p:spTgt spid="4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364"/>
            <a:ext cx="10515600" cy="1555845"/>
          </a:xfrm>
        </p:spPr>
        <p:txBody>
          <a:bodyPr>
            <a:noAutofit/>
          </a:bodyPr>
          <a:lstStyle/>
          <a:p>
            <a:r>
              <a:rPr lang="en-US" sz="2400" i="1" dirty="0" err="1" smtClean="0">
                <a:solidFill>
                  <a:srgbClr val="FF0000"/>
                </a:solidFill>
                <a:latin typeface="Times New Roman" panose="02020603050405020304" pitchFamily="18" charset="0"/>
                <a:cs typeface="Times New Roman" panose="02020603050405020304" pitchFamily="18" charset="0"/>
              </a:rPr>
              <a:t>Câu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xả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vi </a:t>
            </a:r>
            <a:r>
              <a:rPr lang="en-US" sz="2400" dirty="0" err="1" smtClean="0">
                <a:latin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2. Em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Xử lý kỷ luật các cán bộ liên quan đến vụ Formos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199" y="1869743"/>
            <a:ext cx="5262349" cy="469482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Sự cố Formosa “xếp đầu bảng” các vụ ô nhiễm môi trường nổi cộm năm 2016 |  Báo Dân trí"/>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7027" y="1869744"/>
            <a:ext cx="5116773" cy="469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circle(in)">
                                      <p:cBhvr>
                                        <p:cTn id="7" dur="2000"/>
                                        <p:tgtEl>
                                          <p:spTgt spid="133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1137</Words>
  <Application>Microsoft Office PowerPoint</Application>
  <PresentationFormat>Widescreen</PresentationFormat>
  <Paragraphs>94</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 Unicode MS</vt:lpstr>
      <vt:lpstr>SimSun</vt:lpstr>
      <vt:lpstr>Arial</vt:lpstr>
      <vt:lpstr>Arial Black</vt:lpstr>
      <vt:lpstr>Calibri</vt:lpstr>
      <vt:lpstr>Calibri Light</vt:lpstr>
      <vt:lpstr>Tahoma</vt:lpstr>
      <vt:lpstr>Times New Roman</vt:lpstr>
      <vt:lpstr>Office Theme</vt:lpstr>
      <vt:lpstr>PowerPoint Presentation</vt:lpstr>
      <vt:lpstr>PowerPoint Presentation</vt:lpstr>
      <vt:lpstr>BÀI 1: KHÁI NIỆM, ĐẶC ĐIỂM VÀ VAI TRÒ CỦA PHÁP LUẬT    </vt:lpstr>
      <vt:lpstr>PowerPoint Presentation</vt:lpstr>
      <vt:lpstr>BÀI 11: KHÁI NIỆM, ĐẶC ĐIỂM VÀ VAI TRÒ CỦA PHÁP LUẬT</vt:lpstr>
      <vt:lpstr>Tình huống: Sợ muộn giờ, N(15 tuổi) lấy xe máy của bố đi học. Đến ngã tư, N bị chú cảnh sát giao thông yêu cầu dừng xe vì không đội mũ bảo hiểm khi tham gia giao thông. Qua kiểm tra N mắc thêm lỗi là sử dụng xe máy khi chưa đủ tuổi. N bị phạt theo quy định của pháp luật.</vt:lpstr>
      <vt:lpstr>PowerPoint Presentation</vt:lpstr>
      <vt:lpstr>  Điều 132. Tội không cứu giúp người đang ở trong tình trạng nguy hiểm đến tính mạng 1. Người nào thấy người khác đang ở trong tình trạng nguy hiểm đến tính mạng, tuy có điều kiện mà không cứu giúp dẫn đến hậu quả người đó chết, thì bị phạt cảnh cáo, phạt cải tạo không giam giữ đến 02 năm hoặc phạt tù từ 03 tháng đến 02 năm. 2. Phạm tội thuộc một trong các trường hợp sau đây, thì bị phạt tù từ 01 năm đến 05 năm: a) Người không cứu giúp là người đã vô ý gây ra tình trạng nguy hiểm; b) Người không cứu giúp là người mà theo pháp luật hay nghề nghiệp có nghĩa vụ phải cứu giúp. 3. Phạm tội dẫn đến hậu quả 02 người trở lên chết, thì bị phạt tù từ 03 năm đến 07 năm. 4. Người phạm tội còn có thể bị cấm đảm nhiệm chức vụ, cấm hành nghề hoặc làm công việc nhất định từ 01 năm đến 05 năm. </vt:lpstr>
      <vt:lpstr>Câu hỏi: 1, Hành vi xả thải chất độc vào môi trường của công ty hóa chất A đã vi phạm quy định của luật nào? Việc xử phạt đối với công ty hóa chất A có tác dụng như thế nào?                 2. Em hãy nêu một số quy định của pháp luật thể hiện vai trò quản lí xã hội của Nhà nước?</vt:lpstr>
      <vt:lpstr>PowerPoint Presentation</vt:lpstr>
      <vt:lpstr>2. Vai trò của pháp luật trong đời sống xã hội</vt:lpstr>
      <vt:lpstr>LUYỆN TẬP</vt:lpstr>
      <vt:lpstr>LUYỆN TẬP</vt:lpstr>
      <vt:lpstr>VẬN DỤNG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co</dc:title>
  <dc:creator>SirPhuc Pro</dc:creator>
  <cp:lastModifiedBy>SirPhuc Pro</cp:lastModifiedBy>
  <cp:revision>59</cp:revision>
  <dcterms:created xsi:type="dcterms:W3CDTF">2022-08-20T01:09:03Z</dcterms:created>
  <dcterms:modified xsi:type="dcterms:W3CDTF">2022-08-21T13:24:08Z</dcterms:modified>
</cp:coreProperties>
</file>