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71" r:id="rId3"/>
    <p:sldId id="308" r:id="rId4"/>
    <p:sldId id="274" r:id="rId5"/>
    <p:sldId id="264" r:id="rId6"/>
    <p:sldId id="257" r:id="rId7"/>
    <p:sldId id="258" r:id="rId8"/>
    <p:sldId id="280" r:id="rId9"/>
    <p:sldId id="266" r:id="rId10"/>
    <p:sldId id="276" r:id="rId11"/>
    <p:sldId id="284" r:id="rId12"/>
    <p:sldId id="278" r:id="rId13"/>
    <p:sldId id="292" r:id="rId14"/>
    <p:sldId id="262" r:id="rId15"/>
    <p:sldId id="286" r:id="rId16"/>
    <p:sldId id="265" r:id="rId17"/>
    <p:sldId id="288" r:id="rId18"/>
    <p:sldId id="290" r:id="rId19"/>
    <p:sldId id="293" r:id="rId20"/>
    <p:sldId id="295" r:id="rId21"/>
    <p:sldId id="297" r:id="rId22"/>
    <p:sldId id="298" r:id="rId23"/>
    <p:sldId id="299" r:id="rId24"/>
    <p:sldId id="302" r:id="rId25"/>
  </p:sldIdLst>
  <p:sldSz cx="18288000" cy="10287000"/>
  <p:notesSz cx="6858000" cy="9144000"/>
  <p:embeddedFontLst>
    <p:embeddedFont>
      <p:font typeface="210 달팽이" panose="020B0604020202020204" charset="0"/>
      <p:regular r:id="rId27"/>
    </p:embeddedFont>
    <p:embeddedFont>
      <p:font typeface="Calibri" panose="020F0502020204030204" pitchFamily="34" charset="0"/>
      <p:regular r:id="rId28"/>
      <p:bold r:id="rId29"/>
      <p:italic r:id="rId30"/>
      <p:boldItalic r:id="rId31"/>
    </p:embeddedFont>
    <p:embeddedFont>
      <p:font typeface="Nunito Bold" panose="020B0604020202020204" charset="0"/>
      <p:regular r:id="rId32"/>
    </p:embeddedFont>
    <p:embeddedFont>
      <p:font typeface="Stadio Now Devanagari Bold" panose="020B0604020202020204" charset="0"/>
      <p:regular r:id="rId33"/>
    </p:embeddedFont>
    <p:embeddedFont>
      <p:font typeface="Hitchcut" panose="020B0604020202020204" charset="0"/>
      <p:regular r:id="rId34"/>
    </p:embeddedFont>
    <p:embeddedFont>
      <p:font typeface="Nunito" panose="020B0604020202020204" charset="0"/>
      <p:regular r:id="rId35"/>
      <p:bold r:id="rId36"/>
      <p:italic r:id="rId37"/>
      <p:boldItalic r:id="rId38"/>
    </p:embeddedFont>
    <p:embeddedFont>
      <p:font typeface="Agrandir"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A86"/>
    <a:srgbClr val="FFE28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293"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60652-06A3-45FE-B31D-3FCEF5E0F63A}"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3E7150-4A85-48E9-90F5-2D5564413A30}" type="slidenum">
              <a:rPr lang="en-US" smtClean="0"/>
              <a:t>‹#›</a:t>
            </a:fld>
            <a:endParaRPr lang="en-US"/>
          </a:p>
        </p:txBody>
      </p:sp>
    </p:spTree>
    <p:extLst>
      <p:ext uri="{BB962C8B-B14F-4D97-AF65-F5344CB8AC3E}">
        <p14:creationId xmlns:p14="http://schemas.microsoft.com/office/powerpoint/2010/main" val="382186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3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9.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111.sv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svg"/><Relationship Id="rId7" Type="http://schemas.openxmlformats.org/officeDocument/2006/relationships/image" Target="../media/image117.svg"/><Relationship Id="rId12"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21.svg"/><Relationship Id="rId5" Type="http://schemas.openxmlformats.org/officeDocument/2006/relationships/image" Target="../media/image31.sv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119.sv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23.svg"/><Relationship Id="rId7" Type="http://schemas.openxmlformats.org/officeDocument/2006/relationships/image" Target="../media/image127.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25.sv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25.sv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56.svg"/><Relationship Id="rId7"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64.jpeg"/><Relationship Id="rId5" Type="http://schemas.openxmlformats.org/officeDocument/2006/relationships/image" Target="../media/image62.png"/><Relationship Id="rId10"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25.svg"/><Relationship Id="rId7" Type="http://schemas.openxmlformats.org/officeDocument/2006/relationships/image" Target="../media/image138.svg"/><Relationship Id="rId12" Type="http://schemas.openxmlformats.org/officeDocument/2006/relationships/image" Target="../media/image69.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42.svg"/><Relationship Id="rId5" Type="http://schemas.openxmlformats.org/officeDocument/2006/relationships/image" Target="../media/image136.sv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140.svg"/></Relationships>
</file>

<file path=ppt/slides/_rels/slide16.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10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01.svg"/><Relationship Id="rId7" Type="http://schemas.openxmlformats.org/officeDocument/2006/relationships/image" Target="../media/image148.svg"/><Relationship Id="rId12" Type="http://schemas.openxmlformats.org/officeDocument/2006/relationships/image" Target="../media/image7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25.svg"/><Relationship Id="rId5" Type="http://schemas.openxmlformats.org/officeDocument/2006/relationships/image" Target="../media/image146.svg"/><Relationship Id="rId10" Type="http://schemas.openxmlformats.org/officeDocument/2006/relationships/image" Target="../media/image56.png"/><Relationship Id="rId4" Type="http://schemas.openxmlformats.org/officeDocument/2006/relationships/image" Target="../media/image71.png"/><Relationship Id="rId9" Type="http://schemas.openxmlformats.org/officeDocument/2006/relationships/image" Target="../media/image150.svg"/></Relationships>
</file>

<file path=ppt/slides/_rels/slide19.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56.svg"/><Relationship Id="rId5" Type="http://schemas.openxmlformats.org/officeDocument/2006/relationships/image" Target="../media/image77.png"/><Relationship Id="rId4" Type="http://schemas.openxmlformats.org/officeDocument/2006/relationships/image" Target="../media/image154.svg"/><Relationship Id="rId9" Type="http://schemas.openxmlformats.org/officeDocument/2006/relationships/image" Target="../media/image79.jpg"/></Relationships>
</file>

<file path=ppt/slides/_rels/slide2.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6.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86.png"/><Relationship Id="rId3" Type="http://schemas.openxmlformats.org/officeDocument/2006/relationships/image" Target="../media/image33.svg"/><Relationship Id="rId7" Type="http://schemas.openxmlformats.org/officeDocument/2006/relationships/image" Target="../media/image83.png"/><Relationship Id="rId12" Type="http://schemas.openxmlformats.org/officeDocument/2006/relationships/image" Target="../media/image46.svg"/><Relationship Id="rId2" Type="http://schemas.openxmlformats.org/officeDocument/2006/relationships/image" Target="../media/image80.png"/><Relationship Id="rId16"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69.svg"/><Relationship Id="rId11" Type="http://schemas.openxmlformats.org/officeDocument/2006/relationships/image" Target="../media/image85.png"/><Relationship Id="rId5" Type="http://schemas.openxmlformats.org/officeDocument/2006/relationships/image" Target="../media/image82.png"/><Relationship Id="rId15" Type="http://schemas.openxmlformats.org/officeDocument/2006/relationships/image" Target="../media/image87.jpeg"/><Relationship Id="rId10" Type="http://schemas.openxmlformats.org/officeDocument/2006/relationships/image" Target="../media/image171.svg"/><Relationship Id="rId4" Type="http://schemas.openxmlformats.org/officeDocument/2006/relationships/image" Target="../media/image81.png"/><Relationship Id="rId9" Type="http://schemas.openxmlformats.org/officeDocument/2006/relationships/image" Target="../media/image84.png"/><Relationship Id="rId14" Type="http://schemas.openxmlformats.org/officeDocument/2006/relationships/image" Target="../media/image173.sv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77.svg"/><Relationship Id="rId7" Type="http://schemas.openxmlformats.org/officeDocument/2006/relationships/image" Target="../media/image181.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85.svg"/><Relationship Id="rId5" Type="http://schemas.openxmlformats.org/officeDocument/2006/relationships/image" Target="../media/image179.svg"/><Relationship Id="rId10" Type="http://schemas.openxmlformats.org/officeDocument/2006/relationships/image" Target="../media/image93.png"/><Relationship Id="rId4" Type="http://schemas.openxmlformats.org/officeDocument/2006/relationships/image" Target="../media/image90.png"/><Relationship Id="rId9" Type="http://schemas.openxmlformats.org/officeDocument/2006/relationships/image" Target="../media/image183.sv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95.svg"/><Relationship Id="rId3" Type="http://schemas.openxmlformats.org/officeDocument/2006/relationships/image" Target="../media/image187.svg"/><Relationship Id="rId7" Type="http://schemas.openxmlformats.org/officeDocument/2006/relationships/image" Target="../media/image191.svg"/><Relationship Id="rId12" Type="http://schemas.openxmlformats.org/officeDocument/2006/relationships/image" Target="../media/image98.png"/><Relationship Id="rId2" Type="http://schemas.openxmlformats.org/officeDocument/2006/relationships/image" Target="../media/image94.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93.svg"/><Relationship Id="rId5" Type="http://schemas.openxmlformats.org/officeDocument/2006/relationships/image" Target="../media/image189.svg"/><Relationship Id="rId15" Type="http://schemas.openxmlformats.org/officeDocument/2006/relationships/image" Target="../media/image197.svg"/><Relationship Id="rId10" Type="http://schemas.openxmlformats.org/officeDocument/2006/relationships/image" Target="../media/image97.png"/><Relationship Id="rId4" Type="http://schemas.openxmlformats.org/officeDocument/2006/relationships/image" Target="../media/image95.png"/><Relationship Id="rId9" Type="http://schemas.openxmlformats.org/officeDocument/2006/relationships/image" Target="../media/image103.svg"/><Relationship Id="rId14"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6.png"/><Relationship Id="rId3" Type="http://schemas.openxmlformats.org/officeDocument/2006/relationships/image" Target="../media/image199.svg"/><Relationship Id="rId7" Type="http://schemas.openxmlformats.org/officeDocument/2006/relationships/image" Target="../media/image203.svg"/><Relationship Id="rId12" Type="http://schemas.openxmlformats.org/officeDocument/2006/relationships/image" Target="../media/image207.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201.svg"/><Relationship Id="rId10" Type="http://schemas.openxmlformats.org/officeDocument/2006/relationships/image" Target="../media/image104.png"/><Relationship Id="rId4" Type="http://schemas.openxmlformats.org/officeDocument/2006/relationships/image" Target="../media/image101.png"/><Relationship Id="rId9" Type="http://schemas.openxmlformats.org/officeDocument/2006/relationships/image" Target="../media/image205.svg"/><Relationship Id="rId14" Type="http://schemas.openxmlformats.org/officeDocument/2006/relationships/image" Target="../media/image209.svg"/></Relationships>
</file>

<file path=ppt/slides/_rels/slide2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14.svg"/><Relationship Id="rId7" Type="http://schemas.openxmlformats.org/officeDocument/2006/relationships/image" Target="../media/image218.svg"/><Relationship Id="rId12" Type="http://schemas.openxmlformats.org/officeDocument/2006/relationships/image" Target="../media/image223.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2.png"/><Relationship Id="rId5" Type="http://schemas.openxmlformats.org/officeDocument/2006/relationships/image" Target="../media/image216.svg"/><Relationship Id="rId10" Type="http://schemas.openxmlformats.org/officeDocument/2006/relationships/image" Target="../media/image111.png"/><Relationship Id="rId4" Type="http://schemas.openxmlformats.org/officeDocument/2006/relationships/image" Target="../media/image108.png"/><Relationship Id="rId9" Type="http://schemas.openxmlformats.org/officeDocument/2006/relationships/image" Target="../media/image220.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4.svg"/><Relationship Id="rId3" Type="http://schemas.openxmlformats.org/officeDocument/2006/relationships/image" Target="../media/image60.sv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62.svg"/><Relationship Id="rId15" Type="http://schemas.openxmlformats.org/officeDocument/2006/relationships/image" Target="../media/image66.sv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0.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6.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2.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87.sv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91.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01.svg"/><Relationship Id="rId10" Type="http://schemas.openxmlformats.org/officeDocument/2006/relationships/image" Target="../media/image11.svg"/><Relationship Id="rId4" Type="http://schemas.openxmlformats.org/officeDocument/2006/relationships/image" Target="../media/image40.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85.sv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33500"/>
            <a:ext cx="16230600" cy="82103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sp>
      </p:grpSp>
      <p:sp>
        <p:nvSpPr>
          <p:cNvPr id="9" name="TextBox 9"/>
          <p:cNvSpPr txBox="1"/>
          <p:nvPr/>
        </p:nvSpPr>
        <p:spPr>
          <a:xfrm>
            <a:off x="2362200" y="2013839"/>
            <a:ext cx="13563600" cy="2992999"/>
          </a:xfrm>
          <a:prstGeom prst="rect">
            <a:avLst/>
          </a:prstGeom>
        </p:spPr>
        <p:txBody>
          <a:bodyPr wrap="square" lIns="0" tIns="0" rIns="0" bIns="0" rtlCol="0" anchor="t">
            <a:spAutoFit/>
          </a:bodyPr>
          <a:lstStyle/>
          <a:p>
            <a:pPr algn="ctr">
              <a:lnSpc>
                <a:spcPts val="12365"/>
              </a:lnSpc>
            </a:pPr>
            <a:r>
              <a:rPr lang="nl-NL" sz="7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BÀI 8: MẠNG MÁY TÍNH </a:t>
            </a:r>
            <a:endParaRPr lang="vi-VN" sz="7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ts val="12365"/>
              </a:lnSpc>
            </a:pPr>
            <a:r>
              <a:rPr lang="nl-NL" sz="7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 CUỘC SỐNG HIỆN ĐẠI </a:t>
            </a:r>
            <a:endParaRPr lang="en-US" sz="7200" b="1" dirty="0">
              <a:solidFill>
                <a:srgbClr val="FF0000"/>
              </a:solidFill>
              <a:latin typeface="Arial" panose="020B0604020202020204" pitchFamily="34" charset="0"/>
              <a:cs typeface="Arial" panose="020B0604020202020204" pitchFamily="34" charset="0"/>
            </a:endParaRPr>
          </a:p>
        </p:txBody>
      </p:sp>
      <p:pic>
        <p:nvPicPr>
          <p:cNvPr id="1028" name="Picture 4" descr="Các loại mạng máy tính hiện nay">
            <a:extLst>
              <a:ext uri="{FF2B5EF4-FFF2-40B4-BE49-F238E27FC236}">
                <a16:creationId xmlns:a16="http://schemas.microsoft.com/office/drawing/2014/main" id="{97911387-3B15-4FC5-A825-F837C2D07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5334000"/>
            <a:ext cx="6858000" cy="41717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61555E1E-9570-46CE-938E-8ECE6E47C3B2}"/>
              </a:ext>
            </a:extLst>
          </p:cNvPr>
          <p:cNvPicPr>
            <a:picLocks noChangeAspect="1"/>
          </p:cNvPicPr>
          <p:nvPr/>
        </p:nvPicPr>
        <p:blipFill>
          <a:blip r:embed="rId3"/>
          <a:srcRect/>
          <a:stretch>
            <a:fillRect/>
          </a:stretch>
        </p:blipFill>
        <p:spPr>
          <a:xfrm>
            <a:off x="592958" y="7470480"/>
            <a:ext cx="2273873" cy="2526525"/>
          </a:xfrm>
          <a:prstGeom prst="rect">
            <a:avLst/>
          </a:prstGeom>
        </p:spPr>
      </p:pic>
      <p:pic>
        <p:nvPicPr>
          <p:cNvPr id="12" name="Picture 3">
            <a:extLst>
              <a:ext uri="{FF2B5EF4-FFF2-40B4-BE49-F238E27FC236}">
                <a16:creationId xmlns:a16="http://schemas.microsoft.com/office/drawing/2014/main" id="{602831E1-7E13-4909-8654-17FC2809B2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49337">
            <a:off x="14384351" y="391645"/>
            <a:ext cx="3787486" cy="2640225"/>
          </a:xfrm>
          <a:prstGeom prst="rect">
            <a:avLst/>
          </a:prstGeom>
        </p:spPr>
      </p:pic>
      <p:pic>
        <p:nvPicPr>
          <p:cNvPr id="13" name="Picture 4">
            <a:extLst>
              <a:ext uri="{FF2B5EF4-FFF2-40B4-BE49-F238E27FC236}">
                <a16:creationId xmlns:a16="http://schemas.microsoft.com/office/drawing/2014/main" id="{232E8FFF-E611-4D52-8E82-4E730A6BD8B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49337">
            <a:off x="15027317" y="1036407"/>
            <a:ext cx="2122534" cy="13507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8690">
            <a:off x="204076" y="8663812"/>
            <a:ext cx="2008973" cy="1416116"/>
          </a:xfrm>
          <a:prstGeom prst="rect">
            <a:avLst/>
          </a:prstGeom>
        </p:spPr>
      </p:pic>
      <p:grpSp>
        <p:nvGrpSpPr>
          <p:cNvPr id="2" name="Group 1">
            <a:extLst>
              <a:ext uri="{FF2B5EF4-FFF2-40B4-BE49-F238E27FC236}">
                <a16:creationId xmlns:a16="http://schemas.microsoft.com/office/drawing/2014/main" id="{36A50D6B-ED7A-48D6-BD60-901A294DB4F3}"/>
              </a:ext>
            </a:extLst>
          </p:cNvPr>
          <p:cNvGrpSpPr/>
          <p:nvPr/>
        </p:nvGrpSpPr>
        <p:grpSpPr>
          <a:xfrm>
            <a:off x="4008952" y="494579"/>
            <a:ext cx="10270096" cy="1675791"/>
            <a:chOff x="4008952" y="494579"/>
            <a:chExt cx="10270096" cy="1675791"/>
          </a:xfrm>
        </p:grpSpPr>
        <p:grpSp>
          <p:nvGrpSpPr>
            <p:cNvPr id="13" name="Group 4">
              <a:extLst>
                <a:ext uri="{FF2B5EF4-FFF2-40B4-BE49-F238E27FC236}">
                  <a16:creationId xmlns:a16="http://schemas.microsoft.com/office/drawing/2014/main" id="{3805E83C-0B14-476A-8E6F-738286C0010D}"/>
                </a:ext>
              </a:extLst>
            </p:cNvPr>
            <p:cNvGrpSpPr/>
            <p:nvPr/>
          </p:nvGrpSpPr>
          <p:grpSpPr>
            <a:xfrm>
              <a:off x="4008952" y="500755"/>
              <a:ext cx="10270096" cy="1669615"/>
              <a:chOff x="0" y="0"/>
              <a:chExt cx="2448891" cy="660400"/>
            </a:xfrm>
          </p:grpSpPr>
          <p:sp>
            <p:nvSpPr>
              <p:cNvPr id="14" name="Freeform 5">
                <a:extLst>
                  <a:ext uri="{FF2B5EF4-FFF2-40B4-BE49-F238E27FC236}">
                    <a16:creationId xmlns:a16="http://schemas.microsoft.com/office/drawing/2014/main" id="{016911D4-9A55-435B-928E-5FE16D0C01E6}"/>
                  </a:ext>
                </a:extLst>
              </p:cNvPr>
              <p:cNvSpPr/>
              <p:nvPr/>
            </p:nvSpPr>
            <p:spPr>
              <a:xfrm>
                <a:off x="0" y="0"/>
                <a:ext cx="2448891" cy="660400"/>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solidFill>
                <a:srgbClr val="FFFFFF"/>
              </a:solidFill>
            </p:spPr>
            <p:txBody>
              <a:bodyPr/>
              <a:lstStyle/>
              <a:p>
                <a:endParaRPr lang="en-US" dirty="0"/>
              </a:p>
            </p:txBody>
          </p:sp>
        </p:grpSp>
        <p:sp>
          <p:nvSpPr>
            <p:cNvPr id="16" name="TextBox 15">
              <a:extLst>
                <a:ext uri="{FF2B5EF4-FFF2-40B4-BE49-F238E27FC236}">
                  <a16:creationId xmlns:a16="http://schemas.microsoft.com/office/drawing/2014/main" id="{282C0E76-9E76-4EB3-AACD-57C3E94FB757}"/>
                </a:ext>
              </a:extLst>
            </p:cNvPr>
            <p:cNvSpPr txBox="1"/>
            <p:nvPr/>
          </p:nvSpPr>
          <p:spPr>
            <a:xfrm>
              <a:off x="4631296" y="494579"/>
              <a:ext cx="9144000" cy="1173335"/>
            </a:xfrm>
            <a:prstGeom prst="rect">
              <a:avLst/>
            </a:prstGeom>
            <a:noFill/>
          </p:spPr>
          <p:txBody>
            <a:bodyPr wrap="square">
              <a:spAutoFit/>
            </a:bodyPr>
            <a:lstStyle/>
            <a:p>
              <a:pPr algn="ctr">
                <a:lnSpc>
                  <a:spcPts val="9600"/>
                </a:lnSpc>
              </a:pPr>
              <a:r>
                <a:rPr lang="nl-NL" sz="5400" b="1" u="sng" dirty="0">
                  <a:effectLst/>
                  <a:latin typeface="Arial\"/>
                  <a:ea typeface="Times New Roman" panose="02020603050405020304" pitchFamily="18" charset="0"/>
                </a:rPr>
                <a:t>Câu hỏi và bài tập củng cố </a:t>
              </a:r>
              <a:endParaRPr lang="en-US" sz="5400" dirty="0">
                <a:solidFill>
                  <a:srgbClr val="000000"/>
                </a:solidFill>
                <a:latin typeface="Arial\"/>
              </a:endParaRPr>
            </a:p>
          </p:txBody>
        </p:sp>
      </p:grpSp>
      <p:grpSp>
        <p:nvGrpSpPr>
          <p:cNvPr id="3" name="Group 2">
            <a:extLst>
              <a:ext uri="{FF2B5EF4-FFF2-40B4-BE49-F238E27FC236}">
                <a16:creationId xmlns:a16="http://schemas.microsoft.com/office/drawing/2014/main" id="{D7D0328F-DF70-499D-8DB9-6EE814F1CD9D}"/>
              </a:ext>
            </a:extLst>
          </p:cNvPr>
          <p:cNvGrpSpPr/>
          <p:nvPr/>
        </p:nvGrpSpPr>
        <p:grpSpPr>
          <a:xfrm>
            <a:off x="482561" y="2496331"/>
            <a:ext cx="12476408" cy="3712388"/>
            <a:chOff x="380223" y="4002538"/>
            <a:chExt cx="12476408" cy="3712388"/>
          </a:xfrm>
        </p:grpSpPr>
        <p:grpSp>
          <p:nvGrpSpPr>
            <p:cNvPr id="17" name="Group 6">
              <a:extLst>
                <a:ext uri="{FF2B5EF4-FFF2-40B4-BE49-F238E27FC236}">
                  <a16:creationId xmlns:a16="http://schemas.microsoft.com/office/drawing/2014/main" id="{864FA5E4-870E-4CCD-98D2-144F24C63252}"/>
                </a:ext>
              </a:extLst>
            </p:cNvPr>
            <p:cNvGrpSpPr/>
            <p:nvPr/>
          </p:nvGrpSpPr>
          <p:grpSpPr>
            <a:xfrm flipH="1">
              <a:off x="380223" y="4002538"/>
              <a:ext cx="8370107" cy="3712388"/>
              <a:chOff x="0" y="-473858"/>
              <a:chExt cx="20741165" cy="8880398"/>
            </a:xfrm>
          </p:grpSpPr>
          <p:grpSp>
            <p:nvGrpSpPr>
              <p:cNvPr id="18" name="Group 7">
                <a:extLst>
                  <a:ext uri="{FF2B5EF4-FFF2-40B4-BE49-F238E27FC236}">
                    <a16:creationId xmlns:a16="http://schemas.microsoft.com/office/drawing/2014/main" id="{915B0642-F3CA-4A6D-89B3-D1CE412184CB}"/>
                  </a:ext>
                </a:extLst>
              </p:cNvPr>
              <p:cNvGrpSpPr/>
              <p:nvPr/>
            </p:nvGrpSpPr>
            <p:grpSpPr>
              <a:xfrm>
                <a:off x="0" y="1142541"/>
                <a:ext cx="20741165" cy="7263999"/>
                <a:chOff x="0" y="0"/>
                <a:chExt cx="5490351" cy="1922838"/>
              </a:xfrm>
            </p:grpSpPr>
            <p:sp>
              <p:nvSpPr>
                <p:cNvPr id="21" name="Freeform 8">
                  <a:extLst>
                    <a:ext uri="{FF2B5EF4-FFF2-40B4-BE49-F238E27FC236}">
                      <a16:creationId xmlns:a16="http://schemas.microsoft.com/office/drawing/2014/main" id="{7E226ACE-A278-49EC-A212-5F55B5B06340}"/>
                    </a:ext>
                  </a:extLst>
                </p:cNvPr>
                <p:cNvSpPr/>
                <p:nvPr/>
              </p:nvSpPr>
              <p:spPr>
                <a:xfrm>
                  <a:off x="0" y="0"/>
                  <a:ext cx="5490351" cy="1922838"/>
                </a:xfrm>
                <a:custGeom>
                  <a:avLst/>
                  <a:gdLst/>
                  <a:ahLst/>
                  <a:cxnLst/>
                  <a:rect l="l" t="t" r="r" b="b"/>
                  <a:pathLst>
                    <a:path w="5490351" h="3008794">
                      <a:moveTo>
                        <a:pt x="5365891" y="3008794"/>
                      </a:moveTo>
                      <a:lnTo>
                        <a:pt x="124460" y="3008794"/>
                      </a:lnTo>
                      <a:cubicBezTo>
                        <a:pt x="55880" y="3008794"/>
                        <a:pt x="0" y="2952914"/>
                        <a:pt x="0" y="2884334"/>
                      </a:cubicBezTo>
                      <a:lnTo>
                        <a:pt x="0" y="124460"/>
                      </a:lnTo>
                      <a:cubicBezTo>
                        <a:pt x="0" y="55880"/>
                        <a:pt x="55880" y="0"/>
                        <a:pt x="124460" y="0"/>
                      </a:cubicBezTo>
                      <a:lnTo>
                        <a:pt x="5365891" y="0"/>
                      </a:lnTo>
                      <a:cubicBezTo>
                        <a:pt x="5434471" y="0"/>
                        <a:pt x="5490351" y="55880"/>
                        <a:pt x="5490351" y="124460"/>
                      </a:cubicBezTo>
                      <a:lnTo>
                        <a:pt x="5490351" y="2884334"/>
                      </a:lnTo>
                      <a:cubicBezTo>
                        <a:pt x="5490351" y="2952914"/>
                        <a:pt x="5434471" y="3008794"/>
                        <a:pt x="5365891" y="3008794"/>
                      </a:cubicBezTo>
                      <a:close/>
                    </a:path>
                  </a:pathLst>
                </a:custGeom>
                <a:solidFill>
                  <a:schemeClr val="accent6">
                    <a:lumMod val="40000"/>
                    <a:lumOff val="60000"/>
                  </a:schemeClr>
                </a:solidFill>
              </p:spPr>
              <p:txBody>
                <a:bodyPr/>
                <a:lstStyle/>
                <a:p>
                  <a:endParaRPr lang="en-US" dirty="0"/>
                </a:p>
              </p:txBody>
            </p:sp>
          </p:grpSp>
          <p:grpSp>
            <p:nvGrpSpPr>
              <p:cNvPr id="19" name="Group 9">
                <a:extLst>
                  <a:ext uri="{FF2B5EF4-FFF2-40B4-BE49-F238E27FC236}">
                    <a16:creationId xmlns:a16="http://schemas.microsoft.com/office/drawing/2014/main" id="{82812D0F-B7E1-4506-AAAB-CDADC55EA52C}"/>
                  </a:ext>
                </a:extLst>
              </p:cNvPr>
              <p:cNvGrpSpPr/>
              <p:nvPr/>
            </p:nvGrpSpPr>
            <p:grpSpPr>
              <a:xfrm rot="-10800000">
                <a:off x="6416078" y="-473858"/>
                <a:ext cx="8107751" cy="2707116"/>
                <a:chOff x="22030429" y="-3686992"/>
                <a:chExt cx="35406092" cy="11821823"/>
              </a:xfrm>
            </p:grpSpPr>
            <p:sp>
              <p:nvSpPr>
                <p:cNvPr id="20" name="Freeform 10">
                  <a:extLst>
                    <a:ext uri="{FF2B5EF4-FFF2-40B4-BE49-F238E27FC236}">
                      <a16:creationId xmlns:a16="http://schemas.microsoft.com/office/drawing/2014/main" id="{EE520A62-91EA-4492-AAD3-468DF93CF3D1}"/>
                    </a:ext>
                  </a:extLst>
                </p:cNvPr>
                <p:cNvSpPr/>
                <p:nvPr/>
              </p:nvSpPr>
              <p:spPr>
                <a:xfrm>
                  <a:off x="22030429" y="-3686992"/>
                  <a:ext cx="35406092" cy="11821823"/>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chemeClr val="accent6">
                    <a:lumMod val="75000"/>
                  </a:schemeClr>
                </a:solidFill>
              </p:spPr>
            </p:sp>
          </p:grpSp>
        </p:grpSp>
        <p:sp>
          <p:nvSpPr>
            <p:cNvPr id="23" name="TextBox 22">
              <a:extLst>
                <a:ext uri="{FF2B5EF4-FFF2-40B4-BE49-F238E27FC236}">
                  <a16:creationId xmlns:a16="http://schemas.microsoft.com/office/drawing/2014/main" id="{5D0708D7-3DDE-4AE2-82FF-DA27B981B3B5}"/>
                </a:ext>
              </a:extLst>
            </p:cNvPr>
            <p:cNvSpPr txBox="1"/>
            <p:nvPr/>
          </p:nvSpPr>
          <p:spPr>
            <a:xfrm>
              <a:off x="3575471" y="4168184"/>
              <a:ext cx="9281160" cy="830997"/>
            </a:xfrm>
            <a:prstGeom prst="rect">
              <a:avLst/>
            </a:prstGeom>
            <a:noFill/>
          </p:spPr>
          <p:txBody>
            <a:bodyPr wrap="square">
              <a:spAutoFit/>
            </a:bodyPr>
            <a:lstStyle/>
            <a:p>
              <a:endParaRPr lang="en-US" sz="4800" dirty="0">
                <a:solidFill>
                  <a:schemeClr val="bg1"/>
                </a:solidFill>
              </a:endParaRPr>
            </a:p>
          </p:txBody>
        </p:sp>
      </p:grpSp>
      <p:sp>
        <p:nvSpPr>
          <p:cNvPr id="25" name="TextBox 24">
            <a:extLst>
              <a:ext uri="{FF2B5EF4-FFF2-40B4-BE49-F238E27FC236}">
                <a16:creationId xmlns:a16="http://schemas.microsoft.com/office/drawing/2014/main" id="{4402700C-F73D-4D19-85B0-B71AEE32E636}"/>
              </a:ext>
            </a:extLst>
          </p:cNvPr>
          <p:cNvSpPr txBox="1"/>
          <p:nvPr/>
        </p:nvSpPr>
        <p:spPr>
          <a:xfrm>
            <a:off x="738374" y="3752964"/>
            <a:ext cx="8256310" cy="1824923"/>
          </a:xfrm>
          <a:prstGeom prst="rect">
            <a:avLst/>
          </a:prstGeom>
          <a:noFill/>
        </p:spPr>
        <p:txBody>
          <a:bodyPr wrap="square">
            <a:spAutoFit/>
          </a:bodyPr>
          <a:lstStyle/>
          <a:p>
            <a:pPr>
              <a:lnSpc>
                <a:spcPct val="150000"/>
              </a:lnSpc>
            </a:pPr>
            <a:r>
              <a:rPr lang="en-US" sz="4000" b="0" i="0" dirty="0" err="1">
                <a:solidFill>
                  <a:srgbClr val="333333"/>
                </a:solidFill>
                <a:effectLst/>
                <a:latin typeface="Arial" panose="020B0604020202020204" pitchFamily="34" charset="0"/>
                <a:cs typeface="Arial" panose="020B0604020202020204" pitchFamily="34" charset="0"/>
              </a:rPr>
              <a:t>Em</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hãy</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nêu</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một</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số</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ứng</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dụng</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của</a:t>
            </a:r>
            <a:r>
              <a:rPr lang="en-US" sz="4000" b="0" i="0" dirty="0">
                <a:solidFill>
                  <a:srgbClr val="333333"/>
                </a:solidFill>
                <a:effectLst/>
                <a:latin typeface="Arial" panose="020B0604020202020204" pitchFamily="34" charset="0"/>
                <a:cs typeface="Arial" panose="020B0604020202020204" pitchFamily="34" charset="0"/>
              </a:rPr>
              <a:t> Internet </a:t>
            </a:r>
            <a:r>
              <a:rPr lang="en-US" sz="4000" b="0" i="0" dirty="0" err="1">
                <a:solidFill>
                  <a:srgbClr val="333333"/>
                </a:solidFill>
                <a:effectLst/>
                <a:latin typeface="Arial" panose="020B0604020202020204" pitchFamily="34" charset="0"/>
                <a:cs typeface="Arial" panose="020B0604020202020204" pitchFamily="34" charset="0"/>
              </a:rPr>
              <a:t>đối</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với</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hoạt</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động</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giải</a:t>
            </a:r>
            <a:r>
              <a:rPr lang="en-US" sz="4000" b="0" i="0" dirty="0">
                <a:solidFill>
                  <a:srgbClr val="333333"/>
                </a:solidFill>
                <a:effectLst/>
                <a:latin typeface="Arial" panose="020B0604020202020204" pitchFamily="34" charset="0"/>
                <a:cs typeface="Arial" panose="020B0604020202020204" pitchFamily="34" charset="0"/>
              </a:rPr>
              <a:t> </a:t>
            </a:r>
            <a:r>
              <a:rPr lang="en-US" sz="4000" b="0" i="0" dirty="0" err="1">
                <a:solidFill>
                  <a:srgbClr val="333333"/>
                </a:solidFill>
                <a:effectLst/>
                <a:latin typeface="Arial" panose="020B0604020202020204" pitchFamily="34" charset="0"/>
                <a:cs typeface="Arial" panose="020B0604020202020204" pitchFamily="34" charset="0"/>
              </a:rPr>
              <a:t>trí</a:t>
            </a:r>
            <a:r>
              <a:rPr lang="en-US" sz="4000" b="0" i="0" dirty="0">
                <a:solidFill>
                  <a:srgbClr val="333333"/>
                </a:solidFill>
                <a:effectLst/>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8" name="Picture 3">
            <a:extLst>
              <a:ext uri="{FF2B5EF4-FFF2-40B4-BE49-F238E27FC236}">
                <a16:creationId xmlns:a16="http://schemas.microsoft.com/office/drawing/2014/main" id="{79481AC2-7D28-4ABE-814E-F0D5B51562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0389750" y="2424712"/>
            <a:ext cx="7638825" cy="7444340"/>
          </a:xfrm>
          <a:prstGeom prst="rect">
            <a:avLst/>
          </a:prstGeom>
        </p:spPr>
      </p:pic>
      <p:sp>
        <p:nvSpPr>
          <p:cNvPr id="30" name="TextBox 29">
            <a:extLst>
              <a:ext uri="{FF2B5EF4-FFF2-40B4-BE49-F238E27FC236}">
                <a16:creationId xmlns:a16="http://schemas.microsoft.com/office/drawing/2014/main" id="{36851D37-9335-4839-A14F-79F40CE7F99A}"/>
              </a:ext>
            </a:extLst>
          </p:cNvPr>
          <p:cNvSpPr txBox="1"/>
          <p:nvPr/>
        </p:nvSpPr>
        <p:spPr>
          <a:xfrm>
            <a:off x="10902710" y="3196300"/>
            <a:ext cx="6983849"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dirty="0">
                <a:latin typeface="Arial" panose="020B0604020202020204" pitchFamily="34" charset="0"/>
                <a:ea typeface="Times New Roman" panose="02020603050405020304" pitchFamily="18" charset="0"/>
                <a:cs typeface="Arial" panose="020B0604020202020204" pitchFamily="34" charset="0"/>
              </a:rPr>
              <a:t>Đ</a:t>
            </a:r>
            <a:r>
              <a:rPr lang="nl-NL" sz="4000" dirty="0">
                <a:effectLst/>
                <a:latin typeface="Arial" panose="020B0604020202020204" pitchFamily="34" charset="0"/>
                <a:ea typeface="Times New Roman" panose="02020603050405020304" pitchFamily="18" charset="0"/>
                <a:cs typeface="Arial" panose="020B0604020202020204" pitchFamily="34" charset="0"/>
              </a:rPr>
              <a:t>ọc tin tức</a:t>
            </a:r>
            <a:endParaRPr lang="vi-VN" sz="40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dirty="0">
                <a:effectLst/>
                <a:latin typeface="Arial" panose="020B0604020202020204" pitchFamily="34" charset="0"/>
                <a:ea typeface="Times New Roman" panose="02020603050405020304" pitchFamily="18" charset="0"/>
                <a:cs typeface="Arial" panose="020B0604020202020204" pitchFamily="34" charset="0"/>
              </a:rPr>
              <a:t>G</a:t>
            </a:r>
            <a:r>
              <a:rPr lang="nl-NL" sz="4000" dirty="0">
                <a:effectLst/>
                <a:latin typeface="Arial" panose="020B0604020202020204" pitchFamily="34" charset="0"/>
                <a:ea typeface="Times New Roman" panose="02020603050405020304" pitchFamily="18" charset="0"/>
                <a:cs typeface="Arial" panose="020B0604020202020204" pitchFamily="34" charset="0"/>
              </a:rPr>
              <a:t>iao tiếp với cộng đồng qua trò chuyện trực tuyến hoặc các mạng xã </a:t>
            </a:r>
            <a:r>
              <a:rPr lang="vi-VN" sz="4000" dirty="0">
                <a:effectLst/>
                <a:latin typeface="Arial" panose="020B0604020202020204" pitchFamily="34" charset="0"/>
                <a:ea typeface="Times New Roman" panose="02020603050405020304" pitchFamily="18" charset="0"/>
                <a:cs typeface="Arial" panose="020B0604020202020204" pitchFamily="34" charset="0"/>
              </a:rPr>
              <a:t>hội</a:t>
            </a:r>
          </a:p>
          <a:p>
            <a:pPr marL="571500" indent="-571500" algn="just">
              <a:lnSpc>
                <a:spcPct val="150000"/>
              </a:lnSpc>
              <a:buFont typeface="Wingdings" panose="05000000000000000000" pitchFamily="2" charset="2"/>
              <a:buChar char="Ø"/>
            </a:pPr>
            <a:r>
              <a:rPr lang="vi-VN" sz="4000" dirty="0">
                <a:latin typeface="Arial" panose="020B0604020202020204" pitchFamily="34" charset="0"/>
                <a:ea typeface="Times New Roman" panose="02020603050405020304" pitchFamily="18" charset="0"/>
                <a:cs typeface="Arial" panose="020B0604020202020204" pitchFamily="34" charset="0"/>
              </a:rPr>
              <a:t>N</a:t>
            </a:r>
            <a:r>
              <a:rPr lang="nl-NL" sz="4000" dirty="0">
                <a:effectLst/>
                <a:latin typeface="Arial" panose="020B0604020202020204" pitchFamily="34" charset="0"/>
                <a:ea typeface="Times New Roman" panose="02020603050405020304" pitchFamily="18" charset="0"/>
                <a:cs typeface="Arial" panose="020B0604020202020204" pitchFamily="34" charset="0"/>
              </a:rPr>
              <a:t>ghe nhạc, xem phim, chơi trò chơi trực </a:t>
            </a:r>
            <a:r>
              <a:rPr lang="vi-VN" sz="4000" dirty="0">
                <a:effectLst/>
                <a:latin typeface="Arial" panose="020B0604020202020204" pitchFamily="34" charset="0"/>
                <a:ea typeface="Times New Roman" panose="02020603050405020304" pitchFamily="18" charset="0"/>
                <a:cs typeface="Arial" panose="020B0604020202020204" pitchFamily="34" charset="0"/>
              </a:rPr>
              <a:t>tuyến,...</a:t>
            </a:r>
            <a:endParaRPr lang="en-US" sz="4000" dirty="0">
              <a:latin typeface="Arial" panose="020B0604020202020204" pitchFamily="34" charset="0"/>
              <a:cs typeface="Arial" panose="020B0604020202020204" pitchFamily="34" charset="0"/>
            </a:endParaRPr>
          </a:p>
        </p:txBody>
      </p:sp>
      <p:pic>
        <p:nvPicPr>
          <p:cNvPr id="15362" name="Picture 2" descr="10 tiêu chí khi chọn mua tivi chơi game">
            <a:extLst>
              <a:ext uri="{FF2B5EF4-FFF2-40B4-BE49-F238E27FC236}">
                <a16:creationId xmlns:a16="http://schemas.microsoft.com/office/drawing/2014/main" id="{032B984E-74B2-4D5E-9EEA-7CC25F7314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1282" y="6454230"/>
            <a:ext cx="4941744" cy="258460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Xu hướng báo chí thế giới 2015: 2,7 tỷ người vẫn đọc báo giấy | Truyền  thông | Vietnam+ (VietnamPlus)">
            <a:extLst>
              <a:ext uri="{FF2B5EF4-FFF2-40B4-BE49-F238E27FC236}">
                <a16:creationId xmlns:a16="http://schemas.microsoft.com/office/drawing/2014/main" id="{B548970B-A9F0-4DA9-A86A-10D90C7245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4633" y="7392704"/>
            <a:ext cx="3793101" cy="2643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barn(inVertical)">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 calcmode="lin" valueType="num">
                                      <p:cBhvr additive="base">
                                        <p:cTn id="2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xEl>
                                              <p:pRg st="1" end="1"/>
                                            </p:txEl>
                                          </p:spTgt>
                                        </p:tgtEl>
                                        <p:attrNameLst>
                                          <p:attrName>style.visibility</p:attrName>
                                        </p:attrNameLst>
                                      </p:cBhvr>
                                      <p:to>
                                        <p:strVal val="visible"/>
                                      </p:to>
                                    </p:set>
                                    <p:anim calcmode="lin" valueType="num">
                                      <p:cBhvr additive="base">
                                        <p:cTn id="3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anim calcmode="lin" valueType="num">
                                      <p:cBhvr additive="base">
                                        <p:cTn id="39"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362"/>
                                        </p:tgtEl>
                                        <p:attrNameLst>
                                          <p:attrName>style.visibility</p:attrName>
                                        </p:attrNameLst>
                                      </p:cBhvr>
                                      <p:to>
                                        <p:strVal val="visible"/>
                                      </p:to>
                                    </p:set>
                                    <p:anim calcmode="lin" valueType="num">
                                      <p:cBhvr additive="base">
                                        <p:cTn id="45" dur="500" fill="hold"/>
                                        <p:tgtEl>
                                          <p:spTgt spid="15362"/>
                                        </p:tgtEl>
                                        <p:attrNameLst>
                                          <p:attrName>ppt_x</p:attrName>
                                        </p:attrNameLst>
                                      </p:cBhvr>
                                      <p:tavLst>
                                        <p:tav tm="0">
                                          <p:val>
                                            <p:strVal val="#ppt_x"/>
                                          </p:val>
                                        </p:tav>
                                        <p:tav tm="100000">
                                          <p:val>
                                            <p:strVal val="#ppt_x"/>
                                          </p:val>
                                        </p:tav>
                                      </p:tavLst>
                                    </p:anim>
                                    <p:anim calcmode="lin" valueType="num">
                                      <p:cBhvr additive="base">
                                        <p:cTn id="46"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364"/>
                                        </p:tgtEl>
                                        <p:attrNameLst>
                                          <p:attrName>style.visibility</p:attrName>
                                        </p:attrNameLst>
                                      </p:cBhvr>
                                      <p:to>
                                        <p:strVal val="visible"/>
                                      </p:to>
                                    </p:set>
                                    <p:anim calcmode="lin" valueType="num">
                                      <p:cBhvr additive="base">
                                        <p:cTn id="51" dur="500" fill="hold"/>
                                        <p:tgtEl>
                                          <p:spTgt spid="15364"/>
                                        </p:tgtEl>
                                        <p:attrNameLst>
                                          <p:attrName>ppt_x</p:attrName>
                                        </p:attrNameLst>
                                      </p:cBhvr>
                                      <p:tavLst>
                                        <p:tav tm="0">
                                          <p:val>
                                            <p:strVal val="#ppt_x"/>
                                          </p:val>
                                        </p:tav>
                                        <p:tav tm="100000">
                                          <p:val>
                                            <p:strVal val="#ppt_x"/>
                                          </p:val>
                                        </p:tav>
                                      </p:tavLst>
                                    </p:anim>
                                    <p:anim calcmode="lin" valueType="num">
                                      <p:cBhvr additive="base">
                                        <p:cTn id="52"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9337">
            <a:off x="14138039" y="174025"/>
            <a:ext cx="4189891" cy="278309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49337">
            <a:off x="15269132" y="928438"/>
            <a:ext cx="1872168" cy="119137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07683" y="9381051"/>
            <a:ext cx="2617575" cy="678252"/>
          </a:xfrm>
          <a:prstGeom prst="rect">
            <a:avLst/>
          </a:prstGeom>
        </p:spPr>
      </p:pic>
      <p:sp>
        <p:nvSpPr>
          <p:cNvPr id="18" name="TextBox 17">
            <a:extLst>
              <a:ext uri="{FF2B5EF4-FFF2-40B4-BE49-F238E27FC236}">
                <a16:creationId xmlns:a16="http://schemas.microsoft.com/office/drawing/2014/main" id="{2E8A82F9-AB0E-4162-BD59-46C2CDFA8F8A}"/>
              </a:ext>
            </a:extLst>
          </p:cNvPr>
          <p:cNvSpPr txBox="1"/>
          <p:nvPr/>
        </p:nvSpPr>
        <p:spPr>
          <a:xfrm>
            <a:off x="592498" y="27781"/>
            <a:ext cx="9188900" cy="1184876"/>
          </a:xfrm>
          <a:prstGeom prst="rect">
            <a:avLst/>
          </a:prstGeom>
          <a:noFill/>
        </p:spPr>
        <p:txBody>
          <a:bodyPr wrap="square">
            <a:spAutoFit/>
          </a:bodyPr>
          <a:lstStyle/>
          <a:p>
            <a:pPr>
              <a:lnSpc>
                <a:spcPct val="150000"/>
              </a:lnSpc>
              <a:spcBef>
                <a:spcPts val="600"/>
              </a:spcBef>
              <a:spcAft>
                <a:spcPts val="800"/>
              </a:spcAft>
            </a:pPr>
            <a:r>
              <a:rPr lang="vi-VN" sz="5400" b="1" dirty="0">
                <a:solidFill>
                  <a:schemeClr val="bg1"/>
                </a:solidFill>
                <a:latin typeface="Arial" panose="020B0604020202020204" pitchFamily="34" charset="0"/>
                <a:ea typeface="Times New Roman" panose="02020603050405020304" pitchFamily="18" charset="0"/>
                <a:cs typeface="Arial" panose="020B0604020202020204" pitchFamily="34" charset="0"/>
              </a:rPr>
              <a:t>3</a:t>
            </a:r>
            <a:r>
              <a:rPr lang="nl-NL" sz="5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ĐIỆN TOÁN ĐÁM MÂY</a:t>
            </a:r>
            <a:endParaRPr lang="en-US" sz="5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0">
            <a:extLst>
              <a:ext uri="{FF2B5EF4-FFF2-40B4-BE49-F238E27FC236}">
                <a16:creationId xmlns:a16="http://schemas.microsoft.com/office/drawing/2014/main" id="{3DF348D9-DA00-4847-A6B5-B20C30FDA3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8467" r="9282"/>
          <a:stretch>
            <a:fillRect/>
          </a:stretch>
        </p:blipFill>
        <p:spPr>
          <a:xfrm>
            <a:off x="1295400" y="3094811"/>
            <a:ext cx="16078199" cy="7089512"/>
          </a:xfrm>
          <a:prstGeom prst="rect">
            <a:avLst/>
          </a:prstGeom>
        </p:spPr>
      </p:pic>
      <p:grpSp>
        <p:nvGrpSpPr>
          <p:cNvPr id="5" name="Group 4">
            <a:extLst>
              <a:ext uri="{FF2B5EF4-FFF2-40B4-BE49-F238E27FC236}">
                <a16:creationId xmlns:a16="http://schemas.microsoft.com/office/drawing/2014/main" id="{3AE6737D-8355-4FBC-828B-983A769D720A}"/>
              </a:ext>
            </a:extLst>
          </p:cNvPr>
          <p:cNvGrpSpPr/>
          <p:nvPr/>
        </p:nvGrpSpPr>
        <p:grpSpPr>
          <a:xfrm>
            <a:off x="2055016" y="1517103"/>
            <a:ext cx="12491830" cy="1273262"/>
            <a:chOff x="2055016" y="1517103"/>
            <a:chExt cx="12491830" cy="1273262"/>
          </a:xfrm>
        </p:grpSpPr>
        <p:pic>
          <p:nvPicPr>
            <p:cNvPr id="2"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055016" y="1517103"/>
              <a:ext cx="12491830" cy="1273262"/>
            </a:xfrm>
            <a:prstGeom prst="rect">
              <a:avLst/>
            </a:prstGeom>
          </p:spPr>
        </p:pic>
        <p:sp>
          <p:nvSpPr>
            <p:cNvPr id="23" name="TextBox 22">
              <a:extLst>
                <a:ext uri="{FF2B5EF4-FFF2-40B4-BE49-F238E27FC236}">
                  <a16:creationId xmlns:a16="http://schemas.microsoft.com/office/drawing/2014/main" id="{EF47D297-078E-44C6-B307-3AF901323488}"/>
                </a:ext>
              </a:extLst>
            </p:cNvPr>
            <p:cNvSpPr txBox="1"/>
            <p:nvPr/>
          </p:nvSpPr>
          <p:spPr>
            <a:xfrm>
              <a:off x="2378398" y="1596834"/>
              <a:ext cx="12168447" cy="901593"/>
            </a:xfrm>
            <a:prstGeom prst="rect">
              <a:avLst/>
            </a:prstGeom>
            <a:noFill/>
          </p:spPr>
          <p:txBody>
            <a:bodyPr wrap="square">
              <a:spAutoFit/>
            </a:bodyPr>
            <a:lstStyle/>
            <a:p>
              <a:pPr>
                <a:lnSpc>
                  <a:spcPct val="150000"/>
                </a:lnSpc>
              </a:pPr>
              <a:r>
                <a:rPr lang="vi-VN" sz="4000" b="1" dirty="0"/>
                <a:t>HOẠT ĐỘNG 2. MUA HAY SỬ DỤNG THUÊ BAO?</a:t>
              </a:r>
            </a:p>
          </p:txBody>
        </p:sp>
      </p:grpSp>
      <p:pic>
        <p:nvPicPr>
          <p:cNvPr id="24" name="Picture 12">
            <a:extLst>
              <a:ext uri="{FF2B5EF4-FFF2-40B4-BE49-F238E27FC236}">
                <a16:creationId xmlns:a16="http://schemas.microsoft.com/office/drawing/2014/main" id="{FEF26473-EEE8-4926-971A-B755F304C9C2}"/>
              </a:ext>
            </a:extLst>
          </p:cNvPr>
          <p:cNvPicPr>
            <a:picLocks noChangeAspect="1"/>
          </p:cNvPicPr>
          <p:nvPr/>
        </p:nvPicPr>
        <p:blipFill>
          <a:blip r:embed="rId12"/>
          <a:srcRect/>
          <a:stretch>
            <a:fillRect/>
          </a:stretch>
        </p:blipFill>
        <p:spPr>
          <a:xfrm>
            <a:off x="564699" y="7502644"/>
            <a:ext cx="2358533" cy="2620592"/>
          </a:xfrm>
          <a:prstGeom prst="rect">
            <a:avLst/>
          </a:prstGeom>
        </p:spPr>
      </p:pic>
      <p:grpSp>
        <p:nvGrpSpPr>
          <p:cNvPr id="6" name="Group 5">
            <a:extLst>
              <a:ext uri="{FF2B5EF4-FFF2-40B4-BE49-F238E27FC236}">
                <a16:creationId xmlns:a16="http://schemas.microsoft.com/office/drawing/2014/main" id="{A24E815A-51E9-4502-9F1E-7ED880B072E2}"/>
              </a:ext>
            </a:extLst>
          </p:cNvPr>
          <p:cNvGrpSpPr/>
          <p:nvPr/>
        </p:nvGrpSpPr>
        <p:grpSpPr>
          <a:xfrm>
            <a:off x="93905" y="3773040"/>
            <a:ext cx="3632135" cy="1802230"/>
            <a:chOff x="93202" y="3826078"/>
            <a:chExt cx="3647107" cy="1913612"/>
          </a:xfrm>
        </p:grpSpPr>
        <p:grpSp>
          <p:nvGrpSpPr>
            <p:cNvPr id="20" name="Group 11">
              <a:extLst>
                <a:ext uri="{FF2B5EF4-FFF2-40B4-BE49-F238E27FC236}">
                  <a16:creationId xmlns:a16="http://schemas.microsoft.com/office/drawing/2014/main" id="{FB563CBD-FB53-4A24-A33E-585D2217D42C}"/>
                </a:ext>
              </a:extLst>
            </p:cNvPr>
            <p:cNvGrpSpPr/>
            <p:nvPr/>
          </p:nvGrpSpPr>
          <p:grpSpPr>
            <a:xfrm>
              <a:off x="93202" y="3941483"/>
              <a:ext cx="3647107" cy="1798207"/>
              <a:chOff x="-104386" y="221047"/>
              <a:chExt cx="2223281" cy="408940"/>
            </a:xfrm>
          </p:grpSpPr>
          <p:sp>
            <p:nvSpPr>
              <p:cNvPr id="21" name="Freeform 12">
                <a:extLst>
                  <a:ext uri="{FF2B5EF4-FFF2-40B4-BE49-F238E27FC236}">
                    <a16:creationId xmlns:a16="http://schemas.microsoft.com/office/drawing/2014/main" id="{8B6E357A-5839-4962-A3E6-674FEB025A66}"/>
                  </a:ext>
                </a:extLst>
              </p:cNvPr>
              <p:cNvSpPr/>
              <p:nvPr/>
            </p:nvSpPr>
            <p:spPr>
              <a:xfrm>
                <a:off x="-104386" y="221047"/>
                <a:ext cx="2223281" cy="408940"/>
              </a:xfrm>
              <a:custGeom>
                <a:avLst/>
                <a:gdLst/>
                <a:ahLst/>
                <a:cxnLst/>
                <a:rect l="l" t="t" r="r" b="b"/>
                <a:pathLst>
                  <a:path w="2223281" h="408940">
                    <a:moveTo>
                      <a:pt x="2107711" y="204470"/>
                    </a:moveTo>
                    <a:lnTo>
                      <a:pt x="2211851" y="60960"/>
                    </a:lnTo>
                    <a:cubicBezTo>
                      <a:pt x="2220741" y="49530"/>
                      <a:pt x="2222011" y="34290"/>
                      <a:pt x="2214391" y="21590"/>
                    </a:cubicBezTo>
                    <a:cubicBezTo>
                      <a:pt x="2206771" y="8890"/>
                      <a:pt x="2195341" y="0"/>
                      <a:pt x="2181371"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182641" y="408940"/>
                    </a:lnTo>
                    <a:cubicBezTo>
                      <a:pt x="2196611" y="408940"/>
                      <a:pt x="2210581" y="401320"/>
                      <a:pt x="2216931" y="388620"/>
                    </a:cubicBezTo>
                    <a:cubicBezTo>
                      <a:pt x="2223281" y="375920"/>
                      <a:pt x="2222011" y="360680"/>
                      <a:pt x="2214391" y="349250"/>
                    </a:cubicBezTo>
                    <a:lnTo>
                      <a:pt x="2107711" y="204470"/>
                    </a:lnTo>
                    <a:close/>
                  </a:path>
                </a:pathLst>
              </a:custGeom>
              <a:solidFill>
                <a:srgbClr val="2289C4"/>
              </a:solidFill>
            </p:spPr>
          </p:sp>
        </p:grpSp>
        <p:sp>
          <p:nvSpPr>
            <p:cNvPr id="26" name="TextBox 25">
              <a:extLst>
                <a:ext uri="{FF2B5EF4-FFF2-40B4-BE49-F238E27FC236}">
                  <a16:creationId xmlns:a16="http://schemas.microsoft.com/office/drawing/2014/main" id="{C772CB2E-A296-4197-BEBA-5AD96D5082E7}"/>
                </a:ext>
              </a:extLst>
            </p:cNvPr>
            <p:cNvSpPr txBox="1"/>
            <p:nvPr/>
          </p:nvSpPr>
          <p:spPr>
            <a:xfrm>
              <a:off x="419853" y="3826078"/>
              <a:ext cx="3240283" cy="1767772"/>
            </a:xfrm>
            <a:prstGeom prst="rect">
              <a:avLst/>
            </a:prstGeom>
            <a:noFill/>
          </p:spPr>
          <p:txBody>
            <a:bodyPr wrap="square">
              <a:spAutoFit/>
            </a:bodyPr>
            <a:lstStyle/>
            <a:p>
              <a:pPr algn="ctr">
                <a:lnSpc>
                  <a:spcPct val="150000"/>
                </a:lnSpc>
              </a:pPr>
              <a:r>
                <a:rPr lang="vi-VN" sz="3600" b="1" dirty="0">
                  <a:solidFill>
                    <a:schemeClr val="bg1"/>
                  </a:solidFill>
                </a:rPr>
                <a:t>THẢO LUẬN </a:t>
              </a:r>
            </a:p>
            <a:p>
              <a:pPr algn="ctr">
                <a:lnSpc>
                  <a:spcPct val="150000"/>
                </a:lnSpc>
              </a:pPr>
              <a:r>
                <a:rPr lang="vi-VN" sz="3600" b="1" dirty="0">
                  <a:solidFill>
                    <a:schemeClr val="bg1"/>
                  </a:solidFill>
                </a:rPr>
                <a:t>NHÓM ĐÔI</a:t>
              </a:r>
              <a:endParaRPr lang="en-US" sz="3600" b="1" dirty="0">
                <a:solidFill>
                  <a:schemeClr val="bg1"/>
                </a:solidFill>
              </a:endParaRPr>
            </a:p>
          </p:txBody>
        </p:sp>
      </p:grpSp>
      <p:sp>
        <p:nvSpPr>
          <p:cNvPr id="28" name="TextBox 27">
            <a:extLst>
              <a:ext uri="{FF2B5EF4-FFF2-40B4-BE49-F238E27FC236}">
                <a16:creationId xmlns:a16="http://schemas.microsoft.com/office/drawing/2014/main" id="{30B435B2-81E3-4100-89B3-52E81413354E}"/>
              </a:ext>
            </a:extLst>
          </p:cNvPr>
          <p:cNvSpPr txBox="1"/>
          <p:nvPr/>
        </p:nvSpPr>
        <p:spPr>
          <a:xfrm>
            <a:off x="5272313" y="3542218"/>
            <a:ext cx="10932903" cy="1081002"/>
          </a:xfrm>
          <a:prstGeom prst="rect">
            <a:avLst/>
          </a:prstGeom>
          <a:noFill/>
        </p:spPr>
        <p:txBody>
          <a:bodyPr wrap="square">
            <a:spAutoFit/>
          </a:bodyPr>
          <a:lstStyle/>
          <a:p>
            <a:pPr>
              <a:lnSpc>
                <a:spcPct val="150000"/>
              </a:lnSpc>
            </a:pPr>
            <a:endParaRPr lang="en-US" sz="4800" dirty="0"/>
          </a:p>
        </p:txBody>
      </p:sp>
      <p:sp>
        <p:nvSpPr>
          <p:cNvPr id="30" name="TextBox 29">
            <a:extLst>
              <a:ext uri="{FF2B5EF4-FFF2-40B4-BE49-F238E27FC236}">
                <a16:creationId xmlns:a16="http://schemas.microsoft.com/office/drawing/2014/main" id="{75BA3B58-6E65-4A29-86D6-8B2F72764C07}"/>
              </a:ext>
            </a:extLst>
          </p:cNvPr>
          <p:cNvSpPr txBox="1"/>
          <p:nvPr/>
        </p:nvSpPr>
        <p:spPr>
          <a:xfrm>
            <a:off x="3767604" y="3516491"/>
            <a:ext cx="12813004" cy="1839606"/>
          </a:xfrm>
          <a:prstGeom prst="rect">
            <a:avLst/>
          </a:prstGeom>
          <a:noFill/>
        </p:spPr>
        <p:txBody>
          <a:bodyPr wrap="square">
            <a:spAutoFit/>
          </a:bodyPr>
          <a:lstStyle/>
          <a:p>
            <a:pPr algn="ctr">
              <a:lnSpc>
                <a:spcPct val="150000"/>
              </a:lnSpc>
            </a:pPr>
            <a:r>
              <a:rPr lang="vi-VN" sz="4000" b="1" dirty="0"/>
              <a:t>Câu 1. </a:t>
            </a:r>
            <a:r>
              <a:rPr lang="vi-VN" sz="4000" dirty="0"/>
              <a:t>Bạn An, cô Bình đã thuê bao dịch vụ cung cấp loại tài nguyên nào? </a:t>
            </a:r>
            <a:endParaRPr lang="en-US" sz="4000" dirty="0"/>
          </a:p>
        </p:txBody>
      </p:sp>
      <p:grpSp>
        <p:nvGrpSpPr>
          <p:cNvPr id="7" name="Group 6">
            <a:extLst>
              <a:ext uri="{FF2B5EF4-FFF2-40B4-BE49-F238E27FC236}">
                <a16:creationId xmlns:a16="http://schemas.microsoft.com/office/drawing/2014/main" id="{0E65E6A5-BD73-4775-A033-22B05F9319F7}"/>
              </a:ext>
            </a:extLst>
          </p:cNvPr>
          <p:cNvGrpSpPr/>
          <p:nvPr/>
        </p:nvGrpSpPr>
        <p:grpSpPr>
          <a:xfrm>
            <a:off x="2917128" y="5896741"/>
            <a:ext cx="3966348" cy="1426782"/>
            <a:chOff x="2917128" y="5896741"/>
            <a:chExt cx="3966348" cy="1426782"/>
          </a:xfrm>
        </p:grpSpPr>
        <p:grpSp>
          <p:nvGrpSpPr>
            <p:cNvPr id="34" name="Group 4">
              <a:extLst>
                <a:ext uri="{FF2B5EF4-FFF2-40B4-BE49-F238E27FC236}">
                  <a16:creationId xmlns:a16="http://schemas.microsoft.com/office/drawing/2014/main" id="{A6A4F740-7528-4F89-9E79-A251A153C368}"/>
                </a:ext>
              </a:extLst>
            </p:cNvPr>
            <p:cNvGrpSpPr/>
            <p:nvPr/>
          </p:nvGrpSpPr>
          <p:grpSpPr>
            <a:xfrm>
              <a:off x="2917128" y="5896741"/>
              <a:ext cx="3966348" cy="1426782"/>
              <a:chOff x="0" y="0"/>
              <a:chExt cx="2448891" cy="660400"/>
            </a:xfrm>
          </p:grpSpPr>
          <p:sp>
            <p:nvSpPr>
              <p:cNvPr id="35" name="Freeform 5">
                <a:extLst>
                  <a:ext uri="{FF2B5EF4-FFF2-40B4-BE49-F238E27FC236}">
                    <a16:creationId xmlns:a16="http://schemas.microsoft.com/office/drawing/2014/main" id="{CB16717A-55FA-4A9E-AA0A-B827BB706070}"/>
                  </a:ext>
                </a:extLst>
              </p:cNvPr>
              <p:cNvSpPr/>
              <p:nvPr/>
            </p:nvSpPr>
            <p:spPr>
              <a:xfrm>
                <a:off x="0" y="0"/>
                <a:ext cx="2448891" cy="660400"/>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solidFill>
                <a:srgbClr val="FFFFFF"/>
              </a:solidFill>
            </p:spPr>
            <p:txBody>
              <a:bodyPr/>
              <a:lstStyle/>
              <a:p>
                <a:endParaRPr lang="en-US" dirty="0"/>
              </a:p>
            </p:txBody>
          </p:sp>
        </p:grpSp>
        <p:sp>
          <p:nvSpPr>
            <p:cNvPr id="39" name="TextBox 38">
              <a:extLst>
                <a:ext uri="{FF2B5EF4-FFF2-40B4-BE49-F238E27FC236}">
                  <a16:creationId xmlns:a16="http://schemas.microsoft.com/office/drawing/2014/main" id="{DE17805F-3193-4D46-9441-19610414F4C8}"/>
                </a:ext>
              </a:extLst>
            </p:cNvPr>
            <p:cNvSpPr txBox="1"/>
            <p:nvPr/>
          </p:nvSpPr>
          <p:spPr>
            <a:xfrm>
              <a:off x="3204467" y="6219966"/>
              <a:ext cx="3549171" cy="707886"/>
            </a:xfrm>
            <a:prstGeom prst="rect">
              <a:avLst/>
            </a:prstGeom>
            <a:noFill/>
          </p:spPr>
          <p:txBody>
            <a:bodyPr wrap="square">
              <a:spAutoFit/>
            </a:bodyPr>
            <a:lstStyle/>
            <a:p>
              <a:r>
                <a:rPr lang="vi-VN" sz="4000" dirty="0"/>
                <a:t>A. Phần cứng</a:t>
              </a:r>
              <a:endParaRPr lang="en-US" sz="4000" dirty="0"/>
            </a:p>
          </p:txBody>
        </p:sp>
      </p:grpSp>
      <p:grpSp>
        <p:nvGrpSpPr>
          <p:cNvPr id="8" name="Group 7">
            <a:extLst>
              <a:ext uri="{FF2B5EF4-FFF2-40B4-BE49-F238E27FC236}">
                <a16:creationId xmlns:a16="http://schemas.microsoft.com/office/drawing/2014/main" id="{2CB55560-5E02-408B-90F8-FB8E408B0F2D}"/>
              </a:ext>
            </a:extLst>
          </p:cNvPr>
          <p:cNvGrpSpPr/>
          <p:nvPr/>
        </p:nvGrpSpPr>
        <p:grpSpPr>
          <a:xfrm>
            <a:off x="7603220" y="5919688"/>
            <a:ext cx="3992848" cy="1403835"/>
            <a:chOff x="7603220" y="5919688"/>
            <a:chExt cx="3992848" cy="1403835"/>
          </a:xfrm>
        </p:grpSpPr>
        <p:sp>
          <p:nvSpPr>
            <p:cNvPr id="36" name="Freeform 5">
              <a:extLst>
                <a:ext uri="{FF2B5EF4-FFF2-40B4-BE49-F238E27FC236}">
                  <a16:creationId xmlns:a16="http://schemas.microsoft.com/office/drawing/2014/main" id="{4AF78910-13E3-47E8-831F-4331C4CC8DC7}"/>
                </a:ext>
              </a:extLst>
            </p:cNvPr>
            <p:cNvSpPr/>
            <p:nvPr/>
          </p:nvSpPr>
          <p:spPr>
            <a:xfrm>
              <a:off x="7603220" y="5919688"/>
              <a:ext cx="3992848" cy="1403835"/>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solidFill>
              <a:srgbClr val="FFFFFF"/>
            </a:solidFill>
          </p:spPr>
          <p:txBody>
            <a:bodyPr/>
            <a:lstStyle/>
            <a:p>
              <a:endParaRPr lang="en-US" dirty="0"/>
            </a:p>
          </p:txBody>
        </p:sp>
        <p:sp>
          <p:nvSpPr>
            <p:cNvPr id="41" name="TextBox 40">
              <a:extLst>
                <a:ext uri="{FF2B5EF4-FFF2-40B4-BE49-F238E27FC236}">
                  <a16:creationId xmlns:a16="http://schemas.microsoft.com/office/drawing/2014/main" id="{169191CA-0C3C-4581-9074-8E3F88F43A15}"/>
                </a:ext>
              </a:extLst>
            </p:cNvPr>
            <p:cNvSpPr txBox="1"/>
            <p:nvPr/>
          </p:nvSpPr>
          <p:spPr>
            <a:xfrm>
              <a:off x="8048061" y="6261817"/>
              <a:ext cx="3466674" cy="707886"/>
            </a:xfrm>
            <a:prstGeom prst="rect">
              <a:avLst/>
            </a:prstGeom>
            <a:noFill/>
          </p:spPr>
          <p:txBody>
            <a:bodyPr wrap="square">
              <a:spAutoFit/>
            </a:bodyPr>
            <a:lstStyle/>
            <a:p>
              <a:r>
                <a:rPr lang="vi-VN" sz="4000" dirty="0"/>
                <a:t>B. Phần mềm</a:t>
              </a:r>
              <a:endParaRPr lang="en-US" sz="4000" dirty="0"/>
            </a:p>
          </p:txBody>
        </p:sp>
      </p:grpSp>
      <p:grpSp>
        <p:nvGrpSpPr>
          <p:cNvPr id="10" name="Group 9">
            <a:extLst>
              <a:ext uri="{FF2B5EF4-FFF2-40B4-BE49-F238E27FC236}">
                <a16:creationId xmlns:a16="http://schemas.microsoft.com/office/drawing/2014/main" id="{9C441943-8C5B-4866-818D-FE2350AE848F}"/>
              </a:ext>
            </a:extLst>
          </p:cNvPr>
          <p:cNvGrpSpPr/>
          <p:nvPr/>
        </p:nvGrpSpPr>
        <p:grpSpPr>
          <a:xfrm>
            <a:off x="12397891" y="5878991"/>
            <a:ext cx="4099294" cy="1465940"/>
            <a:chOff x="12397891" y="5878991"/>
            <a:chExt cx="4099294" cy="1465940"/>
          </a:xfrm>
        </p:grpSpPr>
        <p:sp>
          <p:nvSpPr>
            <p:cNvPr id="37" name="Freeform 5">
              <a:extLst>
                <a:ext uri="{FF2B5EF4-FFF2-40B4-BE49-F238E27FC236}">
                  <a16:creationId xmlns:a16="http://schemas.microsoft.com/office/drawing/2014/main" id="{15818D38-65CB-4292-AFE1-764D09C55E93}"/>
                </a:ext>
              </a:extLst>
            </p:cNvPr>
            <p:cNvSpPr/>
            <p:nvPr/>
          </p:nvSpPr>
          <p:spPr>
            <a:xfrm>
              <a:off x="12397891" y="5878991"/>
              <a:ext cx="4099294" cy="1465940"/>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solidFill>
              <a:srgbClr val="FFFFFF"/>
            </a:solidFill>
          </p:spPr>
          <p:txBody>
            <a:bodyPr/>
            <a:lstStyle/>
            <a:p>
              <a:endParaRPr lang="en-US" dirty="0"/>
            </a:p>
          </p:txBody>
        </p:sp>
        <p:sp>
          <p:nvSpPr>
            <p:cNvPr id="43" name="TextBox 42">
              <a:extLst>
                <a:ext uri="{FF2B5EF4-FFF2-40B4-BE49-F238E27FC236}">
                  <a16:creationId xmlns:a16="http://schemas.microsoft.com/office/drawing/2014/main" id="{E6FB4BB1-68F3-451E-A8EF-7F4062ECDC99}"/>
                </a:ext>
              </a:extLst>
            </p:cNvPr>
            <p:cNvSpPr txBox="1"/>
            <p:nvPr/>
          </p:nvSpPr>
          <p:spPr>
            <a:xfrm>
              <a:off x="13242118" y="6216967"/>
              <a:ext cx="3112770" cy="707886"/>
            </a:xfrm>
            <a:prstGeom prst="rect">
              <a:avLst/>
            </a:prstGeom>
            <a:noFill/>
          </p:spPr>
          <p:txBody>
            <a:bodyPr wrap="square">
              <a:spAutoFit/>
            </a:bodyPr>
            <a:lstStyle/>
            <a:p>
              <a:r>
                <a:rPr lang="vi-VN" sz="4000" dirty="0"/>
                <a:t>C. Dữ liệu</a:t>
              </a:r>
              <a:endParaRPr lang="en-US" sz="4000" dirty="0"/>
            </a:p>
          </p:txBody>
        </p:sp>
      </p:grpSp>
      <p:sp>
        <p:nvSpPr>
          <p:cNvPr id="45" name="TextBox 44">
            <a:extLst>
              <a:ext uri="{FF2B5EF4-FFF2-40B4-BE49-F238E27FC236}">
                <a16:creationId xmlns:a16="http://schemas.microsoft.com/office/drawing/2014/main" id="{9CF63E58-D1A4-48D4-981D-D5CBEA0C537D}"/>
              </a:ext>
            </a:extLst>
          </p:cNvPr>
          <p:cNvSpPr txBox="1"/>
          <p:nvPr/>
        </p:nvSpPr>
        <p:spPr>
          <a:xfrm>
            <a:off x="3511815" y="7601824"/>
            <a:ext cx="13324581" cy="1839606"/>
          </a:xfrm>
          <a:prstGeom prst="rect">
            <a:avLst/>
          </a:prstGeom>
          <a:noFill/>
        </p:spPr>
        <p:txBody>
          <a:bodyPr wrap="square">
            <a:spAutoFit/>
          </a:bodyPr>
          <a:lstStyle/>
          <a:p>
            <a:pPr algn="ctr">
              <a:lnSpc>
                <a:spcPct val="150000"/>
              </a:lnSpc>
            </a:pPr>
            <a:r>
              <a:rPr lang="vi-VN" sz="4000" b="1" dirty="0"/>
              <a:t>Câu 2. </a:t>
            </a:r>
            <a:r>
              <a:rPr lang="vi-VN" sz="4000" dirty="0"/>
              <a:t>So với việc tự mua sắm thì việc thuê bao dịch vụ qua Internet có những lợi ích gì? </a:t>
            </a:r>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barn(inVertical)">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1+#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
                                            <p:txEl>
                                              <p:pRg st="0" end="0"/>
                                            </p:txEl>
                                          </p:spTgt>
                                        </p:tgtEl>
                                        <p:attrNameLst>
                                          <p:attrName>style.visibility</p:attrName>
                                        </p:attrNameLst>
                                      </p:cBhvr>
                                      <p:to>
                                        <p:strVal val="visible"/>
                                      </p:to>
                                    </p:set>
                                    <p:animEffect transition="in" filter="fade">
                                      <p:cBhvr>
                                        <p:cTn id="44"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alpha val="56000"/>
          </a:srgb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2043" y="1048553"/>
            <a:ext cx="15037609" cy="755349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87837" y="308807"/>
            <a:ext cx="2313858" cy="231385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36764"/>
          <a:stretch>
            <a:fillRect/>
          </a:stretch>
        </p:blipFill>
        <p:spPr>
          <a:xfrm>
            <a:off x="0" y="0"/>
            <a:ext cx="2181593" cy="1889797"/>
          </a:xfrm>
          <a:prstGeom prst="rect">
            <a:avLst/>
          </a:prstGeom>
        </p:spPr>
      </p:pic>
      <p:grpSp>
        <p:nvGrpSpPr>
          <p:cNvPr id="5" name="Group 4">
            <a:extLst>
              <a:ext uri="{FF2B5EF4-FFF2-40B4-BE49-F238E27FC236}">
                <a16:creationId xmlns:a16="http://schemas.microsoft.com/office/drawing/2014/main" id="{66174051-09A1-4BE4-921E-F60DB6AB7829}"/>
              </a:ext>
            </a:extLst>
          </p:cNvPr>
          <p:cNvGrpSpPr/>
          <p:nvPr/>
        </p:nvGrpSpPr>
        <p:grpSpPr>
          <a:xfrm>
            <a:off x="6714383" y="788559"/>
            <a:ext cx="4777500" cy="1387390"/>
            <a:chOff x="6714383" y="788559"/>
            <a:chExt cx="4777500" cy="1387390"/>
          </a:xfrm>
        </p:grpSpPr>
        <p:grpSp>
          <p:nvGrpSpPr>
            <p:cNvPr id="11" name="Group 11"/>
            <p:cNvGrpSpPr/>
            <p:nvPr/>
          </p:nvGrpSpPr>
          <p:grpSpPr>
            <a:xfrm>
              <a:off x="6714383" y="788559"/>
              <a:ext cx="4772926" cy="1387390"/>
              <a:chOff x="0" y="0"/>
              <a:chExt cx="2359045" cy="408940"/>
            </a:xfrm>
          </p:grpSpPr>
          <p:sp>
            <p:nvSpPr>
              <p:cNvPr id="12" name="Freeform 12"/>
              <p:cNvSpPr/>
              <p:nvPr/>
            </p:nvSpPr>
            <p:spPr>
              <a:xfrm>
                <a:off x="-2540" y="0"/>
                <a:ext cx="2365395" cy="408940"/>
              </a:xfrm>
              <a:custGeom>
                <a:avLst/>
                <a:gdLst/>
                <a:ahLst/>
                <a:cxnLst/>
                <a:rect l="l" t="t" r="r" b="b"/>
                <a:pathLst>
                  <a:path w="2365395" h="408940">
                    <a:moveTo>
                      <a:pt x="2249825" y="204470"/>
                    </a:moveTo>
                    <a:lnTo>
                      <a:pt x="2353965" y="60960"/>
                    </a:lnTo>
                    <a:cubicBezTo>
                      <a:pt x="2362855" y="49530"/>
                      <a:pt x="2364125" y="34290"/>
                      <a:pt x="2356505" y="21590"/>
                    </a:cubicBezTo>
                    <a:cubicBezTo>
                      <a:pt x="2348885" y="8890"/>
                      <a:pt x="2337455" y="0"/>
                      <a:pt x="2323485"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24755" y="408940"/>
                    </a:lnTo>
                    <a:cubicBezTo>
                      <a:pt x="2338725" y="408940"/>
                      <a:pt x="2352695" y="401320"/>
                      <a:pt x="2359045" y="388620"/>
                    </a:cubicBezTo>
                    <a:cubicBezTo>
                      <a:pt x="2365395" y="375920"/>
                      <a:pt x="2364125" y="360680"/>
                      <a:pt x="2356505" y="349250"/>
                    </a:cubicBezTo>
                    <a:lnTo>
                      <a:pt x="2249825" y="204470"/>
                    </a:lnTo>
                    <a:close/>
                  </a:path>
                </a:pathLst>
              </a:custGeom>
              <a:solidFill>
                <a:srgbClr val="FA5490"/>
              </a:solidFill>
            </p:spPr>
          </p:sp>
        </p:grpSp>
        <p:sp>
          <p:nvSpPr>
            <p:cNvPr id="13" name="TextBox 13"/>
            <p:cNvSpPr txBox="1"/>
            <p:nvPr/>
          </p:nvSpPr>
          <p:spPr>
            <a:xfrm>
              <a:off x="7006488" y="1275926"/>
              <a:ext cx="4485395" cy="571760"/>
            </a:xfrm>
            <a:prstGeom prst="rect">
              <a:avLst/>
            </a:prstGeom>
          </p:spPr>
          <p:txBody>
            <a:bodyPr lIns="0" tIns="0" rIns="0" bIns="0" rtlCol="0" anchor="t">
              <a:spAutoFit/>
            </a:bodyPr>
            <a:lstStyle/>
            <a:p>
              <a:pPr marL="0" lvl="0" indent="0" algn="ctr">
                <a:lnSpc>
                  <a:spcPts val="4080"/>
                </a:lnSpc>
                <a:spcBef>
                  <a:spcPct val="0"/>
                </a:spcBef>
              </a:pPr>
              <a:r>
                <a:rPr lang="vi-VN" sz="5400" b="1" spc="170" dirty="0">
                  <a:solidFill>
                    <a:srgbClr val="FFFFFF"/>
                  </a:solidFill>
                </a:rPr>
                <a:t>Câu 1</a:t>
              </a:r>
              <a:endParaRPr lang="en-US" sz="5400" b="1" spc="170" dirty="0">
                <a:solidFill>
                  <a:srgbClr val="FFFFFF"/>
                </a:solidFill>
              </a:endParaRPr>
            </a:p>
          </p:txBody>
        </p:sp>
      </p:grpSp>
      <p:sp>
        <p:nvSpPr>
          <p:cNvPr id="17" name="TextBox 16">
            <a:extLst>
              <a:ext uri="{FF2B5EF4-FFF2-40B4-BE49-F238E27FC236}">
                <a16:creationId xmlns:a16="http://schemas.microsoft.com/office/drawing/2014/main" id="{3E3511B2-AE87-42F9-BE4A-331D17D36243}"/>
              </a:ext>
            </a:extLst>
          </p:cNvPr>
          <p:cNvSpPr txBox="1"/>
          <p:nvPr/>
        </p:nvSpPr>
        <p:spPr>
          <a:xfrm>
            <a:off x="2181593" y="2743504"/>
            <a:ext cx="14032621" cy="3774175"/>
          </a:xfrm>
          <a:prstGeom prst="rect">
            <a:avLst/>
          </a:prstGeom>
          <a:noFill/>
        </p:spPr>
        <p:txBody>
          <a:bodyPr wrap="square">
            <a:spAutoFit/>
          </a:bodyPr>
          <a:lstStyle/>
          <a:p>
            <a:pPr marL="571500" lvl="0" indent="-571500" algn="just">
              <a:lnSpc>
                <a:spcPct val="150000"/>
              </a:lnSpc>
              <a:spcAft>
                <a:spcPts val="800"/>
              </a:spcAft>
              <a:buFont typeface="Wingdings" panose="05000000000000000000" pitchFamily="2" charset="2"/>
              <a:buChar char="q"/>
            </a:pPr>
            <a:r>
              <a:rPr lang="nl-NL" sz="4000" dirty="0">
                <a:solidFill>
                  <a:srgbClr val="000000"/>
                </a:solidFill>
                <a:effectLst/>
                <a:latin typeface="Arial" panose="020B0604020202020204" pitchFamily="34" charset="0"/>
                <a:ea typeface="Noto Sans Symbols"/>
                <a:cs typeface="Arial" panose="020B0604020202020204" pitchFamily="34" charset="0"/>
              </a:rPr>
              <a:t>Trong ví dụ 1, bạn An đã thuê bao thiết bị lưu trữ (đĩa cứng) là phần cứng ở đâu đó trên Internet.</a:t>
            </a:r>
            <a:endParaRPr lang="en-US" sz="4000" dirty="0">
              <a:effectLst/>
              <a:latin typeface="Arial" panose="020B0604020202020204" pitchFamily="34" charset="0"/>
              <a:ea typeface="Noto Sans Symbols"/>
              <a:cs typeface="Arial" panose="020B0604020202020204" pitchFamily="34" charset="0"/>
            </a:endParaRPr>
          </a:p>
          <a:p>
            <a:pPr marL="571500" lvl="0" indent="-571500" algn="just">
              <a:lnSpc>
                <a:spcPct val="150000"/>
              </a:lnSpc>
              <a:spcAft>
                <a:spcPts val="800"/>
              </a:spcAft>
              <a:buFont typeface="Wingdings" panose="05000000000000000000" pitchFamily="2" charset="2"/>
              <a:buChar char="q"/>
            </a:pPr>
            <a:r>
              <a:rPr lang="nl-NL" sz="4000" dirty="0">
                <a:solidFill>
                  <a:srgbClr val="000000"/>
                </a:solidFill>
                <a:effectLst/>
                <a:latin typeface="Arial" panose="020B0604020202020204" pitchFamily="34" charset="0"/>
                <a:ea typeface="Noto Sans Symbols"/>
                <a:cs typeface="Arial" panose="020B0604020202020204" pitchFamily="34" charset="0"/>
              </a:rPr>
              <a:t>Trong ví dụ 2, cô Bình đã thuê bao phần mềm được cài đặt ở một máy chủ nào đó trên Internet.</a:t>
            </a:r>
            <a:endParaRPr lang="en-US" sz="4000" dirty="0">
              <a:effectLst/>
              <a:latin typeface="Arial" panose="020B0604020202020204" pitchFamily="34" charset="0"/>
              <a:ea typeface="Noto Sans Symbols"/>
              <a:cs typeface="Arial" panose="020B0604020202020204" pitchFamily="34" charset="0"/>
            </a:endParaRPr>
          </a:p>
        </p:txBody>
      </p:sp>
      <p:pic>
        <p:nvPicPr>
          <p:cNvPr id="14" name="Picture 13">
            <a:extLst>
              <a:ext uri="{FF2B5EF4-FFF2-40B4-BE49-F238E27FC236}">
                <a16:creationId xmlns:a16="http://schemas.microsoft.com/office/drawing/2014/main" id="{82CECAF6-0B11-4E72-9EB1-C348735555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0" y="4610100"/>
            <a:ext cx="6781800" cy="6781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 calcmode="lin" valueType="num">
                                      <p:cBhvr additive="base">
                                        <p:cTn id="1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9445" t="1840" b="19243"/>
          <a:stretch>
            <a:fillRect/>
          </a:stretch>
        </p:blipFill>
        <p:spPr>
          <a:xfrm>
            <a:off x="77881" y="6771416"/>
            <a:ext cx="3008325" cy="346349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74142" y="-424061"/>
            <a:ext cx="2313858" cy="2313858"/>
          </a:xfrm>
          <a:prstGeom prst="rect">
            <a:avLst/>
          </a:prstGeom>
        </p:spPr>
      </p:pic>
      <p:grpSp>
        <p:nvGrpSpPr>
          <p:cNvPr id="17" name="Group 9">
            <a:extLst>
              <a:ext uri="{FF2B5EF4-FFF2-40B4-BE49-F238E27FC236}">
                <a16:creationId xmlns:a16="http://schemas.microsoft.com/office/drawing/2014/main" id="{0B3CA7BD-6C54-4654-ADEE-1324E853D381}"/>
              </a:ext>
            </a:extLst>
          </p:cNvPr>
          <p:cNvGrpSpPr/>
          <p:nvPr/>
        </p:nvGrpSpPr>
        <p:grpSpPr>
          <a:xfrm>
            <a:off x="-411020" y="1552594"/>
            <a:ext cx="17998866" cy="7459927"/>
            <a:chOff x="-1441726" y="-65869"/>
            <a:chExt cx="24016256" cy="8569809"/>
          </a:xfrm>
        </p:grpSpPr>
        <p:grpSp>
          <p:nvGrpSpPr>
            <p:cNvPr id="18" name="Group 10">
              <a:extLst>
                <a:ext uri="{FF2B5EF4-FFF2-40B4-BE49-F238E27FC236}">
                  <a16:creationId xmlns:a16="http://schemas.microsoft.com/office/drawing/2014/main" id="{191D17C9-4066-42EA-9EA2-33212804946F}"/>
                </a:ext>
              </a:extLst>
            </p:cNvPr>
            <p:cNvGrpSpPr/>
            <p:nvPr/>
          </p:nvGrpSpPr>
          <p:grpSpPr>
            <a:xfrm>
              <a:off x="126969" y="114877"/>
              <a:ext cx="22312353" cy="8286886"/>
              <a:chOff x="-2996" y="0"/>
              <a:chExt cx="8113117" cy="3013240"/>
            </a:xfrm>
          </p:grpSpPr>
          <p:sp>
            <p:nvSpPr>
              <p:cNvPr id="41" name="Freeform 11">
                <a:extLst>
                  <a:ext uri="{FF2B5EF4-FFF2-40B4-BE49-F238E27FC236}">
                    <a16:creationId xmlns:a16="http://schemas.microsoft.com/office/drawing/2014/main" id="{DFCF962C-A5A9-4B23-B9DB-2C2B9C17F318}"/>
                  </a:ext>
                </a:extLst>
              </p:cNvPr>
              <p:cNvSpPr/>
              <p:nvPr/>
            </p:nvSpPr>
            <p:spPr>
              <a:xfrm>
                <a:off x="-2996" y="6350"/>
                <a:ext cx="8106766" cy="3000540"/>
              </a:xfrm>
              <a:custGeom>
                <a:avLst/>
                <a:gdLst/>
                <a:ahLst/>
                <a:cxnLst/>
                <a:rect l="l" t="t" r="r" b="b"/>
                <a:pathLst>
                  <a:path w="8097421" h="3000540">
                    <a:moveTo>
                      <a:pt x="8097421" y="271780"/>
                    </a:moveTo>
                    <a:lnTo>
                      <a:pt x="8097421" y="3000540"/>
                    </a:lnTo>
                    <a:lnTo>
                      <a:pt x="0" y="3000540"/>
                    </a:lnTo>
                    <a:lnTo>
                      <a:pt x="0" y="0"/>
                    </a:lnTo>
                    <a:lnTo>
                      <a:pt x="7825641" y="0"/>
                    </a:lnTo>
                    <a:close/>
                  </a:path>
                </a:pathLst>
              </a:custGeom>
              <a:solidFill>
                <a:srgbClr val="E5F3D7"/>
              </a:solidFill>
            </p:spPr>
            <p:txBody>
              <a:bodyPr/>
              <a:lstStyle/>
              <a:p>
                <a:endParaRPr lang="en-US" dirty="0"/>
              </a:p>
            </p:txBody>
          </p:sp>
          <p:sp>
            <p:nvSpPr>
              <p:cNvPr id="42" name="Freeform 12">
                <a:extLst>
                  <a:ext uri="{FF2B5EF4-FFF2-40B4-BE49-F238E27FC236}">
                    <a16:creationId xmlns:a16="http://schemas.microsoft.com/office/drawing/2014/main" id="{AF749008-5D5B-4718-84AD-3A3D532BF66D}"/>
                  </a:ext>
                </a:extLst>
              </p:cNvPr>
              <p:cNvSpPr/>
              <p:nvPr/>
            </p:nvSpPr>
            <p:spPr>
              <a:xfrm>
                <a:off x="0" y="0"/>
                <a:ext cx="8110121" cy="3013240"/>
              </a:xfrm>
              <a:custGeom>
                <a:avLst/>
                <a:gdLst/>
                <a:ahLst/>
                <a:cxnLst/>
                <a:rect l="l" t="t" r="r" b="b"/>
                <a:pathLst>
                  <a:path w="8110121" h="3013240">
                    <a:moveTo>
                      <a:pt x="7834531" y="0"/>
                    </a:moveTo>
                    <a:lnTo>
                      <a:pt x="0" y="0"/>
                    </a:lnTo>
                    <a:lnTo>
                      <a:pt x="0" y="3013240"/>
                    </a:lnTo>
                    <a:lnTo>
                      <a:pt x="8110121" y="3013240"/>
                    </a:lnTo>
                    <a:lnTo>
                      <a:pt x="8110121" y="275590"/>
                    </a:lnTo>
                    <a:lnTo>
                      <a:pt x="7834531" y="0"/>
                    </a:lnTo>
                    <a:close/>
                    <a:moveTo>
                      <a:pt x="8097421" y="3000540"/>
                    </a:moveTo>
                    <a:lnTo>
                      <a:pt x="12700" y="3000540"/>
                    </a:lnTo>
                    <a:lnTo>
                      <a:pt x="12700" y="12700"/>
                    </a:lnTo>
                    <a:lnTo>
                      <a:pt x="7829452" y="12700"/>
                    </a:lnTo>
                    <a:lnTo>
                      <a:pt x="7831991" y="15240"/>
                    </a:lnTo>
                    <a:lnTo>
                      <a:pt x="7831991" y="278130"/>
                    </a:lnTo>
                    <a:lnTo>
                      <a:pt x="8094881" y="278130"/>
                    </a:lnTo>
                    <a:lnTo>
                      <a:pt x="8097421" y="280670"/>
                    </a:lnTo>
                    <a:cubicBezTo>
                      <a:pt x="8097421" y="280670"/>
                      <a:pt x="8097421" y="3000540"/>
                      <a:pt x="8097421" y="3000540"/>
                    </a:cubicBezTo>
                    <a:close/>
                  </a:path>
                </a:pathLst>
              </a:custGeom>
              <a:solidFill>
                <a:srgbClr val="000000"/>
              </a:solidFill>
            </p:spPr>
          </p:sp>
        </p:grpSp>
        <p:grpSp>
          <p:nvGrpSpPr>
            <p:cNvPr id="20" name="Group 13">
              <a:extLst>
                <a:ext uri="{FF2B5EF4-FFF2-40B4-BE49-F238E27FC236}">
                  <a16:creationId xmlns:a16="http://schemas.microsoft.com/office/drawing/2014/main" id="{4EE2600B-0B9B-4897-AF97-A15D44EF42FB}"/>
                </a:ext>
              </a:extLst>
            </p:cNvPr>
            <p:cNvGrpSpPr/>
            <p:nvPr/>
          </p:nvGrpSpPr>
          <p:grpSpPr>
            <a:xfrm>
              <a:off x="-1441726" y="-65869"/>
              <a:ext cx="1732113" cy="346423"/>
              <a:chOff x="-12846823" y="-578925"/>
              <a:chExt cx="15223503" cy="3044712"/>
            </a:xfrm>
          </p:grpSpPr>
          <p:sp>
            <p:nvSpPr>
              <p:cNvPr id="39" name="Freeform 14">
                <a:extLst>
                  <a:ext uri="{FF2B5EF4-FFF2-40B4-BE49-F238E27FC236}">
                    <a16:creationId xmlns:a16="http://schemas.microsoft.com/office/drawing/2014/main" id="{C5D16BF0-3B41-42E1-B61E-157F4C0CDBE6}"/>
                  </a:ext>
                </a:extLst>
              </p:cNvPr>
              <p:cNvSpPr/>
              <p:nvPr/>
            </p:nvSpPr>
            <p:spPr>
              <a:xfrm>
                <a:off x="-12846823" y="-578925"/>
                <a:ext cx="2231896" cy="2321002"/>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40" name="Freeform 15">
                <a:extLst>
                  <a:ext uri="{FF2B5EF4-FFF2-40B4-BE49-F238E27FC236}">
                    <a16:creationId xmlns:a16="http://schemas.microsoft.com/office/drawing/2014/main" id="{40EFE36A-CC3C-42BC-8A33-82AE4C054755}"/>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1" name="Group 16">
              <a:extLst>
                <a:ext uri="{FF2B5EF4-FFF2-40B4-BE49-F238E27FC236}">
                  <a16:creationId xmlns:a16="http://schemas.microsoft.com/office/drawing/2014/main" id="{F4E4918E-E8D8-4814-A11A-BD94C9004535}"/>
                </a:ext>
              </a:extLst>
            </p:cNvPr>
            <p:cNvGrpSpPr/>
            <p:nvPr/>
          </p:nvGrpSpPr>
          <p:grpSpPr>
            <a:xfrm>
              <a:off x="11172083" y="0"/>
              <a:ext cx="270416" cy="280554"/>
              <a:chOff x="0" y="0"/>
              <a:chExt cx="2376680" cy="2465786"/>
            </a:xfrm>
          </p:grpSpPr>
          <p:sp>
            <p:nvSpPr>
              <p:cNvPr id="37" name="Freeform 17">
                <a:extLst>
                  <a:ext uri="{FF2B5EF4-FFF2-40B4-BE49-F238E27FC236}">
                    <a16:creationId xmlns:a16="http://schemas.microsoft.com/office/drawing/2014/main" id="{EA10F2E2-B19B-4D00-95D0-1B614D323E7E}"/>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8" name="Freeform 18">
                <a:extLst>
                  <a:ext uri="{FF2B5EF4-FFF2-40B4-BE49-F238E27FC236}">
                    <a16:creationId xmlns:a16="http://schemas.microsoft.com/office/drawing/2014/main" id="{6B48AD03-DF0F-4995-863B-82954D64A80C}"/>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2" name="Group 19">
              <a:extLst>
                <a:ext uri="{FF2B5EF4-FFF2-40B4-BE49-F238E27FC236}">
                  <a16:creationId xmlns:a16="http://schemas.microsoft.com/office/drawing/2014/main" id="{EB22D438-A1FE-4EAD-B8C1-FE370CA613FC}"/>
                </a:ext>
              </a:extLst>
            </p:cNvPr>
            <p:cNvGrpSpPr/>
            <p:nvPr/>
          </p:nvGrpSpPr>
          <p:grpSpPr>
            <a:xfrm>
              <a:off x="11172083" y="8213861"/>
              <a:ext cx="270416" cy="280554"/>
              <a:chOff x="0" y="0"/>
              <a:chExt cx="2376680" cy="2465786"/>
            </a:xfrm>
          </p:grpSpPr>
          <p:sp>
            <p:nvSpPr>
              <p:cNvPr id="35" name="Freeform 20">
                <a:extLst>
                  <a:ext uri="{FF2B5EF4-FFF2-40B4-BE49-F238E27FC236}">
                    <a16:creationId xmlns:a16="http://schemas.microsoft.com/office/drawing/2014/main" id="{E55F712D-BCC0-4CFA-9C1F-4385397F6A48}"/>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6" name="Freeform 21">
                <a:extLst>
                  <a:ext uri="{FF2B5EF4-FFF2-40B4-BE49-F238E27FC236}">
                    <a16:creationId xmlns:a16="http://schemas.microsoft.com/office/drawing/2014/main" id="{81DF0199-30DB-4B79-9E19-318F1863DACF}"/>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3" name="Group 22">
              <a:extLst>
                <a:ext uri="{FF2B5EF4-FFF2-40B4-BE49-F238E27FC236}">
                  <a16:creationId xmlns:a16="http://schemas.microsoft.com/office/drawing/2014/main" id="{888189B7-029E-471F-B0FC-17B4B92FD51E}"/>
                </a:ext>
              </a:extLst>
            </p:cNvPr>
            <p:cNvGrpSpPr/>
            <p:nvPr/>
          </p:nvGrpSpPr>
          <p:grpSpPr>
            <a:xfrm>
              <a:off x="0" y="4267845"/>
              <a:ext cx="270416" cy="280554"/>
              <a:chOff x="0" y="0"/>
              <a:chExt cx="2376680" cy="2465787"/>
            </a:xfrm>
          </p:grpSpPr>
          <p:sp>
            <p:nvSpPr>
              <p:cNvPr id="33" name="Freeform 23">
                <a:extLst>
                  <a:ext uri="{FF2B5EF4-FFF2-40B4-BE49-F238E27FC236}">
                    <a16:creationId xmlns:a16="http://schemas.microsoft.com/office/drawing/2014/main" id="{219D86C6-5AC7-4E7D-8AAA-F93EC9E75061}"/>
                  </a:ext>
                </a:extLst>
              </p:cNvPr>
              <p:cNvSpPr/>
              <p:nvPr/>
            </p:nvSpPr>
            <p:spPr>
              <a:xfrm>
                <a:off x="72386" y="72386"/>
                <a:ext cx="2231901" cy="2321002"/>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4" name="Freeform 24">
                <a:extLst>
                  <a:ext uri="{FF2B5EF4-FFF2-40B4-BE49-F238E27FC236}">
                    <a16:creationId xmlns:a16="http://schemas.microsoft.com/office/drawing/2014/main" id="{14D2CDB6-E3A9-4344-A289-E489A7476C66}"/>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4" name="Group 25">
              <a:extLst>
                <a:ext uri="{FF2B5EF4-FFF2-40B4-BE49-F238E27FC236}">
                  <a16:creationId xmlns:a16="http://schemas.microsoft.com/office/drawing/2014/main" id="{A4F33F67-49E2-480F-8178-8DFC85633174}"/>
                </a:ext>
              </a:extLst>
            </p:cNvPr>
            <p:cNvGrpSpPr/>
            <p:nvPr/>
          </p:nvGrpSpPr>
          <p:grpSpPr>
            <a:xfrm>
              <a:off x="22304114" y="4258320"/>
              <a:ext cx="270416" cy="280554"/>
              <a:chOff x="0" y="0"/>
              <a:chExt cx="2376680" cy="2465786"/>
            </a:xfrm>
          </p:grpSpPr>
          <p:sp>
            <p:nvSpPr>
              <p:cNvPr id="31" name="Freeform 26">
                <a:extLst>
                  <a:ext uri="{FF2B5EF4-FFF2-40B4-BE49-F238E27FC236}">
                    <a16:creationId xmlns:a16="http://schemas.microsoft.com/office/drawing/2014/main" id="{A3FCF872-0824-43D3-BB37-19FEC1F16F69}"/>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2" name="Freeform 27">
                <a:extLst>
                  <a:ext uri="{FF2B5EF4-FFF2-40B4-BE49-F238E27FC236}">
                    <a16:creationId xmlns:a16="http://schemas.microsoft.com/office/drawing/2014/main" id="{0859A20E-51BC-4E4B-A4E8-655FAE5DCACB}"/>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5" name="Group 28">
              <a:extLst>
                <a:ext uri="{FF2B5EF4-FFF2-40B4-BE49-F238E27FC236}">
                  <a16:creationId xmlns:a16="http://schemas.microsoft.com/office/drawing/2014/main" id="{E3672698-BA93-4788-BF42-D3720EC17555}"/>
                </a:ext>
              </a:extLst>
            </p:cNvPr>
            <p:cNvGrpSpPr/>
            <p:nvPr/>
          </p:nvGrpSpPr>
          <p:grpSpPr>
            <a:xfrm>
              <a:off x="-478551" y="8213861"/>
              <a:ext cx="748967" cy="290079"/>
              <a:chOff x="-4205973" y="-83712"/>
              <a:chExt cx="6582653" cy="2549499"/>
            </a:xfrm>
          </p:grpSpPr>
          <p:sp>
            <p:nvSpPr>
              <p:cNvPr id="29" name="Freeform 29">
                <a:extLst>
                  <a:ext uri="{FF2B5EF4-FFF2-40B4-BE49-F238E27FC236}">
                    <a16:creationId xmlns:a16="http://schemas.microsoft.com/office/drawing/2014/main" id="{574EEF05-9D7C-4DE9-BB98-63227FBFFC72}"/>
                  </a:ext>
                </a:extLst>
              </p:cNvPr>
              <p:cNvSpPr/>
              <p:nvPr/>
            </p:nvSpPr>
            <p:spPr>
              <a:xfrm flipH="1" flipV="1">
                <a:off x="-4205973" y="-83712"/>
                <a:ext cx="4278366" cy="1497958"/>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0" name="Freeform 30">
                <a:extLst>
                  <a:ext uri="{FF2B5EF4-FFF2-40B4-BE49-F238E27FC236}">
                    <a16:creationId xmlns:a16="http://schemas.microsoft.com/office/drawing/2014/main" id="{CFF13FD3-7B5A-4941-87E1-9F3A0CB9D849}"/>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6" name="Group 31">
              <a:extLst>
                <a:ext uri="{FF2B5EF4-FFF2-40B4-BE49-F238E27FC236}">
                  <a16:creationId xmlns:a16="http://schemas.microsoft.com/office/drawing/2014/main" id="{CE5217C6-0E0F-48DE-BCEE-712645F79707}"/>
                </a:ext>
              </a:extLst>
            </p:cNvPr>
            <p:cNvGrpSpPr/>
            <p:nvPr/>
          </p:nvGrpSpPr>
          <p:grpSpPr>
            <a:xfrm>
              <a:off x="22304114" y="8213861"/>
              <a:ext cx="270416" cy="280554"/>
              <a:chOff x="0" y="0"/>
              <a:chExt cx="2376680" cy="2465786"/>
            </a:xfrm>
          </p:grpSpPr>
          <p:sp>
            <p:nvSpPr>
              <p:cNvPr id="27" name="Freeform 32">
                <a:extLst>
                  <a:ext uri="{FF2B5EF4-FFF2-40B4-BE49-F238E27FC236}">
                    <a16:creationId xmlns:a16="http://schemas.microsoft.com/office/drawing/2014/main" id="{3382695D-0777-4EAB-8524-77F80D932569}"/>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8" name="Freeform 33">
                <a:extLst>
                  <a:ext uri="{FF2B5EF4-FFF2-40B4-BE49-F238E27FC236}">
                    <a16:creationId xmlns:a16="http://schemas.microsoft.com/office/drawing/2014/main" id="{C6A51296-9C04-46D2-BA70-921592339CE5}"/>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sp>
        <p:nvSpPr>
          <p:cNvPr id="43" name="TextBox 42">
            <a:extLst>
              <a:ext uri="{FF2B5EF4-FFF2-40B4-BE49-F238E27FC236}">
                <a16:creationId xmlns:a16="http://schemas.microsoft.com/office/drawing/2014/main" id="{BE7E00C1-47D1-465B-8DBF-46D44BFE12C2}"/>
              </a:ext>
            </a:extLst>
          </p:cNvPr>
          <p:cNvSpPr txBox="1"/>
          <p:nvPr/>
        </p:nvSpPr>
        <p:spPr>
          <a:xfrm>
            <a:off x="1703455" y="2271611"/>
            <a:ext cx="15070744" cy="6266011"/>
          </a:xfrm>
          <a:prstGeom prst="rect">
            <a:avLst/>
          </a:prstGeom>
          <a:noFill/>
        </p:spPr>
        <p:txBody>
          <a:bodyPr wrap="square">
            <a:spAutoFit/>
          </a:bodyPr>
          <a:lstStyle/>
          <a:p>
            <a:pPr marL="571500" lvl="0" indent="-571500" algn="just">
              <a:lnSpc>
                <a:spcPct val="150000"/>
              </a:lnSpc>
              <a:spcAft>
                <a:spcPts val="800"/>
              </a:spcAft>
              <a:buFont typeface="Wingdings" panose="05000000000000000000" pitchFamily="2" charset="2"/>
              <a:buChar char="q"/>
            </a:pPr>
            <a:r>
              <a:rPr lang="nl-NL" sz="4400" dirty="0">
                <a:solidFill>
                  <a:srgbClr val="000000"/>
                </a:solidFill>
                <a:effectLst/>
                <a:latin typeface="Arial" panose="020B0604020202020204" pitchFamily="34" charset="0"/>
                <a:ea typeface="Noto Sans Symbols"/>
                <a:cs typeface="Arial" panose="020B0604020202020204" pitchFamily="34" charset="0"/>
              </a:rPr>
              <a:t>Tính tiện dụng, dùng </a:t>
            </a:r>
            <a:r>
              <a:rPr lang="vi-VN" sz="4400" dirty="0">
                <a:solidFill>
                  <a:srgbClr val="000000"/>
                </a:solidFill>
                <a:effectLst/>
                <a:latin typeface="Arial" panose="020B0604020202020204" pitchFamily="34" charset="0"/>
                <a:ea typeface="Noto Sans Symbols"/>
                <a:cs typeface="Arial" panose="020B0604020202020204" pitchFamily="34" charset="0"/>
              </a:rPr>
              <a:t>bất cứ lúc nào</a:t>
            </a:r>
            <a:r>
              <a:rPr lang="nl-NL" sz="4400" dirty="0">
                <a:solidFill>
                  <a:srgbClr val="000000"/>
                </a:solidFill>
                <a:effectLst/>
                <a:latin typeface="Arial" panose="020B0604020202020204" pitchFamily="34" charset="0"/>
                <a:ea typeface="Noto Sans Symbols"/>
                <a:cs typeface="Arial" panose="020B0604020202020204" pitchFamily="34" charset="0"/>
              </a:rPr>
              <a:t>, </a:t>
            </a:r>
            <a:r>
              <a:rPr lang="vi-VN" sz="4400" dirty="0">
                <a:solidFill>
                  <a:srgbClr val="000000"/>
                </a:solidFill>
                <a:effectLst/>
                <a:latin typeface="Arial" panose="020B0604020202020204" pitchFamily="34" charset="0"/>
                <a:ea typeface="Noto Sans Symbols"/>
                <a:cs typeface="Arial" panose="020B0604020202020204" pitchFamily="34" charset="0"/>
              </a:rPr>
              <a:t>bất cứ ở đâu</a:t>
            </a:r>
            <a:r>
              <a:rPr lang="nl-NL" sz="4400" dirty="0">
                <a:solidFill>
                  <a:srgbClr val="000000"/>
                </a:solidFill>
                <a:effectLst/>
                <a:latin typeface="Arial" panose="020B0604020202020204" pitchFamily="34" charset="0"/>
                <a:ea typeface="Noto Sans Symbols"/>
                <a:cs typeface="Arial" panose="020B0604020202020204" pitchFamily="34" charset="0"/>
              </a:rPr>
              <a:t>, không gắn liền với phương tiện cá nhân.</a:t>
            </a:r>
            <a:endParaRPr lang="en-US" sz="4400" dirty="0">
              <a:effectLst/>
              <a:latin typeface="Arial" panose="020B0604020202020204" pitchFamily="34" charset="0"/>
              <a:ea typeface="Noto Sans Symbols"/>
              <a:cs typeface="Arial" panose="020B0604020202020204" pitchFamily="34" charset="0"/>
            </a:endParaRPr>
          </a:p>
          <a:p>
            <a:pPr marL="571500" lvl="0" indent="-571500" algn="just">
              <a:lnSpc>
                <a:spcPct val="150000"/>
              </a:lnSpc>
              <a:spcAft>
                <a:spcPts val="800"/>
              </a:spcAft>
              <a:buFont typeface="Wingdings" panose="05000000000000000000" pitchFamily="2" charset="2"/>
              <a:buChar char="q"/>
            </a:pPr>
            <a:r>
              <a:rPr lang="nl-NL" sz="4400" dirty="0">
                <a:solidFill>
                  <a:srgbClr val="000000"/>
                </a:solidFill>
                <a:effectLst/>
                <a:latin typeface="Arial" panose="020B0604020202020204" pitchFamily="34" charset="0"/>
                <a:ea typeface="Noto Sans Symbols"/>
                <a:cs typeface="Arial" panose="020B0604020202020204" pitchFamily="34" charset="0"/>
              </a:rPr>
              <a:t>Chất lượng dịch vụ tốt, do tính chuyên nghiệp của nhà cung cấp dịch vụ.</a:t>
            </a:r>
            <a:endParaRPr lang="en-US" sz="4400" dirty="0">
              <a:effectLst/>
              <a:latin typeface="Arial" panose="020B0604020202020204" pitchFamily="34" charset="0"/>
              <a:ea typeface="Noto Sans Symbols"/>
              <a:cs typeface="Arial" panose="020B0604020202020204" pitchFamily="34" charset="0"/>
            </a:endParaRPr>
          </a:p>
          <a:p>
            <a:pPr marL="571500" lvl="0" indent="-571500" algn="just">
              <a:lnSpc>
                <a:spcPct val="150000"/>
              </a:lnSpc>
              <a:spcAft>
                <a:spcPts val="800"/>
              </a:spcAft>
              <a:buFont typeface="Wingdings" panose="05000000000000000000" pitchFamily="2" charset="2"/>
              <a:buChar char="q"/>
            </a:pPr>
            <a:r>
              <a:rPr lang="nl-NL" sz="4400" dirty="0">
                <a:solidFill>
                  <a:srgbClr val="000000"/>
                </a:solidFill>
                <a:effectLst/>
                <a:latin typeface="Arial" panose="020B0604020202020204" pitchFamily="34" charset="0"/>
                <a:ea typeface="Noto Sans Symbols"/>
                <a:cs typeface="Arial" panose="020B0604020202020204" pitchFamily="34" charset="0"/>
              </a:rPr>
              <a:t>Chi phí thấp do tài nguyên được sử dụng cho nhiều người,</a:t>
            </a:r>
            <a:r>
              <a:rPr lang="vi-VN" sz="4400" dirty="0">
                <a:solidFill>
                  <a:srgbClr val="000000"/>
                </a:solidFill>
                <a:latin typeface="Arial" panose="020B0604020202020204" pitchFamily="34" charset="0"/>
                <a:ea typeface="Noto Sans Symbols"/>
                <a:cs typeface="Arial" panose="020B0604020202020204" pitchFamily="34" charset="0"/>
              </a:rPr>
              <a:t> </a:t>
            </a:r>
            <a:r>
              <a:rPr lang="nl-NL" sz="4400" dirty="0">
                <a:solidFill>
                  <a:srgbClr val="000000"/>
                </a:solidFill>
                <a:effectLst/>
                <a:latin typeface="Arial" panose="020B0604020202020204" pitchFamily="34" charset="0"/>
                <a:ea typeface="Noto Sans Symbols"/>
                <a:cs typeface="Arial" panose="020B0604020202020204" pitchFamily="34" charset="0"/>
              </a:rPr>
              <a:t>có thể điều hòa tài nguyên.</a:t>
            </a:r>
            <a:endParaRPr lang="en-US" sz="4400" dirty="0">
              <a:effectLst/>
              <a:latin typeface="Arial" panose="020B0604020202020204" pitchFamily="34" charset="0"/>
              <a:ea typeface="Noto Sans Symbols"/>
              <a:cs typeface="Arial" panose="020B0604020202020204" pitchFamily="34" charset="0"/>
            </a:endParaRPr>
          </a:p>
        </p:txBody>
      </p:sp>
      <p:pic>
        <p:nvPicPr>
          <p:cNvPr id="44" name="Picture 43">
            <a:extLst>
              <a:ext uri="{FF2B5EF4-FFF2-40B4-BE49-F238E27FC236}">
                <a16:creationId xmlns:a16="http://schemas.microsoft.com/office/drawing/2014/main" id="{F8D8020C-D1B6-4A00-A468-9FE7A4084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44599" y="7061884"/>
            <a:ext cx="4540345" cy="3844770"/>
          </a:xfrm>
          <a:prstGeom prst="rect">
            <a:avLst/>
          </a:prstGeom>
        </p:spPr>
      </p:pic>
      <p:grpSp>
        <p:nvGrpSpPr>
          <p:cNvPr id="45" name="Group 44">
            <a:extLst>
              <a:ext uri="{FF2B5EF4-FFF2-40B4-BE49-F238E27FC236}">
                <a16:creationId xmlns:a16="http://schemas.microsoft.com/office/drawing/2014/main" id="{D650FBC9-DE9F-40FD-9810-A0F980437E98}"/>
              </a:ext>
            </a:extLst>
          </p:cNvPr>
          <p:cNvGrpSpPr/>
          <p:nvPr/>
        </p:nvGrpSpPr>
        <p:grpSpPr>
          <a:xfrm>
            <a:off x="6655875" y="909772"/>
            <a:ext cx="4772926" cy="1293480"/>
            <a:chOff x="6901302" y="515973"/>
            <a:chExt cx="4772926" cy="1293480"/>
          </a:xfrm>
        </p:grpSpPr>
        <p:grpSp>
          <p:nvGrpSpPr>
            <p:cNvPr id="46" name="Group 14">
              <a:extLst>
                <a:ext uri="{FF2B5EF4-FFF2-40B4-BE49-F238E27FC236}">
                  <a16:creationId xmlns:a16="http://schemas.microsoft.com/office/drawing/2014/main" id="{46D404F9-1067-40B2-9823-F7FF74374B98}"/>
                </a:ext>
              </a:extLst>
            </p:cNvPr>
            <p:cNvGrpSpPr/>
            <p:nvPr/>
          </p:nvGrpSpPr>
          <p:grpSpPr>
            <a:xfrm>
              <a:off x="6901302" y="515973"/>
              <a:ext cx="4772926" cy="1293480"/>
              <a:chOff x="0" y="0"/>
              <a:chExt cx="2359045" cy="408940"/>
            </a:xfrm>
          </p:grpSpPr>
          <p:sp>
            <p:nvSpPr>
              <p:cNvPr id="48" name="Freeform 15">
                <a:extLst>
                  <a:ext uri="{FF2B5EF4-FFF2-40B4-BE49-F238E27FC236}">
                    <a16:creationId xmlns:a16="http://schemas.microsoft.com/office/drawing/2014/main" id="{F946BB34-9462-4339-A054-DF769240DBD6}"/>
                  </a:ext>
                </a:extLst>
              </p:cNvPr>
              <p:cNvSpPr/>
              <p:nvPr/>
            </p:nvSpPr>
            <p:spPr>
              <a:xfrm>
                <a:off x="-2540" y="0"/>
                <a:ext cx="2365395" cy="408940"/>
              </a:xfrm>
              <a:custGeom>
                <a:avLst/>
                <a:gdLst/>
                <a:ahLst/>
                <a:cxnLst/>
                <a:rect l="l" t="t" r="r" b="b"/>
                <a:pathLst>
                  <a:path w="2365395" h="408940">
                    <a:moveTo>
                      <a:pt x="2249825" y="204470"/>
                    </a:moveTo>
                    <a:lnTo>
                      <a:pt x="2353965" y="60960"/>
                    </a:lnTo>
                    <a:cubicBezTo>
                      <a:pt x="2362855" y="49530"/>
                      <a:pt x="2364125" y="34290"/>
                      <a:pt x="2356505" y="21590"/>
                    </a:cubicBezTo>
                    <a:cubicBezTo>
                      <a:pt x="2348885" y="8890"/>
                      <a:pt x="2337455" y="0"/>
                      <a:pt x="2323485"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24755" y="408940"/>
                    </a:lnTo>
                    <a:cubicBezTo>
                      <a:pt x="2338725" y="408940"/>
                      <a:pt x="2352695" y="401320"/>
                      <a:pt x="2359045" y="388620"/>
                    </a:cubicBezTo>
                    <a:cubicBezTo>
                      <a:pt x="2365395" y="375920"/>
                      <a:pt x="2364125" y="360680"/>
                      <a:pt x="2356505" y="349250"/>
                    </a:cubicBezTo>
                    <a:lnTo>
                      <a:pt x="2249825" y="204470"/>
                    </a:lnTo>
                    <a:close/>
                  </a:path>
                </a:pathLst>
              </a:custGeom>
              <a:solidFill>
                <a:srgbClr val="FA5490"/>
              </a:solidFill>
            </p:spPr>
          </p:sp>
        </p:grpSp>
        <p:sp>
          <p:nvSpPr>
            <p:cNvPr id="47" name="TextBox 16">
              <a:extLst>
                <a:ext uri="{FF2B5EF4-FFF2-40B4-BE49-F238E27FC236}">
                  <a16:creationId xmlns:a16="http://schemas.microsoft.com/office/drawing/2014/main" id="{AE0426FB-4D5E-4536-BBAA-A020CB73B889}"/>
                </a:ext>
              </a:extLst>
            </p:cNvPr>
            <p:cNvSpPr txBox="1"/>
            <p:nvPr/>
          </p:nvSpPr>
          <p:spPr>
            <a:xfrm>
              <a:off x="7099947" y="980834"/>
              <a:ext cx="4485395" cy="571760"/>
            </a:xfrm>
            <a:prstGeom prst="rect">
              <a:avLst/>
            </a:prstGeom>
          </p:spPr>
          <p:txBody>
            <a:bodyPr lIns="0" tIns="0" rIns="0" bIns="0" rtlCol="0" anchor="t">
              <a:spAutoFit/>
            </a:bodyPr>
            <a:lstStyle/>
            <a:p>
              <a:pPr marL="0" lvl="0" indent="0" algn="ctr">
                <a:lnSpc>
                  <a:spcPts val="4080"/>
                </a:lnSpc>
                <a:spcBef>
                  <a:spcPct val="0"/>
                </a:spcBef>
              </a:pPr>
              <a:r>
                <a:rPr lang="vi-VN" sz="5400" b="1" spc="170" dirty="0">
                  <a:solidFill>
                    <a:srgbClr val="FFFFFF"/>
                  </a:solidFill>
                </a:rPr>
                <a:t>Câu 2</a:t>
              </a:r>
              <a:endParaRPr lang="en-US" sz="5400" b="1" spc="170" dirty="0">
                <a:solidFill>
                  <a:srgbClr val="FFFFFF"/>
                </a:solidFill>
              </a:endParaRPr>
            </a:p>
          </p:txBody>
        </p:sp>
      </p:grpSp>
    </p:spTree>
    <p:extLst>
      <p:ext uri="{BB962C8B-B14F-4D97-AF65-F5344CB8AC3E}">
        <p14:creationId xmlns:p14="http://schemas.microsoft.com/office/powerpoint/2010/main" val="4224715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barn(inVertical)">
                                      <p:cBhvr>
                                        <p:cTn id="18" dur="500"/>
                                        <p:tgtEl>
                                          <p:spTgt spid="4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xEl>
                                              <p:pRg st="1" end="1"/>
                                            </p:txEl>
                                          </p:spTgt>
                                        </p:tgtEl>
                                        <p:attrNameLst>
                                          <p:attrName>style.visibility</p:attrName>
                                        </p:attrNameLst>
                                      </p:cBhvr>
                                      <p:to>
                                        <p:strVal val="visible"/>
                                      </p:to>
                                    </p:set>
                                    <p:animEffect transition="in" filter="barn(inVertical)">
                                      <p:cBhvr>
                                        <p:cTn id="23" dur="500"/>
                                        <p:tgtEl>
                                          <p:spTgt spid="4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3">
                                            <p:txEl>
                                              <p:pRg st="2" end="2"/>
                                            </p:txEl>
                                          </p:spTgt>
                                        </p:tgtEl>
                                        <p:attrNameLst>
                                          <p:attrName>style.visibility</p:attrName>
                                        </p:attrNameLst>
                                      </p:cBhvr>
                                      <p:to>
                                        <p:strVal val="visible"/>
                                      </p:to>
                                    </p:set>
                                    <p:animEffect transition="in" filter="barn(inVertical)">
                                      <p:cBhvr>
                                        <p:cTn id="28"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08083" y="2532310"/>
            <a:ext cx="1573261" cy="15575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7022" y="512525"/>
            <a:ext cx="11713124" cy="2954575"/>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4659" y="716779"/>
            <a:ext cx="2176529" cy="2188466"/>
          </a:xfrm>
          <a:prstGeom prst="rect">
            <a:avLst/>
          </a:prstGeom>
        </p:spPr>
      </p:pic>
      <p:sp>
        <p:nvSpPr>
          <p:cNvPr id="17" name="TextBox 16">
            <a:extLst>
              <a:ext uri="{FF2B5EF4-FFF2-40B4-BE49-F238E27FC236}">
                <a16:creationId xmlns:a16="http://schemas.microsoft.com/office/drawing/2014/main" id="{1FF13257-8840-4023-BD98-69B1B9C81B1B}"/>
              </a:ext>
            </a:extLst>
          </p:cNvPr>
          <p:cNvSpPr txBox="1"/>
          <p:nvPr/>
        </p:nvSpPr>
        <p:spPr>
          <a:xfrm>
            <a:off x="2982458" y="962093"/>
            <a:ext cx="11864340" cy="769441"/>
          </a:xfrm>
          <a:prstGeom prst="rect">
            <a:avLst/>
          </a:prstGeom>
          <a:noFill/>
        </p:spPr>
        <p:txBody>
          <a:bodyPr wrap="square">
            <a:spAutoFit/>
          </a:bodyPr>
          <a:lstStyle/>
          <a:p>
            <a:pPr marL="571500" indent="-571500">
              <a:buFont typeface="Courier New" panose="02070309020205020404" pitchFamily="49" charset="0"/>
              <a:buChar char="o"/>
            </a:pPr>
            <a:r>
              <a:rPr lang="vi-VN" sz="4400" dirty="0">
                <a:effectLst/>
                <a:latin typeface="Arial" panose="020B0604020202020204" pitchFamily="34" charset="0"/>
                <a:ea typeface="Times New Roman" panose="02020603050405020304" pitchFamily="18" charset="0"/>
                <a:cs typeface="Arial" panose="020B0604020202020204" pitchFamily="34" charset="0"/>
              </a:rPr>
              <a:t> </a:t>
            </a:r>
            <a:r>
              <a:rPr lang="nl-NL" sz="4400" dirty="0">
                <a:effectLst/>
                <a:latin typeface="Arial" panose="020B0604020202020204" pitchFamily="34" charset="0"/>
                <a:ea typeface="Times New Roman" panose="02020603050405020304" pitchFamily="18" charset="0"/>
                <a:cs typeface="Arial" panose="020B0604020202020204" pitchFamily="34" charset="0"/>
              </a:rPr>
              <a:t>Đám mây là </a:t>
            </a:r>
            <a:r>
              <a:rPr lang="vi-VN" sz="4400" dirty="0">
                <a:effectLst/>
                <a:latin typeface="Arial" panose="020B0604020202020204" pitchFamily="34" charset="0"/>
                <a:ea typeface="Times New Roman" panose="02020603050405020304" pitchFamily="18" charset="0"/>
                <a:cs typeface="Arial" panose="020B0604020202020204" pitchFamily="34" charset="0"/>
              </a:rPr>
              <a:t>gì?</a:t>
            </a:r>
            <a:r>
              <a:rPr lang="nl-NL" sz="4400" dirty="0">
                <a:effectLst/>
                <a:latin typeface="Arial" panose="020B0604020202020204" pitchFamily="34" charset="0"/>
                <a:ea typeface="Times New Roman" panose="02020603050405020304" pitchFamily="18"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D4BCE22-A92A-4B09-86D6-4FD009EE272A}"/>
              </a:ext>
            </a:extLst>
          </p:cNvPr>
          <p:cNvSpPr txBox="1"/>
          <p:nvPr/>
        </p:nvSpPr>
        <p:spPr>
          <a:xfrm>
            <a:off x="2982458" y="1829876"/>
            <a:ext cx="11864340" cy="769441"/>
          </a:xfrm>
          <a:prstGeom prst="rect">
            <a:avLst/>
          </a:prstGeom>
          <a:noFill/>
        </p:spPr>
        <p:txBody>
          <a:bodyPr wrap="square">
            <a:spAutoFit/>
          </a:bodyPr>
          <a:lstStyle/>
          <a:p>
            <a:pPr marL="571500" indent="-571500">
              <a:buFont typeface="Courier New" panose="02070309020205020404" pitchFamily="49" charset="0"/>
              <a:buChar char="o"/>
            </a:pPr>
            <a:r>
              <a:rPr lang="vi-VN" sz="4400" i="1" dirty="0">
                <a:effectLst/>
                <a:latin typeface="Arial" panose="020B0604020202020204" pitchFamily="34" charset="0"/>
                <a:ea typeface="Times New Roman" panose="02020603050405020304" pitchFamily="18" charset="0"/>
                <a:cs typeface="Arial" panose="020B0604020202020204" pitchFamily="34" charset="0"/>
              </a:rPr>
              <a:t> </a:t>
            </a:r>
            <a:r>
              <a:rPr lang="nl-NL" sz="4400" dirty="0">
                <a:effectLst/>
                <a:latin typeface="Arial" panose="020B0604020202020204" pitchFamily="34" charset="0"/>
                <a:ea typeface="Times New Roman" panose="02020603050405020304" pitchFamily="18" charset="0"/>
                <a:cs typeface="Arial" panose="020B0604020202020204" pitchFamily="34" charset="0"/>
              </a:rPr>
              <a:t>Dịch vụ điện toán đám mây là gì?</a:t>
            </a:r>
            <a:endParaRPr lang="en-US" sz="4400" dirty="0">
              <a:latin typeface="Arial" panose="020B0604020202020204" pitchFamily="34" charset="0"/>
              <a:cs typeface="Arial" panose="020B0604020202020204" pitchFamily="34" charset="0"/>
            </a:endParaRPr>
          </a:p>
        </p:txBody>
      </p:sp>
      <p:grpSp>
        <p:nvGrpSpPr>
          <p:cNvPr id="20" name="Group 4">
            <a:extLst>
              <a:ext uri="{FF2B5EF4-FFF2-40B4-BE49-F238E27FC236}">
                <a16:creationId xmlns:a16="http://schemas.microsoft.com/office/drawing/2014/main" id="{EAAEE8B7-62EF-4BA9-8CC6-8D95967EC555}"/>
              </a:ext>
            </a:extLst>
          </p:cNvPr>
          <p:cNvGrpSpPr/>
          <p:nvPr/>
        </p:nvGrpSpPr>
        <p:grpSpPr>
          <a:xfrm>
            <a:off x="5418568" y="4080386"/>
            <a:ext cx="12631749" cy="5818878"/>
            <a:chOff x="0" y="-11986"/>
            <a:chExt cx="2448891" cy="660400"/>
          </a:xfrm>
          <a:solidFill>
            <a:schemeClr val="accent2">
              <a:lumMod val="75000"/>
            </a:schemeClr>
          </a:solidFill>
        </p:grpSpPr>
        <p:sp>
          <p:nvSpPr>
            <p:cNvPr id="21" name="Freeform 5">
              <a:extLst>
                <a:ext uri="{FF2B5EF4-FFF2-40B4-BE49-F238E27FC236}">
                  <a16:creationId xmlns:a16="http://schemas.microsoft.com/office/drawing/2014/main" id="{14575B3C-482C-4711-A487-6CCCAF7FC685}"/>
                </a:ext>
              </a:extLst>
            </p:cNvPr>
            <p:cNvSpPr/>
            <p:nvPr/>
          </p:nvSpPr>
          <p:spPr>
            <a:xfrm>
              <a:off x="0" y="-11986"/>
              <a:ext cx="2448891" cy="660400"/>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grpFill/>
          </p:spPr>
          <p:txBody>
            <a:bodyPr/>
            <a:lstStyle/>
            <a:p>
              <a:endParaRPr lang="en-US" dirty="0"/>
            </a:p>
          </p:txBody>
        </p:sp>
      </p:grpSp>
      <p:sp>
        <p:nvSpPr>
          <p:cNvPr id="23" name="TextBox 22">
            <a:extLst>
              <a:ext uri="{FF2B5EF4-FFF2-40B4-BE49-F238E27FC236}">
                <a16:creationId xmlns:a16="http://schemas.microsoft.com/office/drawing/2014/main" id="{490D4956-02AD-4597-AB12-39187451B7EF}"/>
              </a:ext>
            </a:extLst>
          </p:cNvPr>
          <p:cNvSpPr txBox="1"/>
          <p:nvPr/>
        </p:nvSpPr>
        <p:spPr>
          <a:xfrm>
            <a:off x="7442793" y="4169534"/>
            <a:ext cx="9281160" cy="901593"/>
          </a:xfrm>
          <a:prstGeom prst="rect">
            <a:avLst/>
          </a:prstGeom>
          <a:noFill/>
        </p:spPr>
        <p:txBody>
          <a:bodyPr wrap="square">
            <a:spAutoFit/>
          </a:bodyPr>
          <a:lstStyle/>
          <a:p>
            <a:pPr algn="just">
              <a:lnSpc>
                <a:spcPct val="150000"/>
              </a:lnSpc>
              <a:spcAft>
                <a:spcPts val="800"/>
              </a:spcAft>
            </a:pPr>
            <a:r>
              <a:rPr lang="nl-NL"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 Khái niệm về điện toán đám mây</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0D9AA6E4-DFA4-4B85-8772-EBA472677D77}"/>
              </a:ext>
            </a:extLst>
          </p:cNvPr>
          <p:cNvSpPr txBox="1"/>
          <p:nvPr/>
        </p:nvSpPr>
        <p:spPr>
          <a:xfrm>
            <a:off x="5901136" y="5169947"/>
            <a:ext cx="11497475" cy="4700967"/>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Ø"/>
            </a:pPr>
            <a:r>
              <a:rPr lang="nl-NL"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Đám mây: là tập hợp những tài nguyên được đặt ở đâu đó có thể truy cập qua Internet.</a:t>
            </a:r>
            <a:endParaRPr lang="vi-VN"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Ø"/>
            </a:pPr>
            <a:r>
              <a:rPr lang="nl-NL"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Dịch vụ điện toán đám mây: là việc chia sẻ các tài nguyên mạng theo nhu cầu qua Internet miễn phí hoặc trả phí theo hạn mức sử dụng.</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6" name="Picture 3">
            <a:extLst>
              <a:ext uri="{FF2B5EF4-FFF2-40B4-BE49-F238E27FC236}">
                <a16:creationId xmlns:a16="http://schemas.microsoft.com/office/drawing/2014/main" id="{226E4F5F-4F52-459F-8900-A20B3CC38D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50763">
            <a:off x="13279736" y="502123"/>
            <a:ext cx="4609969" cy="3017241"/>
          </a:xfrm>
          <a:prstGeom prst="rect">
            <a:avLst/>
          </a:prstGeom>
        </p:spPr>
      </p:pic>
      <p:pic>
        <p:nvPicPr>
          <p:cNvPr id="27" name="Picture 4">
            <a:extLst>
              <a:ext uri="{FF2B5EF4-FFF2-40B4-BE49-F238E27FC236}">
                <a16:creationId xmlns:a16="http://schemas.microsoft.com/office/drawing/2014/main" id="{9AFF0AB5-730C-4BD7-8941-CB21B2C9B23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50763">
            <a:off x="14018340" y="1132387"/>
            <a:ext cx="2583459" cy="1543579"/>
          </a:xfrm>
          <a:prstGeom prst="rect">
            <a:avLst/>
          </a:prstGeom>
        </p:spPr>
      </p:pic>
      <p:pic>
        <p:nvPicPr>
          <p:cNvPr id="4106" name="Picture 10" descr="Điện toán đám mây – Không có mạng thì sao? | Báo Dân trí">
            <a:extLst>
              <a:ext uri="{FF2B5EF4-FFF2-40B4-BE49-F238E27FC236}">
                <a16:creationId xmlns:a16="http://schemas.microsoft.com/office/drawing/2014/main" id="{D5421BFE-0605-4A77-AB88-C75FEBE3CD1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7683" y="5010127"/>
            <a:ext cx="4847009" cy="43147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additive="base">
                                        <p:cTn id="1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barn(inVertical)">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Effect transition="in" filter="fade">
                                      <p:cBhvr>
                                        <p:cTn id="23" dur="500"/>
                                        <p:tgtEl>
                                          <p:spTgt spid="2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xEl>
                                              <p:pRg st="1" end="1"/>
                                            </p:txEl>
                                          </p:spTgt>
                                        </p:tgtEl>
                                        <p:attrNameLst>
                                          <p:attrName>style.visibility</p:attrName>
                                        </p:attrNameLst>
                                      </p:cBhvr>
                                      <p:to>
                                        <p:strVal val="visible"/>
                                      </p:to>
                                    </p:set>
                                    <p:animEffect transition="in" filter="fade">
                                      <p:cBhvr>
                                        <p:cTn id="28" dur="500"/>
                                        <p:tgtEl>
                                          <p:spTgt spid="2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106"/>
                                        </p:tgtEl>
                                        <p:attrNameLst>
                                          <p:attrName>style.visibility</p:attrName>
                                        </p:attrNameLst>
                                      </p:cBhvr>
                                      <p:to>
                                        <p:strVal val="visible"/>
                                      </p:to>
                                    </p:set>
                                    <p:anim calcmode="lin" valueType="num">
                                      <p:cBhvr additive="base">
                                        <p:cTn id="33" dur="500" fill="hold"/>
                                        <p:tgtEl>
                                          <p:spTgt spid="4106"/>
                                        </p:tgtEl>
                                        <p:attrNameLst>
                                          <p:attrName>ppt_x</p:attrName>
                                        </p:attrNameLst>
                                      </p:cBhvr>
                                      <p:tavLst>
                                        <p:tav tm="0">
                                          <p:val>
                                            <p:strVal val="#ppt_x"/>
                                          </p:val>
                                        </p:tav>
                                        <p:tav tm="100000">
                                          <p:val>
                                            <p:strVal val="#ppt_x"/>
                                          </p:val>
                                        </p:tav>
                                      </p:tavLst>
                                    </p:anim>
                                    <p:anim calcmode="lin" valueType="num">
                                      <p:cBhvr additive="base">
                                        <p:cTn id="34"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88551" y="784829"/>
            <a:ext cx="1685072" cy="1685072"/>
          </a:xfrm>
          <a:prstGeom prst="rect">
            <a:avLst/>
          </a:prstGeom>
        </p:spPr>
      </p:pic>
      <p:pic>
        <p:nvPicPr>
          <p:cNvPr id="7" name="Picture 7"/>
          <p:cNvPicPr>
            <a:picLocks noChangeAspect="1"/>
          </p:cNvPicPr>
          <p:nvPr/>
        </p:nvPicPr>
        <p:blipFill>
          <a:blip r:embed="rId4"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17308"/>
          <a:stretch>
            <a:fillRect/>
          </a:stretch>
        </p:blipFill>
        <p:spPr>
          <a:xfrm>
            <a:off x="0" y="8468305"/>
            <a:ext cx="1605549" cy="181869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96645" y="8468305"/>
            <a:ext cx="1531010" cy="1818695"/>
          </a:xfrm>
          <a:prstGeom prst="rect">
            <a:avLst/>
          </a:prstGeom>
        </p:spPr>
      </p:pic>
      <p:grpSp>
        <p:nvGrpSpPr>
          <p:cNvPr id="24" name="Group 23">
            <a:extLst>
              <a:ext uri="{FF2B5EF4-FFF2-40B4-BE49-F238E27FC236}">
                <a16:creationId xmlns:a16="http://schemas.microsoft.com/office/drawing/2014/main" id="{BA63C7CB-9424-45E9-9D51-ADAC80653263}"/>
              </a:ext>
            </a:extLst>
          </p:cNvPr>
          <p:cNvGrpSpPr/>
          <p:nvPr/>
        </p:nvGrpSpPr>
        <p:grpSpPr>
          <a:xfrm>
            <a:off x="1448810" y="2778773"/>
            <a:ext cx="7085590" cy="3574109"/>
            <a:chOff x="220175" y="2705383"/>
            <a:chExt cx="6485425" cy="4266917"/>
          </a:xfrm>
        </p:grpSpPr>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0175" y="3124754"/>
              <a:ext cx="6485425" cy="3847546"/>
            </a:xfrm>
            <a:prstGeom prst="rect">
              <a:avLst/>
            </a:prstGeom>
          </p:spPr>
        </p:pic>
        <p:grpSp>
          <p:nvGrpSpPr>
            <p:cNvPr id="6" name="Group 5">
              <a:extLst>
                <a:ext uri="{FF2B5EF4-FFF2-40B4-BE49-F238E27FC236}">
                  <a16:creationId xmlns:a16="http://schemas.microsoft.com/office/drawing/2014/main" id="{91FD99DD-2F96-4B0E-9779-055C86E9576E}"/>
                </a:ext>
              </a:extLst>
            </p:cNvPr>
            <p:cNvGrpSpPr/>
            <p:nvPr/>
          </p:nvGrpSpPr>
          <p:grpSpPr>
            <a:xfrm>
              <a:off x="1478259" y="2705383"/>
              <a:ext cx="4153050" cy="1125046"/>
              <a:chOff x="1133478" y="3599916"/>
              <a:chExt cx="4303965" cy="1179674"/>
            </a:xfrm>
          </p:grpSpPr>
          <p:grpSp>
            <p:nvGrpSpPr>
              <p:cNvPr id="12" name="Group 12"/>
              <p:cNvGrpSpPr/>
              <p:nvPr/>
            </p:nvGrpSpPr>
            <p:grpSpPr>
              <a:xfrm>
                <a:off x="1133478" y="3599916"/>
                <a:ext cx="4303965" cy="1179674"/>
                <a:chOff x="39210" y="9820"/>
                <a:chExt cx="1106472" cy="353911"/>
              </a:xfrm>
            </p:grpSpPr>
            <p:sp>
              <p:nvSpPr>
                <p:cNvPr id="13" name="Freeform 13"/>
                <p:cNvSpPr/>
                <p:nvPr/>
              </p:nvSpPr>
              <p:spPr>
                <a:xfrm>
                  <a:off x="39210" y="9820"/>
                  <a:ext cx="1106472" cy="353911"/>
                </a:xfrm>
                <a:custGeom>
                  <a:avLst/>
                  <a:gdLst/>
                  <a:ahLst/>
                  <a:cxnLst/>
                  <a:rect l="l" t="t" r="r" b="b"/>
                  <a:pathLst>
                    <a:path w="1154028" h="408940">
                      <a:moveTo>
                        <a:pt x="1038458" y="204470"/>
                      </a:moveTo>
                      <a:lnTo>
                        <a:pt x="1142598" y="60960"/>
                      </a:lnTo>
                      <a:cubicBezTo>
                        <a:pt x="1151488" y="49530"/>
                        <a:pt x="1152758" y="34290"/>
                        <a:pt x="1145138" y="21590"/>
                      </a:cubicBezTo>
                      <a:cubicBezTo>
                        <a:pt x="1137518" y="8890"/>
                        <a:pt x="1126088" y="0"/>
                        <a:pt x="1112118"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1113388" y="408940"/>
                      </a:lnTo>
                      <a:cubicBezTo>
                        <a:pt x="1127358" y="408940"/>
                        <a:pt x="1141328" y="401320"/>
                        <a:pt x="1147678" y="388620"/>
                      </a:cubicBezTo>
                      <a:cubicBezTo>
                        <a:pt x="1154028" y="375920"/>
                        <a:pt x="1152758" y="360680"/>
                        <a:pt x="1145138" y="349250"/>
                      </a:cubicBezTo>
                      <a:lnTo>
                        <a:pt x="1038458" y="204470"/>
                      </a:lnTo>
                      <a:close/>
                    </a:path>
                  </a:pathLst>
                </a:custGeom>
                <a:solidFill>
                  <a:srgbClr val="008037"/>
                </a:solidFill>
              </p:spPr>
            </p:sp>
          </p:grpSp>
          <p:sp>
            <p:nvSpPr>
              <p:cNvPr id="14" name="TextBox 14"/>
              <p:cNvSpPr txBox="1"/>
              <p:nvPr/>
            </p:nvSpPr>
            <p:spPr>
              <a:xfrm>
                <a:off x="1741332" y="3969650"/>
                <a:ext cx="3136336" cy="558166"/>
              </a:xfrm>
              <a:prstGeom prst="rect">
                <a:avLst/>
              </a:prstGeom>
            </p:spPr>
            <p:txBody>
              <a:bodyPr wrap="square" lIns="0" tIns="0" rIns="0" bIns="0" rtlCol="0" anchor="t">
                <a:spAutoFit/>
              </a:bodyPr>
              <a:lstStyle/>
              <a:p>
                <a:pPr marL="0" lvl="0" indent="0" algn="ctr">
                  <a:lnSpc>
                    <a:spcPts val="4320"/>
                  </a:lnSpc>
                  <a:spcBef>
                    <a:spcPct val="0"/>
                  </a:spcBef>
                </a:pPr>
                <a:r>
                  <a:rPr lang="vi-VN" sz="4400" b="1" spc="179" dirty="0">
                    <a:solidFill>
                      <a:srgbClr val="FFFFFF"/>
                    </a:solidFill>
                  </a:rPr>
                  <a:t>Nhóm 1+2</a:t>
                </a:r>
                <a:endParaRPr lang="en-US" sz="4400" b="1" spc="179" dirty="0">
                  <a:solidFill>
                    <a:srgbClr val="FFFFFF"/>
                  </a:solidFill>
                </a:endParaRPr>
              </a:p>
            </p:txBody>
          </p:sp>
        </p:grpSp>
      </p:grpSp>
      <p:grpSp>
        <p:nvGrpSpPr>
          <p:cNvPr id="26" name="Group 25">
            <a:extLst>
              <a:ext uri="{FF2B5EF4-FFF2-40B4-BE49-F238E27FC236}">
                <a16:creationId xmlns:a16="http://schemas.microsoft.com/office/drawing/2014/main" id="{4103AABE-F32B-4742-A997-7C30656E6296}"/>
              </a:ext>
            </a:extLst>
          </p:cNvPr>
          <p:cNvGrpSpPr/>
          <p:nvPr/>
        </p:nvGrpSpPr>
        <p:grpSpPr>
          <a:xfrm>
            <a:off x="1448811" y="6533215"/>
            <a:ext cx="7667194" cy="3457869"/>
            <a:chOff x="1448811" y="6533215"/>
            <a:chExt cx="7667194" cy="3457869"/>
          </a:xfrm>
        </p:grpSpPr>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48811" y="6829132"/>
              <a:ext cx="7667194" cy="3161952"/>
            </a:xfrm>
            <a:prstGeom prst="rect">
              <a:avLst/>
            </a:prstGeom>
          </p:spPr>
        </p:pic>
        <p:grpSp>
          <p:nvGrpSpPr>
            <p:cNvPr id="9" name="Group 8">
              <a:extLst>
                <a:ext uri="{FF2B5EF4-FFF2-40B4-BE49-F238E27FC236}">
                  <a16:creationId xmlns:a16="http://schemas.microsoft.com/office/drawing/2014/main" id="{D8079844-D4A2-403A-B9C0-7550C75C6B8D}"/>
                </a:ext>
              </a:extLst>
            </p:cNvPr>
            <p:cNvGrpSpPr/>
            <p:nvPr/>
          </p:nvGrpSpPr>
          <p:grpSpPr>
            <a:xfrm>
              <a:off x="2903369" y="6533215"/>
              <a:ext cx="4560136" cy="1346711"/>
              <a:chOff x="12986921" y="3913731"/>
              <a:chExt cx="4251352" cy="1413448"/>
            </a:xfrm>
          </p:grpSpPr>
          <p:grpSp>
            <p:nvGrpSpPr>
              <p:cNvPr id="17" name="Group 17"/>
              <p:cNvGrpSpPr/>
              <p:nvPr/>
            </p:nvGrpSpPr>
            <p:grpSpPr>
              <a:xfrm>
                <a:off x="12986921" y="3913731"/>
                <a:ext cx="4251352" cy="1103289"/>
                <a:chOff x="40163" y="72232"/>
                <a:chExt cx="1074238" cy="330995"/>
              </a:xfrm>
            </p:grpSpPr>
            <p:sp>
              <p:nvSpPr>
                <p:cNvPr id="18" name="Freeform 18"/>
                <p:cNvSpPr/>
                <p:nvPr/>
              </p:nvSpPr>
              <p:spPr>
                <a:xfrm>
                  <a:off x="40163" y="72232"/>
                  <a:ext cx="1074238" cy="330995"/>
                </a:xfrm>
                <a:custGeom>
                  <a:avLst/>
                  <a:gdLst/>
                  <a:ahLst/>
                  <a:cxnLst/>
                  <a:rect l="l" t="t" r="r" b="b"/>
                  <a:pathLst>
                    <a:path w="1140624" h="408940">
                      <a:moveTo>
                        <a:pt x="1025053" y="204470"/>
                      </a:moveTo>
                      <a:lnTo>
                        <a:pt x="1129194" y="60960"/>
                      </a:lnTo>
                      <a:cubicBezTo>
                        <a:pt x="1138084" y="49530"/>
                        <a:pt x="1139354" y="34290"/>
                        <a:pt x="1131734" y="21590"/>
                      </a:cubicBezTo>
                      <a:cubicBezTo>
                        <a:pt x="1124114" y="8890"/>
                        <a:pt x="1112684" y="0"/>
                        <a:pt x="1098714"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1099984" y="408940"/>
                      </a:lnTo>
                      <a:cubicBezTo>
                        <a:pt x="1113954" y="408940"/>
                        <a:pt x="1127924" y="401320"/>
                        <a:pt x="1134274" y="388620"/>
                      </a:cubicBezTo>
                      <a:cubicBezTo>
                        <a:pt x="1140624" y="375920"/>
                        <a:pt x="1139354" y="360680"/>
                        <a:pt x="1131734" y="349250"/>
                      </a:cubicBezTo>
                      <a:lnTo>
                        <a:pt x="1025054" y="204470"/>
                      </a:lnTo>
                      <a:close/>
                    </a:path>
                  </a:pathLst>
                </a:custGeom>
                <a:solidFill>
                  <a:srgbClr val="FF66C4"/>
                </a:solidFill>
              </p:spPr>
            </p:sp>
          </p:grpSp>
          <p:sp>
            <p:nvSpPr>
              <p:cNvPr id="19" name="TextBox 19"/>
              <p:cNvSpPr txBox="1"/>
              <p:nvPr/>
            </p:nvSpPr>
            <p:spPr>
              <a:xfrm>
                <a:off x="13313978" y="4224313"/>
                <a:ext cx="3526146" cy="1102866"/>
              </a:xfrm>
              <a:prstGeom prst="rect">
                <a:avLst/>
              </a:prstGeom>
            </p:spPr>
            <p:txBody>
              <a:bodyPr wrap="square" lIns="0" tIns="0" rIns="0" bIns="0" rtlCol="0" anchor="t">
                <a:spAutoFit/>
              </a:bodyPr>
              <a:lstStyle/>
              <a:p>
                <a:pPr algn="ctr">
                  <a:lnSpc>
                    <a:spcPts val="4320"/>
                  </a:lnSpc>
                  <a:spcBef>
                    <a:spcPct val="0"/>
                  </a:spcBef>
                </a:pPr>
                <a:r>
                  <a:rPr lang="vi-VN" sz="4400" b="1" spc="179" dirty="0">
                    <a:solidFill>
                      <a:srgbClr val="FFFFFF"/>
                    </a:solidFill>
                  </a:rPr>
                  <a:t>Nhóm 3+4</a:t>
                </a:r>
                <a:endParaRPr lang="en-US" sz="4400" b="1" spc="179" dirty="0">
                  <a:solidFill>
                    <a:srgbClr val="FFFFFF"/>
                  </a:solidFill>
                </a:endParaRPr>
              </a:p>
              <a:p>
                <a:pPr marL="0" lvl="0" indent="0" algn="ctr">
                  <a:lnSpc>
                    <a:spcPts val="4320"/>
                  </a:lnSpc>
                  <a:spcBef>
                    <a:spcPct val="0"/>
                  </a:spcBef>
                </a:pPr>
                <a:endParaRPr lang="en-US" sz="3600" spc="179" dirty="0">
                  <a:solidFill>
                    <a:srgbClr val="FFFFFF"/>
                  </a:solidFill>
                  <a:latin typeface="Hitchcut Bold Italics"/>
                </a:endParaRPr>
              </a:p>
            </p:txBody>
          </p:sp>
        </p:grpSp>
      </p:grpSp>
      <p:grpSp>
        <p:nvGrpSpPr>
          <p:cNvPr id="23" name="Group 22">
            <a:extLst>
              <a:ext uri="{FF2B5EF4-FFF2-40B4-BE49-F238E27FC236}">
                <a16:creationId xmlns:a16="http://schemas.microsoft.com/office/drawing/2014/main" id="{E48748DE-E8D2-4717-A773-8E2E751E234C}"/>
              </a:ext>
            </a:extLst>
          </p:cNvPr>
          <p:cNvGrpSpPr/>
          <p:nvPr/>
        </p:nvGrpSpPr>
        <p:grpSpPr>
          <a:xfrm>
            <a:off x="2914099" y="215167"/>
            <a:ext cx="13522251" cy="2193754"/>
            <a:chOff x="2914099" y="215167"/>
            <a:chExt cx="13522251" cy="2193754"/>
          </a:xfrm>
        </p:grpSpPr>
        <p:pic>
          <p:nvPicPr>
            <p:cNvPr id="20" name="Picture 2">
              <a:extLst>
                <a:ext uri="{FF2B5EF4-FFF2-40B4-BE49-F238E27FC236}">
                  <a16:creationId xmlns:a16="http://schemas.microsoft.com/office/drawing/2014/main" id="{65D281FB-E3C1-4B5D-896D-10EA1DAEDF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flipV="1">
              <a:off x="8073336" y="-4426461"/>
              <a:ext cx="2193754" cy="11477010"/>
            </a:xfrm>
            <a:prstGeom prst="rect">
              <a:avLst/>
            </a:prstGeom>
          </p:spPr>
        </p:pic>
        <p:sp>
          <p:nvSpPr>
            <p:cNvPr id="22" name="TextBox 21">
              <a:extLst>
                <a:ext uri="{FF2B5EF4-FFF2-40B4-BE49-F238E27FC236}">
                  <a16:creationId xmlns:a16="http://schemas.microsoft.com/office/drawing/2014/main" id="{0452D566-1D8F-464C-9C54-90D5D9D16DBA}"/>
                </a:ext>
              </a:extLst>
            </p:cNvPr>
            <p:cNvSpPr txBox="1"/>
            <p:nvPr/>
          </p:nvSpPr>
          <p:spPr>
            <a:xfrm>
              <a:off x="2914099" y="655343"/>
              <a:ext cx="13522251" cy="1204625"/>
            </a:xfrm>
            <a:prstGeom prst="rect">
              <a:avLst/>
            </a:prstGeom>
            <a:noFill/>
          </p:spPr>
          <p:txBody>
            <a:bodyPr wrap="square">
              <a:spAutoFit/>
            </a:bodyPr>
            <a:lstStyle/>
            <a:p>
              <a:pPr marL="0" lvl="0" indent="0" algn="ctr">
                <a:lnSpc>
                  <a:spcPct val="150000"/>
                </a:lnSpc>
                <a:spcBef>
                  <a:spcPct val="0"/>
                </a:spcBef>
              </a:pPr>
              <a:r>
                <a:rPr lang="vi-VN" sz="5400" b="1" u="none" spc="359" dirty="0"/>
                <a:t>LÀM VIỆC THEO NHÓM</a:t>
              </a:r>
              <a:endParaRPr lang="en-US" sz="5400" b="1" u="none" spc="359" dirty="0"/>
            </a:p>
          </p:txBody>
        </p:sp>
      </p:grpSp>
      <p:pic>
        <p:nvPicPr>
          <p:cNvPr id="5124" name="Picture 4" descr="6 lợi ích hàng đầu của điện toán đám mây">
            <a:extLst>
              <a:ext uri="{FF2B5EF4-FFF2-40B4-BE49-F238E27FC236}">
                <a16:creationId xmlns:a16="http://schemas.microsoft.com/office/drawing/2014/main" id="{C9519B21-0194-44AC-82A4-9A36296038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11455" y="3416862"/>
            <a:ext cx="6794518" cy="58720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6">
            <a:extLst>
              <a:ext uri="{FF2B5EF4-FFF2-40B4-BE49-F238E27FC236}">
                <a16:creationId xmlns:a16="http://schemas.microsoft.com/office/drawing/2014/main" id="{F04D2963-5FE0-4373-A8DF-F28376F49BBD}"/>
              </a:ext>
            </a:extLst>
          </p:cNvPr>
          <p:cNvSpPr txBox="1"/>
          <p:nvPr/>
        </p:nvSpPr>
        <p:spPr>
          <a:xfrm>
            <a:off x="1605549" y="7669978"/>
            <a:ext cx="7284224" cy="1905843"/>
          </a:xfrm>
          <a:prstGeom prst="rect">
            <a:avLst/>
          </a:prstGeom>
        </p:spPr>
        <p:txBody>
          <a:bodyPr wrap="square" lIns="0" tIns="0" rIns="0" bIns="0" rtlCol="0" anchor="t">
            <a:spAutoFit/>
          </a:bodyPr>
          <a:lstStyle/>
          <a:p>
            <a:pPr algn="ctr">
              <a:lnSpc>
                <a:spcPct val="150000"/>
              </a:lnSpc>
              <a:spcAft>
                <a:spcPts val="800"/>
              </a:spcAft>
            </a:pPr>
            <a:r>
              <a:rPr lang="nl-NL" sz="4400" dirty="0">
                <a:effectLst/>
                <a:latin typeface="Arial" panose="020B0604020202020204" pitchFamily="34" charset="0"/>
                <a:ea typeface="Times New Roman" panose="02020603050405020304" pitchFamily="18" charset="0"/>
                <a:cs typeface="Arial" panose="020B0604020202020204" pitchFamily="34" charset="0"/>
              </a:rPr>
              <a:t>Tìm hiểu lợi ích của dịch vụ đám mây.</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8" name="TextBox 11">
            <a:extLst>
              <a:ext uri="{FF2B5EF4-FFF2-40B4-BE49-F238E27FC236}">
                <a16:creationId xmlns:a16="http://schemas.microsoft.com/office/drawing/2014/main" id="{B7FAE8F8-D589-441A-A15D-F6EF59365993}"/>
              </a:ext>
            </a:extLst>
          </p:cNvPr>
          <p:cNvSpPr txBox="1"/>
          <p:nvPr/>
        </p:nvSpPr>
        <p:spPr>
          <a:xfrm>
            <a:off x="1943693" y="3914701"/>
            <a:ext cx="6296626" cy="1916741"/>
          </a:xfrm>
          <a:prstGeom prst="rect">
            <a:avLst/>
          </a:prstGeom>
        </p:spPr>
        <p:txBody>
          <a:bodyPr wrap="square" lIns="0" tIns="0" rIns="0" bIns="0" rtlCol="0" anchor="t">
            <a:spAutoFit/>
          </a:bodyPr>
          <a:lstStyle/>
          <a:p>
            <a:pPr algn="ctr">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Tìm hiểu các loại dịch vụ đám mây cơ </a:t>
            </a:r>
            <a:r>
              <a:rPr lang="vi-VN" sz="4400" dirty="0">
                <a:effectLst/>
                <a:latin typeface="Arial" panose="020B0604020202020204" pitchFamily="34" charset="0"/>
                <a:ea typeface="Times New Roman" panose="02020603050405020304" pitchFamily="18" charset="0"/>
                <a:cs typeface="Arial" panose="020B0604020202020204" pitchFamily="34" charset="0"/>
              </a:rPr>
              <a:t>bản.</a:t>
            </a:r>
            <a:endParaRPr lang="en-US" sz="2400" u="none" spc="120" dirty="0">
              <a:solidFill>
                <a:srgbClr val="545454"/>
              </a:solidFill>
              <a:latin typeface="210 달팽이 Bold Itali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750"/>
                                        <p:tgtEl>
                                          <p:spTgt spid="5124"/>
                                        </p:tgtEl>
                                      </p:cBhvr>
                                    </p:animEffect>
                                    <p:anim calcmode="lin" valueType="num">
                                      <p:cBhvr>
                                        <p:cTn id="13" dur="750" fill="hold"/>
                                        <p:tgtEl>
                                          <p:spTgt spid="5124"/>
                                        </p:tgtEl>
                                        <p:attrNameLst>
                                          <p:attrName>ppt_x</p:attrName>
                                        </p:attrNameLst>
                                      </p:cBhvr>
                                      <p:tavLst>
                                        <p:tav tm="0">
                                          <p:val>
                                            <p:strVal val="#ppt_x"/>
                                          </p:val>
                                        </p:tav>
                                        <p:tav tm="100000">
                                          <p:val>
                                            <p:strVal val="#ppt_x"/>
                                          </p:val>
                                        </p:tav>
                                      </p:tavLst>
                                    </p:anim>
                                    <p:anim calcmode="lin" valueType="num">
                                      <p:cBhvr>
                                        <p:cTn id="14" dur="75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Effect transition="in" filter="fade">
                                      <p:cBhvr>
                                        <p:cTn id="3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flipV="1">
            <a:off x="3233809" y="-4472969"/>
            <a:ext cx="10574593" cy="1832668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214566" y="-287593"/>
            <a:ext cx="2667000" cy="2667000"/>
          </a:xfrm>
          <a:prstGeom prst="rect">
            <a:avLst/>
          </a:prstGeom>
        </p:spPr>
      </p:pic>
      <p:sp>
        <p:nvSpPr>
          <p:cNvPr id="7" name="TextBox 7"/>
          <p:cNvSpPr txBox="1"/>
          <p:nvPr/>
        </p:nvSpPr>
        <p:spPr>
          <a:xfrm>
            <a:off x="4721326" y="1045907"/>
            <a:ext cx="8839200" cy="658322"/>
          </a:xfrm>
          <a:prstGeom prst="rect">
            <a:avLst/>
          </a:prstGeom>
        </p:spPr>
        <p:txBody>
          <a:bodyPr wrap="square" lIns="0" tIns="0" rIns="0" bIns="0" rtlCol="0" anchor="t">
            <a:spAutoFit/>
          </a:bodyPr>
          <a:lstStyle/>
          <a:p>
            <a:pPr marL="388594" lvl="1" algn="ctr">
              <a:lnSpc>
                <a:spcPts val="5039"/>
              </a:lnSpc>
            </a:pPr>
            <a:r>
              <a:rPr lang="vi-VN" sz="4800" b="1" dirty="0">
                <a:solidFill>
                  <a:srgbClr val="000000"/>
                </a:solidFill>
              </a:rPr>
              <a:t>KIẾN THỨC TRỌNG TÂM</a:t>
            </a:r>
            <a:endParaRPr lang="en-US" sz="4800" b="1" dirty="0">
              <a:solidFill>
                <a:srgbClr val="000000"/>
              </a:solidFill>
            </a:endParaRPr>
          </a:p>
        </p:txBody>
      </p:sp>
      <p:sp>
        <p:nvSpPr>
          <p:cNvPr id="9" name="TextBox 8">
            <a:extLst>
              <a:ext uri="{FF2B5EF4-FFF2-40B4-BE49-F238E27FC236}">
                <a16:creationId xmlns:a16="http://schemas.microsoft.com/office/drawing/2014/main" id="{06651FBD-48CB-42DD-BD1E-2DFFF45C3965}"/>
              </a:ext>
            </a:extLst>
          </p:cNvPr>
          <p:cNvSpPr txBox="1"/>
          <p:nvPr/>
        </p:nvSpPr>
        <p:spPr>
          <a:xfrm>
            <a:off x="1827647" y="1876978"/>
            <a:ext cx="14479153" cy="8108310"/>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vi-VN" sz="4400" dirty="0">
                <a:solidFill>
                  <a:srgbClr val="000000"/>
                </a:solidFill>
              </a:rPr>
              <a:t> Điện toán đám mây được định nghĩa như là việc phân phối các tài nguyên Công nghệ thông tin theo nhu cầu qua Internet với chính sách thanh toán theo mức sử dụng. SaaS, PaaS, IaaS là các loại hình dịch vụ chủ yếu của điện toán đám mây.</a:t>
            </a:r>
          </a:p>
          <a:p>
            <a:pPr marL="285750" indent="-285750" algn="just">
              <a:lnSpc>
                <a:spcPct val="150000"/>
              </a:lnSpc>
              <a:buFont typeface="Wingdings" panose="05000000000000000000" pitchFamily="2" charset="2"/>
              <a:buChar char="Ø"/>
            </a:pPr>
            <a:r>
              <a:rPr lang="vi-VN" sz="4400" dirty="0">
                <a:solidFill>
                  <a:srgbClr val="000000"/>
                </a:solidFill>
              </a:rPr>
              <a:t> Sử dụng dịch vụ đám mây linh hoạt hơn, tin cậy hơn, chi phí nói chung rẻ hơn so với tự mua sắm phần cứng và phần mềm.</a:t>
            </a:r>
            <a:endParaRPr lang="en-US" sz="4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366062" y="388479"/>
            <a:ext cx="15555874" cy="9107496"/>
            <a:chOff x="692782" y="-272332"/>
            <a:chExt cx="20741165" cy="12761780"/>
          </a:xfrm>
        </p:grpSpPr>
        <p:grpSp>
          <p:nvGrpSpPr>
            <p:cNvPr id="8" name="Group 8"/>
            <p:cNvGrpSpPr/>
            <p:nvPr/>
          </p:nvGrpSpPr>
          <p:grpSpPr>
            <a:xfrm>
              <a:off x="692782" y="1122980"/>
              <a:ext cx="20741165" cy="11366468"/>
              <a:chOff x="183385" y="-35434"/>
              <a:chExt cx="5490351" cy="3008794"/>
            </a:xfrm>
          </p:grpSpPr>
          <p:sp>
            <p:nvSpPr>
              <p:cNvPr id="9" name="Freeform 9"/>
              <p:cNvSpPr/>
              <p:nvPr/>
            </p:nvSpPr>
            <p:spPr>
              <a:xfrm>
                <a:off x="183385" y="-35434"/>
                <a:ext cx="5490351" cy="3008794"/>
              </a:xfrm>
              <a:custGeom>
                <a:avLst/>
                <a:gdLst/>
                <a:ahLst/>
                <a:cxnLst/>
                <a:rect l="l" t="t" r="r" b="b"/>
                <a:pathLst>
                  <a:path w="5490351" h="3008794">
                    <a:moveTo>
                      <a:pt x="5365891" y="3008794"/>
                    </a:moveTo>
                    <a:lnTo>
                      <a:pt x="124460" y="3008794"/>
                    </a:lnTo>
                    <a:cubicBezTo>
                      <a:pt x="55880" y="3008794"/>
                      <a:pt x="0" y="2952914"/>
                      <a:pt x="0" y="2884334"/>
                    </a:cubicBezTo>
                    <a:lnTo>
                      <a:pt x="0" y="124460"/>
                    </a:lnTo>
                    <a:cubicBezTo>
                      <a:pt x="0" y="55880"/>
                      <a:pt x="55880" y="0"/>
                      <a:pt x="124460" y="0"/>
                    </a:cubicBezTo>
                    <a:lnTo>
                      <a:pt x="5365891" y="0"/>
                    </a:lnTo>
                    <a:cubicBezTo>
                      <a:pt x="5434471" y="0"/>
                      <a:pt x="5490351" y="55880"/>
                      <a:pt x="5490351" y="124460"/>
                    </a:cubicBezTo>
                    <a:lnTo>
                      <a:pt x="5490351" y="2884334"/>
                    </a:lnTo>
                    <a:cubicBezTo>
                      <a:pt x="5490351" y="2952914"/>
                      <a:pt x="5434471" y="3008794"/>
                      <a:pt x="5365891" y="3008794"/>
                    </a:cubicBezTo>
                    <a:close/>
                  </a:path>
                </a:pathLst>
              </a:custGeom>
              <a:solidFill>
                <a:srgbClr val="51604D"/>
              </a:solidFill>
            </p:spPr>
            <p:txBody>
              <a:bodyPr/>
              <a:lstStyle/>
              <a:p>
                <a:endParaRPr lang="en-US" dirty="0"/>
              </a:p>
            </p:txBody>
          </p:sp>
        </p:grpSp>
        <p:grpSp>
          <p:nvGrpSpPr>
            <p:cNvPr id="10" name="Group 10"/>
            <p:cNvGrpSpPr/>
            <p:nvPr/>
          </p:nvGrpSpPr>
          <p:grpSpPr>
            <a:xfrm rot="-10800000">
              <a:off x="1272344" y="-272332"/>
              <a:ext cx="14461857" cy="1661291"/>
              <a:chOff x="-24764756" y="18"/>
              <a:chExt cx="63154114" cy="7254766"/>
            </a:xfrm>
          </p:grpSpPr>
          <p:sp>
            <p:nvSpPr>
              <p:cNvPr id="11" name="Freeform 11"/>
              <p:cNvSpPr/>
              <p:nvPr/>
            </p:nvSpPr>
            <p:spPr>
              <a:xfrm>
                <a:off x="-24764756" y="18"/>
                <a:ext cx="63154114" cy="7254766"/>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sp>
        <p:nvSpPr>
          <p:cNvPr id="12" name="TextBox 12"/>
          <p:cNvSpPr txBox="1"/>
          <p:nvPr/>
        </p:nvSpPr>
        <p:spPr>
          <a:xfrm>
            <a:off x="1695223" y="558192"/>
            <a:ext cx="10846393" cy="950838"/>
          </a:xfrm>
          <a:prstGeom prst="rect">
            <a:avLst/>
          </a:prstGeom>
        </p:spPr>
        <p:txBody>
          <a:bodyPr lIns="0" tIns="0" rIns="0" bIns="0" rtlCol="0" anchor="t">
            <a:spAutoFit/>
          </a:bodyPr>
          <a:lstStyle/>
          <a:p>
            <a:pPr algn="ctr">
              <a:lnSpc>
                <a:spcPts val="7679"/>
              </a:lnSpc>
            </a:pPr>
            <a:r>
              <a:rPr lang="vi-VN" sz="5400" b="1" u="sng" dirty="0">
                <a:solidFill>
                  <a:srgbClr val="FFFF00"/>
                </a:solidFill>
              </a:rPr>
              <a:t>Câu hỏi và bài tập củng cố</a:t>
            </a:r>
            <a:endParaRPr lang="en-US" sz="5400" b="1" u="sng" dirty="0">
              <a:solidFill>
                <a:srgbClr val="FFFF00"/>
              </a:solidFill>
            </a:endParaRPr>
          </a:p>
        </p:txBody>
      </p:sp>
      <p:sp>
        <p:nvSpPr>
          <p:cNvPr id="13" name="AutoShape 13"/>
          <p:cNvSpPr/>
          <p:nvPr/>
        </p:nvSpPr>
        <p:spPr>
          <a:xfrm>
            <a:off x="4525341" y="8895466"/>
            <a:ext cx="8955748" cy="0"/>
          </a:xfrm>
          <a:prstGeom prst="line">
            <a:avLst/>
          </a:prstGeom>
          <a:ln w="9525" cap="rnd">
            <a:solidFill>
              <a:srgbClr val="FFFBEC"/>
            </a:solidFill>
            <a:prstDash val="solid"/>
            <a:headEnd type="none" w="sm" len="sm"/>
            <a:tailEnd type="none" w="sm" len="sm"/>
          </a:ln>
        </p:spPr>
      </p:sp>
      <p:sp>
        <p:nvSpPr>
          <p:cNvPr id="19" name="TextBox 18">
            <a:extLst>
              <a:ext uri="{FF2B5EF4-FFF2-40B4-BE49-F238E27FC236}">
                <a16:creationId xmlns:a16="http://schemas.microsoft.com/office/drawing/2014/main" id="{2FF42A85-43B8-4779-87A0-9B256A8C8846}"/>
              </a:ext>
            </a:extLst>
          </p:cNvPr>
          <p:cNvSpPr txBox="1"/>
          <p:nvPr/>
        </p:nvSpPr>
        <p:spPr>
          <a:xfrm>
            <a:off x="2438400" y="1972698"/>
            <a:ext cx="13985385" cy="2014334"/>
          </a:xfrm>
          <a:prstGeom prst="rect">
            <a:avLst/>
          </a:prstGeom>
          <a:noFill/>
        </p:spPr>
        <p:txBody>
          <a:bodyPr wrap="square">
            <a:spAutoFit/>
          </a:bodyPr>
          <a:lstStyle/>
          <a:p>
            <a:pPr>
              <a:lnSpc>
                <a:spcPct val="150000"/>
              </a:lnSpc>
            </a:pPr>
            <a:r>
              <a:rPr lang="vi-VN" sz="4400" b="1" i="0" dirty="0">
                <a:solidFill>
                  <a:schemeClr val="bg1"/>
                </a:solidFill>
                <a:effectLst/>
              </a:rPr>
              <a:t>Câu 1.</a:t>
            </a:r>
            <a:r>
              <a:rPr lang="vi-VN" sz="4400" b="0" i="0" dirty="0">
                <a:solidFill>
                  <a:schemeClr val="bg1"/>
                </a:solidFill>
                <a:effectLst/>
              </a:rPr>
              <a:t> Báo điện tử, giúp mọi người có thể đọc tin tức hàng ngày có phải là dịch vụ đám mây hay không?</a:t>
            </a:r>
            <a:endParaRPr lang="en-US" sz="4400" dirty="0">
              <a:solidFill>
                <a:schemeClr val="bg1"/>
              </a:solidFill>
            </a:endParaRPr>
          </a:p>
        </p:txBody>
      </p:sp>
      <p:grpSp>
        <p:nvGrpSpPr>
          <p:cNvPr id="20" name="Group 3">
            <a:extLst>
              <a:ext uri="{FF2B5EF4-FFF2-40B4-BE49-F238E27FC236}">
                <a16:creationId xmlns:a16="http://schemas.microsoft.com/office/drawing/2014/main" id="{DCEF4E94-9271-4E38-A61C-7C3A207D9B57}"/>
              </a:ext>
            </a:extLst>
          </p:cNvPr>
          <p:cNvGrpSpPr/>
          <p:nvPr/>
        </p:nvGrpSpPr>
        <p:grpSpPr>
          <a:xfrm>
            <a:off x="7614849" y="4942227"/>
            <a:ext cx="10165984" cy="4215384"/>
            <a:chOff x="0" y="0"/>
            <a:chExt cx="5490351" cy="3172714"/>
          </a:xfrm>
        </p:grpSpPr>
        <p:sp>
          <p:nvSpPr>
            <p:cNvPr id="21" name="Freeform 4">
              <a:extLst>
                <a:ext uri="{FF2B5EF4-FFF2-40B4-BE49-F238E27FC236}">
                  <a16:creationId xmlns:a16="http://schemas.microsoft.com/office/drawing/2014/main" id="{7288F833-3479-4F0D-B999-061CFB7B4133}"/>
                </a:ext>
              </a:extLst>
            </p:cNvPr>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D25525"/>
            </a:solidFill>
          </p:spPr>
        </p:sp>
      </p:grpSp>
      <p:sp>
        <p:nvSpPr>
          <p:cNvPr id="23" name="TextBox 22">
            <a:extLst>
              <a:ext uri="{FF2B5EF4-FFF2-40B4-BE49-F238E27FC236}">
                <a16:creationId xmlns:a16="http://schemas.microsoft.com/office/drawing/2014/main" id="{FC90A0E2-20F8-4334-95BA-93EF89B52DFA}"/>
              </a:ext>
            </a:extLst>
          </p:cNvPr>
          <p:cNvSpPr txBox="1"/>
          <p:nvPr/>
        </p:nvSpPr>
        <p:spPr>
          <a:xfrm>
            <a:off x="8173081" y="5479093"/>
            <a:ext cx="9049519" cy="3029997"/>
          </a:xfrm>
          <a:prstGeom prst="rect">
            <a:avLst/>
          </a:prstGeom>
          <a:noFill/>
        </p:spPr>
        <p:txBody>
          <a:bodyPr wrap="square">
            <a:spAutoFit/>
          </a:bodyPr>
          <a:lstStyle/>
          <a:p>
            <a:pPr algn="just">
              <a:lnSpc>
                <a:spcPct val="150000"/>
              </a:lnSpc>
            </a:pPr>
            <a:r>
              <a:rPr lang="vi-VN" sz="4400" b="0" i="0" dirty="0">
                <a:solidFill>
                  <a:schemeClr val="bg1"/>
                </a:solidFill>
                <a:effectLst/>
              </a:rPr>
              <a:t>Báo điện tử, giúp mọi người có thể đọc tin tức hàng ngày là dịch vụ đám mây.</a:t>
            </a:r>
            <a:endParaRPr lang="en-US" sz="4400" dirty="0">
              <a:solidFill>
                <a:schemeClr val="bg1"/>
              </a:solidFill>
            </a:endParaRPr>
          </a:p>
        </p:txBody>
      </p:sp>
      <p:pic>
        <p:nvPicPr>
          <p:cNvPr id="6146" name="Picture 2" descr="Danh sách báo điện tử Việt Nam | Danh sách báo điện tử hàng đầu | Danh sách  báo điện tử được cấp phép | Danh sách các báo điện tử Việt">
            <a:extLst>
              <a:ext uri="{FF2B5EF4-FFF2-40B4-BE49-F238E27FC236}">
                <a16:creationId xmlns:a16="http://schemas.microsoft.com/office/drawing/2014/main" id="{C2304AF5-8876-44DA-801A-A61070FB0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519" y="5184099"/>
            <a:ext cx="4829109" cy="35903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 calcmode="lin" valueType="num">
                                      <p:cBhvr additive="base">
                                        <p:cTn id="1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 calcmode="lin" valueType="num">
                                      <p:cBhvr additive="base">
                                        <p:cTn id="23" dur="500" fill="hold"/>
                                        <p:tgtEl>
                                          <p:spTgt spid="6146"/>
                                        </p:tgtEl>
                                        <p:attrNameLst>
                                          <p:attrName>ppt_x</p:attrName>
                                        </p:attrNameLst>
                                      </p:cBhvr>
                                      <p:tavLst>
                                        <p:tav tm="0">
                                          <p:val>
                                            <p:strVal val="#ppt_x"/>
                                          </p:val>
                                        </p:tav>
                                        <p:tav tm="100000">
                                          <p:val>
                                            <p:strVal val="#ppt_x"/>
                                          </p:val>
                                        </p:tav>
                                      </p:tavLst>
                                    </p:anim>
                                    <p:anim calcmode="lin" valueType="num">
                                      <p:cBhvr additive="base">
                                        <p:cTn id="2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417">
            <a:off x="781339" y="813986"/>
            <a:ext cx="15454236" cy="2769859"/>
          </a:xfrm>
          <a:prstGeom prst="rect">
            <a:avLst/>
          </a:prstGeom>
        </p:spPr>
      </p:pic>
      <p:grpSp>
        <p:nvGrpSpPr>
          <p:cNvPr id="10" name="Group 9">
            <a:extLst>
              <a:ext uri="{FF2B5EF4-FFF2-40B4-BE49-F238E27FC236}">
                <a16:creationId xmlns:a16="http://schemas.microsoft.com/office/drawing/2014/main" id="{B16AC790-C6C4-40B6-A75F-0DBDE73F13BF}"/>
              </a:ext>
            </a:extLst>
          </p:cNvPr>
          <p:cNvGrpSpPr/>
          <p:nvPr/>
        </p:nvGrpSpPr>
        <p:grpSpPr>
          <a:xfrm>
            <a:off x="1314814" y="447626"/>
            <a:ext cx="4485437" cy="1278863"/>
            <a:chOff x="1314814" y="447626"/>
            <a:chExt cx="4485437" cy="1278863"/>
          </a:xfrm>
        </p:grpSpPr>
        <p:grpSp>
          <p:nvGrpSpPr>
            <p:cNvPr id="3" name="Group 3"/>
            <p:cNvGrpSpPr/>
            <p:nvPr/>
          </p:nvGrpSpPr>
          <p:grpSpPr>
            <a:xfrm>
              <a:off x="1314814" y="447626"/>
              <a:ext cx="4485437" cy="1278863"/>
              <a:chOff x="0" y="0"/>
              <a:chExt cx="2419044" cy="408940"/>
            </a:xfrm>
          </p:grpSpPr>
          <p:sp>
            <p:nvSpPr>
              <p:cNvPr id="4" name="Freeform 4"/>
              <p:cNvSpPr/>
              <p:nvPr/>
            </p:nvSpPr>
            <p:spPr>
              <a:xfrm>
                <a:off x="-2540" y="0"/>
                <a:ext cx="2425394" cy="408940"/>
              </a:xfrm>
              <a:custGeom>
                <a:avLst/>
                <a:gdLst/>
                <a:ahLst/>
                <a:cxnLst/>
                <a:rect l="l" t="t" r="r" b="b"/>
                <a:pathLst>
                  <a:path w="2425394" h="408940">
                    <a:moveTo>
                      <a:pt x="2309824" y="204470"/>
                    </a:moveTo>
                    <a:lnTo>
                      <a:pt x="2413964" y="60960"/>
                    </a:lnTo>
                    <a:cubicBezTo>
                      <a:pt x="2422854" y="49530"/>
                      <a:pt x="2424124" y="34290"/>
                      <a:pt x="2416504" y="21590"/>
                    </a:cubicBezTo>
                    <a:cubicBezTo>
                      <a:pt x="2408884" y="8890"/>
                      <a:pt x="2397454" y="0"/>
                      <a:pt x="2383484"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84754" y="408940"/>
                    </a:lnTo>
                    <a:cubicBezTo>
                      <a:pt x="2398724" y="408940"/>
                      <a:pt x="2412694" y="401320"/>
                      <a:pt x="2419044" y="388620"/>
                    </a:cubicBezTo>
                    <a:cubicBezTo>
                      <a:pt x="2425394" y="375920"/>
                      <a:pt x="2424124" y="360680"/>
                      <a:pt x="2416504" y="349250"/>
                    </a:cubicBezTo>
                    <a:lnTo>
                      <a:pt x="2309824" y="204470"/>
                    </a:lnTo>
                    <a:close/>
                  </a:path>
                </a:pathLst>
              </a:custGeom>
              <a:solidFill>
                <a:srgbClr val="0D8BD4"/>
              </a:solidFill>
            </p:spPr>
          </p:sp>
        </p:grpSp>
        <p:sp>
          <p:nvSpPr>
            <p:cNvPr id="5" name="TextBox 5"/>
            <p:cNvSpPr txBox="1"/>
            <p:nvPr/>
          </p:nvSpPr>
          <p:spPr>
            <a:xfrm>
              <a:off x="1600928" y="608628"/>
              <a:ext cx="3915561" cy="915315"/>
            </a:xfrm>
            <a:prstGeom prst="rect">
              <a:avLst/>
            </a:prstGeom>
          </p:spPr>
          <p:txBody>
            <a:bodyPr lIns="0" tIns="0" rIns="0" bIns="0" rtlCol="0" anchor="t">
              <a:spAutoFit/>
            </a:bodyPr>
            <a:lstStyle/>
            <a:p>
              <a:pPr marL="0" lvl="0" indent="0" algn="ctr">
                <a:lnSpc>
                  <a:spcPts val="3200"/>
                </a:lnSpc>
                <a:spcBef>
                  <a:spcPct val="0"/>
                </a:spcBef>
              </a:pPr>
              <a:endParaRPr lang="vi-VN" sz="3200" spc="172" dirty="0">
                <a:solidFill>
                  <a:srgbClr val="FFFFFF"/>
                </a:solidFill>
                <a:latin typeface="210 달팽이"/>
              </a:endParaRPr>
            </a:p>
            <a:p>
              <a:pPr marL="0" lvl="0" indent="0" algn="ctr">
                <a:lnSpc>
                  <a:spcPts val="3200"/>
                </a:lnSpc>
                <a:spcBef>
                  <a:spcPct val="0"/>
                </a:spcBef>
              </a:pPr>
              <a:r>
                <a:rPr lang="vi-VN" sz="6000" b="1" spc="172" dirty="0">
                  <a:solidFill>
                    <a:srgbClr val="FFFFFF"/>
                  </a:solidFill>
                </a:rPr>
                <a:t>Câu 2</a:t>
              </a:r>
              <a:endParaRPr lang="en-US" sz="6000" b="1" spc="172" dirty="0">
                <a:solidFill>
                  <a:srgbClr val="FFFFFF"/>
                </a:solidFill>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6921">
            <a:off x="586583" y="3358524"/>
            <a:ext cx="14848993" cy="7220731"/>
          </a:xfrm>
          <a:prstGeom prst="rect">
            <a:avLst/>
          </a:prstGeom>
        </p:spPr>
      </p:pic>
      <p:grpSp>
        <p:nvGrpSpPr>
          <p:cNvPr id="12" name="Group 11">
            <a:extLst>
              <a:ext uri="{FF2B5EF4-FFF2-40B4-BE49-F238E27FC236}">
                <a16:creationId xmlns:a16="http://schemas.microsoft.com/office/drawing/2014/main" id="{DB2D147B-F517-4A62-B944-F84DABF9B70C}"/>
              </a:ext>
            </a:extLst>
          </p:cNvPr>
          <p:cNvGrpSpPr/>
          <p:nvPr/>
        </p:nvGrpSpPr>
        <p:grpSpPr>
          <a:xfrm>
            <a:off x="9224841" y="3511733"/>
            <a:ext cx="4330496" cy="1341188"/>
            <a:chOff x="8576403" y="3752032"/>
            <a:chExt cx="4330496" cy="1341188"/>
          </a:xfrm>
        </p:grpSpPr>
        <p:grpSp>
          <p:nvGrpSpPr>
            <p:cNvPr id="7" name="Group 7"/>
            <p:cNvGrpSpPr/>
            <p:nvPr/>
          </p:nvGrpSpPr>
          <p:grpSpPr>
            <a:xfrm>
              <a:off x="8576403" y="3752032"/>
              <a:ext cx="4330496" cy="1341188"/>
              <a:chOff x="0" y="0"/>
              <a:chExt cx="2399553" cy="408940"/>
            </a:xfrm>
          </p:grpSpPr>
          <p:sp>
            <p:nvSpPr>
              <p:cNvPr id="8" name="Freeform 8"/>
              <p:cNvSpPr/>
              <p:nvPr/>
            </p:nvSpPr>
            <p:spPr>
              <a:xfrm>
                <a:off x="-2540" y="0"/>
                <a:ext cx="2405903" cy="408940"/>
              </a:xfrm>
              <a:custGeom>
                <a:avLst/>
                <a:gdLst/>
                <a:ahLst/>
                <a:cxnLst/>
                <a:rect l="l" t="t" r="r" b="b"/>
                <a:pathLst>
                  <a:path w="2405903" h="408940">
                    <a:moveTo>
                      <a:pt x="2290333" y="204470"/>
                    </a:moveTo>
                    <a:lnTo>
                      <a:pt x="2394473" y="60960"/>
                    </a:lnTo>
                    <a:cubicBezTo>
                      <a:pt x="2403363" y="49530"/>
                      <a:pt x="2404633" y="34290"/>
                      <a:pt x="2397013" y="21590"/>
                    </a:cubicBezTo>
                    <a:cubicBezTo>
                      <a:pt x="2389393" y="8890"/>
                      <a:pt x="2377963" y="0"/>
                      <a:pt x="2363993"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365263" y="408940"/>
                    </a:lnTo>
                    <a:cubicBezTo>
                      <a:pt x="2379233" y="408940"/>
                      <a:pt x="2393203" y="401320"/>
                      <a:pt x="2399553" y="388620"/>
                    </a:cubicBezTo>
                    <a:cubicBezTo>
                      <a:pt x="2405903" y="375920"/>
                      <a:pt x="2404633" y="360680"/>
                      <a:pt x="2397013" y="349250"/>
                    </a:cubicBezTo>
                    <a:lnTo>
                      <a:pt x="2290333" y="204470"/>
                    </a:lnTo>
                    <a:close/>
                  </a:path>
                </a:pathLst>
              </a:custGeom>
              <a:solidFill>
                <a:srgbClr val="0D8BD4"/>
              </a:solidFill>
            </p:spPr>
          </p:sp>
        </p:grpSp>
        <p:sp>
          <p:nvSpPr>
            <p:cNvPr id="9" name="TextBox 9"/>
            <p:cNvSpPr txBox="1"/>
            <p:nvPr/>
          </p:nvSpPr>
          <p:spPr>
            <a:xfrm>
              <a:off x="8727538" y="4374050"/>
              <a:ext cx="3915561" cy="504946"/>
            </a:xfrm>
            <a:prstGeom prst="rect">
              <a:avLst/>
            </a:prstGeom>
          </p:spPr>
          <p:txBody>
            <a:bodyPr lIns="0" tIns="0" rIns="0" bIns="0" rtlCol="0" anchor="t">
              <a:spAutoFit/>
            </a:bodyPr>
            <a:lstStyle/>
            <a:p>
              <a:pPr marL="0" lvl="0" indent="0" algn="ctr">
                <a:lnSpc>
                  <a:spcPts val="3200"/>
                </a:lnSpc>
                <a:spcBef>
                  <a:spcPct val="0"/>
                </a:spcBef>
              </a:pPr>
              <a:r>
                <a:rPr lang="vi-VN" sz="6000" b="1" spc="172" dirty="0">
                  <a:solidFill>
                    <a:srgbClr val="FFFFFF"/>
                  </a:solidFill>
                </a:rPr>
                <a:t>Trả lời</a:t>
              </a:r>
              <a:endParaRPr lang="en-US" sz="6000" b="1" spc="172" dirty="0">
                <a:solidFill>
                  <a:srgbClr val="FFFFFF"/>
                </a:solidFill>
              </a:endParaRPr>
            </a:p>
          </p:txBody>
        </p:sp>
      </p:grpSp>
      <p:sp>
        <p:nvSpPr>
          <p:cNvPr id="11" name="TextBox 11"/>
          <p:cNvSpPr txBox="1"/>
          <p:nvPr/>
        </p:nvSpPr>
        <p:spPr>
          <a:xfrm>
            <a:off x="10741651" y="4632849"/>
            <a:ext cx="5627373" cy="423193"/>
          </a:xfrm>
          <a:prstGeom prst="rect">
            <a:avLst/>
          </a:prstGeom>
        </p:spPr>
        <p:txBody>
          <a:bodyPr lIns="0" tIns="0" rIns="0" bIns="0" rtlCol="0" anchor="t">
            <a:spAutoFit/>
          </a:bodyPr>
          <a:lstStyle/>
          <a:p>
            <a:pPr marL="0" lvl="0" indent="0">
              <a:lnSpc>
                <a:spcPts val="3346"/>
              </a:lnSpc>
              <a:spcBef>
                <a:spcPct val="0"/>
              </a:spcBef>
            </a:pPr>
            <a:endParaRPr lang="en-US" sz="2789" spc="139" dirty="0">
              <a:solidFill>
                <a:srgbClr val="FFFFFF"/>
              </a:solidFill>
              <a:latin typeface="210 달팽이 Bold Italics"/>
            </a:endParaRPr>
          </a:p>
        </p:txBody>
      </p:sp>
      <p:pic>
        <p:nvPicPr>
          <p:cNvPr id="16" name="Picture 1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6388" b="59729"/>
          <a:stretch>
            <a:fillRect/>
          </a:stretch>
        </p:blipFill>
        <p:spPr>
          <a:xfrm flipH="1" flipV="1">
            <a:off x="11182350" y="0"/>
            <a:ext cx="7105650" cy="269283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87070" y="274942"/>
            <a:ext cx="2643019" cy="864988"/>
          </a:xfrm>
          <a:prstGeom prst="rect">
            <a:avLst/>
          </a:prstGeom>
        </p:spPr>
      </p:pic>
      <p:pic>
        <p:nvPicPr>
          <p:cNvPr id="19" name="Picture 19"/>
          <p:cNvPicPr>
            <a:picLocks noChangeAspect="1"/>
          </p:cNvPicPr>
          <p:nvPr/>
        </p:nvPicPr>
        <p:blipFill>
          <a:blip r:embed="rId8"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
            <a:off x="14698590" y="9123100"/>
            <a:ext cx="4022090" cy="870234"/>
          </a:xfrm>
          <a:prstGeom prst="rect">
            <a:avLst/>
          </a:prstGeom>
        </p:spPr>
      </p:pic>
      <p:pic>
        <p:nvPicPr>
          <p:cNvPr id="20" name="Picture 20"/>
          <p:cNvPicPr>
            <a:picLocks noChangeAspect="1"/>
          </p:cNvPicPr>
          <p:nvPr/>
        </p:nvPicPr>
        <p:blipFill>
          <a:blip r:embed="rId8"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
            <a:off x="14265568" y="6977058"/>
            <a:ext cx="4022090" cy="870234"/>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3039" y="3190447"/>
            <a:ext cx="1279617" cy="1279617"/>
          </a:xfrm>
          <a:prstGeom prst="rect">
            <a:avLst/>
          </a:prstGeom>
        </p:spPr>
      </p:pic>
      <p:sp>
        <p:nvSpPr>
          <p:cNvPr id="23" name="TextBox 22">
            <a:extLst>
              <a:ext uri="{FF2B5EF4-FFF2-40B4-BE49-F238E27FC236}">
                <a16:creationId xmlns:a16="http://schemas.microsoft.com/office/drawing/2014/main" id="{DD079608-6011-41AC-988F-1F8D74497288}"/>
              </a:ext>
            </a:extLst>
          </p:cNvPr>
          <p:cNvSpPr txBox="1"/>
          <p:nvPr/>
        </p:nvSpPr>
        <p:spPr>
          <a:xfrm>
            <a:off x="1502595" y="2033249"/>
            <a:ext cx="15282810" cy="830997"/>
          </a:xfrm>
          <a:prstGeom prst="rect">
            <a:avLst/>
          </a:prstGeom>
          <a:noFill/>
        </p:spPr>
        <p:txBody>
          <a:bodyPr wrap="square">
            <a:spAutoFit/>
          </a:bodyPr>
          <a:lstStyle/>
          <a:p>
            <a:r>
              <a:rPr lang="vi-VN" sz="4800" b="0" i="0" dirty="0">
                <a:solidFill>
                  <a:srgbClr val="333333"/>
                </a:solidFill>
                <a:effectLst/>
              </a:rPr>
              <a:t>Thư điện thử Gmail có phải dịch vụ đám mây không?</a:t>
            </a:r>
            <a:endParaRPr lang="en-US" sz="4800" dirty="0"/>
          </a:p>
        </p:txBody>
      </p:sp>
      <p:sp>
        <p:nvSpPr>
          <p:cNvPr id="18" name="TextBox 17">
            <a:extLst>
              <a:ext uri="{FF2B5EF4-FFF2-40B4-BE49-F238E27FC236}">
                <a16:creationId xmlns:a16="http://schemas.microsoft.com/office/drawing/2014/main" id="{C62BA389-B58D-4B56-9126-573564693D35}"/>
              </a:ext>
            </a:extLst>
          </p:cNvPr>
          <p:cNvSpPr txBox="1"/>
          <p:nvPr/>
        </p:nvSpPr>
        <p:spPr>
          <a:xfrm>
            <a:off x="1359840" y="4805515"/>
            <a:ext cx="13302477" cy="4029501"/>
          </a:xfrm>
          <a:prstGeom prst="rect">
            <a:avLst/>
          </a:prstGeom>
          <a:noFill/>
        </p:spPr>
        <p:txBody>
          <a:bodyPr wrap="square">
            <a:spAutoFit/>
          </a:bodyPr>
          <a:lstStyle/>
          <a:p>
            <a:pPr algn="just">
              <a:lnSpc>
                <a:spcPct val="150000"/>
              </a:lnSpc>
            </a:pPr>
            <a:r>
              <a:rPr lang="vi-VN" sz="4400" b="0" i="0" dirty="0">
                <a:solidFill>
                  <a:srgbClr val="333333"/>
                </a:solidFill>
                <a:effectLst/>
              </a:rPr>
              <a:t>Thư điện thử Gmail là dịch vụ đám mây</a:t>
            </a:r>
            <a:r>
              <a:rPr lang="en-US" sz="4400" dirty="0">
                <a:solidFill>
                  <a:srgbClr val="333333"/>
                </a:solidFill>
              </a:rPr>
              <a:t>: </a:t>
            </a:r>
            <a:r>
              <a:rPr lang="nl-NL" sz="4400" dirty="0">
                <a:solidFill>
                  <a:srgbClr val="333333"/>
                </a:solidFill>
                <a:latin typeface="Arial" panose="020B0604020202020204" pitchFamily="34" charset="0"/>
                <a:cs typeface="Arial" panose="020B0604020202020204" pitchFamily="34" charset="0"/>
              </a:rPr>
              <a:t>N</a:t>
            </a:r>
            <a:r>
              <a:rPr lang="nl-NL" sz="4400" dirty="0">
                <a:effectLst/>
                <a:latin typeface="Arial" panose="020B0604020202020204" pitchFamily="34" charset="0"/>
                <a:ea typeface="Times New Roman" panose="02020603050405020304" pitchFamily="18" charset="0"/>
                <a:cs typeface="Arial" panose="020B0604020202020204" pitchFamily="34" charset="0"/>
              </a:rPr>
              <a:t>gười dùng đã sử dụng phần mềm gửi, nhận, quản trị thư điện tử qua Internet. Google không thu phí với người dùng cá nhân nhưng thu phí của các tổ chức. </a:t>
            </a:r>
            <a:endParaRPr lang="en-US" sz="4400" dirty="0">
              <a:latin typeface="Arial" panose="020B0604020202020204" pitchFamily="34" charset="0"/>
              <a:cs typeface="Arial" panose="020B0604020202020204" pitchFamily="34" charset="0"/>
            </a:endParaRPr>
          </a:p>
        </p:txBody>
      </p:sp>
      <p:pic>
        <p:nvPicPr>
          <p:cNvPr id="7170" name="Picture 2" descr="Gmail là gì? Cách tạo email google miễn phí">
            <a:extLst>
              <a:ext uri="{FF2B5EF4-FFF2-40B4-BE49-F238E27FC236}">
                <a16:creationId xmlns:a16="http://schemas.microsoft.com/office/drawing/2014/main" id="{F9D1FDE5-EB72-45E3-9AB7-0E6E0963BF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792200" y="7747796"/>
            <a:ext cx="4022774" cy="2395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 calcmode="lin" valueType="num">
                                      <p:cBhvr additive="base">
                                        <p:cTn id="22" dur="500" fill="hold"/>
                                        <p:tgtEl>
                                          <p:spTgt spid="7170"/>
                                        </p:tgtEl>
                                        <p:attrNameLst>
                                          <p:attrName>ppt_x</p:attrName>
                                        </p:attrNameLst>
                                      </p:cBhvr>
                                      <p:tavLst>
                                        <p:tav tm="0">
                                          <p:val>
                                            <p:strVal val="#ppt_x"/>
                                          </p:val>
                                        </p:tav>
                                        <p:tav tm="100000">
                                          <p:val>
                                            <p:strVal val="#ppt_x"/>
                                          </p:val>
                                        </p:tav>
                                      </p:tavLst>
                                    </p:anim>
                                    <p:anim calcmode="lin" valueType="num">
                                      <p:cBhvr additive="base">
                                        <p:cTn id="23"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wipe(down)">
                                      <p:cBhvr>
                                        <p:cTn id="3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34141" y="2672560"/>
            <a:ext cx="7924799" cy="5703524"/>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204061">
            <a:off x="6667676" y="7135077"/>
            <a:ext cx="1431403" cy="1480691"/>
          </a:xfrm>
          <a:prstGeom prst="rect">
            <a:avLst/>
          </a:prstGeom>
        </p:spPr>
      </p:pic>
      <p:sp>
        <p:nvSpPr>
          <p:cNvPr id="6" name="TextBox 6"/>
          <p:cNvSpPr txBox="1"/>
          <p:nvPr/>
        </p:nvSpPr>
        <p:spPr>
          <a:xfrm>
            <a:off x="1702256" y="3567820"/>
            <a:ext cx="6387168" cy="3366627"/>
          </a:xfrm>
          <a:prstGeom prst="rect">
            <a:avLst/>
          </a:prstGeom>
        </p:spPr>
        <p:txBody>
          <a:bodyPr lIns="0" tIns="0" rIns="0" bIns="0" rtlCol="0" anchor="t">
            <a:spAutoFit/>
          </a:bodyPr>
          <a:lstStyle/>
          <a:p>
            <a:pPr algn="just">
              <a:lnSpc>
                <a:spcPct val="150000"/>
              </a:lnSpc>
              <a:spcBef>
                <a:spcPts val="600"/>
              </a:spcBef>
              <a:spcAft>
                <a:spcPts val="800"/>
              </a:spcAft>
            </a:pPr>
            <a:r>
              <a:rPr lang="nl-NL" sz="4800" b="1" dirty="0">
                <a:effectLst/>
                <a:latin typeface="Arial" panose="020B0604020202020204" pitchFamily="34" charset="0"/>
                <a:ea typeface="Times New Roman" panose="02020603050405020304" pitchFamily="18" charset="0"/>
                <a:cs typeface="Arial" panose="020B0604020202020204" pitchFamily="34" charset="0"/>
              </a:rPr>
              <a:t>Hoạt động </a:t>
            </a:r>
            <a:r>
              <a:rPr lang="vi-VN" sz="4800" b="1" dirty="0">
                <a:effectLst/>
                <a:latin typeface="Arial" panose="020B0604020202020204" pitchFamily="34" charset="0"/>
                <a:ea typeface="Times New Roman" panose="02020603050405020304" pitchFamily="18" charset="0"/>
                <a:cs typeface="Arial" panose="020B0604020202020204" pitchFamily="34" charset="0"/>
              </a:rPr>
              <a:t>4.</a:t>
            </a:r>
          </a:p>
          <a:p>
            <a:pPr algn="just">
              <a:lnSpc>
                <a:spcPct val="150000"/>
              </a:lnSpc>
              <a:spcBef>
                <a:spcPts val="600"/>
              </a:spcBef>
              <a:spcAft>
                <a:spcPts val="800"/>
              </a:spcAft>
            </a:pPr>
            <a:r>
              <a:rPr lang="nl-NL" sz="4800" b="1" dirty="0">
                <a:effectLst/>
                <a:latin typeface="Arial" panose="020B0604020202020204" pitchFamily="34" charset="0"/>
                <a:ea typeface="Times New Roman" panose="02020603050405020304" pitchFamily="18" charset="0"/>
                <a:cs typeface="Arial" panose="020B0604020202020204" pitchFamily="34" charset="0"/>
              </a:rPr>
              <a:t>Công tơ điện tử làm việc như thế nào?</a:t>
            </a:r>
            <a:endParaRPr lang="en-US" sz="48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45200">
            <a:off x="437759" y="7236849"/>
            <a:ext cx="2707399" cy="836832"/>
          </a:xfrm>
          <a:prstGeom prst="rect">
            <a:avLst/>
          </a:prstGeom>
        </p:spPr>
      </p:pic>
      <p:grpSp>
        <p:nvGrpSpPr>
          <p:cNvPr id="3" name="Group 2">
            <a:extLst>
              <a:ext uri="{FF2B5EF4-FFF2-40B4-BE49-F238E27FC236}">
                <a16:creationId xmlns:a16="http://schemas.microsoft.com/office/drawing/2014/main" id="{2860B415-950D-49ED-AB52-D232B5E7D2E9}"/>
              </a:ext>
            </a:extLst>
          </p:cNvPr>
          <p:cNvGrpSpPr/>
          <p:nvPr/>
        </p:nvGrpSpPr>
        <p:grpSpPr>
          <a:xfrm>
            <a:off x="405644" y="262236"/>
            <a:ext cx="9505393" cy="1447800"/>
            <a:chOff x="405644" y="262236"/>
            <a:chExt cx="9505393" cy="1447800"/>
          </a:xfrm>
        </p:grpSpPr>
        <p:sp>
          <p:nvSpPr>
            <p:cNvPr id="8" name="Freeform 3">
              <a:extLst>
                <a:ext uri="{FF2B5EF4-FFF2-40B4-BE49-F238E27FC236}">
                  <a16:creationId xmlns:a16="http://schemas.microsoft.com/office/drawing/2014/main" id="{799DED9C-8E89-41E4-8800-1D5CC060456C}"/>
                </a:ext>
              </a:extLst>
            </p:cNvPr>
            <p:cNvSpPr/>
            <p:nvPr/>
          </p:nvSpPr>
          <p:spPr>
            <a:xfrm>
              <a:off x="405644" y="262236"/>
              <a:ext cx="8715097" cy="1447800"/>
            </a:xfrm>
            <a:custGeom>
              <a:avLst/>
              <a:gdLst/>
              <a:ahLst/>
              <a:cxnLst/>
              <a:rect l="l" t="t" r="r" b="b"/>
              <a:pathLst>
                <a:path w="3956490" h="4024924">
                  <a:moveTo>
                    <a:pt x="3832030" y="4024924"/>
                  </a:moveTo>
                  <a:lnTo>
                    <a:pt x="124460" y="4024924"/>
                  </a:lnTo>
                  <a:cubicBezTo>
                    <a:pt x="55880" y="4024924"/>
                    <a:pt x="0" y="3969044"/>
                    <a:pt x="0" y="3900464"/>
                  </a:cubicBezTo>
                  <a:lnTo>
                    <a:pt x="0" y="124460"/>
                  </a:lnTo>
                  <a:cubicBezTo>
                    <a:pt x="0" y="55880"/>
                    <a:pt x="55880" y="0"/>
                    <a:pt x="124460" y="0"/>
                  </a:cubicBezTo>
                  <a:lnTo>
                    <a:pt x="3832030" y="0"/>
                  </a:lnTo>
                  <a:cubicBezTo>
                    <a:pt x="3900610" y="0"/>
                    <a:pt x="3956490" y="55880"/>
                    <a:pt x="3956490" y="124460"/>
                  </a:cubicBezTo>
                  <a:lnTo>
                    <a:pt x="3956490" y="3900464"/>
                  </a:lnTo>
                  <a:cubicBezTo>
                    <a:pt x="3956490" y="3969044"/>
                    <a:pt x="3900610" y="4024924"/>
                    <a:pt x="3832030" y="4024924"/>
                  </a:cubicBezTo>
                  <a:close/>
                </a:path>
              </a:pathLst>
            </a:custGeom>
            <a:solidFill>
              <a:srgbClr val="F8BB28"/>
            </a:solidFill>
          </p:spPr>
          <p:txBody>
            <a:bodyPr/>
            <a:lstStyle/>
            <a:p>
              <a:endParaRPr lang="en-US" dirty="0"/>
            </a:p>
          </p:txBody>
        </p:sp>
        <p:sp>
          <p:nvSpPr>
            <p:cNvPr id="9" name="TextBox 8">
              <a:extLst>
                <a:ext uri="{FF2B5EF4-FFF2-40B4-BE49-F238E27FC236}">
                  <a16:creationId xmlns:a16="http://schemas.microsoft.com/office/drawing/2014/main" id="{69BC1914-F9B1-496A-96C8-C6AB79002A69}"/>
                </a:ext>
              </a:extLst>
            </p:cNvPr>
            <p:cNvSpPr txBox="1"/>
            <p:nvPr/>
          </p:nvSpPr>
          <p:spPr>
            <a:xfrm>
              <a:off x="767037" y="405115"/>
              <a:ext cx="9144000" cy="1015663"/>
            </a:xfrm>
            <a:prstGeom prst="rect">
              <a:avLst/>
            </a:prstGeom>
            <a:noFill/>
          </p:spPr>
          <p:txBody>
            <a:bodyPr wrap="square">
              <a:spAutoFit/>
            </a:bodyPr>
            <a:lstStyle/>
            <a:p>
              <a:r>
                <a:rPr lang="vi-VN" sz="6000" b="1" dirty="0">
                  <a:effectLst/>
                  <a:latin typeface="Arial" panose="020B0604020202020204" pitchFamily="34" charset="0"/>
                  <a:ea typeface="Times New Roman" panose="02020603050405020304" pitchFamily="18" charset="0"/>
                  <a:cs typeface="Arial" panose="020B0604020202020204" pitchFamily="34" charset="0"/>
                </a:rPr>
                <a:t>4. </a:t>
              </a:r>
              <a:r>
                <a:rPr lang="nl-NL" sz="6000" b="1" dirty="0">
                  <a:effectLst/>
                  <a:latin typeface="Arial" panose="020B0604020202020204" pitchFamily="34" charset="0"/>
                  <a:ea typeface="Times New Roman" panose="02020603050405020304" pitchFamily="18" charset="0"/>
                  <a:cs typeface="Arial" panose="020B0604020202020204" pitchFamily="34" charset="0"/>
                </a:rPr>
                <a:t>KẾT NỐI VẠN VẬT</a:t>
              </a:r>
              <a:endParaRPr lang="en-US" sz="6000" dirty="0">
                <a:latin typeface="Arial" panose="020B0604020202020204" pitchFamily="34" charset="0"/>
                <a:cs typeface="Arial" panose="020B0604020202020204" pitchFamily="34" charset="0"/>
              </a:endParaRPr>
            </a:p>
          </p:txBody>
        </p:sp>
      </p:grpSp>
      <p:pic>
        <p:nvPicPr>
          <p:cNvPr id="12" name="Picture 5">
            <a:extLst>
              <a:ext uri="{FF2B5EF4-FFF2-40B4-BE49-F238E27FC236}">
                <a16:creationId xmlns:a16="http://schemas.microsoft.com/office/drawing/2014/main" id="{01FFC2B0-9D4E-4C2D-83D3-9A504FCFEB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9099959" y="958524"/>
            <a:ext cx="9188041" cy="7840557"/>
          </a:xfrm>
          <a:prstGeom prst="rect">
            <a:avLst/>
          </a:prstGeom>
        </p:spPr>
      </p:pic>
      <p:sp>
        <p:nvSpPr>
          <p:cNvPr id="14" name="TextBox 13">
            <a:extLst>
              <a:ext uri="{FF2B5EF4-FFF2-40B4-BE49-F238E27FC236}">
                <a16:creationId xmlns:a16="http://schemas.microsoft.com/office/drawing/2014/main" id="{DFB9057C-A886-4AEC-A153-BBB7B4E2BE80}"/>
              </a:ext>
            </a:extLst>
          </p:cNvPr>
          <p:cNvSpPr txBox="1"/>
          <p:nvPr/>
        </p:nvSpPr>
        <p:spPr>
          <a:xfrm>
            <a:off x="9938746" y="3109112"/>
            <a:ext cx="7467600" cy="2680862"/>
          </a:xfrm>
          <a:prstGeom prst="rect">
            <a:avLst/>
          </a:prstGeom>
          <a:noFill/>
        </p:spPr>
        <p:txBody>
          <a:bodyPr wrap="square">
            <a:spAutoFit/>
          </a:bodyPr>
          <a:lstStyle/>
          <a:p>
            <a:pPr algn="just">
              <a:lnSpc>
                <a:spcPct val="150000"/>
              </a:lnSpc>
            </a:pPr>
            <a:r>
              <a:rPr lang="nl-NL" sz="4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Thảo luận về lợi ích của việc dùng công tơ điện tử.</a:t>
            </a:r>
            <a:endParaRPr lang="en-US" sz="4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endParaRPr lang="en-US" dirty="0"/>
          </a:p>
        </p:txBody>
      </p:sp>
      <p:sp>
        <p:nvSpPr>
          <p:cNvPr id="16" name="TextBox 15">
            <a:extLst>
              <a:ext uri="{FF2B5EF4-FFF2-40B4-BE49-F238E27FC236}">
                <a16:creationId xmlns:a16="http://schemas.microsoft.com/office/drawing/2014/main" id="{39EF3C04-C3C9-4060-AE70-A64693867356}"/>
              </a:ext>
            </a:extLst>
          </p:cNvPr>
          <p:cNvSpPr txBox="1"/>
          <p:nvPr/>
        </p:nvSpPr>
        <p:spPr>
          <a:xfrm>
            <a:off x="10668000" y="1595991"/>
            <a:ext cx="6419838" cy="1184876"/>
          </a:xfrm>
          <a:prstGeom prst="rect">
            <a:avLst/>
          </a:prstGeom>
          <a:noFill/>
        </p:spPr>
        <p:txBody>
          <a:bodyPr wrap="square">
            <a:spAutoFit/>
          </a:bodyPr>
          <a:lstStyle/>
          <a:p>
            <a:pPr algn="just">
              <a:lnSpc>
                <a:spcPct val="150000"/>
              </a:lnSpc>
            </a:pPr>
            <a:r>
              <a:rPr lang="vi-VN" sz="5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Làm việc theo cặp</a:t>
            </a:r>
          </a:p>
        </p:txBody>
      </p:sp>
      <p:pic>
        <p:nvPicPr>
          <p:cNvPr id="17" name="image4.jpg">
            <a:extLst>
              <a:ext uri="{FF2B5EF4-FFF2-40B4-BE49-F238E27FC236}">
                <a16:creationId xmlns:a16="http://schemas.microsoft.com/office/drawing/2014/main" id="{F959F47C-62EB-4059-999C-B2EFF1745530}"/>
              </a:ext>
            </a:extLst>
          </p:cNvPr>
          <p:cNvPicPr/>
          <p:nvPr/>
        </p:nvPicPr>
        <p:blipFill>
          <a:blip r:embed="rId9"/>
          <a:srcRect/>
          <a:stretch>
            <a:fillRect/>
          </a:stretch>
        </p:blipFill>
        <p:spPr>
          <a:xfrm>
            <a:off x="11205166" y="6180652"/>
            <a:ext cx="5101634" cy="3788858"/>
          </a:xfrm>
          <a:prstGeom prst="rect">
            <a:avLst/>
          </a:prstGeom>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7" name="TextBox 14">
            <a:extLst>
              <a:ext uri="{FF2B5EF4-FFF2-40B4-BE49-F238E27FC236}">
                <a16:creationId xmlns:a16="http://schemas.microsoft.com/office/drawing/2014/main" id="{376B48A0-5A17-4F1F-BE00-A42A0A8B81AC}"/>
              </a:ext>
            </a:extLst>
          </p:cNvPr>
          <p:cNvSpPr txBox="1"/>
          <p:nvPr/>
        </p:nvSpPr>
        <p:spPr>
          <a:xfrm>
            <a:off x="533400" y="208070"/>
            <a:ext cx="13855968" cy="1140184"/>
          </a:xfrm>
          <a:prstGeom prst="rect">
            <a:avLst/>
          </a:prstGeom>
        </p:spPr>
        <p:txBody>
          <a:bodyPr wrap="square" lIns="0" tIns="0" rIns="0" bIns="0" rtlCol="0" anchor="t">
            <a:spAutoFit/>
          </a:bodyPr>
          <a:lstStyle/>
          <a:p>
            <a:pPr>
              <a:lnSpc>
                <a:spcPts val="9600"/>
              </a:lnSpc>
            </a:pPr>
            <a:r>
              <a:rPr lang="vi-VN" sz="5400" b="1" dirty="0">
                <a:solidFill>
                  <a:srgbClr val="000000"/>
                </a:solidFill>
              </a:rPr>
              <a:t>1. MẠNG LAN VÀ INTERNET</a:t>
            </a:r>
            <a:endParaRPr lang="en-US" sz="5400" b="1" dirty="0">
              <a:solidFill>
                <a:srgbClr val="000000"/>
              </a:solidFill>
            </a:endParaRPr>
          </a:p>
        </p:txBody>
      </p:sp>
      <p:grpSp>
        <p:nvGrpSpPr>
          <p:cNvPr id="8" name="Group 7">
            <a:extLst>
              <a:ext uri="{FF2B5EF4-FFF2-40B4-BE49-F238E27FC236}">
                <a16:creationId xmlns:a16="http://schemas.microsoft.com/office/drawing/2014/main" id="{59A77B93-8AF5-4560-9448-A93C77007564}"/>
              </a:ext>
            </a:extLst>
          </p:cNvPr>
          <p:cNvGrpSpPr/>
          <p:nvPr/>
        </p:nvGrpSpPr>
        <p:grpSpPr>
          <a:xfrm>
            <a:off x="2743200" y="1684889"/>
            <a:ext cx="13182600" cy="1454632"/>
            <a:chOff x="2635874" y="1548702"/>
            <a:chExt cx="13291954" cy="1606443"/>
          </a:xfrm>
        </p:grpSpPr>
        <p:pic>
          <p:nvPicPr>
            <p:cNvPr id="18" name="Picture 2">
              <a:extLst>
                <a:ext uri="{FF2B5EF4-FFF2-40B4-BE49-F238E27FC236}">
                  <a16:creationId xmlns:a16="http://schemas.microsoft.com/office/drawing/2014/main" id="{790D5C51-C6AD-4EDD-9CFE-DBF54738E9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66354" y="1548702"/>
              <a:ext cx="13261474" cy="1606443"/>
            </a:xfrm>
            <a:prstGeom prst="rect">
              <a:avLst/>
            </a:prstGeom>
          </p:spPr>
        </p:pic>
        <p:sp>
          <p:nvSpPr>
            <p:cNvPr id="20" name="TextBox 19">
              <a:extLst>
                <a:ext uri="{FF2B5EF4-FFF2-40B4-BE49-F238E27FC236}">
                  <a16:creationId xmlns:a16="http://schemas.microsoft.com/office/drawing/2014/main" id="{A2F356E7-E754-4EA2-9A80-DE4AB28884F0}"/>
                </a:ext>
              </a:extLst>
            </p:cNvPr>
            <p:cNvSpPr txBox="1"/>
            <p:nvPr/>
          </p:nvSpPr>
          <p:spPr>
            <a:xfrm>
              <a:off x="2635874" y="1715878"/>
              <a:ext cx="13291954" cy="982513"/>
            </a:xfrm>
            <a:prstGeom prst="rect">
              <a:avLst/>
            </a:prstGeom>
            <a:noFill/>
          </p:spPr>
          <p:txBody>
            <a:bodyPr wrap="square">
              <a:spAutoFit/>
            </a:bodyPr>
            <a:lstStyle/>
            <a:p>
              <a:pPr algn="ctr">
                <a:lnSpc>
                  <a:spcPct val="150000"/>
                </a:lnSpc>
                <a:spcBef>
                  <a:spcPts val="600"/>
                </a:spcBef>
                <a:spcAft>
                  <a:spcPts val="800"/>
                </a:spcAft>
              </a:pPr>
              <a:r>
                <a:rPr lang="nl-NL"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Hoạt động </a:t>
              </a:r>
              <a:r>
                <a:rPr lang="vi-VN"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a:t>
              </a:r>
              <a:r>
                <a:rPr lang="nl-NL"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Phân biệt Internet với mạng LAN</a:t>
              </a:r>
              <a:endParaRPr lang="en-US"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1" name="Group 10">
            <a:extLst>
              <a:ext uri="{FF2B5EF4-FFF2-40B4-BE49-F238E27FC236}">
                <a16:creationId xmlns:a16="http://schemas.microsoft.com/office/drawing/2014/main" id="{DF0A559C-9FD9-43F2-8F58-4848269AFC2B}"/>
              </a:ext>
            </a:extLst>
          </p:cNvPr>
          <p:cNvGrpSpPr/>
          <p:nvPr/>
        </p:nvGrpSpPr>
        <p:grpSpPr>
          <a:xfrm>
            <a:off x="11121240" y="3615853"/>
            <a:ext cx="10359540" cy="1669615"/>
            <a:chOff x="11121240" y="3615853"/>
            <a:chExt cx="10359540" cy="1669615"/>
          </a:xfrm>
        </p:grpSpPr>
        <p:grpSp>
          <p:nvGrpSpPr>
            <p:cNvPr id="4" name="Group 4"/>
            <p:cNvGrpSpPr/>
            <p:nvPr/>
          </p:nvGrpSpPr>
          <p:grpSpPr>
            <a:xfrm>
              <a:off x="11121240" y="3615853"/>
              <a:ext cx="6737356" cy="1669615"/>
              <a:chOff x="0" y="0"/>
              <a:chExt cx="2448891" cy="660400"/>
            </a:xfrm>
          </p:grpSpPr>
          <p:sp>
            <p:nvSpPr>
              <p:cNvPr id="5" name="Freeform 5"/>
              <p:cNvSpPr/>
              <p:nvPr/>
            </p:nvSpPr>
            <p:spPr>
              <a:xfrm>
                <a:off x="0" y="0"/>
                <a:ext cx="2448891" cy="660400"/>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solidFill>
                <a:srgbClr val="FFFFFF"/>
              </a:solidFill>
            </p:spPr>
            <p:txBody>
              <a:bodyPr/>
              <a:lstStyle/>
              <a:p>
                <a:endParaRPr lang="en-US" dirty="0"/>
              </a:p>
            </p:txBody>
          </p:sp>
        </p:grpSp>
        <p:sp>
          <p:nvSpPr>
            <p:cNvPr id="25" name="TextBox 24">
              <a:extLst>
                <a:ext uri="{FF2B5EF4-FFF2-40B4-BE49-F238E27FC236}">
                  <a16:creationId xmlns:a16="http://schemas.microsoft.com/office/drawing/2014/main" id="{AD786CBA-9DE7-47A2-B50A-AC6E377E0DE2}"/>
                </a:ext>
              </a:extLst>
            </p:cNvPr>
            <p:cNvSpPr txBox="1"/>
            <p:nvPr/>
          </p:nvSpPr>
          <p:spPr>
            <a:xfrm>
              <a:off x="12115800" y="4180577"/>
              <a:ext cx="9364980" cy="707886"/>
            </a:xfrm>
            <a:prstGeom prst="rect">
              <a:avLst/>
            </a:prstGeom>
            <a:noFill/>
          </p:spPr>
          <p:txBody>
            <a:bodyPr wrap="square">
              <a:spAutoFit/>
            </a:bodyPr>
            <a:lstStyle/>
            <a:p>
              <a:r>
                <a:rPr lang="vi-VN" sz="4000" dirty="0">
                  <a:latin typeface="Arial" panose="020B0604020202020204" pitchFamily="34" charset="0"/>
                  <a:cs typeface="Arial" panose="020B0604020202020204" pitchFamily="34" charset="0"/>
                </a:rPr>
                <a:t>A. Chỉ trong gia đình</a:t>
              </a:r>
              <a:endParaRPr lang="en-US" sz="4000" dirty="0"/>
            </a:p>
          </p:txBody>
        </p:sp>
      </p:grpSp>
      <p:grpSp>
        <p:nvGrpSpPr>
          <p:cNvPr id="12" name="Group 11">
            <a:extLst>
              <a:ext uri="{FF2B5EF4-FFF2-40B4-BE49-F238E27FC236}">
                <a16:creationId xmlns:a16="http://schemas.microsoft.com/office/drawing/2014/main" id="{7FB84BE1-E4E3-4DC6-90C7-F0DF883FC007}"/>
              </a:ext>
            </a:extLst>
          </p:cNvPr>
          <p:cNvGrpSpPr/>
          <p:nvPr/>
        </p:nvGrpSpPr>
        <p:grpSpPr>
          <a:xfrm>
            <a:off x="11121240" y="5839818"/>
            <a:ext cx="6945780" cy="1669615"/>
            <a:chOff x="11121240" y="5839818"/>
            <a:chExt cx="6945780" cy="1669615"/>
          </a:xfrm>
        </p:grpSpPr>
        <p:grpSp>
          <p:nvGrpSpPr>
            <p:cNvPr id="2" name="Group 2"/>
            <p:cNvGrpSpPr/>
            <p:nvPr/>
          </p:nvGrpSpPr>
          <p:grpSpPr>
            <a:xfrm>
              <a:off x="11121240" y="5839818"/>
              <a:ext cx="6737356" cy="1669615"/>
              <a:chOff x="0" y="0"/>
              <a:chExt cx="2448891" cy="660400"/>
            </a:xfrm>
          </p:grpSpPr>
          <p:sp>
            <p:nvSpPr>
              <p:cNvPr id="3" name="Freeform 3"/>
              <p:cNvSpPr/>
              <p:nvPr/>
            </p:nvSpPr>
            <p:spPr>
              <a:xfrm>
                <a:off x="0" y="0"/>
                <a:ext cx="2448891" cy="660400"/>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solidFill>
                <a:srgbClr val="FFFFFF"/>
              </a:solidFill>
            </p:spPr>
          </p:sp>
        </p:grpSp>
        <p:sp>
          <p:nvSpPr>
            <p:cNvPr id="27" name="TextBox 26">
              <a:extLst>
                <a:ext uri="{FF2B5EF4-FFF2-40B4-BE49-F238E27FC236}">
                  <a16:creationId xmlns:a16="http://schemas.microsoft.com/office/drawing/2014/main" id="{C1EBC5F3-F7BC-43FC-9846-1349C7791C99}"/>
                </a:ext>
              </a:extLst>
            </p:cNvPr>
            <p:cNvSpPr txBox="1"/>
            <p:nvPr/>
          </p:nvSpPr>
          <p:spPr>
            <a:xfrm>
              <a:off x="11658600" y="6400733"/>
              <a:ext cx="6408420" cy="707886"/>
            </a:xfrm>
            <a:prstGeom prst="rect">
              <a:avLst/>
            </a:prstGeom>
            <a:noFill/>
          </p:spPr>
          <p:txBody>
            <a:bodyPr wrap="square">
              <a:spAutoFit/>
            </a:bodyPr>
            <a:lstStyle/>
            <a:p>
              <a:r>
                <a:rPr lang="vi-VN" sz="4000" dirty="0">
                  <a:latin typeface="Arial" panose="020B0604020202020204" pitchFamily="34" charset="0"/>
                  <a:cs typeface="Arial" panose="020B0604020202020204" pitchFamily="34" charset="0"/>
                </a:rPr>
                <a:t>B. Chỉ trong một cơ quan</a:t>
              </a:r>
              <a:endParaRPr lang="en-US" sz="4000" dirty="0"/>
            </a:p>
          </p:txBody>
        </p:sp>
      </p:grpSp>
      <p:grpSp>
        <p:nvGrpSpPr>
          <p:cNvPr id="13" name="Group 12">
            <a:extLst>
              <a:ext uri="{FF2B5EF4-FFF2-40B4-BE49-F238E27FC236}">
                <a16:creationId xmlns:a16="http://schemas.microsoft.com/office/drawing/2014/main" id="{70FE08A9-1C85-4CE1-BAB5-B72CA7718009}"/>
              </a:ext>
            </a:extLst>
          </p:cNvPr>
          <p:cNvGrpSpPr/>
          <p:nvPr/>
        </p:nvGrpSpPr>
        <p:grpSpPr>
          <a:xfrm>
            <a:off x="11020690" y="7985766"/>
            <a:ext cx="6737356" cy="1669616"/>
            <a:chOff x="11020690" y="7985766"/>
            <a:chExt cx="6737356" cy="1669616"/>
          </a:xfrm>
        </p:grpSpPr>
        <p:grpSp>
          <p:nvGrpSpPr>
            <p:cNvPr id="6" name="Group 6"/>
            <p:cNvGrpSpPr/>
            <p:nvPr/>
          </p:nvGrpSpPr>
          <p:grpSpPr>
            <a:xfrm>
              <a:off x="11020690" y="7985766"/>
              <a:ext cx="6737356" cy="1669616"/>
              <a:chOff x="0" y="0"/>
              <a:chExt cx="2448891" cy="660400"/>
            </a:xfrm>
          </p:grpSpPr>
          <p:sp>
            <p:nvSpPr>
              <p:cNvPr id="7" name="Freeform 7"/>
              <p:cNvSpPr/>
              <p:nvPr/>
            </p:nvSpPr>
            <p:spPr>
              <a:xfrm>
                <a:off x="0" y="0"/>
                <a:ext cx="2448891" cy="660400"/>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solidFill>
                <a:srgbClr val="FFFFFF"/>
              </a:solidFill>
            </p:spPr>
          </p:sp>
        </p:grpSp>
        <p:sp>
          <p:nvSpPr>
            <p:cNvPr id="29" name="TextBox 28">
              <a:extLst>
                <a:ext uri="{FF2B5EF4-FFF2-40B4-BE49-F238E27FC236}">
                  <a16:creationId xmlns:a16="http://schemas.microsoft.com/office/drawing/2014/main" id="{3436157E-56BA-4B45-9514-00B425331CBD}"/>
                </a:ext>
              </a:extLst>
            </p:cNvPr>
            <p:cNvSpPr txBox="1"/>
            <p:nvPr/>
          </p:nvSpPr>
          <p:spPr>
            <a:xfrm>
              <a:off x="12944674" y="8570914"/>
              <a:ext cx="3090488" cy="707886"/>
            </a:xfrm>
            <a:prstGeom prst="rect">
              <a:avLst/>
            </a:prstGeom>
            <a:noFill/>
          </p:spPr>
          <p:txBody>
            <a:bodyPr wrap="square">
              <a:spAutoFit/>
            </a:bodyPr>
            <a:lstStyle/>
            <a:p>
              <a:r>
                <a:rPr lang="vi-VN" sz="4000" dirty="0">
                  <a:latin typeface="Arial" panose="020B0604020202020204" pitchFamily="34" charset="0"/>
                  <a:cs typeface="Arial" panose="020B0604020202020204" pitchFamily="34" charset="0"/>
                </a:rPr>
                <a:t>C. Toàn cầu</a:t>
              </a:r>
              <a:endParaRPr lang="en-US" sz="4000" dirty="0"/>
            </a:p>
          </p:txBody>
        </p:sp>
      </p:grpSp>
      <p:sp>
        <p:nvSpPr>
          <p:cNvPr id="32" name="Oval 31">
            <a:extLst>
              <a:ext uri="{FF2B5EF4-FFF2-40B4-BE49-F238E27FC236}">
                <a16:creationId xmlns:a16="http://schemas.microsoft.com/office/drawing/2014/main" id="{3D24A71E-1320-4645-8324-B673CDE65748}"/>
              </a:ext>
            </a:extLst>
          </p:cNvPr>
          <p:cNvSpPr/>
          <p:nvPr/>
        </p:nvSpPr>
        <p:spPr>
          <a:xfrm>
            <a:off x="12725400" y="8570913"/>
            <a:ext cx="914400" cy="783349"/>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B859C09-7AE9-4B64-90F7-D425C6B7AB15}"/>
              </a:ext>
            </a:extLst>
          </p:cNvPr>
          <p:cNvGrpSpPr/>
          <p:nvPr/>
        </p:nvGrpSpPr>
        <p:grpSpPr>
          <a:xfrm>
            <a:off x="236220" y="4130607"/>
            <a:ext cx="10025236" cy="4098173"/>
            <a:chOff x="595004" y="4470264"/>
            <a:chExt cx="9364979" cy="3564163"/>
          </a:xfrm>
        </p:grpSpPr>
        <p:pic>
          <p:nvPicPr>
            <p:cNvPr id="21" name="Picture 3">
              <a:extLst>
                <a:ext uri="{FF2B5EF4-FFF2-40B4-BE49-F238E27FC236}">
                  <a16:creationId xmlns:a16="http://schemas.microsoft.com/office/drawing/2014/main" id="{F48B85A3-63CB-4F79-A015-8AD616C593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5004" y="4767038"/>
              <a:ext cx="9364979" cy="3267389"/>
            </a:xfrm>
            <a:prstGeom prst="rect">
              <a:avLst/>
            </a:prstGeom>
          </p:spPr>
        </p:pic>
        <p:pic>
          <p:nvPicPr>
            <p:cNvPr id="33" name="Picture 10">
              <a:extLst>
                <a:ext uri="{FF2B5EF4-FFF2-40B4-BE49-F238E27FC236}">
                  <a16:creationId xmlns:a16="http://schemas.microsoft.com/office/drawing/2014/main" id="{93B0489C-242D-43B4-BB5B-7BE2C591E4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3932">
              <a:off x="4287876" y="4470264"/>
              <a:ext cx="2359072" cy="836398"/>
            </a:xfrm>
            <a:prstGeom prst="rect">
              <a:avLst/>
            </a:prstGeom>
          </p:spPr>
        </p:pic>
      </p:grpSp>
      <p:sp>
        <p:nvSpPr>
          <p:cNvPr id="22" name="TextBox 21">
            <a:extLst>
              <a:ext uri="{FF2B5EF4-FFF2-40B4-BE49-F238E27FC236}">
                <a16:creationId xmlns:a16="http://schemas.microsoft.com/office/drawing/2014/main" id="{1FDB6D68-4DB7-4710-8E7B-610BF7ADB60A}"/>
              </a:ext>
            </a:extLst>
          </p:cNvPr>
          <p:cNvSpPr txBox="1"/>
          <p:nvPr/>
        </p:nvSpPr>
        <p:spPr>
          <a:xfrm>
            <a:off x="0" y="5137657"/>
            <a:ext cx="10812780" cy="1998176"/>
          </a:xfrm>
          <a:prstGeom prst="rect">
            <a:avLst/>
          </a:prstGeom>
          <a:noFill/>
        </p:spPr>
        <p:txBody>
          <a:bodyPr wrap="square">
            <a:spAutoFit/>
          </a:bodyPr>
          <a:lstStyle/>
          <a:p>
            <a:pPr algn="ctr">
              <a:lnSpc>
                <a:spcPct val="150000"/>
              </a:lnSpc>
            </a:pPr>
            <a:r>
              <a:rPr lang="vi-VN" sz="4400" b="1" dirty="0">
                <a:latin typeface="Arial" panose="020B0604020202020204" pitchFamily="34" charset="0"/>
                <a:cs typeface="Arial" panose="020B0604020202020204" pitchFamily="34" charset="0"/>
              </a:rPr>
              <a:t>Câu 1.</a:t>
            </a:r>
          </a:p>
          <a:p>
            <a:pPr algn="ctr">
              <a:lnSpc>
                <a:spcPct val="150000"/>
              </a:lnSpc>
            </a:pPr>
            <a:r>
              <a:rPr lang="vi-VN" sz="4400" b="1" dirty="0">
                <a:latin typeface="Arial" panose="020B0604020202020204" pitchFamily="34" charset="0"/>
                <a:cs typeface="Arial" panose="020B0604020202020204" pitchFamily="34" charset="0"/>
              </a:rPr>
              <a:t>Phạm vi sử dụng của internet là: </a:t>
            </a:r>
            <a:endParaRPr lang="en-US" sz="4400"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xEl>
                                              <p:pRg st="1" end="1"/>
                                            </p:txEl>
                                          </p:spTgt>
                                        </p:tgtEl>
                                        <p:attrNameLst>
                                          <p:attrName>style.visibility</p:attrName>
                                        </p:attrNameLst>
                                      </p:cBhvr>
                                      <p:to>
                                        <p:strVal val="visible"/>
                                      </p:to>
                                    </p:set>
                                    <p:anim calcmode="lin" valueType="num">
                                      <p:cBhvr additive="base">
                                        <p:cTn id="2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ppt_x"/>
                                          </p:val>
                                        </p:tav>
                                        <p:tav tm="100000">
                                          <p:val>
                                            <p:strVal val="#ppt_x"/>
                                          </p:val>
                                        </p:tav>
                                      </p:tavLst>
                                    </p:anim>
                                    <p:anim calcmode="lin" valueType="num">
                                      <p:cBhvr additive="base">
                                        <p:cTn id="4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50" b="30846"/>
          <a:stretch>
            <a:fillRect/>
          </a:stretch>
        </p:blipFill>
        <p:spPr>
          <a:xfrm>
            <a:off x="4727756" y="460511"/>
            <a:ext cx="9736034" cy="1756292"/>
          </a:xfrm>
          <a:prstGeom prst="rect">
            <a:avLst/>
          </a:prstGeom>
        </p:spPr>
      </p:pic>
      <p:pic>
        <p:nvPicPr>
          <p:cNvPr id="4" name="Picture 4"/>
          <p:cNvPicPr>
            <a:picLocks noChangeAspect="1"/>
          </p:cNvPicPr>
          <p:nvPr/>
        </p:nvPicPr>
        <p:blipFill>
          <a:blip r:embed="rId4"/>
          <a:srcRect/>
          <a:stretch>
            <a:fillRect/>
          </a:stretch>
        </p:blipFill>
        <p:spPr>
          <a:xfrm rot="1375446">
            <a:off x="1673970" y="-312306"/>
            <a:ext cx="3722861" cy="2619964"/>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53091">
            <a:off x="15489153" y="377476"/>
            <a:ext cx="1330403" cy="907093"/>
          </a:xfrm>
          <a:prstGeom prst="rect">
            <a:avLst/>
          </a:prstGeom>
        </p:spPr>
      </p:pic>
      <p:pic>
        <p:nvPicPr>
          <p:cNvPr id="29" name="Picture 2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11008">
            <a:off x="1006267" y="-304157"/>
            <a:ext cx="824949" cy="935509"/>
          </a:xfrm>
          <a:prstGeom prst="rect">
            <a:avLst/>
          </a:prstGeom>
        </p:spPr>
      </p:pic>
      <p:sp>
        <p:nvSpPr>
          <p:cNvPr id="32" name="TextBox 31">
            <a:extLst>
              <a:ext uri="{FF2B5EF4-FFF2-40B4-BE49-F238E27FC236}">
                <a16:creationId xmlns:a16="http://schemas.microsoft.com/office/drawing/2014/main" id="{9A51C8B7-5A57-44A2-B4EA-35B3DFA00C70}"/>
              </a:ext>
            </a:extLst>
          </p:cNvPr>
          <p:cNvSpPr txBox="1"/>
          <p:nvPr/>
        </p:nvSpPr>
        <p:spPr>
          <a:xfrm>
            <a:off x="4785681" y="819649"/>
            <a:ext cx="10363200" cy="1015663"/>
          </a:xfrm>
          <a:prstGeom prst="rect">
            <a:avLst/>
          </a:prstGeom>
          <a:noFill/>
        </p:spPr>
        <p:txBody>
          <a:bodyPr wrap="square">
            <a:spAutoFit/>
          </a:bodyPr>
          <a:lstStyle/>
          <a:p>
            <a:r>
              <a:rPr lang="vi-VN" sz="6000" b="1" dirty="0">
                <a:latin typeface="Arial" panose="020B0604020202020204" pitchFamily="34" charset="0"/>
                <a:ea typeface="Times New Roman" panose="02020603050405020304" pitchFamily="18" charset="0"/>
                <a:cs typeface="Arial" panose="020B0604020202020204" pitchFamily="34" charset="0"/>
              </a:rPr>
              <a:t>T</a:t>
            </a:r>
            <a:r>
              <a:rPr lang="nl-NL" sz="6000" b="1" dirty="0">
                <a:effectLst/>
                <a:latin typeface="Arial" panose="020B0604020202020204" pitchFamily="34" charset="0"/>
                <a:ea typeface="Times New Roman" panose="02020603050405020304" pitchFamily="18" charset="0"/>
                <a:cs typeface="Arial" panose="020B0604020202020204" pitchFamily="34" charset="0"/>
              </a:rPr>
              <a:t>hảo luận theo nhóm đôi </a:t>
            </a:r>
            <a:endParaRPr lang="en-US" sz="6000" b="1" dirty="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8EC41EC8-95DF-479B-850C-E48A15A6E955}"/>
              </a:ext>
            </a:extLst>
          </p:cNvPr>
          <p:cNvGrpSpPr/>
          <p:nvPr/>
        </p:nvGrpSpPr>
        <p:grpSpPr>
          <a:xfrm>
            <a:off x="1005145" y="2885745"/>
            <a:ext cx="7164190" cy="1643967"/>
            <a:chOff x="1005145" y="2885745"/>
            <a:chExt cx="7164190" cy="1643967"/>
          </a:xfrm>
        </p:grpSpPr>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05145" y="2885745"/>
              <a:ext cx="7164190" cy="1643967"/>
            </a:xfrm>
            <a:prstGeom prst="rect">
              <a:avLst/>
            </a:prstGeom>
          </p:spPr>
        </p:pic>
        <p:sp>
          <p:nvSpPr>
            <p:cNvPr id="34" name="TextBox 33">
              <a:extLst>
                <a:ext uri="{FF2B5EF4-FFF2-40B4-BE49-F238E27FC236}">
                  <a16:creationId xmlns:a16="http://schemas.microsoft.com/office/drawing/2014/main" id="{2E824DEB-84DA-4450-AA86-781CDBF8ECC2}"/>
                </a:ext>
              </a:extLst>
            </p:cNvPr>
            <p:cNvSpPr txBox="1"/>
            <p:nvPr/>
          </p:nvSpPr>
          <p:spPr>
            <a:xfrm>
              <a:off x="1388261" y="3302002"/>
              <a:ext cx="6650672" cy="830997"/>
            </a:xfrm>
            <a:prstGeom prst="rect">
              <a:avLst/>
            </a:prstGeom>
            <a:noFill/>
          </p:spPr>
          <p:txBody>
            <a:bodyPr wrap="square">
              <a:spAutoFit/>
            </a:bodyPr>
            <a:lstStyle/>
            <a:p>
              <a:pPr algn="ctr"/>
              <a:r>
                <a:rPr lang="vi-VN"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a:t>
              </a:r>
              <a:r>
                <a:rPr lang="nl-NL" sz="4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Nêu khái niệm IoT</a:t>
              </a:r>
              <a:endParaRPr lang="en-US" sz="4800" dirty="0">
                <a:solidFill>
                  <a:schemeClr val="bg1"/>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AF5FDF9B-D404-44CB-AFB0-0D2F1B167CD9}"/>
              </a:ext>
            </a:extLst>
          </p:cNvPr>
          <p:cNvGrpSpPr/>
          <p:nvPr/>
        </p:nvGrpSpPr>
        <p:grpSpPr>
          <a:xfrm>
            <a:off x="4572000" y="5171146"/>
            <a:ext cx="10759440" cy="1643967"/>
            <a:chOff x="4572000" y="5171146"/>
            <a:chExt cx="10759440" cy="1643967"/>
          </a:xfrm>
        </p:grpSpPr>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72000" y="5171146"/>
              <a:ext cx="10759440" cy="1643967"/>
            </a:xfrm>
            <a:prstGeom prst="rect">
              <a:avLst/>
            </a:prstGeom>
          </p:spPr>
        </p:pic>
        <p:sp>
          <p:nvSpPr>
            <p:cNvPr id="36" name="TextBox 35">
              <a:extLst>
                <a:ext uri="{FF2B5EF4-FFF2-40B4-BE49-F238E27FC236}">
                  <a16:creationId xmlns:a16="http://schemas.microsoft.com/office/drawing/2014/main" id="{7B80A876-AAD8-445C-A957-65A7773BD0C1}"/>
                </a:ext>
              </a:extLst>
            </p:cNvPr>
            <p:cNvSpPr txBox="1"/>
            <p:nvPr/>
          </p:nvSpPr>
          <p:spPr>
            <a:xfrm>
              <a:off x="5181600" y="5607897"/>
              <a:ext cx="9799320" cy="830997"/>
            </a:xfrm>
            <a:prstGeom prst="rect">
              <a:avLst/>
            </a:prstGeom>
            <a:noFill/>
          </p:spPr>
          <p:txBody>
            <a:bodyPr wrap="square">
              <a:spAutoFit/>
            </a:bodyPr>
            <a:lstStyle/>
            <a:p>
              <a:r>
                <a:rPr lang="vi-VN" sz="4800" b="1" dirty="0">
                  <a:effectLst/>
                  <a:latin typeface="Arial" panose="020B0604020202020204" pitchFamily="34" charset="0"/>
                  <a:ea typeface="Times New Roman" panose="02020603050405020304" pitchFamily="18" charset="0"/>
                  <a:cs typeface="Arial" panose="020B0604020202020204" pitchFamily="34" charset="0"/>
                </a:rPr>
                <a:t>2. </a:t>
              </a:r>
              <a:r>
                <a:rPr lang="nl-NL" sz="4800" dirty="0">
                  <a:effectLst/>
                  <a:latin typeface="Arial" panose="020B0604020202020204" pitchFamily="34" charset="0"/>
                  <a:ea typeface="Times New Roman" panose="02020603050405020304" pitchFamily="18" charset="0"/>
                  <a:cs typeface="Arial" panose="020B0604020202020204" pitchFamily="34" charset="0"/>
                </a:rPr>
                <a:t>Trình bày một số lợi ích của IoT</a:t>
              </a:r>
              <a:endParaRPr lang="en-US" sz="4800" dirty="0">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D3325F29-FD52-46E7-BFDC-6C9EA84FBC27}"/>
              </a:ext>
            </a:extLst>
          </p:cNvPr>
          <p:cNvGrpSpPr/>
          <p:nvPr/>
        </p:nvGrpSpPr>
        <p:grpSpPr>
          <a:xfrm>
            <a:off x="8077895" y="7403298"/>
            <a:ext cx="10817678" cy="1722631"/>
            <a:chOff x="8077895" y="7403298"/>
            <a:chExt cx="10817678" cy="1722631"/>
          </a:xfrm>
        </p:grpSpPr>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077895" y="7403298"/>
              <a:ext cx="9435663" cy="1722631"/>
            </a:xfrm>
            <a:prstGeom prst="rect">
              <a:avLst/>
            </a:prstGeom>
          </p:spPr>
        </p:pic>
        <p:sp>
          <p:nvSpPr>
            <p:cNvPr id="38" name="TextBox 37">
              <a:extLst>
                <a:ext uri="{FF2B5EF4-FFF2-40B4-BE49-F238E27FC236}">
                  <a16:creationId xmlns:a16="http://schemas.microsoft.com/office/drawing/2014/main" id="{E9E5C142-2076-4DF3-BF84-15943F0CD07C}"/>
                </a:ext>
              </a:extLst>
            </p:cNvPr>
            <p:cNvSpPr txBox="1"/>
            <p:nvPr/>
          </p:nvSpPr>
          <p:spPr>
            <a:xfrm>
              <a:off x="9096253" y="7849114"/>
              <a:ext cx="9799320" cy="830997"/>
            </a:xfrm>
            <a:prstGeom prst="rect">
              <a:avLst/>
            </a:prstGeom>
            <a:noFill/>
          </p:spPr>
          <p:txBody>
            <a:bodyPr wrap="square">
              <a:spAutoFit/>
            </a:bodyPr>
            <a:lstStyle/>
            <a:p>
              <a:r>
                <a:rPr lang="vi-VN" sz="4800" b="1" dirty="0">
                  <a:effectLst/>
                  <a:latin typeface="Arial" panose="020B0604020202020204" pitchFamily="34" charset="0"/>
                  <a:ea typeface="Times New Roman" panose="02020603050405020304" pitchFamily="18" charset="0"/>
                  <a:cs typeface="Arial" panose="020B0604020202020204" pitchFamily="34" charset="0"/>
                </a:rPr>
                <a:t>3. </a:t>
              </a:r>
              <a:r>
                <a:rPr lang="nl-NL" sz="4800" dirty="0">
                  <a:effectLst/>
                  <a:latin typeface="Arial" panose="020B0604020202020204" pitchFamily="34" charset="0"/>
                  <a:ea typeface="Times New Roman" panose="02020603050405020304" pitchFamily="18" charset="0"/>
                  <a:cs typeface="Arial" panose="020B0604020202020204" pitchFamily="34" charset="0"/>
                </a:rPr>
                <a:t>Lấy một vài ví dụ về IoT</a:t>
              </a:r>
              <a:endParaRPr lang="en-US" sz="4800" dirty="0">
                <a:latin typeface="Arial" panose="020B0604020202020204" pitchFamily="34" charset="0"/>
                <a:cs typeface="Arial" panose="020B0604020202020204" pitchFamily="34" charset="0"/>
              </a:endParaRPr>
            </a:p>
          </p:txBody>
        </p:sp>
      </p:grpSp>
      <p:pic>
        <p:nvPicPr>
          <p:cNvPr id="8194" name="Picture 2" descr="IoT là gì? Những điều cần biết về IoT và ứng dụng trong cuộc sống -  Thegioididong.com">
            <a:extLst>
              <a:ext uri="{FF2B5EF4-FFF2-40B4-BE49-F238E27FC236}">
                <a16:creationId xmlns:a16="http://schemas.microsoft.com/office/drawing/2014/main" id="{A334BBB1-C4A1-4D53-97C8-26FCA3C9156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 y="7048500"/>
            <a:ext cx="4665637" cy="30106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3196BCA5-566B-4C5A-8E25-F888CF1B7C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3885318" y="929569"/>
            <a:ext cx="5181600" cy="5181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2" name="Group 2"/>
          <p:cNvGrpSpPr/>
          <p:nvPr/>
        </p:nvGrpSpPr>
        <p:grpSpPr>
          <a:xfrm>
            <a:off x="6682355" y="122681"/>
            <a:ext cx="5139188" cy="3230764"/>
            <a:chOff x="-234284" y="-38100"/>
            <a:chExt cx="4274726" cy="850900"/>
          </a:xfrm>
        </p:grpSpPr>
        <p:sp>
          <p:nvSpPr>
            <p:cNvPr id="3" name="Freeform 3"/>
            <p:cNvSpPr/>
            <p:nvPr/>
          </p:nvSpPr>
          <p:spPr>
            <a:xfrm>
              <a:off x="-234284" y="-19874"/>
              <a:ext cx="4274726" cy="324618"/>
            </a:xfrm>
            <a:custGeom>
              <a:avLst/>
              <a:gdLst/>
              <a:ahLst/>
              <a:cxnLst/>
              <a:rect l="l" t="t" r="r" b="b"/>
              <a:pathLst>
                <a:path w="4274726" h="324618">
                  <a:moveTo>
                    <a:pt x="0" y="0"/>
                  </a:moveTo>
                  <a:lnTo>
                    <a:pt x="4274726" y="0"/>
                  </a:lnTo>
                  <a:lnTo>
                    <a:pt x="4274726" y="324618"/>
                  </a:lnTo>
                  <a:lnTo>
                    <a:pt x="0" y="324618"/>
                  </a:lnTo>
                  <a:close/>
                </a:path>
              </a:pathLst>
            </a:custGeom>
            <a:solidFill>
              <a:srgbClr val="FFF9E7"/>
            </a:solidFill>
          </p:spPr>
          <p:txBody>
            <a:bodyPr/>
            <a:lstStyle/>
            <a:p>
              <a:endParaRPr lang="en-US"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nSpc>
                  <a:spcPts val="2800"/>
                </a:lnSpc>
              </a:pPr>
              <a:endParaRPr lang="en-US" sz="2200" dirty="0">
                <a:solidFill>
                  <a:srgbClr val="000000"/>
                </a:solidFill>
                <a:latin typeface="Nunito"/>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631" r="5803"/>
          <a:stretch>
            <a:fillRect/>
          </a:stretch>
        </p:blipFill>
        <p:spPr>
          <a:xfrm rot="5400000">
            <a:off x="9168881" y="1226673"/>
            <a:ext cx="8332239" cy="914400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631" r="5803"/>
          <a:stretch>
            <a:fillRect/>
          </a:stretch>
        </p:blipFill>
        <p:spPr>
          <a:xfrm rot="5400000">
            <a:off x="2621629" y="4265118"/>
            <a:ext cx="3435095" cy="807526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5116" y="6585205"/>
            <a:ext cx="1618194" cy="74796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334856" y="952500"/>
            <a:ext cx="2899431" cy="143552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03956" y="1117178"/>
            <a:ext cx="632691" cy="80364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88650" y="1061673"/>
            <a:ext cx="632691" cy="803649"/>
          </a:xfrm>
          <a:prstGeom prst="rect">
            <a:avLst/>
          </a:prstGeom>
        </p:spPr>
      </p:pic>
      <p:grpSp>
        <p:nvGrpSpPr>
          <p:cNvPr id="22" name="Group 22"/>
          <p:cNvGrpSpPr/>
          <p:nvPr/>
        </p:nvGrpSpPr>
        <p:grpSpPr>
          <a:xfrm>
            <a:off x="1535666" y="4169807"/>
            <a:ext cx="3930444" cy="1516521"/>
            <a:chOff x="0" y="0"/>
            <a:chExt cx="5240592" cy="2022028"/>
          </a:xfrm>
        </p:grpSpPr>
        <p:sp>
          <p:nvSpPr>
            <p:cNvPr id="23" name="TextBox 23"/>
            <p:cNvSpPr txBox="1"/>
            <p:nvPr/>
          </p:nvSpPr>
          <p:spPr>
            <a:xfrm>
              <a:off x="0" y="0"/>
              <a:ext cx="5240592" cy="581356"/>
            </a:xfrm>
            <a:prstGeom prst="rect">
              <a:avLst/>
            </a:prstGeom>
          </p:spPr>
          <p:txBody>
            <a:bodyPr lIns="0" tIns="0" rIns="0" bIns="0" rtlCol="0" anchor="t">
              <a:spAutoFit/>
            </a:bodyPr>
            <a:lstStyle/>
            <a:p>
              <a:pPr algn="ctr">
                <a:lnSpc>
                  <a:spcPts val="3360"/>
                </a:lnSpc>
                <a:spcBef>
                  <a:spcPct val="0"/>
                </a:spcBef>
              </a:pPr>
              <a:endParaRPr lang="en-US" sz="2800" dirty="0">
                <a:solidFill>
                  <a:srgbClr val="000000"/>
                </a:solidFill>
                <a:latin typeface="Nunito Bold"/>
              </a:endParaRPr>
            </a:p>
          </p:txBody>
        </p:sp>
        <p:sp>
          <p:nvSpPr>
            <p:cNvPr id="24" name="TextBox 24"/>
            <p:cNvSpPr txBox="1"/>
            <p:nvPr/>
          </p:nvSpPr>
          <p:spPr>
            <a:xfrm>
              <a:off x="0" y="1511632"/>
              <a:ext cx="5240592" cy="510396"/>
            </a:xfrm>
            <a:prstGeom prst="rect">
              <a:avLst/>
            </a:prstGeom>
          </p:spPr>
          <p:txBody>
            <a:bodyPr lIns="0" tIns="0" rIns="0" bIns="0" rtlCol="0" anchor="t">
              <a:spAutoFit/>
            </a:bodyPr>
            <a:lstStyle/>
            <a:p>
              <a:pPr algn="ctr">
                <a:lnSpc>
                  <a:spcPts val="3080"/>
                </a:lnSpc>
              </a:pPr>
              <a:endParaRPr lang="en-US" sz="2200" dirty="0">
                <a:solidFill>
                  <a:srgbClr val="000000"/>
                </a:solidFill>
                <a:latin typeface="Nunito"/>
              </a:endParaRPr>
            </a:p>
          </p:txBody>
        </p:sp>
      </p:grpSp>
      <p:grpSp>
        <p:nvGrpSpPr>
          <p:cNvPr id="25" name="Group 25"/>
          <p:cNvGrpSpPr/>
          <p:nvPr/>
        </p:nvGrpSpPr>
        <p:grpSpPr>
          <a:xfrm>
            <a:off x="7154804" y="740185"/>
            <a:ext cx="4537362" cy="3804317"/>
            <a:chOff x="-606691" y="-4491067"/>
            <a:chExt cx="6049817" cy="5072423"/>
          </a:xfrm>
        </p:grpSpPr>
        <p:sp>
          <p:nvSpPr>
            <p:cNvPr id="26" name="TextBox 26"/>
            <p:cNvSpPr txBox="1"/>
            <p:nvPr/>
          </p:nvSpPr>
          <p:spPr>
            <a:xfrm>
              <a:off x="0" y="0"/>
              <a:ext cx="5443126" cy="581356"/>
            </a:xfrm>
            <a:prstGeom prst="rect">
              <a:avLst/>
            </a:prstGeom>
          </p:spPr>
          <p:txBody>
            <a:bodyPr lIns="0" tIns="0" rIns="0" bIns="0" rtlCol="0" anchor="t">
              <a:spAutoFit/>
            </a:bodyPr>
            <a:lstStyle/>
            <a:p>
              <a:pPr algn="ctr">
                <a:lnSpc>
                  <a:spcPts val="3360"/>
                </a:lnSpc>
                <a:spcBef>
                  <a:spcPct val="0"/>
                </a:spcBef>
              </a:pPr>
              <a:endParaRPr lang="en-US" sz="2800" dirty="0">
                <a:solidFill>
                  <a:srgbClr val="000000"/>
                </a:solidFill>
                <a:latin typeface="Nunito Bold"/>
              </a:endParaRPr>
            </a:p>
          </p:txBody>
        </p:sp>
        <p:sp>
          <p:nvSpPr>
            <p:cNvPr id="27" name="TextBox 27"/>
            <p:cNvSpPr txBox="1"/>
            <p:nvPr/>
          </p:nvSpPr>
          <p:spPr>
            <a:xfrm>
              <a:off x="-606691" y="-4491067"/>
              <a:ext cx="5443126" cy="634105"/>
            </a:xfrm>
            <a:prstGeom prst="rect">
              <a:avLst/>
            </a:prstGeom>
          </p:spPr>
          <p:txBody>
            <a:bodyPr lIns="0" tIns="0" rIns="0" bIns="0" rtlCol="0" anchor="t">
              <a:spAutoFit/>
            </a:bodyPr>
            <a:lstStyle/>
            <a:p>
              <a:pPr algn="ctr">
                <a:lnSpc>
                  <a:spcPts val="3080"/>
                </a:lnSpc>
              </a:pPr>
              <a:r>
                <a:rPr lang="vi-VN" sz="5400" b="1" dirty="0">
                  <a:solidFill>
                    <a:srgbClr val="000000"/>
                  </a:solidFill>
                </a:rPr>
                <a:t>TRẢ LỜI</a:t>
              </a:r>
              <a:endParaRPr lang="en-US" sz="5400" b="1" dirty="0">
                <a:solidFill>
                  <a:srgbClr val="000000"/>
                </a:solidFill>
              </a:endParaRPr>
            </a:p>
          </p:txBody>
        </p:sp>
      </p:grpSp>
      <p:grpSp>
        <p:nvGrpSpPr>
          <p:cNvPr id="28" name="Group 28"/>
          <p:cNvGrpSpPr/>
          <p:nvPr/>
        </p:nvGrpSpPr>
        <p:grpSpPr>
          <a:xfrm>
            <a:off x="12474551" y="4087160"/>
            <a:ext cx="3930444" cy="1516521"/>
            <a:chOff x="0" y="0"/>
            <a:chExt cx="5240592" cy="2022028"/>
          </a:xfrm>
        </p:grpSpPr>
        <p:sp>
          <p:nvSpPr>
            <p:cNvPr id="29" name="TextBox 29"/>
            <p:cNvSpPr txBox="1"/>
            <p:nvPr/>
          </p:nvSpPr>
          <p:spPr>
            <a:xfrm rot="13374657">
              <a:off x="0" y="0"/>
              <a:ext cx="5240592" cy="581356"/>
            </a:xfrm>
            <a:prstGeom prst="rect">
              <a:avLst/>
            </a:prstGeom>
          </p:spPr>
          <p:txBody>
            <a:bodyPr lIns="0" tIns="0" rIns="0" bIns="0" rtlCol="0" anchor="t">
              <a:spAutoFit/>
            </a:bodyPr>
            <a:lstStyle/>
            <a:p>
              <a:pPr algn="ctr">
                <a:lnSpc>
                  <a:spcPts val="3360"/>
                </a:lnSpc>
                <a:spcBef>
                  <a:spcPct val="0"/>
                </a:spcBef>
              </a:pPr>
              <a:endParaRPr lang="en-US" sz="2800" dirty="0">
                <a:solidFill>
                  <a:srgbClr val="000000"/>
                </a:solidFill>
                <a:latin typeface="Nunito Bold"/>
              </a:endParaRPr>
            </a:p>
          </p:txBody>
        </p:sp>
        <p:sp>
          <p:nvSpPr>
            <p:cNvPr id="30" name="TextBox 30"/>
            <p:cNvSpPr txBox="1"/>
            <p:nvPr/>
          </p:nvSpPr>
          <p:spPr>
            <a:xfrm>
              <a:off x="0" y="1511632"/>
              <a:ext cx="5240592" cy="510396"/>
            </a:xfrm>
            <a:prstGeom prst="rect">
              <a:avLst/>
            </a:prstGeom>
          </p:spPr>
          <p:txBody>
            <a:bodyPr lIns="0" tIns="0" rIns="0" bIns="0" rtlCol="0" anchor="t">
              <a:spAutoFit/>
            </a:bodyPr>
            <a:lstStyle/>
            <a:p>
              <a:pPr algn="ctr">
                <a:lnSpc>
                  <a:spcPts val="3080"/>
                </a:lnSpc>
              </a:pPr>
              <a:endParaRPr lang="en-US" sz="2200" dirty="0">
                <a:solidFill>
                  <a:srgbClr val="000000"/>
                </a:solidFill>
                <a:latin typeface="Nunito"/>
              </a:endParaRPr>
            </a:p>
          </p:txBody>
        </p:sp>
      </p:grpSp>
      <p:grpSp>
        <p:nvGrpSpPr>
          <p:cNvPr id="46" name="Group 45">
            <a:extLst>
              <a:ext uri="{FF2B5EF4-FFF2-40B4-BE49-F238E27FC236}">
                <a16:creationId xmlns:a16="http://schemas.microsoft.com/office/drawing/2014/main" id="{A0A755F5-D814-452B-9DB7-D713D8ADDF19}"/>
              </a:ext>
            </a:extLst>
          </p:cNvPr>
          <p:cNvGrpSpPr/>
          <p:nvPr/>
        </p:nvGrpSpPr>
        <p:grpSpPr>
          <a:xfrm>
            <a:off x="301540" y="1636592"/>
            <a:ext cx="8075269" cy="4802303"/>
            <a:chOff x="301540" y="1788997"/>
            <a:chExt cx="8075269" cy="4802303"/>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631" r="5803"/>
            <a:stretch>
              <a:fillRect/>
            </a:stretch>
          </p:blipFill>
          <p:spPr>
            <a:xfrm rot="5400000">
              <a:off x="1938023" y="152514"/>
              <a:ext cx="4802303" cy="8075269"/>
            </a:xfrm>
            <a:prstGeom prst="rect">
              <a:avLst/>
            </a:prstGeom>
          </p:spPr>
        </p:pic>
        <p:sp>
          <p:nvSpPr>
            <p:cNvPr id="35" name="TextBox 34">
              <a:extLst>
                <a:ext uri="{FF2B5EF4-FFF2-40B4-BE49-F238E27FC236}">
                  <a16:creationId xmlns:a16="http://schemas.microsoft.com/office/drawing/2014/main" id="{F59A3D85-D3E9-4779-B759-E9C2778BADC4}"/>
                </a:ext>
              </a:extLst>
            </p:cNvPr>
            <p:cNvSpPr txBox="1"/>
            <p:nvPr/>
          </p:nvSpPr>
          <p:spPr>
            <a:xfrm>
              <a:off x="2793631" y="2338331"/>
              <a:ext cx="3305935" cy="830997"/>
            </a:xfrm>
            <a:prstGeom prst="rect">
              <a:avLst/>
            </a:prstGeom>
            <a:noFill/>
          </p:spPr>
          <p:txBody>
            <a:bodyPr wrap="square">
              <a:spAutoFit/>
            </a:bodyPr>
            <a:lstStyle/>
            <a:p>
              <a:r>
                <a:rPr lang="vi-VN" sz="4800" b="1" dirty="0">
                  <a:solidFill>
                    <a:srgbClr val="000000"/>
                  </a:solidFill>
                </a:rPr>
                <a:t>Khái niệm</a:t>
              </a:r>
              <a:endParaRPr lang="en-US" sz="4800" b="1" dirty="0"/>
            </a:p>
          </p:txBody>
        </p:sp>
      </p:grpSp>
      <p:sp>
        <p:nvSpPr>
          <p:cNvPr id="37" name="TextBox 36">
            <a:extLst>
              <a:ext uri="{FF2B5EF4-FFF2-40B4-BE49-F238E27FC236}">
                <a16:creationId xmlns:a16="http://schemas.microsoft.com/office/drawing/2014/main" id="{D5BD4DBD-1BF9-40CB-8084-8D63557AA4B7}"/>
              </a:ext>
            </a:extLst>
          </p:cNvPr>
          <p:cNvSpPr txBox="1"/>
          <p:nvPr/>
        </p:nvSpPr>
        <p:spPr>
          <a:xfrm>
            <a:off x="606988" y="2947816"/>
            <a:ext cx="7464382" cy="3313664"/>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IoT: là việc liên kết các thiết bị thông minh để tự động thu thập, trao đổi và xử lí dữ liệu phục vụ cho các mục đích khác nhau.</a:t>
            </a:r>
            <a:endParaRPr lang="en-US" sz="36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1611F6B5-51B7-44EE-830D-D0BA19271BFB}"/>
              </a:ext>
            </a:extLst>
          </p:cNvPr>
          <p:cNvSpPr txBox="1"/>
          <p:nvPr/>
        </p:nvSpPr>
        <p:spPr>
          <a:xfrm>
            <a:off x="9101812" y="2800897"/>
            <a:ext cx="8543908" cy="6842835"/>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ü"/>
            </a:pPr>
            <a:r>
              <a:rPr lang="nl-NL" sz="3600" dirty="0">
                <a:effectLst/>
                <a:latin typeface="Arial" panose="020B0604020202020204" pitchFamily="34" charset="0"/>
                <a:ea typeface="Times New Roman" panose="02020603050405020304" pitchFamily="18" charset="0"/>
                <a:cs typeface="Arial" panose="020B0604020202020204" pitchFamily="34" charset="0"/>
              </a:rPr>
              <a:t>Thu thập dữ liệu tự động, có thể thay thế cho con người ở những môi trường làm việc không thuận lợi.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ü"/>
            </a:pPr>
            <a:r>
              <a:rPr lang="nl-NL" sz="3600" dirty="0">
                <a:effectLst/>
                <a:latin typeface="Arial" panose="020B0604020202020204" pitchFamily="34" charset="0"/>
                <a:ea typeface="Times New Roman" panose="02020603050405020304" pitchFamily="18" charset="0"/>
                <a:cs typeface="Arial" panose="020B0604020202020204" pitchFamily="34" charset="0"/>
              </a:rPr>
              <a:t>Giảm chi phí thu thập và xử lí dữ liệu.</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ü"/>
            </a:pPr>
            <a:r>
              <a:rPr lang="nl-NL" sz="3600" dirty="0">
                <a:effectLst/>
                <a:latin typeface="Arial" panose="020B0604020202020204" pitchFamily="34" charset="0"/>
                <a:ea typeface="Times New Roman" panose="02020603050405020304" pitchFamily="18" charset="0"/>
                <a:cs typeface="Arial" panose="020B0604020202020204" pitchFamily="34" charset="0"/>
              </a:rPr>
              <a:t>Dữ liệu được thu thập liên tục, tức thời nên có thể nắm bắt được trạng thái của hệ thống để có những quyết định đúng đắn và kịp thời.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1" name="TextBox 40">
            <a:extLst>
              <a:ext uri="{FF2B5EF4-FFF2-40B4-BE49-F238E27FC236}">
                <a16:creationId xmlns:a16="http://schemas.microsoft.com/office/drawing/2014/main" id="{E5E34E60-E889-4D2E-BAFB-05D3DC099CDD}"/>
              </a:ext>
            </a:extLst>
          </p:cNvPr>
          <p:cNvSpPr txBox="1"/>
          <p:nvPr/>
        </p:nvSpPr>
        <p:spPr>
          <a:xfrm>
            <a:off x="12437011" y="2106515"/>
            <a:ext cx="3523245" cy="830997"/>
          </a:xfrm>
          <a:prstGeom prst="rect">
            <a:avLst/>
          </a:prstGeom>
          <a:noFill/>
        </p:spPr>
        <p:txBody>
          <a:bodyPr wrap="square">
            <a:spAutoFit/>
          </a:bodyPr>
          <a:lstStyle/>
          <a:p>
            <a:r>
              <a:rPr lang="vi-VN" sz="4800" b="1" dirty="0">
                <a:solidFill>
                  <a:srgbClr val="000000"/>
                </a:solidFill>
              </a:rPr>
              <a:t>Lợi ích</a:t>
            </a:r>
            <a:endParaRPr lang="en-US" sz="4800" b="1" dirty="0"/>
          </a:p>
        </p:txBody>
      </p:sp>
      <p:sp>
        <p:nvSpPr>
          <p:cNvPr id="43" name="TextBox 42">
            <a:extLst>
              <a:ext uri="{FF2B5EF4-FFF2-40B4-BE49-F238E27FC236}">
                <a16:creationId xmlns:a16="http://schemas.microsoft.com/office/drawing/2014/main" id="{60E8FB88-BCD4-4D1F-B037-AB8C4D6BDF12}"/>
              </a:ext>
            </a:extLst>
          </p:cNvPr>
          <p:cNvSpPr txBox="1"/>
          <p:nvPr/>
        </p:nvSpPr>
        <p:spPr>
          <a:xfrm>
            <a:off x="606988" y="7435038"/>
            <a:ext cx="7464382" cy="2585260"/>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Ø"/>
            </a:pPr>
            <a:r>
              <a:rPr lang="nl-NL" sz="3600" dirty="0">
                <a:effectLst/>
                <a:latin typeface="Arial" panose="020B0604020202020204" pitchFamily="34" charset="0"/>
                <a:ea typeface="Times New Roman" panose="02020603050405020304" pitchFamily="18" charset="0"/>
                <a:cs typeface="Arial" panose="020B0604020202020204" pitchFamily="34" charset="0"/>
              </a:rPr>
              <a:t>Thu phí không dừng trên các đường cao tốc.</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Ø"/>
            </a:pPr>
            <a:r>
              <a:rPr lang="nl-NL" sz="3600" dirty="0">
                <a:effectLst/>
                <a:latin typeface="Arial" panose="020B0604020202020204" pitchFamily="34" charset="0"/>
                <a:ea typeface="Times New Roman" panose="02020603050405020304" pitchFamily="18" charset="0"/>
                <a:cs typeface="Arial" panose="020B0604020202020204" pitchFamily="34" charset="0"/>
              </a:rPr>
              <a:t>Nhà thông minh.</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5" name="TextBox 44">
            <a:extLst>
              <a:ext uri="{FF2B5EF4-FFF2-40B4-BE49-F238E27FC236}">
                <a16:creationId xmlns:a16="http://schemas.microsoft.com/office/drawing/2014/main" id="{7E1E16D0-7F49-4C34-ACB6-B9E8607EE652}"/>
              </a:ext>
            </a:extLst>
          </p:cNvPr>
          <p:cNvSpPr txBox="1"/>
          <p:nvPr/>
        </p:nvSpPr>
        <p:spPr>
          <a:xfrm>
            <a:off x="3500888" y="6801003"/>
            <a:ext cx="3545090" cy="830997"/>
          </a:xfrm>
          <a:prstGeom prst="rect">
            <a:avLst/>
          </a:prstGeom>
          <a:noFill/>
        </p:spPr>
        <p:txBody>
          <a:bodyPr wrap="square">
            <a:spAutoFit/>
          </a:bodyPr>
          <a:lstStyle/>
          <a:p>
            <a:r>
              <a:rPr lang="vi-VN" sz="4800" b="1" dirty="0"/>
              <a:t>Ví dụ</a:t>
            </a:r>
            <a:endParaRPr lang="en-US" sz="4800" b="1" dirty="0"/>
          </a:p>
        </p:txBody>
      </p:sp>
      <p:pic>
        <p:nvPicPr>
          <p:cNvPr id="49" name="Picture 8">
            <a:extLst>
              <a:ext uri="{FF2B5EF4-FFF2-40B4-BE49-F238E27FC236}">
                <a16:creationId xmlns:a16="http://schemas.microsoft.com/office/drawing/2014/main" id="{5DC1F943-B524-433A-8CCC-FDAB85779EE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055090" y="1343275"/>
            <a:ext cx="2281644" cy="10287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1">
                                            <p:txEl>
                                              <p:pRg st="0" end="0"/>
                                            </p:txEl>
                                          </p:spTgt>
                                        </p:tgtEl>
                                        <p:attrNameLst>
                                          <p:attrName>style.visibility</p:attrName>
                                        </p:attrNameLst>
                                      </p:cBhvr>
                                      <p:to>
                                        <p:strVal val="visible"/>
                                      </p:to>
                                    </p:set>
                                    <p:animEffect transition="in" filter="barn(inVertical)">
                                      <p:cBhvr>
                                        <p:cTn id="38" dur="500"/>
                                        <p:tgtEl>
                                          <p:spTgt spid="4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9">
                                            <p:txEl>
                                              <p:pRg st="0" end="0"/>
                                            </p:txEl>
                                          </p:spTgt>
                                        </p:tgtEl>
                                        <p:attrNameLst>
                                          <p:attrName>style.visibility</p:attrName>
                                        </p:attrNameLst>
                                      </p:cBhvr>
                                      <p:to>
                                        <p:strVal val="visible"/>
                                      </p:to>
                                    </p:set>
                                    <p:anim calcmode="lin" valueType="num">
                                      <p:cBhvr>
                                        <p:cTn id="43"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9">
                                            <p:txEl>
                                              <p:pRg st="1" end="1"/>
                                            </p:txEl>
                                          </p:spTgt>
                                        </p:tgtEl>
                                        <p:attrNameLst>
                                          <p:attrName>style.visibility</p:attrName>
                                        </p:attrNameLst>
                                      </p:cBhvr>
                                      <p:to>
                                        <p:strVal val="visible"/>
                                      </p:to>
                                    </p:set>
                                    <p:anim calcmode="lin" valueType="num">
                                      <p:cBhvr>
                                        <p:cTn id="50" dur="500" fill="hold"/>
                                        <p:tgtEl>
                                          <p:spTgt spid="39">
                                            <p:txEl>
                                              <p:pRg st="1" end="1"/>
                                            </p:txEl>
                                          </p:spTgt>
                                        </p:tgtEl>
                                        <p:attrNameLst>
                                          <p:attrName>ppt_w</p:attrName>
                                        </p:attrNameLst>
                                      </p:cBhvr>
                                      <p:tavLst>
                                        <p:tav tm="0">
                                          <p:val>
                                            <p:fltVal val="0"/>
                                          </p:val>
                                        </p:tav>
                                        <p:tav tm="100000">
                                          <p:val>
                                            <p:strVal val="#ppt_w"/>
                                          </p:val>
                                        </p:tav>
                                      </p:tavLst>
                                    </p:anim>
                                    <p:anim calcmode="lin" valueType="num">
                                      <p:cBhvr>
                                        <p:cTn id="51" dur="500" fill="hold"/>
                                        <p:tgtEl>
                                          <p:spTgt spid="39">
                                            <p:txEl>
                                              <p:pRg st="1" end="1"/>
                                            </p:txEl>
                                          </p:spTgt>
                                        </p:tgtEl>
                                        <p:attrNameLst>
                                          <p:attrName>ppt_h</p:attrName>
                                        </p:attrNameLst>
                                      </p:cBhvr>
                                      <p:tavLst>
                                        <p:tav tm="0">
                                          <p:val>
                                            <p:fltVal val="0"/>
                                          </p:val>
                                        </p:tav>
                                        <p:tav tm="100000">
                                          <p:val>
                                            <p:strVal val="#ppt_h"/>
                                          </p:val>
                                        </p:tav>
                                      </p:tavLst>
                                    </p:anim>
                                    <p:animEffect transition="in" filter="fade">
                                      <p:cBhvr>
                                        <p:cTn id="52" dur="500"/>
                                        <p:tgtEl>
                                          <p:spTgt spid="39">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9">
                                            <p:txEl>
                                              <p:pRg st="2" end="2"/>
                                            </p:txEl>
                                          </p:spTgt>
                                        </p:tgtEl>
                                        <p:attrNameLst>
                                          <p:attrName>style.visibility</p:attrName>
                                        </p:attrNameLst>
                                      </p:cBhvr>
                                      <p:to>
                                        <p:strVal val="visible"/>
                                      </p:to>
                                    </p:set>
                                    <p:anim calcmode="lin" valueType="num">
                                      <p:cBhvr>
                                        <p:cTn id="57" dur="500" fill="hold"/>
                                        <p:tgtEl>
                                          <p:spTgt spid="39">
                                            <p:txEl>
                                              <p:pRg st="2" end="2"/>
                                            </p:txEl>
                                          </p:spTgt>
                                        </p:tgtEl>
                                        <p:attrNameLst>
                                          <p:attrName>ppt_w</p:attrName>
                                        </p:attrNameLst>
                                      </p:cBhvr>
                                      <p:tavLst>
                                        <p:tav tm="0">
                                          <p:val>
                                            <p:fltVal val="0"/>
                                          </p:val>
                                        </p:tav>
                                        <p:tav tm="100000">
                                          <p:val>
                                            <p:strVal val="#ppt_w"/>
                                          </p:val>
                                        </p:tav>
                                      </p:tavLst>
                                    </p:anim>
                                    <p:anim calcmode="lin" valueType="num">
                                      <p:cBhvr>
                                        <p:cTn id="58" dur="500" fill="hold"/>
                                        <p:tgtEl>
                                          <p:spTgt spid="39">
                                            <p:txEl>
                                              <p:pRg st="2" end="2"/>
                                            </p:txEl>
                                          </p:spTgt>
                                        </p:tgtEl>
                                        <p:attrNameLst>
                                          <p:attrName>ppt_h</p:attrName>
                                        </p:attrNameLst>
                                      </p:cBhvr>
                                      <p:tavLst>
                                        <p:tav tm="0">
                                          <p:val>
                                            <p:fltVal val="0"/>
                                          </p:val>
                                        </p:tav>
                                        <p:tav tm="100000">
                                          <p:val>
                                            <p:strVal val="#ppt_h"/>
                                          </p:val>
                                        </p:tav>
                                      </p:tavLst>
                                    </p:anim>
                                    <p:animEffect transition="in" filter="fade">
                                      <p:cBhvr>
                                        <p:cTn id="59" dur="500"/>
                                        <p:tgtEl>
                                          <p:spTgt spid="39">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additive="base">
                                        <p:cTn id="64" dur="500" fill="hold"/>
                                        <p:tgtEl>
                                          <p:spTgt spid="7"/>
                                        </p:tgtEl>
                                        <p:attrNameLst>
                                          <p:attrName>ppt_x</p:attrName>
                                        </p:attrNameLst>
                                      </p:cBhvr>
                                      <p:tavLst>
                                        <p:tav tm="0">
                                          <p:val>
                                            <p:strVal val="#ppt_x"/>
                                          </p:val>
                                        </p:tav>
                                        <p:tav tm="100000">
                                          <p:val>
                                            <p:strVal val="#ppt_x"/>
                                          </p:val>
                                        </p:tav>
                                      </p:tavLst>
                                    </p:anim>
                                    <p:anim calcmode="lin" valueType="num">
                                      <p:cBhvr additive="base">
                                        <p:cTn id="6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5">
                                            <p:txEl>
                                              <p:pRg st="0" end="0"/>
                                            </p:txEl>
                                          </p:spTgt>
                                        </p:tgtEl>
                                        <p:attrNameLst>
                                          <p:attrName>style.visibility</p:attrName>
                                        </p:attrNameLst>
                                      </p:cBhvr>
                                      <p:to>
                                        <p:strVal val="visible"/>
                                      </p:to>
                                    </p:set>
                                    <p:anim calcmode="lin" valueType="num">
                                      <p:cBhvr additive="base">
                                        <p:cTn id="7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xEl>
                                              <p:pRg st="0" end="0"/>
                                            </p:txEl>
                                          </p:spTgt>
                                        </p:tgtEl>
                                        <p:attrNameLst>
                                          <p:attrName>style.visibility</p:attrName>
                                        </p:attrNameLst>
                                      </p:cBhvr>
                                      <p:to>
                                        <p:strVal val="visible"/>
                                      </p:to>
                                    </p:set>
                                    <p:animEffect transition="in" filter="wipe(left)">
                                      <p:cBhvr>
                                        <p:cTn id="76" dur="500"/>
                                        <p:tgtEl>
                                          <p:spTgt spid="43">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xEl>
                                              <p:pRg st="1" end="1"/>
                                            </p:txEl>
                                          </p:spTgt>
                                        </p:tgtEl>
                                        <p:attrNameLst>
                                          <p:attrName>style.visibility</p:attrName>
                                        </p:attrNameLst>
                                      </p:cBhvr>
                                      <p:to>
                                        <p:strVal val="visible"/>
                                      </p:to>
                                    </p:set>
                                    <p:animEffect transition="in" filter="wipe(left)">
                                      <p:cBhvr>
                                        <p:cTn id="81"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74000"/>
          </a:schemeClr>
        </a:solidFill>
        <a:effectLst/>
      </p:bgPr>
    </p:bg>
    <p:spTree>
      <p:nvGrpSpPr>
        <p:cNvPr id="1" name=""/>
        <p:cNvGrpSpPr/>
        <p:nvPr/>
      </p:nvGrpSpPr>
      <p:grpSpPr>
        <a:xfrm>
          <a:off x="0" y="0"/>
          <a:ext cx="0" cy="0"/>
          <a:chOff x="0" y="0"/>
          <a:chExt cx="0" cy="0"/>
        </a:xfrm>
      </p:grpSpPr>
      <p:sp>
        <p:nvSpPr>
          <p:cNvPr id="4" name="TextBox 4"/>
          <p:cNvSpPr txBox="1"/>
          <p:nvPr/>
        </p:nvSpPr>
        <p:spPr>
          <a:xfrm>
            <a:off x="3657600" y="816011"/>
            <a:ext cx="10972800" cy="802592"/>
          </a:xfrm>
          <a:prstGeom prst="rect">
            <a:avLst/>
          </a:prstGeom>
        </p:spPr>
        <p:txBody>
          <a:bodyPr wrap="square" lIns="0" tIns="0" rIns="0" bIns="0" rtlCol="0" anchor="t">
            <a:spAutoFit/>
          </a:bodyPr>
          <a:lstStyle/>
          <a:p>
            <a:pPr marL="0" lvl="1" indent="0" algn="ctr">
              <a:lnSpc>
                <a:spcPts val="6480"/>
              </a:lnSpc>
              <a:spcBef>
                <a:spcPct val="0"/>
              </a:spcBef>
            </a:pPr>
            <a:r>
              <a:rPr lang="vi-VN" sz="4800" b="1" dirty="0"/>
              <a:t>Câu hỏi và bài tập củng cố</a:t>
            </a:r>
            <a:endParaRPr lang="en-US" sz="4800" b="1" dirty="0"/>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389377" y="4881711"/>
            <a:ext cx="13716000" cy="397260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42103" y="7385514"/>
            <a:ext cx="2162814" cy="293760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62877">
            <a:off x="16327091" y="4509594"/>
            <a:ext cx="436842" cy="143816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236819" y="4910583"/>
            <a:ext cx="906510" cy="906510"/>
          </a:xfrm>
          <a:prstGeom prst="rect">
            <a:avLst/>
          </a:prstGeom>
        </p:spPr>
      </p:pic>
      <p:grpSp>
        <p:nvGrpSpPr>
          <p:cNvPr id="18" name="Group 17">
            <a:extLst>
              <a:ext uri="{FF2B5EF4-FFF2-40B4-BE49-F238E27FC236}">
                <a16:creationId xmlns:a16="http://schemas.microsoft.com/office/drawing/2014/main" id="{F44FE13F-0445-45DF-94A5-9E961CA48F92}"/>
              </a:ext>
            </a:extLst>
          </p:cNvPr>
          <p:cNvGrpSpPr/>
          <p:nvPr/>
        </p:nvGrpSpPr>
        <p:grpSpPr>
          <a:xfrm>
            <a:off x="908567" y="2025719"/>
            <a:ext cx="15934685" cy="2382518"/>
            <a:chOff x="1600200" y="2242086"/>
            <a:chExt cx="14399640" cy="2382518"/>
          </a:xfrm>
        </p:grpSpPr>
        <p:pic>
          <p:nvPicPr>
            <p:cNvPr id="14" name="Picture 6">
              <a:extLst>
                <a:ext uri="{FF2B5EF4-FFF2-40B4-BE49-F238E27FC236}">
                  <a16:creationId xmlns:a16="http://schemas.microsoft.com/office/drawing/2014/main" id="{14F88996-FCD2-460C-9FD9-FE56C06AE1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0200" y="2242086"/>
              <a:ext cx="14399640" cy="2382518"/>
            </a:xfrm>
            <a:prstGeom prst="rect">
              <a:avLst/>
            </a:prstGeom>
          </p:spPr>
        </p:pic>
        <p:pic>
          <p:nvPicPr>
            <p:cNvPr id="17" name="Picture 5">
              <a:extLst>
                <a:ext uri="{FF2B5EF4-FFF2-40B4-BE49-F238E27FC236}">
                  <a16:creationId xmlns:a16="http://schemas.microsoft.com/office/drawing/2014/main" id="{A80B7553-845E-4A82-860D-4A640F56CCB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852760">
              <a:off x="2069408" y="2511815"/>
              <a:ext cx="1009412" cy="1555041"/>
            </a:xfrm>
            <a:prstGeom prst="rect">
              <a:avLst/>
            </a:prstGeom>
          </p:spPr>
        </p:pic>
      </p:grpSp>
      <p:sp>
        <p:nvSpPr>
          <p:cNvPr id="19" name="TextBox 18">
            <a:extLst>
              <a:ext uri="{FF2B5EF4-FFF2-40B4-BE49-F238E27FC236}">
                <a16:creationId xmlns:a16="http://schemas.microsoft.com/office/drawing/2014/main" id="{971EDA7D-2BBF-42E0-B555-28496D0C0356}"/>
              </a:ext>
            </a:extLst>
          </p:cNvPr>
          <p:cNvSpPr txBox="1"/>
          <p:nvPr/>
        </p:nvSpPr>
        <p:spPr>
          <a:xfrm>
            <a:off x="2582756" y="2187458"/>
            <a:ext cx="13899594" cy="1998176"/>
          </a:xfrm>
          <a:prstGeom prst="rect">
            <a:avLst/>
          </a:prstGeom>
          <a:noFill/>
        </p:spPr>
        <p:txBody>
          <a:bodyPr wrap="square">
            <a:spAutoFit/>
          </a:bodyPr>
          <a:lstStyle/>
          <a:p>
            <a:pPr marL="0" lvl="0" indent="0" algn="ctr">
              <a:lnSpc>
                <a:spcPct val="150000"/>
              </a:lnSpc>
              <a:spcBef>
                <a:spcPct val="0"/>
              </a:spcBef>
            </a:pPr>
            <a:r>
              <a:rPr lang="en-US" sz="4400" b="0" i="0" dirty="0" err="1">
                <a:effectLst/>
                <a:latin typeface="Arial" panose="020B0604020202020204" pitchFamily="34" charset="0"/>
                <a:cs typeface="Arial" panose="020B0604020202020204" pitchFamily="34" charset="0"/>
              </a:rPr>
              <a:t>Trong</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một</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mạng</a:t>
            </a:r>
            <a:r>
              <a:rPr lang="en-US" sz="4400" b="0" i="0" dirty="0">
                <a:effectLst/>
                <a:latin typeface="Arial" panose="020B0604020202020204" pitchFamily="34" charset="0"/>
                <a:cs typeface="Arial" panose="020B0604020202020204" pitchFamily="34" charset="0"/>
              </a:rPr>
              <a:t> IoT, </a:t>
            </a:r>
            <a:r>
              <a:rPr lang="en-US" sz="4400" b="0" i="0" dirty="0" err="1">
                <a:effectLst/>
                <a:latin typeface="Arial" panose="020B0604020202020204" pitchFamily="34" charset="0"/>
                <a:cs typeface="Arial" panose="020B0604020202020204" pitchFamily="34" charset="0"/>
              </a:rPr>
              <a:t>có</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nhất</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thiết</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là</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thiết</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bị</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thông</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minh</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chỉ</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nối</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với</a:t>
            </a:r>
            <a:r>
              <a:rPr lang="en-US" sz="4400" b="0" i="0" dirty="0">
                <a:effectLst/>
                <a:latin typeface="Arial" panose="020B0604020202020204" pitchFamily="34" charset="0"/>
                <a:cs typeface="Arial" panose="020B0604020202020204" pitchFamily="34" charset="0"/>
              </a:rPr>
              <a:t> </a:t>
            </a:r>
            <a:r>
              <a:rPr lang="en-US" sz="4400" b="0" i="0" dirty="0" err="1">
                <a:effectLst/>
                <a:latin typeface="Arial" panose="020B0604020202020204" pitchFamily="34" charset="0"/>
                <a:cs typeface="Arial" panose="020B0604020202020204" pitchFamily="34" charset="0"/>
              </a:rPr>
              <a:t>nhau</a:t>
            </a:r>
            <a:r>
              <a:rPr lang="en-US" sz="4400" b="0" i="0" dirty="0">
                <a:effectLst/>
                <a:latin typeface="Arial" panose="020B0604020202020204" pitchFamily="34" charset="0"/>
                <a:cs typeface="Arial" panose="020B0604020202020204" pitchFamily="34" charset="0"/>
              </a:rPr>
              <a:t> qua Internet hay </a:t>
            </a:r>
            <a:r>
              <a:rPr lang="en-US" sz="4400" b="0" i="0" dirty="0" err="1">
                <a:effectLst/>
                <a:latin typeface="Arial" panose="020B0604020202020204" pitchFamily="34" charset="0"/>
                <a:cs typeface="Arial" panose="020B0604020202020204" pitchFamily="34" charset="0"/>
              </a:rPr>
              <a:t>không</a:t>
            </a:r>
            <a:r>
              <a:rPr lang="en-US" sz="4400" b="0" i="0" dirty="0">
                <a:effectLst/>
                <a:latin typeface="Arial" panose="020B0604020202020204" pitchFamily="34" charset="0"/>
                <a:cs typeface="Arial" panose="020B0604020202020204" pitchFamily="34" charset="0"/>
              </a:rPr>
              <a:t>?</a:t>
            </a:r>
            <a:endParaRPr lang="en-US" sz="4400" u="none" dirty="0">
              <a:latin typeface="Arial" panose="020B0604020202020204" pitchFamily="34" charset="0"/>
              <a:cs typeface="Arial" panose="020B0604020202020204" pitchFamily="34" charset="0"/>
            </a:endParaRPr>
          </a:p>
        </p:txBody>
      </p:sp>
      <p:pic>
        <p:nvPicPr>
          <p:cNvPr id="20" name="Picture 6">
            <a:extLst>
              <a:ext uri="{FF2B5EF4-FFF2-40B4-BE49-F238E27FC236}">
                <a16:creationId xmlns:a16="http://schemas.microsoft.com/office/drawing/2014/main" id="{C09A636D-CB4F-4115-836B-FDF80FE9752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799394" flipH="1">
            <a:off x="2278239" y="4288601"/>
            <a:ext cx="1665692" cy="2906977"/>
          </a:xfrm>
          <a:prstGeom prst="rect">
            <a:avLst/>
          </a:prstGeom>
        </p:spPr>
      </p:pic>
      <p:pic>
        <p:nvPicPr>
          <p:cNvPr id="24" name="Picture 23">
            <a:extLst>
              <a:ext uri="{FF2B5EF4-FFF2-40B4-BE49-F238E27FC236}">
                <a16:creationId xmlns:a16="http://schemas.microsoft.com/office/drawing/2014/main" id="{7CDAD4E4-FC10-402E-82E3-769F68FBBF7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9849" y="6109503"/>
            <a:ext cx="4470225" cy="4470225"/>
          </a:xfrm>
          <a:prstGeom prst="rect">
            <a:avLst/>
          </a:prstGeom>
        </p:spPr>
      </p:pic>
      <p:sp>
        <p:nvSpPr>
          <p:cNvPr id="26" name="TextBox 25">
            <a:extLst>
              <a:ext uri="{FF2B5EF4-FFF2-40B4-BE49-F238E27FC236}">
                <a16:creationId xmlns:a16="http://schemas.microsoft.com/office/drawing/2014/main" id="{52DB04DD-D76F-4189-963F-DA600150AB42}"/>
              </a:ext>
            </a:extLst>
          </p:cNvPr>
          <p:cNvSpPr txBox="1"/>
          <p:nvPr/>
        </p:nvSpPr>
        <p:spPr>
          <a:xfrm>
            <a:off x="4627699" y="5817093"/>
            <a:ext cx="11925308" cy="2014334"/>
          </a:xfrm>
          <a:prstGeom prst="rect">
            <a:avLst/>
          </a:prstGeom>
          <a:noFill/>
          <a:ln>
            <a:noFill/>
          </a:ln>
        </p:spPr>
        <p:txBody>
          <a:bodyPr wrap="square">
            <a:spAutoFit/>
          </a:bodyPr>
          <a:lstStyle/>
          <a:p>
            <a:pPr algn="ctr">
              <a:lnSpc>
                <a:spcPct val="150000"/>
              </a:lnSpc>
            </a:pPr>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Ngoài Internet, việc kết nối có thể thực hiện qua Bluetooth, ZigBee, hồng ngoại</a:t>
            </a:r>
            <a:endParaRPr lang="en-US" sz="4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 calcmode="lin" valueType="num">
                                      <p:cBhvr additive="base">
                                        <p:cTn id="4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156478" y="6381732"/>
            <a:ext cx="5753137" cy="57531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 y="0"/>
            <a:ext cx="17830800" cy="10096500"/>
          </a:xfrm>
          <a:prstGeom prst="rect">
            <a:avLst/>
          </a:prstGeom>
        </p:spPr>
      </p:pic>
      <p:sp>
        <p:nvSpPr>
          <p:cNvPr id="7" name="AutoShape 7"/>
          <p:cNvSpPr/>
          <p:nvPr/>
        </p:nvSpPr>
        <p:spPr>
          <a:xfrm>
            <a:off x="2805340" y="2324100"/>
            <a:ext cx="13866525" cy="0"/>
          </a:xfrm>
          <a:prstGeom prst="line">
            <a:avLst/>
          </a:prstGeom>
          <a:ln w="9525" cap="flat">
            <a:solidFill>
              <a:srgbClr val="000000"/>
            </a:solidFill>
            <a:prstDash val="solid"/>
            <a:headEnd type="none" w="sm" len="sm"/>
            <a:tailEnd type="none" w="sm" len="sm"/>
          </a:ln>
        </p:spPr>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41472">
            <a:off x="15775559" y="7151856"/>
            <a:ext cx="1110390" cy="145755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17501">
            <a:off x="12858380" y="939651"/>
            <a:ext cx="778062" cy="1115502"/>
          </a:xfrm>
          <a:prstGeom prst="rect">
            <a:avLst/>
          </a:prstGeom>
        </p:spPr>
      </p:pic>
      <p:sp>
        <p:nvSpPr>
          <p:cNvPr id="13" name="TextBox 13"/>
          <p:cNvSpPr txBox="1"/>
          <p:nvPr/>
        </p:nvSpPr>
        <p:spPr>
          <a:xfrm>
            <a:off x="3059643" y="2940118"/>
            <a:ext cx="13271111" cy="1841500"/>
          </a:xfrm>
          <a:prstGeom prst="rect">
            <a:avLst/>
          </a:prstGeom>
        </p:spPr>
        <p:txBody>
          <a:bodyPr lIns="0" tIns="0" rIns="0" bIns="0" rtlCol="0" anchor="t">
            <a:spAutoFit/>
          </a:bodyPr>
          <a:lstStyle/>
          <a:p>
            <a:pPr algn="ctr">
              <a:lnSpc>
                <a:spcPts val="14299"/>
              </a:lnSpc>
            </a:pPr>
            <a:endParaRPr lang="en-US" sz="12999" dirty="0">
              <a:solidFill>
                <a:srgbClr val="000000"/>
              </a:solidFill>
              <a:latin typeface="Holiday Bold"/>
            </a:endParaRPr>
          </a:p>
        </p:txBody>
      </p:sp>
      <p:sp>
        <p:nvSpPr>
          <p:cNvPr id="14" name="TextBox 14"/>
          <p:cNvSpPr txBox="1"/>
          <p:nvPr/>
        </p:nvSpPr>
        <p:spPr>
          <a:xfrm>
            <a:off x="4563498" y="8148602"/>
            <a:ext cx="10263401" cy="432811"/>
          </a:xfrm>
          <a:prstGeom prst="rect">
            <a:avLst/>
          </a:prstGeom>
        </p:spPr>
        <p:txBody>
          <a:bodyPr lIns="0" tIns="0" rIns="0" bIns="0" rtlCol="0" anchor="t">
            <a:spAutoFit/>
          </a:bodyPr>
          <a:lstStyle/>
          <a:p>
            <a:pPr algn="ctr">
              <a:lnSpc>
                <a:spcPts val="3499"/>
              </a:lnSpc>
            </a:pPr>
            <a:endParaRPr lang="en-US" sz="2499" dirty="0">
              <a:solidFill>
                <a:srgbClr val="000000"/>
              </a:solidFill>
              <a:latin typeface="Nunito"/>
            </a:endParaRPr>
          </a:p>
        </p:txBody>
      </p:sp>
      <p:sp>
        <p:nvSpPr>
          <p:cNvPr id="15" name="TextBox 15"/>
          <p:cNvSpPr txBox="1"/>
          <p:nvPr/>
        </p:nvSpPr>
        <p:spPr>
          <a:xfrm>
            <a:off x="3571769" y="1594650"/>
            <a:ext cx="11352511" cy="533800"/>
          </a:xfrm>
          <a:prstGeom prst="rect">
            <a:avLst/>
          </a:prstGeom>
        </p:spPr>
        <p:txBody>
          <a:bodyPr lIns="0" tIns="0" rIns="0" bIns="0" rtlCol="0" anchor="t">
            <a:spAutoFit/>
          </a:bodyPr>
          <a:lstStyle/>
          <a:p>
            <a:pPr algn="ctr">
              <a:lnSpc>
                <a:spcPts val="3499"/>
              </a:lnSpc>
            </a:pPr>
            <a:r>
              <a:rPr lang="vi-VN" sz="6000" b="1" dirty="0">
                <a:solidFill>
                  <a:srgbClr val="000000"/>
                </a:solidFill>
              </a:rPr>
              <a:t>LUYỆN TẬP</a:t>
            </a:r>
            <a:endParaRPr lang="en-US" sz="6000" b="1" dirty="0">
              <a:solidFill>
                <a:srgbClr val="000000"/>
              </a:solidFill>
            </a:endParaRPr>
          </a:p>
        </p:txBody>
      </p:sp>
      <p:sp>
        <p:nvSpPr>
          <p:cNvPr id="16" name="TextBox 16"/>
          <p:cNvSpPr txBox="1"/>
          <p:nvPr/>
        </p:nvSpPr>
        <p:spPr>
          <a:xfrm>
            <a:off x="4274130" y="4830581"/>
            <a:ext cx="1024252" cy="1635130"/>
          </a:xfrm>
          <a:prstGeom prst="rect">
            <a:avLst/>
          </a:prstGeom>
        </p:spPr>
        <p:txBody>
          <a:bodyPr lIns="0" tIns="0" rIns="0" bIns="0" rtlCol="0" anchor="t">
            <a:spAutoFit/>
          </a:bodyPr>
          <a:lstStyle/>
          <a:p>
            <a:pPr algn="ctr">
              <a:lnSpc>
                <a:spcPts val="10000"/>
              </a:lnSpc>
            </a:pPr>
            <a:r>
              <a:rPr lang="en-US" sz="10000">
                <a:solidFill>
                  <a:srgbClr val="FFF9E7"/>
                </a:solidFill>
                <a:latin typeface="Stadio Now Devanagari Bold"/>
              </a:rPr>
              <a:t>B</a:t>
            </a:r>
          </a:p>
        </p:txBody>
      </p:sp>
      <p:sp>
        <p:nvSpPr>
          <p:cNvPr id="17" name="TextBox 17"/>
          <p:cNvSpPr txBox="1"/>
          <p:nvPr/>
        </p:nvSpPr>
        <p:spPr>
          <a:xfrm>
            <a:off x="7917592" y="4830581"/>
            <a:ext cx="1024252" cy="1635130"/>
          </a:xfrm>
          <a:prstGeom prst="rect">
            <a:avLst/>
          </a:prstGeom>
        </p:spPr>
        <p:txBody>
          <a:bodyPr lIns="0" tIns="0" rIns="0" bIns="0" rtlCol="0" anchor="t">
            <a:spAutoFit/>
          </a:bodyPr>
          <a:lstStyle/>
          <a:p>
            <a:pPr algn="ctr">
              <a:lnSpc>
                <a:spcPts val="10000"/>
              </a:lnSpc>
            </a:pPr>
            <a:r>
              <a:rPr lang="en-US" sz="10000" dirty="0">
                <a:solidFill>
                  <a:srgbClr val="FFF9E7"/>
                </a:solidFill>
                <a:latin typeface="Stadio Now Devanagari Bold"/>
              </a:rPr>
              <a:t>T</a:t>
            </a:r>
          </a:p>
        </p:txBody>
      </p:sp>
      <p:sp>
        <p:nvSpPr>
          <p:cNvPr id="18" name="TextBox 18"/>
          <p:cNvSpPr txBox="1"/>
          <p:nvPr/>
        </p:nvSpPr>
        <p:spPr>
          <a:xfrm>
            <a:off x="11192628" y="4830581"/>
            <a:ext cx="1024252" cy="1635130"/>
          </a:xfrm>
          <a:prstGeom prst="rect">
            <a:avLst/>
          </a:prstGeom>
        </p:spPr>
        <p:txBody>
          <a:bodyPr lIns="0" tIns="0" rIns="0" bIns="0" rtlCol="0" anchor="t">
            <a:spAutoFit/>
          </a:bodyPr>
          <a:lstStyle/>
          <a:p>
            <a:pPr algn="ctr">
              <a:lnSpc>
                <a:spcPts val="10000"/>
              </a:lnSpc>
            </a:pPr>
            <a:r>
              <a:rPr lang="en-US" sz="10000">
                <a:solidFill>
                  <a:srgbClr val="FFF9E7"/>
                </a:solidFill>
                <a:latin typeface="Stadio Now Devanagari Bold"/>
              </a:rPr>
              <a:t>Y</a:t>
            </a:r>
          </a:p>
        </p:txBody>
      </p:sp>
      <p:sp>
        <p:nvSpPr>
          <p:cNvPr id="19" name="TextBox 19"/>
          <p:cNvSpPr txBox="1"/>
          <p:nvPr/>
        </p:nvSpPr>
        <p:spPr>
          <a:xfrm rot="211434">
            <a:off x="15309493" y="4830659"/>
            <a:ext cx="1024252" cy="1635130"/>
          </a:xfrm>
          <a:prstGeom prst="rect">
            <a:avLst/>
          </a:prstGeom>
        </p:spPr>
        <p:txBody>
          <a:bodyPr lIns="0" tIns="0" rIns="0" bIns="0" rtlCol="0" anchor="t">
            <a:spAutoFit/>
          </a:bodyPr>
          <a:lstStyle/>
          <a:p>
            <a:pPr algn="ctr">
              <a:lnSpc>
                <a:spcPts val="10000"/>
              </a:lnSpc>
            </a:pPr>
            <a:r>
              <a:rPr lang="en-US" sz="10000">
                <a:solidFill>
                  <a:srgbClr val="FFF9E7"/>
                </a:solidFill>
                <a:latin typeface="Stadio Now Devanagari Bold"/>
              </a:rPr>
              <a:t>T</a:t>
            </a:r>
          </a:p>
        </p:txBody>
      </p:sp>
      <p:sp>
        <p:nvSpPr>
          <p:cNvPr id="20" name="TextBox 20"/>
          <p:cNvSpPr txBox="1"/>
          <p:nvPr/>
        </p:nvSpPr>
        <p:spPr>
          <a:xfrm rot="-210745">
            <a:off x="3056652" y="4830659"/>
            <a:ext cx="1024252" cy="1635130"/>
          </a:xfrm>
          <a:prstGeom prst="rect">
            <a:avLst/>
          </a:prstGeom>
        </p:spPr>
        <p:txBody>
          <a:bodyPr lIns="0" tIns="0" rIns="0" bIns="0" rtlCol="0" anchor="t">
            <a:spAutoFit/>
          </a:bodyPr>
          <a:lstStyle/>
          <a:p>
            <a:pPr algn="ctr">
              <a:lnSpc>
                <a:spcPts val="10000"/>
              </a:lnSpc>
            </a:pPr>
            <a:r>
              <a:rPr lang="en-US" sz="10000">
                <a:solidFill>
                  <a:srgbClr val="FFF9E7"/>
                </a:solidFill>
                <a:latin typeface="Stadio Now Devanagari Bold"/>
              </a:rPr>
              <a:t>A</a:t>
            </a:r>
          </a:p>
        </p:txBody>
      </p:sp>
      <p:sp>
        <p:nvSpPr>
          <p:cNvPr id="21" name="TextBox 21"/>
          <p:cNvSpPr txBox="1"/>
          <p:nvPr/>
        </p:nvSpPr>
        <p:spPr>
          <a:xfrm rot="165592">
            <a:off x="5490612" y="4830616"/>
            <a:ext cx="1024252" cy="1635130"/>
          </a:xfrm>
          <a:prstGeom prst="rect">
            <a:avLst/>
          </a:prstGeom>
        </p:spPr>
        <p:txBody>
          <a:bodyPr lIns="0" tIns="0" rIns="0" bIns="0" rtlCol="0" anchor="t">
            <a:spAutoFit/>
          </a:bodyPr>
          <a:lstStyle/>
          <a:p>
            <a:pPr algn="ctr">
              <a:lnSpc>
                <a:spcPts val="10000"/>
              </a:lnSpc>
            </a:pPr>
            <a:r>
              <a:rPr lang="en-US" sz="10000" dirty="0">
                <a:solidFill>
                  <a:srgbClr val="FFF9E7"/>
                </a:solidFill>
                <a:latin typeface="Stadio Now Devanagari Bold"/>
              </a:rPr>
              <a:t>O</a:t>
            </a:r>
          </a:p>
        </p:txBody>
      </p:sp>
      <p:sp>
        <p:nvSpPr>
          <p:cNvPr id="22" name="TextBox 22"/>
          <p:cNvSpPr txBox="1"/>
          <p:nvPr/>
        </p:nvSpPr>
        <p:spPr>
          <a:xfrm rot="-155305">
            <a:off x="6701110" y="4830616"/>
            <a:ext cx="1024252" cy="1635130"/>
          </a:xfrm>
          <a:prstGeom prst="rect">
            <a:avLst/>
          </a:prstGeom>
        </p:spPr>
        <p:txBody>
          <a:bodyPr lIns="0" tIns="0" rIns="0" bIns="0" rtlCol="0" anchor="t">
            <a:spAutoFit/>
          </a:bodyPr>
          <a:lstStyle/>
          <a:p>
            <a:pPr algn="ctr">
              <a:lnSpc>
                <a:spcPts val="10000"/>
              </a:lnSpc>
            </a:pPr>
            <a:r>
              <a:rPr lang="en-US" sz="10000" dirty="0">
                <a:solidFill>
                  <a:srgbClr val="FFF9E7"/>
                </a:solidFill>
                <a:latin typeface="Stadio Now Devanagari Bold"/>
              </a:rPr>
              <a:t>U</a:t>
            </a:r>
          </a:p>
        </p:txBody>
      </p:sp>
      <p:sp>
        <p:nvSpPr>
          <p:cNvPr id="23" name="TextBox 23"/>
          <p:cNvSpPr txBox="1"/>
          <p:nvPr/>
        </p:nvSpPr>
        <p:spPr>
          <a:xfrm rot="195425">
            <a:off x="9778688" y="4830659"/>
            <a:ext cx="1024252" cy="1635130"/>
          </a:xfrm>
          <a:prstGeom prst="rect">
            <a:avLst/>
          </a:prstGeom>
        </p:spPr>
        <p:txBody>
          <a:bodyPr lIns="0" tIns="0" rIns="0" bIns="0" rtlCol="0" anchor="t">
            <a:spAutoFit/>
          </a:bodyPr>
          <a:lstStyle/>
          <a:p>
            <a:pPr algn="ctr">
              <a:lnSpc>
                <a:spcPts val="10000"/>
              </a:lnSpc>
            </a:pPr>
            <a:r>
              <a:rPr lang="en-US" sz="10000">
                <a:solidFill>
                  <a:srgbClr val="FFF9E7"/>
                </a:solidFill>
                <a:latin typeface="Stadio Now Devanagari Bold"/>
              </a:rPr>
              <a:t>M</a:t>
            </a:r>
          </a:p>
        </p:txBody>
      </p:sp>
      <p:sp>
        <p:nvSpPr>
          <p:cNvPr id="24" name="TextBox 24"/>
          <p:cNvSpPr txBox="1"/>
          <p:nvPr/>
        </p:nvSpPr>
        <p:spPr>
          <a:xfrm>
            <a:off x="14114447" y="4830581"/>
            <a:ext cx="1024252" cy="1635130"/>
          </a:xfrm>
          <a:prstGeom prst="rect">
            <a:avLst/>
          </a:prstGeom>
        </p:spPr>
        <p:txBody>
          <a:bodyPr lIns="0" tIns="0" rIns="0" bIns="0" rtlCol="0" anchor="t">
            <a:spAutoFit/>
          </a:bodyPr>
          <a:lstStyle/>
          <a:p>
            <a:pPr algn="ctr">
              <a:lnSpc>
                <a:spcPts val="10000"/>
              </a:lnSpc>
            </a:pPr>
            <a:r>
              <a:rPr lang="en-US" sz="10000">
                <a:solidFill>
                  <a:srgbClr val="FFF9E7"/>
                </a:solidFill>
                <a:latin typeface="Stadio Now Devanagari Bold"/>
              </a:rPr>
              <a:t>E</a:t>
            </a:r>
          </a:p>
        </p:txBody>
      </p:sp>
      <p:sp>
        <p:nvSpPr>
          <p:cNvPr id="25" name="TextBox 25"/>
          <p:cNvSpPr txBox="1"/>
          <p:nvPr/>
        </p:nvSpPr>
        <p:spPr>
          <a:xfrm rot="-389342">
            <a:off x="12829437" y="4770092"/>
            <a:ext cx="1024252" cy="1635130"/>
          </a:xfrm>
          <a:prstGeom prst="rect">
            <a:avLst/>
          </a:prstGeom>
        </p:spPr>
        <p:txBody>
          <a:bodyPr lIns="0" tIns="0" rIns="0" bIns="0" rtlCol="0" anchor="t">
            <a:spAutoFit/>
          </a:bodyPr>
          <a:lstStyle/>
          <a:p>
            <a:pPr algn="ctr">
              <a:lnSpc>
                <a:spcPts val="10000"/>
              </a:lnSpc>
            </a:pPr>
            <a:r>
              <a:rPr lang="en-US" sz="10000">
                <a:solidFill>
                  <a:srgbClr val="FFF9E7"/>
                </a:solidFill>
                <a:latin typeface="Stadio Now Devanagari Bold"/>
              </a:rPr>
              <a:t>P</a:t>
            </a:r>
          </a:p>
        </p:txBody>
      </p:sp>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919071">
            <a:off x="5281135" y="1177344"/>
            <a:ext cx="588505" cy="843735"/>
          </a:xfrm>
          <a:prstGeom prst="rect">
            <a:avLst/>
          </a:prstGeom>
        </p:spPr>
      </p:pic>
      <p:sp>
        <p:nvSpPr>
          <p:cNvPr id="28" name="TextBox 27">
            <a:extLst>
              <a:ext uri="{FF2B5EF4-FFF2-40B4-BE49-F238E27FC236}">
                <a16:creationId xmlns:a16="http://schemas.microsoft.com/office/drawing/2014/main" id="{E2392EDE-00FB-4F7F-B6C3-81272E4E2D9D}"/>
              </a:ext>
            </a:extLst>
          </p:cNvPr>
          <p:cNvSpPr txBox="1"/>
          <p:nvPr/>
        </p:nvSpPr>
        <p:spPr>
          <a:xfrm>
            <a:off x="1604294" y="2642565"/>
            <a:ext cx="15287460" cy="2014334"/>
          </a:xfrm>
          <a:prstGeom prst="rect">
            <a:avLst/>
          </a:prstGeom>
          <a:noFill/>
        </p:spPr>
        <p:txBody>
          <a:bodyPr wrap="square">
            <a:spAutoFit/>
          </a:bodyPr>
          <a:lstStyle/>
          <a:p>
            <a:pPr algn="ctr">
              <a:lnSpc>
                <a:spcPct val="150000"/>
              </a:lnSpc>
            </a:pPr>
            <a:r>
              <a:rPr lang="vi-VN" sz="4400" b="1" i="0" dirty="0">
                <a:solidFill>
                  <a:srgbClr val="C00000"/>
                </a:solidFill>
                <a:effectLst/>
              </a:rPr>
              <a:t>Câu 1. </a:t>
            </a:r>
            <a:r>
              <a:rPr lang="vi-VN" sz="4400" b="0" i="0" dirty="0">
                <a:solidFill>
                  <a:srgbClr val="333333"/>
                </a:solidFill>
                <a:effectLst/>
              </a:rPr>
              <a:t>Phân tích ích lợi của giải pháp thu phí không dừng </a:t>
            </a:r>
          </a:p>
          <a:p>
            <a:pPr algn="ctr">
              <a:lnSpc>
                <a:spcPct val="150000"/>
              </a:lnSpc>
            </a:pPr>
            <a:r>
              <a:rPr lang="vi-VN" sz="4400" b="0" i="0" dirty="0">
                <a:solidFill>
                  <a:srgbClr val="333333"/>
                </a:solidFill>
                <a:effectLst/>
              </a:rPr>
              <a:t>trên đường cao tốc.</a:t>
            </a:r>
            <a:endParaRPr lang="en-US" sz="4400" dirty="0"/>
          </a:p>
        </p:txBody>
      </p:sp>
      <p:pic>
        <p:nvPicPr>
          <p:cNvPr id="32" name="Picture 6">
            <a:extLst>
              <a:ext uri="{FF2B5EF4-FFF2-40B4-BE49-F238E27FC236}">
                <a16:creationId xmlns:a16="http://schemas.microsoft.com/office/drawing/2014/main" id="{7CE04493-FE06-4D87-A005-F380088A891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38400" y="4999286"/>
            <a:ext cx="14401800" cy="4825349"/>
          </a:xfrm>
          <a:prstGeom prst="rect">
            <a:avLst/>
          </a:prstGeom>
        </p:spPr>
      </p:pic>
      <p:sp>
        <p:nvSpPr>
          <p:cNvPr id="34" name="TextBox 33">
            <a:extLst>
              <a:ext uri="{FF2B5EF4-FFF2-40B4-BE49-F238E27FC236}">
                <a16:creationId xmlns:a16="http://schemas.microsoft.com/office/drawing/2014/main" id="{83F27AED-57CF-444C-A2CC-51B94A8364E8}"/>
              </a:ext>
            </a:extLst>
          </p:cNvPr>
          <p:cNvSpPr txBox="1"/>
          <p:nvPr/>
        </p:nvSpPr>
        <p:spPr>
          <a:xfrm>
            <a:off x="2875976" y="4996127"/>
            <a:ext cx="13717066" cy="4683270"/>
          </a:xfrm>
          <a:prstGeom prst="rect">
            <a:avLst/>
          </a:prstGeom>
          <a:noFill/>
        </p:spPr>
        <p:txBody>
          <a:bodyPr wrap="square">
            <a:spAutoFit/>
          </a:bodyPr>
          <a:lstStyle/>
          <a:p>
            <a:pPr algn="just">
              <a:lnSpc>
                <a:spcPct val="150000"/>
              </a:lnSpc>
              <a:spcBef>
                <a:spcPts val="60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Lợi ích của hệ thống thu phí không dừng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800"/>
              </a:spcAft>
              <a:buFont typeface="Wingdings" panose="05000000000000000000" pitchFamily="2" charset="2"/>
              <a:buChar char="Ø"/>
            </a:pPr>
            <a:r>
              <a:rPr lang="nl-NL" sz="3600" dirty="0">
                <a:effectLst/>
                <a:latin typeface="Arial" panose="020B0604020202020204" pitchFamily="34" charset="0"/>
                <a:ea typeface="Times New Roman" panose="02020603050405020304" pitchFamily="18" charset="0"/>
                <a:cs typeface="Arial" panose="020B0604020202020204" pitchFamily="34" charset="0"/>
              </a:rPr>
              <a:t>Lái xe không phải chuẩn bị tiền mặt, giảm thời gian đi qua trạm.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800"/>
              </a:spcAft>
              <a:buFont typeface="Wingdings" panose="05000000000000000000" pitchFamily="2" charset="2"/>
              <a:buChar char="Ø"/>
            </a:pPr>
            <a:r>
              <a:rPr lang="nl-NL" sz="3600" dirty="0">
                <a:effectLst/>
                <a:latin typeface="Arial" panose="020B0604020202020204" pitchFamily="34" charset="0"/>
                <a:ea typeface="Times New Roman" panose="02020603050405020304" pitchFamily="18" charset="0"/>
                <a:cs typeface="Arial" panose="020B0604020202020204" pitchFamily="34" charset="0"/>
              </a:rPr>
              <a:t>Không phải in vé, không phải bán vé và soát vé mất thời gian.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800"/>
              </a:spcAft>
              <a:buFont typeface="Wingdings" panose="05000000000000000000" pitchFamily="2" charset="2"/>
              <a:buChar char="Ø"/>
            </a:pPr>
            <a:r>
              <a:rPr lang="nl-NL" sz="3600" dirty="0">
                <a:effectLst/>
                <a:latin typeface="Arial" panose="020B0604020202020204" pitchFamily="34" charset="0"/>
                <a:ea typeface="Times New Roman" panose="02020603050405020304" pitchFamily="18" charset="0"/>
                <a:cs typeface="Arial" panose="020B0604020202020204" pitchFamily="34" charset="0"/>
              </a:rPr>
              <a:t>Số liệu thu phí được chuyển tức thời về cơ sở dữ liệu, tổng hợp nhanh chóng và làm giảm hẳn tình trạng gian lận.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6">
            <a:extLst>
              <a:ext uri="{FF2B5EF4-FFF2-40B4-BE49-F238E27FC236}">
                <a16:creationId xmlns:a16="http://schemas.microsoft.com/office/drawing/2014/main" id="{6E598498-F6A6-4A10-AA54-11CB4AEE8B2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660098">
            <a:off x="15701071" y="3754487"/>
            <a:ext cx="1550578" cy="223601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circle(in)">
                                      <p:cBhvr>
                                        <p:cTn id="12" dur="1000"/>
                                        <p:tgtEl>
                                          <p:spTgt spid="28">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circle(in)">
                                      <p:cBhvr>
                                        <p:cTn id="15" dur="1000"/>
                                        <p:tgtEl>
                                          <p:spTgt spid="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1342"/>
          <a:stretch>
            <a:fillRect/>
          </a:stretch>
        </p:blipFill>
        <p:spPr>
          <a:xfrm>
            <a:off x="5931078" y="419100"/>
            <a:ext cx="6802876" cy="5613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6636" y="278626"/>
            <a:ext cx="17830800" cy="940905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219595"/>
            <a:ext cx="1880992" cy="249658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94380" y="-2258805"/>
            <a:ext cx="3606061" cy="4114800"/>
          </a:xfrm>
          <a:prstGeom prst="rect">
            <a:avLst/>
          </a:prstGeom>
        </p:spPr>
      </p:pic>
      <p:sp>
        <p:nvSpPr>
          <p:cNvPr id="16" name="TextBox 16"/>
          <p:cNvSpPr txBox="1"/>
          <p:nvPr/>
        </p:nvSpPr>
        <p:spPr>
          <a:xfrm>
            <a:off x="5034158" y="515025"/>
            <a:ext cx="8596715" cy="1005532"/>
          </a:xfrm>
          <a:prstGeom prst="rect">
            <a:avLst/>
          </a:prstGeom>
        </p:spPr>
        <p:txBody>
          <a:bodyPr wrap="square" lIns="0" tIns="0" rIns="0" bIns="0" rtlCol="0" anchor="t">
            <a:spAutoFit/>
          </a:bodyPr>
          <a:lstStyle/>
          <a:p>
            <a:pPr algn="ctr">
              <a:lnSpc>
                <a:spcPts val="8200"/>
              </a:lnSpc>
            </a:pPr>
            <a:r>
              <a:rPr lang="vi-VN" sz="6000" b="1"/>
              <a:t>VẬN DỤNG</a:t>
            </a:r>
            <a:endParaRPr lang="en-US" sz="6000" b="1" dirty="0"/>
          </a:p>
        </p:txBody>
      </p:sp>
      <p:sp>
        <p:nvSpPr>
          <p:cNvPr id="19" name="TextBox 18">
            <a:extLst>
              <a:ext uri="{FF2B5EF4-FFF2-40B4-BE49-F238E27FC236}">
                <a16:creationId xmlns:a16="http://schemas.microsoft.com/office/drawing/2014/main" id="{04E5E1FC-0810-42A4-A94C-3FFB6F7E3E56}"/>
              </a:ext>
            </a:extLst>
          </p:cNvPr>
          <p:cNvSpPr txBox="1"/>
          <p:nvPr/>
        </p:nvSpPr>
        <p:spPr>
          <a:xfrm>
            <a:off x="2291636" y="2983516"/>
            <a:ext cx="14020800" cy="2018694"/>
          </a:xfrm>
          <a:prstGeom prst="rect">
            <a:avLst/>
          </a:prstGeom>
          <a:noFill/>
        </p:spPr>
        <p:txBody>
          <a:bodyPr wrap="square">
            <a:spAutoFit/>
          </a:bodyPr>
          <a:lstStyle/>
          <a:p>
            <a:pPr algn="ctr">
              <a:lnSpc>
                <a:spcPct val="150000"/>
              </a:lnSpc>
            </a:pPr>
            <a:r>
              <a:rPr lang="vi-VN" sz="4400" b="1" i="0" dirty="0">
                <a:solidFill>
                  <a:srgbClr val="C00000"/>
                </a:solidFill>
                <a:effectLst/>
                <a:latin typeface="Arial" panose="020B0604020202020204" pitchFamily="34" charset="0"/>
                <a:cs typeface="Arial" panose="020B0604020202020204" pitchFamily="34" charset="0"/>
              </a:rPr>
              <a:t>Câu 1. </a:t>
            </a:r>
            <a:r>
              <a:rPr lang="en-US" sz="4400" b="0" i="0" dirty="0" err="1">
                <a:solidFill>
                  <a:srgbClr val="333333"/>
                </a:solidFill>
                <a:effectLst/>
                <a:latin typeface="Arial" panose="020B0604020202020204" pitchFamily="34" charset="0"/>
                <a:cs typeface="Arial" panose="020B0604020202020204" pitchFamily="34" charset="0"/>
              </a:rPr>
              <a:t>Tìm</a:t>
            </a:r>
            <a:r>
              <a:rPr lang="en-US" sz="4400" b="0" i="0" dirty="0">
                <a:solidFill>
                  <a:srgbClr val="333333"/>
                </a:solidFill>
                <a:effectLst/>
                <a:latin typeface="Arial" panose="020B0604020202020204" pitchFamily="34" charset="0"/>
                <a:cs typeface="Arial" panose="020B0604020202020204" pitchFamily="34" charset="0"/>
              </a:rPr>
              <a:t> qua Internet </a:t>
            </a:r>
            <a:r>
              <a:rPr lang="en-US" sz="4400" b="0" i="0" dirty="0" err="1">
                <a:solidFill>
                  <a:srgbClr val="333333"/>
                </a:solidFill>
                <a:effectLst/>
                <a:latin typeface="Arial" panose="020B0604020202020204" pitchFamily="34" charset="0"/>
                <a:cs typeface="Arial" panose="020B0604020202020204" pitchFamily="34" charset="0"/>
              </a:rPr>
              <a:t>một</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ứng</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dụng</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điện</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toán</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đám</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mây</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của</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một</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doanh</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nghiệp</a:t>
            </a:r>
            <a:r>
              <a:rPr lang="en-US" sz="4400" b="0" i="0" dirty="0">
                <a:solidFill>
                  <a:srgbClr val="333333"/>
                </a:solidFill>
                <a:effectLst/>
                <a:latin typeface="Arial" panose="020B0604020202020204" pitchFamily="34" charset="0"/>
                <a:cs typeface="Arial" panose="020B0604020202020204" pitchFamily="34" charset="0"/>
              </a:rPr>
              <a:t> </a:t>
            </a:r>
            <a:r>
              <a:rPr lang="en-US" sz="4400" b="0" i="0" dirty="0" err="1">
                <a:solidFill>
                  <a:srgbClr val="333333"/>
                </a:solidFill>
                <a:effectLst/>
                <a:latin typeface="Arial" panose="020B0604020202020204" pitchFamily="34" charset="0"/>
                <a:cs typeface="Arial" panose="020B0604020202020204" pitchFamily="34" charset="0"/>
              </a:rPr>
              <a:t>Việt</a:t>
            </a:r>
            <a:r>
              <a:rPr lang="en-US" sz="4400" b="0" i="0" dirty="0">
                <a:solidFill>
                  <a:srgbClr val="333333"/>
                </a:solidFill>
                <a:effectLst/>
                <a:latin typeface="Arial" panose="020B0604020202020204" pitchFamily="34" charset="0"/>
                <a:cs typeface="Arial" panose="020B0604020202020204" pitchFamily="34" charset="0"/>
              </a:rPr>
              <a:t> Nam.</a:t>
            </a:r>
            <a:endParaRPr lang="en-US" sz="4400"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916F053E-FB35-4CE7-A760-83EEE1E0C81B}"/>
              </a:ext>
            </a:extLst>
          </p:cNvPr>
          <p:cNvSpPr/>
          <p:nvPr/>
        </p:nvSpPr>
        <p:spPr>
          <a:xfrm>
            <a:off x="9837591" y="6592346"/>
            <a:ext cx="7315200" cy="201869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C399449-1959-45C1-A61A-360D97BC6ED5}"/>
              </a:ext>
            </a:extLst>
          </p:cNvPr>
          <p:cNvSpPr txBox="1"/>
          <p:nvPr/>
        </p:nvSpPr>
        <p:spPr>
          <a:xfrm>
            <a:off x="11193609" y="7183442"/>
            <a:ext cx="5959182" cy="769441"/>
          </a:xfrm>
          <a:prstGeom prst="rect">
            <a:avLst/>
          </a:prstGeom>
          <a:noFill/>
        </p:spPr>
        <p:txBody>
          <a:bodyPr wrap="square">
            <a:spAutoFit/>
          </a:bodyPr>
          <a:lstStyle/>
          <a:p>
            <a:r>
              <a:rPr lang="vi-VN" sz="4400" dirty="0">
                <a:solidFill>
                  <a:schemeClr val="bg1"/>
                </a:solidFill>
              </a:rPr>
              <a:t>Ví dụ: VNPT Cloud</a:t>
            </a:r>
            <a:endParaRPr lang="en-US" sz="4400" dirty="0">
              <a:solidFill>
                <a:schemeClr val="bg1"/>
              </a:solidFill>
            </a:endParaRPr>
          </a:p>
        </p:txBody>
      </p:sp>
      <p:pic>
        <p:nvPicPr>
          <p:cNvPr id="12294" name="Picture 6" descr="DỊCH VỤ ĐIỆN TOÁN ĐÁM MÂY (VNPT SMART CLOUD)">
            <a:extLst>
              <a:ext uri="{FF2B5EF4-FFF2-40B4-BE49-F238E27FC236}">
                <a16:creationId xmlns:a16="http://schemas.microsoft.com/office/drawing/2014/main" id="{8920B1C6-5308-49EB-ABA5-E6816E9328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4627" y="5378189"/>
            <a:ext cx="6664582" cy="3998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BA525DE0-1877-4821-9149-F4F0971563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625288" flipV="1">
            <a:off x="13345750" y="5374147"/>
            <a:ext cx="2586407" cy="7953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barn(inVertical)">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294"/>
                                        </p:tgtEl>
                                        <p:attrNameLst>
                                          <p:attrName>style.visibility</p:attrName>
                                        </p:attrNameLst>
                                      </p:cBhvr>
                                      <p:to>
                                        <p:strVal val="visible"/>
                                      </p:to>
                                    </p:set>
                                    <p:anim calcmode="lin" valueType="num">
                                      <p:cBhvr additive="base">
                                        <p:cTn id="33" dur="500" fill="hold"/>
                                        <p:tgtEl>
                                          <p:spTgt spid="12294"/>
                                        </p:tgtEl>
                                        <p:attrNameLst>
                                          <p:attrName>ppt_x</p:attrName>
                                        </p:attrNameLst>
                                      </p:cBhvr>
                                      <p:tavLst>
                                        <p:tav tm="0">
                                          <p:val>
                                            <p:strVal val="#ppt_x"/>
                                          </p:val>
                                        </p:tav>
                                        <p:tav tm="100000">
                                          <p:val>
                                            <p:strVal val="#ppt_x"/>
                                          </p:val>
                                        </p:tav>
                                      </p:tavLst>
                                    </p:anim>
                                    <p:anim calcmode="lin" valueType="num">
                                      <p:cBhvr additive="base">
                                        <p:cTn id="34"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8" name="Group 8"/>
          <p:cNvGrpSpPr>
            <a:grpSpLocks noChangeAspect="1"/>
          </p:cNvGrpSpPr>
          <p:nvPr/>
        </p:nvGrpSpPr>
        <p:grpSpPr>
          <a:xfrm>
            <a:off x="8758010" y="1341335"/>
            <a:ext cx="9039212" cy="8275792"/>
            <a:chOff x="0" y="0"/>
            <a:chExt cx="6348730" cy="6350000"/>
          </a:xfrm>
        </p:grpSpPr>
        <p:sp>
          <p:nvSpPr>
            <p:cNvPr id="9" name="Freeform 9"/>
            <p:cNvSpPr/>
            <p:nvPr/>
          </p:nvSpPr>
          <p:spPr>
            <a:xfrm>
              <a:off x="12700" y="524510"/>
              <a:ext cx="6324600" cy="5814060"/>
            </a:xfrm>
            <a:custGeom>
              <a:avLst/>
              <a:gdLst/>
              <a:ahLst/>
              <a:cxnLst/>
              <a:rect l="l" t="t" r="r" b="b"/>
              <a:pathLst>
                <a:path w="6324600" h="5814060">
                  <a:moveTo>
                    <a:pt x="5095240" y="0"/>
                  </a:moveTo>
                  <a:lnTo>
                    <a:pt x="5412740" y="0"/>
                  </a:lnTo>
                  <a:moveTo>
                    <a:pt x="5412740" y="0"/>
                  </a:moveTo>
                  <a:lnTo>
                    <a:pt x="6324600" y="0"/>
                  </a:lnTo>
                  <a:lnTo>
                    <a:pt x="6324600" y="5441950"/>
                  </a:lnTo>
                  <a:cubicBezTo>
                    <a:pt x="6324600" y="5599430"/>
                    <a:pt x="6225540" y="5735320"/>
                    <a:pt x="6087110" y="5788660"/>
                  </a:cubicBezTo>
                  <a:lnTo>
                    <a:pt x="6087110" y="5814060"/>
                  </a:lnTo>
                  <a:lnTo>
                    <a:pt x="372110" y="5814060"/>
                  </a:lnTo>
                  <a:cubicBezTo>
                    <a:pt x="167640" y="5812790"/>
                    <a:pt x="0" y="5645150"/>
                    <a:pt x="0" y="5440680"/>
                  </a:cubicBezTo>
                  <a:lnTo>
                    <a:pt x="0" y="0"/>
                  </a:lnTo>
                  <a:lnTo>
                    <a:pt x="5095240" y="0"/>
                  </a:lnTo>
                </a:path>
              </a:pathLst>
            </a:custGeom>
            <a:solidFill>
              <a:srgbClr val="FACDCC"/>
            </a:solidFill>
          </p:spPr>
        </p:sp>
        <p:sp>
          <p:nvSpPr>
            <p:cNvPr id="10" name="Freeform 10"/>
            <p:cNvSpPr/>
            <p:nvPr/>
          </p:nvSpPr>
          <p:spPr>
            <a:xfrm>
              <a:off x="12700" y="12700"/>
              <a:ext cx="6324600" cy="698500"/>
            </a:xfrm>
            <a:custGeom>
              <a:avLst/>
              <a:gdLst/>
              <a:ahLst/>
              <a:cxnLst/>
              <a:rect l="l" t="t" r="r" b="b"/>
              <a:pathLst>
                <a:path w="6324600" h="698500">
                  <a:moveTo>
                    <a:pt x="6324600" y="372110"/>
                  </a:moveTo>
                  <a:lnTo>
                    <a:pt x="6324600" y="698500"/>
                  </a:lnTo>
                  <a:lnTo>
                    <a:pt x="5259070" y="698500"/>
                  </a:lnTo>
                  <a:moveTo>
                    <a:pt x="5259070" y="698500"/>
                  </a:moveTo>
                  <a:lnTo>
                    <a:pt x="0" y="698500"/>
                  </a:lnTo>
                  <a:lnTo>
                    <a:pt x="0" y="369570"/>
                  </a:lnTo>
                  <a:cubicBezTo>
                    <a:pt x="0" y="165100"/>
                    <a:pt x="165100" y="0"/>
                    <a:pt x="369570" y="0"/>
                  </a:cubicBezTo>
                  <a:lnTo>
                    <a:pt x="5952490" y="0"/>
                  </a:lnTo>
                  <a:cubicBezTo>
                    <a:pt x="6158230" y="0"/>
                    <a:pt x="6324600" y="166370"/>
                    <a:pt x="6324600" y="372110"/>
                  </a:cubicBezTo>
                </a:path>
              </a:pathLst>
            </a:custGeom>
            <a:solidFill>
              <a:srgbClr val="C4DDF6"/>
            </a:solidFill>
          </p:spPr>
        </p:sp>
        <p:sp>
          <p:nvSpPr>
            <p:cNvPr id="11" name="Freeform 11"/>
            <p:cNvSpPr/>
            <p:nvPr/>
          </p:nvSpPr>
          <p:spPr>
            <a:xfrm>
              <a:off x="4870450" y="236220"/>
              <a:ext cx="1106170" cy="279400"/>
            </a:xfrm>
            <a:custGeom>
              <a:avLst/>
              <a:gdLst/>
              <a:ahLst/>
              <a:cxnLst/>
              <a:rect l="l" t="t" r="r" b="b"/>
              <a:pathLst>
                <a:path w="1106170" h="279400">
                  <a:moveTo>
                    <a:pt x="279400" y="0"/>
                  </a:moveTo>
                  <a:lnTo>
                    <a:pt x="0" y="0"/>
                  </a:lnTo>
                  <a:lnTo>
                    <a:pt x="0" y="279400"/>
                  </a:lnTo>
                  <a:lnTo>
                    <a:pt x="279400" y="279400"/>
                  </a:lnTo>
                  <a:lnTo>
                    <a:pt x="279400" y="0"/>
                  </a:lnTo>
                  <a:close/>
                  <a:moveTo>
                    <a:pt x="1106170" y="0"/>
                  </a:moveTo>
                  <a:lnTo>
                    <a:pt x="826770" y="0"/>
                  </a:lnTo>
                  <a:lnTo>
                    <a:pt x="826770" y="279400"/>
                  </a:lnTo>
                  <a:lnTo>
                    <a:pt x="1106170" y="279400"/>
                  </a:lnTo>
                  <a:lnTo>
                    <a:pt x="1106170" y="0"/>
                  </a:lnTo>
                  <a:close/>
                  <a:moveTo>
                    <a:pt x="692150" y="0"/>
                  </a:moveTo>
                  <a:lnTo>
                    <a:pt x="412750" y="0"/>
                  </a:lnTo>
                  <a:lnTo>
                    <a:pt x="412750" y="279400"/>
                  </a:lnTo>
                  <a:lnTo>
                    <a:pt x="692150" y="279400"/>
                  </a:lnTo>
                  <a:lnTo>
                    <a:pt x="692150" y="0"/>
                  </a:lnTo>
                  <a:close/>
                </a:path>
              </a:pathLst>
            </a:custGeom>
            <a:solidFill>
              <a:srgbClr val="FCF8F1"/>
            </a:solidFill>
          </p:spPr>
        </p:sp>
        <p:sp>
          <p:nvSpPr>
            <p:cNvPr id="12" name="Freeform 12"/>
            <p:cNvSpPr/>
            <p:nvPr/>
          </p:nvSpPr>
          <p:spPr>
            <a:xfrm>
              <a:off x="0" y="0"/>
              <a:ext cx="6348730" cy="6350000"/>
            </a:xfrm>
            <a:custGeom>
              <a:avLst/>
              <a:gdLst/>
              <a:ahLst/>
              <a:cxnLst/>
              <a:rect l="l" t="t" r="r" b="b"/>
              <a:pathLst>
                <a:path w="6348730" h="6350000">
                  <a:moveTo>
                    <a:pt x="384810" y="6350000"/>
                  </a:moveTo>
                  <a:cubicBezTo>
                    <a:pt x="172720" y="6350000"/>
                    <a:pt x="0" y="6177280"/>
                    <a:pt x="0" y="5963920"/>
                  </a:cubicBezTo>
                  <a:lnTo>
                    <a:pt x="0" y="384810"/>
                  </a:lnTo>
                  <a:cubicBezTo>
                    <a:pt x="0" y="172720"/>
                    <a:pt x="172720" y="0"/>
                    <a:pt x="384810" y="0"/>
                  </a:cubicBezTo>
                  <a:lnTo>
                    <a:pt x="5965190" y="0"/>
                  </a:lnTo>
                  <a:cubicBezTo>
                    <a:pt x="6068060" y="0"/>
                    <a:pt x="6164580" y="40640"/>
                    <a:pt x="6236970" y="113030"/>
                  </a:cubicBezTo>
                  <a:cubicBezTo>
                    <a:pt x="6309360" y="185420"/>
                    <a:pt x="6348730" y="281940"/>
                    <a:pt x="6347460" y="384810"/>
                  </a:cubicBezTo>
                  <a:lnTo>
                    <a:pt x="6347460" y="5963920"/>
                  </a:lnTo>
                  <a:cubicBezTo>
                    <a:pt x="6347460" y="6122670"/>
                    <a:pt x="6248400" y="6266180"/>
                    <a:pt x="6102350" y="6323330"/>
                  </a:cubicBezTo>
                  <a:cubicBezTo>
                    <a:pt x="6056630" y="6341109"/>
                    <a:pt x="6012180" y="6350000"/>
                    <a:pt x="5962650" y="6350000"/>
                  </a:cubicBezTo>
                  <a:lnTo>
                    <a:pt x="384810" y="6350000"/>
                  </a:lnTo>
                  <a:lnTo>
                    <a:pt x="384810" y="6350000"/>
                  </a:lnTo>
                  <a:close/>
                  <a:moveTo>
                    <a:pt x="25400" y="5963920"/>
                  </a:moveTo>
                  <a:cubicBezTo>
                    <a:pt x="25400" y="6162040"/>
                    <a:pt x="186690" y="6323330"/>
                    <a:pt x="384810" y="6323330"/>
                  </a:cubicBezTo>
                  <a:lnTo>
                    <a:pt x="5963920" y="6323330"/>
                  </a:lnTo>
                  <a:cubicBezTo>
                    <a:pt x="6010910" y="6323330"/>
                    <a:pt x="6052820" y="6315710"/>
                    <a:pt x="6093460" y="6299200"/>
                  </a:cubicBezTo>
                  <a:cubicBezTo>
                    <a:pt x="6229350" y="6247130"/>
                    <a:pt x="6322060" y="6113780"/>
                    <a:pt x="6323330" y="5967730"/>
                  </a:cubicBezTo>
                  <a:lnTo>
                    <a:pt x="6322060" y="5965190"/>
                  </a:lnTo>
                  <a:lnTo>
                    <a:pt x="6322060" y="723900"/>
                  </a:lnTo>
                  <a:lnTo>
                    <a:pt x="25400" y="723900"/>
                  </a:lnTo>
                  <a:lnTo>
                    <a:pt x="25400" y="5963920"/>
                  </a:lnTo>
                  <a:close/>
                  <a:moveTo>
                    <a:pt x="6324600" y="697230"/>
                  </a:moveTo>
                  <a:lnTo>
                    <a:pt x="6324600" y="384810"/>
                  </a:lnTo>
                  <a:cubicBezTo>
                    <a:pt x="6324600" y="186690"/>
                    <a:pt x="6163310" y="25400"/>
                    <a:pt x="5965190" y="25400"/>
                  </a:cubicBezTo>
                  <a:lnTo>
                    <a:pt x="386080" y="25400"/>
                  </a:lnTo>
                  <a:cubicBezTo>
                    <a:pt x="187960" y="25400"/>
                    <a:pt x="26670" y="186690"/>
                    <a:pt x="26670" y="384810"/>
                  </a:cubicBezTo>
                  <a:lnTo>
                    <a:pt x="26670" y="697230"/>
                  </a:lnTo>
                  <a:lnTo>
                    <a:pt x="6324600" y="697230"/>
                  </a:lnTo>
                  <a:close/>
                  <a:moveTo>
                    <a:pt x="5697220" y="527050"/>
                  </a:moveTo>
                  <a:cubicBezTo>
                    <a:pt x="5690870" y="527050"/>
                    <a:pt x="5684520" y="521970"/>
                    <a:pt x="5684520" y="514350"/>
                  </a:cubicBezTo>
                  <a:lnTo>
                    <a:pt x="5684520" y="234950"/>
                  </a:lnTo>
                  <a:cubicBezTo>
                    <a:pt x="5684520" y="228600"/>
                    <a:pt x="5689600" y="222250"/>
                    <a:pt x="5697220" y="222250"/>
                  </a:cubicBezTo>
                  <a:lnTo>
                    <a:pt x="5976620" y="222250"/>
                  </a:lnTo>
                  <a:cubicBezTo>
                    <a:pt x="5980430" y="222250"/>
                    <a:pt x="5984240" y="223520"/>
                    <a:pt x="5986780" y="227330"/>
                  </a:cubicBezTo>
                  <a:cubicBezTo>
                    <a:pt x="5989320" y="229870"/>
                    <a:pt x="5989320" y="232410"/>
                    <a:pt x="5989320" y="236220"/>
                  </a:cubicBezTo>
                  <a:lnTo>
                    <a:pt x="5989320" y="514350"/>
                  </a:lnTo>
                  <a:cubicBezTo>
                    <a:pt x="5989320" y="520700"/>
                    <a:pt x="5984240" y="527050"/>
                    <a:pt x="5976620" y="527050"/>
                  </a:cubicBezTo>
                  <a:lnTo>
                    <a:pt x="5697220" y="527050"/>
                  </a:lnTo>
                  <a:close/>
                  <a:moveTo>
                    <a:pt x="5963920" y="501650"/>
                  </a:moveTo>
                  <a:lnTo>
                    <a:pt x="5963920" y="248920"/>
                  </a:lnTo>
                  <a:lnTo>
                    <a:pt x="5711190" y="248920"/>
                  </a:lnTo>
                  <a:lnTo>
                    <a:pt x="5711190" y="501650"/>
                  </a:lnTo>
                  <a:lnTo>
                    <a:pt x="5963920" y="501650"/>
                  </a:lnTo>
                  <a:close/>
                  <a:moveTo>
                    <a:pt x="5284470" y="527050"/>
                  </a:moveTo>
                  <a:cubicBezTo>
                    <a:pt x="5278120" y="527050"/>
                    <a:pt x="5271770" y="521970"/>
                    <a:pt x="5271770" y="514350"/>
                  </a:cubicBezTo>
                  <a:lnTo>
                    <a:pt x="5271770" y="234950"/>
                  </a:lnTo>
                  <a:cubicBezTo>
                    <a:pt x="5271770" y="228600"/>
                    <a:pt x="5276850" y="222250"/>
                    <a:pt x="5284470" y="222250"/>
                  </a:cubicBezTo>
                  <a:lnTo>
                    <a:pt x="5563870" y="222250"/>
                  </a:lnTo>
                  <a:cubicBezTo>
                    <a:pt x="5567680" y="222250"/>
                    <a:pt x="5571490" y="223520"/>
                    <a:pt x="5574030" y="227330"/>
                  </a:cubicBezTo>
                  <a:cubicBezTo>
                    <a:pt x="5576570" y="229870"/>
                    <a:pt x="5576570" y="232410"/>
                    <a:pt x="5576570" y="236220"/>
                  </a:cubicBezTo>
                  <a:lnTo>
                    <a:pt x="5576570" y="514350"/>
                  </a:lnTo>
                  <a:cubicBezTo>
                    <a:pt x="5576570" y="520700"/>
                    <a:pt x="5571490" y="527050"/>
                    <a:pt x="5563870" y="527050"/>
                  </a:cubicBezTo>
                  <a:lnTo>
                    <a:pt x="5284470" y="527050"/>
                  </a:lnTo>
                  <a:close/>
                  <a:moveTo>
                    <a:pt x="5551170" y="501650"/>
                  </a:moveTo>
                  <a:lnTo>
                    <a:pt x="5551170" y="248920"/>
                  </a:lnTo>
                  <a:lnTo>
                    <a:pt x="5298440" y="248920"/>
                  </a:lnTo>
                  <a:lnTo>
                    <a:pt x="5298440" y="501650"/>
                  </a:lnTo>
                  <a:lnTo>
                    <a:pt x="5551170" y="501650"/>
                  </a:lnTo>
                  <a:close/>
                  <a:moveTo>
                    <a:pt x="4870450" y="527050"/>
                  </a:moveTo>
                  <a:cubicBezTo>
                    <a:pt x="4864100" y="527050"/>
                    <a:pt x="4857750" y="521970"/>
                    <a:pt x="4857750" y="514350"/>
                  </a:cubicBezTo>
                  <a:lnTo>
                    <a:pt x="4857750" y="234950"/>
                  </a:lnTo>
                  <a:cubicBezTo>
                    <a:pt x="4857750" y="228600"/>
                    <a:pt x="4862830" y="222250"/>
                    <a:pt x="4870450" y="222250"/>
                  </a:cubicBezTo>
                  <a:lnTo>
                    <a:pt x="5149850" y="222250"/>
                  </a:lnTo>
                  <a:cubicBezTo>
                    <a:pt x="5153660" y="222250"/>
                    <a:pt x="5157470" y="223520"/>
                    <a:pt x="5160010" y="227330"/>
                  </a:cubicBezTo>
                  <a:cubicBezTo>
                    <a:pt x="5162550" y="229870"/>
                    <a:pt x="5162550" y="232410"/>
                    <a:pt x="5162550" y="236220"/>
                  </a:cubicBezTo>
                  <a:lnTo>
                    <a:pt x="5162550" y="514350"/>
                  </a:lnTo>
                  <a:cubicBezTo>
                    <a:pt x="5162550" y="520700"/>
                    <a:pt x="5157470" y="527050"/>
                    <a:pt x="5149850" y="527050"/>
                  </a:cubicBezTo>
                  <a:lnTo>
                    <a:pt x="4870450" y="527050"/>
                  </a:lnTo>
                  <a:close/>
                  <a:moveTo>
                    <a:pt x="5137150" y="501650"/>
                  </a:moveTo>
                  <a:lnTo>
                    <a:pt x="5137150" y="248920"/>
                  </a:lnTo>
                  <a:lnTo>
                    <a:pt x="4884420" y="248920"/>
                  </a:lnTo>
                  <a:lnTo>
                    <a:pt x="4884420" y="501650"/>
                  </a:lnTo>
                  <a:lnTo>
                    <a:pt x="5137150" y="501650"/>
                  </a:lnTo>
                  <a:close/>
                  <a:moveTo>
                    <a:pt x="5908040" y="458470"/>
                  </a:moveTo>
                  <a:cubicBezTo>
                    <a:pt x="5905500" y="458470"/>
                    <a:pt x="5901690" y="457200"/>
                    <a:pt x="5899150" y="455930"/>
                  </a:cubicBezTo>
                  <a:lnTo>
                    <a:pt x="5838190" y="394970"/>
                  </a:lnTo>
                  <a:lnTo>
                    <a:pt x="5777230" y="455930"/>
                  </a:lnTo>
                  <a:cubicBezTo>
                    <a:pt x="5773420" y="459740"/>
                    <a:pt x="5770880" y="459740"/>
                    <a:pt x="5768340" y="459740"/>
                  </a:cubicBezTo>
                  <a:cubicBezTo>
                    <a:pt x="5765800" y="459740"/>
                    <a:pt x="5761990" y="458470"/>
                    <a:pt x="5759450" y="457200"/>
                  </a:cubicBezTo>
                  <a:cubicBezTo>
                    <a:pt x="5754370" y="450850"/>
                    <a:pt x="5754370" y="443230"/>
                    <a:pt x="5758180" y="438150"/>
                  </a:cubicBezTo>
                  <a:lnTo>
                    <a:pt x="5819140" y="377190"/>
                  </a:lnTo>
                  <a:lnTo>
                    <a:pt x="5758180" y="316230"/>
                  </a:lnTo>
                  <a:cubicBezTo>
                    <a:pt x="5753100" y="311150"/>
                    <a:pt x="5753100" y="302260"/>
                    <a:pt x="5758180" y="297180"/>
                  </a:cubicBezTo>
                  <a:cubicBezTo>
                    <a:pt x="5760720" y="294640"/>
                    <a:pt x="5763260" y="293370"/>
                    <a:pt x="5767070" y="293370"/>
                  </a:cubicBezTo>
                  <a:cubicBezTo>
                    <a:pt x="5770880" y="293370"/>
                    <a:pt x="5774690" y="294640"/>
                    <a:pt x="5775960" y="297180"/>
                  </a:cubicBezTo>
                  <a:lnTo>
                    <a:pt x="5836920" y="358140"/>
                  </a:lnTo>
                  <a:lnTo>
                    <a:pt x="5897880" y="297180"/>
                  </a:lnTo>
                  <a:cubicBezTo>
                    <a:pt x="5900420" y="294640"/>
                    <a:pt x="5902960" y="293370"/>
                    <a:pt x="5906770" y="293370"/>
                  </a:cubicBezTo>
                  <a:cubicBezTo>
                    <a:pt x="5910580" y="293370"/>
                    <a:pt x="5914390" y="294640"/>
                    <a:pt x="5915660" y="297180"/>
                  </a:cubicBezTo>
                  <a:cubicBezTo>
                    <a:pt x="5920740" y="302260"/>
                    <a:pt x="5920740" y="311150"/>
                    <a:pt x="5915660" y="316230"/>
                  </a:cubicBezTo>
                  <a:lnTo>
                    <a:pt x="5854700" y="377190"/>
                  </a:lnTo>
                  <a:lnTo>
                    <a:pt x="5915660" y="438150"/>
                  </a:lnTo>
                  <a:cubicBezTo>
                    <a:pt x="5920740" y="443230"/>
                    <a:pt x="5920740" y="452120"/>
                    <a:pt x="5915660" y="457200"/>
                  </a:cubicBezTo>
                  <a:cubicBezTo>
                    <a:pt x="5914390" y="458470"/>
                    <a:pt x="5910580" y="458470"/>
                    <a:pt x="5908040" y="458470"/>
                  </a:cubicBezTo>
                  <a:close/>
                  <a:moveTo>
                    <a:pt x="5346700" y="458470"/>
                  </a:moveTo>
                  <a:cubicBezTo>
                    <a:pt x="5340350" y="458470"/>
                    <a:pt x="5334000" y="452120"/>
                    <a:pt x="5334000" y="445770"/>
                  </a:cubicBezTo>
                  <a:lnTo>
                    <a:pt x="5334000" y="306070"/>
                  </a:lnTo>
                  <a:cubicBezTo>
                    <a:pt x="5334000" y="299720"/>
                    <a:pt x="5339080" y="293370"/>
                    <a:pt x="5346700" y="293370"/>
                  </a:cubicBezTo>
                  <a:lnTo>
                    <a:pt x="5500370" y="293370"/>
                  </a:lnTo>
                  <a:cubicBezTo>
                    <a:pt x="5506720" y="293370"/>
                    <a:pt x="5513070" y="298450"/>
                    <a:pt x="5513070" y="306070"/>
                  </a:cubicBezTo>
                  <a:lnTo>
                    <a:pt x="5513070" y="445770"/>
                  </a:lnTo>
                  <a:cubicBezTo>
                    <a:pt x="5513070" y="452120"/>
                    <a:pt x="5507990" y="458470"/>
                    <a:pt x="5500370" y="458470"/>
                  </a:cubicBezTo>
                  <a:lnTo>
                    <a:pt x="5346700" y="458470"/>
                  </a:lnTo>
                  <a:close/>
                  <a:moveTo>
                    <a:pt x="5488940" y="431800"/>
                  </a:moveTo>
                  <a:lnTo>
                    <a:pt x="5488940" y="351790"/>
                  </a:lnTo>
                  <a:lnTo>
                    <a:pt x="5360670" y="351790"/>
                  </a:lnTo>
                  <a:lnTo>
                    <a:pt x="5360670" y="431800"/>
                  </a:lnTo>
                  <a:lnTo>
                    <a:pt x="5488940" y="431800"/>
                  </a:lnTo>
                  <a:close/>
                  <a:moveTo>
                    <a:pt x="4922520" y="457200"/>
                  </a:moveTo>
                  <a:cubicBezTo>
                    <a:pt x="4916170" y="457200"/>
                    <a:pt x="4911090" y="452120"/>
                    <a:pt x="4911090" y="444500"/>
                  </a:cubicBezTo>
                  <a:cubicBezTo>
                    <a:pt x="4911090" y="436880"/>
                    <a:pt x="4917440" y="431800"/>
                    <a:pt x="4923790" y="431800"/>
                  </a:cubicBezTo>
                  <a:lnTo>
                    <a:pt x="5095240" y="431800"/>
                  </a:lnTo>
                  <a:cubicBezTo>
                    <a:pt x="5102860" y="431800"/>
                    <a:pt x="5107940" y="438150"/>
                    <a:pt x="5107940" y="444500"/>
                  </a:cubicBezTo>
                  <a:cubicBezTo>
                    <a:pt x="5107940" y="450850"/>
                    <a:pt x="5101590" y="457200"/>
                    <a:pt x="5095240" y="457200"/>
                  </a:cubicBezTo>
                  <a:lnTo>
                    <a:pt x="4923790" y="457200"/>
                  </a:lnTo>
                  <a:cubicBezTo>
                    <a:pt x="4925060" y="457200"/>
                    <a:pt x="4923790" y="457200"/>
                    <a:pt x="4922520" y="457200"/>
                  </a:cubicBezTo>
                  <a:close/>
                </a:path>
              </a:pathLst>
            </a:custGeom>
            <a:solidFill>
              <a:srgbClr val="000000"/>
            </a:solidFill>
          </p:spPr>
        </p:sp>
      </p:grpSp>
      <p:grpSp>
        <p:nvGrpSpPr>
          <p:cNvPr id="13" name="Group 13"/>
          <p:cNvGrpSpPr/>
          <p:nvPr/>
        </p:nvGrpSpPr>
        <p:grpSpPr>
          <a:xfrm>
            <a:off x="9421299" y="1270265"/>
            <a:ext cx="7910617" cy="3474288"/>
            <a:chOff x="-64545" y="-142875"/>
            <a:chExt cx="2711438" cy="955675"/>
          </a:xfrm>
        </p:grpSpPr>
        <p:sp>
          <p:nvSpPr>
            <p:cNvPr id="14" name="Freeform 14"/>
            <p:cNvSpPr/>
            <p:nvPr/>
          </p:nvSpPr>
          <p:spPr>
            <a:xfrm>
              <a:off x="-64545" y="293337"/>
              <a:ext cx="2711438" cy="376661"/>
            </a:xfrm>
            <a:custGeom>
              <a:avLst/>
              <a:gdLst/>
              <a:ahLst/>
              <a:cxnLst/>
              <a:rect l="l" t="t" r="r" b="b"/>
              <a:pathLst>
                <a:path w="2711438" h="376661">
                  <a:moveTo>
                    <a:pt x="25647" y="0"/>
                  </a:moveTo>
                  <a:lnTo>
                    <a:pt x="2685791" y="0"/>
                  </a:lnTo>
                  <a:cubicBezTo>
                    <a:pt x="2692593" y="0"/>
                    <a:pt x="2699116" y="2702"/>
                    <a:pt x="2703926" y="7512"/>
                  </a:cubicBezTo>
                  <a:cubicBezTo>
                    <a:pt x="2708735" y="12322"/>
                    <a:pt x="2711438" y="18845"/>
                    <a:pt x="2711438" y="25647"/>
                  </a:cubicBezTo>
                  <a:lnTo>
                    <a:pt x="2711438" y="351014"/>
                  </a:lnTo>
                  <a:cubicBezTo>
                    <a:pt x="2711438" y="357816"/>
                    <a:pt x="2708735" y="364340"/>
                    <a:pt x="2703926" y="369149"/>
                  </a:cubicBezTo>
                  <a:cubicBezTo>
                    <a:pt x="2699116" y="373959"/>
                    <a:pt x="2692593" y="376661"/>
                    <a:pt x="2685791" y="376661"/>
                  </a:cubicBezTo>
                  <a:lnTo>
                    <a:pt x="25647" y="376661"/>
                  </a:lnTo>
                  <a:cubicBezTo>
                    <a:pt x="18845" y="376661"/>
                    <a:pt x="12322" y="373959"/>
                    <a:pt x="7512" y="369149"/>
                  </a:cubicBezTo>
                  <a:cubicBezTo>
                    <a:pt x="2702" y="364340"/>
                    <a:pt x="0" y="357816"/>
                    <a:pt x="0" y="351014"/>
                  </a:cubicBezTo>
                  <a:lnTo>
                    <a:pt x="0" y="25647"/>
                  </a:lnTo>
                  <a:cubicBezTo>
                    <a:pt x="0" y="18845"/>
                    <a:pt x="2702" y="12322"/>
                    <a:pt x="7512" y="7512"/>
                  </a:cubicBezTo>
                  <a:cubicBezTo>
                    <a:pt x="12322" y="2702"/>
                    <a:pt x="18845" y="0"/>
                    <a:pt x="25647" y="0"/>
                  </a:cubicBezTo>
                  <a:close/>
                </a:path>
              </a:pathLst>
            </a:custGeom>
            <a:solidFill>
              <a:srgbClr val="FCF8F1"/>
            </a:solidFill>
          </p:spPr>
        </p:sp>
        <p:sp>
          <p:nvSpPr>
            <p:cNvPr id="15" name="TextBox 15"/>
            <p:cNvSpPr txBox="1"/>
            <p:nvPr/>
          </p:nvSpPr>
          <p:spPr>
            <a:xfrm>
              <a:off x="0" y="-142875"/>
              <a:ext cx="812800" cy="955675"/>
            </a:xfrm>
            <a:prstGeom prst="rect">
              <a:avLst/>
            </a:prstGeom>
          </p:spPr>
          <p:txBody>
            <a:bodyPr lIns="254000" tIns="254000" rIns="254000" bIns="254000" rtlCol="0" anchor="ctr"/>
            <a:lstStyle/>
            <a:p>
              <a:pPr algn="ctr">
                <a:lnSpc>
                  <a:spcPts val="4200"/>
                </a:lnSpc>
              </a:pPr>
              <a:endParaRPr lang="en-US" sz="3000" u="sng" dirty="0">
                <a:solidFill>
                  <a:srgbClr val="000000"/>
                </a:solidFill>
                <a:latin typeface="Agrandir"/>
              </a:endParaRPr>
            </a:p>
          </p:txBody>
        </p:sp>
      </p:grpSp>
      <p:grpSp>
        <p:nvGrpSpPr>
          <p:cNvPr id="16" name="Group 16"/>
          <p:cNvGrpSpPr/>
          <p:nvPr/>
        </p:nvGrpSpPr>
        <p:grpSpPr>
          <a:xfrm>
            <a:off x="9407073" y="4807342"/>
            <a:ext cx="7924843" cy="1580581"/>
            <a:chOff x="0" y="0"/>
            <a:chExt cx="2711438" cy="368235"/>
          </a:xfrm>
        </p:grpSpPr>
        <p:sp>
          <p:nvSpPr>
            <p:cNvPr id="17" name="Freeform 17"/>
            <p:cNvSpPr/>
            <p:nvPr/>
          </p:nvSpPr>
          <p:spPr>
            <a:xfrm>
              <a:off x="0" y="0"/>
              <a:ext cx="2711438" cy="368235"/>
            </a:xfrm>
            <a:custGeom>
              <a:avLst/>
              <a:gdLst/>
              <a:ahLst/>
              <a:cxnLst/>
              <a:rect l="l" t="t" r="r" b="b"/>
              <a:pathLst>
                <a:path w="2711438" h="368235">
                  <a:moveTo>
                    <a:pt x="25647" y="0"/>
                  </a:moveTo>
                  <a:lnTo>
                    <a:pt x="2685791" y="0"/>
                  </a:lnTo>
                  <a:cubicBezTo>
                    <a:pt x="2692593" y="0"/>
                    <a:pt x="2699116" y="2702"/>
                    <a:pt x="2703926" y="7512"/>
                  </a:cubicBezTo>
                  <a:cubicBezTo>
                    <a:pt x="2708735" y="12322"/>
                    <a:pt x="2711438" y="18845"/>
                    <a:pt x="2711438" y="25647"/>
                  </a:cubicBezTo>
                  <a:lnTo>
                    <a:pt x="2711438" y="342588"/>
                  </a:lnTo>
                  <a:cubicBezTo>
                    <a:pt x="2711438" y="349390"/>
                    <a:pt x="2708735" y="355914"/>
                    <a:pt x="2703926" y="360723"/>
                  </a:cubicBezTo>
                  <a:cubicBezTo>
                    <a:pt x="2699116" y="365533"/>
                    <a:pt x="2692593" y="368235"/>
                    <a:pt x="2685791" y="368235"/>
                  </a:cubicBezTo>
                  <a:lnTo>
                    <a:pt x="25647" y="368235"/>
                  </a:lnTo>
                  <a:cubicBezTo>
                    <a:pt x="18845" y="368235"/>
                    <a:pt x="12322" y="365533"/>
                    <a:pt x="7512" y="360723"/>
                  </a:cubicBezTo>
                  <a:cubicBezTo>
                    <a:pt x="2702" y="355914"/>
                    <a:pt x="0" y="349390"/>
                    <a:pt x="0" y="342588"/>
                  </a:cubicBezTo>
                  <a:lnTo>
                    <a:pt x="0" y="25647"/>
                  </a:lnTo>
                  <a:cubicBezTo>
                    <a:pt x="0" y="18845"/>
                    <a:pt x="2702" y="12322"/>
                    <a:pt x="7512" y="7512"/>
                  </a:cubicBezTo>
                  <a:cubicBezTo>
                    <a:pt x="12322" y="2702"/>
                    <a:pt x="18845" y="0"/>
                    <a:pt x="25647" y="0"/>
                  </a:cubicBezTo>
                  <a:close/>
                </a:path>
              </a:pathLst>
            </a:custGeom>
            <a:solidFill>
              <a:srgbClr val="FCF8F1"/>
            </a:solidFill>
          </p:spPr>
        </p:sp>
        <p:sp>
          <p:nvSpPr>
            <p:cNvPr id="18" name="TextBox 18"/>
            <p:cNvSpPr txBox="1"/>
            <p:nvPr/>
          </p:nvSpPr>
          <p:spPr>
            <a:xfrm>
              <a:off x="0" y="-142875"/>
              <a:ext cx="812800" cy="955675"/>
            </a:xfrm>
            <a:prstGeom prst="rect">
              <a:avLst/>
            </a:prstGeom>
          </p:spPr>
          <p:txBody>
            <a:bodyPr lIns="254000" tIns="254000" rIns="254000" bIns="254000" rtlCol="0" anchor="ctr"/>
            <a:lstStyle/>
            <a:p>
              <a:pPr algn="ctr">
                <a:lnSpc>
                  <a:spcPts val="4200"/>
                </a:lnSpc>
              </a:pPr>
              <a:endParaRPr lang="en-US" sz="3000" u="sng" dirty="0">
                <a:solidFill>
                  <a:srgbClr val="000000"/>
                </a:solidFill>
                <a:latin typeface="Agrandir"/>
              </a:endParaRPr>
            </a:p>
          </p:txBody>
        </p:sp>
      </p:grpSp>
      <p:grpSp>
        <p:nvGrpSpPr>
          <p:cNvPr id="19" name="Group 19"/>
          <p:cNvGrpSpPr/>
          <p:nvPr/>
        </p:nvGrpSpPr>
        <p:grpSpPr>
          <a:xfrm>
            <a:off x="8874008" y="6367662"/>
            <a:ext cx="8457908" cy="3398868"/>
            <a:chOff x="0" y="-142875"/>
            <a:chExt cx="2755377" cy="955675"/>
          </a:xfrm>
        </p:grpSpPr>
        <p:sp>
          <p:nvSpPr>
            <p:cNvPr id="20" name="Freeform 20"/>
            <p:cNvSpPr/>
            <p:nvPr/>
          </p:nvSpPr>
          <p:spPr>
            <a:xfrm>
              <a:off x="178294" y="25619"/>
              <a:ext cx="2577083" cy="368235"/>
            </a:xfrm>
            <a:custGeom>
              <a:avLst/>
              <a:gdLst/>
              <a:ahLst/>
              <a:cxnLst/>
              <a:rect l="l" t="t" r="r" b="b"/>
              <a:pathLst>
                <a:path w="2711438" h="368235">
                  <a:moveTo>
                    <a:pt x="25647" y="0"/>
                  </a:moveTo>
                  <a:lnTo>
                    <a:pt x="2685791" y="0"/>
                  </a:lnTo>
                  <a:cubicBezTo>
                    <a:pt x="2692593" y="0"/>
                    <a:pt x="2699116" y="2702"/>
                    <a:pt x="2703926" y="7512"/>
                  </a:cubicBezTo>
                  <a:cubicBezTo>
                    <a:pt x="2708735" y="12322"/>
                    <a:pt x="2711438" y="18845"/>
                    <a:pt x="2711438" y="25647"/>
                  </a:cubicBezTo>
                  <a:lnTo>
                    <a:pt x="2711438" y="342588"/>
                  </a:lnTo>
                  <a:cubicBezTo>
                    <a:pt x="2711438" y="349390"/>
                    <a:pt x="2708735" y="355914"/>
                    <a:pt x="2703926" y="360723"/>
                  </a:cubicBezTo>
                  <a:cubicBezTo>
                    <a:pt x="2699116" y="365533"/>
                    <a:pt x="2692593" y="368235"/>
                    <a:pt x="2685791" y="368235"/>
                  </a:cubicBezTo>
                  <a:lnTo>
                    <a:pt x="25647" y="368235"/>
                  </a:lnTo>
                  <a:cubicBezTo>
                    <a:pt x="18845" y="368235"/>
                    <a:pt x="12322" y="365533"/>
                    <a:pt x="7512" y="360723"/>
                  </a:cubicBezTo>
                  <a:cubicBezTo>
                    <a:pt x="2702" y="355914"/>
                    <a:pt x="0" y="349390"/>
                    <a:pt x="0" y="342588"/>
                  </a:cubicBezTo>
                  <a:lnTo>
                    <a:pt x="0" y="25647"/>
                  </a:lnTo>
                  <a:cubicBezTo>
                    <a:pt x="0" y="18845"/>
                    <a:pt x="2702" y="12322"/>
                    <a:pt x="7512" y="7512"/>
                  </a:cubicBezTo>
                  <a:cubicBezTo>
                    <a:pt x="12322" y="2702"/>
                    <a:pt x="18845" y="0"/>
                    <a:pt x="25647" y="0"/>
                  </a:cubicBezTo>
                  <a:close/>
                </a:path>
              </a:pathLst>
            </a:custGeom>
            <a:solidFill>
              <a:srgbClr val="FCF8F1"/>
            </a:solidFill>
          </p:spPr>
        </p:sp>
        <p:sp>
          <p:nvSpPr>
            <p:cNvPr id="21" name="TextBox 21"/>
            <p:cNvSpPr txBox="1"/>
            <p:nvPr/>
          </p:nvSpPr>
          <p:spPr>
            <a:xfrm>
              <a:off x="0" y="-142875"/>
              <a:ext cx="812800" cy="955675"/>
            </a:xfrm>
            <a:prstGeom prst="rect">
              <a:avLst/>
            </a:prstGeom>
          </p:spPr>
          <p:txBody>
            <a:bodyPr lIns="254000" tIns="254000" rIns="254000" bIns="254000" rtlCol="0" anchor="ctr"/>
            <a:lstStyle/>
            <a:p>
              <a:pPr algn="ctr">
                <a:lnSpc>
                  <a:spcPts val="4200"/>
                </a:lnSpc>
              </a:pPr>
              <a:endParaRPr lang="en-US" sz="3000" u="sng" dirty="0">
                <a:solidFill>
                  <a:srgbClr val="000000"/>
                </a:solidFill>
                <a:latin typeface="Agrandir"/>
              </a:endParaRPr>
            </a:p>
          </p:txBody>
        </p:sp>
      </p:grpSp>
      <p:pic>
        <p:nvPicPr>
          <p:cNvPr id="31" name="Picture 3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4183">
            <a:off x="16708234" y="8748427"/>
            <a:ext cx="753046" cy="753046"/>
          </a:xfrm>
          <a:prstGeom prst="rect">
            <a:avLst/>
          </a:prstGeom>
        </p:spPr>
      </p:pic>
      <p:pic>
        <p:nvPicPr>
          <p:cNvPr id="34" name="Picture 3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60552">
            <a:off x="490569" y="8800413"/>
            <a:ext cx="2110508" cy="1469681"/>
          </a:xfrm>
          <a:prstGeom prst="rect">
            <a:avLst/>
          </a:prstGeom>
        </p:spPr>
      </p:pic>
      <p:pic>
        <p:nvPicPr>
          <p:cNvPr id="35" name="Picture 3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43263">
            <a:off x="1202507" y="1899369"/>
            <a:ext cx="753046" cy="753046"/>
          </a:xfrm>
          <a:prstGeom prst="rect">
            <a:avLst/>
          </a:prstGeom>
        </p:spPr>
      </p:pic>
      <p:grpSp>
        <p:nvGrpSpPr>
          <p:cNvPr id="38" name="Group 38"/>
          <p:cNvGrpSpPr/>
          <p:nvPr/>
        </p:nvGrpSpPr>
        <p:grpSpPr>
          <a:xfrm rot="2765695">
            <a:off x="8718405" y="1423056"/>
            <a:ext cx="1905306" cy="1905306"/>
            <a:chOff x="0" y="0"/>
            <a:chExt cx="2540408" cy="2540408"/>
          </a:xfrm>
        </p:grpSpPr>
        <p:pic>
          <p:nvPicPr>
            <p:cNvPr id="39" name="Picture 3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7469">
              <a:off x="302344" y="302344"/>
              <a:ext cx="1935720" cy="1935720"/>
            </a:xfrm>
            <a:prstGeom prst="rect">
              <a:avLst/>
            </a:prstGeom>
          </p:spPr>
        </p:pic>
        <p:pic>
          <p:nvPicPr>
            <p:cNvPr id="40" name="Picture 4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7469">
              <a:off x="313583" y="1919599"/>
              <a:ext cx="436090" cy="436090"/>
            </a:xfrm>
            <a:prstGeom prst="rect">
              <a:avLst/>
            </a:prstGeom>
          </p:spPr>
        </p:pic>
        <p:pic>
          <p:nvPicPr>
            <p:cNvPr id="41" name="Picture 4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7469">
              <a:off x="1391628" y="83228"/>
              <a:ext cx="532860" cy="532860"/>
            </a:xfrm>
            <a:prstGeom prst="rect">
              <a:avLst/>
            </a:prstGeom>
          </p:spPr>
        </p:pic>
      </p:grpSp>
      <p:grpSp>
        <p:nvGrpSpPr>
          <p:cNvPr id="42" name="Group 42"/>
          <p:cNvGrpSpPr/>
          <p:nvPr/>
        </p:nvGrpSpPr>
        <p:grpSpPr>
          <a:xfrm>
            <a:off x="15393476" y="8714646"/>
            <a:ext cx="1321516" cy="1321516"/>
            <a:chOff x="0" y="0"/>
            <a:chExt cx="1762021" cy="1762021"/>
          </a:xfrm>
        </p:grpSpPr>
        <p:pic>
          <p:nvPicPr>
            <p:cNvPr id="43" name="Picture 4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7469">
              <a:off x="209705" y="209705"/>
              <a:ext cx="1342611" cy="1342611"/>
            </a:xfrm>
            <a:prstGeom prst="rect">
              <a:avLst/>
            </a:prstGeom>
          </p:spPr>
        </p:pic>
        <p:pic>
          <p:nvPicPr>
            <p:cNvPr id="44" name="Picture 4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7469">
              <a:off x="217500" y="1331429"/>
              <a:ext cx="302471" cy="302471"/>
            </a:xfrm>
            <a:prstGeom prst="rect">
              <a:avLst/>
            </a:prstGeom>
          </p:spPr>
        </p:pic>
        <p:pic>
          <p:nvPicPr>
            <p:cNvPr id="45" name="Picture 4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7469">
              <a:off x="965230" y="57727"/>
              <a:ext cx="369591" cy="369591"/>
            </a:xfrm>
            <a:prstGeom prst="rect">
              <a:avLst/>
            </a:prstGeom>
          </p:spPr>
        </p:pic>
      </p:grpSp>
      <p:sp>
        <p:nvSpPr>
          <p:cNvPr id="50" name="TextBox 49">
            <a:extLst>
              <a:ext uri="{FF2B5EF4-FFF2-40B4-BE49-F238E27FC236}">
                <a16:creationId xmlns:a16="http://schemas.microsoft.com/office/drawing/2014/main" id="{9A1F74B0-ED42-449A-9858-F78F74DA278D}"/>
              </a:ext>
            </a:extLst>
          </p:cNvPr>
          <p:cNvSpPr txBox="1"/>
          <p:nvPr/>
        </p:nvSpPr>
        <p:spPr>
          <a:xfrm>
            <a:off x="9542268" y="2894507"/>
            <a:ext cx="8390149" cy="2350965"/>
          </a:xfrm>
          <a:prstGeom prst="rect">
            <a:avLst/>
          </a:prstGeom>
          <a:noFill/>
        </p:spPr>
        <p:txBody>
          <a:bodyPr wrap="square">
            <a:spAutoFit/>
          </a:bodyPr>
          <a:lstStyle/>
          <a:p>
            <a:pPr algn="just">
              <a:lnSpc>
                <a:spcPct val="150000"/>
              </a:lnSpc>
              <a:spcBef>
                <a:spcPts val="600"/>
              </a:spcBef>
              <a:spcAft>
                <a:spcPts val="800"/>
              </a:spcAft>
            </a:pPr>
            <a:r>
              <a:rPr lang="vi-VN" sz="4800" dirty="0">
                <a:latin typeface="Arial" panose="020B0604020202020204" pitchFamily="34" charset="0"/>
                <a:cs typeface="Arial" panose="020B0604020202020204" pitchFamily="34" charset="0"/>
              </a:rPr>
              <a:t>A. Qua dịch vụ 3G, 4G, 5G</a:t>
            </a:r>
            <a:endParaRPr lang="en-US" sz="4800" dirty="0">
              <a:latin typeface="Arial" panose="020B0604020202020204" pitchFamily="34" charset="0"/>
              <a:cs typeface="Arial" panose="020B0604020202020204" pitchFamily="34" charset="0"/>
            </a:endParaRPr>
          </a:p>
          <a:p>
            <a:pPr algn="just">
              <a:lnSpc>
                <a:spcPct val="150000"/>
              </a:lnSpc>
              <a:spcBef>
                <a:spcPts val="600"/>
              </a:spcBef>
              <a:spcAft>
                <a:spcPts val="800"/>
              </a:spcAft>
            </a:pP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2" name="TextBox 51">
            <a:extLst>
              <a:ext uri="{FF2B5EF4-FFF2-40B4-BE49-F238E27FC236}">
                <a16:creationId xmlns:a16="http://schemas.microsoft.com/office/drawing/2014/main" id="{00348888-AFB5-467F-990C-7FFE4DDD467C}"/>
              </a:ext>
            </a:extLst>
          </p:cNvPr>
          <p:cNvSpPr txBox="1"/>
          <p:nvPr/>
        </p:nvSpPr>
        <p:spPr>
          <a:xfrm>
            <a:off x="9698856" y="5144487"/>
            <a:ext cx="8137908" cy="830997"/>
          </a:xfrm>
          <a:prstGeom prst="rect">
            <a:avLst/>
          </a:prstGeom>
          <a:noFill/>
        </p:spPr>
        <p:txBody>
          <a:bodyPr wrap="square">
            <a:spAutoFit/>
          </a:bodyPr>
          <a:lstStyle/>
          <a:p>
            <a:r>
              <a:rPr lang="vi-VN" sz="4800" dirty="0">
                <a:latin typeface="Arial" panose="020B0604020202020204" pitchFamily="34" charset="0"/>
                <a:cs typeface="Arial" panose="020B0604020202020204" pitchFamily="34" charset="0"/>
              </a:rPr>
              <a:t>B. Kết nối gián tiếp qua wifi</a:t>
            </a:r>
            <a:endParaRPr lang="en-US" sz="4800" dirty="0"/>
          </a:p>
        </p:txBody>
      </p:sp>
      <p:sp>
        <p:nvSpPr>
          <p:cNvPr id="54" name="TextBox 53">
            <a:extLst>
              <a:ext uri="{FF2B5EF4-FFF2-40B4-BE49-F238E27FC236}">
                <a16:creationId xmlns:a16="http://schemas.microsoft.com/office/drawing/2014/main" id="{8376B87E-E8E4-469C-AC31-FB18210EA38F}"/>
              </a:ext>
            </a:extLst>
          </p:cNvPr>
          <p:cNvSpPr txBox="1"/>
          <p:nvPr/>
        </p:nvSpPr>
        <p:spPr>
          <a:xfrm>
            <a:off x="11631903" y="7236632"/>
            <a:ext cx="6456181" cy="830997"/>
          </a:xfrm>
          <a:prstGeom prst="rect">
            <a:avLst/>
          </a:prstGeom>
          <a:noFill/>
        </p:spPr>
        <p:txBody>
          <a:bodyPr wrap="square">
            <a:spAutoFit/>
          </a:bodyPr>
          <a:lstStyle/>
          <a:p>
            <a:r>
              <a:rPr lang="vi-VN" sz="4800" dirty="0">
                <a:latin typeface="Arial" panose="020B0604020202020204" pitchFamily="34" charset="0"/>
                <a:cs typeface="Arial" panose="020B0604020202020204" pitchFamily="34" charset="0"/>
              </a:rPr>
              <a:t>C. Cả A và B</a:t>
            </a:r>
            <a:endParaRPr lang="en-US" sz="4800" dirty="0"/>
          </a:p>
        </p:txBody>
      </p:sp>
      <p:grpSp>
        <p:nvGrpSpPr>
          <p:cNvPr id="61" name="Group 60">
            <a:extLst>
              <a:ext uri="{FF2B5EF4-FFF2-40B4-BE49-F238E27FC236}">
                <a16:creationId xmlns:a16="http://schemas.microsoft.com/office/drawing/2014/main" id="{BC2C8383-0891-406A-917A-7B873F5E1F24}"/>
              </a:ext>
            </a:extLst>
          </p:cNvPr>
          <p:cNvGrpSpPr/>
          <p:nvPr/>
        </p:nvGrpSpPr>
        <p:grpSpPr>
          <a:xfrm>
            <a:off x="457880" y="1986815"/>
            <a:ext cx="7830431" cy="6360133"/>
            <a:chOff x="410705" y="2042687"/>
            <a:chExt cx="7830431" cy="6360133"/>
          </a:xfrm>
        </p:grpSpPr>
        <p:grpSp>
          <p:nvGrpSpPr>
            <p:cNvPr id="62" name="Group 61">
              <a:extLst>
                <a:ext uri="{FF2B5EF4-FFF2-40B4-BE49-F238E27FC236}">
                  <a16:creationId xmlns:a16="http://schemas.microsoft.com/office/drawing/2014/main" id="{2D6767F8-FFD2-4E4B-ABD2-23A6B6683BE6}"/>
                </a:ext>
              </a:extLst>
            </p:cNvPr>
            <p:cNvGrpSpPr/>
            <p:nvPr/>
          </p:nvGrpSpPr>
          <p:grpSpPr>
            <a:xfrm>
              <a:off x="410705" y="2042687"/>
              <a:ext cx="7830431" cy="6360133"/>
              <a:chOff x="410705" y="2042687"/>
              <a:chExt cx="7830431" cy="6360133"/>
            </a:xfrm>
          </p:grpSpPr>
          <p:grpSp>
            <p:nvGrpSpPr>
              <p:cNvPr id="64" name="Group 4">
                <a:extLst>
                  <a:ext uri="{FF2B5EF4-FFF2-40B4-BE49-F238E27FC236}">
                    <a16:creationId xmlns:a16="http://schemas.microsoft.com/office/drawing/2014/main" id="{F0E3AD18-CF7A-43C0-A236-BFDB7F3A564F}"/>
                  </a:ext>
                </a:extLst>
              </p:cNvPr>
              <p:cNvGrpSpPr/>
              <p:nvPr/>
            </p:nvGrpSpPr>
            <p:grpSpPr>
              <a:xfrm>
                <a:off x="410705" y="2342049"/>
                <a:ext cx="7830431" cy="6060771"/>
                <a:chOff x="-2969561" y="-18316"/>
                <a:chExt cx="2448891" cy="660400"/>
              </a:xfrm>
            </p:grpSpPr>
            <p:sp>
              <p:nvSpPr>
                <p:cNvPr id="66" name="Freeform 5">
                  <a:extLst>
                    <a:ext uri="{FF2B5EF4-FFF2-40B4-BE49-F238E27FC236}">
                      <a16:creationId xmlns:a16="http://schemas.microsoft.com/office/drawing/2014/main" id="{604588D0-BFDB-4211-BEAC-1A2A06BF8AC4}"/>
                    </a:ext>
                  </a:extLst>
                </p:cNvPr>
                <p:cNvSpPr/>
                <p:nvPr/>
              </p:nvSpPr>
              <p:spPr>
                <a:xfrm>
                  <a:off x="-2969561" y="-18316"/>
                  <a:ext cx="2448891" cy="660400"/>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solidFill>
                  <a:srgbClr val="FFFFFF"/>
                </a:solidFill>
              </p:spPr>
              <p:txBody>
                <a:bodyPr/>
                <a:lstStyle/>
                <a:p>
                  <a:endParaRPr lang="en-US" dirty="0"/>
                </a:p>
              </p:txBody>
            </p:sp>
          </p:grpSp>
          <p:pic>
            <p:nvPicPr>
              <p:cNvPr id="65" name="Picture 12">
                <a:extLst>
                  <a:ext uri="{FF2B5EF4-FFF2-40B4-BE49-F238E27FC236}">
                    <a16:creationId xmlns:a16="http://schemas.microsoft.com/office/drawing/2014/main" id="{C8A1E8E0-05B7-4DAB-A1E1-0D1EFDC73D1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224978" y="2042687"/>
                <a:ext cx="2081385" cy="666043"/>
              </a:xfrm>
              <a:prstGeom prst="rect">
                <a:avLst/>
              </a:prstGeom>
            </p:spPr>
          </p:pic>
        </p:grpSp>
        <p:sp>
          <p:nvSpPr>
            <p:cNvPr id="63" name="TextBox 62">
              <a:extLst>
                <a:ext uri="{FF2B5EF4-FFF2-40B4-BE49-F238E27FC236}">
                  <a16:creationId xmlns:a16="http://schemas.microsoft.com/office/drawing/2014/main" id="{82520D3C-FD88-4546-A20C-D89338FAF878}"/>
                </a:ext>
              </a:extLst>
            </p:cNvPr>
            <p:cNvSpPr txBox="1"/>
            <p:nvPr/>
          </p:nvSpPr>
          <p:spPr>
            <a:xfrm>
              <a:off x="1043576" y="3229143"/>
              <a:ext cx="6504796" cy="4045659"/>
            </a:xfrm>
            <a:prstGeom prst="rect">
              <a:avLst/>
            </a:prstGeom>
            <a:noFill/>
          </p:spPr>
          <p:txBody>
            <a:bodyPr wrap="square">
              <a:spAutoFit/>
            </a:bodyPr>
            <a:lstStyle/>
            <a:p>
              <a:pPr algn="ctr">
                <a:lnSpc>
                  <a:spcPct val="150000"/>
                </a:lnSpc>
              </a:pPr>
              <a:r>
                <a:rPr lang="vi-VN" sz="4400" b="1" dirty="0">
                  <a:latin typeface="Arial" panose="020B0604020202020204" pitchFamily="34" charset="0"/>
                  <a:cs typeface="Arial" panose="020B0604020202020204" pitchFamily="34" charset="0"/>
                </a:rPr>
                <a:t>Câu 2.</a:t>
              </a:r>
            </a:p>
            <a:p>
              <a:pPr algn="just">
                <a:lnSpc>
                  <a:spcPct val="150000"/>
                </a:lnSpc>
              </a:pPr>
              <a:r>
                <a:rPr lang="vi-VN" sz="4400" dirty="0">
                  <a:latin typeface="Arial" panose="020B0604020202020204" pitchFamily="34" charset="0"/>
                  <a:cs typeface="Arial" panose="020B0604020202020204" pitchFamily="34" charset="0"/>
                </a:rPr>
                <a:t>Điện thoại thông minh được kết nối với internet bằng cách nào?</a:t>
              </a:r>
              <a:endParaRPr lang="en-US" sz="4400" dirty="0"/>
            </a:p>
          </p:txBody>
        </p:sp>
      </p:grpSp>
      <p:sp>
        <p:nvSpPr>
          <p:cNvPr id="67" name="Oval 66">
            <a:extLst>
              <a:ext uri="{FF2B5EF4-FFF2-40B4-BE49-F238E27FC236}">
                <a16:creationId xmlns:a16="http://schemas.microsoft.com/office/drawing/2014/main" id="{F6178E20-06E7-406F-9987-C7E40783C961}"/>
              </a:ext>
            </a:extLst>
          </p:cNvPr>
          <p:cNvSpPr/>
          <p:nvPr/>
        </p:nvSpPr>
        <p:spPr>
          <a:xfrm>
            <a:off x="11432100" y="7234264"/>
            <a:ext cx="1006107" cy="929770"/>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pic>
        <p:nvPicPr>
          <p:cNvPr id="68" name="Picture 17">
            <a:extLst>
              <a:ext uri="{FF2B5EF4-FFF2-40B4-BE49-F238E27FC236}">
                <a16:creationId xmlns:a16="http://schemas.microsoft.com/office/drawing/2014/main" id="{2D202A4A-8779-4F74-B27D-3FD934F6878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0337798">
            <a:off x="5758802" y="7336270"/>
            <a:ext cx="1221673" cy="21093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xEl>
                                              <p:pRg st="0" end="0"/>
                                            </p:txEl>
                                          </p:spTgt>
                                        </p:tgtEl>
                                        <p:attrNameLst>
                                          <p:attrName>style.visibility</p:attrName>
                                        </p:attrNameLst>
                                      </p:cBhvr>
                                      <p:to>
                                        <p:strVal val="visible"/>
                                      </p:to>
                                    </p:set>
                                    <p:anim calcmode="lin" valueType="num">
                                      <p:cBhvr additive="base">
                                        <p:cTn id="12"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2">
                                            <p:txEl>
                                              <p:pRg st="0" end="0"/>
                                            </p:txEl>
                                          </p:spTgt>
                                        </p:tgtEl>
                                        <p:attrNameLst>
                                          <p:attrName>style.visibility</p:attrName>
                                        </p:attrNameLst>
                                      </p:cBhvr>
                                      <p:to>
                                        <p:strVal val="visible"/>
                                      </p:to>
                                    </p:set>
                                    <p:anim calcmode="lin" valueType="num">
                                      <p:cBhvr additive="base">
                                        <p:cTn id="18"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54">
                                            <p:txEl>
                                              <p:pRg st="0" end="0"/>
                                            </p:txEl>
                                          </p:spTgt>
                                        </p:tgtEl>
                                        <p:attrNameLst>
                                          <p:attrName>style.visibility</p:attrName>
                                        </p:attrNameLst>
                                      </p:cBhvr>
                                      <p:to>
                                        <p:strVal val="visible"/>
                                      </p:to>
                                    </p:set>
                                    <p:anim calcmode="lin" valueType="num">
                                      <p:cBhvr additive="base">
                                        <p:cTn id="24"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circle(in)">
                                      <p:cBhvr>
                                        <p:cTn id="30"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2166" y="114078"/>
            <a:ext cx="16230338" cy="5130241"/>
          </a:xfrm>
          <a:prstGeom prst="rect">
            <a:avLst/>
          </a:prstGeom>
        </p:spPr>
      </p:pic>
      <p:pic>
        <p:nvPicPr>
          <p:cNvPr id="3" name="Picture 3"/>
          <p:cNvPicPr>
            <a:picLocks noChangeAspect="1"/>
          </p:cNvPicPr>
          <p:nvPr/>
        </p:nvPicPr>
        <p:blipFill>
          <a:blip r:embed="rId3"/>
          <a:srcRect/>
          <a:stretch>
            <a:fillRect/>
          </a:stretch>
        </p:blipFill>
        <p:spPr>
          <a:xfrm rot="10800000">
            <a:off x="10259676" y="4583570"/>
            <a:ext cx="7636158" cy="519337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314760">
            <a:off x="161261" y="607091"/>
            <a:ext cx="3008470" cy="787672"/>
          </a:xfrm>
          <a:prstGeom prst="rect">
            <a:avLst/>
          </a:prstGeom>
        </p:spPr>
      </p:pic>
      <p:sp>
        <p:nvSpPr>
          <p:cNvPr id="10" name="TextBox 9">
            <a:extLst>
              <a:ext uri="{FF2B5EF4-FFF2-40B4-BE49-F238E27FC236}">
                <a16:creationId xmlns:a16="http://schemas.microsoft.com/office/drawing/2014/main" id="{925B1F60-2396-4205-89DD-0BF26918DE27}"/>
              </a:ext>
            </a:extLst>
          </p:cNvPr>
          <p:cNvSpPr txBox="1"/>
          <p:nvPr/>
        </p:nvSpPr>
        <p:spPr>
          <a:xfrm>
            <a:off x="11429474" y="4785633"/>
            <a:ext cx="5746002" cy="769441"/>
          </a:xfrm>
          <a:prstGeom prst="rect">
            <a:avLst/>
          </a:prstGeom>
          <a:noFill/>
        </p:spPr>
        <p:txBody>
          <a:bodyPr wrap="square">
            <a:spAutoFit/>
          </a:bodyPr>
          <a:lstStyle/>
          <a:p>
            <a:r>
              <a:rPr lang="vi-VN" sz="4400" b="1" dirty="0">
                <a:latin typeface="Arial" panose="020B0604020202020204" pitchFamily="34" charset="0"/>
                <a:cs typeface="Arial" panose="020B0604020202020204" pitchFamily="34" charset="0"/>
              </a:rPr>
              <a:t>Thảo luận nhóm đôi</a:t>
            </a:r>
            <a:endParaRPr lang="en-US" sz="4400" b="1" dirty="0"/>
          </a:p>
        </p:txBody>
      </p:sp>
      <p:sp>
        <p:nvSpPr>
          <p:cNvPr id="12" name="TextBox 11">
            <a:extLst>
              <a:ext uri="{FF2B5EF4-FFF2-40B4-BE49-F238E27FC236}">
                <a16:creationId xmlns:a16="http://schemas.microsoft.com/office/drawing/2014/main" id="{14B35C02-6E0F-48B7-AB72-4890B103FAA4}"/>
              </a:ext>
            </a:extLst>
          </p:cNvPr>
          <p:cNvSpPr txBox="1"/>
          <p:nvPr/>
        </p:nvSpPr>
        <p:spPr>
          <a:xfrm>
            <a:off x="1363587" y="1190030"/>
            <a:ext cx="13952613" cy="3116431"/>
          </a:xfrm>
          <a:prstGeom prst="rect">
            <a:avLst/>
          </a:prstGeom>
          <a:noFill/>
        </p:spPr>
        <p:txBody>
          <a:bodyPr wrap="square">
            <a:spAutoFit/>
          </a:bodyPr>
          <a:lstStyle/>
          <a:p>
            <a:pPr algn="just">
              <a:lnSpc>
                <a:spcPct val="150000"/>
              </a:lnSpc>
              <a:spcAft>
                <a:spcPts val="800"/>
              </a:spcAft>
            </a:pPr>
            <a:r>
              <a:rPr lang="nl-NL" sz="4400" dirty="0">
                <a:effectLst/>
                <a:latin typeface="Arial" panose="020B0604020202020204" pitchFamily="34" charset="0"/>
                <a:ea typeface="Times New Roman" panose="02020603050405020304" pitchFamily="18" charset="0"/>
                <a:cs typeface="Arial" panose="020B0604020202020204" pitchFamily="34" charset="0"/>
              </a:rPr>
              <a:t>Internet là mạng diện rộng kết nối các máy tính hay các LAN với nhau nhờ các nhà cung cấp dịch vụ kết nối </a:t>
            </a:r>
          </a:p>
          <a:p>
            <a:pPr algn="just">
              <a:lnSpc>
                <a:spcPct val="150000"/>
              </a:lnSpc>
              <a:spcAft>
                <a:spcPts val="800"/>
              </a:spcAft>
            </a:pPr>
            <a:r>
              <a:rPr lang="nl-NL" sz="4400" dirty="0">
                <a:effectLst/>
                <a:latin typeface="Arial" panose="020B0604020202020204" pitchFamily="34" charset="0"/>
                <a:ea typeface="Times New Roman" panose="02020603050405020304" pitchFamily="18" charset="0"/>
                <a:cs typeface="Arial" panose="020B0604020202020204" pitchFamily="34" charset="0"/>
              </a:rPr>
              <a:t>(ví dụ VNPT hay Viettel) thông qua các bộ định tuyến.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D3CD23F9-BE1F-4680-B5B2-55BD8E4B52B8}"/>
              </a:ext>
            </a:extLst>
          </p:cNvPr>
          <p:cNvSpPr txBox="1"/>
          <p:nvPr/>
        </p:nvSpPr>
        <p:spPr>
          <a:xfrm>
            <a:off x="10709117" y="6193551"/>
            <a:ext cx="7186717" cy="1824923"/>
          </a:xfrm>
          <a:prstGeom prst="rect">
            <a:avLst/>
          </a:prstGeom>
          <a:noFill/>
        </p:spPr>
        <p:txBody>
          <a:bodyPr wrap="square">
            <a:spAutoFit/>
          </a:bodyPr>
          <a:lstStyle/>
          <a:p>
            <a:pPr>
              <a:lnSpc>
                <a:spcPct val="150000"/>
              </a:lnSpc>
            </a:pPr>
            <a:r>
              <a:rPr lang="nl-NL"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Em hãy tìm điểm khác nhau cơ bản giữa LAN và Internet.</a:t>
            </a:r>
            <a:endParaRPr lang="en-US" sz="400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995DF31A-6571-4721-9C7F-DAD076EEA291}"/>
              </a:ext>
            </a:extLst>
          </p:cNvPr>
          <p:cNvPicPr>
            <a:picLocks noChangeAspect="1"/>
          </p:cNvPicPr>
          <p:nvPr/>
        </p:nvPicPr>
        <p:blipFill>
          <a:blip r:embed="rId6"/>
          <a:stretch>
            <a:fillRect/>
          </a:stretch>
        </p:blipFill>
        <p:spPr>
          <a:xfrm>
            <a:off x="2222326" y="5506236"/>
            <a:ext cx="5805999" cy="4248770"/>
          </a:xfrm>
          <a:prstGeom prst="rect">
            <a:avLst/>
          </a:prstGeom>
        </p:spPr>
      </p:pic>
      <p:pic>
        <p:nvPicPr>
          <p:cNvPr id="22" name="Picture 21">
            <a:extLst>
              <a:ext uri="{FF2B5EF4-FFF2-40B4-BE49-F238E27FC236}">
                <a16:creationId xmlns:a16="http://schemas.microsoft.com/office/drawing/2014/main" id="{9C1CC60D-9633-44B7-9671-E6C4714FC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07437" y="-147839"/>
            <a:ext cx="2971800" cy="2971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barn(inVertical)">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85577" y="0"/>
            <a:ext cx="1411649" cy="154701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11868">
            <a:off x="236496" y="6793212"/>
            <a:ext cx="894983" cy="3049685"/>
          </a:xfrm>
          <a:prstGeom prst="rect">
            <a:avLst/>
          </a:prstGeom>
        </p:spPr>
      </p:pic>
      <p:graphicFrame>
        <p:nvGraphicFramePr>
          <p:cNvPr id="9" name="Table 8">
            <a:extLst>
              <a:ext uri="{FF2B5EF4-FFF2-40B4-BE49-F238E27FC236}">
                <a16:creationId xmlns:a16="http://schemas.microsoft.com/office/drawing/2014/main" id="{FDBED580-516B-4241-A777-2F60AE323772}"/>
              </a:ext>
            </a:extLst>
          </p:cNvPr>
          <p:cNvGraphicFramePr>
            <a:graphicFrameLocks noGrp="1"/>
          </p:cNvGraphicFramePr>
          <p:nvPr>
            <p:extLst>
              <p:ext uri="{D42A27DB-BD31-4B8C-83A1-F6EECF244321}">
                <p14:modId xmlns:p14="http://schemas.microsoft.com/office/powerpoint/2010/main" val="1608997215"/>
              </p:ext>
            </p:extLst>
          </p:nvPr>
        </p:nvGraphicFramePr>
        <p:xfrm>
          <a:off x="1333500" y="1763541"/>
          <a:ext cx="15621000" cy="6766558"/>
        </p:xfrm>
        <a:graphic>
          <a:graphicData uri="http://schemas.openxmlformats.org/drawingml/2006/table">
            <a:tbl>
              <a:tblPr bandRow="1">
                <a:tableStyleId>{0505E3EF-67EA-436B-97B2-0124C06EBD24}</a:tableStyleId>
              </a:tblPr>
              <a:tblGrid>
                <a:gridCol w="4438467">
                  <a:extLst>
                    <a:ext uri="{9D8B030D-6E8A-4147-A177-3AD203B41FA5}">
                      <a16:colId xmlns:a16="http://schemas.microsoft.com/office/drawing/2014/main" val="3548717014"/>
                    </a:ext>
                  </a:extLst>
                </a:gridCol>
                <a:gridCol w="5373719">
                  <a:extLst>
                    <a:ext uri="{9D8B030D-6E8A-4147-A177-3AD203B41FA5}">
                      <a16:colId xmlns:a16="http://schemas.microsoft.com/office/drawing/2014/main" val="961772305"/>
                    </a:ext>
                  </a:extLst>
                </a:gridCol>
                <a:gridCol w="5808814">
                  <a:extLst>
                    <a:ext uri="{9D8B030D-6E8A-4147-A177-3AD203B41FA5}">
                      <a16:colId xmlns:a16="http://schemas.microsoft.com/office/drawing/2014/main" val="3672442938"/>
                    </a:ext>
                  </a:extLst>
                </a:gridCol>
              </a:tblGrid>
              <a:tr h="1031358">
                <a:tc>
                  <a:txBody>
                    <a:bodyPr/>
                    <a:lstStyle/>
                    <a:p>
                      <a:pPr algn="ctr">
                        <a:lnSpc>
                          <a:spcPct val="100000"/>
                        </a:lnSpc>
                        <a:spcBef>
                          <a:spcPts val="60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tc>
                  <a:txBody>
                    <a:bodyPr/>
                    <a:lstStyle/>
                    <a:p>
                      <a:pPr algn="ctr">
                        <a:lnSpc>
                          <a:spcPct val="100000"/>
                        </a:lnSpc>
                        <a:spcBef>
                          <a:spcPts val="600"/>
                        </a:spcBef>
                        <a:spcAft>
                          <a:spcPts val="800"/>
                        </a:spcAft>
                      </a:pPr>
                      <a:r>
                        <a:rPr lang="nl-NL" sz="4000" b="1" dirty="0">
                          <a:effectLst/>
                          <a:latin typeface="Arial" panose="020B0604020202020204" pitchFamily="34" charset="0"/>
                          <a:cs typeface="Arial" panose="020B0604020202020204" pitchFamily="34" charset="0"/>
                        </a:rPr>
                        <a:t>LAN</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tc>
                  <a:txBody>
                    <a:bodyPr/>
                    <a:lstStyle/>
                    <a:p>
                      <a:pPr algn="ctr">
                        <a:lnSpc>
                          <a:spcPct val="100000"/>
                        </a:lnSpc>
                        <a:spcBef>
                          <a:spcPts val="600"/>
                        </a:spcBef>
                        <a:spcAft>
                          <a:spcPts val="800"/>
                        </a:spcAft>
                      </a:pPr>
                      <a:r>
                        <a:rPr lang="nl-NL" sz="4000" b="1" dirty="0">
                          <a:effectLst/>
                          <a:latin typeface="Arial" panose="020B0604020202020204" pitchFamily="34" charset="0"/>
                          <a:cs typeface="Arial" panose="020B0604020202020204" pitchFamily="34" charset="0"/>
                        </a:rPr>
                        <a:t>Internet</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extLst>
                  <a:ext uri="{0D108BD9-81ED-4DB2-BD59-A6C34878D82A}">
                    <a16:rowId xmlns:a16="http://schemas.microsoft.com/office/drawing/2014/main" val="3656273519"/>
                  </a:ext>
                </a:extLst>
              </a:tr>
              <a:tr h="1107558">
                <a:tc>
                  <a:txBody>
                    <a:bodyPr/>
                    <a:lstStyle/>
                    <a:p>
                      <a:pPr algn="ctr">
                        <a:lnSpc>
                          <a:spcPct val="100000"/>
                        </a:lnSpc>
                        <a:spcBef>
                          <a:spcPts val="600"/>
                        </a:spcBef>
                        <a:spcAft>
                          <a:spcPts val="800"/>
                        </a:spcAft>
                      </a:pPr>
                      <a:r>
                        <a:rPr lang="nl-NL" sz="4000" b="1" dirty="0">
                          <a:effectLst/>
                          <a:latin typeface="Arial" panose="020B0604020202020204" pitchFamily="34" charset="0"/>
                          <a:cs typeface="Arial" panose="020B0604020202020204" pitchFamily="34" charset="0"/>
                        </a:rPr>
                        <a:t>Phạm vi, quy mô</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tc>
                  <a:txBody>
                    <a:bodyPr/>
                    <a:lstStyle/>
                    <a:p>
                      <a:pPr algn="ctr">
                        <a:lnSpc>
                          <a:spcPct val="150000"/>
                        </a:lnSpc>
                        <a:spcBef>
                          <a:spcPts val="600"/>
                        </a:spcBef>
                        <a:spcAft>
                          <a:spcPts val="800"/>
                        </a:spcAft>
                      </a:pPr>
                      <a:r>
                        <a:rPr lang="nl-NL" sz="4000" dirty="0">
                          <a:effectLst/>
                          <a:latin typeface="Arial" panose="020B0604020202020204" pitchFamily="34" charset="0"/>
                          <a:cs typeface="Arial" panose="020B0604020202020204" pitchFamily="34" charset="0"/>
                        </a:rPr>
                        <a:t>Cơ quan, gia đình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tc>
                  <a:txBody>
                    <a:bodyPr/>
                    <a:lstStyle/>
                    <a:p>
                      <a:pPr algn="ctr">
                        <a:lnSpc>
                          <a:spcPct val="150000"/>
                        </a:lnSpc>
                        <a:spcBef>
                          <a:spcPts val="600"/>
                        </a:spcBef>
                        <a:spcAft>
                          <a:spcPts val="800"/>
                        </a:spcAft>
                      </a:pPr>
                      <a:r>
                        <a:rPr lang="nl-NL" sz="4000" dirty="0">
                          <a:effectLst/>
                          <a:latin typeface="Arial" panose="020B0604020202020204" pitchFamily="34" charset="0"/>
                          <a:cs typeface="Arial" panose="020B0604020202020204" pitchFamily="34" charset="0"/>
                        </a:rPr>
                        <a:t>Toàn cầu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extLst>
                  <a:ext uri="{0D108BD9-81ED-4DB2-BD59-A6C34878D82A}">
                    <a16:rowId xmlns:a16="http://schemas.microsoft.com/office/drawing/2014/main" val="532493680"/>
                  </a:ext>
                </a:extLst>
              </a:tr>
              <a:tr h="3464387">
                <a:tc>
                  <a:txBody>
                    <a:bodyPr/>
                    <a:lstStyle/>
                    <a:p>
                      <a:pPr algn="ctr">
                        <a:lnSpc>
                          <a:spcPct val="100000"/>
                        </a:lnSpc>
                        <a:spcBef>
                          <a:spcPts val="600"/>
                        </a:spcBef>
                        <a:spcAft>
                          <a:spcPts val="800"/>
                        </a:spcAft>
                      </a:pPr>
                      <a:r>
                        <a:rPr lang="nl-NL" sz="4000" b="1" dirty="0">
                          <a:effectLst/>
                          <a:latin typeface="Arial" panose="020B0604020202020204" pitchFamily="34" charset="0"/>
                          <a:cs typeface="Arial" panose="020B0604020202020204" pitchFamily="34" charset="0"/>
                        </a:rPr>
                        <a:t>Cách kết nối</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tc>
                  <a:txBody>
                    <a:bodyPr/>
                    <a:lstStyle/>
                    <a:p>
                      <a:pPr algn="ctr">
                        <a:lnSpc>
                          <a:spcPct val="150000"/>
                        </a:lnSpc>
                        <a:spcBef>
                          <a:spcPts val="600"/>
                        </a:spcBef>
                        <a:spcAft>
                          <a:spcPts val="800"/>
                        </a:spcAft>
                      </a:pPr>
                      <a:r>
                        <a:rPr lang="nl-NL" sz="4000" dirty="0">
                          <a:effectLst/>
                          <a:latin typeface="Arial" panose="020B0604020202020204" pitchFamily="34" charset="0"/>
                          <a:cs typeface="Arial" panose="020B0604020202020204" pitchFamily="34" charset="0"/>
                        </a:rPr>
                        <a:t>Trực tiếp trong mạng qua thiết bị kết nối như Hub, Switch, Wiffi...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tc>
                  <a:txBody>
                    <a:bodyPr/>
                    <a:lstStyle/>
                    <a:p>
                      <a:pPr algn="ctr">
                        <a:lnSpc>
                          <a:spcPct val="150000"/>
                        </a:lnSpc>
                        <a:spcBef>
                          <a:spcPts val="600"/>
                        </a:spcBef>
                        <a:spcAft>
                          <a:spcPts val="800"/>
                        </a:spcAft>
                      </a:pPr>
                      <a:r>
                        <a:rPr lang="nl-NL" sz="4000" dirty="0">
                          <a:effectLst/>
                          <a:latin typeface="Arial" panose="020B0604020202020204" pitchFamily="34" charset="0"/>
                          <a:cs typeface="Arial" panose="020B0604020202020204" pitchFamily="34" charset="0"/>
                        </a:rPr>
                        <a:t>Kết nối qua các Router thông qua các nhà cung cấp dịch vụ kết nối.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extLst>
                  <a:ext uri="{0D108BD9-81ED-4DB2-BD59-A6C34878D82A}">
                    <a16:rowId xmlns:a16="http://schemas.microsoft.com/office/drawing/2014/main" val="3081301694"/>
                  </a:ext>
                </a:extLst>
              </a:tr>
              <a:tr h="1163255">
                <a:tc>
                  <a:txBody>
                    <a:bodyPr/>
                    <a:lstStyle/>
                    <a:p>
                      <a:pPr algn="ctr">
                        <a:lnSpc>
                          <a:spcPct val="100000"/>
                        </a:lnSpc>
                        <a:spcBef>
                          <a:spcPts val="600"/>
                        </a:spcBef>
                        <a:spcAft>
                          <a:spcPts val="800"/>
                        </a:spcAft>
                      </a:pPr>
                      <a:r>
                        <a:rPr lang="nl-NL" sz="4000" b="1" dirty="0">
                          <a:effectLst/>
                          <a:latin typeface="Arial" panose="020B0604020202020204" pitchFamily="34" charset="0"/>
                          <a:cs typeface="Arial" panose="020B0604020202020204" pitchFamily="34" charset="0"/>
                        </a:rPr>
                        <a:t>Sở hữu</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tc>
                  <a:txBody>
                    <a:bodyPr/>
                    <a:lstStyle/>
                    <a:p>
                      <a:pPr algn="ctr">
                        <a:lnSpc>
                          <a:spcPct val="150000"/>
                        </a:lnSpc>
                        <a:spcBef>
                          <a:spcPts val="600"/>
                        </a:spcBef>
                        <a:spcAft>
                          <a:spcPts val="800"/>
                        </a:spcAft>
                      </a:pPr>
                      <a:r>
                        <a:rPr lang="nl-NL" sz="4000" dirty="0">
                          <a:effectLst/>
                          <a:latin typeface="Arial" panose="020B0604020202020204" pitchFamily="34" charset="0"/>
                          <a:cs typeface="Arial" panose="020B0604020202020204" pitchFamily="34" charset="0"/>
                        </a:rPr>
                        <a:t>Có chủ sở hữu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tc>
                  <a:txBody>
                    <a:bodyPr/>
                    <a:lstStyle/>
                    <a:p>
                      <a:pPr algn="ctr">
                        <a:lnSpc>
                          <a:spcPct val="150000"/>
                        </a:lnSpc>
                        <a:spcBef>
                          <a:spcPts val="600"/>
                        </a:spcBef>
                        <a:spcAft>
                          <a:spcPts val="800"/>
                        </a:spcAft>
                      </a:pPr>
                      <a:r>
                        <a:rPr lang="nl-NL" sz="4000" dirty="0">
                          <a:effectLst/>
                          <a:latin typeface="Arial" panose="020B0604020202020204" pitchFamily="34" charset="0"/>
                          <a:cs typeface="Arial" panose="020B0604020202020204" pitchFamily="34" charset="0"/>
                        </a:rPr>
                        <a:t>Không có chủ sở hữu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38001" marR="38001" marT="0" marB="0" anchor="ctr"/>
                </a:tc>
                <a:extLst>
                  <a:ext uri="{0D108BD9-81ED-4DB2-BD59-A6C34878D82A}">
                    <a16:rowId xmlns:a16="http://schemas.microsoft.com/office/drawing/2014/main" val="2650818149"/>
                  </a:ext>
                </a:extLst>
              </a:tr>
            </a:tbl>
          </a:graphicData>
        </a:graphic>
      </p:graphicFrame>
      <p:pic>
        <p:nvPicPr>
          <p:cNvPr id="11" name="Picture 13">
            <a:extLst>
              <a:ext uri="{FF2B5EF4-FFF2-40B4-BE49-F238E27FC236}">
                <a16:creationId xmlns:a16="http://schemas.microsoft.com/office/drawing/2014/main" id="{1928BEDB-A8AA-4C4D-8164-40F700163A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9720" y="207457"/>
            <a:ext cx="1547013" cy="15470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625061" y="227127"/>
            <a:ext cx="9694972" cy="9804743"/>
            <a:chOff x="0" y="0"/>
            <a:chExt cx="4018876" cy="4290507"/>
          </a:xfrm>
        </p:grpSpPr>
        <p:sp>
          <p:nvSpPr>
            <p:cNvPr id="3" name="Freeform 3"/>
            <p:cNvSpPr/>
            <p:nvPr/>
          </p:nvSpPr>
          <p:spPr>
            <a:xfrm>
              <a:off x="0" y="0"/>
              <a:ext cx="4018876" cy="4290507"/>
            </a:xfrm>
            <a:custGeom>
              <a:avLst/>
              <a:gdLst/>
              <a:ahLst/>
              <a:cxnLst/>
              <a:rect l="l" t="t" r="r" b="b"/>
              <a:pathLst>
                <a:path w="4018876" h="4290507">
                  <a:moveTo>
                    <a:pt x="3894416" y="4290507"/>
                  </a:moveTo>
                  <a:lnTo>
                    <a:pt x="124460" y="4290507"/>
                  </a:lnTo>
                  <a:cubicBezTo>
                    <a:pt x="55880" y="4290507"/>
                    <a:pt x="0" y="4234627"/>
                    <a:pt x="0" y="4166047"/>
                  </a:cubicBezTo>
                  <a:lnTo>
                    <a:pt x="0" y="124460"/>
                  </a:lnTo>
                  <a:cubicBezTo>
                    <a:pt x="0" y="55880"/>
                    <a:pt x="55880" y="0"/>
                    <a:pt x="124460" y="0"/>
                  </a:cubicBezTo>
                  <a:lnTo>
                    <a:pt x="3894416" y="0"/>
                  </a:lnTo>
                  <a:cubicBezTo>
                    <a:pt x="3962996" y="0"/>
                    <a:pt x="4018876" y="55880"/>
                    <a:pt x="4018876" y="124460"/>
                  </a:cubicBezTo>
                  <a:lnTo>
                    <a:pt x="4018876" y="4166047"/>
                  </a:lnTo>
                  <a:cubicBezTo>
                    <a:pt x="4018876" y="4234627"/>
                    <a:pt x="3962996" y="4290507"/>
                    <a:pt x="3894416" y="4290507"/>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75884" y="7617623"/>
            <a:ext cx="2671161" cy="2530925"/>
          </a:xfrm>
          <a:prstGeom prst="rect">
            <a:avLst/>
          </a:prstGeom>
        </p:spPr>
      </p:pic>
      <p:sp>
        <p:nvSpPr>
          <p:cNvPr id="8" name="TextBox 8"/>
          <p:cNvSpPr txBox="1"/>
          <p:nvPr/>
        </p:nvSpPr>
        <p:spPr>
          <a:xfrm>
            <a:off x="625061" y="1194463"/>
            <a:ext cx="9694972" cy="1225272"/>
          </a:xfrm>
          <a:prstGeom prst="rect">
            <a:avLst/>
          </a:prstGeom>
        </p:spPr>
        <p:txBody>
          <a:bodyPr wrap="square" lIns="0" tIns="0" rIns="0" bIns="0" rtlCol="0" anchor="t">
            <a:spAutoFit/>
          </a:bodyPr>
          <a:lstStyle/>
          <a:p>
            <a:pPr algn="ctr">
              <a:lnSpc>
                <a:spcPts val="11101"/>
              </a:lnSpc>
            </a:pPr>
            <a:r>
              <a:rPr lang="nl-NL" sz="4800" b="1" u="sng" dirty="0">
                <a:effectLst/>
                <a:latin typeface="Arial" panose="020B0604020202020204" pitchFamily="34" charset="0"/>
                <a:ea typeface="Times New Roman" panose="02020603050405020304" pitchFamily="18" charset="0"/>
                <a:cs typeface="Arial" panose="020B0604020202020204" pitchFamily="34" charset="0"/>
              </a:rPr>
              <a:t>Câu hỏi và bài tập củng cố</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8FAE6CAF-BD9B-4C2C-A99D-ACC463C5F7C9}"/>
              </a:ext>
            </a:extLst>
          </p:cNvPr>
          <p:cNvSpPr txBox="1"/>
          <p:nvPr/>
        </p:nvSpPr>
        <p:spPr>
          <a:xfrm>
            <a:off x="1009290" y="2595113"/>
            <a:ext cx="9022079" cy="6076985"/>
          </a:xfrm>
          <a:prstGeom prst="rect">
            <a:avLst/>
          </a:prstGeom>
          <a:noFill/>
        </p:spPr>
        <p:txBody>
          <a:bodyPr wrap="square">
            <a:spAutoFit/>
          </a:bodyPr>
          <a:lstStyle/>
          <a:p>
            <a:pPr algn="just">
              <a:lnSpc>
                <a:spcPct val="150000"/>
              </a:lnSpc>
            </a:pPr>
            <a:r>
              <a:rPr lang="vi-VN" sz="4400" b="0" i="0" dirty="0">
                <a:effectLst/>
              </a:rPr>
              <a:t>Để kết nối điện thoại, máy tính hay tivi với Internet, phải đăng kí qua một nhà cung cấp dịch vụ Internet như Viettel, FPT hay VNPT. </a:t>
            </a:r>
            <a:endParaRPr lang="en-US" sz="4400" b="0" i="0" dirty="0">
              <a:effectLst/>
            </a:endParaRPr>
          </a:p>
          <a:p>
            <a:pPr algn="just">
              <a:lnSpc>
                <a:spcPct val="150000"/>
              </a:lnSpc>
            </a:pPr>
            <a:r>
              <a:rPr lang="vi-VN" sz="4400" b="0" i="0" dirty="0">
                <a:effectLst/>
              </a:rPr>
              <a:t>Em có biết nhà cung cấp dịch vụ Internet nào không?</a:t>
            </a:r>
            <a:endParaRPr lang="en-US" sz="4400" dirty="0"/>
          </a:p>
        </p:txBody>
      </p:sp>
      <p:pic>
        <p:nvPicPr>
          <p:cNvPr id="11" name="Picture 3">
            <a:extLst>
              <a:ext uri="{FF2B5EF4-FFF2-40B4-BE49-F238E27FC236}">
                <a16:creationId xmlns:a16="http://schemas.microsoft.com/office/drawing/2014/main" id="{11A9394F-33F9-4737-B68D-F42BC92FF9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82200" y="1072492"/>
            <a:ext cx="8275320" cy="6661808"/>
          </a:xfrm>
          <a:prstGeom prst="rect">
            <a:avLst/>
          </a:prstGeom>
        </p:spPr>
      </p:pic>
      <p:sp>
        <p:nvSpPr>
          <p:cNvPr id="13" name="TextBox 12">
            <a:extLst>
              <a:ext uri="{FF2B5EF4-FFF2-40B4-BE49-F238E27FC236}">
                <a16:creationId xmlns:a16="http://schemas.microsoft.com/office/drawing/2014/main" id="{AC42465E-12D1-4041-9E4B-FD07C53F8334}"/>
              </a:ext>
            </a:extLst>
          </p:cNvPr>
          <p:cNvSpPr txBox="1"/>
          <p:nvPr/>
        </p:nvSpPr>
        <p:spPr>
          <a:xfrm>
            <a:off x="12420600" y="1700496"/>
            <a:ext cx="4648199" cy="5527347"/>
          </a:xfrm>
          <a:prstGeom prst="rect">
            <a:avLst/>
          </a:prstGeom>
          <a:noFill/>
        </p:spPr>
        <p:txBody>
          <a:bodyPr wrap="square">
            <a:spAutoFit/>
          </a:bodyPr>
          <a:lstStyle/>
          <a:p>
            <a:pPr marL="571500" indent="-571500" algn="l">
              <a:lnSpc>
                <a:spcPct val="150000"/>
              </a:lnSpc>
              <a:buFont typeface="Wingdings" panose="05000000000000000000" pitchFamily="2" charset="2"/>
              <a:buChar char="ü"/>
            </a:pPr>
            <a:r>
              <a:rPr lang="en-US" sz="4000" b="0" i="0" dirty="0">
                <a:solidFill>
                  <a:schemeClr val="bg1"/>
                </a:solidFill>
                <a:effectLst/>
                <a:latin typeface="Arial" panose="020B0604020202020204" pitchFamily="34" charset="0"/>
                <a:cs typeface="Arial" panose="020B0604020202020204" pitchFamily="34" charset="0"/>
              </a:rPr>
              <a:t>VNPT</a:t>
            </a:r>
          </a:p>
          <a:p>
            <a:pPr marL="571500" indent="-571500" algn="l">
              <a:lnSpc>
                <a:spcPct val="150000"/>
              </a:lnSpc>
              <a:buFont typeface="Wingdings" panose="05000000000000000000" pitchFamily="2" charset="2"/>
              <a:buChar char="ü"/>
            </a:pPr>
            <a:r>
              <a:rPr lang="en-US" sz="4000" b="0" i="0" dirty="0">
                <a:solidFill>
                  <a:schemeClr val="bg1"/>
                </a:solidFill>
                <a:effectLst/>
                <a:latin typeface="Arial" panose="020B0604020202020204" pitchFamily="34" charset="0"/>
                <a:cs typeface="Arial" panose="020B0604020202020204" pitchFamily="34" charset="0"/>
              </a:rPr>
              <a:t>FPT Telecom</a:t>
            </a:r>
          </a:p>
          <a:p>
            <a:pPr marL="571500" indent="-571500" algn="l">
              <a:lnSpc>
                <a:spcPct val="150000"/>
              </a:lnSpc>
              <a:buFont typeface="Wingdings" panose="05000000000000000000" pitchFamily="2" charset="2"/>
              <a:buChar char="ü"/>
            </a:pPr>
            <a:r>
              <a:rPr lang="en-US" sz="4000" b="0" i="0" dirty="0">
                <a:solidFill>
                  <a:schemeClr val="bg1"/>
                </a:solidFill>
                <a:effectLst/>
                <a:latin typeface="Arial" panose="020B0604020202020204" pitchFamily="34" charset="0"/>
                <a:cs typeface="Arial" panose="020B0604020202020204" pitchFamily="34" charset="0"/>
              </a:rPr>
              <a:t>Viettel</a:t>
            </a:r>
          </a:p>
          <a:p>
            <a:pPr marL="571500" indent="-571500" algn="l">
              <a:lnSpc>
                <a:spcPct val="150000"/>
              </a:lnSpc>
              <a:buFont typeface="Wingdings" panose="05000000000000000000" pitchFamily="2" charset="2"/>
              <a:buChar char="ü"/>
            </a:pPr>
            <a:r>
              <a:rPr lang="en-US" sz="4000" b="0" i="0" dirty="0">
                <a:solidFill>
                  <a:schemeClr val="bg1"/>
                </a:solidFill>
                <a:effectLst/>
                <a:latin typeface="Arial" panose="020B0604020202020204" pitchFamily="34" charset="0"/>
                <a:cs typeface="Arial" panose="020B0604020202020204" pitchFamily="34" charset="0"/>
              </a:rPr>
              <a:t>CMC Telecom</a:t>
            </a:r>
          </a:p>
          <a:p>
            <a:pPr marL="571500" indent="-571500" algn="l">
              <a:lnSpc>
                <a:spcPct val="150000"/>
              </a:lnSpc>
              <a:buFont typeface="Wingdings" panose="05000000000000000000" pitchFamily="2" charset="2"/>
              <a:buChar char="ü"/>
            </a:pPr>
            <a:r>
              <a:rPr lang="en-US" sz="4000" b="0" i="0" dirty="0" err="1">
                <a:solidFill>
                  <a:schemeClr val="bg1"/>
                </a:solidFill>
                <a:effectLst/>
                <a:latin typeface="Arial" panose="020B0604020202020204" pitchFamily="34" charset="0"/>
                <a:cs typeface="Arial" panose="020B0604020202020204" pitchFamily="34" charset="0"/>
              </a:rPr>
              <a:t>Viettelco</a:t>
            </a:r>
            <a:endParaRPr lang="en-US" sz="4000" b="0" i="0" dirty="0">
              <a:solidFill>
                <a:schemeClr val="bg1"/>
              </a:solidFill>
              <a:effectLst/>
              <a:latin typeface="Arial" panose="020B0604020202020204" pitchFamily="34" charset="0"/>
              <a:cs typeface="Arial" panose="020B0604020202020204" pitchFamily="34" charset="0"/>
            </a:endParaRPr>
          </a:p>
          <a:p>
            <a:pPr marL="571500" indent="-571500" algn="l">
              <a:lnSpc>
                <a:spcPct val="150000"/>
              </a:lnSpc>
              <a:buFont typeface="Wingdings" panose="05000000000000000000" pitchFamily="2" charset="2"/>
              <a:buChar char="ü"/>
            </a:pPr>
            <a:r>
              <a:rPr lang="en-US" sz="4000" b="0" i="0" dirty="0" err="1">
                <a:solidFill>
                  <a:schemeClr val="bg1"/>
                </a:solidFill>
                <a:effectLst/>
                <a:latin typeface="Arial" panose="020B0604020202020204" pitchFamily="34" charset="0"/>
                <a:cs typeface="Arial" panose="020B0604020202020204" pitchFamily="34" charset="0"/>
              </a:rPr>
              <a:t>NetNam</a:t>
            </a:r>
            <a:endParaRPr lang="en-US" sz="3600" b="0" i="0" dirty="0">
              <a:solidFill>
                <a:srgbClr val="FFFF00"/>
              </a:solidFill>
              <a:effectLst/>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FD0CC55-5ED5-43B0-ACD7-C5D5A1D720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9061" y="6983695"/>
            <a:ext cx="4495799" cy="40536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barn(inVertical)">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fade">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500"/>
                                        <p:tgtEl>
                                          <p:spTgt spid="1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fade">
                                      <p:cBhvr>
                                        <p:cTn id="40" dur="500"/>
                                        <p:tgtEl>
                                          <p:spTgt spid="1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fade">
                                      <p:cBhvr>
                                        <p:cTn id="45" dur="500"/>
                                        <p:tgtEl>
                                          <p:spTgt spid="1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fade">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fade">
                                      <p:cBhvr>
                                        <p:cTn id="5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617938" y="746742"/>
            <a:ext cx="16873143" cy="8755380"/>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09545" y="81613"/>
            <a:ext cx="2383779" cy="242623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155" y="319216"/>
            <a:ext cx="2383779" cy="2819523"/>
          </a:xfrm>
          <a:prstGeom prst="rect">
            <a:avLst/>
          </a:prstGeom>
        </p:spPr>
      </p:pic>
      <p:sp>
        <p:nvSpPr>
          <p:cNvPr id="14" name="TextBox 13">
            <a:extLst>
              <a:ext uri="{FF2B5EF4-FFF2-40B4-BE49-F238E27FC236}">
                <a16:creationId xmlns:a16="http://schemas.microsoft.com/office/drawing/2014/main" id="{03C62C22-4482-468A-AABD-C693A9BD39BC}"/>
              </a:ext>
            </a:extLst>
          </p:cNvPr>
          <p:cNvSpPr txBox="1"/>
          <p:nvPr/>
        </p:nvSpPr>
        <p:spPr>
          <a:xfrm>
            <a:off x="4572000" y="1222138"/>
            <a:ext cx="9144000" cy="1184876"/>
          </a:xfrm>
          <a:prstGeom prst="rect">
            <a:avLst/>
          </a:prstGeom>
          <a:noFill/>
        </p:spPr>
        <p:txBody>
          <a:bodyPr wrap="square">
            <a:spAutoFit/>
          </a:bodyPr>
          <a:lstStyle/>
          <a:p>
            <a:pPr algn="ctr">
              <a:lnSpc>
                <a:spcPct val="150000"/>
              </a:lnSpc>
            </a:pPr>
            <a:r>
              <a:rPr lang="vi-VN" sz="5400" b="1" dirty="0">
                <a:latin typeface="Arial" panose="020B0604020202020204" pitchFamily="34" charset="0"/>
                <a:cs typeface="Arial" panose="020B0604020202020204" pitchFamily="34" charset="0"/>
              </a:rPr>
              <a:t>2. VAI TRÒ CỦA INTERNET</a:t>
            </a:r>
            <a:endParaRPr lang="en-US" sz="5400" b="1"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F09E6B7-C36B-4777-A772-89D26779D7F1}"/>
              </a:ext>
            </a:extLst>
          </p:cNvPr>
          <p:cNvGrpSpPr/>
          <p:nvPr/>
        </p:nvGrpSpPr>
        <p:grpSpPr>
          <a:xfrm>
            <a:off x="1540211" y="4140216"/>
            <a:ext cx="8158795" cy="3640210"/>
            <a:chOff x="1539194" y="4140216"/>
            <a:chExt cx="8158795" cy="3678117"/>
          </a:xfrm>
        </p:grpSpPr>
        <p:pic>
          <p:nvPicPr>
            <p:cNvPr id="19" name="Picture 4">
              <a:extLst>
                <a:ext uri="{FF2B5EF4-FFF2-40B4-BE49-F238E27FC236}">
                  <a16:creationId xmlns:a16="http://schemas.microsoft.com/office/drawing/2014/main" id="{5D23C6D1-7229-4DE8-BED6-77543A1A41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9194" y="4140216"/>
              <a:ext cx="7427480" cy="3678117"/>
            </a:xfrm>
            <a:prstGeom prst="rect">
              <a:avLst/>
            </a:prstGeom>
          </p:spPr>
        </p:pic>
        <p:sp>
          <p:nvSpPr>
            <p:cNvPr id="30" name="TextBox 29">
              <a:extLst>
                <a:ext uri="{FF2B5EF4-FFF2-40B4-BE49-F238E27FC236}">
                  <a16:creationId xmlns:a16="http://schemas.microsoft.com/office/drawing/2014/main" id="{E1D6FDF6-4A3E-4CF7-9E5B-480649E0B9B1}"/>
                </a:ext>
              </a:extLst>
            </p:cNvPr>
            <p:cNvSpPr txBox="1"/>
            <p:nvPr/>
          </p:nvSpPr>
          <p:spPr>
            <a:xfrm>
              <a:off x="1718835" y="4888789"/>
              <a:ext cx="7979154" cy="1998176"/>
            </a:xfrm>
            <a:prstGeom prst="rect">
              <a:avLst/>
            </a:prstGeom>
            <a:noFill/>
          </p:spPr>
          <p:txBody>
            <a:bodyPr wrap="square">
              <a:spAutoFit/>
            </a:bodyPr>
            <a:lstStyle/>
            <a:p>
              <a:pPr>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Tìm hiểu vai trò của Internet trong giao tiếp cộng đồng.</a:t>
              </a:r>
              <a:endParaRPr lang="en-US" sz="4400"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923C4400-B88D-4803-A343-F42C65637AFF}"/>
              </a:ext>
            </a:extLst>
          </p:cNvPr>
          <p:cNvGrpSpPr/>
          <p:nvPr/>
        </p:nvGrpSpPr>
        <p:grpSpPr>
          <a:xfrm>
            <a:off x="9616415" y="4244623"/>
            <a:ext cx="7965329" cy="3469302"/>
            <a:chOff x="9616415" y="4244623"/>
            <a:chExt cx="7965329" cy="3469302"/>
          </a:xfrm>
        </p:grpSpPr>
        <p:pic>
          <p:nvPicPr>
            <p:cNvPr id="22" name="Picture 5">
              <a:extLst>
                <a:ext uri="{FF2B5EF4-FFF2-40B4-BE49-F238E27FC236}">
                  <a16:creationId xmlns:a16="http://schemas.microsoft.com/office/drawing/2014/main" id="{D2F9EEC1-3FC2-44EC-A869-240F1B5CB7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9616415" y="4244623"/>
              <a:ext cx="7528584" cy="3469302"/>
            </a:xfrm>
            <a:prstGeom prst="rect">
              <a:avLst/>
            </a:prstGeom>
          </p:spPr>
        </p:pic>
        <p:sp>
          <p:nvSpPr>
            <p:cNvPr id="32" name="TextBox 31">
              <a:extLst>
                <a:ext uri="{FF2B5EF4-FFF2-40B4-BE49-F238E27FC236}">
                  <a16:creationId xmlns:a16="http://schemas.microsoft.com/office/drawing/2014/main" id="{36689F95-AEC8-437A-A02D-01C2F68053F2}"/>
                </a:ext>
              </a:extLst>
            </p:cNvPr>
            <p:cNvSpPr txBox="1"/>
            <p:nvPr/>
          </p:nvSpPr>
          <p:spPr>
            <a:xfrm>
              <a:off x="9878647" y="4949443"/>
              <a:ext cx="7703097" cy="1998176"/>
            </a:xfrm>
            <a:prstGeom prst="rect">
              <a:avLst/>
            </a:prstGeom>
            <a:noFill/>
          </p:spPr>
          <p:txBody>
            <a:bodyPr wrap="square">
              <a:spAutoFit/>
            </a:bodyPr>
            <a:lstStyle/>
            <a:p>
              <a:pPr>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Tìm hiểu vai trò của Internet trong giao tiếp.</a:t>
              </a:r>
              <a:endParaRPr lang="en-US" sz="4400" dirty="0">
                <a:latin typeface="Arial" panose="020B0604020202020204" pitchFamily="34" charset="0"/>
                <a:cs typeface="Arial" panose="020B0604020202020204" pitchFamily="34" charset="0"/>
              </a:endParaRPr>
            </a:p>
          </p:txBody>
        </p:sp>
      </p:grpSp>
      <p:grpSp>
        <p:nvGrpSpPr>
          <p:cNvPr id="34" name="Group 4">
            <a:extLst>
              <a:ext uri="{FF2B5EF4-FFF2-40B4-BE49-F238E27FC236}">
                <a16:creationId xmlns:a16="http://schemas.microsoft.com/office/drawing/2014/main" id="{AD34F833-1ACE-4A98-9987-E2A863EEB9F1}"/>
              </a:ext>
            </a:extLst>
          </p:cNvPr>
          <p:cNvGrpSpPr/>
          <p:nvPr/>
        </p:nvGrpSpPr>
        <p:grpSpPr>
          <a:xfrm>
            <a:off x="2764323" y="3233195"/>
            <a:ext cx="5041884" cy="1450302"/>
            <a:chOff x="0" y="0"/>
            <a:chExt cx="2448891" cy="660400"/>
          </a:xfrm>
          <a:solidFill>
            <a:schemeClr val="accent3">
              <a:lumMod val="75000"/>
            </a:schemeClr>
          </a:solidFill>
        </p:grpSpPr>
        <p:sp>
          <p:nvSpPr>
            <p:cNvPr id="35" name="Freeform 5">
              <a:extLst>
                <a:ext uri="{FF2B5EF4-FFF2-40B4-BE49-F238E27FC236}">
                  <a16:creationId xmlns:a16="http://schemas.microsoft.com/office/drawing/2014/main" id="{F36FA9EF-31BF-427B-993A-53A6CD3D5A79}"/>
                </a:ext>
              </a:extLst>
            </p:cNvPr>
            <p:cNvSpPr/>
            <p:nvPr/>
          </p:nvSpPr>
          <p:spPr>
            <a:xfrm>
              <a:off x="0" y="0"/>
              <a:ext cx="2448891" cy="660400"/>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grpFill/>
          </p:spPr>
          <p:txBody>
            <a:bodyPr/>
            <a:lstStyle/>
            <a:p>
              <a:endParaRPr lang="en-US" dirty="0"/>
            </a:p>
          </p:txBody>
        </p:sp>
      </p:grpSp>
      <p:sp>
        <p:nvSpPr>
          <p:cNvPr id="37" name="TextBox 36">
            <a:extLst>
              <a:ext uri="{FF2B5EF4-FFF2-40B4-BE49-F238E27FC236}">
                <a16:creationId xmlns:a16="http://schemas.microsoft.com/office/drawing/2014/main" id="{F98AFFE7-4E33-4DB5-A9EB-E7BDBEB258B8}"/>
              </a:ext>
            </a:extLst>
          </p:cNvPr>
          <p:cNvSpPr txBox="1"/>
          <p:nvPr/>
        </p:nvSpPr>
        <p:spPr>
          <a:xfrm>
            <a:off x="4026668" y="3466481"/>
            <a:ext cx="2983732" cy="830997"/>
          </a:xfrm>
          <a:prstGeom prst="rect">
            <a:avLst/>
          </a:prstGeom>
          <a:noFill/>
        </p:spPr>
        <p:txBody>
          <a:bodyPr wrap="square">
            <a:spAutoFit/>
          </a:bodyPr>
          <a:lstStyle/>
          <a:p>
            <a:r>
              <a:rPr lang="vi-VN" sz="4800" b="1" dirty="0">
                <a:solidFill>
                  <a:schemeClr val="bg1"/>
                </a:solidFill>
                <a:latin typeface="Arial" panose="020B0604020202020204" pitchFamily="34" charset="0"/>
                <a:cs typeface="Arial" panose="020B0604020202020204" pitchFamily="34" charset="0"/>
              </a:rPr>
              <a:t>Nhóm 1</a:t>
            </a:r>
            <a:endParaRPr lang="en-US" sz="4800" dirty="0">
              <a:solidFill>
                <a:schemeClr val="bg1"/>
              </a:solidFill>
            </a:endParaRPr>
          </a:p>
        </p:txBody>
      </p:sp>
      <p:grpSp>
        <p:nvGrpSpPr>
          <p:cNvPr id="38" name="Group 4">
            <a:extLst>
              <a:ext uri="{FF2B5EF4-FFF2-40B4-BE49-F238E27FC236}">
                <a16:creationId xmlns:a16="http://schemas.microsoft.com/office/drawing/2014/main" id="{1C56BE37-DED3-4B13-A002-0D6574EF7340}"/>
              </a:ext>
            </a:extLst>
          </p:cNvPr>
          <p:cNvGrpSpPr/>
          <p:nvPr/>
        </p:nvGrpSpPr>
        <p:grpSpPr>
          <a:xfrm>
            <a:off x="10918157" y="3314923"/>
            <a:ext cx="5041884" cy="1450302"/>
            <a:chOff x="0" y="0"/>
            <a:chExt cx="2448891" cy="660400"/>
          </a:xfrm>
          <a:solidFill>
            <a:schemeClr val="accent3">
              <a:lumMod val="75000"/>
            </a:schemeClr>
          </a:solidFill>
        </p:grpSpPr>
        <p:sp>
          <p:nvSpPr>
            <p:cNvPr id="39" name="Freeform 5">
              <a:extLst>
                <a:ext uri="{FF2B5EF4-FFF2-40B4-BE49-F238E27FC236}">
                  <a16:creationId xmlns:a16="http://schemas.microsoft.com/office/drawing/2014/main" id="{5A5C0DFC-28B2-45FF-85CC-33721A4BA9B9}"/>
                </a:ext>
              </a:extLst>
            </p:cNvPr>
            <p:cNvSpPr/>
            <p:nvPr/>
          </p:nvSpPr>
          <p:spPr>
            <a:xfrm>
              <a:off x="0" y="0"/>
              <a:ext cx="2448891" cy="660400"/>
            </a:xfrm>
            <a:custGeom>
              <a:avLst/>
              <a:gdLst/>
              <a:ahLst/>
              <a:cxnLst/>
              <a:rect l="l" t="t" r="r" b="b"/>
              <a:pathLst>
                <a:path w="2448891" h="660400">
                  <a:moveTo>
                    <a:pt x="2324431" y="660400"/>
                  </a:moveTo>
                  <a:lnTo>
                    <a:pt x="124460" y="660400"/>
                  </a:lnTo>
                  <a:cubicBezTo>
                    <a:pt x="55880" y="660400"/>
                    <a:pt x="0" y="604520"/>
                    <a:pt x="0" y="535940"/>
                  </a:cubicBezTo>
                  <a:lnTo>
                    <a:pt x="0" y="124460"/>
                  </a:lnTo>
                  <a:cubicBezTo>
                    <a:pt x="0" y="55880"/>
                    <a:pt x="55880" y="0"/>
                    <a:pt x="124460" y="0"/>
                  </a:cubicBezTo>
                  <a:lnTo>
                    <a:pt x="2324431" y="0"/>
                  </a:lnTo>
                  <a:cubicBezTo>
                    <a:pt x="2393011" y="0"/>
                    <a:pt x="2448891" y="55880"/>
                    <a:pt x="2448891" y="124460"/>
                  </a:cubicBezTo>
                  <a:lnTo>
                    <a:pt x="2448891" y="535940"/>
                  </a:lnTo>
                  <a:cubicBezTo>
                    <a:pt x="2448891" y="604520"/>
                    <a:pt x="2393011" y="660400"/>
                    <a:pt x="2324431" y="660400"/>
                  </a:cubicBezTo>
                  <a:close/>
                </a:path>
              </a:pathLst>
            </a:custGeom>
            <a:grpFill/>
          </p:spPr>
          <p:txBody>
            <a:bodyPr/>
            <a:lstStyle/>
            <a:p>
              <a:endParaRPr lang="en-US" dirty="0"/>
            </a:p>
          </p:txBody>
        </p:sp>
      </p:grpSp>
      <p:sp>
        <p:nvSpPr>
          <p:cNvPr id="41" name="TextBox 40">
            <a:extLst>
              <a:ext uri="{FF2B5EF4-FFF2-40B4-BE49-F238E27FC236}">
                <a16:creationId xmlns:a16="http://schemas.microsoft.com/office/drawing/2014/main" id="{DCCAE208-52A4-4728-82D9-EF7DDA1EED6E}"/>
              </a:ext>
            </a:extLst>
          </p:cNvPr>
          <p:cNvSpPr txBox="1"/>
          <p:nvPr/>
        </p:nvSpPr>
        <p:spPr>
          <a:xfrm>
            <a:off x="12167952" y="3548949"/>
            <a:ext cx="2684780" cy="830997"/>
          </a:xfrm>
          <a:prstGeom prst="rect">
            <a:avLst/>
          </a:prstGeom>
          <a:noFill/>
        </p:spPr>
        <p:txBody>
          <a:bodyPr wrap="square">
            <a:spAutoFit/>
          </a:bodyPr>
          <a:lstStyle/>
          <a:p>
            <a:r>
              <a:rPr lang="vi-VN" sz="4800" b="1" dirty="0">
                <a:solidFill>
                  <a:schemeClr val="bg1"/>
                </a:solidFill>
                <a:latin typeface="Arial" panose="020B0604020202020204" pitchFamily="34" charset="0"/>
                <a:cs typeface="Arial" panose="020B0604020202020204" pitchFamily="34" charset="0"/>
              </a:rPr>
              <a:t>Nhóm 2</a:t>
            </a:r>
            <a:endParaRPr lang="en-US" sz="4800" dirty="0">
              <a:solidFill>
                <a:schemeClr val="bg1"/>
              </a:solidFill>
            </a:endParaRPr>
          </a:p>
        </p:txBody>
      </p:sp>
      <p:grpSp>
        <p:nvGrpSpPr>
          <p:cNvPr id="20" name="Group 2">
            <a:extLst>
              <a:ext uri="{FF2B5EF4-FFF2-40B4-BE49-F238E27FC236}">
                <a16:creationId xmlns:a16="http://schemas.microsoft.com/office/drawing/2014/main" id="{005E58AE-72AE-4738-829C-C9DA6B0D9CFA}"/>
              </a:ext>
            </a:extLst>
          </p:cNvPr>
          <p:cNvGrpSpPr/>
          <p:nvPr/>
        </p:nvGrpSpPr>
        <p:grpSpPr>
          <a:xfrm>
            <a:off x="13826849" y="7898144"/>
            <a:ext cx="4266383" cy="2570791"/>
            <a:chOff x="0" y="0"/>
            <a:chExt cx="11632670" cy="10252260"/>
          </a:xfrm>
        </p:grpSpPr>
        <p:pic>
          <p:nvPicPr>
            <p:cNvPr id="21" name="Picture 3">
              <a:extLst>
                <a:ext uri="{FF2B5EF4-FFF2-40B4-BE49-F238E27FC236}">
                  <a16:creationId xmlns:a16="http://schemas.microsoft.com/office/drawing/2014/main" id="{42DDF5F9-7D63-46BE-A934-34B45F4F06D2}"/>
                </a:ext>
              </a:extLst>
            </p:cNvPr>
            <p:cNvPicPr>
              <a:picLocks noChangeAspect="1"/>
            </p:cNvPicPr>
            <p:nvPr/>
          </p:nvPicPr>
          <p:blipFill>
            <a:blip r:embed="rId10"/>
            <a:srcRect/>
            <a:stretch>
              <a:fillRect/>
            </a:stretch>
          </p:blipFill>
          <p:spPr>
            <a:xfrm>
              <a:off x="6150539" y="901801"/>
              <a:ext cx="5482131" cy="2391579"/>
            </a:xfrm>
            <a:prstGeom prst="rect">
              <a:avLst/>
            </a:prstGeom>
          </p:spPr>
        </p:pic>
        <p:pic>
          <p:nvPicPr>
            <p:cNvPr id="23" name="Picture 4">
              <a:extLst>
                <a:ext uri="{FF2B5EF4-FFF2-40B4-BE49-F238E27FC236}">
                  <a16:creationId xmlns:a16="http://schemas.microsoft.com/office/drawing/2014/main" id="{B1012E83-DA17-407D-8099-3F666EA0E1CA}"/>
                </a:ext>
              </a:extLst>
            </p:cNvPr>
            <p:cNvPicPr>
              <a:picLocks noChangeAspect="1"/>
            </p:cNvPicPr>
            <p:nvPr/>
          </p:nvPicPr>
          <p:blipFill>
            <a:blip r:embed="rId11">
              <a:alphaModFix amt="35000"/>
            </a:blip>
            <a:srcRect/>
            <a:stretch>
              <a:fillRect/>
            </a:stretch>
          </p:blipFill>
          <p:spPr>
            <a:xfrm>
              <a:off x="812270" y="8378327"/>
              <a:ext cx="9488267" cy="1873933"/>
            </a:xfrm>
            <a:prstGeom prst="rect">
              <a:avLst/>
            </a:prstGeom>
          </p:spPr>
        </p:pic>
        <p:pic>
          <p:nvPicPr>
            <p:cNvPr id="24" name="Picture 5">
              <a:extLst>
                <a:ext uri="{FF2B5EF4-FFF2-40B4-BE49-F238E27FC236}">
                  <a16:creationId xmlns:a16="http://schemas.microsoft.com/office/drawing/2014/main" id="{533C762D-5FB8-4878-B39E-A2B77675F485}"/>
                </a:ext>
              </a:extLst>
            </p:cNvPr>
            <p:cNvPicPr>
              <a:picLocks noChangeAspect="1"/>
            </p:cNvPicPr>
            <p:nvPr/>
          </p:nvPicPr>
          <p:blipFill>
            <a:blip r:embed="rId12"/>
            <a:srcRect/>
            <a:stretch>
              <a:fillRect/>
            </a:stretch>
          </p:blipFill>
          <p:spPr>
            <a:xfrm rot="-897028">
              <a:off x="620547" y="348472"/>
              <a:ext cx="2846709" cy="1106658"/>
            </a:xfrm>
            <a:prstGeom prst="rect">
              <a:avLst/>
            </a:prstGeom>
          </p:spPr>
        </p:pic>
        <p:pic>
          <p:nvPicPr>
            <p:cNvPr id="25" name="Picture 6">
              <a:extLst>
                <a:ext uri="{FF2B5EF4-FFF2-40B4-BE49-F238E27FC236}">
                  <a16:creationId xmlns:a16="http://schemas.microsoft.com/office/drawing/2014/main" id="{ADA717B8-3DB3-46A3-B0F9-8A6A856E36DB}"/>
                </a:ext>
              </a:extLst>
            </p:cNvPr>
            <p:cNvPicPr>
              <a:picLocks noChangeAspect="1"/>
            </p:cNvPicPr>
            <p:nvPr/>
          </p:nvPicPr>
          <p:blipFill>
            <a:blip r:embed="rId13"/>
            <a:srcRect/>
            <a:stretch>
              <a:fillRect/>
            </a:stretch>
          </p:blipFill>
          <p:spPr>
            <a:xfrm>
              <a:off x="0" y="5653576"/>
              <a:ext cx="3230081" cy="3239363"/>
            </a:xfrm>
            <a:prstGeom prst="rect">
              <a:avLst/>
            </a:prstGeom>
          </p:spPr>
        </p:pic>
        <p:pic>
          <p:nvPicPr>
            <p:cNvPr id="26" name="Picture 7">
              <a:extLst>
                <a:ext uri="{FF2B5EF4-FFF2-40B4-BE49-F238E27FC236}">
                  <a16:creationId xmlns:a16="http://schemas.microsoft.com/office/drawing/2014/main" id="{276AB781-BBB6-4242-BF51-F1C559B04540}"/>
                </a:ext>
              </a:extLst>
            </p:cNvPr>
            <p:cNvPicPr>
              <a:picLocks noChangeAspect="1"/>
            </p:cNvPicPr>
            <p:nvPr/>
          </p:nvPicPr>
          <p:blipFill>
            <a:blip r:embed="rId14"/>
            <a:srcRect/>
            <a:stretch>
              <a:fillRect/>
            </a:stretch>
          </p:blipFill>
          <p:spPr>
            <a:xfrm>
              <a:off x="525979" y="2083493"/>
              <a:ext cx="10597649" cy="7140166"/>
            </a:xfrm>
            <a:prstGeom prst="rect">
              <a:avLst/>
            </a:prstGeom>
          </p:spPr>
        </p:pic>
        <p:pic>
          <p:nvPicPr>
            <p:cNvPr id="27" name="Picture 8">
              <a:extLst>
                <a:ext uri="{FF2B5EF4-FFF2-40B4-BE49-F238E27FC236}">
                  <a16:creationId xmlns:a16="http://schemas.microsoft.com/office/drawing/2014/main" id="{E28FC13C-CA84-45C9-BB29-AD788FB26218}"/>
                </a:ext>
              </a:extLst>
            </p:cNvPr>
            <p:cNvPicPr>
              <a:picLocks noChangeAspect="1"/>
            </p:cNvPicPr>
            <p:nvPr/>
          </p:nvPicPr>
          <p:blipFill>
            <a:blip r:embed="rId15"/>
            <a:srcRect/>
            <a:stretch>
              <a:fillRect/>
            </a:stretch>
          </p:blipFill>
          <p:spPr>
            <a:xfrm>
              <a:off x="2797160" y="3193744"/>
              <a:ext cx="2065396" cy="1164367"/>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ppt_x"/>
                                          </p:val>
                                        </p:tav>
                                        <p:tav tm="100000">
                                          <p:val>
                                            <p:strVal val="#ppt_x"/>
                                          </p:val>
                                        </p:tav>
                                      </p:tavLst>
                                    </p:anim>
                                    <p:anim calcmode="lin" valueType="num">
                                      <p:cBhvr additive="base">
                                        <p:cTn id="2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ppt_x"/>
                                          </p:val>
                                        </p:tav>
                                        <p:tav tm="100000">
                                          <p:val>
                                            <p:strVal val="#ppt_x"/>
                                          </p:val>
                                        </p:tav>
                                      </p:tavLst>
                                    </p:anim>
                                    <p:anim calcmode="lin" valueType="num">
                                      <p:cBhvr additive="base">
                                        <p:cTn id="2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fill="hold"/>
                                        <p:tgtEl>
                                          <p:spTgt spid="41"/>
                                        </p:tgtEl>
                                        <p:attrNameLst>
                                          <p:attrName>ppt_x</p:attrName>
                                        </p:attrNameLst>
                                      </p:cBhvr>
                                      <p:tavLst>
                                        <p:tav tm="0">
                                          <p:val>
                                            <p:strVal val="#ppt_x"/>
                                          </p:val>
                                        </p:tav>
                                        <p:tav tm="100000">
                                          <p:val>
                                            <p:strVal val="#ppt_x"/>
                                          </p:val>
                                        </p:tav>
                                      </p:tavLst>
                                    </p:anim>
                                    <p:anim calcmode="lin" valueType="num">
                                      <p:cBhvr additive="base">
                                        <p:cTn id="3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5197" y="2630671"/>
            <a:ext cx="2201159" cy="220115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417">
            <a:off x="3487405" y="6259634"/>
            <a:ext cx="14179743" cy="418820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98703" y="3525477"/>
            <a:ext cx="906510" cy="90651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7417">
            <a:off x="694161" y="1681137"/>
            <a:ext cx="14113202" cy="3940751"/>
          </a:xfrm>
          <a:prstGeom prst="rect">
            <a:avLst/>
          </a:prstGeom>
        </p:spPr>
      </p:pic>
      <p:sp>
        <p:nvSpPr>
          <p:cNvPr id="13" name="TextBox 13"/>
          <p:cNvSpPr txBox="1"/>
          <p:nvPr/>
        </p:nvSpPr>
        <p:spPr>
          <a:xfrm>
            <a:off x="1276484" y="3675408"/>
            <a:ext cx="3553611" cy="491490"/>
          </a:xfrm>
          <a:prstGeom prst="rect">
            <a:avLst/>
          </a:prstGeom>
        </p:spPr>
        <p:txBody>
          <a:bodyPr lIns="0" tIns="0" rIns="0" bIns="0" rtlCol="0" anchor="t">
            <a:spAutoFit/>
          </a:bodyPr>
          <a:lstStyle/>
          <a:p>
            <a:pPr marL="0" lvl="0" indent="0" algn="ctr">
              <a:lnSpc>
                <a:spcPts val="3600"/>
              </a:lnSpc>
              <a:spcBef>
                <a:spcPct val="0"/>
              </a:spcBef>
            </a:pPr>
            <a:r>
              <a:rPr lang="en-US" sz="3600" spc="194" dirty="0">
                <a:solidFill>
                  <a:srgbClr val="FFFFFF"/>
                </a:solidFill>
                <a:latin typeface="Hitchcut"/>
              </a:rPr>
              <a:t>R</a:t>
            </a:r>
            <a:r>
              <a:rPr lang="en-US" sz="3600" u="none" spc="194" dirty="0">
                <a:solidFill>
                  <a:srgbClr val="FFFFFF"/>
                </a:solidFill>
                <a:latin typeface="Hitchcut"/>
              </a:rPr>
              <a:t>ules</a:t>
            </a:r>
          </a:p>
        </p:txBody>
      </p:sp>
      <p:grpSp>
        <p:nvGrpSpPr>
          <p:cNvPr id="17" name="Group 16">
            <a:extLst>
              <a:ext uri="{FF2B5EF4-FFF2-40B4-BE49-F238E27FC236}">
                <a16:creationId xmlns:a16="http://schemas.microsoft.com/office/drawing/2014/main" id="{63FF80D9-EF3E-4A62-965D-18C92DEA1A1F}"/>
              </a:ext>
            </a:extLst>
          </p:cNvPr>
          <p:cNvGrpSpPr/>
          <p:nvPr/>
        </p:nvGrpSpPr>
        <p:grpSpPr>
          <a:xfrm>
            <a:off x="10210800" y="5612384"/>
            <a:ext cx="6278880" cy="1467351"/>
            <a:chOff x="10896600" y="5589524"/>
            <a:chExt cx="5745480" cy="1467351"/>
          </a:xfrm>
        </p:grpSpPr>
        <p:grpSp>
          <p:nvGrpSpPr>
            <p:cNvPr id="4" name="Group 4"/>
            <p:cNvGrpSpPr/>
            <p:nvPr/>
          </p:nvGrpSpPr>
          <p:grpSpPr>
            <a:xfrm>
              <a:off x="10896600" y="5666756"/>
              <a:ext cx="5745480" cy="1390119"/>
              <a:chOff x="0" y="0"/>
              <a:chExt cx="2183765" cy="408940"/>
            </a:xfrm>
          </p:grpSpPr>
          <p:sp>
            <p:nvSpPr>
              <p:cNvPr id="5" name="Freeform 5"/>
              <p:cNvSpPr/>
              <p:nvPr/>
            </p:nvSpPr>
            <p:spPr>
              <a:xfrm>
                <a:off x="-2540" y="0"/>
                <a:ext cx="2190115" cy="408940"/>
              </a:xfrm>
              <a:custGeom>
                <a:avLst/>
                <a:gdLst/>
                <a:ahLst/>
                <a:cxnLst/>
                <a:rect l="l" t="t" r="r" b="b"/>
                <a:pathLst>
                  <a:path w="2190115" h="408940">
                    <a:moveTo>
                      <a:pt x="2074545" y="204470"/>
                    </a:moveTo>
                    <a:lnTo>
                      <a:pt x="2178685" y="60960"/>
                    </a:lnTo>
                    <a:cubicBezTo>
                      <a:pt x="2187575" y="49530"/>
                      <a:pt x="2188845" y="34290"/>
                      <a:pt x="2181225" y="21590"/>
                    </a:cubicBezTo>
                    <a:cubicBezTo>
                      <a:pt x="2173605" y="8890"/>
                      <a:pt x="2162175" y="0"/>
                      <a:pt x="2148205"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149475" y="408940"/>
                    </a:lnTo>
                    <a:cubicBezTo>
                      <a:pt x="2163445" y="408940"/>
                      <a:pt x="2177415" y="401320"/>
                      <a:pt x="2183765" y="388620"/>
                    </a:cubicBezTo>
                    <a:cubicBezTo>
                      <a:pt x="2190115" y="375920"/>
                      <a:pt x="2188845" y="360680"/>
                      <a:pt x="2181225" y="349250"/>
                    </a:cubicBezTo>
                    <a:lnTo>
                      <a:pt x="2074545" y="204470"/>
                    </a:lnTo>
                    <a:close/>
                  </a:path>
                </a:pathLst>
              </a:custGeom>
              <a:solidFill>
                <a:srgbClr val="FA5490"/>
              </a:solidFill>
            </p:spPr>
          </p:sp>
        </p:grpSp>
        <p:sp>
          <p:nvSpPr>
            <p:cNvPr id="14" name="TextBox 14"/>
            <p:cNvSpPr txBox="1"/>
            <p:nvPr/>
          </p:nvSpPr>
          <p:spPr>
            <a:xfrm>
              <a:off x="11072819" y="5589524"/>
              <a:ext cx="5396381" cy="1092543"/>
            </a:xfrm>
            <a:prstGeom prst="rect">
              <a:avLst/>
            </a:prstGeom>
          </p:spPr>
          <p:txBody>
            <a:bodyPr wrap="square" lIns="0" tIns="0" rIns="0" bIns="0" rtlCol="0" anchor="t">
              <a:spAutoFit/>
            </a:bodyPr>
            <a:lstStyle/>
            <a:p>
              <a:pPr marL="0" lvl="0" indent="0" algn="ctr">
                <a:lnSpc>
                  <a:spcPct val="150000"/>
                </a:lnSpc>
                <a:spcBef>
                  <a:spcPct val="0"/>
                </a:spcBef>
              </a:pPr>
              <a:r>
                <a:rPr lang="nl-NL" sz="5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 giáo dục</a:t>
              </a:r>
              <a:endParaRPr lang="en-US" sz="5400" u="none" spc="194" dirty="0">
                <a:solidFill>
                  <a:schemeClr val="bg1"/>
                </a:solidFill>
                <a:latin typeface="Arial" panose="020B0604020202020204" pitchFamily="34" charset="0"/>
                <a:cs typeface="Arial" panose="020B0604020202020204" pitchFamily="34" charset="0"/>
              </a:endParaRPr>
            </a:p>
          </p:txBody>
        </p:sp>
      </p:grpSp>
      <p:sp>
        <p:nvSpPr>
          <p:cNvPr id="16" name="TextBox 16"/>
          <p:cNvSpPr txBox="1"/>
          <p:nvPr/>
        </p:nvSpPr>
        <p:spPr>
          <a:xfrm>
            <a:off x="2882227" y="2382128"/>
            <a:ext cx="12991773" cy="497086"/>
          </a:xfrm>
          <a:prstGeom prst="rect">
            <a:avLst/>
          </a:prstGeom>
        </p:spPr>
        <p:txBody>
          <a:bodyPr lIns="0" tIns="0" rIns="0" bIns="0" rtlCol="0" anchor="t">
            <a:spAutoFit/>
          </a:bodyPr>
          <a:lstStyle/>
          <a:p>
            <a:pPr marL="0" lvl="0" indent="0" algn="ctr">
              <a:lnSpc>
                <a:spcPts val="3840"/>
              </a:lnSpc>
              <a:spcBef>
                <a:spcPct val="0"/>
              </a:spcBef>
            </a:pPr>
            <a:r>
              <a:rPr lang="en-US" sz="3200" u="none" spc="160" dirty="0">
                <a:solidFill>
                  <a:srgbClr val="FFFFFF"/>
                </a:solidFill>
                <a:latin typeface="210 달팽이 Bold Italics"/>
              </a:rPr>
              <a:t>.</a:t>
            </a:r>
          </a:p>
        </p:txBody>
      </p:sp>
      <p:grpSp>
        <p:nvGrpSpPr>
          <p:cNvPr id="6" name="Group 5">
            <a:extLst>
              <a:ext uri="{FF2B5EF4-FFF2-40B4-BE49-F238E27FC236}">
                <a16:creationId xmlns:a16="http://schemas.microsoft.com/office/drawing/2014/main" id="{2CD700F5-2178-45E0-8982-78E391DDCA58}"/>
              </a:ext>
            </a:extLst>
          </p:cNvPr>
          <p:cNvGrpSpPr/>
          <p:nvPr/>
        </p:nvGrpSpPr>
        <p:grpSpPr>
          <a:xfrm>
            <a:off x="2115228" y="582554"/>
            <a:ext cx="10239596" cy="1672181"/>
            <a:chOff x="2115228" y="582554"/>
            <a:chExt cx="10239596" cy="1672181"/>
          </a:xfrm>
        </p:grpSpPr>
        <p:grpSp>
          <p:nvGrpSpPr>
            <p:cNvPr id="11" name="Group 11"/>
            <p:cNvGrpSpPr/>
            <p:nvPr/>
          </p:nvGrpSpPr>
          <p:grpSpPr>
            <a:xfrm>
              <a:off x="2115228" y="582554"/>
              <a:ext cx="10239596" cy="1672181"/>
              <a:chOff x="-14919" y="0"/>
              <a:chExt cx="2190115" cy="408940"/>
            </a:xfrm>
          </p:grpSpPr>
          <p:sp>
            <p:nvSpPr>
              <p:cNvPr id="12" name="Freeform 12"/>
              <p:cNvSpPr/>
              <p:nvPr/>
            </p:nvSpPr>
            <p:spPr>
              <a:xfrm>
                <a:off x="-14919" y="0"/>
                <a:ext cx="2190115" cy="408940"/>
              </a:xfrm>
              <a:custGeom>
                <a:avLst/>
                <a:gdLst/>
                <a:ahLst/>
                <a:cxnLst/>
                <a:rect l="l" t="t" r="r" b="b"/>
                <a:pathLst>
                  <a:path w="2190115" h="408940">
                    <a:moveTo>
                      <a:pt x="2074545" y="204470"/>
                    </a:moveTo>
                    <a:lnTo>
                      <a:pt x="2178685" y="60960"/>
                    </a:lnTo>
                    <a:cubicBezTo>
                      <a:pt x="2187575" y="49530"/>
                      <a:pt x="2188845" y="34290"/>
                      <a:pt x="2181225" y="21590"/>
                    </a:cubicBezTo>
                    <a:cubicBezTo>
                      <a:pt x="2173605" y="8890"/>
                      <a:pt x="2162175" y="0"/>
                      <a:pt x="2148205" y="0"/>
                    </a:cubicBezTo>
                    <a:lnTo>
                      <a:pt x="40640" y="0"/>
                    </a:lnTo>
                    <a:cubicBezTo>
                      <a:pt x="26670" y="0"/>
                      <a:pt x="12700" y="7620"/>
                      <a:pt x="6350" y="20320"/>
                    </a:cubicBezTo>
                    <a:cubicBezTo>
                      <a:pt x="0" y="33020"/>
                      <a:pt x="1270" y="48260"/>
                      <a:pt x="8890" y="59690"/>
                    </a:cubicBezTo>
                    <a:lnTo>
                      <a:pt x="113030" y="204470"/>
                    </a:lnTo>
                    <a:lnTo>
                      <a:pt x="10160" y="349250"/>
                    </a:lnTo>
                    <a:cubicBezTo>
                      <a:pt x="1270" y="360680"/>
                      <a:pt x="0" y="375920"/>
                      <a:pt x="7620" y="388620"/>
                    </a:cubicBezTo>
                    <a:cubicBezTo>
                      <a:pt x="15240" y="401320"/>
                      <a:pt x="26670" y="408940"/>
                      <a:pt x="41910" y="408940"/>
                    </a:cubicBezTo>
                    <a:lnTo>
                      <a:pt x="2149475" y="408940"/>
                    </a:lnTo>
                    <a:cubicBezTo>
                      <a:pt x="2163445" y="408940"/>
                      <a:pt x="2177415" y="401320"/>
                      <a:pt x="2183765" y="388620"/>
                    </a:cubicBezTo>
                    <a:cubicBezTo>
                      <a:pt x="2190115" y="375920"/>
                      <a:pt x="2188845" y="360680"/>
                      <a:pt x="2181225" y="349250"/>
                    </a:cubicBezTo>
                    <a:lnTo>
                      <a:pt x="2074545" y="204470"/>
                    </a:lnTo>
                    <a:close/>
                  </a:path>
                </a:pathLst>
              </a:custGeom>
              <a:solidFill>
                <a:srgbClr val="008037"/>
              </a:solidFill>
            </p:spPr>
          </p:sp>
        </p:grpSp>
        <p:sp>
          <p:nvSpPr>
            <p:cNvPr id="18" name="TextBox 17">
              <a:extLst>
                <a:ext uri="{FF2B5EF4-FFF2-40B4-BE49-F238E27FC236}">
                  <a16:creationId xmlns:a16="http://schemas.microsoft.com/office/drawing/2014/main" id="{59945AB4-BDF9-4F9A-8B10-4DEC9E7C489F}"/>
                </a:ext>
              </a:extLst>
            </p:cNvPr>
            <p:cNvSpPr txBox="1"/>
            <p:nvPr/>
          </p:nvSpPr>
          <p:spPr>
            <a:xfrm>
              <a:off x="2689327" y="968653"/>
              <a:ext cx="9144000" cy="923330"/>
            </a:xfrm>
            <a:prstGeom prst="rect">
              <a:avLst/>
            </a:prstGeom>
            <a:noFill/>
          </p:spPr>
          <p:txBody>
            <a:bodyPr wrap="square">
              <a:spAutoFit/>
            </a:bodyPr>
            <a:lstStyle/>
            <a:p>
              <a:r>
                <a:rPr lang="nl-NL" sz="5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 giao tiếp cộng đồng</a:t>
              </a:r>
              <a:endParaRPr lang="en-US" sz="5400" dirty="0">
                <a:solidFill>
                  <a:schemeClr val="bg1"/>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7268B07C-BD26-4708-BEF1-14BB9197332E}"/>
              </a:ext>
            </a:extLst>
          </p:cNvPr>
          <p:cNvSpPr txBox="1"/>
          <p:nvPr/>
        </p:nvSpPr>
        <p:spPr>
          <a:xfrm>
            <a:off x="1565414" y="2329560"/>
            <a:ext cx="12386544" cy="2748253"/>
          </a:xfrm>
          <a:prstGeom prst="rect">
            <a:avLst/>
          </a:prstGeom>
          <a:noFill/>
        </p:spPr>
        <p:txBody>
          <a:bodyPr wrap="square">
            <a:spAutoFit/>
          </a:bodyPr>
          <a:lstStyle/>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Internet thay </a:t>
            </a:r>
            <a:r>
              <a:rPr lang="vi-VN" sz="4000" dirty="0">
                <a:effectLst/>
                <a:latin typeface="Arial" panose="020B0604020202020204" pitchFamily="34" charset="0"/>
                <a:ea typeface="Times New Roman" panose="02020603050405020304" pitchFamily="18" charset="0"/>
                <a:cs typeface="Arial" panose="020B0604020202020204" pitchFamily="34" charset="0"/>
              </a:rPr>
              <a:t>đổ</a:t>
            </a:r>
            <a:r>
              <a:rPr lang="nl-NL" sz="4000" dirty="0">
                <a:effectLst/>
                <a:latin typeface="Arial" panose="020B0604020202020204" pitchFamily="34" charset="0"/>
                <a:ea typeface="Times New Roman" panose="02020603050405020304" pitchFamily="18" charset="0"/>
                <a:cs typeface="Arial" panose="020B0604020202020204" pitchFamily="34" charset="0"/>
              </a:rPr>
              <a:t>i cách mọi người tương tác với nhau, giúp con người có thể kết nối và giao tiếp với nhau một cách dễ dàng và tiện lợi.</a:t>
            </a:r>
            <a:endParaRPr lang="en-US" sz="4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96D7DF7-33EF-4492-A448-A20FF1C70A7E}"/>
              </a:ext>
            </a:extLst>
          </p:cNvPr>
          <p:cNvSpPr txBox="1"/>
          <p:nvPr/>
        </p:nvSpPr>
        <p:spPr>
          <a:xfrm>
            <a:off x="4264248" y="7056875"/>
            <a:ext cx="13109352" cy="2850845"/>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ü"/>
            </a:pPr>
            <a:r>
              <a:rPr lang="vi-VN" sz="4000" dirty="0">
                <a:latin typeface="Arial" panose="020B0604020202020204" pitchFamily="34" charset="0"/>
                <a:ea typeface="Times New Roman" panose="02020603050405020304" pitchFamily="18" charset="0"/>
                <a:cs typeface="Arial" panose="020B0604020202020204" pitchFamily="34" charset="0"/>
              </a:rPr>
              <a:t>G</a:t>
            </a:r>
            <a:r>
              <a:rPr lang="nl-NL" sz="4000" dirty="0">
                <a:effectLst/>
                <a:latin typeface="Arial" panose="020B0604020202020204" pitchFamily="34" charset="0"/>
                <a:ea typeface="Times New Roman" panose="02020603050405020304" pitchFamily="18" charset="0"/>
                <a:cs typeface="Arial" panose="020B0604020202020204" pitchFamily="34" charset="0"/>
              </a:rPr>
              <a:t>iúp hoạt động giáo dục hiệu quả hơn. </a:t>
            </a:r>
            <a:endParaRPr lang="vi-VN" sz="40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Wingdings" panose="05000000000000000000" pitchFamily="2" charset="2"/>
              <a:buChar char="ü"/>
            </a:pPr>
            <a:r>
              <a:rPr lang="vi-VN" sz="4000" dirty="0">
                <a:latin typeface="Arial" panose="020B0604020202020204" pitchFamily="34" charset="0"/>
                <a:ea typeface="Times New Roman" panose="02020603050405020304" pitchFamily="18" charset="0"/>
                <a:cs typeface="Arial" panose="020B0604020202020204" pitchFamily="34" charset="0"/>
              </a:rPr>
              <a:t>L</a:t>
            </a:r>
            <a:r>
              <a:rPr lang="nl-NL" sz="4000" dirty="0">
                <a:effectLst/>
                <a:latin typeface="Arial" panose="020B0604020202020204" pitchFamily="34" charset="0"/>
                <a:ea typeface="Times New Roman" panose="02020603050405020304" pitchFamily="18" charset="0"/>
                <a:cs typeface="Arial" panose="020B0604020202020204" pitchFamily="34" charset="0"/>
              </a:rPr>
              <a:t>à kho tri thức khổng lồ thường xuyên được cập nhật, có thể truy cập bất cứ ở đâu, bất cứ lúc nào.</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1">
            <a:extLst>
              <a:ext uri="{FF2B5EF4-FFF2-40B4-BE49-F238E27FC236}">
                <a16:creationId xmlns:a16="http://schemas.microsoft.com/office/drawing/2014/main" id="{F97F7AED-271B-4615-B3AD-C39274872D22}"/>
              </a:ext>
            </a:extLst>
          </p:cNvPr>
          <p:cNvPicPr>
            <a:picLocks noChangeAspect="1"/>
          </p:cNvPicPr>
          <p:nvPr/>
        </p:nvPicPr>
        <p:blipFill>
          <a:blip r:embed="rId8"/>
          <a:srcRect/>
          <a:stretch>
            <a:fillRect/>
          </a:stretch>
        </p:blipFill>
        <p:spPr>
          <a:xfrm>
            <a:off x="14261149" y="2746721"/>
            <a:ext cx="3638380" cy="2708629"/>
          </a:xfrm>
          <a:prstGeom prst="rect">
            <a:avLst/>
          </a:prstGeom>
        </p:spPr>
      </p:pic>
      <p:pic>
        <p:nvPicPr>
          <p:cNvPr id="23" name="Picture 13">
            <a:extLst>
              <a:ext uri="{FF2B5EF4-FFF2-40B4-BE49-F238E27FC236}">
                <a16:creationId xmlns:a16="http://schemas.microsoft.com/office/drawing/2014/main" id="{6BB7C5D0-EDF9-4402-9BDE-B7A4279853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04422">
            <a:off x="867430" y="6707475"/>
            <a:ext cx="2495595" cy="32925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 calcmode="lin" valueType="num">
                                      <p:cBhvr additive="base">
                                        <p:cTn id="22"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 calcmode="lin" valueType="num">
                                      <p:cBhvr additive="base">
                                        <p:cTn id="2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1224647" y="1419148"/>
            <a:ext cx="16306713" cy="8248851"/>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163800" y="7155836"/>
            <a:ext cx="2352320" cy="2394218"/>
          </a:xfrm>
          <a:prstGeom prst="rect">
            <a:avLst/>
          </a:prstGeom>
        </p:spPr>
      </p:pic>
      <p:pic>
        <p:nvPicPr>
          <p:cNvPr id="7" name="Picture 7"/>
          <p:cNvPicPr>
            <a:picLocks noChangeAspect="1"/>
          </p:cNvPicPr>
          <p:nvPr/>
        </p:nvPicPr>
        <p:blipFill>
          <a:blip r:embed="rId4"/>
          <a:srcRect/>
          <a:stretch>
            <a:fillRect/>
          </a:stretch>
        </p:blipFill>
        <p:spPr>
          <a:xfrm>
            <a:off x="85114" y="7333682"/>
            <a:ext cx="2476908" cy="2855226"/>
          </a:xfrm>
          <a:prstGeom prst="rect">
            <a:avLst/>
          </a:prstGeom>
        </p:spPr>
      </p:pic>
      <p:sp>
        <p:nvSpPr>
          <p:cNvPr id="8" name="TextBox 8"/>
          <p:cNvSpPr txBox="1"/>
          <p:nvPr/>
        </p:nvSpPr>
        <p:spPr>
          <a:xfrm>
            <a:off x="2369127" y="2788467"/>
            <a:ext cx="13970833" cy="6349239"/>
          </a:xfrm>
          <a:prstGeom prst="rect">
            <a:avLst/>
          </a:prstGeom>
        </p:spPr>
        <p:txBody>
          <a:bodyPr wrap="square" lIns="0" tIns="0" rIns="0" bIns="0" rtlCol="0" anchor="t">
            <a:spAutoFit/>
          </a:bodyPr>
          <a:lstStyle/>
          <a:p>
            <a:pPr marL="685800" indent="-685800" algn="just">
              <a:lnSpc>
                <a:spcPct val="150000"/>
              </a:lnSpc>
              <a:buFont typeface="Wingdings" panose="05000000000000000000" pitchFamily="2" charset="2"/>
              <a:buChar char="§"/>
            </a:pPr>
            <a:r>
              <a:rPr lang="vi-VN" sz="4000" dirty="0">
                <a:solidFill>
                  <a:srgbClr val="000000"/>
                </a:solidFill>
              </a:rPr>
              <a:t>Internet là một kho tri thức khổng lồ thường xuyên được cập nhật, có thể truy cập bất cứ ở đâu, bất cứ lúc nào.</a:t>
            </a:r>
          </a:p>
          <a:p>
            <a:pPr marL="685800" indent="-685800" algn="just">
              <a:lnSpc>
                <a:spcPct val="150000"/>
              </a:lnSpc>
              <a:buFont typeface="Wingdings" panose="05000000000000000000" pitchFamily="2" charset="2"/>
              <a:buChar char="§"/>
            </a:pPr>
            <a:r>
              <a:rPr lang="vi-VN" sz="4000" dirty="0">
                <a:solidFill>
                  <a:srgbClr val="000000"/>
                </a:solidFill>
              </a:rPr>
              <a:t>Internet đã giúp con người có thể kết nối và giao tiếp với nhau một cách dễ dàng và tiện lợi.</a:t>
            </a:r>
          </a:p>
          <a:p>
            <a:pPr marL="685800" indent="-685800" algn="just">
              <a:lnSpc>
                <a:spcPct val="150000"/>
              </a:lnSpc>
              <a:buFont typeface="Wingdings" panose="05000000000000000000" pitchFamily="2" charset="2"/>
              <a:buChar char="§"/>
            </a:pPr>
            <a:r>
              <a:rPr lang="vi-VN" sz="4000" dirty="0">
                <a:solidFill>
                  <a:srgbClr val="000000"/>
                </a:solidFill>
              </a:rPr>
              <a:t>Internet đã có ảnh hưởng sâu sắc tới mọi lĩnh vực của đời sống xã hội, làm thay đổi cách thức làm việc, học tập và giao tiếp với nhau.</a:t>
            </a:r>
          </a:p>
        </p:txBody>
      </p:sp>
      <p:grpSp>
        <p:nvGrpSpPr>
          <p:cNvPr id="4" name="Group 3">
            <a:extLst>
              <a:ext uri="{FF2B5EF4-FFF2-40B4-BE49-F238E27FC236}">
                <a16:creationId xmlns:a16="http://schemas.microsoft.com/office/drawing/2014/main" id="{24B6FB9D-EE11-4CC1-9605-26CEBA2CFA13}"/>
              </a:ext>
            </a:extLst>
          </p:cNvPr>
          <p:cNvGrpSpPr/>
          <p:nvPr/>
        </p:nvGrpSpPr>
        <p:grpSpPr>
          <a:xfrm>
            <a:off x="4648200" y="847990"/>
            <a:ext cx="10223239" cy="1606443"/>
            <a:chOff x="4585881" y="284161"/>
            <a:chExt cx="10223239" cy="1606443"/>
          </a:xfrm>
        </p:grpSpPr>
        <p:pic>
          <p:nvPicPr>
            <p:cNvPr id="11" name="Picture 2">
              <a:extLst>
                <a:ext uri="{FF2B5EF4-FFF2-40B4-BE49-F238E27FC236}">
                  <a16:creationId xmlns:a16="http://schemas.microsoft.com/office/drawing/2014/main" id="{A01B7137-CFA6-47AD-A1C1-EB1D5DA07A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585881" y="284161"/>
              <a:ext cx="10223239" cy="1606443"/>
            </a:xfrm>
            <a:prstGeom prst="rect">
              <a:avLst/>
            </a:prstGeom>
          </p:spPr>
        </p:pic>
        <p:sp>
          <p:nvSpPr>
            <p:cNvPr id="13" name="TextBox 12">
              <a:extLst>
                <a:ext uri="{FF2B5EF4-FFF2-40B4-BE49-F238E27FC236}">
                  <a16:creationId xmlns:a16="http://schemas.microsoft.com/office/drawing/2014/main" id="{3670B0F3-3FB3-4469-99E5-E1752095F254}"/>
                </a:ext>
              </a:extLst>
            </p:cNvPr>
            <p:cNvSpPr txBox="1"/>
            <p:nvPr/>
          </p:nvSpPr>
          <p:spPr>
            <a:xfrm>
              <a:off x="5347881" y="692564"/>
              <a:ext cx="9144000" cy="830997"/>
            </a:xfrm>
            <a:prstGeom prst="rect">
              <a:avLst/>
            </a:prstGeom>
            <a:noFill/>
          </p:spPr>
          <p:txBody>
            <a:bodyPr wrap="square">
              <a:spAutoFit/>
            </a:bodyPr>
            <a:lstStyle/>
            <a:p>
              <a:pPr algn="ctr"/>
              <a:r>
                <a:rPr lang="vi-VN" sz="4800" b="1" dirty="0">
                  <a:solidFill>
                    <a:schemeClr val="bg1"/>
                  </a:solidFill>
                </a:rPr>
                <a:t>KIẾN THỨC TRỌNG TÂM</a:t>
              </a:r>
              <a:endParaRPr lang="en-US" sz="4800" b="1" dirty="0">
                <a:solidFill>
                  <a:schemeClr val="bg1"/>
                </a:solidFill>
              </a:endParaRPr>
            </a:p>
          </p:txBody>
        </p:sp>
      </p:grpSp>
      <p:pic>
        <p:nvPicPr>
          <p:cNvPr id="10" name="Picture 3">
            <a:extLst>
              <a:ext uri="{FF2B5EF4-FFF2-40B4-BE49-F238E27FC236}">
                <a16:creationId xmlns:a16="http://schemas.microsoft.com/office/drawing/2014/main" id="{E89A4418-A4A8-4E04-8FA1-EE69EEE643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595233" y="208707"/>
            <a:ext cx="2420882" cy="242088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up)">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TotalTime>
  <Words>1304</Words>
  <Application>Microsoft Office PowerPoint</Application>
  <PresentationFormat>Custom</PresentationFormat>
  <Paragraphs>139</Paragraphs>
  <Slides>24</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Courier New</vt:lpstr>
      <vt:lpstr>Hitchcut Bold Italics</vt:lpstr>
      <vt:lpstr>210 달팽이</vt:lpstr>
      <vt:lpstr>Calibri</vt:lpstr>
      <vt:lpstr>Arial</vt:lpstr>
      <vt:lpstr>Times New Roman</vt:lpstr>
      <vt:lpstr>Arial\</vt:lpstr>
      <vt:lpstr>Nunito Bold</vt:lpstr>
      <vt:lpstr>Wingdings</vt:lpstr>
      <vt:lpstr>Stadio Now Devanagari Bold</vt:lpstr>
      <vt:lpstr>210 달팽이 Bold Italics</vt:lpstr>
      <vt:lpstr>Hitchcut</vt:lpstr>
      <vt:lpstr>Noto Sans Symbols</vt:lpstr>
      <vt:lpstr>Nunito</vt:lpstr>
      <vt:lpstr>Holiday Bold</vt:lpstr>
      <vt:lpstr>Agrandir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Animated Handwritten and Illustrated Classroom Rules Education Presentation</dc:title>
  <dc:creator>MINH</dc:creator>
  <cp:lastModifiedBy>admin</cp:lastModifiedBy>
  <cp:revision>10</cp:revision>
  <dcterms:created xsi:type="dcterms:W3CDTF">2006-08-16T00:00:00Z</dcterms:created>
  <dcterms:modified xsi:type="dcterms:W3CDTF">2024-08-19T04:45:12Z</dcterms:modified>
  <dc:identifier>DAFKYUDEp8w</dc:identifier>
</cp:coreProperties>
</file>