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media/audio11.wav" ContentType="audio/x-wav"/>
  <Override PartName="/ppt/slideMasters/slideMaster7.xml" ContentType="application/vnd.openxmlformats-officedocument.presentationml.slideMaster+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728" r:id="rId2"/>
    <p:sldMasterId id="2147483740" r:id="rId3"/>
    <p:sldMasterId id="2147483752" r:id="rId4"/>
    <p:sldMasterId id="2147483764" r:id="rId5"/>
    <p:sldMasterId id="2147483776" r:id="rId6"/>
    <p:sldMasterId id="2147483788" r:id="rId7"/>
    <p:sldMasterId id="2147483812" r:id="rId8"/>
  </p:sldMasterIdLst>
  <p:notesMasterIdLst>
    <p:notesMasterId r:id="rId44"/>
  </p:notesMasterIdLst>
  <p:sldIdLst>
    <p:sldId id="307" r:id="rId9"/>
    <p:sldId id="273" r:id="rId10"/>
    <p:sldId id="257" r:id="rId11"/>
    <p:sldId id="289" r:id="rId12"/>
    <p:sldId id="264" r:id="rId13"/>
    <p:sldId id="275" r:id="rId14"/>
    <p:sldId id="276" r:id="rId15"/>
    <p:sldId id="277" r:id="rId16"/>
    <p:sldId id="286" r:id="rId17"/>
    <p:sldId id="285" r:id="rId18"/>
    <p:sldId id="271" r:id="rId19"/>
    <p:sldId id="266" r:id="rId20"/>
    <p:sldId id="267" r:id="rId21"/>
    <p:sldId id="293" r:id="rId22"/>
    <p:sldId id="294" r:id="rId23"/>
    <p:sldId id="308" r:id="rId24"/>
    <p:sldId id="295" r:id="rId25"/>
    <p:sldId id="296" r:id="rId26"/>
    <p:sldId id="297" r:id="rId27"/>
    <p:sldId id="311" r:id="rId28"/>
    <p:sldId id="313" r:id="rId29"/>
    <p:sldId id="317" r:id="rId30"/>
    <p:sldId id="319" r:id="rId31"/>
    <p:sldId id="321" r:id="rId32"/>
    <p:sldId id="323" r:id="rId33"/>
    <p:sldId id="329" r:id="rId34"/>
    <p:sldId id="327" r:id="rId35"/>
    <p:sldId id="306" r:id="rId36"/>
    <p:sldId id="330" r:id="rId37"/>
    <p:sldId id="301" r:id="rId38"/>
    <p:sldId id="302" r:id="rId39"/>
    <p:sldId id="303" r:id="rId40"/>
    <p:sldId id="304" r:id="rId41"/>
    <p:sldId id="305" r:id="rId42"/>
    <p:sldId id="28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963" autoAdjust="0"/>
    <p:restoredTop sz="94660"/>
  </p:normalViewPr>
  <p:slideViewPr>
    <p:cSldViewPr snapToGrid="0">
      <p:cViewPr varScale="1">
        <p:scale>
          <a:sx n="82" d="100"/>
          <a:sy n="82" d="100"/>
        </p:scale>
        <p:origin x="-102" y="-14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75450-17CE-4407-997D-66574E8E2722}" type="datetimeFigureOut">
              <a:rPr lang="en-GB" smtClean="0"/>
              <a:pPr/>
              <a:t>15/08/2024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380BA-5973-4A62-94F9-0F1FC176D730}" type="slidenum">
              <a:rPr lang="en-GB" smtClean="0"/>
              <a:pPr/>
              <a:t>‹#›</a:t>
            </a:fld>
            <a:endParaRPr lang="en-GB"/>
          </a:p>
        </p:txBody>
      </p:sp>
    </p:spTree>
    <p:extLst>
      <p:ext uri="{BB962C8B-B14F-4D97-AF65-F5344CB8AC3E}">
        <p14:creationId xmlns:p14="http://schemas.microsoft.com/office/powerpoint/2010/main" xmlns="" val="27608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8/15/2024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2631807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8/15/2024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xmlns="" val="114550900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1051370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00379708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91172218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22944635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13202156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5060537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81884460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40492419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77650618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6962980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7796661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52344053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57003759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90883156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46103857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17372474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71590403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84054366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73689285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0681177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4101441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56450421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91055868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77324319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37775499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99872302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87595194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39310954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99919023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65850290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74395216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8/15/2024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xmlns="" val="85402308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19487058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260604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9949249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378398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76786891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37670712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53577546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8298951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7919220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53531256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51092137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66987889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42495533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90963442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80677622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10213430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9485044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18920315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8403334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66809779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0481554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82124412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97417462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9049266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64700521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66655006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93822993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46056410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58218825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24119870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66176405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1509814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7529650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71190307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44048274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08977949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96310043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93250402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79332600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22282237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13666532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48813965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92052848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8/15/2024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xmlns="" val="187559723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4114241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75170542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20618627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58533819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14057054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02197383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05951442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30068213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404982378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2415250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1" name="applaus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audio" Target="../media/audio11.wav"/><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1.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audio" Target="../media/audio11.wa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1.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audio" Target="../media/audio11.wav"/><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audio" Target="../media/audio1.wav"/><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audio" Target="../media/audio11.wav"/><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audio" Target="../media/audio1.wav"/><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audio" Target="../media/audio11.wav"/><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audio" Target="../media/audio1.wav"/><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audio" Target="../media/audio11.wav"/><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audio" Target="../media/audio1.wav"/><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audio" Target="../media/audio11.wav"/><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8/15/2024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642881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mc:Choice xmlns:p14="http://schemas.microsoft.com/office/powerpoint/2010/main" xmlns="" Requires="p14">
      <p:transition spd="slow" p14:dur="2000">
        <p:sndAc>
          <p:stSnd>
            <p:snd r:embed="rId14"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51066597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45959643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28752423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16195097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59499699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242914480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B8C5B2-79E6-4FE0-925D-649E23228A97}" type="datetimeFigureOut">
              <a:rPr lang="vi-VN" smtClean="0">
                <a:solidFill>
                  <a:prstClr val="black">
                    <a:tint val="75000"/>
                  </a:prstClr>
                </a:solidFill>
              </a:rPr>
              <a:pPr defTabSz="914400"/>
              <a:t>15/08/2024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29C0A-FD09-4467-B054-B6BB771B5008}"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xmlns="" val="365581191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mc:Choice xmlns:p14="http://schemas.microsoft.com/office/powerpoint/2010/main" xmlns="" Requires="p14">
      <p:transition spd="slow" p14:dur="2000">
        <p:sndAc>
          <p:stSnd>
            <p:snd r:embed="rId15" name="applause.wav"/>
          </p:stSnd>
        </p:sndAc>
      </p:transition>
    </mc:Choice>
    <mc:Fallback>
      <p:transition spd="slow">
        <p:sndAc>
          <p:stSnd>
            <p:snd r:embed="rId13"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8.png"/><Relationship Id="rId7" Type="http://schemas.microsoft.com/office/2007/relationships/hdphoto" Target="../media/hdphoto2.wdp"/><Relationship Id="rId12" Type="http://schemas.microsoft.com/office/2007/relationships/hdphoto" Target="../media/hdphoto3.wdp"/><Relationship Id="rId17" Type="http://schemas.openxmlformats.org/officeDocument/2006/relationships/audio" Target="../media/audio11.wav"/><Relationship Id="rId2" Type="http://schemas.openxmlformats.org/officeDocument/2006/relationships/audio" Target="../media/audio1.wav"/><Relationship Id="rId16"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jpeg"/><Relationship Id="rId15" Type="http://schemas.openxmlformats.org/officeDocument/2006/relationships/slide" Target="slide3.xml"/><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3.png"/><Relationship Id="rId18" Type="http://schemas.openxmlformats.org/officeDocument/2006/relationships/slide" Target="slide12.xml"/><Relationship Id="rId3" Type="http://schemas.openxmlformats.org/officeDocument/2006/relationships/image" Target="../media/image28.png"/><Relationship Id="rId21" Type="http://schemas.openxmlformats.org/officeDocument/2006/relationships/audio" Target="../media/audio11.wav"/><Relationship Id="rId7" Type="http://schemas.openxmlformats.org/officeDocument/2006/relationships/image" Target="../media/image30.png"/><Relationship Id="rId12" Type="http://schemas.microsoft.com/office/2007/relationships/hdphoto" Target="../media/hdphoto8.wdp"/><Relationship Id="rId17" Type="http://schemas.openxmlformats.org/officeDocument/2006/relationships/slide" Target="slide5.xml"/><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19.jpeg"/><Relationship Id="rId1" Type="http://schemas.openxmlformats.org/officeDocument/2006/relationships/slideLayout" Target="../slideLayouts/slideLayout35.xml"/><Relationship Id="rId6" Type="http://schemas.microsoft.com/office/2007/relationships/hdphoto" Target="../media/hdphoto5.wdp"/><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slide" Target="slide3.xml"/><Relationship Id="rId10" Type="http://schemas.microsoft.com/office/2007/relationships/hdphoto" Target="../media/hdphoto7.wdp"/><Relationship Id="rId19" Type="http://schemas.openxmlformats.org/officeDocument/2006/relationships/slide" Target="slide11.xml"/><Relationship Id="rId4" Type="http://schemas.microsoft.com/office/2007/relationships/hdphoto" Target="../media/hdphoto4.wdp"/><Relationship Id="rId9" Type="http://schemas.openxmlformats.org/officeDocument/2006/relationships/image" Target="../media/image31.png"/><Relationship Id="rId1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57.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9.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1.wav"/><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1.wav"/><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1.wav"/><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90800" y="160338"/>
            <a:ext cx="4762500" cy="690562"/>
          </a:xfrm>
          <a:prstGeom prst="rect">
            <a:avLst/>
          </a:prstGeom>
          <a:solidFill>
            <a:srgbClr val="FF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6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endParaRPr lang="en-US" sz="4000" smtClean="0">
              <a:latin typeface="Times New Roman" panose="02020603050405020304" pitchFamily="18" charset="0"/>
              <a:cs typeface="Times New Roman" panose="02020603050405020304" pitchFamily="18" charset="0"/>
            </a:endParaRPr>
          </a:p>
          <a:p>
            <a:r>
              <a:rPr lang="en-US" sz="4000" smtClean="0">
                <a:latin typeface="Times New Roman" panose="02020603050405020304" pitchFamily="18" charset="0"/>
                <a:cs typeface="Times New Roman" panose="02020603050405020304" pitchFamily="18" charset="0"/>
              </a:rPr>
              <a:t>NGỮ VĂN 11. BÀI 6. THƠ </a:t>
            </a:r>
            <a:endParaRPr lang="en-GB" sz="4000">
              <a:latin typeface="Times New Roman" panose="02020603050405020304" pitchFamily="18" charset="0"/>
              <a:cs typeface="Times New Roman" panose="02020603050405020304" pitchFamily="18" charset="0"/>
            </a:endParaRPr>
          </a:p>
        </p:txBody>
      </p:sp>
      <p:pic>
        <p:nvPicPr>
          <p:cNvPr id="6146" name="Picture 2" descr="https://www.saigonweeklyonline.com/upload/files/image(60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2407" y="1090614"/>
            <a:ext cx="10492352" cy="233451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4" descr="PHONG TRÀO THƠ MỚI HÀN MẶC TỬ | Viet My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PHONG TRÀO THƠ MỚI HÀN MẶC TỬ | Viet My Magaz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4" name="Picture 10" descr="Tiểu Sử Cuộc Đời Và Sự Nghiệp Của Nhà Thơ Hàn Mặc Tử"/>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41763" y="3880739"/>
            <a:ext cx="3454831" cy="2582053"/>
          </a:xfrm>
          <a:prstGeom prst="rect">
            <a:avLst/>
          </a:prstGeom>
          <a:noFill/>
          <a:extLst>
            <a:ext uri="{909E8E84-426E-40DD-AFC4-6F175D3DCCD1}">
              <a14:hiddenFill xmlns:a14="http://schemas.microsoft.com/office/drawing/2010/main" xmlns="">
                <a:solidFill>
                  <a:srgbClr val="FFFFFF"/>
                </a:solidFill>
              </a14:hiddenFill>
            </a:ext>
          </a:extLst>
        </p:spPr>
      </p:pic>
      <p:pic>
        <p:nvPicPr>
          <p:cNvPr id="6156" name="Picture 12" descr="Nhà thơ Nguyễn Quang Thiều: Hãy học những bông hoa nở trong bóng tối"/>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09247" y="3880739"/>
            <a:ext cx="3874577" cy="28145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206159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6"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ircle(in)">
                                      <p:cBhvr>
                                        <p:cTn id="11" dur="2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156"/>
                                        </p:tgtEl>
                                        <p:attrNameLst>
                                          <p:attrName>style.visibility</p:attrName>
                                        </p:attrNameLst>
                                      </p:cBhvr>
                                      <p:to>
                                        <p:strVal val="visible"/>
                                      </p:to>
                                    </p:set>
                                    <p:animEffect transition="in" filter="wheel(1)">
                                      <p:cBhvr>
                                        <p:cTn id="16" dur="2000"/>
                                        <p:tgtEl>
                                          <p:spTgt spid="615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54"/>
                                        </p:tgtEl>
                                        <p:attrNameLst>
                                          <p:attrName>style.visibility</p:attrName>
                                        </p:attrNameLst>
                                      </p:cBhvr>
                                      <p:to>
                                        <p:strVal val="visible"/>
                                      </p:to>
                                    </p:set>
                                    <p:animEffect transition="in" filter="barn(inVertical)">
                                      <p:cBhvr>
                                        <p:cTn id="21"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p7"/>
          <p:cNvSpPr/>
          <p:nvPr/>
        </p:nvSpPr>
        <p:spPr>
          <a:xfrm>
            <a:off x="241300" y="317500"/>
            <a:ext cx="2006600" cy="958848"/>
          </a:xfrm>
          <a:prstGeom prst="rightArrow">
            <a:avLst>
              <a:gd name="adj1" fmla="val 50000"/>
              <a:gd name="adj2" fmla="val 50000"/>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400">
              <a:buClr>
                <a:srgbClr val="000000"/>
              </a:buClr>
              <a:buFont typeface="Arial"/>
              <a:buNone/>
            </a:pPr>
            <a:r>
              <a:rPr lang="en-US" sz="2400" b="1" kern="0">
                <a:solidFill>
                  <a:srgbClr val="000000"/>
                </a:solidFill>
                <a:latin typeface="Times New Roman" panose="02020603050405020304" pitchFamily="18" charset="0"/>
                <a:ea typeface="Calibri"/>
                <a:cs typeface="Times New Roman" panose="02020603050405020304" pitchFamily="18" charset="0"/>
                <a:sym typeface="Calibri"/>
              </a:rPr>
              <a:t>Xuất xứ</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3" name="Google Shape;147;p7"/>
          <p:cNvSpPr/>
          <p:nvPr/>
        </p:nvSpPr>
        <p:spPr>
          <a:xfrm>
            <a:off x="2412999" y="317500"/>
            <a:ext cx="8993754" cy="1003300"/>
          </a:xfrm>
          <a:prstGeom prst="rect">
            <a:avLst/>
          </a:prstGeom>
          <a:solidFill>
            <a:srgbClr val="9BBB59"/>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24130">
              <a:lnSpc>
                <a:spcPct val="115000"/>
              </a:lnSpc>
              <a:spcBef>
                <a:spcPts val="240"/>
              </a:spcBef>
              <a:spcAft>
                <a:spcPts val="240"/>
              </a:spcAft>
            </a:pPr>
            <a:r>
              <a:rPr lang="en-GB"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Rút trong tập thơ </a:t>
            </a:r>
            <a:r>
              <a:rPr lang="en-GB" sz="2400" i="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 mất ngủ </a:t>
            </a:r>
            <a:r>
              <a:rPr lang="en-GB"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lửa</a:t>
            </a:r>
            <a:r>
              <a:rPr lang="en-GB"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(1992) -&gt; Tập thơ đã được Giải thưởng Hội Nhà văn </a:t>
            </a:r>
            <a:r>
              <a:rPr lang="en-GB"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 </a:t>
            </a:r>
            <a:r>
              <a:rPr lang="en-GB"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năm 1993</a:t>
            </a:r>
            <a:r>
              <a:rPr lang="en-GB"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Google Shape;144;p7"/>
          <p:cNvSpPr/>
          <p:nvPr/>
        </p:nvSpPr>
        <p:spPr>
          <a:xfrm>
            <a:off x="241300" y="1898648"/>
            <a:ext cx="2006600" cy="1263652"/>
          </a:xfrm>
          <a:prstGeom prst="rightArrow">
            <a:avLst>
              <a:gd name="adj1" fmla="val 50000"/>
              <a:gd name="adj2" fmla="val 37121"/>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400">
              <a:buClr>
                <a:srgbClr val="000000"/>
              </a:buClr>
              <a:buFont typeface="Arial"/>
              <a:buNone/>
            </a:pPr>
            <a:r>
              <a:rPr lang="en-US" sz="2400" b="1" kern="0" smtClean="0">
                <a:solidFill>
                  <a:srgbClr val="000000"/>
                </a:solidFill>
                <a:latin typeface="Times New Roman" panose="02020603050405020304" pitchFamily="18" charset="0"/>
                <a:ea typeface="Calibri"/>
                <a:cs typeface="Times New Roman" panose="02020603050405020304" pitchFamily="18" charset="0"/>
                <a:sym typeface="Calibri"/>
              </a:rPr>
              <a:t>Nội dung</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5" name="Google Shape;146;p7"/>
          <p:cNvSpPr/>
          <p:nvPr/>
        </p:nvSpPr>
        <p:spPr>
          <a:xfrm>
            <a:off x="2413000" y="1565329"/>
            <a:ext cx="8993753" cy="1939871"/>
          </a:xfrm>
          <a:prstGeom prst="rect">
            <a:avLst/>
          </a:prstGeom>
          <a:solidFill>
            <a:srgbClr val="F79646"/>
          </a:solidFill>
          <a:ln w="381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228600">
              <a:lnSpc>
                <a:spcPct val="107000"/>
              </a:lnSpc>
              <a:spcAft>
                <a:spcPts val="800"/>
              </a:spcAft>
            </a:pPr>
            <a:endParaRPr lang="en-US" kern="0">
              <a:solidFill>
                <a:srgbClr val="FFFFFF"/>
              </a:solidFill>
              <a:latin typeface="Calibri"/>
              <a:ea typeface="Calibri"/>
              <a:cs typeface="Calibri"/>
              <a:sym typeface="Calibri"/>
            </a:endParaRPr>
          </a:p>
          <a:p>
            <a:pPr marL="24130">
              <a:lnSpc>
                <a:spcPct val="115000"/>
              </a:lnSpc>
              <a:spcBef>
                <a:spcPts val="240"/>
              </a:spcBef>
              <a:spcAft>
                <a:spcPts val="240"/>
              </a:spcAft>
            </a:pPr>
            <a:r>
              <a:rPr lang="en-GB" sz="1400" smtClean="0">
                <a:solidFill>
                  <a:srgbClr val="333333"/>
                </a:solidFill>
                <a:latin typeface="Arial" panose="020B0604020202020204" pitchFamily="34" charset="0"/>
                <a:ea typeface="Calibri" panose="020F0502020204030204" pitchFamily="34" charset="0"/>
              </a:rPr>
              <a:t>  </a:t>
            </a:r>
            <a:r>
              <a:rPr lang="en-GB" sz="2400" smtClean="0">
                <a:solidFill>
                  <a:srgbClr val="000000"/>
                </a:solidFill>
                <a:latin typeface="Times New Roman" panose="02020603050405020304" pitchFamily="18" charset="0"/>
                <a:ea typeface="Calibri" panose="020F0502020204030204" pitchFamily="34" charset="0"/>
              </a:rPr>
              <a:t>Kể </a:t>
            </a:r>
            <a:r>
              <a:rPr lang="en-GB" sz="2400">
                <a:solidFill>
                  <a:srgbClr val="000000"/>
                </a:solidFill>
                <a:latin typeface="Times New Roman" panose="02020603050405020304" pitchFamily="18" charset="0"/>
                <a:ea typeface="Calibri" panose="020F0502020204030204" pitchFamily="34" charset="0"/>
              </a:rPr>
              <a:t>về tâm trạng của một đứa con trở về quê hương và gặp lại con sông Đáy, nơi tạo nên ký ức tuổi thơ và những hình ảnh đẹp của người mẹ. Những nỗi buồn da diết đó được thể hiện qua từng hình ảnh thơ khi tác giả nhớ về</a:t>
            </a:r>
            <a:endParaRPr lang="en-GB" sz="2400">
              <a:latin typeface="Times New Roman" panose="02020603050405020304" pitchFamily="18" charset="0"/>
              <a:ea typeface="Calibri" panose="020F0502020204030204" pitchFamily="34" charset="0"/>
            </a:endParaRPr>
          </a:p>
          <a:p>
            <a:pPr lvl="0" algn="ctr" defTabSz="914400">
              <a:buClr>
                <a:srgbClr val="000000"/>
              </a:buClr>
            </a:pPr>
            <a:endParaRPr kumimoji="0" sz="2300" b="0" i="0" u="none" strike="noStrike" kern="0" cap="none" spc="0" normalizeH="0" baseline="0" noProof="0" smtClean="0">
              <a:ln>
                <a:noFill/>
              </a:ln>
              <a:solidFill>
                <a:srgbClr val="FFFFFF"/>
              </a:solidFill>
              <a:effectLst/>
              <a:uLnTx/>
              <a:uFillTx/>
              <a:latin typeface="Calibri"/>
              <a:ea typeface="Calibri"/>
              <a:cs typeface="Calibri"/>
              <a:sym typeface="Calibri"/>
            </a:endParaRPr>
          </a:p>
        </p:txBody>
      </p:sp>
      <p:sp>
        <p:nvSpPr>
          <p:cNvPr id="6" name="Google Shape;145;p7"/>
          <p:cNvSpPr/>
          <p:nvPr/>
        </p:nvSpPr>
        <p:spPr>
          <a:xfrm>
            <a:off x="241300" y="4127500"/>
            <a:ext cx="2006600" cy="1219198"/>
          </a:xfrm>
          <a:prstGeom prst="rightArrow">
            <a:avLst>
              <a:gd name="adj1" fmla="val 50000"/>
              <a:gd name="adj2" fmla="val 50000"/>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algn="ctr" defTabSz="914400">
              <a:buClr>
                <a:srgbClr val="000000"/>
              </a:buClr>
              <a:buFont typeface="Arial"/>
              <a:buNone/>
            </a:pPr>
            <a:r>
              <a:rPr lang="en-US" sz="2400" b="1" kern="0">
                <a:solidFill>
                  <a:srgbClr val="000000"/>
                </a:solidFill>
                <a:latin typeface="Times New Roman" panose="02020603050405020304" pitchFamily="18" charset="0"/>
                <a:ea typeface="Calibri"/>
                <a:cs typeface="Times New Roman" panose="02020603050405020304" pitchFamily="18" charset="0"/>
                <a:sym typeface="Calibri"/>
              </a:rPr>
              <a:t>Thể loại</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7" name="Google Shape;148;p7"/>
          <p:cNvSpPr/>
          <p:nvPr/>
        </p:nvSpPr>
        <p:spPr>
          <a:xfrm>
            <a:off x="2413000" y="3749729"/>
            <a:ext cx="8993753" cy="200014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24130">
              <a:lnSpc>
                <a:spcPct val="115000"/>
              </a:lnSpc>
              <a:spcBef>
                <a:spcPts val="240"/>
              </a:spcBef>
              <a:spcAft>
                <a:spcPts val="240"/>
              </a:spcAft>
            </a:pPr>
            <a:endParaRPr lang="en-GB" sz="2400" smtClean="0">
              <a:solidFill>
                <a:srgbClr val="000000"/>
              </a:solidFill>
              <a:latin typeface="Times New Roman" panose="02020603050405020304" pitchFamily="18" charset="0"/>
              <a:ea typeface="Calibri" panose="020F0502020204030204" pitchFamily="34" charset="0"/>
            </a:endParaRPr>
          </a:p>
          <a:p>
            <a:pPr marL="24130">
              <a:lnSpc>
                <a:spcPct val="115000"/>
              </a:lnSpc>
              <a:spcBef>
                <a:spcPts val="240"/>
              </a:spcBef>
              <a:spcAft>
                <a:spcPts val="240"/>
              </a:spcAft>
            </a:pPr>
            <a:r>
              <a:rPr lang="en-GB" sz="2400" smtClean="0">
                <a:solidFill>
                  <a:srgbClr val="000000"/>
                </a:solidFill>
                <a:latin typeface="Times New Roman" panose="02020603050405020304" pitchFamily="18" charset="0"/>
                <a:ea typeface="Calibri" panose="020F0502020204030204" pitchFamily="34" charset="0"/>
              </a:rPr>
              <a:t>Thơ tự </a:t>
            </a:r>
            <a:r>
              <a:rPr lang="en-GB" sz="2400">
                <a:solidFill>
                  <a:srgbClr val="000000"/>
                </a:solidFill>
                <a:latin typeface="Times New Roman" panose="02020603050405020304" pitchFamily="18" charset="0"/>
                <a:ea typeface="Calibri" panose="020F0502020204030204" pitchFamily="34" charset="0"/>
              </a:rPr>
              <a:t>do </a:t>
            </a:r>
            <a:r>
              <a:rPr lang="en-GB" sz="2400" smtClean="0">
                <a:solidFill>
                  <a:srgbClr val="000000"/>
                </a:solidFill>
                <a:latin typeface="Times New Roman" panose="02020603050405020304" pitchFamily="18" charset="0"/>
                <a:ea typeface="Calibri" panose="020F0502020204030204" pitchFamily="34" charset="0"/>
              </a:rPr>
              <a:t>-&gt; </a:t>
            </a:r>
            <a:r>
              <a:rPr lang="en-GB" sz="2400">
                <a:solidFill>
                  <a:srgbClr val="000000"/>
                </a:solidFill>
                <a:latin typeface="Times New Roman" panose="02020603050405020304" pitchFamily="18" charset="0"/>
                <a:ea typeface="Calibri" panose="020F0502020204030204" pitchFamily="34" charset="0"/>
              </a:rPr>
              <a:t>việc dùng từ </a:t>
            </a:r>
            <a:r>
              <a:rPr lang="en-GB" sz="2400" smtClean="0">
                <a:solidFill>
                  <a:srgbClr val="000000"/>
                </a:solidFill>
                <a:latin typeface="Times New Roman" panose="02020603050405020304" pitchFamily="18" charset="0"/>
                <a:ea typeface="Calibri" panose="020F0502020204030204" pitchFamily="34" charset="0"/>
              </a:rPr>
              <a:t>ngữ,  </a:t>
            </a:r>
            <a:r>
              <a:rPr lang="en-GB" sz="2400">
                <a:solidFill>
                  <a:srgbClr val="000000"/>
                </a:solidFill>
                <a:latin typeface="Times New Roman" panose="02020603050405020304" pitchFamily="18" charset="0"/>
                <a:ea typeface="Calibri" panose="020F0502020204030204" pitchFamily="34" charset="0"/>
              </a:rPr>
              <a:t>dấu chấm câu trong bài </a:t>
            </a:r>
            <a:r>
              <a:rPr lang="en-GB" sz="2400" smtClean="0">
                <a:solidFill>
                  <a:srgbClr val="000000"/>
                </a:solidFill>
                <a:latin typeface="Times New Roman" panose="02020603050405020304" pitchFamily="18" charset="0"/>
                <a:ea typeface="Calibri" panose="020F0502020204030204" pitchFamily="34" charset="0"/>
              </a:rPr>
              <a:t>thoải </a:t>
            </a:r>
            <a:r>
              <a:rPr lang="en-GB" sz="2400">
                <a:solidFill>
                  <a:srgbClr val="000000"/>
                </a:solidFill>
                <a:latin typeface="Times New Roman" panose="02020603050405020304" pitchFamily="18" charset="0"/>
                <a:ea typeface="Calibri" panose="020F0502020204030204" pitchFamily="34" charset="0"/>
              </a:rPr>
              <a:t>mái -&gt; tác giả </a:t>
            </a:r>
            <a:r>
              <a:rPr lang="en-GB" sz="2400" smtClean="0">
                <a:solidFill>
                  <a:srgbClr val="000000"/>
                </a:solidFill>
                <a:latin typeface="Times New Roman" panose="02020603050405020304" pitchFamily="18" charset="0"/>
                <a:ea typeface="Calibri" panose="020F0502020204030204" pitchFamily="34" charset="0"/>
              </a:rPr>
              <a:t>thỏa </a:t>
            </a:r>
            <a:r>
              <a:rPr lang="en-GB" sz="2400">
                <a:solidFill>
                  <a:srgbClr val="000000"/>
                </a:solidFill>
                <a:latin typeface="Times New Roman" panose="02020603050405020304" pitchFamily="18" charset="0"/>
                <a:ea typeface="Calibri" panose="020F0502020204030204" pitchFamily="34" charset="0"/>
              </a:rPr>
              <a:t>sức sáng tác theo mạch cảm xúc của mình, </a:t>
            </a:r>
            <a:r>
              <a:rPr lang="en-GB" sz="2400" smtClean="0">
                <a:solidFill>
                  <a:srgbClr val="000000"/>
                </a:solidFill>
                <a:latin typeface="Times New Roman" panose="02020603050405020304" pitchFamily="18" charset="0"/>
                <a:ea typeface="Calibri" panose="020F0502020204030204" pitchFamily="34" charset="0"/>
              </a:rPr>
              <a:t>từ </a:t>
            </a:r>
            <a:r>
              <a:rPr lang="en-GB" sz="2400">
                <a:solidFill>
                  <a:srgbClr val="000000"/>
                </a:solidFill>
                <a:latin typeface="Times New Roman" panose="02020603050405020304" pitchFamily="18" charset="0"/>
                <a:ea typeface="Calibri" panose="020F0502020204030204" pitchFamily="34" charset="0"/>
              </a:rPr>
              <a:t>đó, thể hiện được tình cảm da diết, sâu nặng của mình dành cho con sông Đáy, cho thiên </a:t>
            </a:r>
            <a:r>
              <a:rPr lang="en-GB" sz="2400" smtClean="0">
                <a:solidFill>
                  <a:srgbClr val="000000"/>
                </a:solidFill>
                <a:latin typeface="Times New Roman" panose="02020603050405020304" pitchFamily="18" charset="0"/>
                <a:ea typeface="Calibri" panose="020F0502020204030204" pitchFamily="34" charset="0"/>
              </a:rPr>
              <a:t>nhiên, </a:t>
            </a:r>
            <a:r>
              <a:rPr lang="en-GB" sz="2400">
                <a:solidFill>
                  <a:srgbClr val="000000"/>
                </a:solidFill>
                <a:latin typeface="Times New Roman" panose="02020603050405020304" pitchFamily="18" charset="0"/>
                <a:ea typeface="Calibri" panose="020F0502020204030204" pitchFamily="34" charset="0"/>
              </a:rPr>
              <a:t>con người nơi đây và cho người mẹ của mình.</a:t>
            </a:r>
            <a:endParaRPr lang="en-GB" sz="2400">
              <a:latin typeface="Times New Roman" panose="02020603050405020304" pitchFamily="18" charset="0"/>
              <a:ea typeface="Calibri" panose="020F0502020204030204" pitchFamily="34" charset="0"/>
            </a:endParaRPr>
          </a:p>
        </p:txBody>
      </p:sp>
      <p:sp>
        <p:nvSpPr>
          <p:cNvPr id="8" name="Google Shape;145;p7"/>
          <p:cNvSpPr/>
          <p:nvPr/>
        </p:nvSpPr>
        <p:spPr>
          <a:xfrm>
            <a:off x="241300" y="5867393"/>
            <a:ext cx="1892300" cy="800105"/>
          </a:xfrm>
          <a:prstGeom prst="rightArrow">
            <a:avLst>
              <a:gd name="adj1" fmla="val 50000"/>
              <a:gd name="adj2" fmla="val 50000"/>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algn="ctr" defTabSz="914400">
              <a:buClr>
                <a:srgbClr val="000000"/>
              </a:buClr>
              <a:buFont typeface="Arial"/>
              <a:buNone/>
            </a:pPr>
            <a:r>
              <a:rPr lang="en-US" sz="2400" b="1" kern="0" smtClean="0">
                <a:solidFill>
                  <a:srgbClr val="000000"/>
                </a:solidFill>
                <a:latin typeface="Times New Roman" panose="02020603050405020304" pitchFamily="18" charset="0"/>
                <a:ea typeface="Calibri"/>
                <a:cs typeface="Times New Roman" panose="02020603050405020304" pitchFamily="18" charset="0"/>
                <a:sym typeface="Calibri"/>
              </a:rPr>
              <a:t>Bố cục</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9" name="Google Shape;148;p7"/>
          <p:cNvSpPr/>
          <p:nvPr/>
        </p:nvSpPr>
        <p:spPr>
          <a:xfrm>
            <a:off x="2413000" y="5994400"/>
            <a:ext cx="8993753" cy="673099"/>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lvl="0" algn="ctr" defTabSz="914400">
              <a:buClr>
                <a:srgbClr val="000000"/>
              </a:buClr>
              <a:defRPr/>
            </a:pPr>
            <a:r>
              <a:rPr lang="en-GB" smtClean="0">
                <a:solidFill>
                  <a:srgbClr val="000000"/>
                </a:solidFill>
                <a:latin typeface="Times New Roman" panose="02020603050405020304" pitchFamily="18" charset="0"/>
                <a:ea typeface="Calibri" panose="020F0502020204030204" pitchFamily="34" charset="0"/>
              </a:rPr>
              <a:t> </a:t>
            </a:r>
            <a:r>
              <a:rPr lang="en-GB"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đoạn (sgk đã chia) </a:t>
            </a:r>
            <a:endParaRPr kumimoji="0" sz="2400" b="0" i="0" u="none" strike="noStrike" kern="0" cap="none" spc="0" normalizeH="0" baseline="0" noProof="0" smtClean="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xmlns="" val="103864731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947" y="278969"/>
            <a:ext cx="8679050" cy="856838"/>
          </a:xfrm>
          <a:prstGeom prst="rect">
            <a:avLst/>
          </a:prstGeom>
        </p:spPr>
        <p:txBody>
          <a:bodyPr wrap="square">
            <a:spAutoFit/>
          </a:bodyPr>
          <a:lstStyle/>
          <a:p>
            <a:pPr marL="24130">
              <a:lnSpc>
                <a:spcPct val="107000"/>
              </a:lnSpc>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II. ĐỌC HIỂU VB</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US" sz="2400" b="1">
                <a:latin typeface="Times New Roman" panose="02020603050405020304" pitchFamily="18" charset="0"/>
                <a:ea typeface="Times New Roman" panose="02020603050405020304" pitchFamily="18" charset="0"/>
                <a:cs typeface="Times New Roman" panose="02020603050405020304" pitchFamily="18" charset="0"/>
              </a:rPr>
              <a:t>9 câu đầu: H/a SĐ gắn với mẹ và tuổi thơ đầy nhọc nhằn </a:t>
            </a:r>
            <a:endParaRPr lang="en-GB" sz="2400">
              <a:effectLst/>
              <a:latin typeface="Times New Roman" panose="02020603050405020304" pitchFamily="18" charset="0"/>
              <a:cs typeface="Times New Roman" panose="02020603050405020304" pitchFamily="18" charset="0"/>
            </a:endParaRPr>
          </a:p>
        </p:txBody>
      </p:sp>
      <p:sp>
        <p:nvSpPr>
          <p:cNvPr id="3" name="Rectangle 2"/>
          <p:cNvSpPr/>
          <p:nvPr/>
        </p:nvSpPr>
        <p:spPr>
          <a:xfrm>
            <a:off x="495946" y="1410346"/>
            <a:ext cx="11003796" cy="4439229"/>
          </a:xfrm>
          <a:prstGeom prst="rect">
            <a:avLst/>
          </a:prstGeom>
        </p:spPr>
        <p:txBody>
          <a:bodyPr wrap="square">
            <a:spAutoFit/>
          </a:bodyPr>
          <a:lstStyle/>
          <a:p>
            <a:pPr marL="24130">
              <a:lnSpc>
                <a:spcPct val="107000"/>
              </a:lnSpc>
              <a:spcAft>
                <a:spcPts val="0"/>
              </a:spcAft>
            </a:pPr>
            <a:r>
              <a:rPr lang="en-US" sz="2400">
                <a:latin typeface="Times New Roman" panose="02020603050405020304" pitchFamily="18" charset="0"/>
                <a:ea typeface="Times New Roman" panose="02020603050405020304" pitchFamily="18" charset="0"/>
              </a:rPr>
              <a:t>Câu 1:  NQT </a:t>
            </a:r>
            <a:r>
              <a:rPr lang="en-US" sz="2400"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hồi tưởng về sông Đáy.</a:t>
            </a:r>
            <a:endParaRPr lang="en-GB" sz="2400">
              <a:latin typeface="Times New Roman" panose="02020603050405020304" pitchFamily="18" charset="0"/>
              <a:ea typeface="Calibri" panose="020F0502020204030204" pitchFamily="34" charset="0"/>
            </a:endParaRPr>
          </a:p>
          <a:p>
            <a:pPr>
              <a:lnSpc>
                <a:spcPct val="107000"/>
              </a:lnSpc>
              <a:spcAft>
                <a:spcPts val="0"/>
              </a:spcAft>
            </a:pPr>
            <a:r>
              <a:rPr lang="en-US" sz="2400">
                <a:latin typeface="Times New Roman" panose="02020603050405020304" pitchFamily="18" charset="0"/>
                <a:ea typeface="Times New Roman" panose="02020603050405020304" pitchFamily="18" charset="0"/>
              </a:rPr>
              <a:t>+ SĐ: là quê hương, nơi nhà thơ sinh ra và lớn lên có dòng sông </a:t>
            </a:r>
            <a:r>
              <a:rPr lang="en-US" sz="2400" smtClean="0">
                <a:latin typeface="Times New Roman" panose="02020603050405020304" pitchFamily="18" charset="0"/>
                <a:ea typeface="Times New Roman" panose="02020603050405020304" pitchFamily="18" charset="0"/>
              </a:rPr>
              <a:t> Đáy chảy </a:t>
            </a:r>
            <a:r>
              <a:rPr lang="en-US" sz="2400">
                <a:latin typeface="Times New Roman" panose="02020603050405020304" pitchFamily="18" charset="0"/>
                <a:ea typeface="Times New Roman" panose="02020603050405020304" pitchFamily="18" charset="0"/>
              </a:rPr>
              <a:t>qua-&gt; một  hình ảnh rất đỗi quen thuộc trong tuổi </a:t>
            </a:r>
            <a:r>
              <a:rPr lang="en-US" sz="2400" smtClean="0">
                <a:latin typeface="Times New Roman" panose="02020603050405020304" pitchFamily="18" charset="0"/>
                <a:ea typeface="Times New Roman" panose="02020603050405020304" pitchFamily="18" charset="0"/>
              </a:rPr>
              <a:t>thơ NQT. </a:t>
            </a:r>
            <a:endParaRPr lang="en-GB" sz="2400">
              <a:latin typeface="Times New Roman" panose="02020603050405020304" pitchFamily="18" charset="0"/>
              <a:ea typeface="Calibri" panose="020F0502020204030204" pitchFamily="34" charset="0"/>
            </a:endParaRPr>
          </a:p>
          <a:p>
            <a:pPr>
              <a:lnSpc>
                <a:spcPct val="107000"/>
              </a:lnSpc>
              <a:spcAft>
                <a:spcPts val="0"/>
              </a:spcAft>
            </a:pPr>
            <a:r>
              <a:rPr lang="en-US" sz="2400">
                <a:latin typeface="Times New Roman" panose="02020603050405020304" pitchFamily="18" charset="0"/>
                <a:ea typeface="Times New Roman" panose="02020603050405020304" pitchFamily="18" charset="0"/>
              </a:rPr>
              <a:t> -&gt; Hình ảnh sông Đáy được lặp lại nhiều lần trong bài thơ t/h nỗi </a:t>
            </a:r>
            <a:r>
              <a:rPr lang="en-US" sz="2400" smtClean="0">
                <a:latin typeface="Times New Roman" panose="02020603050405020304" pitchFamily="18" charset="0"/>
                <a:ea typeface="Times New Roman" panose="02020603050405020304" pitchFamily="18" charset="0"/>
              </a:rPr>
              <a:t>nhớ </a:t>
            </a:r>
            <a:r>
              <a:rPr lang="en-US" sz="2400">
                <a:latin typeface="Times New Roman" panose="02020603050405020304" pitchFamily="18" charset="0"/>
                <a:ea typeface="Times New Roman" panose="02020603050405020304" pitchFamily="18" charset="0"/>
              </a:rPr>
              <a:t>nhung khắc khoải khôn nguôi. </a:t>
            </a:r>
            <a:endParaRPr lang="en-GB" sz="2400">
              <a:latin typeface="Times New Roman" panose="02020603050405020304" pitchFamily="18" charset="0"/>
              <a:ea typeface="Calibri" panose="020F0502020204030204" pitchFamily="34" charset="0"/>
            </a:endParaRPr>
          </a:p>
          <a:p>
            <a:pPr>
              <a:lnSpc>
                <a:spcPct val="107000"/>
              </a:lnSpc>
              <a:spcAft>
                <a:spcPts val="0"/>
              </a:spcAft>
            </a:pPr>
            <a:r>
              <a:rPr lang="en-US" sz="2400">
                <a:latin typeface="Times New Roman" panose="02020603050405020304" pitchFamily="18" charset="0"/>
                <a:ea typeface="Times New Roman" panose="02020603050405020304" pitchFamily="18" charset="0"/>
              </a:rPr>
              <a:t>+ </a:t>
            </a:r>
            <a:r>
              <a:rPr lang="en-US" sz="2400" i="1">
                <a:latin typeface="Times New Roman" panose="02020603050405020304" pitchFamily="18" charset="0"/>
                <a:ea typeface="Times New Roman" panose="02020603050405020304" pitchFamily="18" charset="0"/>
              </a:rPr>
              <a:t>Sông Đáy chảy vào đời tôi-&gt;</a:t>
            </a:r>
            <a:r>
              <a:rPr lang="en-US" sz="2400">
                <a:latin typeface="Times New Roman" panose="02020603050405020304" pitchFamily="18" charset="0"/>
                <a:ea typeface="Times New Roman" panose="02020603050405020304" pitchFamily="18" charset="0"/>
              </a:rPr>
              <a:t> ẩn dụ nói lên tình cảm gắn bó của tg với sông Đáy.</a:t>
            </a:r>
            <a:endParaRPr lang="en-GB" sz="2400">
              <a:latin typeface="Times New Roman" panose="02020603050405020304" pitchFamily="18" charset="0"/>
              <a:ea typeface="Calibri" panose="020F0502020204030204" pitchFamily="34" charset="0"/>
            </a:endParaRPr>
          </a:p>
          <a:p>
            <a:pPr>
              <a:lnSpc>
                <a:spcPct val="107000"/>
              </a:lnSpc>
              <a:spcAft>
                <a:spcPts val="0"/>
              </a:spcAft>
            </a:pPr>
            <a:r>
              <a:rPr lang="en-US" sz="2400">
                <a:latin typeface="Times New Roman" panose="02020603050405020304" pitchFamily="18" charset="0"/>
                <a:ea typeface="Times New Roman" panose="02020603050405020304" pitchFamily="18" charset="0"/>
              </a:rPr>
              <a:t>-    Thơ NQT luôn mang tính nhạc. Với ngôi kể “tôi” cùng giọng thơ chậm rãi, nhẹ nhàng, tác giả đã bộc lộ trực tiếp tình cảm của mình với SĐ -&gt; để hoài niệm. </a:t>
            </a:r>
            <a:endParaRPr lang="en-GB" sz="2400">
              <a:latin typeface="Times New Roman" panose="02020603050405020304" pitchFamily="18" charset="0"/>
              <a:ea typeface="Calibri" panose="020F0502020204030204" pitchFamily="34" charset="0"/>
            </a:endParaRPr>
          </a:p>
          <a:p>
            <a:pPr marL="24130">
              <a:lnSpc>
                <a:spcPct val="107000"/>
              </a:lnSpc>
              <a:spcAft>
                <a:spcPts val="0"/>
              </a:spcAft>
            </a:pPr>
            <a:r>
              <a:rPr lang="en-US" sz="2400">
                <a:latin typeface="Times New Roman" panose="02020603050405020304" pitchFamily="18" charset="0"/>
                <a:ea typeface="Times New Roman" panose="02020603050405020304" pitchFamily="18" charset="0"/>
              </a:rPr>
              <a:t>-  Thi sĩ đã </a:t>
            </a:r>
            <a:r>
              <a:rPr lang="en-US" sz="2400" smtClean="0">
                <a:latin typeface="Times New Roman" panose="02020603050405020304" pitchFamily="18" charset="0"/>
                <a:ea typeface="Times New Roman" panose="02020603050405020304" pitchFamily="18" charset="0"/>
              </a:rPr>
              <a:t>ví von, </a:t>
            </a:r>
            <a:r>
              <a:rPr lang="en-US" sz="2400">
                <a:latin typeface="Times New Roman" panose="02020603050405020304" pitchFamily="18" charset="0"/>
                <a:ea typeface="Times New Roman" panose="02020603050405020304" pitchFamily="18" charset="0"/>
              </a:rPr>
              <a:t>đối chiếu </a:t>
            </a:r>
            <a:r>
              <a:rPr lang="en-US" sz="2400" smtClean="0">
                <a:latin typeface="Times New Roman" panose="02020603050405020304" pitchFamily="18" charset="0"/>
                <a:ea typeface="Times New Roman" panose="02020603050405020304" pitchFamily="18" charset="0"/>
              </a:rPr>
              <a:t>sông </a:t>
            </a:r>
            <a:r>
              <a:rPr lang="en-US" sz="2400">
                <a:latin typeface="Times New Roman" panose="02020603050405020304" pitchFamily="18" charset="0"/>
                <a:ea typeface="Times New Roman" panose="02020603050405020304" pitchFamily="18" charset="0"/>
              </a:rPr>
              <a:t>Đáy </a:t>
            </a:r>
            <a:r>
              <a:rPr lang="en-US" sz="2400" smtClean="0">
                <a:latin typeface="Times New Roman" panose="02020603050405020304" pitchFamily="18" charset="0"/>
                <a:ea typeface="Times New Roman" panose="02020603050405020304" pitchFamily="18" charset="0"/>
              </a:rPr>
              <a:t>với mẹ-</a:t>
            </a:r>
            <a:r>
              <a:rPr lang="en-US" sz="2400">
                <a:latin typeface="Times New Roman" panose="02020603050405020304" pitchFamily="18" charset="0"/>
                <a:ea typeface="Times New Roman" panose="02020603050405020304" pitchFamily="18" charset="0"/>
              </a:rPr>
              <a:t>&gt;  Sông Đáy như người mẹ hiền hòa cung cấp nước, phù sa nuôi sống cả 1 vùng thiên nhiên, con người. Cũng giống như người mẹ tần tảo làm lụng nuôi con -&gt; so sánh kì </a:t>
            </a:r>
            <a:r>
              <a:rPr lang="en-US" sz="2400" smtClean="0">
                <a:latin typeface="Times New Roman" panose="02020603050405020304" pitchFamily="18" charset="0"/>
                <a:ea typeface="Times New Roman" panose="02020603050405020304" pitchFamily="18" charset="0"/>
              </a:rPr>
              <a:t>lạ</a:t>
            </a:r>
            <a:endParaRPr lang="en-GB" sz="24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217469758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9592" y="1487837"/>
            <a:ext cx="8256507" cy="12778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4130">
              <a:lnSpc>
                <a:spcPct val="107000"/>
              </a:lnSpc>
              <a:spcAft>
                <a:spcPts val="0"/>
              </a:spcAft>
            </a:pPr>
            <a:r>
              <a:rPr lang="en-US" sz="2400">
                <a:latin typeface="Times New Roman" panose="02020603050405020304" pitchFamily="18" charset="0"/>
                <a:ea typeface="Times New Roman" panose="02020603050405020304" pitchFamily="18" charset="0"/>
              </a:rPr>
              <a:t>L</a:t>
            </a:r>
            <a:r>
              <a:rPr lang="en-US" sz="2400" smtClean="0">
                <a:latin typeface="Times New Roman" panose="02020603050405020304" pitchFamily="18" charset="0"/>
                <a:ea typeface="Times New Roman" panose="02020603050405020304" pitchFamily="18" charset="0"/>
              </a:rPr>
              <a:t>à </a:t>
            </a:r>
            <a:r>
              <a:rPr lang="en-US" sz="2400">
                <a:latin typeface="Times New Roman" panose="02020603050405020304" pitchFamily="18" charset="0"/>
                <a:ea typeface="Times New Roman" panose="02020603050405020304" pitchFamily="18" charset="0"/>
              </a:rPr>
              <a:t>kết quả lao động mệt nhọc, vất vả, </a:t>
            </a:r>
            <a:r>
              <a:rPr lang="en-US" sz="2400" smtClean="0">
                <a:latin typeface="Times New Roman" panose="02020603050405020304" pitchFamily="18" charset="0"/>
                <a:ea typeface="Times New Roman" panose="02020603050405020304" pitchFamily="18" charset="0"/>
              </a:rPr>
              <a:t>là </a:t>
            </a:r>
            <a:r>
              <a:rPr lang="en-US" sz="2400">
                <a:latin typeface="Times New Roman" panose="02020603050405020304" pitchFamily="18" charset="0"/>
                <a:ea typeface="Times New Roman" panose="02020603050405020304" pitchFamily="18" charset="0"/>
              </a:rPr>
              <a:t>minh chứng cho tình yêu to lớn của người mẹ dành cho con. -&gt; Sông Đáy </a:t>
            </a:r>
            <a:r>
              <a:rPr lang="en-US" sz="2400" smtClean="0">
                <a:latin typeface="Times New Roman" panose="02020603050405020304" pitchFamily="18" charset="0"/>
                <a:ea typeface="Times New Roman" panose="02020603050405020304" pitchFamily="18" charset="0"/>
              </a:rPr>
              <a:t>là </a:t>
            </a:r>
            <a:r>
              <a:rPr lang="en-US" sz="2400">
                <a:latin typeface="Times New Roman" panose="02020603050405020304" pitchFamily="18" charset="0"/>
                <a:ea typeface="Times New Roman" panose="02020603050405020304" pitchFamily="18" charset="0"/>
              </a:rPr>
              <a:t>chứng nhân chứng kiến </a:t>
            </a:r>
            <a:r>
              <a:rPr lang="en-US" sz="2400" smtClean="0">
                <a:latin typeface="Times New Roman" panose="02020603050405020304" pitchFamily="18" charset="0"/>
                <a:ea typeface="Times New Roman" panose="02020603050405020304" pitchFamily="18" charset="0"/>
              </a:rPr>
              <a:t>tuổi </a:t>
            </a:r>
            <a:r>
              <a:rPr lang="en-US" sz="2400">
                <a:latin typeface="Times New Roman" panose="02020603050405020304" pitchFamily="18" charset="0"/>
                <a:ea typeface="Times New Roman" panose="02020603050405020304" pitchFamily="18" charset="0"/>
              </a:rPr>
              <a:t>thơ khổ cực nhưng cũng đầy vui vẻ của thi sĩ. </a:t>
            </a:r>
            <a:endParaRPr lang="en-GB" sz="2400">
              <a:latin typeface="Times New Roman" panose="02020603050405020304" pitchFamily="18" charset="0"/>
              <a:ea typeface="Calibri" panose="020F0502020204030204" pitchFamily="34" charset="0"/>
            </a:endParaRPr>
          </a:p>
        </p:txBody>
      </p:sp>
      <p:sp>
        <p:nvSpPr>
          <p:cNvPr id="3" name="Rectangle 2"/>
          <p:cNvSpPr/>
          <p:nvPr/>
        </p:nvSpPr>
        <p:spPr>
          <a:xfrm>
            <a:off x="3719593" y="3967567"/>
            <a:ext cx="8121112" cy="24633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nSpc>
                <a:spcPct val="107000"/>
              </a:lnSpc>
            </a:pPr>
            <a:r>
              <a:rPr lang="en-US" sz="2400" smtClean="0">
                <a:solidFill>
                  <a:prstClr val="black"/>
                </a:solidFill>
                <a:latin typeface="Times New Roman" panose="02020603050405020304" pitchFamily="18" charset="0"/>
                <a:ea typeface="Times New Roman" panose="02020603050405020304" pitchFamily="18" charset="0"/>
              </a:rPr>
              <a:t> </a:t>
            </a:r>
            <a:r>
              <a:rPr lang="en-US" sz="2400">
                <a:solidFill>
                  <a:prstClr val="black"/>
                </a:solidFill>
                <a:latin typeface="Times New Roman" panose="02020603050405020304" pitchFamily="18" charset="0"/>
                <a:ea typeface="Times New Roman" panose="02020603050405020304" pitchFamily="18" charset="0"/>
              </a:rPr>
              <a:t>Không gian biến đổi từ quá khứ </a:t>
            </a:r>
            <a:r>
              <a:rPr lang="en-US" sz="2400" smtClean="0">
                <a:solidFill>
                  <a:prstClr val="black"/>
                </a:solidFill>
                <a:latin typeface="Times New Roman" panose="02020603050405020304" pitchFamily="18" charset="0"/>
                <a:ea typeface="Times New Roman" panose="02020603050405020304" pitchFamily="18" charset="0"/>
              </a:rPr>
              <a:t>đến hiện tại, nhà </a:t>
            </a:r>
            <a:r>
              <a:rPr lang="en-US" sz="2400">
                <a:solidFill>
                  <a:prstClr val="black"/>
                </a:solidFill>
                <a:latin typeface="Times New Roman" panose="02020603050405020304" pitchFamily="18" charset="0"/>
                <a:ea typeface="Times New Roman" panose="02020603050405020304" pitchFamily="18" charset="0"/>
              </a:rPr>
              <a:t>thơ đã cách xa quê. Thiếu đi chỗ dựa tinh thần, ông so sánh mình </a:t>
            </a:r>
            <a:r>
              <a:rPr lang="en-US" sz="2400" i="1">
                <a:solidFill>
                  <a:prstClr val="black"/>
                </a:solidFill>
                <a:latin typeface="Times New Roman" panose="02020603050405020304" pitchFamily="18" charset="0"/>
                <a:ea typeface="Times New Roman" panose="02020603050405020304" pitchFamily="18" charset="0"/>
              </a:rPr>
              <a:t>như người bước hụt</a:t>
            </a:r>
            <a:r>
              <a:rPr lang="en-US" sz="2400">
                <a:solidFill>
                  <a:prstClr val="black"/>
                </a:solidFill>
                <a:latin typeface="Times New Roman" panose="02020603050405020304" pitchFamily="18" charset="0"/>
                <a:ea typeface="Times New Roman" panose="02020603050405020304" pitchFamily="18" charset="0"/>
              </a:rPr>
              <a:t>. Đó là cảm xúc tiếc nuối, day dứt khi chẳng thể níu ký ức trong tay, sông Đáy giờ một nơi, còn ta thì một nơi... Thời gian và không gian bắt đầu lu mờ, không rõ đâu là thực là ảo, đâu là quá khứ hiện tại.</a:t>
            </a:r>
            <a:endParaRPr lang="en-GB" sz="2400">
              <a:solidFill>
                <a:prstClr val="black"/>
              </a:solidFill>
              <a:latin typeface="Times New Roman" panose="02020603050405020304" pitchFamily="18" charset="0"/>
              <a:ea typeface="Calibri" panose="020F0502020204030204" pitchFamily="34" charset="0"/>
            </a:endParaRPr>
          </a:p>
        </p:txBody>
      </p:sp>
      <p:sp>
        <p:nvSpPr>
          <p:cNvPr id="4" name="Rectangle 3"/>
          <p:cNvSpPr/>
          <p:nvPr/>
        </p:nvSpPr>
        <p:spPr>
          <a:xfrm>
            <a:off x="697425" y="340963"/>
            <a:ext cx="8865029" cy="5204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a:spAutoFit/>
          </a:bodyPr>
          <a:lstStyle/>
          <a:p>
            <a:pPr lvl="0">
              <a:lnSpc>
                <a:spcPct val="107000"/>
              </a:lnSpc>
            </a:pPr>
            <a:r>
              <a:rPr lang="en-US" sz="2600" i="1">
                <a:solidFill>
                  <a:prstClr val="black"/>
                </a:solidFill>
                <a:latin typeface="Times New Roman" panose="02020603050405020304" pitchFamily="18" charset="0"/>
                <a:ea typeface="Times New Roman" panose="02020603050405020304" pitchFamily="18" charset="0"/>
              </a:rPr>
              <a:t>Tôi dụi mặt vào lưng người </a:t>
            </a:r>
            <a:r>
              <a:rPr lang="en-US" sz="2600" i="1" u="sng">
                <a:solidFill>
                  <a:prstClr val="black"/>
                </a:solidFill>
                <a:latin typeface="Times New Roman" panose="02020603050405020304" pitchFamily="18" charset="0"/>
                <a:ea typeface="Times New Roman" panose="02020603050405020304" pitchFamily="18" charset="0"/>
              </a:rPr>
              <a:t>đẫm mồ hôi </a:t>
            </a:r>
            <a:r>
              <a:rPr lang="en-US" sz="2600" i="1">
                <a:solidFill>
                  <a:prstClr val="black"/>
                </a:solidFill>
                <a:latin typeface="Times New Roman" panose="02020603050405020304" pitchFamily="18" charset="0"/>
                <a:ea typeface="Times New Roman" panose="02020603050405020304" pitchFamily="18" charset="0"/>
              </a:rPr>
              <a:t>mát một mảnh sông đêm.</a:t>
            </a:r>
            <a:r>
              <a:rPr lang="en-US" sz="2600">
                <a:solidFill>
                  <a:prstClr val="black"/>
                </a:solidFill>
                <a:latin typeface="Times New Roman" panose="02020603050405020304" pitchFamily="18" charset="0"/>
                <a:ea typeface="Times New Roman" panose="02020603050405020304" pitchFamily="18" charset="0"/>
              </a:rPr>
              <a:t> </a:t>
            </a:r>
            <a:endParaRPr lang="en-GB" sz="2600">
              <a:solidFill>
                <a:prstClr val="black"/>
              </a:solidFill>
              <a:latin typeface="Times New Roman" panose="02020603050405020304" pitchFamily="18" charset="0"/>
              <a:ea typeface="Calibri" panose="020F0502020204030204" pitchFamily="34" charset="0"/>
            </a:endParaRPr>
          </a:p>
        </p:txBody>
      </p:sp>
      <p:sp>
        <p:nvSpPr>
          <p:cNvPr id="19" name="Rectangle 18"/>
          <p:cNvSpPr/>
          <p:nvPr/>
        </p:nvSpPr>
        <p:spPr>
          <a:xfrm>
            <a:off x="697425" y="3185247"/>
            <a:ext cx="6137328" cy="520463"/>
          </a:xfrm>
          <a:prstGeom prst="rect">
            <a:avLst/>
          </a:prstGeom>
          <a:solidFill>
            <a:schemeClr val="accent2">
              <a:lumMod val="40000"/>
              <a:lumOff val="60000"/>
            </a:schemeClr>
          </a:solidFill>
          <a:ln>
            <a:solidFill>
              <a:srgbClr val="FFC000"/>
            </a:solidFill>
          </a:ln>
          <a:effectLst>
            <a:innerShdw blurRad="63500" dist="50800" dir="16200000">
              <a:prstClr val="black">
                <a:alpha val="50000"/>
              </a:prstClr>
            </a:innerShdw>
          </a:effectLst>
        </p:spPr>
        <p:txBody>
          <a:bodyPr wrap="square">
            <a:spAutoFit/>
          </a:bodyPr>
          <a:lstStyle/>
          <a:p>
            <a:pPr lvl="0">
              <a:lnSpc>
                <a:spcPct val="107000"/>
              </a:lnSpc>
            </a:pPr>
            <a:r>
              <a:rPr lang="en-US" sz="2400" i="1">
                <a:solidFill>
                  <a:prstClr val="black"/>
                </a:solidFill>
                <a:latin typeface="Times New Roman" panose="02020603050405020304" pitchFamily="18" charset="0"/>
                <a:ea typeface="Times New Roman" panose="02020603050405020304" pitchFamily="18" charset="0"/>
              </a:rPr>
              <a:t>Năm tháng </a:t>
            </a:r>
            <a:r>
              <a:rPr lang="en-US" sz="2600" i="1">
                <a:solidFill>
                  <a:prstClr val="black"/>
                </a:solidFill>
                <a:latin typeface="Times New Roman" panose="02020603050405020304" pitchFamily="18" charset="0"/>
                <a:ea typeface="Times New Roman" panose="02020603050405020304" pitchFamily="18" charset="0"/>
              </a:rPr>
              <a:t>sống</a:t>
            </a:r>
            <a:r>
              <a:rPr lang="en-US" sz="2400" i="1">
                <a:solidFill>
                  <a:prstClr val="black"/>
                </a:solidFill>
                <a:latin typeface="Times New Roman" panose="02020603050405020304" pitchFamily="18" charset="0"/>
                <a:ea typeface="Times New Roman" panose="02020603050405020304" pitchFamily="18" charset="0"/>
              </a:rPr>
              <a:t> xa quê tôi như người bước hụt</a:t>
            </a:r>
            <a:endParaRPr lang="en-GB" sz="2400">
              <a:solidFill>
                <a:prstClr val="black"/>
              </a:solidFill>
              <a:latin typeface="Times New Roman" panose="02020603050405020304" pitchFamily="18" charset="0"/>
              <a:ea typeface="Calibri" panose="020F0502020204030204" pitchFamily="34" charset="0"/>
            </a:endParaRPr>
          </a:p>
        </p:txBody>
      </p:sp>
      <p:grpSp>
        <p:nvGrpSpPr>
          <p:cNvPr id="20" name="Group 19"/>
          <p:cNvGrpSpPr/>
          <p:nvPr/>
        </p:nvGrpSpPr>
        <p:grpSpPr>
          <a:xfrm flipV="1">
            <a:off x="2278251" y="3604631"/>
            <a:ext cx="1441342" cy="1089703"/>
            <a:chOff x="16612436" y="4421407"/>
            <a:chExt cx="4829175" cy="4103688"/>
          </a:xfrm>
          <a:effectLst>
            <a:glow rad="63500">
              <a:sysClr val="windowText" lastClr="000000">
                <a:lumMod val="50000"/>
                <a:lumOff val="50000"/>
                <a:alpha val="26000"/>
              </a:sysClr>
            </a:glow>
          </a:effectLst>
        </p:grpSpPr>
        <p:sp>
          <p:nvSpPr>
            <p:cNvPr id="21" name="Freeform 5"/>
            <p:cNvSpPr>
              <a:spLocks/>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black"/>
                </a:solidFill>
                <a:effectLst/>
                <a:uLnTx/>
                <a:uFillTx/>
                <a:latin typeface="Calibri"/>
              </a:endParaRPr>
            </a:p>
          </p:txBody>
        </p:sp>
        <p:sp>
          <p:nvSpPr>
            <p:cNvPr id="22" name="Freeform 6"/>
            <p:cNvSpPr>
              <a:spLocks/>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rgbClr val="F7964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black"/>
                </a:solidFill>
                <a:effectLst/>
                <a:uLnTx/>
                <a:uFillTx/>
                <a:latin typeface="Calibri"/>
              </a:endParaRPr>
            </a:p>
          </p:txBody>
        </p:sp>
      </p:grpSp>
      <p:sp>
        <p:nvSpPr>
          <p:cNvPr id="23" name="Down Arrow 22"/>
          <p:cNvSpPr/>
          <p:nvPr/>
        </p:nvSpPr>
        <p:spPr>
          <a:xfrm>
            <a:off x="4835471" y="861426"/>
            <a:ext cx="836909" cy="626411"/>
          </a:xfrm>
          <a:prstGeom prst="downArrow">
            <a:avLst>
              <a:gd name="adj1" fmla="val 50000"/>
              <a:gd name="adj2" fmla="val 659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06532007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9"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912" y="232475"/>
            <a:ext cx="10848813" cy="3253711"/>
          </a:xfrm>
          <a:prstGeom prst="rect">
            <a:avLst/>
          </a:prstGeom>
        </p:spPr>
        <p:txBody>
          <a:bodyPr wrap="square">
            <a:spAutoFit/>
          </a:bodyPr>
          <a:lstStyle/>
          <a:p>
            <a:pPr marL="46990">
              <a:lnSpc>
                <a:spcPct val="107000"/>
              </a:lnSpc>
              <a:spcAft>
                <a:spcPts val="0"/>
              </a:spcAft>
            </a:pPr>
            <a:r>
              <a:rPr lang="en-US" sz="2400">
                <a:latin typeface="Times New Roman" panose="02020603050405020304" pitchFamily="18" charset="0"/>
                <a:ea typeface="Times New Roman" panose="02020603050405020304" pitchFamily="18" charset="0"/>
              </a:rPr>
              <a:t>Câu 5:  Ông kể về thế giới trong mơ của mình, đó là </a:t>
            </a:r>
            <a:r>
              <a:rPr lang="en-US" sz="2400" i="1">
                <a:latin typeface="Times New Roman" panose="02020603050405020304" pitchFamily="18" charset="0"/>
                <a:ea typeface="Times New Roman" panose="02020603050405020304" pitchFamily="18" charset="0"/>
              </a:rPr>
              <a:t>nơi con cá quẫy đuôi biến mất</a:t>
            </a:r>
            <a:r>
              <a:rPr lang="en-US" sz="2400">
                <a:latin typeface="Times New Roman" panose="02020603050405020304" pitchFamily="18" charset="0"/>
                <a:ea typeface="Times New Roman" panose="02020603050405020304" pitchFamily="18" charset="0"/>
              </a:rPr>
              <a:t>, nơi có thanh âm của </a:t>
            </a:r>
            <a:r>
              <a:rPr lang="en-US" sz="2400" i="1">
                <a:latin typeface="Times New Roman" panose="02020603050405020304" pitchFamily="18" charset="0"/>
                <a:ea typeface="Times New Roman" panose="02020603050405020304" pitchFamily="18" charset="0"/>
              </a:rPr>
              <a:t>tiếng khóc nấc</a:t>
            </a:r>
            <a:r>
              <a:rPr lang="en-US" sz="2400">
                <a:latin typeface="Times New Roman" panose="02020603050405020304" pitchFamily="18" charset="0"/>
                <a:ea typeface="Times New Roman" panose="02020603050405020304" pitchFamily="18" charset="0"/>
              </a:rPr>
              <a:t>. </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-&gt; Ông đã làm tuột câu mất con cá, giống như việc phải rời xa quê hương nơi mình hằng yêu quý. Chú cá ấy không ai khác ngoài thi sĩ, và tiếng khóc ấy chẳng thuộc về ai khác ngoài ông. </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 Cụm từ “</a:t>
            </a:r>
            <a:r>
              <a:rPr lang="en-US" sz="2400" i="1">
                <a:latin typeface="Times New Roman" panose="02020603050405020304" pitchFamily="18" charset="0"/>
                <a:ea typeface="Times New Roman" panose="02020603050405020304" pitchFamily="18" charset="0"/>
              </a:rPr>
              <a:t>âm thầm vỡ</a:t>
            </a:r>
            <a:r>
              <a:rPr lang="en-US" sz="2400">
                <a:latin typeface="Times New Roman" panose="02020603050405020304" pitchFamily="18" charset="0"/>
                <a:ea typeface="Times New Roman" panose="02020603050405020304" pitchFamily="18" charset="0"/>
              </a:rPr>
              <a:t>” lặp lại hai lần trong một câu, như tiếng nước mắt rơi trong tâm hồn ông</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-&gt; phảng phất trầm buồn của thi sĩ. </a:t>
            </a:r>
            <a:endParaRPr lang="en-GB" sz="2400">
              <a:effectLst/>
              <a:latin typeface="Times New Roman" panose="02020603050405020304" pitchFamily="18" charset="0"/>
              <a:ea typeface="Calibri" panose="020F0502020204030204" pitchFamily="34" charset="0"/>
            </a:endParaRPr>
          </a:p>
        </p:txBody>
      </p:sp>
      <p:sp>
        <p:nvSpPr>
          <p:cNvPr id="3" name="Rectangle 2"/>
          <p:cNvSpPr/>
          <p:nvPr/>
        </p:nvSpPr>
        <p:spPr>
          <a:xfrm>
            <a:off x="914400" y="3626603"/>
            <a:ext cx="10585342" cy="2831929"/>
          </a:xfrm>
          <a:prstGeom prst="rect">
            <a:avLst/>
          </a:prstGeom>
        </p:spPr>
        <p:txBody>
          <a:bodyPr wrap="square">
            <a:spAutoFit/>
          </a:bodyPr>
          <a:lstStyle/>
          <a:p>
            <a:pPr marL="46990">
              <a:lnSpc>
                <a:spcPct val="107000"/>
              </a:lnSpc>
              <a:spcAft>
                <a:spcPts val="0"/>
              </a:spcAft>
            </a:pPr>
            <a:r>
              <a:rPr lang="en-US" sz="2400" i="1">
                <a:latin typeface="Times New Roman" panose="02020603050405020304" pitchFamily="18" charset="0"/>
                <a:ea typeface="Times New Roman" panose="02020603050405020304" pitchFamily="18" charset="0"/>
              </a:rPr>
              <a:t>Tỏa mát xuống cơn đau tôi là tóc mẹ bến mòn đứng đợi. </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 Người mẹ đợi con trở về đến nỗi </a:t>
            </a:r>
            <a:r>
              <a:rPr lang="en-US" sz="2400" i="1">
                <a:latin typeface="Times New Roman" panose="02020603050405020304" pitchFamily="18" charset="0"/>
                <a:ea typeface="Times New Roman" panose="02020603050405020304" pitchFamily="18" charset="0"/>
              </a:rPr>
              <a:t>bến mòn </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  “ tỏa mát xuống cơn đau”: nhà thơ mang trong mình nỗi đau xa quê, nhưng ông vẫn có người mẹ đứng chờ. Ông thấy hạnh phúc khi vẫn luôn có một người hướng về mình. </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 Hình ảnh mái tóc mẹ -&gt; biểu tượng mẹ  hiền luôn bên ông, dõi theo ông. Mẹ dịu dàng như sông Đáy, mát mẻ và trong lành. </a:t>
            </a:r>
            <a:endParaRPr lang="en-GB"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223706890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6876" y="2448732"/>
            <a:ext cx="10104893" cy="4335867"/>
          </a:xfrm>
          <a:prstGeom prst="rect">
            <a:avLst/>
          </a:prstGeom>
        </p:spPr>
        <p:txBody>
          <a:bodyPr wrap="square">
            <a:spAutoFit/>
          </a:bodyPr>
          <a:lstStyle/>
          <a:p>
            <a:pPr marL="46990">
              <a:lnSpc>
                <a:spcPct val="107000"/>
              </a:lnSpc>
              <a:spcAft>
                <a:spcPts val="0"/>
              </a:spcAft>
            </a:pPr>
            <a:r>
              <a:rPr lang="en-US" sz="2400">
                <a:latin typeface="Times New Roman" panose="02020603050405020304" pitchFamily="18" charset="0"/>
                <a:ea typeface="Times New Roman" panose="02020603050405020304" pitchFamily="18" charset="0"/>
              </a:rPr>
              <a:t>Niềm hạnh phúc hiện lên phần nào ẩn chứa sự chua chát, đắng cay.</a:t>
            </a:r>
            <a:endParaRPr lang="en-GB" sz="2400">
              <a:latin typeface="Times New Roman" panose="02020603050405020304" pitchFamily="18" charset="0"/>
              <a:ea typeface="Calibri" panose="020F0502020204030204" pitchFamily="34" charset="0"/>
            </a:endParaRPr>
          </a:p>
          <a:p>
            <a:pPr marL="46990" algn="ctr">
              <a:lnSpc>
                <a:spcPct val="107000"/>
              </a:lnSpc>
              <a:spcAft>
                <a:spcPts val="0"/>
              </a:spcAft>
            </a:pPr>
            <a:r>
              <a:rPr lang="en-US" sz="2400">
                <a:latin typeface="Times New Roman" panose="02020603050405020304" pitchFamily="18" charset="0"/>
                <a:ea typeface="Times New Roman" panose="02020603050405020304" pitchFamily="18" charset="0"/>
              </a:rPr>
              <a:t>“</a:t>
            </a:r>
            <a:r>
              <a:rPr lang="en-US" sz="2400" i="1">
                <a:latin typeface="Times New Roman" panose="02020603050405020304" pitchFamily="18" charset="0"/>
                <a:ea typeface="Times New Roman" panose="02020603050405020304" pitchFamily="18" charset="0"/>
              </a:rPr>
              <a:t>Một cây ngô cuối vụ khô gầy</a:t>
            </a:r>
            <a:endParaRPr lang="en-GB" sz="2400">
              <a:latin typeface="Times New Roman" panose="02020603050405020304" pitchFamily="18" charset="0"/>
              <a:ea typeface="Calibri" panose="020F0502020204030204" pitchFamily="34" charset="0"/>
            </a:endParaRPr>
          </a:p>
          <a:p>
            <a:pPr marL="46990" algn="ctr">
              <a:lnSpc>
                <a:spcPct val="107000"/>
              </a:lnSpc>
              <a:spcAft>
                <a:spcPts val="0"/>
              </a:spcAft>
            </a:pPr>
            <a:r>
              <a:rPr lang="en-US" sz="2400" i="1">
                <a:latin typeface="Times New Roman" panose="02020603050405020304" pitchFamily="18" charset="0"/>
                <a:ea typeface="Times New Roman" panose="02020603050405020304" pitchFamily="18" charset="0"/>
              </a:rPr>
              <a:t>Suốt đời buồn trong tiếng lá reo”</a:t>
            </a:r>
            <a:endParaRPr lang="en-GB" sz="2400">
              <a:latin typeface="Times New Roman" panose="02020603050405020304" pitchFamily="18" charset="0"/>
              <a:ea typeface="Calibri" panose="020F0502020204030204" pitchFamily="34"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rPr>
              <a:t>   + Bằng biện pháp tu từ ẩn dụ, thi sĩ đã ví mẹ mình giống như cây ngô kia, chờ đợi khắc khoải đến héo úa, khô gầy-&gt; cách hiểu thứ 2: Sự cô độc sẽ khiến ta héo úa, chỉ có những mối liên kết bền chặt như tình mẫu tử mới khiến ta thoát khỏi tình cảnh ấy. </a:t>
            </a:r>
            <a:endParaRPr lang="en-GB"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Times New Roman" panose="02020603050405020304" pitchFamily="18" charset="0"/>
              </a:rPr>
              <a:t>+  “Một cây ngô” đối chiếu tương phản với hình ảnh mái tóc người mẹ -&gt; làm nổi bật dụng ý: Cây ngô khô gầy khi đơn côi một mình trên đồi gió, còn ông thì không, vì ông đã có mẹ, đã có sông Đáy ở bên. Sông Đáy như một nguồn sức sống mãnh liệt, truyền năng lượng rực lửa cho những người con xa quê. </a:t>
            </a:r>
            <a:endParaRPr lang="en-GB" sz="2400"/>
          </a:p>
        </p:txBody>
      </p:sp>
      <p:sp>
        <p:nvSpPr>
          <p:cNvPr id="3" name="Rectangle 2"/>
          <p:cNvSpPr/>
          <p:nvPr/>
        </p:nvSpPr>
        <p:spPr>
          <a:xfrm>
            <a:off x="1146876" y="712923"/>
            <a:ext cx="10104893" cy="1277850"/>
          </a:xfrm>
          <a:prstGeom prst="rect">
            <a:avLst/>
          </a:prstGeom>
        </p:spPr>
        <p:txBody>
          <a:bodyPr wrap="square">
            <a:spAutoFit/>
          </a:bodyPr>
          <a:lstStyle/>
          <a:p>
            <a:pPr marL="46990">
              <a:lnSpc>
                <a:spcPct val="107000"/>
              </a:lnSpc>
              <a:spcAft>
                <a:spcPts val="0"/>
              </a:spcAft>
            </a:pPr>
            <a:r>
              <a:rPr lang="en-US" sz="2400">
                <a:latin typeface="Times New Roman" panose="02020603050405020304" pitchFamily="18" charset="0"/>
                <a:ea typeface="Times New Roman" panose="02020603050405020304" pitchFamily="18" charset="0"/>
              </a:rPr>
              <a:t>-&gt; Nếu ở khổ một, </a:t>
            </a:r>
            <a:r>
              <a:rPr lang="en-US" sz="2400" i="1">
                <a:latin typeface="Times New Roman" panose="02020603050405020304" pitchFamily="18" charset="0"/>
                <a:ea typeface="Times New Roman" panose="02020603050405020304" pitchFamily="18" charset="0"/>
              </a:rPr>
              <a:t>mát</a:t>
            </a:r>
            <a:r>
              <a:rPr lang="en-US" sz="2400">
                <a:latin typeface="Times New Roman" panose="02020603050405020304" pitchFamily="18" charset="0"/>
                <a:ea typeface="Times New Roman" panose="02020603050405020304" pitchFamily="18" charset="0"/>
              </a:rPr>
              <a:t> là hành động của gió sông, thì ở đây </a:t>
            </a:r>
            <a:r>
              <a:rPr lang="en-US" sz="2400" i="1">
                <a:latin typeface="Times New Roman" panose="02020603050405020304" pitchFamily="18" charset="0"/>
                <a:ea typeface="Times New Roman" panose="02020603050405020304" pitchFamily="18" charset="0"/>
              </a:rPr>
              <a:t>mát</a:t>
            </a:r>
            <a:r>
              <a:rPr lang="en-US" sz="2400">
                <a:latin typeface="Times New Roman" panose="02020603050405020304" pitchFamily="18" charset="0"/>
                <a:ea typeface="Times New Roman" panose="02020603050405020304" pitchFamily="18" charset="0"/>
              </a:rPr>
              <a:t> là hành động của người mẹ. Trong vô thức, thi sĩ đã hòa sông Đáy và mẹ mình thành một... Bởi lẽ, quê hương là mẹ, và mẹ cũng chính là quê hương. </a:t>
            </a:r>
            <a:endParaRPr lang="en-GB"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236562941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922" y="201479"/>
            <a:ext cx="10414861" cy="830997"/>
          </a:xfrm>
          <a:prstGeom prst="rect">
            <a:avLst/>
          </a:prstGeom>
          <a:solidFill>
            <a:srgbClr val="92D050"/>
          </a:solidFill>
          <a:scene3d>
            <a:camera prst="orthographicFront"/>
            <a:lightRig rig="threePt" dir="t"/>
          </a:scene3d>
          <a:sp3d>
            <a:bevelT prst="relaxedInset"/>
          </a:sp3d>
        </p:spPr>
        <p:txBody>
          <a:bodyPr wrap="square">
            <a:spAutoFit/>
          </a:bodyPr>
          <a:lstStyle/>
          <a:p>
            <a:pPr lvl="0">
              <a:spcAft>
                <a:spcPts val="0"/>
              </a:spcAft>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2. Câu 10 – 14: SĐ không chỉ là kí ức về những câu chuyện cổ tích xưa, mà còn là ký ức về tình yêu lứa đôi. </a:t>
            </a:r>
            <a:endParaRPr lang="en-GB" sz="2400">
              <a:effectLst/>
              <a:latin typeface="Times New Roman" panose="02020603050405020304" pitchFamily="18" charset="0"/>
              <a:cs typeface="Times New Roman" panose="02020603050405020304" pitchFamily="18" charset="0"/>
            </a:endParaRPr>
          </a:p>
        </p:txBody>
      </p:sp>
      <p:sp>
        <p:nvSpPr>
          <p:cNvPr id="3" name="Rectangle 2"/>
          <p:cNvSpPr/>
          <p:nvPr/>
        </p:nvSpPr>
        <p:spPr>
          <a:xfrm rot="10800000" flipV="1">
            <a:off x="821410" y="1409236"/>
            <a:ext cx="10306371" cy="1673022"/>
          </a:xfrm>
          <a:prstGeom prst="rect">
            <a:avLst/>
          </a:prstGeom>
          <a:solidFill>
            <a:schemeClr val="tx2">
              <a:lumMod val="20000"/>
              <a:lumOff val="80000"/>
            </a:schemeClr>
          </a:solidFill>
        </p:spPr>
        <p:txBody>
          <a:bodyPr wrap="square">
            <a:spAutoFit/>
          </a:bodyPr>
          <a:lstStyle/>
          <a:p>
            <a:pPr marL="24130">
              <a:lnSpc>
                <a:spcPct val="107000"/>
              </a:lnSpc>
              <a:spcAft>
                <a:spcPts val="0"/>
              </a:spcAft>
            </a:pPr>
            <a:r>
              <a:rPr lang="en-US" sz="2400">
                <a:latin typeface="Times New Roman" panose="02020603050405020304" pitchFamily="18" charset="0"/>
                <a:ea typeface="Times New Roman" panose="02020603050405020304" pitchFamily="18" charset="0"/>
              </a:rPr>
              <a:t>“</a:t>
            </a:r>
            <a:r>
              <a:rPr lang="en-US" sz="2400" i="1">
                <a:latin typeface="Times New Roman" panose="02020603050405020304" pitchFamily="18" charset="0"/>
                <a:ea typeface="Times New Roman" panose="02020603050405020304" pitchFamily="18" charset="0"/>
              </a:rPr>
              <a:t>Những chiều xa quê tôi mong dòng </a:t>
            </a:r>
            <a:r>
              <a:rPr lang="en-US" sz="2400" i="1" u="sng">
                <a:latin typeface="Times New Roman" panose="02020603050405020304" pitchFamily="18" charset="0"/>
                <a:ea typeface="Times New Roman" panose="02020603050405020304" pitchFamily="18" charset="0"/>
              </a:rPr>
              <a:t>sông dâng lên ngang trời </a:t>
            </a:r>
            <a:r>
              <a:rPr lang="en-US" sz="2400" i="1">
                <a:latin typeface="Times New Roman" panose="02020603050405020304" pitchFamily="18" charset="0"/>
                <a:ea typeface="Times New Roman" panose="02020603050405020304" pitchFamily="18" charset="0"/>
              </a:rPr>
              <a:t>cho tôi được nhìn thấy </a:t>
            </a:r>
            <a:endParaRPr lang="en-GB" sz="2400">
              <a:latin typeface="Times New Roman" panose="02020603050405020304" pitchFamily="18" charset="0"/>
              <a:ea typeface="Calibri" panose="020F0502020204030204" pitchFamily="34" charset="0"/>
            </a:endParaRPr>
          </a:p>
          <a:p>
            <a:pPr marL="24130">
              <a:lnSpc>
                <a:spcPct val="107000"/>
              </a:lnSpc>
              <a:spcAft>
                <a:spcPts val="0"/>
              </a:spcAft>
            </a:pPr>
            <a:r>
              <a:rPr lang="en-US" sz="2400" i="1">
                <a:latin typeface="Times New Roman" panose="02020603050405020304" pitchFamily="18" charset="0"/>
                <a:ea typeface="Times New Roman" panose="02020603050405020304" pitchFamily="18" charset="0"/>
              </a:rPr>
              <a:t>Cho </a:t>
            </a:r>
            <a:r>
              <a:rPr lang="en-US" sz="2400" i="1" u="sng">
                <a:latin typeface="Times New Roman" panose="02020603050405020304" pitchFamily="18" charset="0"/>
                <a:ea typeface="Times New Roman" panose="02020603050405020304" pitchFamily="18" charset="0"/>
              </a:rPr>
              <a:t>đôi mắt nhớ thương của tôi như hai hốc đất </a:t>
            </a:r>
            <a:r>
              <a:rPr lang="en-US" sz="2400" i="1">
                <a:latin typeface="Times New Roman" panose="02020603050405020304" pitchFamily="18" charset="0"/>
                <a:ea typeface="Times New Roman" panose="02020603050405020304" pitchFamily="18" charset="0"/>
              </a:rPr>
              <a:t>ven bờ, nơi những chú bống đến làm tổ được giàn giụa nước mưa sông</a:t>
            </a:r>
            <a:r>
              <a:rPr lang="en-US" sz="2400">
                <a:latin typeface="Times New Roman" panose="02020603050405020304" pitchFamily="18" charset="0"/>
                <a:ea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endParaRPr>
          </a:p>
        </p:txBody>
      </p:sp>
      <p:sp>
        <p:nvSpPr>
          <p:cNvPr id="4" name="Rectangle 3"/>
          <p:cNvSpPr/>
          <p:nvPr/>
        </p:nvSpPr>
        <p:spPr>
          <a:xfrm>
            <a:off x="929898" y="3626604"/>
            <a:ext cx="3859078" cy="4918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4130">
              <a:lnSpc>
                <a:spcPct val="107000"/>
              </a:lnSpc>
              <a:spcAft>
                <a:spcPts val="0"/>
              </a:spcAft>
            </a:pPr>
            <a:r>
              <a:rPr lang="en-US" sz="2400" smtClean="0">
                <a:latin typeface="Times New Roman" panose="02020603050405020304" pitchFamily="18" charset="0"/>
                <a:ea typeface="Times New Roman" panose="02020603050405020304" pitchFamily="18" charset="0"/>
              </a:rPr>
              <a:t>không </a:t>
            </a:r>
            <a:r>
              <a:rPr lang="en-US" sz="2400">
                <a:latin typeface="Times New Roman" panose="02020603050405020304" pitchFamily="18" charset="0"/>
                <a:ea typeface="Times New Roman" panose="02020603050405020304" pitchFamily="18" charset="0"/>
              </a:rPr>
              <a:t>gian phủ đầy hư ảo... </a:t>
            </a:r>
            <a:endParaRPr lang="en-GB" sz="2400">
              <a:effectLst/>
              <a:latin typeface="Times New Roman" panose="02020603050405020304" pitchFamily="18" charset="0"/>
              <a:ea typeface="Calibri" panose="020F0502020204030204" pitchFamily="34" charset="0"/>
            </a:endParaRPr>
          </a:p>
        </p:txBody>
      </p:sp>
      <p:sp>
        <p:nvSpPr>
          <p:cNvPr id="5" name="Rectangle 4"/>
          <p:cNvSpPr/>
          <p:nvPr/>
        </p:nvSpPr>
        <p:spPr>
          <a:xfrm>
            <a:off x="5749871" y="3826225"/>
            <a:ext cx="5377910" cy="20681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4130">
              <a:lnSpc>
                <a:spcPct val="107000"/>
              </a:lnSpc>
              <a:spcAft>
                <a:spcPts val="0"/>
              </a:spcAft>
            </a:pPr>
            <a:r>
              <a:rPr lang="en-US" sz="2400">
                <a:latin typeface="Times New Roman" panose="02020603050405020304" pitchFamily="18" charset="0"/>
                <a:ea typeface="Times New Roman" panose="02020603050405020304" pitchFamily="18" charset="0"/>
              </a:rPr>
              <a:t>Tác giả so sánh mắt mình </a:t>
            </a:r>
            <a:r>
              <a:rPr lang="en-US" sz="2400" i="1">
                <a:latin typeface="Times New Roman" panose="02020603050405020304" pitchFamily="18" charset="0"/>
                <a:ea typeface="Times New Roman" panose="02020603050405020304" pitchFamily="18" charset="0"/>
              </a:rPr>
              <a:t>như hai hốc đất</a:t>
            </a:r>
            <a:r>
              <a:rPr lang="en-US" sz="2400">
                <a:latin typeface="Times New Roman" panose="02020603050405020304" pitchFamily="18" charset="0"/>
                <a:ea typeface="Times New Roman" panose="02020603050405020304" pitchFamily="18" charset="0"/>
              </a:rPr>
              <a:t> -&gt; Sự xa cách đã khiến nỗi nhớ dâng trào đến trời. Ông muốn bộc phát hết nỗi lòng mình, muốn khóc cho thỏa nỗi lòng như những chú bống kia.</a:t>
            </a:r>
            <a:endParaRPr lang="en-GB" sz="2400">
              <a:effectLst/>
              <a:latin typeface="Times New Roman" panose="02020603050405020304" pitchFamily="18" charset="0"/>
              <a:ea typeface="Calibri" panose="020F0502020204030204" pitchFamily="34" charset="0"/>
            </a:endParaRPr>
          </a:p>
        </p:txBody>
      </p:sp>
      <p:cxnSp>
        <p:nvCxnSpPr>
          <p:cNvPr id="9" name="Straight Arrow Connector 8"/>
          <p:cNvCxnSpPr>
            <a:endCxn id="4" idx="0"/>
          </p:cNvCxnSpPr>
          <p:nvPr/>
        </p:nvCxnSpPr>
        <p:spPr>
          <a:xfrm flipH="1">
            <a:off x="2859437" y="1875295"/>
            <a:ext cx="3556861" cy="1751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49871" y="2572719"/>
            <a:ext cx="1456841" cy="120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9794245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7355" y="666427"/>
            <a:ext cx="9810428" cy="1252009"/>
          </a:xfrm>
          <a:prstGeom prst="rect">
            <a:avLst/>
          </a:prstGeom>
        </p:spPr>
        <p:txBody>
          <a:bodyPr wrap="square">
            <a:spAutoFit/>
          </a:bodyPr>
          <a:lstStyle/>
          <a:p>
            <a:pPr marL="342900" lvl="0" indent="-342900">
              <a:spcAft>
                <a:spcPts val="0"/>
              </a:spcAft>
              <a:buFont typeface="Times New Roman" panose="02020603050405020304" pitchFamily="18" charset="0"/>
              <a:buChar char="-"/>
            </a:pPr>
            <a:r>
              <a:rPr lang="en-US" sz="2400">
                <a:latin typeface="Times New Roman" panose="02020603050405020304" pitchFamily="18" charset="0"/>
                <a:ea typeface="Times New Roman" panose="02020603050405020304" pitchFamily="18" charset="0"/>
                <a:cs typeface="Times New Roman" panose="02020603050405020304" pitchFamily="18" charset="0"/>
              </a:rPr>
              <a:t>SĐ còn gắn với tình yêu lứa đôi </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pPr marL="46990">
              <a:lnSpc>
                <a:spcPct val="107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Nhà thơ định hình thế giới theo cách nghĩ của mình: </a:t>
            </a:r>
            <a:r>
              <a:rPr lang="en-US" sz="2400" i="1">
                <a:latin typeface="Times New Roman" panose="02020603050405020304" pitchFamily="18" charset="0"/>
                <a:ea typeface="Times New Roman" panose="02020603050405020304" pitchFamily="18" charset="0"/>
                <a:cs typeface="Times New Roman" panose="02020603050405020304" pitchFamily="18" charset="0"/>
              </a:rPr>
              <a:t>Đôi môi màu dâu </a:t>
            </a:r>
            <a:r>
              <a:rPr lang="en-US" sz="2400" i="1" smtClean="0">
                <a:latin typeface="Times New Roman" panose="02020603050405020304" pitchFamily="18" charset="0"/>
                <a:ea typeface="Times New Roman" panose="02020603050405020304" pitchFamily="18" charset="0"/>
                <a:cs typeface="Times New Roman" panose="02020603050405020304" pitchFamily="18" charset="0"/>
              </a:rPr>
              <a:t>chín</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-&gt; </a:t>
            </a:r>
            <a:r>
              <a:rPr lang="en-GB" sz="2400" smtClean="0">
                <a:latin typeface="Times New Roman" panose="02020603050405020304" pitchFamily="18" charset="0"/>
                <a:ea typeface="Calibri" panose="020F0502020204030204" pitchFamily="34" charset="0"/>
              </a:rPr>
              <a:t>ước </a:t>
            </a:r>
            <a:r>
              <a:rPr lang="en-GB" sz="2400">
                <a:latin typeface="Times New Roman" panose="02020603050405020304" pitchFamily="18" charset="0"/>
                <a:ea typeface="Calibri" panose="020F0502020204030204" pitchFamily="34" charset="0"/>
              </a:rPr>
              <a:t>vọng cánh buồm cổ tích nhưng cũng có cả sự cay đắng chia </a:t>
            </a:r>
            <a:r>
              <a:rPr lang="en-GB" sz="2400" smtClean="0">
                <a:latin typeface="Times New Roman" panose="02020603050405020304" pitchFamily="18" charset="0"/>
                <a:ea typeface="Calibri" panose="020F0502020204030204" pitchFamily="34" charset="0"/>
              </a:rPr>
              <a:t>phôi</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852407" y="2820693"/>
            <a:ext cx="10585342" cy="2308324"/>
          </a:xfrm>
          <a:prstGeom prst="rect">
            <a:avLst/>
          </a:prstGeom>
        </p:spPr>
        <p:txBody>
          <a:bodyPr wrap="square">
            <a:spAutoFit/>
          </a:bodyPr>
          <a:lstStyle/>
          <a:p>
            <a:pPr marL="342900" indent="-342900">
              <a:buFont typeface="Symbol" panose="05050102010706020507" pitchFamily="18" charset="2"/>
              <a:buChar char="Þ"/>
            </a:pPr>
            <a:r>
              <a:rPr lang="vi-VN" sz="2400" smtClean="0">
                <a:latin typeface="Times New Roman" panose="02020603050405020304" pitchFamily="18" charset="0"/>
                <a:ea typeface="Times New Roman" panose="02020603050405020304" pitchFamily="18" charset="0"/>
              </a:rPr>
              <a:t>Tình </a:t>
            </a:r>
            <a:r>
              <a:rPr lang="vi-VN" sz="2400">
                <a:latin typeface="Times New Roman" panose="02020603050405020304" pitchFamily="18" charset="0"/>
                <a:ea typeface="Times New Roman" panose="02020603050405020304" pitchFamily="18" charset="0"/>
              </a:rPr>
              <a:t>yêu với quê hương không chỉ có hình ảnh của mẹ mà còn có hình ảnh của người con gái đằm thắm dịu dàng -&gt;  nhân vật trữ tình bồi hồi, hi vọng rồi lại thất vọng khi không nhìn thấy bóng hình "em" đứng bên sông đợi mình -&gt; Sông Đáy và "em" trở thành chuyện của quá khứ, giờ đây, nó lại sống dậy -&gt; sông Đáy đã chứng kiến một đoạn tình cảm ngắn ngủi của đôi trai gái, họ yêu nhau nhưng không đến được với nhau. </a:t>
            </a:r>
            <a:endParaRPr lang="en-US" sz="240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7200493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939" y="185980"/>
            <a:ext cx="7017954" cy="487506"/>
          </a:xfrm>
          <a:prstGeom prst="rect">
            <a:avLst/>
          </a:prstGeom>
          <a:solidFill>
            <a:srgbClr val="FFC000"/>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24130">
              <a:lnSpc>
                <a:spcPct val="107000"/>
              </a:lnSpc>
              <a:spcAft>
                <a:spcPts val="0"/>
              </a:spcAft>
            </a:pPr>
            <a:r>
              <a:rPr lang="en-US" sz="2400" b="1">
                <a:latin typeface="Times New Roman" panose="02020603050405020304" pitchFamily="18" charset="0"/>
                <a:ea typeface="Times New Roman" panose="02020603050405020304" pitchFamily="18" charset="0"/>
              </a:rPr>
              <a:t>3. T</a:t>
            </a:r>
            <a:r>
              <a:rPr lang="en-US" sz="2400" b="1" smtClean="0">
                <a:latin typeface="Times New Roman" panose="02020603050405020304" pitchFamily="18" charset="0"/>
                <a:ea typeface="Times New Roman" panose="02020603050405020304" pitchFamily="18" charset="0"/>
              </a:rPr>
              <a:t>ừ </a:t>
            </a:r>
            <a:r>
              <a:rPr lang="en-US" sz="2400" b="1">
                <a:latin typeface="Times New Roman" panose="02020603050405020304" pitchFamily="18" charset="0"/>
                <a:ea typeface="Times New Roman" panose="02020603050405020304" pitchFamily="18" charset="0"/>
              </a:rPr>
              <a:t>câu 15-20: Ngày trở về gặp lại SĐ</a:t>
            </a:r>
            <a:endParaRPr lang="en-GB" sz="2400">
              <a:effectLst/>
              <a:latin typeface="Times New Roman" panose="02020603050405020304" pitchFamily="18" charset="0"/>
              <a:ea typeface="Calibri" panose="020F0502020204030204" pitchFamily="34" charset="0"/>
            </a:endParaRPr>
          </a:p>
        </p:txBody>
      </p:sp>
      <p:sp>
        <p:nvSpPr>
          <p:cNvPr id="3" name="Rectangle 2"/>
          <p:cNvSpPr/>
          <p:nvPr/>
        </p:nvSpPr>
        <p:spPr>
          <a:xfrm>
            <a:off x="681924" y="1131377"/>
            <a:ext cx="11189777" cy="461665"/>
          </a:xfrm>
          <a:prstGeom prst="rect">
            <a:avLst/>
          </a:prstGeom>
        </p:spPr>
        <p:txBody>
          <a:bodyPr wrap="square">
            <a:spAutoFit/>
          </a:bodyPr>
          <a:lstStyle/>
          <a:p>
            <a:r>
              <a:rPr lang="en-US" sz="2400" b="1"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sông Đáy ơi” lặp </a:t>
            </a:r>
            <a:r>
              <a:rPr lang="en-US" sz="2400" smtClean="0">
                <a:latin typeface="Times New Roman" panose="02020603050405020304" pitchFamily="18" charset="0"/>
                <a:ea typeface="Times New Roman" panose="02020603050405020304" pitchFamily="18" charset="0"/>
              </a:rPr>
              <a:t>hai </a:t>
            </a:r>
            <a:r>
              <a:rPr lang="en-US" sz="2400">
                <a:latin typeface="Times New Roman" panose="02020603050405020304" pitchFamily="18" charset="0"/>
                <a:ea typeface="Times New Roman" panose="02020603050405020304" pitchFamily="18" charset="0"/>
              </a:rPr>
              <a:t>lần -&gt;như một tiếng gọi thiết tha báo hiệu sự trở về muộn </a:t>
            </a:r>
            <a:r>
              <a:rPr lang="en-US" sz="2400" smtClean="0">
                <a:latin typeface="Times New Roman" panose="02020603050405020304" pitchFamily="18" charset="0"/>
                <a:ea typeface="Times New Roman" panose="02020603050405020304" pitchFamily="18" charset="0"/>
              </a:rPr>
              <a:t>màng. </a:t>
            </a:r>
            <a:endParaRPr lang="en-GB" sz="2400"/>
          </a:p>
        </p:txBody>
      </p:sp>
      <p:sp>
        <p:nvSpPr>
          <p:cNvPr id="4" name="Rectangle 3"/>
          <p:cNvSpPr/>
          <p:nvPr/>
        </p:nvSpPr>
        <p:spPr>
          <a:xfrm>
            <a:off x="557939" y="1906292"/>
            <a:ext cx="10724827" cy="3253711"/>
          </a:xfrm>
          <a:prstGeom prst="rect">
            <a:avLst/>
          </a:prstGeom>
        </p:spPr>
        <p:txBody>
          <a:bodyPr wrap="square">
            <a:spAutoFit/>
          </a:bodyPr>
          <a:lstStyle/>
          <a:p>
            <a:pPr marL="24130">
              <a:lnSpc>
                <a:spcPct val="107000"/>
              </a:lnSpc>
              <a:spcAft>
                <a:spcPts val="0"/>
              </a:spcAft>
            </a:pPr>
            <a:r>
              <a:rPr lang="en-US" sz="2400" i="1" smtClean="0">
                <a:latin typeface="Times New Roman" panose="02020603050405020304" pitchFamily="18" charset="0"/>
                <a:ea typeface="Times New Roman" panose="02020603050405020304" pitchFamily="18" charset="0"/>
              </a:rPr>
              <a:t>                                              Mẹ </a:t>
            </a:r>
            <a:r>
              <a:rPr lang="en-US" sz="2400" i="1">
                <a:latin typeface="Times New Roman" panose="02020603050405020304" pitchFamily="18" charset="0"/>
                <a:ea typeface="Times New Roman" panose="02020603050405020304" pitchFamily="18" charset="0"/>
              </a:rPr>
              <a:t>tôi đã già như cát bên bờ</a:t>
            </a:r>
            <a:endParaRPr lang="en-GB" sz="2400">
              <a:latin typeface="Times New Roman" panose="02020603050405020304" pitchFamily="18" charset="0"/>
              <a:ea typeface="Calibri" panose="020F0502020204030204" pitchFamily="34" charset="0"/>
            </a:endParaRPr>
          </a:p>
          <a:p>
            <a:pPr marL="24130" algn="ctr">
              <a:lnSpc>
                <a:spcPct val="107000"/>
              </a:lnSpc>
              <a:spcAft>
                <a:spcPts val="0"/>
              </a:spcAft>
            </a:pPr>
            <a:r>
              <a:rPr lang="en-US" sz="2400" i="1">
                <a:latin typeface="Times New Roman" panose="02020603050405020304" pitchFamily="18" charset="0"/>
                <a:ea typeface="Times New Roman" panose="02020603050405020304" pitchFamily="18" charset="0"/>
              </a:rPr>
              <a:t>Ôi mùi cát khô, mùi tóc mẹ tôi.</a:t>
            </a:r>
            <a:endParaRPr lang="en-GB" sz="2400">
              <a:latin typeface="Times New Roman" panose="02020603050405020304" pitchFamily="18" charset="0"/>
              <a:ea typeface="Calibri" panose="020F0502020204030204" pitchFamily="34" charset="0"/>
            </a:endParaRPr>
          </a:p>
          <a:p>
            <a:pPr marL="24130">
              <a:lnSpc>
                <a:spcPct val="107000"/>
              </a:lnSpc>
              <a:spcAft>
                <a:spcPts val="0"/>
              </a:spcAft>
            </a:pPr>
            <a:r>
              <a:rPr lang="en-US" sz="2400">
                <a:latin typeface="Times New Roman" panose="02020603050405020304" pitchFamily="18" charset="0"/>
                <a:ea typeface="Times New Roman" panose="02020603050405020304" pitchFamily="18" charset="0"/>
              </a:rPr>
              <a:t> + Nhà thơ  quay trở về, nhưng mẹ không còn. Ông cố ôm cát vào lòng, khóc thương và muốn níu lại một chút “hơi thở” của người mẹ. Thi sĩ nhận ra sự thật phũ phàng: Mẹ đã mất, giống như cát trôi tuột qua tay ông chảy xuống dòng dòng, không thể ở lại</a:t>
            </a:r>
            <a:r>
              <a:rPr lang="en-US" sz="2400" smtClean="0">
                <a:latin typeface="Times New Roman" panose="02020603050405020304" pitchFamily="18" charset="0"/>
                <a:ea typeface="Times New Roman" panose="02020603050405020304" pitchFamily="18" charset="0"/>
              </a:rPr>
              <a:t>. </a:t>
            </a:r>
            <a:endParaRPr lang="en-GB" sz="2400">
              <a:latin typeface="Times New Roman" panose="02020603050405020304" pitchFamily="18" charset="0"/>
              <a:ea typeface="Calibri" panose="020F0502020204030204" pitchFamily="34" charset="0"/>
            </a:endParaRPr>
          </a:p>
          <a:p>
            <a:pPr marL="24130">
              <a:lnSpc>
                <a:spcPct val="107000"/>
              </a:lnSpc>
              <a:spcAft>
                <a:spcPts val="0"/>
              </a:spcAft>
            </a:pPr>
            <a:r>
              <a:rPr lang="en-US" sz="2400">
                <a:latin typeface="Times New Roman" panose="02020603050405020304" pitchFamily="18" charset="0"/>
                <a:ea typeface="Times New Roman" panose="02020603050405020304" pitchFamily="18" charset="0"/>
              </a:rPr>
              <a:t>-&gt; “mẹ”: là hình ảnh luôn thường trực trong trái tim của người con, nhớ về quê hương là nhớ đến mẹ với biết bao kỉ niệm. -&gt;  tình mẫu tử thiêng liêng sâu nặng</a:t>
            </a:r>
            <a:endParaRPr lang="en-GB" sz="2400">
              <a:effectLst/>
              <a:latin typeface="Times New Roman" panose="02020603050405020304" pitchFamily="18" charset="0"/>
              <a:ea typeface="Calibri" panose="020F0502020204030204" pitchFamily="34" charset="0"/>
            </a:endParaRPr>
          </a:p>
        </p:txBody>
      </p:sp>
      <p:sp>
        <p:nvSpPr>
          <p:cNvPr id="5" name="Rectangle 4"/>
          <p:cNvSpPr/>
          <p:nvPr/>
        </p:nvSpPr>
        <p:spPr>
          <a:xfrm>
            <a:off x="681925" y="5315920"/>
            <a:ext cx="10600841" cy="1277850"/>
          </a:xfrm>
          <a:prstGeom prst="rect">
            <a:avLst/>
          </a:prstGeom>
        </p:spPr>
        <p:txBody>
          <a:bodyPr wrap="square">
            <a:spAutoFit/>
          </a:bodyPr>
          <a:lstStyle/>
          <a:p>
            <a:pPr marL="24130">
              <a:lnSpc>
                <a:spcPct val="107000"/>
              </a:lnSpc>
              <a:spcAft>
                <a:spcPts val="0"/>
              </a:spcAft>
            </a:pPr>
            <a:r>
              <a:rPr lang="en-US" sz="2400">
                <a:latin typeface="Times New Roman" panose="02020603050405020304" pitchFamily="18" charset="0"/>
                <a:ea typeface="Times New Roman" panose="02020603050405020304" pitchFamily="18" charset="0"/>
              </a:rPr>
              <a:t>Từ láy </a:t>
            </a:r>
            <a:r>
              <a:rPr lang="en-US" sz="2400" i="1">
                <a:latin typeface="Times New Roman" panose="02020603050405020304" pitchFamily="18" charset="0"/>
                <a:ea typeface="Times New Roman" panose="02020603050405020304" pitchFamily="18" charset="0"/>
              </a:rPr>
              <a:t>dòng dòng</a:t>
            </a:r>
            <a:r>
              <a:rPr lang="en-US" sz="2400">
                <a:latin typeface="Times New Roman" panose="02020603050405020304" pitchFamily="18" charset="0"/>
                <a:ea typeface="Times New Roman" panose="02020603050405020304" pitchFamily="18" charset="0"/>
              </a:rPr>
              <a:t>: xoáy sâu vào nỗi đau </a:t>
            </a:r>
            <a:endParaRPr lang="en-GB" sz="2400">
              <a:latin typeface="Times New Roman" panose="02020603050405020304" pitchFamily="18" charset="0"/>
              <a:ea typeface="Calibri" panose="020F0502020204030204" pitchFamily="34" charset="0"/>
            </a:endParaRPr>
          </a:p>
          <a:p>
            <a:pPr marL="24130">
              <a:lnSpc>
                <a:spcPct val="107000"/>
              </a:lnSpc>
              <a:spcAft>
                <a:spcPts val="0"/>
              </a:spcAft>
            </a:pPr>
            <a:r>
              <a:rPr lang="en-US" sz="2400">
                <a:latin typeface="Times New Roman" panose="02020603050405020304" pitchFamily="18" charset="0"/>
                <a:ea typeface="Times New Roman" panose="02020603050405020304" pitchFamily="18" charset="0"/>
              </a:rPr>
              <a:t>-&gt; hiểu theo chiều hướng tích cực: cái kết của khổ thơ: như một sự đoàn tụ của con người xa quê, ông quì xuống, ấp cát, đoàn tụ với quê hương sau bao ngày xa cách. </a:t>
            </a:r>
            <a:endParaRPr lang="en-GB"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13948681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375" y="1270861"/>
            <a:ext cx="9903418" cy="1569660"/>
          </a:xfrm>
          <a:prstGeom prst="rect">
            <a:avLst/>
          </a:prstGeom>
        </p:spPr>
        <p:txBody>
          <a:bodyPr wrap="square">
            <a:spAutoFit/>
          </a:bodyPr>
          <a:lstStyle/>
          <a:p>
            <a:r>
              <a:rPr lang="en-US" sz="2400" smtClean="0">
                <a:latin typeface="Times New Roman" panose="02020603050405020304" pitchFamily="18" charset="0"/>
                <a:ea typeface="Times New Roman" panose="02020603050405020304" pitchFamily="18" charset="0"/>
              </a:rPr>
              <a:t>- Từ </a:t>
            </a:r>
            <a:r>
              <a:rPr lang="en-US" sz="2400">
                <a:latin typeface="Times New Roman" panose="02020603050405020304" pitchFamily="18" charset="0"/>
                <a:ea typeface="Times New Roman" panose="02020603050405020304" pitchFamily="18" charset="0"/>
              </a:rPr>
              <a:t>“chảy” ở đầu bài thơ được lặp </a:t>
            </a:r>
            <a:r>
              <a:rPr lang="en-US" sz="2400" smtClean="0">
                <a:latin typeface="Times New Roman" panose="02020603050405020304" pitchFamily="18" charset="0"/>
                <a:ea typeface="Times New Roman" panose="02020603050405020304" pitchFamily="18" charset="0"/>
              </a:rPr>
              <a:t>lại-&gt; giờ </a:t>
            </a:r>
            <a:r>
              <a:rPr lang="en-US" sz="2400">
                <a:latin typeface="Times New Roman" panose="02020603050405020304" pitchFamily="18" charset="0"/>
                <a:ea typeface="Times New Roman" panose="02020603050405020304" pitchFamily="18" charset="0"/>
              </a:rPr>
              <a:t>đây sông Đáy không chảy vào ông nữa, mà </a:t>
            </a:r>
            <a:r>
              <a:rPr lang="en-US" sz="2400" smtClean="0">
                <a:latin typeface="Times New Roman" panose="02020603050405020304" pitchFamily="18" charset="0"/>
                <a:ea typeface="Times New Roman" panose="02020603050405020304" pitchFamily="18" charset="0"/>
              </a:rPr>
              <a:t>chính </a:t>
            </a:r>
            <a:r>
              <a:rPr lang="en-US" sz="2400">
                <a:latin typeface="Times New Roman" panose="02020603050405020304" pitchFamily="18" charset="0"/>
                <a:ea typeface="Times New Roman" panose="02020603050405020304" pitchFamily="18" charset="0"/>
              </a:rPr>
              <a:t>ông chảy vào sông Đáy-&gt; Đó là sự hồi đáp của </a:t>
            </a:r>
            <a:r>
              <a:rPr lang="en-US" sz="2400" smtClean="0">
                <a:latin typeface="Times New Roman" panose="02020603050405020304" pitchFamily="18" charset="0"/>
                <a:ea typeface="Times New Roman" panose="02020603050405020304" pitchFamily="18" charset="0"/>
              </a:rPr>
              <a:t>con </a:t>
            </a:r>
            <a:r>
              <a:rPr lang="en-US" sz="2400">
                <a:latin typeface="Times New Roman" panose="02020603050405020304" pitchFamily="18" charset="0"/>
                <a:ea typeface="Times New Roman" panose="02020603050405020304" pitchFamily="18" charset="0"/>
              </a:rPr>
              <a:t>người xa quê </a:t>
            </a:r>
            <a:r>
              <a:rPr lang="en-US" sz="2400"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giờ </a:t>
            </a:r>
            <a:r>
              <a:rPr lang="en-US" sz="2400" smtClean="0">
                <a:latin typeface="Times New Roman" panose="02020603050405020304" pitchFamily="18" charset="0"/>
                <a:ea typeface="Times New Roman" panose="02020603050405020304" pitchFamily="18" charset="0"/>
              </a:rPr>
              <a:t>đã </a:t>
            </a:r>
            <a:r>
              <a:rPr lang="en-US" sz="2400">
                <a:latin typeface="Times New Roman" panose="02020603050405020304" pitchFamily="18" charset="0"/>
                <a:ea typeface="Times New Roman" panose="02020603050405020304" pitchFamily="18" charset="0"/>
              </a:rPr>
              <a:t>quay trở </a:t>
            </a:r>
            <a:r>
              <a:rPr lang="en-US" sz="2400" smtClean="0">
                <a:latin typeface="Times New Roman" panose="02020603050405020304" pitchFamily="18" charset="0"/>
                <a:ea typeface="Times New Roman" panose="02020603050405020304" pitchFamily="18" charset="0"/>
              </a:rPr>
              <a:t>về </a:t>
            </a:r>
            <a:r>
              <a:rPr lang="en-US" sz="2400">
                <a:latin typeface="Times New Roman" panose="02020603050405020304" pitchFamily="18" charset="0"/>
                <a:ea typeface="Times New Roman" panose="02020603050405020304" pitchFamily="18" charset="0"/>
              </a:rPr>
              <a:t>báo đáp quê hương, hồi đáp lại tình cảm của mẹ già -&gt; ấm áp của tình người</a:t>
            </a:r>
            <a:r>
              <a:rPr lang="en-US" sz="2400" smtClean="0">
                <a:latin typeface="Times New Roman" panose="02020603050405020304" pitchFamily="18" charset="0"/>
                <a:ea typeface="Times New Roman" panose="02020603050405020304" pitchFamily="18" charset="0"/>
              </a:rPr>
              <a:t>.</a:t>
            </a:r>
            <a:endParaRPr lang="en-GB" sz="2400"/>
          </a:p>
        </p:txBody>
      </p:sp>
      <p:sp>
        <p:nvSpPr>
          <p:cNvPr id="3" name="Rectangle 2"/>
          <p:cNvSpPr/>
          <p:nvPr/>
        </p:nvSpPr>
        <p:spPr>
          <a:xfrm>
            <a:off x="1007390" y="3045283"/>
            <a:ext cx="9841423" cy="1569660"/>
          </a:xfrm>
          <a:prstGeom prst="rect">
            <a:avLst/>
          </a:prstGeom>
        </p:spPr>
        <p:txBody>
          <a:bodyPr wrap="square">
            <a:spAutoFit/>
          </a:bodyPr>
          <a:lstStyle/>
          <a:p>
            <a:r>
              <a:rPr lang="en-US" sz="2400">
                <a:latin typeface="Times New Roman" panose="02020603050405020304" pitchFamily="18" charset="0"/>
                <a:ea typeface="Times New Roman" panose="02020603050405020304" pitchFamily="18" charset="0"/>
              </a:rPr>
              <a:t>=&gt;</a:t>
            </a:r>
            <a:r>
              <a:rPr lang="en-US" sz="2400">
                <a:latin typeface="Times New Roman" panose="02020603050405020304" pitchFamily="18" charset="0"/>
                <a:ea typeface="Calibri" panose="020F0502020204030204" pitchFamily="34" charset="0"/>
              </a:rPr>
              <a:t> </a:t>
            </a:r>
            <a:r>
              <a:rPr lang="en-US" sz="2400" smtClean="0">
                <a:latin typeface="Times New Roman" panose="02020603050405020304" pitchFamily="18" charset="0"/>
                <a:ea typeface="Times New Roman" panose="02020603050405020304" pitchFamily="18" charset="0"/>
              </a:rPr>
              <a:t>sông </a:t>
            </a:r>
            <a:r>
              <a:rPr lang="en-US" sz="2400">
                <a:latin typeface="Times New Roman" panose="02020603050405020304" pitchFamily="18" charset="0"/>
                <a:ea typeface="Times New Roman" panose="02020603050405020304" pitchFamily="18" charset="0"/>
              </a:rPr>
              <a:t>Đáy hiện lên </a:t>
            </a:r>
            <a:r>
              <a:rPr lang="en-US" sz="2400" smtClean="0">
                <a:latin typeface="Times New Roman" panose="02020603050405020304" pitchFamily="18" charset="0"/>
                <a:ea typeface="Times New Roman" panose="02020603050405020304" pitchFamily="18" charset="0"/>
              </a:rPr>
              <a:t>qua </a:t>
            </a:r>
            <a:r>
              <a:rPr lang="en-US" sz="2400">
                <a:latin typeface="Times New Roman" panose="02020603050405020304" pitchFamily="18" charset="0"/>
                <a:ea typeface="Times New Roman" panose="02020603050405020304" pitchFamily="18" charset="0"/>
              </a:rPr>
              <a:t>3 mốc thời gian: còn nhỏ, lúc lớn </a:t>
            </a:r>
            <a:r>
              <a:rPr lang="en-US" sz="2400" smtClean="0">
                <a:latin typeface="Times New Roman" panose="02020603050405020304" pitchFamily="18" charset="0"/>
                <a:ea typeface="Times New Roman" panose="02020603050405020304" pitchFamily="18" charset="0"/>
              </a:rPr>
              <a:t>lên </a:t>
            </a:r>
            <a:r>
              <a:rPr lang="en-US" sz="2400">
                <a:latin typeface="Times New Roman" panose="02020603050405020304" pitchFamily="18" charset="0"/>
                <a:ea typeface="Times New Roman" panose="02020603050405020304" pitchFamily="18" charset="0"/>
              </a:rPr>
              <a:t>đi xa quê </a:t>
            </a:r>
            <a:r>
              <a:rPr lang="en-US" sz="2400" smtClean="0">
                <a:latin typeface="Times New Roman" panose="02020603050405020304" pitchFamily="18" charset="0"/>
                <a:ea typeface="Times New Roman" panose="02020603050405020304" pitchFamily="18" charset="0"/>
              </a:rPr>
              <a:t>và </a:t>
            </a:r>
            <a:r>
              <a:rPr lang="en-US" sz="2400">
                <a:latin typeface="Times New Roman" panose="02020603050405020304" pitchFamily="18" charset="0"/>
                <a:ea typeface="Times New Roman" panose="02020603050405020304" pitchFamily="18" charset="0"/>
              </a:rPr>
              <a:t>cuối cùng là ngày trở về, được sắp xếp theo trình tự quá khứ - hiện tại  -&gt; thể </a:t>
            </a:r>
            <a:r>
              <a:rPr lang="en-US" sz="2400" smtClean="0">
                <a:latin typeface="Times New Roman" panose="02020603050405020304" pitchFamily="18" charset="0"/>
                <a:ea typeface="Times New Roman" panose="02020603050405020304" pitchFamily="18" charset="0"/>
              </a:rPr>
              <a:t>hiện </a:t>
            </a:r>
            <a:r>
              <a:rPr lang="en-US" sz="2400">
                <a:latin typeface="Times New Roman" panose="02020603050405020304" pitchFamily="18" charset="0"/>
                <a:ea typeface="Times New Roman" panose="02020603050405020304" pitchFamily="18" charset="0"/>
              </a:rPr>
              <a:t>chiều sâu của nỗi nhớ, có niềm vui, nỗi buồn khi xa quê </a:t>
            </a:r>
            <a:r>
              <a:rPr lang="en-US" sz="2400" smtClean="0">
                <a:latin typeface="Times New Roman" panose="02020603050405020304" pitchFamily="18" charset="0"/>
                <a:ea typeface="Times New Roman" panose="02020603050405020304" pitchFamily="18" charset="0"/>
              </a:rPr>
              <a:t>-&gt;  </a:t>
            </a:r>
            <a:r>
              <a:rPr lang="en-US" sz="2400">
                <a:latin typeface="Times New Roman" panose="02020603050405020304" pitchFamily="18" charset="0"/>
                <a:ea typeface="Times New Roman" panose="02020603050405020304" pitchFamily="18" charset="0"/>
              </a:rPr>
              <a:t>Qua </a:t>
            </a:r>
            <a:r>
              <a:rPr lang="en-US" sz="2400" smtClean="0">
                <a:latin typeface="Times New Roman" panose="02020603050405020304" pitchFamily="18" charset="0"/>
                <a:ea typeface="Times New Roman" panose="02020603050405020304" pitchFamily="18" charset="0"/>
              </a:rPr>
              <a:t>đó, thấy được mối </a:t>
            </a:r>
            <a:r>
              <a:rPr lang="en-US" sz="2400">
                <a:latin typeface="Times New Roman" panose="02020603050405020304" pitchFamily="18" charset="0"/>
                <a:ea typeface="Times New Roman" panose="02020603050405020304" pitchFamily="18" charset="0"/>
              </a:rPr>
              <a:t>quan hệ mật thiết của sông Đáy với tác </a:t>
            </a:r>
            <a:r>
              <a:rPr lang="en-US" sz="2400" smtClean="0">
                <a:latin typeface="Times New Roman" panose="02020603050405020304" pitchFamily="18" charset="0"/>
                <a:ea typeface="Times New Roman" panose="02020603050405020304" pitchFamily="18" charset="0"/>
              </a:rPr>
              <a:t>giả. </a:t>
            </a:r>
            <a:endParaRPr lang="en-GB" sz="2400"/>
          </a:p>
        </p:txBody>
      </p:sp>
      <p:sp>
        <p:nvSpPr>
          <p:cNvPr id="4" name="Rectangle 3"/>
          <p:cNvSpPr/>
          <p:nvPr/>
        </p:nvSpPr>
        <p:spPr>
          <a:xfrm>
            <a:off x="1131375" y="604434"/>
            <a:ext cx="10306373" cy="461665"/>
          </a:xfrm>
          <a:prstGeom prst="rect">
            <a:avLst/>
          </a:prstGeom>
        </p:spPr>
        <p:txBody>
          <a:bodyPr wrap="square">
            <a:spAutoFit/>
          </a:bodyPr>
          <a:lstStyle/>
          <a:p>
            <a:r>
              <a:rPr lang="en-US" sz="2400"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Tôi” đã khóc-&gt; giọt nước mắt của sự thương </a:t>
            </a:r>
            <a:r>
              <a:rPr lang="en-US" sz="2400" smtClean="0">
                <a:latin typeface="Times New Roman" panose="02020603050405020304" pitchFamily="18" charset="0"/>
                <a:ea typeface="Times New Roman" panose="02020603050405020304" pitchFamily="18" charset="0"/>
              </a:rPr>
              <a:t>xót, giọt </a:t>
            </a:r>
            <a:r>
              <a:rPr lang="en-US" sz="2400">
                <a:latin typeface="Times New Roman" panose="02020603050405020304" pitchFamily="18" charset="0"/>
                <a:ea typeface="Times New Roman" panose="02020603050405020304" pitchFamily="18" charset="0"/>
              </a:rPr>
              <a:t>nước mắt của </a:t>
            </a:r>
            <a:r>
              <a:rPr lang="en-US" sz="2400" smtClean="0">
                <a:latin typeface="Times New Roman" panose="02020603050405020304" pitchFamily="18" charset="0"/>
                <a:ea typeface="Times New Roman" panose="02020603050405020304" pitchFamily="18" charset="0"/>
              </a:rPr>
              <a:t>hạnh </a:t>
            </a:r>
            <a:r>
              <a:rPr lang="en-US" sz="2400">
                <a:latin typeface="Times New Roman" panose="02020603050405020304" pitchFamily="18" charset="0"/>
                <a:ea typeface="Times New Roman" panose="02020603050405020304" pitchFamily="18" charset="0"/>
              </a:rPr>
              <a:t>phúc</a:t>
            </a:r>
            <a:r>
              <a:rPr lang="en-US" sz="2400" smtClean="0">
                <a:latin typeface="Times New Roman" panose="02020603050405020304" pitchFamily="18" charset="0"/>
                <a:ea typeface="Times New Roman" panose="02020603050405020304" pitchFamily="18" charset="0"/>
              </a:rPr>
              <a:t>. </a:t>
            </a:r>
            <a:endParaRPr lang="en-GB" sz="2400"/>
          </a:p>
        </p:txBody>
      </p:sp>
    </p:spTree>
    <p:extLst>
      <p:ext uri="{BB962C8B-B14F-4D97-AF65-F5344CB8AC3E}">
        <p14:creationId xmlns:p14="http://schemas.microsoft.com/office/powerpoint/2010/main" xmlns="" val="254147962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2372" y="1968284"/>
            <a:ext cx="10166889"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300" b="1" smtClean="0">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ea typeface="Times New Roman" panose="02020603050405020304" pitchFamily="18" charset="0"/>
              </a:rPr>
              <a:t>Hình </a:t>
            </a:r>
            <a:r>
              <a:rPr lang="en-US" sz="2400">
                <a:latin typeface="Times New Roman" panose="02020603050405020304" pitchFamily="18" charset="0"/>
                <a:ea typeface="Times New Roman" panose="02020603050405020304" pitchFamily="18" charset="0"/>
              </a:rPr>
              <a:t>tượng nghệ thuật cả bài thơ là sông Đáy, nó xuyên suốt khắp chiều dài của tác </a:t>
            </a:r>
            <a:r>
              <a:rPr lang="en-US" sz="2400" smtClean="0">
                <a:latin typeface="Times New Roman" panose="02020603050405020304" pitchFamily="18" charset="0"/>
                <a:ea typeface="Times New Roman" panose="02020603050405020304" pitchFamily="18" charset="0"/>
              </a:rPr>
              <a:t>phẩm -&gt; gợi </a:t>
            </a:r>
            <a:r>
              <a:rPr lang="en-US" sz="2400">
                <a:latin typeface="Times New Roman" panose="02020603050405020304" pitchFamily="18" charset="0"/>
                <a:ea typeface="Times New Roman" panose="02020603050405020304" pitchFamily="18" charset="0"/>
              </a:rPr>
              <a:t>cho ta nhiều ý nghĩa, nó là quê hương, là tình mẫu tử, là tình yêu, và đôi lúc nó lại là một người bạn vô hình ở bên tác giả. Nguyễn Quang Thiều đã tạo nên một thế giới nghệ thuật trong “Sông Đáy”, và trong thế giới nghệ thuật ấy thì nhân vật “tôi” là nhân vật trữ tình</a:t>
            </a:r>
            <a:r>
              <a:rPr lang="en-US" sz="2400" smtClean="0">
                <a:latin typeface="Times New Roman" panose="02020603050405020304" pitchFamily="18" charset="0"/>
                <a:ea typeface="Times New Roman" panose="02020603050405020304" pitchFamily="18" charset="0"/>
              </a:rPr>
              <a:t>.</a:t>
            </a:r>
            <a:endParaRPr lang="en-GB" sz="2400"/>
          </a:p>
        </p:txBody>
      </p:sp>
      <p:sp>
        <p:nvSpPr>
          <p:cNvPr id="3" name="Rectangle 2"/>
          <p:cNvSpPr/>
          <p:nvPr/>
        </p:nvSpPr>
        <p:spPr>
          <a:xfrm>
            <a:off x="1162373" y="573437"/>
            <a:ext cx="10166888" cy="487506"/>
          </a:xfrm>
          <a:prstGeom prst="rect">
            <a:avLst/>
          </a:prstGeom>
          <a:solidFill>
            <a:srgbClr val="FFC000"/>
          </a:solidFill>
          <a:ln>
            <a:no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nSpc>
                <a:spcPct val="107000"/>
              </a:lnSpc>
            </a:pPr>
            <a:r>
              <a:rPr lang="en-US" sz="2400" b="1">
                <a:solidFill>
                  <a:prstClr val="black"/>
                </a:solidFill>
                <a:latin typeface="Times New Roman" panose="02020603050405020304" pitchFamily="18" charset="0"/>
                <a:ea typeface="Times New Roman" panose="02020603050405020304" pitchFamily="18" charset="0"/>
              </a:rPr>
              <a:t>4. Yếu tố tượng trưng trong bài thơ và vai trò đối với việc thể hiện nội dung.</a:t>
            </a:r>
            <a:endParaRPr lang="en-GB" sz="2400">
              <a:solidFill>
                <a:prstClr val="black"/>
              </a:solidFill>
              <a:latin typeface="Times New Roman" panose="02020603050405020304" pitchFamily="18" charset="0"/>
              <a:ea typeface="Calibri" panose="020F0502020204030204" pitchFamily="34" charset="0"/>
            </a:endParaRPr>
          </a:p>
        </p:txBody>
      </p:sp>
      <p:sp>
        <p:nvSpPr>
          <p:cNvPr id="4" name="Rectangle 3"/>
          <p:cNvSpPr/>
          <p:nvPr/>
        </p:nvSpPr>
        <p:spPr>
          <a:xfrm>
            <a:off x="1162372" y="4570584"/>
            <a:ext cx="5860728" cy="487506"/>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marR="61595" algn="just">
              <a:lnSpc>
                <a:spcPct val="107000"/>
              </a:lnSpc>
              <a:spcAft>
                <a:spcPts val="0"/>
              </a:spcAft>
            </a:pPr>
            <a:r>
              <a:rPr lang="vi-VN" sz="2400" b="1">
                <a:latin typeface="Times New Roman" panose="02020603050405020304" pitchFamily="18" charset="0"/>
                <a:ea typeface="Times New Roman" panose="02020603050405020304" pitchFamily="18" charset="0"/>
              </a:rPr>
              <a:t>5. Luyện tập, liên hệ, mở rộng, kết nối</a:t>
            </a:r>
            <a:endParaRPr lang="en-GB" sz="2400">
              <a:effectLst/>
              <a:latin typeface="Times New Roman" panose="02020603050405020304" pitchFamily="18" charset="0"/>
              <a:ea typeface="Calibri" panose="020F0502020204030204" pitchFamily="34" charset="0"/>
            </a:endParaRPr>
          </a:p>
        </p:txBody>
      </p:sp>
      <p:sp>
        <p:nvSpPr>
          <p:cNvPr id="5" name="Down Arrow 4"/>
          <p:cNvSpPr/>
          <p:nvPr/>
        </p:nvSpPr>
        <p:spPr>
          <a:xfrm>
            <a:off x="5393410" y="1060944"/>
            <a:ext cx="484632" cy="9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38426820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60069" y="812800"/>
            <a:ext cx="9436431" cy="6045201"/>
          </a:xfrm>
          <a:prstGeom prst="roundRect">
            <a:avLst>
              <a:gd name="adj" fmla="val 3218"/>
            </a:avLst>
          </a:prstGeom>
          <a:noFill/>
          <a:ln w="57150" cap="flat" cmpd="sng" algn="ctr">
            <a:solidFill>
              <a:srgbClr val="4BACC6"/>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14" name="Group 13"/>
          <p:cNvGrpSpPr/>
          <p:nvPr/>
        </p:nvGrpSpPr>
        <p:grpSpPr>
          <a:xfrm>
            <a:off x="582821" y="1094942"/>
            <a:ext cx="6808579" cy="1027668"/>
            <a:chOff x="2840539" y="3818711"/>
            <a:chExt cx="11572067" cy="864138"/>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4BACC6">
                <a:lumMod val="50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16" name="Group 15"/>
            <p:cNvGrpSpPr/>
            <p:nvPr/>
          </p:nvGrpSpPr>
          <p:grpSpPr>
            <a:xfrm>
              <a:off x="2840539" y="3886200"/>
              <a:ext cx="11572067" cy="796649"/>
              <a:chOff x="2840539" y="3733800"/>
              <a:chExt cx="11572067" cy="796649"/>
            </a:xfrm>
          </p:grpSpPr>
          <p:sp>
            <p:nvSpPr>
              <p:cNvPr id="17" name="Round Same Side Corner Rectangle 16"/>
              <p:cNvSpPr/>
              <p:nvPr/>
            </p:nvSpPr>
            <p:spPr>
              <a:xfrm rot="5400000">
                <a:off x="8368827" y="-1724529"/>
                <a:ext cx="520322" cy="11567237"/>
              </a:xfrm>
              <a:prstGeom prst="round2SameRect">
                <a:avLst/>
              </a:prstGeom>
              <a:solidFill>
                <a:srgbClr val="4BACC6">
                  <a:lumMod val="75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Rectangle 17"/>
              <p:cNvSpPr/>
              <p:nvPr/>
            </p:nvSpPr>
            <p:spPr>
              <a:xfrm>
                <a:off x="2840539" y="3801289"/>
                <a:ext cx="1270616" cy="729160"/>
              </a:xfrm>
              <a:prstGeom prst="rect">
                <a:avLst/>
              </a:prstGeom>
              <a:solidFill>
                <a:srgbClr val="4BACC6"/>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 name="Rectangle 18"/>
              <p:cNvSpPr/>
              <p:nvPr/>
            </p:nvSpPr>
            <p:spPr>
              <a:xfrm>
                <a:off x="4460661" y="3810000"/>
                <a:ext cx="9402837" cy="543482"/>
              </a:xfrm>
              <a:prstGeom prst="rect">
                <a:avLst/>
              </a:prstGeom>
            </p:spPr>
            <p:txBody>
              <a:bodyPr wrap="non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lang="en-US" sz="3600" b="1" kern="0" smtClean="0">
                    <a:solidFill>
                      <a:prstClr val="white"/>
                    </a:solidFill>
                    <a:latin typeface="Times New Roman" panose="02020603050405020304" pitchFamily="18" charset="0"/>
                    <a:cs typeface="Times New Roman" panose="02020603050405020304" pitchFamily="18" charset="0"/>
                  </a:rPr>
                  <a:t>ĐỌC- </a:t>
                </a:r>
                <a:r>
                  <a:rPr kumimoji="0" lang="en-US" sz="3600" b="1"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TÌM </a:t>
                </a:r>
                <a:r>
                  <a:rPr kumimoji="0" lang="en-US" sz="36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HIỂU CHUNG</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3256139" y="3733800"/>
                <a:ext cx="687123" cy="647002"/>
              </a:xfrm>
              <a:prstGeom prst="rect">
                <a:avLst/>
              </a:prstGeom>
              <a:noFill/>
            </p:spPr>
            <p:txBody>
              <a:bodyPr wrap="none" rtlCol="0">
                <a:spAutoFit/>
              </a:bodyP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smtClean="0">
                    <a:ln>
                      <a:noFill/>
                    </a:ln>
                    <a:solidFill>
                      <a:prstClr val="white"/>
                    </a:solidFill>
                    <a:effectLst/>
                    <a:uLnTx/>
                    <a:uFillTx/>
                    <a:latin typeface="Times New Roman" panose="02020603050405020304" pitchFamily="18" charset="0"/>
                    <a:ea typeface="Tahoma" pitchFamily="34" charset="0"/>
                    <a:cs typeface="Times New Roman" panose="02020603050405020304" pitchFamily="18" charset="0"/>
                  </a:rPr>
                  <a:t>I</a:t>
                </a:r>
              </a:p>
            </p:txBody>
          </p:sp>
        </p:grpSp>
      </p:grpSp>
      <p:grpSp>
        <p:nvGrpSpPr>
          <p:cNvPr id="21" name="Group 20"/>
          <p:cNvGrpSpPr/>
          <p:nvPr/>
        </p:nvGrpSpPr>
        <p:grpSpPr>
          <a:xfrm>
            <a:off x="2133600" y="1"/>
            <a:ext cx="6540500" cy="850447"/>
            <a:chOff x="8010143" y="1905000"/>
            <a:chExt cx="9219020" cy="1357080"/>
          </a:xfrm>
        </p:grpSpPr>
        <p:sp>
          <p:nvSpPr>
            <p:cNvPr id="22" name="Rectangle 21"/>
            <p:cNvSpPr/>
            <p:nvPr/>
          </p:nvSpPr>
          <p:spPr>
            <a:xfrm>
              <a:off x="8010143" y="2221477"/>
              <a:ext cx="9097521" cy="774032"/>
            </a:xfrm>
            <a:prstGeom prst="rect">
              <a:avLst/>
            </a:prstGeom>
            <a:solidFill>
              <a:sysClr val="window" lastClr="FFFFFF"/>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Rounded Rectangle 22"/>
            <p:cNvSpPr/>
            <p:nvPr/>
          </p:nvSpPr>
          <p:spPr>
            <a:xfrm>
              <a:off x="8014819" y="1905000"/>
              <a:ext cx="9092845" cy="1290242"/>
            </a:xfrm>
            <a:prstGeom prst="roundRect">
              <a:avLst/>
            </a:prstGeom>
            <a:noFill/>
            <a:ln w="57150" cap="flat" cmpd="sng" algn="ctr">
              <a:solidFill>
                <a:srgbClr val="4BACC6"/>
              </a:solid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 name="TextBox 23"/>
            <p:cNvSpPr txBox="1"/>
            <p:nvPr/>
          </p:nvSpPr>
          <p:spPr>
            <a:xfrm>
              <a:off x="8505802" y="2034263"/>
              <a:ext cx="8723361" cy="1227817"/>
            </a:xfrm>
            <a:prstGeom prst="rect">
              <a:avLst/>
            </a:prstGeom>
            <a:noFill/>
            <a:ln>
              <a:noFill/>
            </a:ln>
          </p:spPr>
          <p:txBody>
            <a:bodyPr wrap="square" rtlCol="0" anchor="ctr">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lang="en-US" sz="4400" b="1" kern="0" smtClean="0">
                  <a:solidFill>
                    <a:srgbClr val="4BACC6"/>
                  </a:solidFill>
                  <a:latin typeface="Times New Roman" panose="02020603050405020304" pitchFamily="18" charset="0"/>
                  <a:ea typeface="Tahoma" pitchFamily="34" charset="0"/>
                  <a:cs typeface="Times New Roman" panose="02020603050405020304" pitchFamily="18" charset="0"/>
                </a:rPr>
                <a:t>CẤU TRÚC BÀI HỌC</a:t>
              </a:r>
              <a:endParaRPr kumimoji="0" lang="en-US" sz="4400" b="1" i="0" u="none" strike="noStrike" kern="0" cap="none" spc="0" normalizeH="0" baseline="0" noProof="0" smtClean="0">
                <a:ln>
                  <a:noFill/>
                </a:ln>
                <a:solidFill>
                  <a:srgbClr val="4BACC6"/>
                </a:solidFill>
                <a:effectLst/>
                <a:uLnTx/>
                <a:uFillTx/>
                <a:latin typeface="Times New Roman" panose="02020603050405020304" pitchFamily="18" charset="0"/>
                <a:ea typeface="Tahoma" pitchFamily="34" charset="0"/>
                <a:cs typeface="Times New Roman" panose="02020603050405020304" pitchFamily="18" charset="0"/>
              </a:endParaRPr>
            </a:p>
          </p:txBody>
        </p:sp>
      </p:grpSp>
      <p:sp>
        <p:nvSpPr>
          <p:cNvPr id="26" name="TextBox 25"/>
          <p:cNvSpPr txBox="1"/>
          <p:nvPr/>
        </p:nvSpPr>
        <p:spPr>
          <a:xfrm>
            <a:off x="1543331" y="1925322"/>
            <a:ext cx="5524994" cy="830997"/>
          </a:xfrm>
          <a:prstGeom prst="rect">
            <a:avLst/>
          </a:prstGeom>
          <a:noFill/>
        </p:spPr>
        <p:txBody>
          <a:bodyPr wrap="square" rtlCol="0">
            <a:spAutoFit/>
          </a:bodyPr>
          <a:lstStyle/>
          <a:p>
            <a:pPr marL="342900" indent="-342900">
              <a:buAutoNum type="arabicPeriod"/>
            </a:pPr>
            <a:r>
              <a:rPr lang="en-US" sz="2400" smtClean="0">
                <a:latin typeface="Times New Roman" panose="02020603050405020304" pitchFamily="18" charset="0"/>
                <a:cs typeface="Times New Roman" panose="02020603050405020304" pitchFamily="18" charset="0"/>
              </a:rPr>
              <a:t>Tác giả </a:t>
            </a:r>
            <a:r>
              <a:rPr lang="en-GB"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 Quang Thiều </a:t>
            </a:r>
            <a:endParaRPr lang="en-US" sz="2400" smtClean="0">
              <a:latin typeface="Times New Roman" panose="02020603050405020304" pitchFamily="18" charset="0"/>
              <a:cs typeface="Times New Roman" panose="02020603050405020304" pitchFamily="18" charset="0"/>
            </a:endParaRPr>
          </a:p>
          <a:p>
            <a:pPr marL="342900" indent="-342900">
              <a:buAutoNum type="arabicPeriod"/>
            </a:pPr>
            <a:r>
              <a:rPr lang="en-US" sz="2400" smtClean="0">
                <a:latin typeface="Times New Roman" panose="02020603050405020304" pitchFamily="18" charset="0"/>
                <a:cs typeface="Times New Roman" panose="02020603050405020304" pitchFamily="18" charset="0"/>
              </a:rPr>
              <a:t>Tác phẩm “Sông Đáy”</a:t>
            </a:r>
            <a:endParaRPr lang="en-GB" sz="24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582820" y="2697088"/>
            <a:ext cx="6897480" cy="1101194"/>
            <a:chOff x="2840539" y="3818711"/>
            <a:chExt cx="8133848" cy="864138"/>
          </a:xfrm>
        </p:grpSpPr>
        <p:sp>
          <p:nvSpPr>
            <p:cNvPr id="2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4BACC6">
                <a:lumMod val="50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29" name="Group 28"/>
            <p:cNvGrpSpPr/>
            <p:nvPr/>
          </p:nvGrpSpPr>
          <p:grpSpPr>
            <a:xfrm>
              <a:off x="2840539" y="3886200"/>
              <a:ext cx="8133848" cy="796649"/>
              <a:chOff x="2840539" y="3733800"/>
              <a:chExt cx="8133848" cy="796649"/>
            </a:xfrm>
          </p:grpSpPr>
          <p:sp>
            <p:nvSpPr>
              <p:cNvPr id="30" name="Round Same Side Corner Rectangle 29"/>
              <p:cNvSpPr/>
              <p:nvPr/>
            </p:nvSpPr>
            <p:spPr>
              <a:xfrm rot="5400000">
                <a:off x="6544119" y="100180"/>
                <a:ext cx="731520" cy="8129016"/>
              </a:xfrm>
              <a:prstGeom prst="round2SameRect">
                <a:avLst/>
              </a:prstGeom>
              <a:solidFill>
                <a:srgbClr val="4BACC6">
                  <a:lumMod val="75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31" name="Rectangle 30"/>
              <p:cNvSpPr/>
              <p:nvPr/>
            </p:nvSpPr>
            <p:spPr>
              <a:xfrm>
                <a:off x="2840539" y="3801289"/>
                <a:ext cx="1270616" cy="729160"/>
              </a:xfrm>
              <a:prstGeom prst="rect">
                <a:avLst/>
              </a:prstGeom>
              <a:solidFill>
                <a:srgbClr val="4BACC6"/>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Rectangle 31"/>
              <p:cNvSpPr/>
              <p:nvPr/>
            </p:nvSpPr>
            <p:spPr>
              <a:xfrm>
                <a:off x="4460662" y="3810000"/>
                <a:ext cx="5873665" cy="507194"/>
              </a:xfrm>
              <a:prstGeom prst="rect">
                <a:avLst/>
              </a:prstGeom>
            </p:spPr>
            <p:txBody>
              <a:bodyPr wrap="non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lang="en-US" sz="3600" b="1" kern="0" noProof="0" smtClean="0">
                    <a:solidFill>
                      <a:prstClr val="white"/>
                    </a:solidFill>
                    <a:latin typeface="Times New Roman" panose="02020603050405020304" pitchFamily="18" charset="0"/>
                    <a:cs typeface="Times New Roman" panose="02020603050405020304" pitchFamily="18" charset="0"/>
                  </a:rPr>
                  <a:t>ĐỌC - </a:t>
                </a:r>
                <a:r>
                  <a:rPr kumimoji="0" lang="en-US" sz="3600" b="1"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HIỂU VĂN BẢN</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3231841" y="3733800"/>
                <a:ext cx="735721" cy="603802"/>
              </a:xfrm>
              <a:prstGeom prst="rect">
                <a:avLst/>
              </a:prstGeom>
              <a:noFill/>
            </p:spPr>
            <p:txBody>
              <a:bodyPr wrap="none" rtlCol="0">
                <a:spAutoFit/>
              </a:bodyP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smtClean="0">
                    <a:ln>
                      <a:noFill/>
                    </a:ln>
                    <a:solidFill>
                      <a:prstClr val="white"/>
                    </a:solidFill>
                    <a:effectLst/>
                    <a:uLnTx/>
                    <a:uFillTx/>
                    <a:latin typeface="Times New Roman" panose="02020603050405020304" pitchFamily="18" charset="0"/>
                    <a:ea typeface="Tahoma" pitchFamily="34" charset="0"/>
                    <a:cs typeface="Times New Roman" panose="02020603050405020304" pitchFamily="18" charset="0"/>
                  </a:rPr>
                  <a:t>II</a:t>
                </a:r>
              </a:p>
            </p:txBody>
          </p:sp>
        </p:grpSp>
      </p:grpSp>
      <p:grpSp>
        <p:nvGrpSpPr>
          <p:cNvPr id="34" name="Group 33"/>
          <p:cNvGrpSpPr/>
          <p:nvPr/>
        </p:nvGrpSpPr>
        <p:grpSpPr>
          <a:xfrm>
            <a:off x="680247" y="4856248"/>
            <a:ext cx="6633903" cy="1022495"/>
            <a:chOff x="2840539" y="3818711"/>
            <a:chExt cx="8133848" cy="864138"/>
          </a:xfrm>
        </p:grpSpPr>
        <p:sp>
          <p:nvSpPr>
            <p:cNvPr id="3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4BACC6">
                <a:lumMod val="50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36" name="Group 35"/>
            <p:cNvGrpSpPr/>
            <p:nvPr/>
          </p:nvGrpSpPr>
          <p:grpSpPr>
            <a:xfrm>
              <a:off x="2840539" y="3886200"/>
              <a:ext cx="8133848" cy="796649"/>
              <a:chOff x="2840539" y="3733800"/>
              <a:chExt cx="8133848" cy="796649"/>
            </a:xfrm>
          </p:grpSpPr>
          <p:sp>
            <p:nvSpPr>
              <p:cNvPr id="37" name="Round Same Side Corner Rectangle 36"/>
              <p:cNvSpPr/>
              <p:nvPr/>
            </p:nvSpPr>
            <p:spPr>
              <a:xfrm rot="5400000">
                <a:off x="6544119" y="100180"/>
                <a:ext cx="731520" cy="8129016"/>
              </a:xfrm>
              <a:prstGeom prst="round2SameRect">
                <a:avLst/>
              </a:prstGeom>
              <a:solidFill>
                <a:srgbClr val="4BACC6">
                  <a:lumMod val="75000"/>
                </a:srgbClr>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Rectangle 37"/>
              <p:cNvSpPr/>
              <p:nvPr/>
            </p:nvSpPr>
            <p:spPr>
              <a:xfrm>
                <a:off x="2840539" y="3801289"/>
                <a:ext cx="1270616" cy="729160"/>
              </a:xfrm>
              <a:prstGeom prst="rect">
                <a:avLst/>
              </a:prstGeom>
              <a:solidFill>
                <a:srgbClr val="4BACC6"/>
              </a:solidFill>
              <a:ln w="25400" cap="flat" cmpd="sng" algn="ctr">
                <a:noFill/>
                <a:prstDash val="solid"/>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4460662" y="3810000"/>
                <a:ext cx="3561782" cy="598254"/>
              </a:xfrm>
              <a:prstGeom prst="rect">
                <a:avLst/>
              </a:prstGeom>
            </p:spPr>
            <p:txBody>
              <a:bodyPr wrap="non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TỔNG KẾT</a:t>
                </a:r>
                <a:endPar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3082593" y="3733800"/>
                <a:ext cx="1034219" cy="650276"/>
              </a:xfrm>
              <a:prstGeom prst="rect">
                <a:avLst/>
              </a:prstGeom>
              <a:noFill/>
            </p:spPr>
            <p:txBody>
              <a:bodyPr wrap="none" rtlCol="0">
                <a:spAutoFit/>
              </a:bodyPr>
              <a:lstStyle/>
              <a:p>
                <a:pPr marL="0" marR="0" lvl="0" indent="0" algn="ctr" defTabSz="2177278"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white"/>
                    </a:solidFill>
                    <a:effectLst/>
                    <a:uLnTx/>
                    <a:uFillTx/>
                    <a:latin typeface="Times New Roman" panose="02020603050405020304" pitchFamily="18" charset="0"/>
                    <a:ea typeface="Tahoma" pitchFamily="34" charset="0"/>
                    <a:cs typeface="Times New Roman" panose="02020603050405020304" pitchFamily="18" charset="0"/>
                  </a:rPr>
                  <a:t>III</a:t>
                </a:r>
              </a:p>
            </p:txBody>
          </p:sp>
        </p:grpSp>
      </p:grpSp>
      <p:sp>
        <p:nvSpPr>
          <p:cNvPr id="41" name="Rectangle 40"/>
          <p:cNvSpPr/>
          <p:nvPr/>
        </p:nvSpPr>
        <p:spPr>
          <a:xfrm>
            <a:off x="1660299" y="5955806"/>
            <a:ext cx="2556101" cy="830997"/>
          </a:xfrm>
          <a:prstGeom prst="rect">
            <a:avLst/>
          </a:prstGeom>
        </p:spPr>
        <p:txBody>
          <a:bodyPr wrap="square">
            <a:spAutoFit/>
          </a:bodyPr>
          <a:lstStyle/>
          <a:p>
            <a:pPr marL="0" lvl="1" defTabSz="2177278"/>
            <a:r>
              <a:rPr lang="en-US" smtClean="0">
                <a:latin typeface="Arial" panose="020B0604020202020204" pitchFamily="34" charset="0"/>
                <a:cs typeface="Arial" panose="020B0604020202020204" pitchFamily="34" charset="0"/>
              </a:rPr>
              <a:t>1</a:t>
            </a:r>
            <a:r>
              <a:rPr lang="en-US" sz="2400" smtClean="0">
                <a:latin typeface="Times New Roman" panose="02020603050405020304" pitchFamily="18" charset="0"/>
                <a:cs typeface="Times New Roman" panose="02020603050405020304" pitchFamily="18" charset="0"/>
              </a:rPr>
              <a:t>. Nội </a:t>
            </a:r>
            <a:r>
              <a:rPr lang="en-US" sz="2400" dirty="0" smtClean="0">
                <a:latin typeface="Times New Roman" panose="02020603050405020304" pitchFamily="18" charset="0"/>
                <a:cs typeface="Times New Roman" panose="02020603050405020304" pitchFamily="18" charset="0"/>
              </a:rPr>
              <a:t>dung</a:t>
            </a:r>
          </a:p>
          <a:p>
            <a:pPr marL="0" lvl="1" defTabSz="2177278"/>
            <a:r>
              <a:rPr lang="en-US" sz="2400" smtClean="0">
                <a:latin typeface="Times New Roman" panose="02020603050405020304" pitchFamily="18" charset="0"/>
                <a:cs typeface="Times New Roman" panose="02020603050405020304" pitchFamily="18" charset="0"/>
              </a:rPr>
              <a:t>2. Nghệ </a:t>
            </a:r>
            <a:r>
              <a:rPr lang="en-US" sz="2400" dirty="0" err="1" smtClean="0">
                <a:latin typeface="Times New Roman" panose="02020603050405020304" pitchFamily="18" charset="0"/>
                <a:cs typeface="Times New Roman" panose="02020603050405020304" pitchFamily="18" charset="0"/>
              </a:rPr>
              <a:t>thuật</a:t>
            </a:r>
            <a:endParaRPr lang="en-US" sz="2400" dirty="0" smtClean="0">
              <a:latin typeface="Times New Roman" panose="02020603050405020304" pitchFamily="18" charset="0"/>
              <a:cs typeface="Times New Roman" panose="02020603050405020304" pitchFamily="18" charset="0"/>
            </a:endParaRPr>
          </a:p>
        </p:txBody>
      </p:sp>
      <p:pic>
        <p:nvPicPr>
          <p:cNvPr id="49" name="Picture 48" descr="[​IMG]"/>
          <p:cNvPicPr/>
          <p:nvPr/>
        </p:nvPicPr>
        <p:blipFill>
          <a:blip r:embed="rId3">
            <a:extLst>
              <a:ext uri="{28A0092B-C50C-407E-A947-70E740481C1C}">
                <a14:useLocalDpi xmlns:a14="http://schemas.microsoft.com/office/drawing/2010/main" xmlns="" val="0"/>
              </a:ext>
            </a:extLst>
          </a:blip>
          <a:srcRect/>
          <a:stretch>
            <a:fillRect/>
          </a:stretch>
        </p:blipFill>
        <p:spPr bwMode="auto">
          <a:xfrm>
            <a:off x="7649048" y="2459838"/>
            <a:ext cx="2520655" cy="2518561"/>
          </a:xfrm>
          <a:prstGeom prst="rect">
            <a:avLst/>
          </a:prstGeom>
          <a:noFill/>
          <a:ln>
            <a:noFill/>
          </a:ln>
        </p:spPr>
      </p:pic>
      <p:sp>
        <p:nvSpPr>
          <p:cNvPr id="2" name="TextBox 1"/>
          <p:cNvSpPr txBox="1"/>
          <p:nvPr/>
        </p:nvSpPr>
        <p:spPr>
          <a:xfrm>
            <a:off x="1543331" y="3771710"/>
            <a:ext cx="3422369" cy="1200329"/>
          </a:xfrm>
          <a:prstGeom prst="rect">
            <a:avLst/>
          </a:prstGeom>
          <a:noFill/>
        </p:spPr>
        <p:txBody>
          <a:bodyPr wrap="square" rtlCol="0">
            <a:spAutoFit/>
          </a:bodyPr>
          <a:lstStyle/>
          <a:p>
            <a:pPr marL="342900" indent="-342900">
              <a:buAutoNum type="arabicPeriod"/>
            </a:pPr>
            <a:r>
              <a:rPr lang="en-US" sz="2400" smtClean="0">
                <a:latin typeface="Times New Roman" panose="02020603050405020304" pitchFamily="18" charset="0"/>
                <a:cs typeface="Times New Roman" panose="02020603050405020304" pitchFamily="18" charset="0"/>
              </a:rPr>
              <a:t>9 câu thơ đầu</a:t>
            </a:r>
          </a:p>
          <a:p>
            <a:pPr marL="342900" indent="-342900">
              <a:buAutoNum type="arabicPeriod"/>
            </a:pPr>
            <a:r>
              <a:rPr lang="en-US" sz="2400" smtClean="0">
                <a:latin typeface="Times New Roman" panose="02020603050405020304" pitchFamily="18" charset="0"/>
                <a:cs typeface="Times New Roman" panose="02020603050405020304" pitchFamily="18" charset="0"/>
              </a:rPr>
              <a:t>Từ câu 10 – 14</a:t>
            </a:r>
          </a:p>
          <a:p>
            <a:pPr marL="342900" indent="-342900">
              <a:buAutoNum type="arabicPeriod"/>
            </a:pPr>
            <a:r>
              <a:rPr lang="en-US" sz="2400" smtClean="0">
                <a:latin typeface="Times New Roman" panose="02020603050405020304" pitchFamily="18" charset="0"/>
                <a:cs typeface="Times New Roman" panose="02020603050405020304" pitchFamily="18" charset="0"/>
              </a:rPr>
              <a:t>Từ câu 15 - 20</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9912049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P spid="41"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639491" y="44725"/>
            <a:ext cx="8659515" cy="191890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hlinkClick r:id="" action="ppaction://noaction"/>
          </p:cNvPr>
          <p:cNvSpPr/>
          <p:nvPr/>
        </p:nvSpPr>
        <p:spPr>
          <a:xfrm>
            <a:off x="3015345" y="682156"/>
            <a:ext cx="5660570" cy="584775"/>
          </a:xfrm>
          <a:prstGeom prst="rect">
            <a:avLst/>
          </a:prstGeom>
          <a:noFill/>
        </p:spPr>
        <p:txBody>
          <a:bodyPr wrap="square" lIns="91440" tIns="45720" rIns="91440" bIns="45720">
            <a:spAutoFit/>
          </a:bodyPr>
          <a:lstStyle/>
          <a:p>
            <a:pPr algn="ctr" defTabSz="914400"/>
            <a:r>
              <a:rPr lang="en-US" sz="3200" b="1">
                <a:ln w="18000">
                  <a:solidFill>
                    <a:srgbClr val="ED7D31">
                      <a:satMod val="140000"/>
                    </a:srgb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CUỘC PHIÊU LƯU KÌ THÚ</a:t>
            </a:r>
          </a:p>
        </p:txBody>
      </p:sp>
      <p:pic>
        <p:nvPicPr>
          <p:cNvPr id="6" name="Picture 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4376953" y="1428456"/>
            <a:ext cx="3675531" cy="3539536"/>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xmlns="" val="0"/>
              </a:ext>
            </a:extLst>
          </a:blip>
          <a:stretch>
            <a:fillRect/>
          </a:stretch>
        </p:blipFill>
        <p:spPr>
          <a:xfrm>
            <a:off x="7429052" y="3800100"/>
            <a:ext cx="1008498" cy="100849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005019" y="3526671"/>
            <a:ext cx="1024592" cy="102459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580813" y="3366526"/>
            <a:ext cx="1016267" cy="1016267"/>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flipH="1">
            <a:off x="4050221" y="3696107"/>
            <a:ext cx="1093583" cy="1093583"/>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xmlns="" val="0"/>
              </a:ext>
            </a:extLst>
          </a:blip>
          <a:stretch>
            <a:fillRect/>
          </a:stretch>
        </p:blipFill>
        <p:spPr>
          <a:xfrm flipH="1">
            <a:off x="3254769" y="2951288"/>
            <a:ext cx="1861457" cy="1861457"/>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3779702" y="3342836"/>
            <a:ext cx="1063649" cy="1063649"/>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flipH="1">
            <a:off x="3598977" y="3719761"/>
            <a:ext cx="947577" cy="947577"/>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4033374" y="3763329"/>
            <a:ext cx="1026361" cy="1026361"/>
          </a:xfrm>
          <a:prstGeom prst="rect">
            <a:avLst/>
          </a:prstGeom>
        </p:spPr>
      </p:pic>
      <p:pic>
        <p:nvPicPr>
          <p:cNvPr id="16" name="Picture 15">
            <a:hlinkClick r:id="rId15" action="ppaction://hlinksldjump"/>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966374" y="3198225"/>
            <a:ext cx="1523119" cy="1571363"/>
          </a:xfrm>
          <a:prstGeom prst="rect">
            <a:avLst/>
          </a:prstGeom>
        </p:spPr>
      </p:pic>
    </p:spTree>
    <p:extLst>
      <p:ext uri="{BB962C8B-B14F-4D97-AF65-F5344CB8AC3E}">
        <p14:creationId xmlns:p14="http://schemas.microsoft.com/office/powerpoint/2010/main" xmlns="" val="234477737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1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par>
                                <p:cTn id="54" presetID="26" presetClass="emph" presetSubtype="0" repeatCount="indefinite" fill="hold" nodeType="withEffect">
                                  <p:stCondLst>
                                    <p:cond delay="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05574" y="391886"/>
            <a:ext cx="4695986" cy="523220"/>
          </a:xfrm>
          <a:prstGeom prst="rect">
            <a:avLst/>
          </a:prstGeom>
          <a:noFill/>
        </p:spPr>
        <p:txBody>
          <a:bodyPr wrap="square" rtlCol="0">
            <a:spAutoFit/>
          </a:bodyPr>
          <a:lstStyle/>
          <a:p>
            <a:pPr algn="ctr" defTabSz="914400"/>
            <a:r>
              <a:rPr lang="en-US" sz="2800" b="1">
                <a:solidFill>
                  <a:prstClr val="black"/>
                </a:solidFill>
                <a:latin typeface="Times New Roman" panose="02020603050405020304" pitchFamily="18" charset="0"/>
                <a:cs typeface="Times New Roman" panose="02020603050405020304" pitchFamily="18" charset="0"/>
              </a:rPr>
              <a:t>GIỚI THIỆU – LUẬT CHƠI</a:t>
            </a:r>
            <a:endParaRPr lang="vi-VN" sz="2800" b="1">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57401" y="1578429"/>
            <a:ext cx="7979229" cy="2677656"/>
          </a:xfrm>
          <a:prstGeom prst="rect">
            <a:avLst/>
          </a:prstGeom>
          <a:noFill/>
        </p:spPr>
        <p:txBody>
          <a:bodyPr wrap="square" rtlCol="0">
            <a:spAutoFit/>
          </a:bodyPr>
          <a:lstStyle/>
          <a:p>
            <a:pPr algn="just" defTabSz="914400"/>
            <a:r>
              <a:rPr lang="en-US" sz="2800" b="1" smtClean="0">
                <a:solidFill>
                  <a:srgbClr val="FF0000"/>
                </a:solidFill>
                <a:latin typeface="Times New Roman" panose="02020603050405020304" pitchFamily="18" charset="0"/>
                <a:cs typeface="Times New Roman" panose="02020603050405020304" pitchFamily="18" charset="0"/>
              </a:rPr>
              <a:t>	Một </a:t>
            </a:r>
            <a:r>
              <a:rPr lang="en-US" sz="2800" b="1">
                <a:solidFill>
                  <a:srgbClr val="FF0000"/>
                </a:solidFill>
                <a:latin typeface="Times New Roman" panose="02020603050405020304" pitchFamily="18" charset="0"/>
                <a:cs typeface="Times New Roman" panose="02020603050405020304" pitchFamily="18" charset="0"/>
              </a:rPr>
              <a:t>hôm nhóm bạn động vật tổ chức đi biển </a:t>
            </a:r>
            <a:r>
              <a:rPr lang="en-US" sz="2800" b="1" smtClean="0">
                <a:solidFill>
                  <a:srgbClr val="FF0000"/>
                </a:solidFill>
                <a:latin typeface="Times New Roman" panose="02020603050405020304" pitchFamily="18" charset="0"/>
                <a:cs typeface="Times New Roman" panose="02020603050405020304" pitchFamily="18" charset="0"/>
              </a:rPr>
              <a:t>chơi, nhưng </a:t>
            </a:r>
            <a:r>
              <a:rPr lang="en-US" sz="2800" b="1">
                <a:solidFill>
                  <a:srgbClr val="FF0000"/>
                </a:solidFill>
                <a:latin typeface="Times New Roman" panose="02020603050405020304" pitchFamily="18" charset="0"/>
                <a:cs typeface="Times New Roman" panose="02020603050405020304" pitchFamily="18" charset="0"/>
              </a:rPr>
              <a:t>để lên được thuyền thì mỗi con vật phải vượt qua 1 câu hỏi. Trả lời đúng sẽ được lên thuyền. Trả lời sai sẽ phải ở lại.</a:t>
            </a:r>
          </a:p>
          <a:p>
            <a:pPr algn="just" defTabSz="914400"/>
            <a:r>
              <a:rPr lang="en-US" sz="2800" b="1" smtClean="0">
                <a:solidFill>
                  <a:srgbClr val="FF0000"/>
                </a:solidFill>
                <a:latin typeface="Times New Roman" panose="02020603050405020304" pitchFamily="18" charset="0"/>
                <a:cs typeface="Times New Roman" panose="02020603050405020304" pitchFamily="18" charset="0"/>
              </a:rPr>
              <a:t>	Em </a:t>
            </a:r>
            <a:r>
              <a:rPr lang="en-US" sz="2800" b="1">
                <a:solidFill>
                  <a:srgbClr val="FF0000"/>
                </a:solidFill>
                <a:latin typeface="Times New Roman" panose="02020603050405020304" pitchFamily="18" charset="0"/>
                <a:cs typeface="Times New Roman" panose="02020603050405020304" pitchFamily="18" charset="0"/>
              </a:rPr>
              <a:t>hãy giúp nhóm bạn vượt qua các câu hỏi bằng cách chọn các câu hỏi và trả lời đúng </a:t>
            </a:r>
            <a:r>
              <a:rPr lang="en-US" sz="2800" b="1" smtClean="0">
                <a:solidFill>
                  <a:srgbClr val="FF0000"/>
                </a:solidFill>
                <a:latin typeface="Times New Roman" panose="02020603050405020304" pitchFamily="18" charset="0"/>
                <a:cs typeface="Times New Roman" panose="02020603050405020304" pitchFamily="18" charset="0"/>
              </a:rPr>
              <a:t>nhé</a:t>
            </a:r>
            <a:r>
              <a:rPr lang="en-US" sz="2800" b="1">
                <a:solidFill>
                  <a:srgbClr val="FF0000"/>
                </a:solidFill>
                <a:latin typeface="Times New Roman" panose="02020603050405020304" pitchFamily="18" charset="0"/>
                <a:cs typeface="Times New Roman" panose="02020603050405020304" pitchFamily="18" charset="0"/>
              </a:rPr>
              <a:t>! </a:t>
            </a:r>
            <a:endParaRPr lang="vi-VN"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9814266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1673739" y="4881206"/>
            <a:ext cx="999362" cy="1511381"/>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xmlns="">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2583886" y="4967058"/>
            <a:ext cx="903054" cy="1460258"/>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xmlns="">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3382054" y="4881206"/>
            <a:ext cx="1090677" cy="1546111"/>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xmlns="">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4397088" y="4756168"/>
            <a:ext cx="1369081" cy="1636418"/>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xmlns="">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5794340" y="5087802"/>
            <a:ext cx="1029718" cy="1304784"/>
          </a:xfrm>
          <a:prstGeom prst="rect">
            <a:avLst/>
          </a:prstGeom>
        </p:spPr>
      </p:pic>
      <p:sp>
        <p:nvSpPr>
          <p:cNvPr id="22" name="Oval 21"/>
          <p:cNvSpPr/>
          <p:nvPr/>
        </p:nvSpPr>
        <p:spPr>
          <a:xfrm>
            <a:off x="1880567" y="83632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2400" b="1">
                <a:solidFill>
                  <a:srgbClr val="FF0000"/>
                </a:solidFill>
                <a:latin typeface="Times New Roman" panose="02020603050405020304" pitchFamily="18" charset="0"/>
                <a:cs typeface="Times New Roman" panose="02020603050405020304" pitchFamily="18" charset="0"/>
              </a:rPr>
              <a:t>1</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23" name="Oval 22"/>
          <p:cNvSpPr/>
          <p:nvPr/>
        </p:nvSpPr>
        <p:spPr>
          <a:xfrm>
            <a:off x="2636035" y="83632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2400" b="1">
                <a:solidFill>
                  <a:srgbClr val="FF0000"/>
                </a:solidFill>
                <a:latin typeface="Times New Roman" panose="02020603050405020304" pitchFamily="18" charset="0"/>
                <a:cs typeface="Times New Roman" panose="02020603050405020304" pitchFamily="18" charset="0"/>
              </a:rPr>
              <a:t>2</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24" name="Oval 23"/>
          <p:cNvSpPr/>
          <p:nvPr/>
        </p:nvSpPr>
        <p:spPr>
          <a:xfrm>
            <a:off x="3511247" y="822852"/>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sz="2400" b="1">
                <a:solidFill>
                  <a:srgbClr val="FF0000"/>
                </a:solidFill>
                <a:latin typeface="Times New Roman" panose="02020603050405020304" pitchFamily="18" charset="0"/>
                <a:cs typeface="Times New Roman" panose="02020603050405020304" pitchFamily="18" charset="0"/>
              </a:rPr>
              <a:t>3</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25" name="Oval 24"/>
          <p:cNvSpPr/>
          <p:nvPr/>
        </p:nvSpPr>
        <p:spPr>
          <a:xfrm>
            <a:off x="4372901" y="816332"/>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b="1">
                <a:solidFill>
                  <a:srgbClr val="FF0000"/>
                </a:solidFill>
                <a:latin typeface="Calibri" panose="020F0502020204030204"/>
              </a:rPr>
              <a:t>4</a:t>
            </a:r>
            <a:endParaRPr lang="vi-VN" b="1">
              <a:solidFill>
                <a:srgbClr val="FF0000"/>
              </a:solidFill>
              <a:latin typeface="Arial" panose="020B0604020202020204" pitchFamily="34" charset="0"/>
            </a:endParaRPr>
          </a:p>
        </p:txBody>
      </p:sp>
      <p:sp>
        <p:nvSpPr>
          <p:cNvPr id="26" name="Oval 25"/>
          <p:cNvSpPr/>
          <p:nvPr/>
        </p:nvSpPr>
        <p:spPr>
          <a:xfrm>
            <a:off x="5263127" y="816332"/>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a:r>
              <a:rPr lang="en-US" b="1">
                <a:solidFill>
                  <a:srgbClr val="FF0000"/>
                </a:solidFill>
                <a:latin typeface="Calibri" panose="020F0502020204030204"/>
              </a:rPr>
              <a:t>5</a:t>
            </a:r>
            <a:endParaRPr lang="vi-VN" b="1">
              <a:solidFill>
                <a:srgbClr val="FF0000"/>
              </a:solidFill>
              <a:latin typeface="Arial" panose="020B0604020202020204" pitchFamily="34" charset="0"/>
            </a:endParaRPr>
          </a:p>
        </p:txBody>
      </p:sp>
      <p:pic>
        <p:nvPicPr>
          <p:cNvPr id="32" name="Picture 31"/>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3941145" y="2162037"/>
            <a:ext cx="823646" cy="1245637"/>
          </a:xfrm>
          <a:prstGeom prst="rect">
            <a:avLst/>
          </a:prstGeom>
        </p:spPr>
      </p:pic>
      <p:pic>
        <p:nvPicPr>
          <p:cNvPr id="33" name="Picture 32"/>
          <p:cNvPicPr>
            <a:picLocks noChangeAspect="1"/>
          </p:cNvPicPr>
          <p:nvPr/>
        </p:nvPicPr>
        <p:blipFill>
          <a:blip r:embed="rId5">
            <a:extLst>
              <a:ext uri="{BEBA8EAE-BF5A-486C-A8C5-ECC9F3942E4B}">
                <a14:imgProps xmlns:a14="http://schemas.microsoft.com/office/drawing/2010/main" xmlns="">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5416739" y="2303161"/>
            <a:ext cx="717606" cy="1160384"/>
          </a:xfrm>
          <a:prstGeom prst="rect">
            <a:avLst/>
          </a:prstGeom>
        </p:spPr>
      </p:pic>
      <p:pic>
        <p:nvPicPr>
          <p:cNvPr id="34" name="Picture 33"/>
          <p:cNvPicPr>
            <a:picLocks noChangeAspect="1"/>
          </p:cNvPicPr>
          <p:nvPr/>
        </p:nvPicPr>
        <p:blipFill>
          <a:blip r:embed="rId7">
            <a:extLst>
              <a:ext uri="{BEBA8EAE-BF5A-486C-A8C5-ECC9F3942E4B}">
                <a14:imgProps xmlns:a14="http://schemas.microsoft.com/office/drawing/2010/main" xmlns="">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4906790" y="2428123"/>
            <a:ext cx="752419" cy="1066607"/>
          </a:xfrm>
          <a:prstGeom prst="rect">
            <a:avLst/>
          </a:prstGeom>
        </p:spPr>
      </p:pic>
      <p:pic>
        <p:nvPicPr>
          <p:cNvPr id="35" name="Picture 34"/>
          <p:cNvPicPr>
            <a:picLocks noChangeAspect="1"/>
          </p:cNvPicPr>
          <p:nvPr/>
        </p:nvPicPr>
        <p:blipFill>
          <a:blip r:embed="rId9">
            <a:extLst>
              <a:ext uri="{BEBA8EAE-BF5A-486C-A8C5-ECC9F3942E4B}">
                <a14:imgProps xmlns:a14="http://schemas.microsoft.com/office/drawing/2010/main" xmlns="">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6982693" y="2564840"/>
            <a:ext cx="971553" cy="1161266"/>
          </a:xfrm>
          <a:prstGeom prst="rect">
            <a:avLst/>
          </a:prstGeom>
        </p:spPr>
      </p:pic>
      <p:pic>
        <p:nvPicPr>
          <p:cNvPr id="36" name="Picture 35"/>
          <p:cNvPicPr>
            <a:picLocks noChangeAspect="1"/>
          </p:cNvPicPr>
          <p:nvPr/>
        </p:nvPicPr>
        <p:blipFill>
          <a:blip r:embed="rId11">
            <a:extLst>
              <a:ext uri="{BEBA8EAE-BF5A-486C-A8C5-ECC9F3942E4B}">
                <a14:imgProps xmlns:a14="http://schemas.microsoft.com/office/drawing/2010/main" xmlns="">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6509081" y="2649070"/>
            <a:ext cx="744656" cy="943574"/>
          </a:xfrm>
          <a:prstGeom prst="rect">
            <a:avLst/>
          </a:prstGeom>
        </p:spPr>
      </p:pic>
      <p:pic>
        <p:nvPicPr>
          <p:cNvPr id="40" name="Picture 39"/>
          <p:cNvPicPr>
            <a:picLocks noChangeAspect="1"/>
          </p:cNvPicPr>
          <p:nvPr/>
        </p:nvPicPr>
        <p:blipFill rotWithShape="1">
          <a:blip r:embed="rId13">
            <a:extLst>
              <a:ext uri="{BEBA8EAE-BF5A-486C-A8C5-ECC9F3942E4B}">
                <a14:imgProps xmlns:a14="http://schemas.microsoft.com/office/drawing/2010/main" xmlns="">
                  <a14:imgLayer r:embed="rId14">
                    <a14:imgEffect>
                      <a14:backgroundRemoval t="51937" b="97007" l="0" r="100000">
                        <a14:backgroundMark x1="27571" y1="53169" x2="27571" y2="53169"/>
                        <a14:backgroundMark x1="39857" y1="55458" x2="39857" y2="55458"/>
                        <a14:backgroundMark x1="52286" y1="55634" x2="52286" y2="55634"/>
                        <a14:backgroundMark x1="54286" y1="55106" x2="54286" y2="55106"/>
                        <a14:backgroundMark x1="71286" y1="60211" x2="71286" y2="60211"/>
                        <a14:backgroundMark x1="46714" y1="55634" x2="46714" y2="55634"/>
                      </a14:backgroundRemoval>
                    </a14:imgEffect>
                    <a14:imgEffect>
                      <a14:colorTemperature colorTemp="7200"/>
                    </a14:imgEffect>
                  </a14:imgLayer>
                </a14:imgProps>
              </a:ext>
              <a:ext uri="{28A0092B-C50C-407E-A947-70E740481C1C}">
                <a14:useLocalDpi xmlns:a14="http://schemas.microsoft.com/office/drawing/2010/main" xmlns="" val="0"/>
              </a:ext>
            </a:extLst>
          </a:blip>
          <a:srcRect t="52012"/>
          <a:stretch/>
        </p:blipFill>
        <p:spPr>
          <a:xfrm rot="21374179">
            <a:off x="3303528" y="2985411"/>
            <a:ext cx="4711361" cy="1834547"/>
          </a:xfrm>
          <a:prstGeom prst="rect">
            <a:avLst/>
          </a:prstGeom>
        </p:spPr>
      </p:pic>
      <p:pic>
        <p:nvPicPr>
          <p:cNvPr id="41" name="Picture 40">
            <a:hlinkClick r:id="rId15" action="ppaction://hlinksldjump"/>
          </p:cNvPr>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1861103" y="219074"/>
            <a:ext cx="385224" cy="582592"/>
          </a:xfrm>
          <a:prstGeom prst="rect">
            <a:avLst/>
          </a:prstGeom>
        </p:spPr>
      </p:pic>
      <p:pic>
        <p:nvPicPr>
          <p:cNvPr id="42" name="Picture 41">
            <a:hlinkClick r:id="rId16" action="ppaction://hlinksldjump"/>
          </p:cNvPr>
          <p:cNvPicPr>
            <a:picLocks noChangeAspect="1"/>
          </p:cNvPicPr>
          <p:nvPr/>
        </p:nvPicPr>
        <p:blipFill>
          <a:blip r:embed="rId5">
            <a:extLst>
              <a:ext uri="{BEBA8EAE-BF5A-486C-A8C5-ECC9F3942E4B}">
                <a14:imgProps xmlns:a14="http://schemas.microsoft.com/office/drawing/2010/main" xmlns="">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2673102" y="210505"/>
            <a:ext cx="387064" cy="625891"/>
          </a:xfrm>
          <a:prstGeom prst="rect">
            <a:avLst/>
          </a:prstGeom>
        </p:spPr>
      </p:pic>
      <p:pic>
        <p:nvPicPr>
          <p:cNvPr id="43" name="Picture 42">
            <a:hlinkClick r:id="rId17" action="ppaction://hlinksldjump"/>
          </p:cNvPr>
          <p:cNvPicPr>
            <a:picLocks noChangeAspect="1"/>
          </p:cNvPicPr>
          <p:nvPr/>
        </p:nvPicPr>
        <p:blipFill>
          <a:blip r:embed="rId7">
            <a:extLst>
              <a:ext uri="{BEBA8EAE-BF5A-486C-A8C5-ECC9F3942E4B}">
                <a14:imgProps xmlns:a14="http://schemas.microsoft.com/office/drawing/2010/main" xmlns="">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3516405" y="152404"/>
            <a:ext cx="482460" cy="683920"/>
          </a:xfrm>
          <a:prstGeom prst="rect">
            <a:avLst/>
          </a:prstGeom>
        </p:spPr>
      </p:pic>
      <p:pic>
        <p:nvPicPr>
          <p:cNvPr id="44" name="Picture 43">
            <a:hlinkClick r:id="rId17" action="ppaction://hlinksldjump"/>
          </p:cNvPr>
          <p:cNvPicPr>
            <a:picLocks noChangeAspect="1"/>
          </p:cNvPicPr>
          <p:nvPr/>
        </p:nvPicPr>
        <p:blipFill>
          <a:blip r:embed="rId9">
            <a:extLst>
              <a:ext uri="{BEBA8EAE-BF5A-486C-A8C5-ECC9F3942E4B}">
                <a14:imgProps xmlns:a14="http://schemas.microsoft.com/office/drawing/2010/main" xmlns="">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4306870" y="132959"/>
            <a:ext cx="548133" cy="655166"/>
          </a:xfrm>
          <a:prstGeom prst="rect">
            <a:avLst/>
          </a:prstGeom>
        </p:spPr>
      </p:pic>
      <p:pic>
        <p:nvPicPr>
          <p:cNvPr id="45" name="Picture 44">
            <a:hlinkClick r:id="rId18" action="ppaction://hlinksldjump"/>
          </p:cNvPr>
          <p:cNvPicPr>
            <a:picLocks noChangeAspect="1"/>
          </p:cNvPicPr>
          <p:nvPr/>
        </p:nvPicPr>
        <p:blipFill>
          <a:blip r:embed="rId11">
            <a:extLst>
              <a:ext uri="{BEBA8EAE-BF5A-486C-A8C5-ECC9F3942E4B}">
                <a14:imgProps xmlns:a14="http://schemas.microsoft.com/office/drawing/2010/main" xmlns="">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5254333" y="219074"/>
            <a:ext cx="452999" cy="574008"/>
          </a:xfrm>
          <a:prstGeom prst="rect">
            <a:avLst/>
          </a:prstGeom>
        </p:spPr>
      </p:pic>
      <p:pic>
        <p:nvPicPr>
          <p:cNvPr id="49" name="Picture 48">
            <a:hlinkClick r:id="rId19" action="ppaction://hlinksldjump"/>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9543756" y="58120"/>
            <a:ext cx="1047078" cy="1008335"/>
          </a:xfrm>
          <a:prstGeom prst="rect">
            <a:avLst/>
          </a:prstGeom>
        </p:spPr>
      </p:pic>
    </p:spTree>
    <p:extLst>
      <p:ext uri="{BB962C8B-B14F-4D97-AF65-F5344CB8AC3E}">
        <p14:creationId xmlns:p14="http://schemas.microsoft.com/office/powerpoint/2010/main" xmlns="" val="1206748900"/>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21"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9"/>
                                        </p:tgtEl>
                                        <p:attrNameLst>
                                          <p:attrName>r</p:attrName>
                                        </p:attrNameLst>
                                      </p:cBhvr>
                                    </p:animRot>
                                    <p:animRot by="-240000">
                                      <p:cBhvr>
                                        <p:cTn id="13" dur="200" fill="hold">
                                          <p:stCondLst>
                                            <p:cond delay="200"/>
                                          </p:stCondLst>
                                        </p:cTn>
                                        <p:tgtEl>
                                          <p:spTgt spid="49"/>
                                        </p:tgtEl>
                                        <p:attrNameLst>
                                          <p:attrName>r</p:attrName>
                                        </p:attrNameLst>
                                      </p:cBhvr>
                                    </p:animRot>
                                    <p:animRot by="240000">
                                      <p:cBhvr>
                                        <p:cTn id="14" dur="200" fill="hold">
                                          <p:stCondLst>
                                            <p:cond delay="400"/>
                                          </p:stCondLst>
                                        </p:cTn>
                                        <p:tgtEl>
                                          <p:spTgt spid="49"/>
                                        </p:tgtEl>
                                        <p:attrNameLst>
                                          <p:attrName>r</p:attrName>
                                        </p:attrNameLst>
                                      </p:cBhvr>
                                    </p:animRot>
                                    <p:animRot by="-240000">
                                      <p:cBhvr>
                                        <p:cTn id="15" dur="200" fill="hold">
                                          <p:stCondLst>
                                            <p:cond delay="600"/>
                                          </p:stCondLst>
                                        </p:cTn>
                                        <p:tgtEl>
                                          <p:spTgt spid="49"/>
                                        </p:tgtEl>
                                        <p:attrNameLst>
                                          <p:attrName>r</p:attrName>
                                        </p:attrNameLst>
                                      </p:cBhvr>
                                    </p:animRot>
                                    <p:animRot by="120000">
                                      <p:cBhvr>
                                        <p:cTn id="16"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41"/>
                    </p:tgtEl>
                  </p:cond>
                </p:stCondLst>
                <p:endSync evt="end" delay="0">
                  <p:rtn val="all"/>
                </p:endSync>
                <p:childTnLst>
                  <p:par>
                    <p:cTn id="83" fill="hold">
                      <p:stCondLst>
                        <p:cond delay="0"/>
                      </p:stCondLst>
                      <p:childTnLst>
                        <p:par>
                          <p:cTn id="84" fill="hold">
                            <p:stCondLst>
                              <p:cond delay="0"/>
                            </p:stCondLst>
                            <p:childTnLst>
                              <p:par>
                                <p:cTn id="85" presetID="47" presetClass="exit" presetSubtype="0" fill="hold" nodeType="clickEffect">
                                  <p:stCondLst>
                                    <p:cond delay="0"/>
                                  </p:stCondLst>
                                  <p:childTnLst>
                                    <p:animEffect transition="out" filter="fade">
                                      <p:cBhvr>
                                        <p:cTn id="86" dur="1000"/>
                                        <p:tgtEl>
                                          <p:spTgt spid="41"/>
                                        </p:tgtEl>
                                      </p:cBhvr>
                                    </p:animEffect>
                                    <p:anim calcmode="lin" valueType="num">
                                      <p:cBhvr>
                                        <p:cTn id="87" dur="1000"/>
                                        <p:tgtEl>
                                          <p:spTgt spid="41"/>
                                        </p:tgtEl>
                                        <p:attrNameLst>
                                          <p:attrName>ppt_x</p:attrName>
                                        </p:attrNameLst>
                                      </p:cBhvr>
                                      <p:tavLst>
                                        <p:tav tm="0">
                                          <p:val>
                                            <p:strVal val="ppt_x"/>
                                          </p:val>
                                        </p:tav>
                                        <p:tav tm="100000">
                                          <p:val>
                                            <p:strVal val="ppt_x"/>
                                          </p:val>
                                        </p:tav>
                                      </p:tavLst>
                                    </p:anim>
                                    <p:anim calcmode="lin" valueType="num">
                                      <p:cBhvr>
                                        <p:cTn id="88" dur="1000"/>
                                        <p:tgtEl>
                                          <p:spTgt spid="41"/>
                                        </p:tgtEl>
                                        <p:attrNameLst>
                                          <p:attrName>ppt_y</p:attrName>
                                        </p:attrNameLst>
                                      </p:cBhvr>
                                      <p:tavLst>
                                        <p:tav tm="0">
                                          <p:val>
                                            <p:strVal val="ppt_y"/>
                                          </p:val>
                                        </p:tav>
                                        <p:tav tm="100000">
                                          <p:val>
                                            <p:strVal val="ppt_y-.1"/>
                                          </p:val>
                                        </p:tav>
                                      </p:tavLst>
                                    </p:anim>
                                    <p:set>
                                      <p:cBhvr>
                                        <p:cTn id="89" dur="1" fill="hold">
                                          <p:stCondLst>
                                            <p:cond delay="999"/>
                                          </p:stCondLst>
                                        </p:cTn>
                                        <p:tgtEl>
                                          <p:spTgt spid="41"/>
                                        </p:tgtEl>
                                        <p:attrNameLst>
                                          <p:attrName>style.visibility</p:attrName>
                                        </p:attrNameLst>
                                      </p:cBhvr>
                                      <p:to>
                                        <p:strVal val="hidden"/>
                                      </p:to>
                                    </p:set>
                                  </p:childTnLst>
                                </p:cTn>
                              </p:par>
                              <p:par>
                                <p:cTn id="90" presetID="47" presetClass="exit" presetSubtype="0" fill="hold" grpId="0" nodeType="withEffect">
                                  <p:stCondLst>
                                    <p:cond delay="0"/>
                                  </p:stCondLst>
                                  <p:childTnLst>
                                    <p:animEffect transition="out" filter="fade">
                                      <p:cBhvr>
                                        <p:cTn id="91" dur="1000"/>
                                        <p:tgtEl>
                                          <p:spTgt spid="22"/>
                                        </p:tgtEl>
                                      </p:cBhvr>
                                    </p:animEffect>
                                    <p:anim calcmode="lin" valueType="num">
                                      <p:cBhvr>
                                        <p:cTn id="92" dur="1000"/>
                                        <p:tgtEl>
                                          <p:spTgt spid="22"/>
                                        </p:tgtEl>
                                        <p:attrNameLst>
                                          <p:attrName>ppt_x</p:attrName>
                                        </p:attrNameLst>
                                      </p:cBhvr>
                                      <p:tavLst>
                                        <p:tav tm="0">
                                          <p:val>
                                            <p:strVal val="ppt_x"/>
                                          </p:val>
                                        </p:tav>
                                        <p:tav tm="100000">
                                          <p:val>
                                            <p:strVal val="ppt_x"/>
                                          </p:val>
                                        </p:tav>
                                      </p:tavLst>
                                    </p:anim>
                                    <p:anim calcmode="lin" valueType="num">
                                      <p:cBhvr>
                                        <p:cTn id="93" dur="1000"/>
                                        <p:tgtEl>
                                          <p:spTgt spid="22"/>
                                        </p:tgtEl>
                                        <p:attrNameLst>
                                          <p:attrName>ppt_y</p:attrName>
                                        </p:attrNameLst>
                                      </p:cBhvr>
                                      <p:tavLst>
                                        <p:tav tm="0">
                                          <p:val>
                                            <p:strVal val="ppt_y"/>
                                          </p:val>
                                        </p:tav>
                                        <p:tav tm="100000">
                                          <p:val>
                                            <p:strVal val="ppt_y-.1"/>
                                          </p:val>
                                        </p:tav>
                                      </p:tavLst>
                                    </p:anim>
                                    <p:set>
                                      <p:cBhvr>
                                        <p:cTn id="9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5" restart="whenNotActive" fill="hold" evtFilter="cancelBubble" nodeType="interactiveSeq">
                <p:stCondLst>
                  <p:cond evt="onClick" delay="0">
                    <p:tgtEl>
                      <p:spTgt spid="42"/>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nodeType="clickEffect">
                                  <p:stCondLst>
                                    <p:cond delay="0"/>
                                  </p:stCondLst>
                                  <p:childTnLst>
                                    <p:animEffect transition="out" filter="fade">
                                      <p:cBhvr>
                                        <p:cTn id="99" dur="1000"/>
                                        <p:tgtEl>
                                          <p:spTgt spid="42"/>
                                        </p:tgtEl>
                                      </p:cBhvr>
                                    </p:animEffect>
                                    <p:anim calcmode="lin" valueType="num">
                                      <p:cBhvr>
                                        <p:cTn id="100" dur="1000"/>
                                        <p:tgtEl>
                                          <p:spTgt spid="42"/>
                                        </p:tgtEl>
                                        <p:attrNameLst>
                                          <p:attrName>ppt_x</p:attrName>
                                        </p:attrNameLst>
                                      </p:cBhvr>
                                      <p:tavLst>
                                        <p:tav tm="0">
                                          <p:val>
                                            <p:strVal val="ppt_x"/>
                                          </p:val>
                                        </p:tav>
                                        <p:tav tm="100000">
                                          <p:val>
                                            <p:strVal val="ppt_x"/>
                                          </p:val>
                                        </p:tav>
                                      </p:tavLst>
                                    </p:anim>
                                    <p:anim calcmode="lin" valueType="num">
                                      <p:cBhvr>
                                        <p:cTn id="101" dur="1000"/>
                                        <p:tgtEl>
                                          <p:spTgt spid="42"/>
                                        </p:tgtEl>
                                        <p:attrNameLst>
                                          <p:attrName>ppt_y</p:attrName>
                                        </p:attrNameLst>
                                      </p:cBhvr>
                                      <p:tavLst>
                                        <p:tav tm="0">
                                          <p:val>
                                            <p:strVal val="ppt_y"/>
                                          </p:val>
                                        </p:tav>
                                        <p:tav tm="100000">
                                          <p:val>
                                            <p:strVal val="ppt_y-.1"/>
                                          </p:val>
                                        </p:tav>
                                      </p:tavLst>
                                    </p:anim>
                                    <p:set>
                                      <p:cBhvr>
                                        <p:cTn id="102" dur="1" fill="hold">
                                          <p:stCondLst>
                                            <p:cond delay="999"/>
                                          </p:stCondLst>
                                        </p:cTn>
                                        <p:tgtEl>
                                          <p:spTgt spid="42"/>
                                        </p:tgtEl>
                                        <p:attrNameLst>
                                          <p:attrName>style.visibility</p:attrName>
                                        </p:attrNameLst>
                                      </p:cBhvr>
                                      <p:to>
                                        <p:strVal val="hidden"/>
                                      </p:to>
                                    </p:set>
                                  </p:childTnLst>
                                </p:cTn>
                              </p:par>
                              <p:par>
                                <p:cTn id="103" presetID="47" presetClass="exit" presetSubtype="0" fill="hold" grpId="0" nodeType="withEffect">
                                  <p:stCondLst>
                                    <p:cond delay="0"/>
                                  </p:stCondLst>
                                  <p:childTnLst>
                                    <p:animEffect transition="out" filter="fade">
                                      <p:cBhvr>
                                        <p:cTn id="104" dur="1000"/>
                                        <p:tgtEl>
                                          <p:spTgt spid="23"/>
                                        </p:tgtEl>
                                      </p:cBhvr>
                                    </p:animEffect>
                                    <p:anim calcmode="lin" valueType="num">
                                      <p:cBhvr>
                                        <p:cTn id="105" dur="1000"/>
                                        <p:tgtEl>
                                          <p:spTgt spid="23"/>
                                        </p:tgtEl>
                                        <p:attrNameLst>
                                          <p:attrName>ppt_x</p:attrName>
                                        </p:attrNameLst>
                                      </p:cBhvr>
                                      <p:tavLst>
                                        <p:tav tm="0">
                                          <p:val>
                                            <p:strVal val="ppt_x"/>
                                          </p:val>
                                        </p:tav>
                                        <p:tav tm="100000">
                                          <p:val>
                                            <p:strVal val="ppt_x"/>
                                          </p:val>
                                        </p:tav>
                                      </p:tavLst>
                                    </p:anim>
                                    <p:anim calcmode="lin" valueType="num">
                                      <p:cBhvr>
                                        <p:cTn id="106" dur="1000"/>
                                        <p:tgtEl>
                                          <p:spTgt spid="23"/>
                                        </p:tgtEl>
                                        <p:attrNameLst>
                                          <p:attrName>ppt_y</p:attrName>
                                        </p:attrNameLst>
                                      </p:cBhvr>
                                      <p:tavLst>
                                        <p:tav tm="0">
                                          <p:val>
                                            <p:strVal val="ppt_y"/>
                                          </p:val>
                                        </p:tav>
                                        <p:tav tm="100000">
                                          <p:val>
                                            <p:strVal val="ppt_y-.1"/>
                                          </p:val>
                                        </p:tav>
                                      </p:tavLst>
                                    </p:anim>
                                    <p:set>
                                      <p:cBhvr>
                                        <p:cTn id="10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8" restart="whenNotActive" fill="hold" evtFilter="cancelBubble" nodeType="interactiveSeq">
                <p:stCondLst>
                  <p:cond evt="onClick" delay="0">
                    <p:tgtEl>
                      <p:spTgt spid="43"/>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nodeType="clickEffect">
                                  <p:stCondLst>
                                    <p:cond delay="0"/>
                                  </p:stCondLst>
                                  <p:childTnLst>
                                    <p:animEffect transition="out" filter="fade">
                                      <p:cBhvr>
                                        <p:cTn id="112" dur="1000"/>
                                        <p:tgtEl>
                                          <p:spTgt spid="43"/>
                                        </p:tgtEl>
                                      </p:cBhvr>
                                    </p:animEffect>
                                    <p:anim calcmode="lin" valueType="num">
                                      <p:cBhvr>
                                        <p:cTn id="113" dur="1000"/>
                                        <p:tgtEl>
                                          <p:spTgt spid="43"/>
                                        </p:tgtEl>
                                        <p:attrNameLst>
                                          <p:attrName>ppt_x</p:attrName>
                                        </p:attrNameLst>
                                      </p:cBhvr>
                                      <p:tavLst>
                                        <p:tav tm="0">
                                          <p:val>
                                            <p:strVal val="ppt_x"/>
                                          </p:val>
                                        </p:tav>
                                        <p:tav tm="100000">
                                          <p:val>
                                            <p:strVal val="ppt_x"/>
                                          </p:val>
                                        </p:tav>
                                      </p:tavLst>
                                    </p:anim>
                                    <p:anim calcmode="lin" valueType="num">
                                      <p:cBhvr>
                                        <p:cTn id="114" dur="1000"/>
                                        <p:tgtEl>
                                          <p:spTgt spid="43"/>
                                        </p:tgtEl>
                                        <p:attrNameLst>
                                          <p:attrName>ppt_y</p:attrName>
                                        </p:attrNameLst>
                                      </p:cBhvr>
                                      <p:tavLst>
                                        <p:tav tm="0">
                                          <p:val>
                                            <p:strVal val="ppt_y"/>
                                          </p:val>
                                        </p:tav>
                                        <p:tav tm="100000">
                                          <p:val>
                                            <p:strVal val="ppt_y-.1"/>
                                          </p:val>
                                        </p:tav>
                                      </p:tavLst>
                                    </p:anim>
                                    <p:set>
                                      <p:cBhvr>
                                        <p:cTn id="115" dur="1" fill="hold">
                                          <p:stCondLst>
                                            <p:cond delay="999"/>
                                          </p:stCondLst>
                                        </p:cTn>
                                        <p:tgtEl>
                                          <p:spTgt spid="43"/>
                                        </p:tgtEl>
                                        <p:attrNameLst>
                                          <p:attrName>style.visibility</p:attrName>
                                        </p:attrNameLst>
                                      </p:cBhvr>
                                      <p:to>
                                        <p:strVal val="hidden"/>
                                      </p:to>
                                    </p:set>
                                  </p:childTnLst>
                                </p:cTn>
                              </p:par>
                              <p:par>
                                <p:cTn id="116" presetID="47" presetClass="exit" presetSubtype="0" fill="hold" grpId="0" nodeType="withEffect">
                                  <p:stCondLst>
                                    <p:cond delay="0"/>
                                  </p:stCondLst>
                                  <p:childTnLst>
                                    <p:animEffect transition="out" filter="fade">
                                      <p:cBhvr>
                                        <p:cTn id="117" dur="1000"/>
                                        <p:tgtEl>
                                          <p:spTgt spid="24"/>
                                        </p:tgtEl>
                                      </p:cBhvr>
                                    </p:animEffect>
                                    <p:anim calcmode="lin" valueType="num">
                                      <p:cBhvr>
                                        <p:cTn id="118" dur="1000"/>
                                        <p:tgtEl>
                                          <p:spTgt spid="24"/>
                                        </p:tgtEl>
                                        <p:attrNameLst>
                                          <p:attrName>ppt_x</p:attrName>
                                        </p:attrNameLst>
                                      </p:cBhvr>
                                      <p:tavLst>
                                        <p:tav tm="0">
                                          <p:val>
                                            <p:strVal val="ppt_x"/>
                                          </p:val>
                                        </p:tav>
                                        <p:tav tm="100000">
                                          <p:val>
                                            <p:strVal val="ppt_x"/>
                                          </p:val>
                                        </p:tav>
                                      </p:tavLst>
                                    </p:anim>
                                    <p:anim calcmode="lin" valueType="num">
                                      <p:cBhvr>
                                        <p:cTn id="119" dur="1000"/>
                                        <p:tgtEl>
                                          <p:spTgt spid="24"/>
                                        </p:tgtEl>
                                        <p:attrNameLst>
                                          <p:attrName>ppt_y</p:attrName>
                                        </p:attrNameLst>
                                      </p:cBhvr>
                                      <p:tavLst>
                                        <p:tav tm="0">
                                          <p:val>
                                            <p:strVal val="ppt_y"/>
                                          </p:val>
                                        </p:tav>
                                        <p:tav tm="100000">
                                          <p:val>
                                            <p:strVal val="ppt_y-.1"/>
                                          </p:val>
                                        </p:tav>
                                      </p:tavLst>
                                    </p:anim>
                                    <p:set>
                                      <p:cBhvr>
                                        <p:cTn id="12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21" restart="whenNotActive" fill="hold" evtFilter="cancelBubble" nodeType="interactiveSeq">
                <p:stCondLst>
                  <p:cond evt="onClick" delay="0">
                    <p:tgtEl>
                      <p:spTgt spid="44"/>
                    </p:tgtEl>
                  </p:cond>
                </p:stCondLst>
                <p:endSync evt="end" delay="0">
                  <p:rtn val="all"/>
                </p:endSync>
                <p:childTnLst>
                  <p:par>
                    <p:cTn id="122" fill="hold">
                      <p:stCondLst>
                        <p:cond delay="0"/>
                      </p:stCondLst>
                      <p:childTnLst>
                        <p:par>
                          <p:cTn id="123" fill="hold">
                            <p:stCondLst>
                              <p:cond delay="0"/>
                            </p:stCondLst>
                            <p:childTnLst>
                              <p:par>
                                <p:cTn id="124" presetID="47" presetClass="exit" presetSubtype="0" fill="hold" nodeType="clickEffect">
                                  <p:stCondLst>
                                    <p:cond delay="0"/>
                                  </p:stCondLst>
                                  <p:childTnLst>
                                    <p:animEffect transition="out" filter="fade">
                                      <p:cBhvr>
                                        <p:cTn id="125" dur="1000"/>
                                        <p:tgtEl>
                                          <p:spTgt spid="44"/>
                                        </p:tgtEl>
                                      </p:cBhvr>
                                    </p:animEffect>
                                    <p:anim calcmode="lin" valueType="num">
                                      <p:cBhvr>
                                        <p:cTn id="126" dur="1000"/>
                                        <p:tgtEl>
                                          <p:spTgt spid="44"/>
                                        </p:tgtEl>
                                        <p:attrNameLst>
                                          <p:attrName>ppt_x</p:attrName>
                                        </p:attrNameLst>
                                      </p:cBhvr>
                                      <p:tavLst>
                                        <p:tav tm="0">
                                          <p:val>
                                            <p:strVal val="ppt_x"/>
                                          </p:val>
                                        </p:tav>
                                        <p:tav tm="100000">
                                          <p:val>
                                            <p:strVal val="ppt_x"/>
                                          </p:val>
                                        </p:tav>
                                      </p:tavLst>
                                    </p:anim>
                                    <p:anim calcmode="lin" valueType="num">
                                      <p:cBhvr>
                                        <p:cTn id="127" dur="1000"/>
                                        <p:tgtEl>
                                          <p:spTgt spid="44"/>
                                        </p:tgtEl>
                                        <p:attrNameLst>
                                          <p:attrName>ppt_y</p:attrName>
                                        </p:attrNameLst>
                                      </p:cBhvr>
                                      <p:tavLst>
                                        <p:tav tm="0">
                                          <p:val>
                                            <p:strVal val="ppt_y"/>
                                          </p:val>
                                        </p:tav>
                                        <p:tav tm="100000">
                                          <p:val>
                                            <p:strVal val="ppt_y-.1"/>
                                          </p:val>
                                        </p:tav>
                                      </p:tavLst>
                                    </p:anim>
                                    <p:set>
                                      <p:cBhvr>
                                        <p:cTn id="128" dur="1" fill="hold">
                                          <p:stCondLst>
                                            <p:cond delay="999"/>
                                          </p:stCondLst>
                                        </p:cTn>
                                        <p:tgtEl>
                                          <p:spTgt spid="44"/>
                                        </p:tgtEl>
                                        <p:attrNameLst>
                                          <p:attrName>style.visibility</p:attrName>
                                        </p:attrNameLst>
                                      </p:cBhvr>
                                      <p:to>
                                        <p:strVal val="hidden"/>
                                      </p:to>
                                    </p:set>
                                  </p:childTnLst>
                                </p:cTn>
                              </p:par>
                              <p:par>
                                <p:cTn id="129" presetID="47" presetClass="exit" presetSubtype="0" fill="hold" grpId="0" nodeType="withEffect">
                                  <p:stCondLst>
                                    <p:cond delay="0"/>
                                  </p:stCondLst>
                                  <p:childTnLst>
                                    <p:animEffect transition="out" filter="fade">
                                      <p:cBhvr>
                                        <p:cTn id="130" dur="1000"/>
                                        <p:tgtEl>
                                          <p:spTgt spid="25"/>
                                        </p:tgtEl>
                                      </p:cBhvr>
                                    </p:animEffect>
                                    <p:anim calcmode="lin" valueType="num">
                                      <p:cBhvr>
                                        <p:cTn id="131" dur="1000"/>
                                        <p:tgtEl>
                                          <p:spTgt spid="25"/>
                                        </p:tgtEl>
                                        <p:attrNameLst>
                                          <p:attrName>ppt_x</p:attrName>
                                        </p:attrNameLst>
                                      </p:cBhvr>
                                      <p:tavLst>
                                        <p:tav tm="0">
                                          <p:val>
                                            <p:strVal val="ppt_x"/>
                                          </p:val>
                                        </p:tav>
                                        <p:tav tm="100000">
                                          <p:val>
                                            <p:strVal val="ppt_x"/>
                                          </p:val>
                                        </p:tav>
                                      </p:tavLst>
                                    </p:anim>
                                    <p:anim calcmode="lin" valueType="num">
                                      <p:cBhvr>
                                        <p:cTn id="132" dur="1000"/>
                                        <p:tgtEl>
                                          <p:spTgt spid="25"/>
                                        </p:tgtEl>
                                        <p:attrNameLst>
                                          <p:attrName>ppt_y</p:attrName>
                                        </p:attrNameLst>
                                      </p:cBhvr>
                                      <p:tavLst>
                                        <p:tav tm="0">
                                          <p:val>
                                            <p:strVal val="ppt_y"/>
                                          </p:val>
                                        </p:tav>
                                        <p:tav tm="100000">
                                          <p:val>
                                            <p:strVal val="ppt_y-.1"/>
                                          </p:val>
                                        </p:tav>
                                      </p:tavLst>
                                    </p:anim>
                                    <p:set>
                                      <p:cBhvr>
                                        <p:cTn id="13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4" restart="whenNotActive" fill="hold" evtFilter="cancelBubble" nodeType="interactiveSeq">
                <p:stCondLst>
                  <p:cond evt="onClick" delay="0">
                    <p:tgtEl>
                      <p:spTgt spid="45"/>
                    </p:tgtEl>
                  </p:cond>
                </p:stCondLst>
                <p:endSync evt="end" delay="0">
                  <p:rtn val="all"/>
                </p:endSync>
                <p:childTnLst>
                  <p:par>
                    <p:cTn id="135" fill="hold">
                      <p:stCondLst>
                        <p:cond delay="0"/>
                      </p:stCondLst>
                      <p:childTnLst>
                        <p:par>
                          <p:cTn id="136" fill="hold">
                            <p:stCondLst>
                              <p:cond delay="0"/>
                            </p:stCondLst>
                            <p:childTnLst>
                              <p:par>
                                <p:cTn id="137" presetID="47" presetClass="exit" presetSubtype="0" fill="hold" nodeType="clickEffect">
                                  <p:stCondLst>
                                    <p:cond delay="0"/>
                                  </p:stCondLst>
                                  <p:childTnLst>
                                    <p:animEffect transition="out" filter="fade">
                                      <p:cBhvr>
                                        <p:cTn id="138" dur="1000"/>
                                        <p:tgtEl>
                                          <p:spTgt spid="45"/>
                                        </p:tgtEl>
                                      </p:cBhvr>
                                    </p:animEffect>
                                    <p:anim calcmode="lin" valueType="num">
                                      <p:cBhvr>
                                        <p:cTn id="139" dur="1000"/>
                                        <p:tgtEl>
                                          <p:spTgt spid="45"/>
                                        </p:tgtEl>
                                        <p:attrNameLst>
                                          <p:attrName>ppt_x</p:attrName>
                                        </p:attrNameLst>
                                      </p:cBhvr>
                                      <p:tavLst>
                                        <p:tav tm="0">
                                          <p:val>
                                            <p:strVal val="ppt_x"/>
                                          </p:val>
                                        </p:tav>
                                        <p:tav tm="100000">
                                          <p:val>
                                            <p:strVal val="ppt_x"/>
                                          </p:val>
                                        </p:tav>
                                      </p:tavLst>
                                    </p:anim>
                                    <p:anim calcmode="lin" valueType="num">
                                      <p:cBhvr>
                                        <p:cTn id="140" dur="1000"/>
                                        <p:tgtEl>
                                          <p:spTgt spid="45"/>
                                        </p:tgtEl>
                                        <p:attrNameLst>
                                          <p:attrName>ppt_y</p:attrName>
                                        </p:attrNameLst>
                                      </p:cBhvr>
                                      <p:tavLst>
                                        <p:tav tm="0">
                                          <p:val>
                                            <p:strVal val="ppt_y"/>
                                          </p:val>
                                        </p:tav>
                                        <p:tav tm="100000">
                                          <p:val>
                                            <p:strVal val="ppt_y-.1"/>
                                          </p:val>
                                        </p:tav>
                                      </p:tavLst>
                                    </p:anim>
                                    <p:set>
                                      <p:cBhvr>
                                        <p:cTn id="141" dur="1" fill="hold">
                                          <p:stCondLst>
                                            <p:cond delay="999"/>
                                          </p:stCondLst>
                                        </p:cTn>
                                        <p:tgtEl>
                                          <p:spTgt spid="45"/>
                                        </p:tgtEl>
                                        <p:attrNameLst>
                                          <p:attrName>style.visibility</p:attrName>
                                        </p:attrNameLst>
                                      </p:cBhvr>
                                      <p:to>
                                        <p:strVal val="hidden"/>
                                      </p:to>
                                    </p:set>
                                  </p:childTnLst>
                                </p:cTn>
                              </p:par>
                              <p:par>
                                <p:cTn id="142" presetID="47" presetClass="exit" presetSubtype="0" fill="hold" grpId="0" nodeType="withEffect">
                                  <p:stCondLst>
                                    <p:cond delay="0"/>
                                  </p:stCondLst>
                                  <p:childTnLst>
                                    <p:animEffect transition="out" filter="fade">
                                      <p:cBhvr>
                                        <p:cTn id="143" dur="1000"/>
                                        <p:tgtEl>
                                          <p:spTgt spid="26"/>
                                        </p:tgtEl>
                                      </p:cBhvr>
                                    </p:animEffect>
                                    <p:anim calcmode="lin" valueType="num">
                                      <p:cBhvr>
                                        <p:cTn id="144" dur="1000"/>
                                        <p:tgtEl>
                                          <p:spTgt spid="26"/>
                                        </p:tgtEl>
                                        <p:attrNameLst>
                                          <p:attrName>ppt_x</p:attrName>
                                        </p:attrNameLst>
                                      </p:cBhvr>
                                      <p:tavLst>
                                        <p:tav tm="0">
                                          <p:val>
                                            <p:strVal val="ppt_x"/>
                                          </p:val>
                                        </p:tav>
                                        <p:tav tm="100000">
                                          <p:val>
                                            <p:strVal val="ppt_x"/>
                                          </p:val>
                                        </p:tav>
                                      </p:tavLst>
                                    </p:anim>
                                    <p:anim calcmode="lin" valueType="num">
                                      <p:cBhvr>
                                        <p:cTn id="145" dur="1000"/>
                                        <p:tgtEl>
                                          <p:spTgt spid="26"/>
                                        </p:tgtEl>
                                        <p:attrNameLst>
                                          <p:attrName>ppt_y</p:attrName>
                                        </p:attrNameLst>
                                      </p:cBhvr>
                                      <p:tavLst>
                                        <p:tav tm="0">
                                          <p:val>
                                            <p:strVal val="ppt_y"/>
                                          </p:val>
                                        </p:tav>
                                        <p:tav tm="100000">
                                          <p:val>
                                            <p:strVal val="ppt_y-.1"/>
                                          </p:val>
                                        </p:tav>
                                      </p:tavLst>
                                    </p:anim>
                                    <p:set>
                                      <p:cBhvr>
                                        <p:cTn id="14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5751" y="965807"/>
            <a:ext cx="7469868" cy="273231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defTabSz="914400">
              <a:lnSpc>
                <a:spcPct val="107000"/>
              </a:lnSpc>
              <a:spcAft>
                <a:spcPts val="800"/>
              </a:spcAft>
            </a:pPr>
            <a:r>
              <a:rPr lang="en-GB" sz="2400" b="1">
                <a:solidFill>
                  <a:srgbClr val="000000"/>
                </a:solidFill>
                <a:latin typeface="Arial" panose="020B0604020202020204" pitchFamily="34" charset="0"/>
                <a:ea typeface="Times New Roman" panose="02020603050405020304" pitchFamily="18" charset="0"/>
              </a:rPr>
              <a:t>            </a:t>
            </a:r>
            <a:r>
              <a:rPr lang="en-GB"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giả bài thơ </a:t>
            </a:r>
            <a:r>
              <a:rPr lang="en-GB"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 Đáy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defTabSz="914400">
              <a:lnSpc>
                <a:spcPct val="107000"/>
              </a:lnSpc>
              <a:spcAft>
                <a:spcPts val="800"/>
              </a:spcAft>
              <a:tabLst>
                <a:tab pos="457200" algn="l"/>
              </a:tabLst>
            </a:pPr>
            <a:r>
              <a:rPr lang="en-GB">
                <a:solidFill>
                  <a:srgbClr val="000000"/>
                </a:solidFill>
                <a:latin typeface="Arial" panose="020B0604020202020204" pitchFamily="34" charset="0"/>
                <a:ea typeface="Times New Roman" panose="02020603050405020304" pitchFamily="18" charset="0"/>
              </a:rPr>
              <a:t>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Xuân Diệu</a:t>
            </a:r>
            <a:endParaRPr lang="en-GB" sz="32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B"/>
          <p:cNvSpPr/>
          <p:nvPr/>
        </p:nvSpPr>
        <p:spPr>
          <a:xfrm>
            <a:off x="1747024" y="5148942"/>
            <a:ext cx="420370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defTabSz="914400">
              <a:lnSpc>
                <a:spcPct val="107000"/>
              </a:lnSpc>
              <a:spcAft>
                <a:spcPts val="800"/>
              </a:spcAft>
              <a:tabLst>
                <a:tab pos="457200" algn="l"/>
              </a:tabLst>
            </a:pPr>
            <a:r>
              <a:rPr lang="en-GB">
                <a:solidFill>
                  <a:srgbClr val="000000"/>
                </a:solidFill>
                <a:latin typeface="Arial" panose="020B0604020202020204" pitchFamily="34" charset="0"/>
                <a:ea typeface="Times New Roman" panose="02020603050405020304" pitchFamily="18" charset="0"/>
              </a:rPr>
              <a:t>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Nguyễn Bính</a:t>
            </a:r>
            <a:endParaRPr lang="en-GB" sz="32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
          <p:cNvSpPr/>
          <p:nvPr/>
        </p:nvSpPr>
        <p:spPr>
          <a:xfrm flipH="1">
            <a:off x="6187393" y="3984171"/>
            <a:ext cx="481640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defTabSz="914400">
              <a:lnSpc>
                <a:spcPct val="107000"/>
              </a:lnSpc>
              <a:spcAft>
                <a:spcPts val="800"/>
              </a:spcAft>
              <a:tabLst>
                <a:tab pos="457200" algn="l"/>
              </a:tabLst>
            </a:pPr>
            <a:endParaRPr lang="en-US">
              <a:solidFill>
                <a:prstClr val="white"/>
              </a:solidFill>
              <a:latin typeface="Calibri" panose="020F0502020204030204"/>
            </a:endParaRPr>
          </a:p>
          <a:p>
            <a:pPr marL="342900" indent="-342900" defTabSz="914400">
              <a:lnSpc>
                <a:spcPct val="107000"/>
              </a:lnSpc>
              <a:spcAft>
                <a:spcPts val="800"/>
              </a:spcAft>
              <a:tabLst>
                <a:tab pos="457200" algn="l"/>
              </a:tabLst>
            </a:pPr>
            <a:r>
              <a:rPr lang="en-US">
                <a:solidFill>
                  <a:prstClr val="white"/>
                </a:solidFill>
                <a:latin typeface="Calibri" panose="020F0502020204030204"/>
              </a:rPr>
              <a:t>           </a:t>
            </a:r>
            <a:r>
              <a:rPr lang="en-US" sz="3200" b="1" smtClean="0">
                <a:solidFill>
                  <a:prstClr val="black"/>
                </a:solidFill>
                <a:latin typeface="Times New Roman" panose="02020603050405020304" pitchFamily="18" charset="0"/>
                <a:cs typeface="Times New Roman" panose="02020603050405020304" pitchFamily="18" charset="0"/>
              </a:rPr>
              <a:t>C</a:t>
            </a:r>
            <a:r>
              <a:rPr lang="en-US" sz="3200" b="1">
                <a:solidFill>
                  <a:prstClr val="black"/>
                </a:solidFill>
                <a:latin typeface="Times New Roman" panose="02020603050405020304" pitchFamily="18" charset="0"/>
                <a:cs typeface="Times New Roman" panose="02020603050405020304" pitchFamily="18" charset="0"/>
              </a:rPr>
              <a:t>.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 Đăng Khoa</a:t>
            </a:r>
            <a:endParaRPr lang="en-GB" sz="320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914400"/>
            <a:endParaRPr lang="vi-VN">
              <a:solidFill>
                <a:prstClr val="white"/>
              </a:solidFill>
              <a:latin typeface="Arial" panose="020B0604020202020204" pitchFamily="34" charset="0"/>
            </a:endParaRPr>
          </a:p>
        </p:txBody>
      </p:sp>
      <p:sp>
        <p:nvSpPr>
          <p:cNvPr id="16" name="D"/>
          <p:cNvSpPr/>
          <p:nvPr/>
        </p:nvSpPr>
        <p:spPr>
          <a:xfrm flipH="1">
            <a:off x="6209164" y="5148942"/>
            <a:ext cx="47946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Nguyễn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 Thiều</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hlinkClick r:id="rId2" action="ppaction://hlinksldjump"/>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1607335" y="118660"/>
            <a:ext cx="685015" cy="659669"/>
          </a:xfrm>
          <a:prstGeom prst="rect">
            <a:avLst/>
          </a:prstGeom>
        </p:spPr>
      </p:pic>
      <p:sp>
        <p:nvSpPr>
          <p:cNvPr id="10" name="Rounded Rectangle 23"/>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00:10</a:t>
            </a:r>
          </a:p>
        </p:txBody>
      </p:sp>
      <p:sp>
        <p:nvSpPr>
          <p:cNvPr id="26" name="Oval 25"/>
          <p:cNvSpPr/>
          <p:nvPr/>
        </p:nvSpPr>
        <p:spPr>
          <a:xfrm>
            <a:off x="6187393" y="5148941"/>
            <a:ext cx="1017448" cy="794661"/>
          </a:xfrm>
          <a:prstGeom prst="ellipse">
            <a:avLst/>
          </a:prstGeom>
          <a:noFill/>
          <a:ln w="57150" cap="flat" cmpd="sng" algn="ctr">
            <a:solidFill>
              <a:srgbClr val="FF0000"/>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1609806674"/>
      </p:ext>
    </p:extLst>
  </p:cSld>
  <p:clrMapOvr>
    <a:masterClrMapping/>
  </p:clrMapOvr>
  <mc:AlternateContent xmlns:mc="http://schemas.openxmlformats.org/markup-compatibility/2006">
    <mc:Choice xmlns:p14="http://schemas.microsoft.com/office/powerpoint/2010/main" xmlns="" Requires="p14">
      <p:transition p14:dur="10" advClick="0" advTm="2000">
        <p:cut/>
        <p:sndAc>
          <p:endSnd/>
        </p:sndAc>
      </p:transition>
    </mc:Choice>
    <mc:Fallback>
      <p:transition advClick="0" advTm="2000">
        <p:cu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80">
                                          <p:stCondLst>
                                            <p:cond delay="0"/>
                                          </p:stCondLst>
                                        </p:cTn>
                                        <p:tgtEl>
                                          <p:spTgt spid="16"/>
                                        </p:tgtEl>
                                      </p:cBhvr>
                                    </p:animEffect>
                                    <p:anim calcmode="lin" valueType="num">
                                      <p:cBhvr>
                                        <p:cTn id="3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6" dur="26">
                                          <p:stCondLst>
                                            <p:cond delay="650"/>
                                          </p:stCondLst>
                                        </p:cTn>
                                        <p:tgtEl>
                                          <p:spTgt spid="16"/>
                                        </p:tgtEl>
                                      </p:cBhvr>
                                      <p:to x="100000" y="60000"/>
                                    </p:animScale>
                                    <p:animScale>
                                      <p:cBhvr>
                                        <p:cTn id="37" dur="166" decel="50000">
                                          <p:stCondLst>
                                            <p:cond delay="676"/>
                                          </p:stCondLst>
                                        </p:cTn>
                                        <p:tgtEl>
                                          <p:spTgt spid="16"/>
                                        </p:tgtEl>
                                      </p:cBhvr>
                                      <p:to x="100000" y="100000"/>
                                    </p:animScale>
                                    <p:animScale>
                                      <p:cBhvr>
                                        <p:cTn id="38" dur="26">
                                          <p:stCondLst>
                                            <p:cond delay="1312"/>
                                          </p:stCondLst>
                                        </p:cTn>
                                        <p:tgtEl>
                                          <p:spTgt spid="16"/>
                                        </p:tgtEl>
                                      </p:cBhvr>
                                      <p:to x="100000" y="80000"/>
                                    </p:animScale>
                                    <p:animScale>
                                      <p:cBhvr>
                                        <p:cTn id="39" dur="166" decel="50000">
                                          <p:stCondLst>
                                            <p:cond delay="1338"/>
                                          </p:stCondLst>
                                        </p:cTn>
                                        <p:tgtEl>
                                          <p:spTgt spid="16"/>
                                        </p:tgtEl>
                                      </p:cBhvr>
                                      <p:to x="100000" y="100000"/>
                                    </p:animScale>
                                    <p:animScale>
                                      <p:cBhvr>
                                        <p:cTn id="40" dur="26">
                                          <p:stCondLst>
                                            <p:cond delay="1642"/>
                                          </p:stCondLst>
                                        </p:cTn>
                                        <p:tgtEl>
                                          <p:spTgt spid="16"/>
                                        </p:tgtEl>
                                      </p:cBhvr>
                                      <p:to x="100000" y="90000"/>
                                    </p:animScale>
                                    <p:animScale>
                                      <p:cBhvr>
                                        <p:cTn id="41" dur="166" decel="50000">
                                          <p:stCondLst>
                                            <p:cond delay="1668"/>
                                          </p:stCondLst>
                                        </p:cTn>
                                        <p:tgtEl>
                                          <p:spTgt spid="16"/>
                                        </p:tgtEl>
                                      </p:cBhvr>
                                      <p:to x="100000" y="100000"/>
                                    </p:animScale>
                                    <p:animScale>
                                      <p:cBhvr>
                                        <p:cTn id="42" dur="26">
                                          <p:stCondLst>
                                            <p:cond delay="1808"/>
                                          </p:stCondLst>
                                        </p:cTn>
                                        <p:tgtEl>
                                          <p:spTgt spid="16"/>
                                        </p:tgtEl>
                                      </p:cBhvr>
                                      <p:to x="100000" y="95000"/>
                                    </p:animScale>
                                    <p:animScale>
                                      <p:cBhvr>
                                        <p:cTn id="43" dur="166" decel="50000">
                                          <p:stCondLst>
                                            <p:cond delay="1834"/>
                                          </p:stCondLst>
                                        </p:cTn>
                                        <p:tgtEl>
                                          <p:spTgt spid="1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2" y="778328"/>
            <a:ext cx="8631261" cy="273231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GB" b="1" smtClean="0">
                <a:solidFill>
                  <a:srgbClr val="000000"/>
                </a:solidFill>
                <a:latin typeface="Arial" panose="020B0604020202020204" pitchFamily="34" charset="0"/>
                <a:ea typeface="Times New Roman" panose="02020603050405020304" pitchFamily="18" charset="0"/>
              </a:rPr>
              <a:t>      </a:t>
            </a:r>
            <a:r>
              <a:rPr lang="en-GB"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GB"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Nhà thơ Nguyễn Quang Thiều quê ở đâu?</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ctr" defTabSz="914400"/>
            <a:endParaRPr lang="vi-VN">
              <a:solidFill>
                <a:prstClr val="black"/>
              </a:solidFill>
              <a:latin typeface="Arial" panose="020B0604020202020204" pitchFamily="34" charset="0"/>
            </a:endParaRPr>
          </a:p>
        </p:txBody>
      </p:sp>
      <p:sp>
        <p:nvSpPr>
          <p:cNvPr id="13" name="A"/>
          <p:cNvSpPr/>
          <p:nvPr/>
        </p:nvSpPr>
        <p:spPr>
          <a:xfrm>
            <a:off x="1752602"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Hà Tĩnh </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B"/>
          <p:cNvSpPr/>
          <p:nvPr/>
        </p:nvSpPr>
        <p:spPr>
          <a:xfrm>
            <a:off x="1752602"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Hà </a:t>
            </a:r>
            <a:r>
              <a:rPr lang="en-GB"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Tây</a:t>
            </a:r>
            <a:endParaRPr lang="en-GB" sz="32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Hà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Nam</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Nam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hlinkClick r:id="rId3" action="ppaction://hlinksldjump"/>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1607335" y="118660"/>
            <a:ext cx="685015" cy="659669"/>
          </a:xfrm>
          <a:prstGeom prst="rect">
            <a:avLst/>
          </a:prstGeom>
        </p:spPr>
      </p:pic>
      <p:sp>
        <p:nvSpPr>
          <p:cNvPr id="10" name="Rounded Rectangle 23"/>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00:10</a:t>
            </a:r>
          </a:p>
        </p:txBody>
      </p:sp>
      <p:sp>
        <p:nvSpPr>
          <p:cNvPr id="11" name="Rounded Rectangle 24"/>
          <p:cNvSpPr/>
          <p:nvPr/>
        </p:nvSpPr>
        <p:spPr>
          <a:xfrm>
            <a:off x="8134526" y="7795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00:09</a:t>
            </a:r>
          </a:p>
        </p:txBody>
      </p:sp>
      <p:sp>
        <p:nvSpPr>
          <p:cNvPr id="12" name="Rounded Rectangle 25"/>
          <p:cNvSpPr/>
          <p:nvPr/>
        </p:nvSpPr>
        <p:spPr>
          <a:xfrm>
            <a:off x="8134526" y="879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00:08</a:t>
            </a:r>
          </a:p>
        </p:txBody>
      </p:sp>
      <p:sp>
        <p:nvSpPr>
          <p:cNvPr id="17" name="Rounded Rectangle 26"/>
          <p:cNvSpPr/>
          <p:nvPr/>
        </p:nvSpPr>
        <p:spPr>
          <a:xfrm>
            <a:off x="8134526" y="782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00:07</a:t>
            </a:r>
          </a:p>
        </p:txBody>
      </p:sp>
      <p:sp>
        <p:nvSpPr>
          <p:cNvPr id="18" name="Rounded Rectangle 27"/>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00:06</a:t>
            </a:r>
          </a:p>
        </p:txBody>
      </p:sp>
      <p:sp>
        <p:nvSpPr>
          <p:cNvPr id="19" name="Rounded Rectangle 28"/>
          <p:cNvSpPr/>
          <p:nvPr/>
        </p:nvSpPr>
        <p:spPr>
          <a:xfrm>
            <a:off x="8134526" y="830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00:05</a:t>
            </a:r>
          </a:p>
        </p:txBody>
      </p:sp>
      <p:sp>
        <p:nvSpPr>
          <p:cNvPr id="20" name="Rounded Rectangle 29"/>
          <p:cNvSpPr/>
          <p:nvPr/>
        </p:nvSpPr>
        <p:spPr>
          <a:xfrm>
            <a:off x="8134526" y="7313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00:04</a:t>
            </a:r>
          </a:p>
        </p:txBody>
      </p:sp>
      <p:sp>
        <p:nvSpPr>
          <p:cNvPr id="22" name="Rounded Rectangle 30"/>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00:03</a:t>
            </a:r>
          </a:p>
        </p:txBody>
      </p:sp>
      <p:sp>
        <p:nvSpPr>
          <p:cNvPr id="23" name="Rounded Rectangle 31"/>
          <p:cNvSpPr/>
          <p:nvPr/>
        </p:nvSpPr>
        <p:spPr>
          <a:xfrm>
            <a:off x="8134526" y="4324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00:02</a:t>
            </a:r>
          </a:p>
        </p:txBody>
      </p:sp>
      <p:sp>
        <p:nvSpPr>
          <p:cNvPr id="24" name="Rounded Rectangle 32"/>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00:01</a:t>
            </a:r>
          </a:p>
        </p:txBody>
      </p:sp>
      <p:sp>
        <p:nvSpPr>
          <p:cNvPr id="25" name="Rounded Rectangle 33"/>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00:00</a:t>
            </a:r>
          </a:p>
        </p:txBody>
      </p:sp>
      <p:pic>
        <p:nvPicPr>
          <p:cNvPr id="26"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887126" y="25566"/>
            <a:ext cx="780874" cy="790576"/>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Oval 26"/>
          <p:cNvSpPr/>
          <p:nvPr/>
        </p:nvSpPr>
        <p:spPr>
          <a:xfrm>
            <a:off x="2569779" y="3984171"/>
            <a:ext cx="709449" cy="794660"/>
          </a:xfrm>
          <a:prstGeom prst="ellipse">
            <a:avLst/>
          </a:prstGeom>
          <a:noFill/>
          <a:ln w="57150" cap="flat" cmpd="sng" algn="ctr">
            <a:solidFill>
              <a:srgbClr val="FF0000"/>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263907188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7288" y="778328"/>
            <a:ext cx="8839198" cy="273231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GB" b="1" smtClean="0">
                <a:solidFill>
                  <a:srgbClr val="000000"/>
                </a:solidFill>
                <a:latin typeface="Arial" panose="020B0604020202020204" pitchFamily="34" charset="0"/>
                <a:ea typeface="Times New Roman" panose="02020603050405020304" pitchFamily="18" charset="0"/>
              </a:rPr>
              <a:t>     </a:t>
            </a:r>
            <a:r>
              <a:rPr lang="en-GB"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3:</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Tên dòng sông được nhắc đến trong bài</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Sông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Sông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Đáy</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Sông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Sông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hlinkClick r:id="rId3" action="ppaction://hlinksldjump"/>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1607335" y="118660"/>
            <a:ext cx="685015" cy="659669"/>
          </a:xfrm>
          <a:prstGeom prst="rect">
            <a:avLst/>
          </a:prstGeom>
        </p:spPr>
      </p:pic>
      <p:sp>
        <p:nvSpPr>
          <p:cNvPr id="10" name="Rounded Rectangle 23"/>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00:10</a:t>
            </a:r>
          </a:p>
        </p:txBody>
      </p:sp>
      <p:sp>
        <p:nvSpPr>
          <p:cNvPr id="11" name="Rounded Rectangle 24"/>
          <p:cNvSpPr/>
          <p:nvPr/>
        </p:nvSpPr>
        <p:spPr>
          <a:xfrm>
            <a:off x="8134526" y="7795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00:09</a:t>
            </a:r>
          </a:p>
        </p:txBody>
      </p:sp>
      <p:sp>
        <p:nvSpPr>
          <p:cNvPr id="12" name="Rounded Rectangle 25"/>
          <p:cNvSpPr/>
          <p:nvPr/>
        </p:nvSpPr>
        <p:spPr>
          <a:xfrm>
            <a:off x="8134526" y="879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00:08</a:t>
            </a:r>
          </a:p>
        </p:txBody>
      </p:sp>
      <p:sp>
        <p:nvSpPr>
          <p:cNvPr id="18" name="Rounded Rectangle 26"/>
          <p:cNvSpPr/>
          <p:nvPr/>
        </p:nvSpPr>
        <p:spPr>
          <a:xfrm>
            <a:off x="8134526" y="782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00:07</a:t>
            </a:r>
          </a:p>
        </p:txBody>
      </p:sp>
      <p:sp>
        <p:nvSpPr>
          <p:cNvPr id="19" name="Rounded Rectangle 27"/>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00:06</a:t>
            </a:r>
          </a:p>
        </p:txBody>
      </p:sp>
      <p:sp>
        <p:nvSpPr>
          <p:cNvPr id="20" name="Rounded Rectangle 28"/>
          <p:cNvSpPr/>
          <p:nvPr/>
        </p:nvSpPr>
        <p:spPr>
          <a:xfrm>
            <a:off x="8134526" y="830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00:05</a:t>
            </a:r>
          </a:p>
        </p:txBody>
      </p:sp>
      <p:sp>
        <p:nvSpPr>
          <p:cNvPr id="21" name="Rounded Rectangle 29"/>
          <p:cNvSpPr/>
          <p:nvPr/>
        </p:nvSpPr>
        <p:spPr>
          <a:xfrm>
            <a:off x="8134526" y="7313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00:04</a:t>
            </a:r>
          </a:p>
        </p:txBody>
      </p:sp>
      <p:sp>
        <p:nvSpPr>
          <p:cNvPr id="22" name="Rounded Rectangle 30"/>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00:03</a:t>
            </a:r>
          </a:p>
        </p:txBody>
      </p:sp>
      <p:sp>
        <p:nvSpPr>
          <p:cNvPr id="23" name="Rounded Rectangle 31"/>
          <p:cNvSpPr/>
          <p:nvPr/>
        </p:nvSpPr>
        <p:spPr>
          <a:xfrm>
            <a:off x="8134526" y="4324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00:02</a:t>
            </a:r>
          </a:p>
        </p:txBody>
      </p:sp>
      <p:sp>
        <p:nvSpPr>
          <p:cNvPr id="24" name="Rounded Rectangle 32"/>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00:01</a:t>
            </a:r>
          </a:p>
        </p:txBody>
      </p:sp>
      <p:sp>
        <p:nvSpPr>
          <p:cNvPr id="25" name="Rounded Rectangle 33"/>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00:00</a:t>
            </a:r>
          </a:p>
        </p:txBody>
      </p:sp>
      <p:pic>
        <p:nvPicPr>
          <p:cNvPr id="26"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887126" y="25566"/>
            <a:ext cx="780874" cy="790576"/>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Oval 26"/>
          <p:cNvSpPr/>
          <p:nvPr/>
        </p:nvSpPr>
        <p:spPr>
          <a:xfrm>
            <a:off x="2412124" y="5148942"/>
            <a:ext cx="756746" cy="794660"/>
          </a:xfrm>
          <a:prstGeom prst="ellipse">
            <a:avLst/>
          </a:prstGeom>
          <a:noFill/>
          <a:ln w="57150" cap="flat" cmpd="sng" algn="ctr">
            <a:solidFill>
              <a:srgbClr val="FF0000"/>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328006007"/>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719556" cy="273231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GB"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GB"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thơ Sông Đáy được in trong tập</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A"/>
          <p:cNvSpPr/>
          <p:nvPr/>
        </p:nvSpPr>
        <p:spPr>
          <a:xfrm>
            <a:off x="1752602"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Sự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 ngủ của lửa</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B"/>
          <p:cNvSpPr/>
          <p:nvPr/>
        </p:nvSpPr>
        <p:spPr>
          <a:xfrm>
            <a:off x="1683885"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Lửa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thiêng</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
          <p:cNvSpPr/>
          <p:nvPr/>
        </p:nvSpPr>
        <p:spPr>
          <a:xfrm flipH="1">
            <a:off x="6187394" y="3984171"/>
            <a:ext cx="4645920"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Sự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 ngủ của gió</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
          <p:cNvSpPr/>
          <p:nvPr/>
        </p:nvSpPr>
        <p:spPr>
          <a:xfrm flipH="1">
            <a:off x="6209165" y="5148942"/>
            <a:ext cx="462414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Lời </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 thầm từ xa xưa</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hlinkClick r:id="rId3" action="ppaction://hlinksldjump"/>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1607335" y="118660"/>
            <a:ext cx="685015" cy="659669"/>
          </a:xfrm>
          <a:prstGeom prst="rect">
            <a:avLst/>
          </a:prstGeom>
        </p:spPr>
      </p:pic>
      <p:sp>
        <p:nvSpPr>
          <p:cNvPr id="10" name="Rounded Rectangle 23"/>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00:10</a:t>
            </a:r>
          </a:p>
        </p:txBody>
      </p:sp>
      <p:sp>
        <p:nvSpPr>
          <p:cNvPr id="11" name="Rounded Rectangle 24"/>
          <p:cNvSpPr/>
          <p:nvPr/>
        </p:nvSpPr>
        <p:spPr>
          <a:xfrm>
            <a:off x="8134526" y="7795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00:09</a:t>
            </a:r>
          </a:p>
        </p:txBody>
      </p:sp>
      <p:sp>
        <p:nvSpPr>
          <p:cNvPr id="12" name="Rounded Rectangle 25"/>
          <p:cNvSpPr/>
          <p:nvPr/>
        </p:nvSpPr>
        <p:spPr>
          <a:xfrm>
            <a:off x="8134526" y="879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00:08</a:t>
            </a:r>
          </a:p>
        </p:txBody>
      </p:sp>
      <p:sp>
        <p:nvSpPr>
          <p:cNvPr id="17" name="Rounded Rectangle 26"/>
          <p:cNvSpPr/>
          <p:nvPr/>
        </p:nvSpPr>
        <p:spPr>
          <a:xfrm>
            <a:off x="8134526" y="782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00:07</a:t>
            </a:r>
          </a:p>
        </p:txBody>
      </p:sp>
      <p:sp>
        <p:nvSpPr>
          <p:cNvPr id="18" name="Rounded Rectangle 27"/>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00:06</a:t>
            </a:r>
          </a:p>
        </p:txBody>
      </p:sp>
      <p:sp>
        <p:nvSpPr>
          <p:cNvPr id="19" name="Rounded Rectangle 28"/>
          <p:cNvSpPr/>
          <p:nvPr/>
        </p:nvSpPr>
        <p:spPr>
          <a:xfrm>
            <a:off x="8134526" y="830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00:05</a:t>
            </a:r>
          </a:p>
        </p:txBody>
      </p:sp>
      <p:sp>
        <p:nvSpPr>
          <p:cNvPr id="20" name="Rounded Rectangle 29"/>
          <p:cNvSpPr/>
          <p:nvPr/>
        </p:nvSpPr>
        <p:spPr>
          <a:xfrm>
            <a:off x="8134526" y="7313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00:04</a:t>
            </a:r>
          </a:p>
        </p:txBody>
      </p:sp>
      <p:sp>
        <p:nvSpPr>
          <p:cNvPr id="22" name="Rounded Rectangle 30"/>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00:03</a:t>
            </a:r>
          </a:p>
        </p:txBody>
      </p:sp>
      <p:sp>
        <p:nvSpPr>
          <p:cNvPr id="23" name="Rounded Rectangle 31"/>
          <p:cNvSpPr/>
          <p:nvPr/>
        </p:nvSpPr>
        <p:spPr>
          <a:xfrm>
            <a:off x="8134526" y="4324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00:02</a:t>
            </a:r>
          </a:p>
        </p:txBody>
      </p:sp>
      <p:sp>
        <p:nvSpPr>
          <p:cNvPr id="24" name="Rounded Rectangle 32"/>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00:01</a:t>
            </a:r>
          </a:p>
        </p:txBody>
      </p:sp>
      <p:sp>
        <p:nvSpPr>
          <p:cNvPr id="25" name="Rounded Rectangle 33"/>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00:00</a:t>
            </a:r>
          </a:p>
        </p:txBody>
      </p:sp>
      <p:pic>
        <p:nvPicPr>
          <p:cNvPr id="26"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887126" y="25566"/>
            <a:ext cx="780874" cy="79057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20"/>
          <p:cNvSpPr/>
          <p:nvPr/>
        </p:nvSpPr>
        <p:spPr>
          <a:xfrm>
            <a:off x="1954925" y="5252360"/>
            <a:ext cx="646386" cy="691242"/>
          </a:xfrm>
          <a:prstGeom prst="ellipse">
            <a:avLst/>
          </a:prstGeom>
          <a:noFill/>
          <a:ln w="57150" cap="flat" cmpd="sng" algn="ctr">
            <a:solidFill>
              <a:srgbClr val="FF0000"/>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275125682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888" y="778328"/>
            <a:ext cx="9503598" cy="2150852"/>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GB"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GB"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r>
              <a:rPr lang="en-GB"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ảnh sông Đáy xuất hiện qua những mốc thời gian nào trong cuộc đời của nhân vật trữ tình?</a:t>
            </a:r>
            <a:endParaRPr lang="en-GB"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A"/>
          <p:cNvSpPr/>
          <p:nvPr/>
        </p:nvSpPr>
        <p:spPr>
          <a:xfrm>
            <a:off x="1022888" y="5148942"/>
            <a:ext cx="507311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Khi </a:t>
            </a:r>
            <a:r>
              <a:rPr lang="en-GB"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 ra và khi về già</a:t>
            </a:r>
            <a:endParaRPr lang="en-GB"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B"/>
          <p:cNvSpPr/>
          <p:nvPr/>
        </p:nvSpPr>
        <p:spPr>
          <a:xfrm>
            <a:off x="1022888" y="3984171"/>
            <a:ext cx="507311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Lúc nhỏ, lớn lên xa </a:t>
            </a:r>
            <a:r>
              <a:rPr lang="en-GB"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 và khi trở về</a:t>
            </a:r>
            <a:endParaRPr lang="en-GB"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Lúc </a:t>
            </a:r>
            <a:r>
              <a:rPr lang="en-GB"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 nhỏ và khi lớn lên</a:t>
            </a:r>
            <a:endParaRPr lang="en-GB"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lvl="0" indent="-342900">
              <a:lnSpc>
                <a:spcPct val="107000"/>
              </a:lnSpc>
              <a:spcAft>
                <a:spcPts val="800"/>
              </a:spcAft>
              <a:tabLst>
                <a:tab pos="457200" algn="l"/>
              </a:tabLst>
            </a:pPr>
            <a:r>
              <a:rPr lang="en-GB" smtClean="0">
                <a:solidFill>
                  <a:srgbClr val="000000"/>
                </a:solidFill>
                <a:latin typeface="Arial" panose="020B0604020202020204" pitchFamily="34" charset="0"/>
                <a:ea typeface="Times New Roman" panose="02020603050405020304" pitchFamily="18" charset="0"/>
              </a:rPr>
              <a:t>   </a:t>
            </a:r>
            <a:r>
              <a:rPr lang="en-GB"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Tất </a:t>
            </a:r>
            <a:r>
              <a:rPr lang="en-GB"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 các đáp án trên </a:t>
            </a:r>
            <a:r>
              <a:rPr lang="en-GB"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sai</a:t>
            </a:r>
            <a:endParaRPr lang="en-GB"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hlinkClick r:id="rId3" action="ppaction://hlinksldjump"/>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1607335" y="118660"/>
            <a:ext cx="685015" cy="659669"/>
          </a:xfrm>
          <a:prstGeom prst="rect">
            <a:avLst/>
          </a:prstGeom>
        </p:spPr>
      </p:pic>
      <p:sp>
        <p:nvSpPr>
          <p:cNvPr id="10" name="Rounded Rectangle 23"/>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00:10</a:t>
            </a:r>
          </a:p>
        </p:txBody>
      </p:sp>
      <p:sp>
        <p:nvSpPr>
          <p:cNvPr id="11" name="Rounded Rectangle 24"/>
          <p:cNvSpPr/>
          <p:nvPr/>
        </p:nvSpPr>
        <p:spPr>
          <a:xfrm>
            <a:off x="8134526" y="7795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00:09</a:t>
            </a:r>
          </a:p>
        </p:txBody>
      </p:sp>
      <p:sp>
        <p:nvSpPr>
          <p:cNvPr id="12" name="Rounded Rectangle 25"/>
          <p:cNvSpPr/>
          <p:nvPr/>
        </p:nvSpPr>
        <p:spPr>
          <a:xfrm>
            <a:off x="8134526" y="879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00:08</a:t>
            </a:r>
          </a:p>
        </p:txBody>
      </p:sp>
      <p:sp>
        <p:nvSpPr>
          <p:cNvPr id="17" name="Rounded Rectangle 26"/>
          <p:cNvSpPr/>
          <p:nvPr/>
        </p:nvSpPr>
        <p:spPr>
          <a:xfrm>
            <a:off x="8134526" y="782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00:07</a:t>
            </a:r>
          </a:p>
        </p:txBody>
      </p:sp>
      <p:sp>
        <p:nvSpPr>
          <p:cNvPr id="18" name="Rounded Rectangle 27"/>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00:06</a:t>
            </a:r>
          </a:p>
        </p:txBody>
      </p:sp>
      <p:sp>
        <p:nvSpPr>
          <p:cNvPr id="19" name="Rounded Rectangle 28"/>
          <p:cNvSpPr/>
          <p:nvPr/>
        </p:nvSpPr>
        <p:spPr>
          <a:xfrm>
            <a:off x="8134526" y="830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00:05</a:t>
            </a:r>
          </a:p>
        </p:txBody>
      </p:sp>
      <p:sp>
        <p:nvSpPr>
          <p:cNvPr id="20" name="Rounded Rectangle 29"/>
          <p:cNvSpPr/>
          <p:nvPr/>
        </p:nvSpPr>
        <p:spPr>
          <a:xfrm>
            <a:off x="8134526" y="7313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00:04</a:t>
            </a:r>
          </a:p>
        </p:txBody>
      </p:sp>
      <p:sp>
        <p:nvSpPr>
          <p:cNvPr id="22" name="Rounded Rectangle 30"/>
          <p:cNvSpPr/>
          <p:nvPr/>
        </p:nvSpPr>
        <p:spPr>
          <a:xfrm>
            <a:off x="8134526" y="6316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00:03</a:t>
            </a:r>
          </a:p>
        </p:txBody>
      </p:sp>
      <p:sp>
        <p:nvSpPr>
          <p:cNvPr id="23" name="Rounded Rectangle 31"/>
          <p:cNvSpPr/>
          <p:nvPr/>
        </p:nvSpPr>
        <p:spPr>
          <a:xfrm>
            <a:off x="8134526" y="4324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00:02</a:t>
            </a:r>
          </a:p>
        </p:txBody>
      </p:sp>
      <p:sp>
        <p:nvSpPr>
          <p:cNvPr id="24" name="Rounded Rectangle 32"/>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00:01</a:t>
            </a:r>
          </a:p>
        </p:txBody>
      </p:sp>
      <p:sp>
        <p:nvSpPr>
          <p:cNvPr id="25" name="Rounded Rectangle 33"/>
          <p:cNvSpPr/>
          <p:nvPr/>
        </p:nvSpPr>
        <p:spPr>
          <a:xfrm>
            <a:off x="8134526" y="532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a:solidFill>
                  <a:srgbClr val="002060"/>
                </a:solidFill>
                <a:latin typeface="Calibri" panose="020F0502020204030204"/>
              </a:rPr>
              <a:t>00:00</a:t>
            </a:r>
          </a:p>
        </p:txBody>
      </p:sp>
      <p:pic>
        <p:nvPicPr>
          <p:cNvPr id="26"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9887126" y="25566"/>
            <a:ext cx="780874" cy="79057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20"/>
          <p:cNvSpPr/>
          <p:nvPr/>
        </p:nvSpPr>
        <p:spPr>
          <a:xfrm>
            <a:off x="788276" y="3984171"/>
            <a:ext cx="693683" cy="794660"/>
          </a:xfrm>
          <a:prstGeom prst="ellipse">
            <a:avLst/>
          </a:prstGeom>
          <a:noFill/>
          <a:ln w="57150" cap="flat" cmpd="sng" algn="ctr">
            <a:solidFill>
              <a:srgbClr val="FF0000"/>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11356818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0;p10"/>
          <p:cNvPicPr preferRelativeResize="0">
            <a:picLocks/>
          </p:cNvPicPr>
          <p:nvPr/>
        </p:nvPicPr>
        <p:blipFill rotWithShape="1">
          <a:blip r:embed="rId3">
            <a:alphaModFix/>
          </a:blip>
          <a:srcRect/>
          <a:stretch/>
        </p:blipFill>
        <p:spPr>
          <a:xfrm>
            <a:off x="526942" y="371960"/>
            <a:ext cx="4633994" cy="5780868"/>
          </a:xfrm>
          <a:prstGeom prst="rect">
            <a:avLst/>
          </a:prstGeom>
          <a:noFill/>
          <a:ln>
            <a:noFill/>
          </a:ln>
        </p:spPr>
      </p:pic>
      <p:sp>
        <p:nvSpPr>
          <p:cNvPr id="3" name="Rectangle 2"/>
          <p:cNvSpPr/>
          <p:nvPr/>
        </p:nvSpPr>
        <p:spPr>
          <a:xfrm>
            <a:off x="5362413" y="371961"/>
            <a:ext cx="6090833" cy="1251240"/>
          </a:xfrm>
          <a:prstGeom prst="rect">
            <a:avLst/>
          </a:prstGeom>
        </p:spPr>
        <p:txBody>
          <a:bodyPr wrap="square">
            <a:spAutoFit/>
          </a:bodyPr>
          <a:lstStyle/>
          <a:p>
            <a:pPr marR="58420" algn="just">
              <a:lnSpc>
                <a:spcPct val="107000"/>
              </a:lnSpc>
              <a:spcAft>
                <a:spcPts val="0"/>
              </a:spcAft>
            </a:pPr>
            <a:r>
              <a:rPr lang="en-US" sz="2400" b="1">
                <a:latin typeface="Times New Roman" panose="02020603050405020304" pitchFamily="18" charset="0"/>
                <a:ea typeface="Times New Roman" panose="02020603050405020304" pitchFamily="18" charset="0"/>
              </a:rPr>
              <a:t>Nhiệm vụ 2. </a:t>
            </a:r>
            <a:r>
              <a:rPr lang="vi-VN" sz="2400" b="1">
                <a:latin typeface="Times New Roman" panose="02020603050405020304" pitchFamily="18" charset="0"/>
                <a:ea typeface="Times New Roman" panose="02020603050405020304" pitchFamily="18" charset="0"/>
              </a:rPr>
              <a:t>Vẽ tranh hoặc hát, đọc một bài thơ có cùng chủ đề (những bài hát về con sông quê hương</a:t>
            </a:r>
            <a:r>
              <a:rPr lang="vi-VN" sz="2400" b="1" smtClean="0">
                <a:latin typeface="Times New Roman" panose="02020603050405020304" pitchFamily="18" charset="0"/>
                <a:ea typeface="Times New Roman" panose="02020603050405020304" pitchFamily="18" charset="0"/>
              </a:rPr>
              <a:t>)</a:t>
            </a:r>
            <a:endParaRPr lang="en-US" sz="2400" b="1" smtClean="0">
              <a:latin typeface="Times New Roman" panose="02020603050405020304" pitchFamily="18" charset="0"/>
              <a:ea typeface="Times New Roman" panose="02020603050405020304" pitchFamily="18" charset="0"/>
            </a:endParaRPr>
          </a:p>
        </p:txBody>
      </p:sp>
      <p:sp>
        <p:nvSpPr>
          <p:cNvPr id="4" name="Rectangle 3"/>
          <p:cNvSpPr/>
          <p:nvPr/>
        </p:nvSpPr>
        <p:spPr>
          <a:xfrm>
            <a:off x="5362413" y="3000581"/>
            <a:ext cx="5563891" cy="856838"/>
          </a:xfrm>
          <a:prstGeom prst="rect">
            <a:avLst/>
          </a:prstGeom>
        </p:spPr>
        <p:txBody>
          <a:bodyPr wrap="square">
            <a:spAutoFit/>
          </a:bodyPr>
          <a:lstStyle/>
          <a:p>
            <a:pPr marR="61595" lvl="0" algn="just">
              <a:lnSpc>
                <a:spcPct val="107000"/>
              </a:lnSpc>
            </a:pPr>
            <a:r>
              <a:rPr lang="en-US" sz="2400" b="1">
                <a:solidFill>
                  <a:prstClr val="black"/>
                </a:solidFill>
                <a:latin typeface="Times New Roman" panose="02020603050405020304" pitchFamily="18" charset="0"/>
                <a:ea typeface="Times New Roman" panose="02020603050405020304" pitchFamily="18" charset="0"/>
              </a:rPr>
              <a:t>+ </a:t>
            </a:r>
            <a:r>
              <a:rPr lang="en-US" sz="2400" b="1" smtClean="0">
                <a:solidFill>
                  <a:prstClr val="black"/>
                </a:solidFill>
                <a:latin typeface="Times New Roman" panose="02020603050405020304" pitchFamily="18" charset="0"/>
                <a:ea typeface="Times New Roman" panose="02020603050405020304" pitchFamily="18" charset="0"/>
              </a:rPr>
              <a:t> </a:t>
            </a:r>
            <a:r>
              <a:rPr lang="en-US" sz="2400" i="1" smtClean="0">
                <a:solidFill>
                  <a:prstClr val="black"/>
                </a:solidFill>
                <a:latin typeface="Times New Roman" panose="02020603050405020304" pitchFamily="18" charset="0"/>
                <a:ea typeface="Times New Roman" panose="02020603050405020304" pitchFamily="18" charset="0"/>
              </a:rPr>
              <a:t>Nhớ </a:t>
            </a:r>
            <a:r>
              <a:rPr lang="en-US" sz="2400" i="1">
                <a:solidFill>
                  <a:prstClr val="black"/>
                </a:solidFill>
                <a:latin typeface="Times New Roman" panose="02020603050405020304" pitchFamily="18" charset="0"/>
                <a:ea typeface="Times New Roman" panose="02020603050405020304" pitchFamily="18" charset="0"/>
              </a:rPr>
              <a:t>con sông quê hương</a:t>
            </a:r>
            <a:r>
              <a:rPr lang="en-US" sz="2400">
                <a:solidFill>
                  <a:prstClr val="black"/>
                </a:solidFill>
                <a:latin typeface="Times New Roman" panose="02020603050405020304" pitchFamily="18" charset="0"/>
                <a:ea typeface="Times New Roman" panose="02020603050405020304" pitchFamily="18" charset="0"/>
              </a:rPr>
              <a:t>  - Tế Hanh</a:t>
            </a:r>
            <a:endParaRPr lang="en-GB" sz="2400">
              <a:solidFill>
                <a:prstClr val="black"/>
              </a:solidFill>
              <a:latin typeface="Times New Roman" panose="02020603050405020304" pitchFamily="18" charset="0"/>
              <a:ea typeface="Calibri" panose="020F0502020204030204" pitchFamily="34" charset="0"/>
            </a:endParaRPr>
          </a:p>
          <a:p>
            <a:pPr lvl="0"/>
            <a:r>
              <a:rPr lang="en-US" sz="2400">
                <a:solidFill>
                  <a:prstClr val="black"/>
                </a:solidFill>
                <a:latin typeface="Times New Roman" panose="02020603050405020304" pitchFamily="18" charset="0"/>
                <a:ea typeface="Times New Roman" panose="02020603050405020304" pitchFamily="18" charset="0"/>
              </a:rPr>
              <a:t>+ </a:t>
            </a:r>
            <a:r>
              <a:rPr lang="en-US" sz="2400" smtClean="0">
                <a:solidFill>
                  <a:prstClr val="black"/>
                </a:solidFill>
                <a:latin typeface="Times New Roman" panose="02020603050405020304" pitchFamily="18" charset="0"/>
                <a:ea typeface="Times New Roman" panose="02020603050405020304" pitchFamily="18" charset="0"/>
              </a:rPr>
              <a:t> </a:t>
            </a:r>
            <a:r>
              <a:rPr lang="en-US" sz="2400" i="1" smtClean="0">
                <a:solidFill>
                  <a:prstClr val="black"/>
                </a:solidFill>
                <a:latin typeface="Times New Roman" panose="02020603050405020304" pitchFamily="18" charset="0"/>
                <a:ea typeface="Times New Roman" panose="02020603050405020304" pitchFamily="18" charset="0"/>
              </a:rPr>
              <a:t>Trở </a:t>
            </a:r>
            <a:r>
              <a:rPr lang="en-US" sz="2400" i="1">
                <a:solidFill>
                  <a:prstClr val="black"/>
                </a:solidFill>
                <a:latin typeface="Times New Roman" panose="02020603050405020304" pitchFamily="18" charset="0"/>
                <a:ea typeface="Times New Roman" panose="02020603050405020304" pitchFamily="18" charset="0"/>
              </a:rPr>
              <a:t>về dòng sông tuổi thơ</a:t>
            </a:r>
            <a:r>
              <a:rPr lang="en-US" sz="2400">
                <a:solidFill>
                  <a:prstClr val="black"/>
                </a:solidFill>
                <a:latin typeface="Times New Roman" panose="02020603050405020304" pitchFamily="18" charset="0"/>
                <a:ea typeface="Times New Roman" panose="02020603050405020304" pitchFamily="18" charset="0"/>
              </a:rPr>
              <a:t>  - Hoàng Hiệp</a:t>
            </a:r>
            <a:endParaRPr lang="en-GB" sz="2400">
              <a:solidFill>
                <a:prstClr val="black"/>
              </a:solidFill>
            </a:endParaRPr>
          </a:p>
        </p:txBody>
      </p:sp>
    </p:spTree>
    <p:extLst>
      <p:ext uri="{BB962C8B-B14F-4D97-AF65-F5344CB8AC3E}">
        <p14:creationId xmlns:p14="http://schemas.microsoft.com/office/powerpoint/2010/main" xmlns="" val="69856861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6461" y="201478"/>
            <a:ext cx="4034330" cy="1053885"/>
            <a:chOff x="3065932" y="1054520"/>
            <a:chExt cx="3553529" cy="730136"/>
          </a:xfrm>
        </p:grpSpPr>
        <p:grpSp>
          <p:nvGrpSpPr>
            <p:cNvPr id="3" name="Group 9"/>
            <p:cNvGrpSpPr>
              <a:grpSpLocks/>
            </p:cNvGrpSpPr>
            <p:nvPr/>
          </p:nvGrpSpPr>
          <p:grpSpPr bwMode="auto">
            <a:xfrm>
              <a:off x="3203161" y="1054520"/>
              <a:ext cx="3416300" cy="688975"/>
              <a:chOff x="720" y="1392"/>
              <a:chExt cx="4058" cy="480"/>
            </a:xfrm>
          </p:grpSpPr>
          <p:sp>
            <p:nvSpPr>
              <p:cNvPr id="6" name="AutoShape 10"/>
              <p:cNvSpPr>
                <a:spLocks noChangeArrowheads="1"/>
              </p:cNvSpPr>
              <p:nvPr/>
            </p:nvSpPr>
            <p:spPr bwMode="gray">
              <a:xfrm>
                <a:off x="720" y="1392"/>
                <a:ext cx="4058" cy="480"/>
              </a:xfrm>
              <a:prstGeom prst="roundRect">
                <a:avLst>
                  <a:gd name="adj" fmla="val 17509"/>
                </a:avLst>
              </a:prstGeom>
              <a:gradFill rotWithShape="1">
                <a:gsLst>
                  <a:gs pos="0">
                    <a:srgbClr val="0563C1"/>
                  </a:gs>
                  <a:gs pos="50000">
                    <a:srgbClr val="0563C1">
                      <a:gamma/>
                      <a:shade val="92157"/>
                      <a:invGamma/>
                    </a:srgbClr>
                  </a:gs>
                  <a:gs pos="100000">
                    <a:srgbClr val="0563C1"/>
                  </a:gs>
                </a:gsLst>
                <a:lin ang="540000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a:endParaRPr>
              </a:p>
            </p:txBody>
          </p:sp>
          <p:grpSp>
            <p:nvGrpSpPr>
              <p:cNvPr id="7" name="Group 11"/>
              <p:cNvGrpSpPr>
                <a:grpSpLocks/>
              </p:cNvGrpSpPr>
              <p:nvPr/>
            </p:nvGrpSpPr>
            <p:grpSpPr bwMode="auto">
              <a:xfrm>
                <a:off x="730" y="1407"/>
                <a:ext cx="4043" cy="444"/>
                <a:chOff x="744" y="1407"/>
                <a:chExt cx="3988" cy="444"/>
              </a:xfrm>
            </p:grpSpPr>
            <p:sp>
              <p:nvSpPr>
                <p:cNvPr id="8" name="AutoShape 12"/>
                <p:cNvSpPr>
                  <a:spLocks noChangeArrowheads="1"/>
                </p:cNvSpPr>
                <p:nvPr/>
              </p:nvSpPr>
              <p:spPr bwMode="gray">
                <a:xfrm>
                  <a:off x="744" y="1736"/>
                  <a:ext cx="3988" cy="115"/>
                </a:xfrm>
                <a:prstGeom prst="roundRect">
                  <a:avLst>
                    <a:gd name="adj" fmla="val 50000"/>
                  </a:avLst>
                </a:prstGeom>
                <a:gradFill rotWithShape="1">
                  <a:gsLst>
                    <a:gs pos="0">
                      <a:srgbClr val="0563C1">
                        <a:alpha val="0"/>
                      </a:srgbClr>
                    </a:gs>
                    <a:gs pos="100000">
                      <a:srgbClr val="0563C1">
                        <a:gamma/>
                        <a:tint val="0"/>
                        <a:invGamma/>
                      </a:srgbClr>
                    </a:gs>
                  </a:gsLst>
                  <a:lin ang="540000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a:endParaRPr>
                </a:p>
              </p:txBody>
            </p:sp>
            <p:sp>
              <p:nvSpPr>
                <p:cNvPr id="9" name="AutoShape 13"/>
                <p:cNvSpPr>
                  <a:spLocks noChangeArrowheads="1"/>
                </p:cNvSpPr>
                <p:nvPr/>
              </p:nvSpPr>
              <p:spPr bwMode="gray">
                <a:xfrm>
                  <a:off x="744" y="1407"/>
                  <a:ext cx="3988" cy="115"/>
                </a:xfrm>
                <a:prstGeom prst="roundRect">
                  <a:avLst>
                    <a:gd name="adj" fmla="val 50000"/>
                  </a:avLst>
                </a:prstGeom>
                <a:gradFill rotWithShape="1">
                  <a:gsLst>
                    <a:gs pos="0">
                      <a:srgbClr val="0563C1">
                        <a:gamma/>
                        <a:tint val="25490"/>
                        <a:invGamma/>
                      </a:srgbClr>
                    </a:gs>
                    <a:gs pos="100000">
                      <a:srgbClr val="0563C1">
                        <a:alpha val="0"/>
                      </a:srgbClr>
                    </a:gs>
                  </a:gsLst>
                  <a:lin ang="540000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a:endParaRPr>
                </a:p>
              </p:txBody>
            </p:sp>
          </p:grpSp>
        </p:grpSp>
        <p:pic>
          <p:nvPicPr>
            <p:cNvPr id="4" name="Picture 25" descr="1"/>
            <p:cNvPicPr>
              <a:picLocks noChangeAspect="1" noChangeArrowheads="1"/>
            </p:cNvPicPr>
            <p:nvPr/>
          </p:nvPicPr>
          <p:blipFill>
            <a:blip r:embed="rId3">
              <a:lum bright="-6000" contrast="24000"/>
              <a:grayscl/>
            </a:blip>
            <a:srcRect l="42606" t="64474" r="19473"/>
            <a:stretch>
              <a:fillRect/>
            </a:stretch>
          </p:blipFill>
          <p:spPr bwMode="gray">
            <a:xfrm>
              <a:off x="3065932" y="1094094"/>
              <a:ext cx="538162" cy="690562"/>
            </a:xfrm>
            <a:prstGeom prst="rect">
              <a:avLst/>
            </a:prstGeom>
            <a:noFill/>
          </p:spPr>
        </p:pic>
        <p:sp>
          <p:nvSpPr>
            <p:cNvPr id="5" name="TextBox 4"/>
            <p:cNvSpPr txBox="1"/>
            <p:nvPr/>
          </p:nvSpPr>
          <p:spPr>
            <a:xfrm>
              <a:off x="3548003" y="1155592"/>
              <a:ext cx="3033175" cy="31984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CUỘC</a:t>
              </a: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SỐNG</a:t>
              </a:r>
              <a:endPar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0" name="Google Shape;191;p10"/>
          <p:cNvSpPr/>
          <p:nvPr/>
        </p:nvSpPr>
        <p:spPr>
          <a:xfrm>
            <a:off x="5114441" y="0"/>
            <a:ext cx="5594888" cy="1195951"/>
          </a:xfrm>
          <a:prstGeom prst="cloudCallout">
            <a:avLst>
              <a:gd name="adj1" fmla="val -20833"/>
              <a:gd name="adj2" fmla="val 625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R="58420" lvl="0" algn="just">
              <a:lnSpc>
                <a:spcPct val="107000"/>
              </a:lnSpc>
            </a:pPr>
            <a:r>
              <a:rPr lang="en-US" sz="2800" b="1" smtClean="0">
                <a:solidFill>
                  <a:prstClr val="black"/>
                </a:solidFill>
                <a:latin typeface="Times New Roman" panose="02020603050405020304" pitchFamily="18" charset="0"/>
                <a:ea typeface="Times New Roman" panose="02020603050405020304" pitchFamily="18" charset="0"/>
              </a:rPr>
              <a:t>Làm </a:t>
            </a:r>
            <a:r>
              <a:rPr lang="en-US" sz="2800" b="1">
                <a:solidFill>
                  <a:prstClr val="black"/>
                </a:solidFill>
                <a:latin typeface="Times New Roman" panose="02020603050405020304" pitchFamily="18" charset="0"/>
                <a:ea typeface="Times New Roman" panose="02020603050405020304" pitchFamily="18" charset="0"/>
              </a:rPr>
              <a:t>câu 6 trong sgk</a:t>
            </a:r>
            <a:endParaRPr lang="en-GB" sz="2800">
              <a:solidFill>
                <a:prstClr val="black"/>
              </a:solidFill>
              <a:latin typeface="Times New Roman" panose="02020603050405020304" pitchFamily="18" charset="0"/>
              <a:ea typeface="Calibri" panose="020F0502020204030204" pitchFamily="34" charset="0"/>
            </a:endParaRPr>
          </a:p>
        </p:txBody>
      </p:sp>
      <p:pic>
        <p:nvPicPr>
          <p:cNvPr id="11" name="Picture 2" descr="Ghim trên Status, captions, lời chúc, câu nói hay, quot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6461" y="1368257"/>
            <a:ext cx="3161654" cy="517712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890075" y="1368258"/>
            <a:ext cx="7919633" cy="517712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228600">
              <a:lnSpc>
                <a:spcPct val="107000"/>
              </a:lnSpc>
              <a:spcAft>
                <a:spcPts val="800"/>
              </a:spcAft>
            </a:pPr>
            <a:r>
              <a:rPr lang="en-US" sz="2400" smtClean="0">
                <a:solidFill>
                  <a:srgbClr val="000000"/>
                </a:solidFill>
                <a:latin typeface="Times New Roman" panose="02020603050405020304" pitchFamily="18" charset="0"/>
                <a:cs typeface="Times New Roman" panose="02020603050405020304" pitchFamily="18" charset="0"/>
              </a:rPr>
              <a:t>- </a:t>
            </a:r>
            <a:r>
              <a:rPr lang="vi-VN" sz="2400" smtClean="0">
                <a:solidFill>
                  <a:srgbClr val="000000"/>
                </a:solidFill>
                <a:latin typeface="Times New Roman" panose="02020603050405020304" pitchFamily="18" charset="0"/>
                <a:cs typeface="Times New Roman" panose="02020603050405020304" pitchFamily="18" charset="0"/>
              </a:rPr>
              <a:t>Quê </a:t>
            </a:r>
            <a:r>
              <a:rPr lang="vi-VN" sz="2400">
                <a:solidFill>
                  <a:srgbClr val="000000"/>
                </a:solidFill>
                <a:latin typeface="Times New Roman" panose="02020603050405020304" pitchFamily="18" charset="0"/>
                <a:cs typeface="Times New Roman" panose="02020603050405020304" pitchFamily="18" charset="0"/>
              </a:rPr>
              <a:t>hương </a:t>
            </a:r>
            <a:r>
              <a:rPr lang="vi-VN" sz="2400" smtClean="0">
                <a:solidFill>
                  <a:srgbClr val="000000"/>
                </a:solidFill>
                <a:latin typeface="Times New Roman" panose="02020603050405020304" pitchFamily="18" charset="0"/>
                <a:cs typeface="Times New Roman" panose="02020603050405020304" pitchFamily="18" charset="0"/>
              </a:rPr>
              <a:t>luôn </a:t>
            </a:r>
            <a:r>
              <a:rPr lang="vi-VN" sz="2400">
                <a:solidFill>
                  <a:srgbClr val="000000"/>
                </a:solidFill>
                <a:latin typeface="Times New Roman" panose="02020603050405020304" pitchFamily="18" charset="0"/>
                <a:cs typeface="Times New Roman" panose="02020603050405020304" pitchFamily="18" charset="0"/>
              </a:rPr>
              <a:t>chiếm một phần quan trọng trong cuộc đời của mỗi </a:t>
            </a:r>
            <a:r>
              <a:rPr lang="vi-VN" sz="2400" smtClean="0">
                <a:solidFill>
                  <a:srgbClr val="000000"/>
                </a:solidFill>
                <a:latin typeface="Times New Roman" panose="02020603050405020304" pitchFamily="18" charset="0"/>
                <a:cs typeface="Times New Roman" panose="02020603050405020304" pitchFamily="18" charset="0"/>
              </a:rPr>
              <a:t>người. </a:t>
            </a:r>
            <a:r>
              <a:rPr lang="vi-VN" sz="2400">
                <a:solidFill>
                  <a:srgbClr val="000000"/>
                </a:solidFill>
                <a:latin typeface="Times New Roman" panose="02020603050405020304" pitchFamily="18" charset="0"/>
                <a:cs typeface="Times New Roman" panose="02020603050405020304" pitchFamily="18" charset="0"/>
              </a:rPr>
              <a:t>Tình yêu với quê hương không chỉ được vun đắp từ nhỏ, qua những câu ca dao, tục ngữ, qua những câu hát, câu ru mà còn cả qua những bài học. </a:t>
            </a:r>
            <a:r>
              <a:rPr lang="en-US" sz="2400" smtClean="0">
                <a:solidFill>
                  <a:srgbClr val="000000"/>
                </a:solidFill>
                <a:latin typeface="Times New Roman" panose="02020603050405020304" pitchFamily="18" charset="0"/>
                <a:cs typeface="Times New Roman" panose="02020603050405020304" pitchFamily="18" charset="0"/>
              </a:rPr>
              <a:t>C</a:t>
            </a:r>
            <a:r>
              <a:rPr lang="vi-VN" sz="2400" smtClean="0">
                <a:solidFill>
                  <a:srgbClr val="000000"/>
                </a:solidFill>
                <a:latin typeface="Times New Roman" panose="02020603050405020304" pitchFamily="18" charset="0"/>
                <a:cs typeface="Times New Roman" panose="02020603050405020304" pitchFamily="18" charset="0"/>
              </a:rPr>
              <a:t>húng </a:t>
            </a:r>
            <a:r>
              <a:rPr lang="vi-VN" sz="2400">
                <a:solidFill>
                  <a:srgbClr val="000000"/>
                </a:solidFill>
                <a:latin typeface="Times New Roman" panose="02020603050405020304" pitchFamily="18" charset="0"/>
                <a:cs typeface="Times New Roman" panose="02020603050405020304" pitchFamily="18" charset="0"/>
              </a:rPr>
              <a:t>ta đi đến và sống ở rất nhiều nơi, nhưng quê hương luôn là nơi ta muốn trở về nhất bởi nơi đó không chỉ có gia đình, họ hàng mà còn chất chứa cả những kỉ niệm tuyệt vời nhất. </a:t>
            </a:r>
          </a:p>
          <a:p>
            <a:r>
              <a:rPr lang="vi-VN" sz="2400">
                <a:solidFill>
                  <a:srgbClr val="000000"/>
                </a:solidFill>
                <a:latin typeface="Times New Roman" panose="02020603050405020304" pitchFamily="18" charset="0"/>
                <a:cs typeface="Times New Roman" panose="02020603050405020304" pitchFamily="18" charset="0"/>
              </a:rPr>
              <a:t>- </a:t>
            </a:r>
            <a:r>
              <a:rPr lang="vi-VN" sz="2400" smtClean="0">
                <a:solidFill>
                  <a:srgbClr val="000000"/>
                </a:solidFill>
                <a:latin typeface="Times New Roman" panose="02020603050405020304" pitchFamily="18" charset="0"/>
                <a:cs typeface="Times New Roman" panose="02020603050405020304" pitchFamily="18" charset="0"/>
              </a:rPr>
              <a:t>Tình </a:t>
            </a:r>
            <a:r>
              <a:rPr lang="vi-VN" sz="2400">
                <a:solidFill>
                  <a:srgbClr val="000000"/>
                </a:solidFill>
                <a:latin typeface="Times New Roman" panose="02020603050405020304" pitchFamily="18" charset="0"/>
                <a:cs typeface="Times New Roman" panose="02020603050405020304" pitchFamily="18" charset="0"/>
              </a:rPr>
              <a:t>yêu quê hương đất nước là một truyền thống tốt đẹp và đáng quý của dân tộc Việt Nam, nó đã ăn sâu vào máu </a:t>
            </a:r>
            <a:r>
              <a:rPr lang="vi-VN" sz="2400" smtClean="0">
                <a:solidFill>
                  <a:srgbClr val="000000"/>
                </a:solidFill>
                <a:latin typeface="Times New Roman" panose="02020603050405020304" pitchFamily="18" charset="0"/>
                <a:cs typeface="Times New Roman" panose="02020603050405020304" pitchFamily="18" charset="0"/>
              </a:rPr>
              <a:t>thịt</a:t>
            </a:r>
            <a:r>
              <a:rPr lang="en-US" sz="2400" smtClean="0">
                <a:solidFill>
                  <a:srgbClr val="000000"/>
                </a:solidFill>
                <a:latin typeface="Times New Roman" panose="02020603050405020304" pitchFamily="18" charset="0"/>
                <a:cs typeface="Times New Roman" panose="02020603050405020304" pitchFamily="18" charset="0"/>
              </a:rPr>
              <a:t> </a:t>
            </a:r>
            <a:r>
              <a:rPr lang="vi-VN" sz="2400" smtClean="0">
                <a:solidFill>
                  <a:srgbClr val="000000"/>
                </a:solidFill>
                <a:latin typeface="Times New Roman" panose="02020603050405020304" pitchFamily="18" charset="0"/>
                <a:cs typeface="Times New Roman" panose="02020603050405020304" pitchFamily="18" charset="0"/>
              </a:rPr>
              <a:t>mỗi </a:t>
            </a:r>
            <a:r>
              <a:rPr lang="vi-VN" sz="2400">
                <a:solidFill>
                  <a:srgbClr val="000000"/>
                </a:solidFill>
                <a:latin typeface="Times New Roman" panose="02020603050405020304" pitchFamily="18" charset="0"/>
                <a:cs typeface="Times New Roman" panose="02020603050405020304" pitchFamily="18" charset="0"/>
              </a:rPr>
              <a:t>con người. </a:t>
            </a:r>
            <a:r>
              <a:rPr lang="en-US" sz="2400">
                <a:solidFill>
                  <a:srgbClr val="000000"/>
                </a:solidFill>
                <a:latin typeface="Times New Roman" panose="02020603050405020304" pitchFamily="18" charset="0"/>
                <a:cs typeface="Times New Roman" panose="02020603050405020304" pitchFamily="18" charset="0"/>
              </a:rPr>
              <a:t>D</a:t>
            </a:r>
            <a:r>
              <a:rPr lang="vi-VN" sz="2400" smtClean="0">
                <a:solidFill>
                  <a:srgbClr val="000000"/>
                </a:solidFill>
                <a:latin typeface="Times New Roman" panose="02020603050405020304" pitchFamily="18" charset="0"/>
                <a:cs typeface="Times New Roman" panose="02020603050405020304" pitchFamily="18" charset="0"/>
              </a:rPr>
              <a:t>ù </a:t>
            </a:r>
            <a:r>
              <a:rPr lang="vi-VN" sz="2400">
                <a:solidFill>
                  <a:srgbClr val="000000"/>
                </a:solidFill>
                <a:latin typeface="Times New Roman" panose="02020603050405020304" pitchFamily="18" charset="0"/>
                <a:cs typeface="Times New Roman" panose="02020603050405020304" pitchFamily="18" charset="0"/>
              </a:rPr>
              <a:t>đời sống hiện nay có nhiều thay đổi thì tình cảm với quê hương, đất nước của con người chắc chắn sẽ không bao giờ thay đổi. Thứ tình cảm đó sẽ luôn được gìn giữ và phát huy đến muôn đời. </a:t>
            </a:r>
          </a:p>
        </p:txBody>
      </p:sp>
    </p:spTree>
    <p:extLst>
      <p:ext uri="{BB962C8B-B14F-4D97-AF65-F5344CB8AC3E}">
        <p14:creationId xmlns:p14="http://schemas.microsoft.com/office/powerpoint/2010/main" xmlns="" val="68720519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5"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462" y="122665"/>
            <a:ext cx="3859940" cy="1134670"/>
          </a:xfrm>
          <a:prstGeom prst="rect">
            <a:avLst/>
          </a:prstGeom>
        </p:spPr>
        <p:txBody>
          <a:bodyPr wrap="square">
            <a:spAutoFit/>
          </a:bodyPr>
          <a:lstStyle/>
          <a:p>
            <a:pPr marL="67945" marR="61595" algn="just">
              <a:lnSpc>
                <a:spcPct val="115000"/>
              </a:lnSpc>
              <a:spcBef>
                <a:spcPts val="240"/>
              </a:spcBef>
              <a:spcAft>
                <a:spcPts val="240"/>
              </a:spcAft>
            </a:pPr>
            <a:r>
              <a:rPr lang="en-US" sz="2800" b="1" u="sng">
                <a:solidFill>
                  <a:srgbClr val="FF0000"/>
                </a:solidFill>
                <a:latin typeface="Times New Roman" panose="02020603050405020304" pitchFamily="18" charset="0"/>
                <a:ea typeface="Times New Roman" panose="02020603050405020304" pitchFamily="18" charset="0"/>
              </a:rPr>
              <a:t>I. Đọc- tìm hiểu chung</a:t>
            </a:r>
            <a:endParaRPr lang="en-GB" sz="2800" u="sng">
              <a:solidFill>
                <a:srgbClr val="FF0000"/>
              </a:solidFill>
              <a:latin typeface="Times New Roman" panose="02020603050405020304" pitchFamily="18" charset="0"/>
              <a:ea typeface="Calibri" panose="020F0502020204030204" pitchFamily="34" charset="0"/>
            </a:endParaRPr>
          </a:p>
          <a:p>
            <a:pPr marL="67945" marR="61595" algn="just">
              <a:lnSpc>
                <a:spcPct val="115000"/>
              </a:lnSpc>
              <a:spcBef>
                <a:spcPts val="240"/>
              </a:spcBef>
              <a:spcAft>
                <a:spcPts val="240"/>
              </a:spcAft>
            </a:pPr>
            <a:r>
              <a:rPr lang="en-US" sz="2800" b="1" i="1" u="sng">
                <a:solidFill>
                  <a:srgbClr val="FF0000"/>
                </a:solidFill>
                <a:latin typeface="Times New Roman" panose="02020603050405020304" pitchFamily="18" charset="0"/>
                <a:ea typeface="Times New Roman" panose="02020603050405020304" pitchFamily="18" charset="0"/>
              </a:rPr>
              <a:t>1. Tác giả</a:t>
            </a:r>
            <a:endParaRPr lang="en-GB" sz="2800" u="sng">
              <a:solidFill>
                <a:srgbClr val="FF0000"/>
              </a:solidFill>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6059837" y="140852"/>
            <a:ext cx="2650210" cy="1563962"/>
          </a:xfrm>
          <a:prstGeom prst="rect">
            <a:avLst/>
          </a:prstGeom>
        </p:spPr>
      </p:pic>
      <p:sp>
        <p:nvSpPr>
          <p:cNvPr id="11" name="Google Shape;131;p6"/>
          <p:cNvSpPr/>
          <p:nvPr/>
        </p:nvSpPr>
        <p:spPr>
          <a:xfrm>
            <a:off x="0" y="1879600"/>
            <a:ext cx="1371600" cy="4978400"/>
          </a:xfrm>
          <a:prstGeom prst="rec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400">
              <a:buClr>
                <a:srgbClr val="000000"/>
              </a:buClr>
              <a:buFont typeface="Arial"/>
              <a:buNone/>
            </a:pPr>
            <a:r>
              <a:rPr lang="en-US" sz="2800" b="1" kern="0">
                <a:solidFill>
                  <a:srgbClr val="000000"/>
                </a:solidFill>
                <a:latin typeface="Times New Roman" panose="02020603050405020304" pitchFamily="18" charset="0"/>
                <a:ea typeface="Calibri"/>
                <a:cs typeface="Times New Roman" panose="02020603050405020304" pitchFamily="18" charset="0"/>
                <a:sym typeface="Calibri"/>
              </a:rPr>
              <a:t>Nguyễn </a:t>
            </a:r>
            <a:r>
              <a:rPr lang="en-US" sz="2800" b="1" kern="0" smtClean="0">
                <a:solidFill>
                  <a:srgbClr val="000000"/>
                </a:solidFill>
                <a:latin typeface="Times New Roman" panose="02020603050405020304" pitchFamily="18" charset="0"/>
                <a:ea typeface="Calibri"/>
                <a:cs typeface="Times New Roman" panose="02020603050405020304" pitchFamily="18" charset="0"/>
                <a:sym typeface="Calibri"/>
              </a:rPr>
              <a:t>Quang Thiều</a:t>
            </a:r>
            <a:endParaRPr sz="28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2" name="Google Shape;135;p6"/>
          <p:cNvSpPr txBox="1"/>
          <p:nvPr/>
        </p:nvSpPr>
        <p:spPr>
          <a:xfrm>
            <a:off x="2895600" y="1845665"/>
            <a:ext cx="8852115" cy="3022838"/>
          </a:xfrm>
          <a:prstGeom prst="rect">
            <a:avLst/>
          </a:prstGeom>
          <a:solidFill>
            <a:srgbClr val="FFFFFF"/>
          </a:solidFill>
          <a:ln w="25400" cap="flat" cmpd="sng">
            <a:solidFill>
              <a:srgbClr val="F79646"/>
            </a:solidFill>
            <a:prstDash val="solid"/>
            <a:round/>
            <a:headEnd type="none" w="sm" len="sm"/>
            <a:tailEnd type="none" w="sm" len="sm"/>
          </a:ln>
        </p:spPr>
        <p:txBody>
          <a:bodyPr spcFirstLastPara="1" wrap="square" lIns="91425" tIns="45700" rIns="91425" bIns="45700" anchor="t" anchorCtr="0">
            <a:spAutoFit/>
          </a:bodyPr>
          <a:lstStyle/>
          <a:p>
            <a:pPr marL="24130">
              <a:lnSpc>
                <a:spcPct val="115000"/>
              </a:lnSpc>
              <a:spcBef>
                <a:spcPts val="240"/>
              </a:spcBef>
              <a:spcAft>
                <a:spcPts val="240"/>
              </a:spcAft>
            </a:pPr>
            <a:r>
              <a:rPr lang="en-GB" smtClean="0">
                <a:solidFill>
                  <a:srgbClr val="000000"/>
                </a:solidFill>
                <a:latin typeface="Times New Roman" panose="02020603050405020304" pitchFamily="18" charset="0"/>
                <a:ea typeface="Calibri" panose="020F0502020204030204" pitchFamily="34" charset="0"/>
              </a:rPr>
              <a:t>- </a:t>
            </a:r>
            <a:r>
              <a:rPr lang="en-GB" sz="2200" smtClean="0">
                <a:solidFill>
                  <a:srgbClr val="000000"/>
                </a:solidFill>
                <a:latin typeface="Times New Roman" panose="02020603050405020304" pitchFamily="18" charset="0"/>
                <a:ea typeface="Calibri" panose="020F0502020204030204" pitchFamily="34" charset="0"/>
              </a:rPr>
              <a:t>Sinh </a:t>
            </a:r>
            <a:r>
              <a:rPr lang="en-GB" sz="2200">
                <a:solidFill>
                  <a:srgbClr val="000000"/>
                </a:solidFill>
                <a:latin typeface="Times New Roman" panose="02020603050405020304" pitchFamily="18" charset="0"/>
                <a:ea typeface="Calibri" panose="020F0502020204030204" pitchFamily="34" charset="0"/>
              </a:rPr>
              <a:t>1951</a:t>
            </a:r>
            <a:endParaRPr lang="en-GB" sz="2200">
              <a:latin typeface="Times New Roman" panose="02020603050405020304" pitchFamily="18" charset="0"/>
              <a:ea typeface="Calibri" panose="020F0502020204030204" pitchFamily="34" charset="0"/>
            </a:endParaRPr>
          </a:p>
          <a:p>
            <a:pPr marL="24130">
              <a:lnSpc>
                <a:spcPct val="115000"/>
              </a:lnSpc>
              <a:spcBef>
                <a:spcPts val="240"/>
              </a:spcBef>
              <a:spcAft>
                <a:spcPts val="240"/>
              </a:spcAft>
            </a:pPr>
            <a:r>
              <a:rPr lang="en-GB" sz="2200">
                <a:solidFill>
                  <a:srgbClr val="000000"/>
                </a:solidFill>
                <a:latin typeface="Times New Roman" panose="02020603050405020304" pitchFamily="18" charset="0"/>
                <a:ea typeface="Calibri" panose="020F0502020204030204" pitchFamily="34" charset="0"/>
              </a:rPr>
              <a:t>-  Quê: Thôn Hoàng Dương (Làng Chùa), xã Sơn Công, huyên </a:t>
            </a:r>
            <a:r>
              <a:rPr lang="en-GB" sz="2200" smtClean="0">
                <a:solidFill>
                  <a:srgbClr val="000000"/>
                </a:solidFill>
                <a:latin typeface="Times New Roman" panose="02020603050405020304" pitchFamily="18" charset="0"/>
                <a:ea typeface="Calibri" panose="020F0502020204030204" pitchFamily="34" charset="0"/>
              </a:rPr>
              <a:t>Ứng Hòa</a:t>
            </a:r>
            <a:r>
              <a:rPr lang="en-GB" sz="2200">
                <a:solidFill>
                  <a:srgbClr val="000000"/>
                </a:solidFill>
                <a:latin typeface="Times New Roman" panose="02020603050405020304" pitchFamily="18" charset="0"/>
                <a:ea typeface="Calibri" panose="020F0502020204030204" pitchFamily="34" charset="0"/>
              </a:rPr>
              <a:t>, tỉnh Hà Tây (nay thuộc Hà Nội).</a:t>
            </a:r>
            <a:endParaRPr lang="en-GB" sz="2200">
              <a:latin typeface="Times New Roman" panose="02020603050405020304" pitchFamily="18" charset="0"/>
              <a:ea typeface="Calibri" panose="020F0502020204030204" pitchFamily="34" charset="0"/>
            </a:endParaRPr>
          </a:p>
          <a:p>
            <a:pPr marL="93980">
              <a:lnSpc>
                <a:spcPct val="115000"/>
              </a:lnSpc>
              <a:spcBef>
                <a:spcPts val="240"/>
              </a:spcBef>
              <a:spcAft>
                <a:spcPts val="240"/>
              </a:spcAft>
            </a:pPr>
            <a:r>
              <a:rPr lang="en-GB" sz="2200">
                <a:solidFill>
                  <a:srgbClr val="000000"/>
                </a:solidFill>
                <a:latin typeface="Times New Roman" panose="02020603050405020304" pitchFamily="18" charset="0"/>
                <a:ea typeface="Calibri" panose="020F0502020204030204" pitchFamily="34" charset="0"/>
              </a:rPr>
              <a:t>- là nhà thơ hiện đại tiêu biểu của làng văn học Việt Nam-&gt; ngoài ra còn viết văn, viết báo, tiểu thuyết, soạn kịch…</a:t>
            </a:r>
            <a:endParaRPr lang="en-GB" sz="2200">
              <a:latin typeface="Times New Roman" panose="02020603050405020304" pitchFamily="18" charset="0"/>
              <a:ea typeface="Calibri" panose="020F0502020204030204" pitchFamily="34" charset="0"/>
            </a:endParaRPr>
          </a:p>
          <a:p>
            <a:pPr marL="24130">
              <a:lnSpc>
                <a:spcPct val="115000"/>
              </a:lnSpc>
              <a:spcBef>
                <a:spcPts val="240"/>
              </a:spcBef>
              <a:spcAft>
                <a:spcPts val="240"/>
              </a:spcAft>
            </a:pPr>
            <a:r>
              <a:rPr lang="en-GB" sz="2200">
                <a:solidFill>
                  <a:srgbClr val="000000"/>
                </a:solidFill>
                <a:latin typeface="Times New Roman" panose="02020603050405020304" pitchFamily="18" charset="0"/>
                <a:ea typeface="Calibri" panose="020F0502020204030204" pitchFamily="34" charset="0"/>
              </a:rPr>
              <a:t>- Hiện là Chủ tịch Hội Nhà văn Việt Nam; Phó Tổng thư ký thứ nhất Hội Nhà văn Á - Phi; Giám đốc - Tổng Biên tập Nhà xuất bản Hội Nhà văn</a:t>
            </a:r>
            <a:endParaRPr lang="en-GB" sz="2200">
              <a:latin typeface="Times New Roman" panose="02020603050405020304" pitchFamily="18" charset="0"/>
              <a:ea typeface="Calibri" panose="020F0502020204030204" pitchFamily="34" charset="0"/>
            </a:endParaRPr>
          </a:p>
        </p:txBody>
      </p:sp>
      <p:sp>
        <p:nvSpPr>
          <p:cNvPr id="13" name="Google Shape;132;p6"/>
          <p:cNvSpPr/>
          <p:nvPr/>
        </p:nvSpPr>
        <p:spPr>
          <a:xfrm>
            <a:off x="1371600" y="2463799"/>
            <a:ext cx="1524000" cy="1646681"/>
          </a:xfrm>
          <a:prstGeom prst="right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400">
              <a:buClr>
                <a:srgbClr val="000000"/>
              </a:buClr>
              <a:buFont typeface="Arial"/>
              <a:buNone/>
            </a:pPr>
            <a:r>
              <a:rPr lang="en-US" sz="2400" b="1" kern="0">
                <a:solidFill>
                  <a:srgbClr val="000000"/>
                </a:solidFill>
                <a:latin typeface="Times New Roman" panose="02020603050405020304" pitchFamily="18" charset="0"/>
                <a:ea typeface="Calibri"/>
                <a:cs typeface="Times New Roman" panose="02020603050405020304" pitchFamily="18" charset="0"/>
                <a:sym typeface="Calibri"/>
              </a:rPr>
              <a:t>Tiểu sử</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4" name="Google Shape;136;p6"/>
          <p:cNvSpPr txBox="1"/>
          <p:nvPr/>
        </p:nvSpPr>
        <p:spPr>
          <a:xfrm>
            <a:off x="2923313" y="5092954"/>
            <a:ext cx="8824402" cy="1752234"/>
          </a:xfrm>
          <a:prstGeom prst="rect">
            <a:avLst/>
          </a:prstGeom>
          <a:solidFill>
            <a:srgbClr val="FFFFFF"/>
          </a:solidFill>
          <a:ln w="25400" cap="flat" cmpd="sng">
            <a:solidFill>
              <a:srgbClr val="F79646"/>
            </a:solidFill>
            <a:prstDash val="solid"/>
            <a:round/>
            <a:headEnd type="none" w="sm" len="sm"/>
            <a:tailEnd type="none" w="sm" len="sm"/>
          </a:ln>
        </p:spPr>
        <p:txBody>
          <a:bodyPr spcFirstLastPara="1" wrap="square" lIns="91425" tIns="45700" rIns="91425" bIns="45700" anchor="t" anchorCtr="0">
            <a:spAutoFit/>
          </a:bodyPr>
          <a:lstStyle/>
          <a:p>
            <a:pPr marL="24130">
              <a:lnSpc>
                <a:spcPct val="115000"/>
              </a:lnSpc>
              <a:spcBef>
                <a:spcPts val="240"/>
              </a:spcBef>
              <a:spcAft>
                <a:spcPts val="240"/>
              </a:spcAft>
            </a:pPr>
            <a:r>
              <a:rPr lang="en-GB" sz="2000" smtClean="0">
                <a:solidFill>
                  <a:srgbClr val="000000"/>
                </a:solidFill>
                <a:latin typeface="Times New Roman" panose="02020603050405020304" pitchFamily="18" charset="0"/>
                <a:ea typeface="Calibri" panose="020F0502020204030204" pitchFamily="34" charset="0"/>
              </a:rPr>
              <a:t>- </a:t>
            </a:r>
            <a:r>
              <a:rPr lang="en-GB" sz="2200" smtClean="0">
                <a:solidFill>
                  <a:srgbClr val="000000"/>
                </a:solidFill>
                <a:latin typeface="Times New Roman" panose="02020603050405020304" pitchFamily="18" charset="0"/>
                <a:ea typeface="Calibri" panose="020F0502020204030204" pitchFamily="34" charset="0"/>
              </a:rPr>
              <a:t>Đến </a:t>
            </a:r>
            <a:r>
              <a:rPr lang="en-GB" sz="2200">
                <a:solidFill>
                  <a:srgbClr val="000000"/>
                </a:solidFill>
                <a:latin typeface="Times New Roman" panose="02020603050405020304" pitchFamily="18" charset="0"/>
                <a:ea typeface="Calibri" panose="020F0502020204030204" pitchFamily="34" charset="0"/>
              </a:rPr>
              <a:t>với thơ khá muộn, khi ông 25 tuổi</a:t>
            </a:r>
            <a:endParaRPr lang="en-GB" sz="2200">
              <a:latin typeface="Times New Roman" panose="02020603050405020304" pitchFamily="18" charset="0"/>
              <a:ea typeface="Calibri" panose="020F0502020204030204" pitchFamily="34" charset="0"/>
            </a:endParaRPr>
          </a:p>
          <a:p>
            <a:pPr marL="24130">
              <a:lnSpc>
                <a:spcPct val="115000"/>
              </a:lnSpc>
              <a:spcBef>
                <a:spcPts val="240"/>
              </a:spcBef>
              <a:spcAft>
                <a:spcPts val="240"/>
              </a:spcAft>
            </a:pPr>
            <a:r>
              <a:rPr lang="en-GB" sz="2200">
                <a:solidFill>
                  <a:srgbClr val="000000"/>
                </a:solidFill>
                <a:latin typeface="Times New Roman" panose="02020603050405020304" pitchFamily="18" charset="0"/>
                <a:ea typeface="Calibri" panose="020F0502020204030204" pitchFamily="34" charset="0"/>
              </a:rPr>
              <a:t>-  Phong cách thơ: viết về các đề tài gần gũi, kết hợp giữa truyền thống </a:t>
            </a:r>
            <a:r>
              <a:rPr lang="en-GB" sz="2200" smtClean="0">
                <a:solidFill>
                  <a:srgbClr val="000000"/>
                </a:solidFill>
                <a:latin typeface="Times New Roman" panose="02020603050405020304" pitchFamily="18" charset="0"/>
                <a:ea typeface="Calibri" panose="020F0502020204030204" pitchFamily="34" charset="0"/>
              </a:rPr>
              <a:t>và </a:t>
            </a:r>
            <a:r>
              <a:rPr lang="en-GB" sz="2200">
                <a:solidFill>
                  <a:srgbClr val="000000"/>
                </a:solidFill>
                <a:latin typeface="Times New Roman" panose="02020603050405020304" pitchFamily="18" charset="0"/>
                <a:ea typeface="Calibri" panose="020F0502020204030204" pitchFamily="34" charset="0"/>
              </a:rPr>
              <a:t>hiện đại -&gt; làm nên cái mới rất riêng của nhà thơ hiện đại, đậm màu sắc tượng trưng, siêu </a:t>
            </a:r>
            <a:r>
              <a:rPr lang="en-GB" sz="2200" smtClean="0">
                <a:solidFill>
                  <a:srgbClr val="000000"/>
                </a:solidFill>
                <a:latin typeface="Times New Roman" panose="02020603050405020304" pitchFamily="18" charset="0"/>
                <a:ea typeface="Calibri" panose="020F0502020204030204" pitchFamily="34" charset="0"/>
              </a:rPr>
              <a:t>thực. </a:t>
            </a:r>
            <a:endParaRPr lang="en-GB" sz="2200">
              <a:effectLst/>
              <a:latin typeface="Times New Roman" panose="02020603050405020304" pitchFamily="18" charset="0"/>
              <a:ea typeface="Calibri" panose="020F0502020204030204" pitchFamily="34" charset="0"/>
            </a:endParaRPr>
          </a:p>
        </p:txBody>
      </p:sp>
      <p:sp>
        <p:nvSpPr>
          <p:cNvPr id="15" name="Google Shape;133;p6"/>
          <p:cNvSpPr/>
          <p:nvPr/>
        </p:nvSpPr>
        <p:spPr>
          <a:xfrm>
            <a:off x="1371600" y="4732746"/>
            <a:ext cx="1537857" cy="1749291"/>
          </a:xfrm>
          <a:prstGeom prst="right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400">
              <a:buClr>
                <a:srgbClr val="000000"/>
              </a:buClr>
              <a:buFont typeface="Arial"/>
              <a:buNone/>
            </a:pPr>
            <a:r>
              <a:rPr lang="en-US" sz="2400" b="1" kern="0" smtClean="0">
                <a:solidFill>
                  <a:srgbClr val="000000"/>
                </a:solidFill>
                <a:latin typeface="Times New Roman" panose="02020603050405020304" pitchFamily="18" charset="0"/>
                <a:ea typeface="Calibri"/>
                <a:cs typeface="Times New Roman" panose="02020603050405020304" pitchFamily="18" charset="0"/>
                <a:sym typeface="Calibri"/>
              </a:rPr>
              <a:t>Phong cách thơ</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pic>
        <p:nvPicPr>
          <p:cNvPr id="10" name="Picture 9"/>
          <p:cNvPicPr>
            <a:picLocks noChangeAspect="1"/>
          </p:cNvPicPr>
          <p:nvPr/>
        </p:nvPicPr>
        <p:blipFill>
          <a:blip r:embed="rId4"/>
          <a:stretch>
            <a:fillRect/>
          </a:stretch>
        </p:blipFill>
        <p:spPr>
          <a:xfrm flipH="1">
            <a:off x="9205992" y="122666"/>
            <a:ext cx="2541721" cy="1582148"/>
          </a:xfrm>
          <a:prstGeom prst="rect">
            <a:avLst/>
          </a:prstGeom>
        </p:spPr>
      </p:pic>
    </p:spTree>
    <p:extLst>
      <p:ext uri="{BB962C8B-B14F-4D97-AF65-F5344CB8AC3E}">
        <p14:creationId xmlns:p14="http://schemas.microsoft.com/office/powerpoint/2010/main" xmlns="" val="2258127949"/>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5"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464" y="511444"/>
            <a:ext cx="3518116" cy="584775"/>
          </a:xfrm>
          <a:prstGeom prst="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3200" b="1" smtClean="0">
                <a:latin typeface="Times New Roman" panose="02020603050405020304" pitchFamily="18" charset="0"/>
                <a:ea typeface="Times New Roman" panose="02020603050405020304" pitchFamily="18" charset="0"/>
              </a:rPr>
              <a:t>III. </a:t>
            </a:r>
            <a:r>
              <a:rPr lang="vi-VN" sz="3200" b="1" smtClean="0">
                <a:latin typeface="Times New Roman" panose="02020603050405020304" pitchFamily="18" charset="0"/>
                <a:ea typeface="Times New Roman" panose="02020603050405020304" pitchFamily="18" charset="0"/>
              </a:rPr>
              <a:t>TỔNG </a:t>
            </a:r>
            <a:r>
              <a:rPr lang="vi-VN" sz="3200" b="1">
                <a:latin typeface="Times New Roman" panose="02020603050405020304" pitchFamily="18" charset="0"/>
                <a:ea typeface="Times New Roman" panose="02020603050405020304" pitchFamily="18" charset="0"/>
              </a:rPr>
              <a:t>KẾT</a:t>
            </a:r>
            <a:endParaRPr lang="en-GB" sz="3200"/>
          </a:p>
        </p:txBody>
      </p:sp>
      <p:sp>
        <p:nvSpPr>
          <p:cNvPr id="3" name="Rectangle 2"/>
          <p:cNvSpPr/>
          <p:nvPr/>
        </p:nvSpPr>
        <p:spPr>
          <a:xfrm>
            <a:off x="1534333" y="1983782"/>
            <a:ext cx="4370522" cy="2827377"/>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0"/>
              </a:spcAft>
            </a:pPr>
            <a:r>
              <a:rPr lang="en-GB" sz="2800" b="1">
                <a:latin typeface="Times New Roman" panose="02020603050405020304" pitchFamily="18" charset="0"/>
                <a:ea typeface="Calibri" panose="020F0502020204030204" pitchFamily="34" charset="0"/>
              </a:rPr>
              <a:t>Giá trị nội dung:</a:t>
            </a:r>
            <a:endParaRPr lang="en-GB" sz="2800">
              <a:latin typeface="Times New Roman" panose="02020603050405020304" pitchFamily="18" charset="0"/>
              <a:ea typeface="Calibri" panose="020F0502020204030204" pitchFamily="34" charset="0"/>
            </a:endParaRPr>
          </a:p>
          <a:p>
            <a:pPr>
              <a:lnSpc>
                <a:spcPct val="107000"/>
              </a:lnSpc>
              <a:spcAft>
                <a:spcPts val="0"/>
              </a:spcAft>
            </a:pPr>
            <a:r>
              <a:rPr lang="en-GB" sz="2800">
                <a:latin typeface="Times New Roman" panose="02020603050405020304" pitchFamily="18" charset="0"/>
                <a:ea typeface="Calibri" panose="020F0502020204030204" pitchFamily="34" charset="0"/>
              </a:rPr>
              <a:t>+ </a:t>
            </a:r>
            <a:r>
              <a:rPr lang="en-GB" sz="2800" i="1">
                <a:latin typeface="Times New Roman" panose="02020603050405020304" pitchFamily="18" charset="0"/>
                <a:ea typeface="Calibri" panose="020F0502020204030204" pitchFamily="34" charset="0"/>
              </a:rPr>
              <a:t>Sông Đáy</a:t>
            </a:r>
            <a:r>
              <a:rPr lang="en-GB" sz="2800">
                <a:latin typeface="Times New Roman" panose="02020603050405020304" pitchFamily="18" charset="0"/>
                <a:ea typeface="Calibri" panose="020F0502020204030204" pitchFamily="34" charset="0"/>
              </a:rPr>
              <a:t> </a:t>
            </a:r>
            <a:r>
              <a:rPr lang="en-GB" sz="2800" smtClean="0">
                <a:latin typeface="Times New Roman" panose="02020603050405020304" pitchFamily="18" charset="0"/>
                <a:ea typeface="Calibri" panose="020F0502020204030204" pitchFamily="34" charset="0"/>
              </a:rPr>
              <a:t>đã khắc </a:t>
            </a:r>
            <a:r>
              <a:rPr lang="en-GB" sz="2800">
                <a:latin typeface="Times New Roman" panose="02020603050405020304" pitchFamily="18" charset="0"/>
                <a:ea typeface="Calibri" panose="020F0502020204030204" pitchFamily="34" charset="0"/>
              </a:rPr>
              <a:t>họa </a:t>
            </a:r>
            <a:r>
              <a:rPr lang="en-GB" sz="2800" smtClean="0">
                <a:latin typeface="Times New Roman" panose="02020603050405020304" pitchFamily="18" charset="0"/>
                <a:ea typeface="Calibri" panose="020F0502020204030204" pitchFamily="34" charset="0"/>
              </a:rPr>
              <a:t>tâm </a:t>
            </a:r>
            <a:r>
              <a:rPr lang="en-GB" sz="2800">
                <a:latin typeface="Times New Roman" panose="02020603050405020304" pitchFamily="18" charset="0"/>
                <a:ea typeface="Calibri" panose="020F0502020204030204" pitchFamily="34" charset="0"/>
              </a:rPr>
              <a:t>trạng vui buồn lẫn lộn khi trở về với quê hương, nhớ về hình ảnh con sông </a:t>
            </a:r>
            <a:r>
              <a:rPr lang="en-GB" sz="2800" smtClean="0">
                <a:latin typeface="Times New Roman" panose="02020603050405020304" pitchFamily="18" charset="0"/>
                <a:ea typeface="Calibri" panose="020F0502020204030204" pitchFamily="34" charset="0"/>
              </a:rPr>
              <a:t>Đáy, nhớ về mẹ và “em”.</a:t>
            </a:r>
          </a:p>
        </p:txBody>
      </p:sp>
      <p:sp>
        <p:nvSpPr>
          <p:cNvPr id="4" name="Rectangle 3"/>
          <p:cNvSpPr/>
          <p:nvPr/>
        </p:nvSpPr>
        <p:spPr>
          <a:xfrm>
            <a:off x="6617776" y="2030278"/>
            <a:ext cx="4246535" cy="2798202"/>
          </a:xfrm>
          <a:prstGeom prst="rect">
            <a:avLst/>
          </a:prstGeom>
          <a:solidFill>
            <a:srgbClr val="FFFF00"/>
          </a:solidFill>
          <a:ln>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GB" sz="1300">
                <a:latin typeface="Times New Roman" panose="02020603050405020304" pitchFamily="18" charset="0"/>
                <a:ea typeface="Calibri" panose="020F0502020204030204" pitchFamily="34" charset="0"/>
              </a:rPr>
              <a:t>- </a:t>
            </a:r>
            <a:r>
              <a:rPr lang="en-GB" sz="2800" b="1">
                <a:latin typeface="Times New Roman" panose="02020603050405020304" pitchFamily="18" charset="0"/>
                <a:ea typeface="Calibri" panose="020F0502020204030204" pitchFamily="34" charset="0"/>
              </a:rPr>
              <a:t>Giá trị nghệ thuật:</a:t>
            </a:r>
            <a:endParaRPr lang="en-GB" sz="2800">
              <a:latin typeface="Times New Roman" panose="02020603050405020304" pitchFamily="18" charset="0"/>
              <a:ea typeface="Calibri" panose="020F0502020204030204" pitchFamily="34" charset="0"/>
            </a:endParaRPr>
          </a:p>
          <a:p>
            <a:pPr>
              <a:lnSpc>
                <a:spcPct val="107000"/>
              </a:lnSpc>
              <a:spcAft>
                <a:spcPts val="0"/>
              </a:spcAft>
            </a:pPr>
            <a:r>
              <a:rPr lang="en-GB" sz="2800">
                <a:latin typeface="Times New Roman" panose="02020603050405020304" pitchFamily="18" charset="0"/>
                <a:ea typeface="Calibri" panose="020F0502020204030204" pitchFamily="34" charset="0"/>
              </a:rPr>
              <a:t>+ Thể thơ tự do</a:t>
            </a:r>
          </a:p>
          <a:p>
            <a:pPr>
              <a:lnSpc>
                <a:spcPct val="107000"/>
              </a:lnSpc>
              <a:spcAft>
                <a:spcPts val="0"/>
              </a:spcAft>
            </a:pPr>
            <a:r>
              <a:rPr lang="en-GB" sz="2800">
                <a:latin typeface="Times New Roman" panose="02020603050405020304" pitchFamily="18" charset="0"/>
                <a:ea typeface="Calibri" panose="020F0502020204030204" pitchFamily="34" charset="0"/>
              </a:rPr>
              <a:t>+ Ngôn ngữ thơ giàu nhạc điệu và tinh tế.</a:t>
            </a:r>
          </a:p>
          <a:p>
            <a:r>
              <a:rPr lang="en-GB" sz="2800">
                <a:latin typeface="Times New Roman" panose="02020603050405020304" pitchFamily="18" charset="0"/>
                <a:ea typeface="Calibri" panose="020F0502020204030204" pitchFamily="34" charset="0"/>
              </a:rPr>
              <a:t>+ Ngòi bút uyên bác và tạo được cái riêng.</a:t>
            </a:r>
            <a:endParaRPr lang="en-GB" sz="2800"/>
          </a:p>
        </p:txBody>
      </p:sp>
      <p:cxnSp>
        <p:nvCxnSpPr>
          <p:cNvPr id="7" name="Straight Arrow Connector 6"/>
          <p:cNvCxnSpPr/>
          <p:nvPr/>
        </p:nvCxnSpPr>
        <p:spPr>
          <a:xfrm>
            <a:off x="6617776" y="1034664"/>
            <a:ext cx="1301858" cy="949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129939" y="1034664"/>
            <a:ext cx="1487837" cy="949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7694658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115318647"/>
              </p:ext>
            </p:extLst>
          </p:nvPr>
        </p:nvGraphicFramePr>
        <p:xfrm>
          <a:off x="1379349" y="945398"/>
          <a:ext cx="8911526" cy="5036948"/>
        </p:xfrm>
        <a:graphic>
          <a:graphicData uri="http://schemas.openxmlformats.org/drawingml/2006/table">
            <a:tbl>
              <a:tblPr firstRow="1" firstCol="1" bandRow="1"/>
              <a:tblGrid>
                <a:gridCol w="4455763">
                  <a:extLst>
                    <a:ext uri="{9D8B030D-6E8A-4147-A177-3AD203B41FA5}">
                      <a16:colId xmlns:a16="http://schemas.microsoft.com/office/drawing/2014/main" xmlns="" val="279409002"/>
                    </a:ext>
                  </a:extLst>
                </a:gridCol>
                <a:gridCol w="4455763">
                  <a:extLst>
                    <a:ext uri="{9D8B030D-6E8A-4147-A177-3AD203B41FA5}">
                      <a16:colId xmlns:a16="http://schemas.microsoft.com/office/drawing/2014/main" xmlns="" val="2513502865"/>
                    </a:ext>
                  </a:extLst>
                </a:gridCol>
              </a:tblGrid>
              <a:tr h="1764047">
                <a:tc gridSpan="2">
                  <a:txBody>
                    <a:bodyPr/>
                    <a:lstStyle/>
                    <a:p>
                      <a:pPr marL="453390" marR="58420" indent="-226695" algn="ctr">
                        <a:lnSpc>
                          <a:spcPct val="107000"/>
                        </a:lnSpc>
                        <a:spcAft>
                          <a:spcPts val="0"/>
                        </a:spcAft>
                      </a:pPr>
                      <a:r>
                        <a:rPr lang="en-US" sz="2400" b="1" kern="100">
                          <a:effectLst/>
                          <a:latin typeface="Times New Roman" panose="02020603050405020304" pitchFamily="18" charset="0"/>
                          <a:ea typeface="Calibri" panose="020F0502020204030204" pitchFamily="34" charset="0"/>
                        </a:rPr>
                        <a:t>Nhóm 1. </a:t>
                      </a:r>
                      <a:r>
                        <a:rPr lang="en-US" sz="2400" b="1" kern="100">
                          <a:effectLst/>
                          <a:latin typeface="Times New Roman" panose="02020603050405020304" pitchFamily="18" charset="0"/>
                          <a:ea typeface="Times New Roman" panose="02020603050405020304" pitchFamily="18" charset="0"/>
                        </a:rPr>
                        <a:t> Phiếu học tập số 01:</a:t>
                      </a:r>
                      <a:endParaRPr lang="en-GB" sz="2400" kern="100">
                        <a:effectLst/>
                        <a:latin typeface="Times New Roman" panose="02020603050405020304" pitchFamily="18" charset="0"/>
                        <a:ea typeface="Calibri" panose="020F0502020204030204" pitchFamily="34" charset="0"/>
                      </a:endParaRPr>
                    </a:p>
                    <a:p>
                      <a:pPr marL="453390" marR="58420" indent="-226695" algn="ctr">
                        <a:lnSpc>
                          <a:spcPct val="107000"/>
                        </a:lnSpc>
                        <a:spcAft>
                          <a:spcPts val="0"/>
                        </a:spcAft>
                      </a:pPr>
                      <a:r>
                        <a:rPr lang="en-US" sz="2400" b="1" kern="100">
                          <a:effectLst/>
                          <a:latin typeface="Times New Roman" panose="02020603050405020304" pitchFamily="18" charset="0"/>
                          <a:ea typeface="Times New Roman" panose="02020603050405020304" pitchFamily="18" charset="0"/>
                        </a:rPr>
                        <a:t>Tìm hiểu về vài nét khái quát về tác giả Nguyễn Quang Thiều và bài thơ </a:t>
                      </a:r>
                      <a:r>
                        <a:rPr lang="en-US" sz="2400" b="1" i="1" kern="100">
                          <a:effectLst/>
                          <a:latin typeface="Times New Roman" panose="02020603050405020304" pitchFamily="18" charset="0"/>
                          <a:ea typeface="Times New Roman" panose="02020603050405020304" pitchFamily="18" charset="0"/>
                        </a:rPr>
                        <a:t>Sông Đáy</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3453096072"/>
                  </a:ext>
                </a:extLst>
              </a:tr>
              <a:tr h="1508854">
                <a:tc>
                  <a:txBody>
                    <a:bodyPr/>
                    <a:lstStyle/>
                    <a:p>
                      <a:pPr marR="58420" indent="-226695" algn="just">
                        <a:lnSpc>
                          <a:spcPct val="107000"/>
                        </a:lnSpc>
                        <a:spcAft>
                          <a:spcPts val="0"/>
                        </a:spcAft>
                      </a:pPr>
                      <a:r>
                        <a:rPr lang="en-US" sz="2400" kern="100">
                          <a:effectLst/>
                          <a:latin typeface="Times New Roman" panose="02020603050405020304" pitchFamily="18" charset="0"/>
                          <a:ea typeface="Calibri" panose="020F0502020204030204" pitchFamily="34" charset="0"/>
                        </a:rPr>
                        <a:t>- </a:t>
                      </a:r>
                      <a:r>
                        <a:rPr lang="en-US" sz="2400" kern="100">
                          <a:effectLst/>
                          <a:latin typeface="Times New Roman" panose="02020603050405020304" pitchFamily="18" charset="0"/>
                          <a:ea typeface="Times New Roman" panose="02020603050405020304" pitchFamily="18" charset="0"/>
                        </a:rPr>
                        <a:t>Những thông tin về nhà thơ Nguyễn Quang Thiều  (năm sinh, quê quán, chức vụ, phong cách thơ</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3390" marR="58420" indent="-226695" algn="just">
                        <a:lnSpc>
                          <a:spcPct val="107000"/>
                        </a:lnSpc>
                        <a:spcAft>
                          <a:spcPts val="0"/>
                        </a:spcAft>
                      </a:pPr>
                      <a:r>
                        <a:rPr lang="en-US" sz="2400" i="1" kern="100">
                          <a:effectLst/>
                          <a:latin typeface="Times New Roman" panose="02020603050405020304" pitchFamily="18" charset="0"/>
                          <a:ea typeface="Calibri" panose="020F0502020204030204" pitchFamily="34" charset="0"/>
                        </a:rPr>
                        <a:t>…………</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3582753"/>
                  </a:ext>
                </a:extLst>
              </a:tr>
              <a:tr h="1764047">
                <a:tc>
                  <a:txBody>
                    <a:bodyPr/>
                    <a:lstStyle/>
                    <a:p>
                      <a:pPr marR="58420" indent="-226695" algn="just">
                        <a:lnSpc>
                          <a:spcPct val="107000"/>
                        </a:lnSpc>
                        <a:spcAft>
                          <a:spcPts val="0"/>
                        </a:spcAft>
                      </a:pPr>
                      <a:r>
                        <a:rPr lang="en-US" sz="2400" kern="100">
                          <a:effectLst/>
                          <a:latin typeface="Times New Roman" panose="02020603050405020304" pitchFamily="18" charset="0"/>
                          <a:ea typeface="Calibri" panose="020F0502020204030204" pitchFamily="34" charset="0"/>
                        </a:rPr>
                        <a:t>- </a:t>
                      </a:r>
                      <a:r>
                        <a:rPr lang="en-US" sz="2400" kern="100">
                          <a:effectLst/>
                          <a:latin typeface="Times New Roman" panose="02020603050405020304" pitchFamily="18" charset="0"/>
                          <a:ea typeface="Times New Roman" panose="02020603050405020304" pitchFamily="18" charset="0"/>
                        </a:rPr>
                        <a:t>Giới thiệu vài nét về bài </a:t>
                      </a:r>
                      <a:r>
                        <a:rPr lang="en-US" sz="2400" i="1" kern="100">
                          <a:effectLst/>
                          <a:latin typeface="Times New Roman" panose="02020603050405020304" pitchFamily="18" charset="0"/>
                          <a:ea typeface="Times New Roman" panose="02020603050405020304" pitchFamily="18" charset="0"/>
                        </a:rPr>
                        <a:t>Sông Đáy</a:t>
                      </a:r>
                      <a:r>
                        <a:rPr lang="en-US" sz="2400" kern="100">
                          <a:effectLst/>
                          <a:latin typeface="Times New Roman" panose="02020603050405020304" pitchFamily="18" charset="0"/>
                          <a:ea typeface="Times New Roman" panose="02020603050405020304" pitchFamily="18" charset="0"/>
                        </a:rPr>
                        <a:t> (đặc điểm địa lí, xuất xứ, nội dung, thể thơ)</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3390" marR="58420" indent="-226695" algn="just">
                        <a:lnSpc>
                          <a:spcPct val="107000"/>
                        </a:lnSpc>
                        <a:spcAft>
                          <a:spcPts val="0"/>
                        </a:spcAft>
                      </a:pPr>
                      <a:r>
                        <a:rPr lang="en-US" sz="2400" i="1" kern="100">
                          <a:effectLst/>
                          <a:latin typeface="Times New Roman" panose="02020603050405020304" pitchFamily="18" charset="0"/>
                          <a:ea typeface="Calibri" panose="020F0502020204030204" pitchFamily="34" charset="0"/>
                        </a:rPr>
                        <a:t> </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4369207"/>
                  </a:ext>
                </a:extLst>
              </a:tr>
            </a:tbl>
          </a:graphicData>
        </a:graphic>
      </p:graphicFrame>
    </p:spTree>
    <p:extLst>
      <p:ext uri="{BB962C8B-B14F-4D97-AF65-F5344CB8AC3E}">
        <p14:creationId xmlns:p14="http://schemas.microsoft.com/office/powerpoint/2010/main" xmlns="" val="313828883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372915049"/>
              </p:ext>
            </p:extLst>
          </p:nvPr>
        </p:nvGraphicFramePr>
        <p:xfrm>
          <a:off x="1782306" y="1146874"/>
          <a:ext cx="8865030" cy="4556503"/>
        </p:xfrm>
        <a:graphic>
          <a:graphicData uri="http://schemas.openxmlformats.org/drawingml/2006/table">
            <a:tbl>
              <a:tblPr firstRow="1" firstCol="1" bandRow="1"/>
              <a:tblGrid>
                <a:gridCol w="5532894">
                  <a:extLst>
                    <a:ext uri="{9D8B030D-6E8A-4147-A177-3AD203B41FA5}">
                      <a16:colId xmlns:a16="http://schemas.microsoft.com/office/drawing/2014/main" xmlns="" val="2838268525"/>
                    </a:ext>
                  </a:extLst>
                </a:gridCol>
                <a:gridCol w="3332136">
                  <a:extLst>
                    <a:ext uri="{9D8B030D-6E8A-4147-A177-3AD203B41FA5}">
                      <a16:colId xmlns:a16="http://schemas.microsoft.com/office/drawing/2014/main" xmlns="" val="2602958020"/>
                    </a:ext>
                  </a:extLst>
                </a:gridCol>
              </a:tblGrid>
              <a:tr h="1708689">
                <a:tc gridSpan="2">
                  <a:txBody>
                    <a:bodyPr/>
                    <a:lstStyle/>
                    <a:p>
                      <a:pPr marL="453390" marR="58420" indent="-226695" algn="ctr">
                        <a:lnSpc>
                          <a:spcPct val="107000"/>
                        </a:lnSpc>
                        <a:spcAft>
                          <a:spcPts val="0"/>
                        </a:spcAft>
                      </a:pPr>
                      <a:r>
                        <a:rPr lang="en-US" sz="2400" b="1" kern="100">
                          <a:effectLst/>
                          <a:latin typeface="Times New Roman" panose="02020603050405020304" pitchFamily="18" charset="0"/>
                          <a:ea typeface="Calibri" panose="020F0502020204030204" pitchFamily="34" charset="0"/>
                        </a:rPr>
                        <a:t>Nhóm 2. </a:t>
                      </a:r>
                      <a:r>
                        <a:rPr lang="en-US" sz="2400" b="1" kern="100">
                          <a:effectLst/>
                          <a:latin typeface="Times New Roman" panose="02020603050405020304" pitchFamily="18" charset="0"/>
                          <a:ea typeface="Times New Roman" panose="02020603050405020304" pitchFamily="18" charset="0"/>
                        </a:rPr>
                        <a:t> Phiếu học tập số 02:</a:t>
                      </a:r>
                      <a:endParaRPr lang="en-GB" sz="2400" kern="100">
                        <a:effectLst/>
                        <a:latin typeface="Times New Roman" panose="02020603050405020304" pitchFamily="18" charset="0"/>
                        <a:ea typeface="Calibri" panose="020F0502020204030204" pitchFamily="34" charset="0"/>
                      </a:endParaRPr>
                    </a:p>
                    <a:p>
                      <a:pPr marL="453390" marR="58420" indent="-226695" algn="ctr">
                        <a:lnSpc>
                          <a:spcPct val="107000"/>
                        </a:lnSpc>
                        <a:spcAft>
                          <a:spcPts val="0"/>
                        </a:spcAft>
                      </a:pPr>
                      <a:r>
                        <a:rPr lang="en-US" sz="2400" b="1" kern="100">
                          <a:effectLst/>
                          <a:latin typeface="Times New Roman" panose="02020603050405020304" pitchFamily="18" charset="0"/>
                          <a:ea typeface="Times New Roman" panose="02020603050405020304" pitchFamily="18" charset="0"/>
                        </a:rPr>
                        <a:t>Tìm hiểu về yếu tố tượng trưng qua hình ảnh sông Đáy gắn với mẹ ở tuổi thơ nhọc nhằn qua 9 câu thơ đầu</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1708050908"/>
                  </a:ext>
                </a:extLst>
              </a:tr>
              <a:tr h="1139125">
                <a:tc>
                  <a:txBody>
                    <a:bodyPr/>
                    <a:lstStyle/>
                    <a:p>
                      <a:pPr marR="58420" indent="-226695" algn="just">
                        <a:lnSpc>
                          <a:spcPct val="107000"/>
                        </a:lnSpc>
                        <a:spcAft>
                          <a:spcPts val="0"/>
                        </a:spcAft>
                      </a:pPr>
                      <a:r>
                        <a:rPr lang="en-US" sz="2400" kern="100">
                          <a:effectLst/>
                          <a:latin typeface="Times New Roman" panose="02020603050405020304" pitchFamily="18" charset="0"/>
                          <a:ea typeface="Calibri" panose="020F0502020204030204" pitchFamily="34" charset="0"/>
                        </a:rPr>
                        <a:t>- Hình tượng sông Đáy, hình tượng mẹ tần sô xuất hiện như thế nào? Vai trò, ý nghĩa?</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1664973438"/>
                  </a:ext>
                </a:extLst>
              </a:tr>
              <a:tr h="1708689">
                <a:tc>
                  <a:txBody>
                    <a:bodyPr/>
                    <a:lstStyle/>
                    <a:p>
                      <a:pPr marR="58420" indent="-226695" algn="just">
                        <a:lnSpc>
                          <a:spcPct val="107000"/>
                        </a:lnSpc>
                        <a:spcAft>
                          <a:spcPts val="0"/>
                        </a:spcAft>
                      </a:pPr>
                      <a:r>
                        <a:rPr lang="en-US" sz="2400" kern="100">
                          <a:effectLst/>
                          <a:latin typeface="Times New Roman" panose="02020603050405020304" pitchFamily="18" charset="0"/>
                          <a:ea typeface="Calibri" panose="020F0502020204030204" pitchFamily="34" charset="0"/>
                        </a:rPr>
                        <a:t>- Từ ngữ, hình ảnh nào cần chú ý? Biện pháp tu từ, từ láy góp phần diễn tả điều gì về sông Đáy và mẹ?</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3128219442"/>
                  </a:ext>
                </a:extLst>
              </a:tr>
            </a:tbl>
          </a:graphicData>
        </a:graphic>
      </p:graphicFrame>
    </p:spTree>
    <p:extLst>
      <p:ext uri="{BB962C8B-B14F-4D97-AF65-F5344CB8AC3E}">
        <p14:creationId xmlns:p14="http://schemas.microsoft.com/office/powerpoint/2010/main" xmlns="" val="162867742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909597639"/>
              </p:ext>
            </p:extLst>
          </p:nvPr>
        </p:nvGraphicFramePr>
        <p:xfrm>
          <a:off x="1317356" y="1224365"/>
          <a:ext cx="9546956" cy="3318678"/>
        </p:xfrm>
        <a:graphic>
          <a:graphicData uri="http://schemas.openxmlformats.org/drawingml/2006/table">
            <a:tbl>
              <a:tblPr firstRow="1" firstCol="1" bandRow="1"/>
              <a:tblGrid>
                <a:gridCol w="4773478">
                  <a:extLst>
                    <a:ext uri="{9D8B030D-6E8A-4147-A177-3AD203B41FA5}">
                      <a16:colId xmlns:a16="http://schemas.microsoft.com/office/drawing/2014/main" xmlns="" val="790643332"/>
                    </a:ext>
                  </a:extLst>
                </a:gridCol>
                <a:gridCol w="4773478">
                  <a:extLst>
                    <a:ext uri="{9D8B030D-6E8A-4147-A177-3AD203B41FA5}">
                      <a16:colId xmlns:a16="http://schemas.microsoft.com/office/drawing/2014/main" xmlns="" val="1717730674"/>
                    </a:ext>
                  </a:extLst>
                </a:gridCol>
              </a:tblGrid>
              <a:tr h="1363852">
                <a:tc gridSpan="2">
                  <a:txBody>
                    <a:bodyPr/>
                    <a:lstStyle/>
                    <a:p>
                      <a:pPr marL="453390" marR="58420" indent="-226695" algn="ctr">
                        <a:lnSpc>
                          <a:spcPct val="107000"/>
                        </a:lnSpc>
                        <a:spcAft>
                          <a:spcPts val="0"/>
                        </a:spcAft>
                      </a:pPr>
                      <a:r>
                        <a:rPr lang="en-US" sz="2400" b="1" kern="100">
                          <a:effectLst/>
                          <a:latin typeface="Times New Roman" panose="02020603050405020304" pitchFamily="18" charset="0"/>
                          <a:ea typeface="Calibri" panose="020F0502020204030204" pitchFamily="34" charset="0"/>
                        </a:rPr>
                        <a:t>Nhóm 3. </a:t>
                      </a:r>
                      <a:r>
                        <a:rPr lang="en-US" sz="2400" b="1" kern="100">
                          <a:effectLst/>
                          <a:latin typeface="Times New Roman" panose="02020603050405020304" pitchFamily="18" charset="0"/>
                          <a:ea typeface="Times New Roman" panose="02020603050405020304" pitchFamily="18" charset="0"/>
                        </a:rPr>
                        <a:t> Phiếu học tập số 03:</a:t>
                      </a:r>
                      <a:endParaRPr lang="en-GB" sz="2400" kern="100">
                        <a:effectLst/>
                        <a:latin typeface="Times New Roman" panose="02020603050405020304" pitchFamily="18" charset="0"/>
                        <a:ea typeface="Calibri" panose="020F0502020204030204" pitchFamily="34" charset="0"/>
                      </a:endParaRPr>
                    </a:p>
                    <a:p>
                      <a:pPr marL="453390" marR="58420" indent="-226695" algn="ctr">
                        <a:lnSpc>
                          <a:spcPct val="107000"/>
                        </a:lnSpc>
                        <a:spcAft>
                          <a:spcPts val="0"/>
                        </a:spcAft>
                      </a:pPr>
                      <a:r>
                        <a:rPr lang="en-US" sz="2400" b="1" kern="100">
                          <a:effectLst/>
                          <a:latin typeface="Times New Roman" panose="02020603050405020304" pitchFamily="18" charset="0"/>
                          <a:ea typeface="Times New Roman" panose="02020603050405020304" pitchFamily="18" charset="0"/>
                        </a:rPr>
                        <a:t>Tìm hiểu về yếu tố tượng trưng qua hình ảnh sông Đáy gắn với “em” qua 5  câu thơ tiếp</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3811657311"/>
                  </a:ext>
                </a:extLst>
              </a:tr>
              <a:tr h="947436">
                <a:tc>
                  <a:txBody>
                    <a:bodyPr/>
                    <a:lstStyle/>
                    <a:p>
                      <a:pPr marL="116205" marR="58420" indent="-342900" algn="just">
                        <a:lnSpc>
                          <a:spcPct val="107000"/>
                        </a:lnSpc>
                        <a:spcAft>
                          <a:spcPts val="0"/>
                        </a:spcAft>
                        <a:buFontTx/>
                        <a:buChar char="-"/>
                      </a:pPr>
                      <a:r>
                        <a:rPr lang="en-US" sz="2400" kern="100" smtClean="0">
                          <a:effectLst/>
                          <a:latin typeface="Times New Roman" panose="02020603050405020304" pitchFamily="18" charset="0"/>
                          <a:ea typeface="Calibri" panose="020F0502020204030204" pitchFamily="34" charset="0"/>
                        </a:rPr>
                        <a:t>“</a:t>
                      </a:r>
                      <a:r>
                        <a:rPr lang="en-US" sz="2400" kern="100">
                          <a:effectLst/>
                          <a:latin typeface="Times New Roman" panose="02020603050405020304" pitchFamily="18" charset="0"/>
                          <a:ea typeface="Calibri" panose="020F0502020204030204" pitchFamily="34" charset="0"/>
                        </a:rPr>
                        <a:t>Em”  mang nghĩa tượng trưng gì</a:t>
                      </a:r>
                      <a:r>
                        <a:rPr lang="en-US" sz="2400" kern="100" smtClean="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3390" marR="58420" indent="-226695" algn="just">
                        <a:lnSpc>
                          <a:spcPct val="107000"/>
                        </a:lnSpc>
                        <a:spcAft>
                          <a:spcPts val="0"/>
                        </a:spcAft>
                      </a:pPr>
                      <a:r>
                        <a:rPr lang="en-US" sz="2400" i="1" kern="100">
                          <a:effectLst/>
                          <a:latin typeface="Times New Roman" panose="02020603050405020304" pitchFamily="18" charset="0"/>
                          <a:ea typeface="Calibri" panose="020F0502020204030204" pitchFamily="34" charset="0"/>
                        </a:rPr>
                        <a:t>…………</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7193134"/>
                  </a:ext>
                </a:extLst>
              </a:tr>
              <a:tr h="1007390">
                <a:tc>
                  <a:txBody>
                    <a:bodyPr/>
                    <a:lstStyle/>
                    <a:p>
                      <a:pPr marL="342900" marR="58420" lvl="0" indent="-342900" algn="just">
                        <a:lnSpc>
                          <a:spcPct val="107000"/>
                        </a:lnSpc>
                        <a:spcAft>
                          <a:spcPts val="0"/>
                        </a:spcAft>
                        <a:buFont typeface="Times New Roman" panose="02020603050405020304" pitchFamily="18" charset="0"/>
                        <a:buChar char="-"/>
                      </a:pPr>
                      <a:r>
                        <a:rPr lang="en-US" sz="2400" kern="100">
                          <a:effectLst/>
                          <a:latin typeface="Times New Roman" panose="02020603050405020304" pitchFamily="18" charset="0"/>
                          <a:ea typeface="Calibri" panose="020F0502020204030204" pitchFamily="34" charset="0"/>
                        </a:rPr>
                        <a:t>Cảm xúc gì của tác giả khi nghĩ về “em"?</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3390" marR="58420" indent="-226695" algn="just">
                        <a:lnSpc>
                          <a:spcPct val="107000"/>
                        </a:lnSpc>
                        <a:spcAft>
                          <a:spcPts val="0"/>
                        </a:spcAft>
                      </a:pPr>
                      <a:r>
                        <a:rPr lang="en-US" sz="2400" i="1" kern="100">
                          <a:effectLst/>
                          <a:latin typeface="Times New Roman" panose="02020603050405020304" pitchFamily="18" charset="0"/>
                          <a:ea typeface="Calibri" panose="020F0502020204030204" pitchFamily="34" charset="0"/>
                        </a:rPr>
                        <a:t> </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9852603"/>
                  </a:ext>
                </a:extLst>
              </a:tr>
            </a:tbl>
          </a:graphicData>
        </a:graphic>
      </p:graphicFrame>
    </p:spTree>
    <p:extLst>
      <p:ext uri="{BB962C8B-B14F-4D97-AF65-F5344CB8AC3E}">
        <p14:creationId xmlns:p14="http://schemas.microsoft.com/office/powerpoint/2010/main" xmlns="" val="243651558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800874183"/>
              </p:ext>
            </p:extLst>
          </p:nvPr>
        </p:nvGraphicFramePr>
        <p:xfrm>
          <a:off x="2092271" y="2092271"/>
          <a:ext cx="8229600" cy="2930536"/>
        </p:xfrm>
        <a:graphic>
          <a:graphicData uri="http://schemas.openxmlformats.org/drawingml/2006/table">
            <a:tbl>
              <a:tblPr firstRow="1" firstCol="1" bandRow="1"/>
              <a:tblGrid>
                <a:gridCol w="4153546">
                  <a:extLst>
                    <a:ext uri="{9D8B030D-6E8A-4147-A177-3AD203B41FA5}">
                      <a16:colId xmlns:a16="http://schemas.microsoft.com/office/drawing/2014/main" xmlns="" val="893374944"/>
                    </a:ext>
                  </a:extLst>
                </a:gridCol>
                <a:gridCol w="4076054">
                  <a:extLst>
                    <a:ext uri="{9D8B030D-6E8A-4147-A177-3AD203B41FA5}">
                      <a16:colId xmlns:a16="http://schemas.microsoft.com/office/drawing/2014/main" xmlns="" val="2932869948"/>
                    </a:ext>
                  </a:extLst>
                </a:gridCol>
              </a:tblGrid>
              <a:tr h="1069383">
                <a:tc gridSpan="2">
                  <a:txBody>
                    <a:bodyPr/>
                    <a:lstStyle/>
                    <a:p>
                      <a:pPr marL="453390" marR="58420" indent="-226695" algn="ctr">
                        <a:lnSpc>
                          <a:spcPct val="107000"/>
                        </a:lnSpc>
                        <a:spcAft>
                          <a:spcPts val="0"/>
                        </a:spcAft>
                      </a:pPr>
                      <a:r>
                        <a:rPr lang="en-US" sz="2400" b="1" kern="100">
                          <a:effectLst/>
                          <a:latin typeface="Times New Roman" panose="02020603050405020304" pitchFamily="18" charset="0"/>
                          <a:ea typeface="Calibri" panose="020F0502020204030204" pitchFamily="34" charset="0"/>
                        </a:rPr>
                        <a:t>Nhóm 4. </a:t>
                      </a:r>
                      <a:r>
                        <a:rPr lang="en-US" sz="2400" b="1" kern="100">
                          <a:effectLst/>
                          <a:latin typeface="Times New Roman" panose="02020603050405020304" pitchFamily="18" charset="0"/>
                          <a:ea typeface="Times New Roman" panose="02020603050405020304" pitchFamily="18" charset="0"/>
                        </a:rPr>
                        <a:t> Phiếu học tập số 04:</a:t>
                      </a:r>
                      <a:endParaRPr lang="en-GB" sz="2400" kern="100">
                        <a:effectLst/>
                        <a:latin typeface="Times New Roman" panose="02020603050405020304" pitchFamily="18" charset="0"/>
                        <a:ea typeface="Calibri" panose="020F0502020204030204" pitchFamily="34" charset="0"/>
                      </a:endParaRPr>
                    </a:p>
                    <a:p>
                      <a:pPr marL="453390" marR="58420" indent="-226695" algn="ctr">
                        <a:lnSpc>
                          <a:spcPct val="107000"/>
                        </a:lnSpc>
                        <a:spcAft>
                          <a:spcPts val="0"/>
                        </a:spcAft>
                      </a:pPr>
                      <a:r>
                        <a:rPr lang="en-US" sz="2400" b="1" kern="100">
                          <a:effectLst/>
                          <a:latin typeface="Times New Roman" panose="02020603050405020304" pitchFamily="18" charset="0"/>
                          <a:ea typeface="Times New Roman" panose="02020603050405020304" pitchFamily="18" charset="0"/>
                        </a:rPr>
                        <a:t>Cảm xúc của tác giả trong ngày trở về quê hương</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1158559184"/>
                  </a:ext>
                </a:extLst>
              </a:tr>
              <a:tr h="946510">
                <a:tc>
                  <a:txBody>
                    <a:bodyPr/>
                    <a:lstStyle/>
                    <a:p>
                      <a:pPr marR="58420" indent="-226695" algn="just">
                        <a:lnSpc>
                          <a:spcPct val="107000"/>
                        </a:lnSpc>
                        <a:spcAft>
                          <a:spcPts val="0"/>
                        </a:spcAft>
                      </a:pPr>
                      <a:r>
                        <a:rPr lang="en-US" sz="2400" kern="100">
                          <a:effectLst/>
                          <a:latin typeface="Times New Roman" panose="02020603050405020304" pitchFamily="18" charset="0"/>
                          <a:ea typeface="Calibri" panose="020F0502020204030204" pitchFamily="34" charset="0"/>
                        </a:rPr>
                        <a:t>- Hình tượng mẹ xuất hiện trở lại mang ý nghĩa gì?</a:t>
                      </a:r>
                      <a:endParaRPr lang="en-GB" sz="2400" kern="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xmlns="" val="1323517357"/>
                  </a:ext>
                </a:extLst>
              </a:tr>
              <a:tr h="914643">
                <a:tc>
                  <a:txBody>
                    <a:bodyPr/>
                    <a:lstStyle/>
                    <a:p>
                      <a:pPr marL="342900" marR="58420" lvl="0" indent="-342900">
                        <a:lnSpc>
                          <a:spcPct val="107000"/>
                        </a:lnSpc>
                        <a:spcAft>
                          <a:spcPts val="0"/>
                        </a:spcAft>
                        <a:buFont typeface="Times New Roman" panose="02020603050405020304" pitchFamily="18" charset="0"/>
                        <a:buChar char="-"/>
                      </a:pPr>
                      <a:r>
                        <a:rPr lang="en-US" sz="2400" kern="100">
                          <a:effectLst/>
                          <a:latin typeface="Times New Roman" panose="02020603050405020304" pitchFamily="18" charset="0"/>
                          <a:ea typeface="Calibri" panose="020F0502020204030204" pitchFamily="34" charset="0"/>
                        </a:rPr>
                        <a:t>Tác giả đã thay đổi nhận thức như thế nào</a:t>
                      </a:r>
                      <a:r>
                        <a:rPr lang="en-US" sz="2400" kern="100" smtClean="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xmlns="" val="1775732638"/>
                  </a:ext>
                </a:extLst>
              </a:tr>
            </a:tbl>
          </a:graphicData>
        </a:graphic>
      </p:graphicFrame>
    </p:spTree>
    <p:extLst>
      <p:ext uri="{BB962C8B-B14F-4D97-AF65-F5344CB8AC3E}">
        <p14:creationId xmlns:p14="http://schemas.microsoft.com/office/powerpoint/2010/main" xmlns="" val="638616066"/>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grab1421343825grab1419610331grab1419605492grab1419520677grab1419501068grab1419356180z9fE49K7yvjDtbnlu6gKpf3xcBBg4pKzpsd5eafefe 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10800000" flipV="1">
            <a:off x="-1" y="0"/>
            <a:ext cx="12191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8" descr="Mẫu slide cảm ơn, kết thúc đẹp nhất cho Powerpoint, Background power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Mẫu slide cảm ơn, kết thúc đẹp nhất cho Powerpoint, Background powerp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2628900" y="2590800"/>
            <a:ext cx="6845300" cy="1077218"/>
          </a:xfrm>
          <a:prstGeom prst="rect">
            <a:avLst/>
          </a:prstGeom>
          <a:no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CẢM ƠN CÁC THẦY CÔ VÀ </a:t>
            </a:r>
          </a:p>
          <a:p>
            <a:pPr algn="ctr"/>
            <a:r>
              <a:rPr lang="en-US" sz="3200" b="1" smtClean="0">
                <a:latin typeface="Times New Roman" panose="02020603050405020304" pitchFamily="18" charset="0"/>
                <a:cs typeface="Times New Roman" panose="02020603050405020304" pitchFamily="18" charset="0"/>
              </a:rPr>
              <a:t>CÁC EM ĐÃ CHÚ Ý LẮNG NGHE</a:t>
            </a:r>
            <a:endParaRPr lang="en-GB"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0615200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1000" fill="hold"/>
                                        <p:tgtEl>
                                          <p:spTgt spid="8198"/>
                                        </p:tgtEl>
                                        <p:attrNameLst>
                                          <p:attrName>ppt_w</p:attrName>
                                        </p:attrNameLst>
                                      </p:cBhvr>
                                      <p:tavLst>
                                        <p:tav tm="0">
                                          <p:val>
                                            <p:fltVal val="0"/>
                                          </p:val>
                                        </p:tav>
                                        <p:tav tm="100000">
                                          <p:val>
                                            <p:strVal val="#ppt_w"/>
                                          </p:val>
                                        </p:tav>
                                      </p:tavLst>
                                    </p:anim>
                                    <p:anim calcmode="lin" valueType="num">
                                      <p:cBhvr>
                                        <p:cTn id="8" dur="1000" fill="hold"/>
                                        <p:tgtEl>
                                          <p:spTgt spid="8198"/>
                                        </p:tgtEl>
                                        <p:attrNameLst>
                                          <p:attrName>ppt_h</p:attrName>
                                        </p:attrNameLst>
                                      </p:cBhvr>
                                      <p:tavLst>
                                        <p:tav tm="0">
                                          <p:val>
                                            <p:fltVal val="0"/>
                                          </p:val>
                                        </p:tav>
                                        <p:tav tm="100000">
                                          <p:val>
                                            <p:strVal val="#ppt_h"/>
                                          </p:val>
                                        </p:tav>
                                      </p:tavLst>
                                    </p:anim>
                                    <p:anim calcmode="lin" valueType="num">
                                      <p:cBhvr>
                                        <p:cTn id="9" dur="1000" fill="hold"/>
                                        <p:tgtEl>
                                          <p:spTgt spid="8198"/>
                                        </p:tgtEl>
                                        <p:attrNameLst>
                                          <p:attrName>style.rotation</p:attrName>
                                        </p:attrNameLst>
                                      </p:cBhvr>
                                      <p:tavLst>
                                        <p:tav tm="0">
                                          <p:val>
                                            <p:fltVal val="90"/>
                                          </p:val>
                                        </p:tav>
                                        <p:tav tm="100000">
                                          <p:val>
                                            <p:fltVal val="0"/>
                                          </p:val>
                                        </p:tav>
                                      </p:tavLst>
                                    </p:anim>
                                    <p:animEffect transition="in" filter="fade">
                                      <p:cBhvr>
                                        <p:cTn id="10" dur="1000"/>
                                        <p:tgtEl>
                                          <p:spTgt spid="81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p6"/>
          <p:cNvSpPr/>
          <p:nvPr/>
        </p:nvSpPr>
        <p:spPr>
          <a:xfrm>
            <a:off x="228600" y="4494508"/>
            <a:ext cx="2273301" cy="1569660"/>
          </a:xfrm>
          <a:prstGeom prst="rightArrow">
            <a:avLst>
              <a:gd name="adj1" fmla="val 50000"/>
              <a:gd name="adj2" fmla="val 4244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r>
              <a:rPr lang="en-US" sz="2400" b="1" smtClean="0">
                <a:solidFill>
                  <a:prstClr val="black"/>
                </a:solidFill>
                <a:latin typeface="Times New Roman" panose="02020603050405020304" pitchFamily="18" charset="0"/>
                <a:cs typeface="Times New Roman" panose="02020603050405020304" pitchFamily="18" charset="0"/>
              </a:rPr>
              <a:t>Giải thưởng văn học</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3" name="Google Shape;133;p6"/>
          <p:cNvSpPr/>
          <p:nvPr/>
        </p:nvSpPr>
        <p:spPr>
          <a:xfrm>
            <a:off x="228600" y="1410346"/>
            <a:ext cx="2362198" cy="1689315"/>
          </a:xfrm>
          <a:prstGeom prst="right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r>
              <a:rPr lang="en-US" sz="2400" b="1" smtClean="0">
                <a:solidFill>
                  <a:prstClr val="black"/>
                </a:solidFill>
                <a:latin typeface="Times New Roman" panose="02020603050405020304" pitchFamily="18" charset="0"/>
                <a:cs typeface="Times New Roman" panose="02020603050405020304" pitchFamily="18" charset="0"/>
              </a:rPr>
              <a:t>Quan niệm văn học</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2590798" y="402956"/>
            <a:ext cx="8784958" cy="34163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000" smtClean="0"/>
              <a:t>–</a:t>
            </a:r>
            <a:r>
              <a:rPr lang="en-US" sz="2000" smtClean="0"/>
              <a:t> </a:t>
            </a:r>
            <a:r>
              <a:rPr lang="en-US" sz="2400" i="1">
                <a:latin typeface="Times New Roman" panose="02020603050405020304" pitchFamily="18" charset="0"/>
                <a:cs typeface="Times New Roman" panose="02020603050405020304" pitchFamily="18" charset="0"/>
              </a:rPr>
              <a:t>T</a:t>
            </a:r>
            <a:r>
              <a:rPr lang="vi-VN" sz="2400" i="1" smtClean="0">
                <a:latin typeface="Times New Roman" panose="02020603050405020304" pitchFamily="18" charset="0"/>
                <a:cs typeface="Times New Roman" panose="02020603050405020304" pitchFamily="18" charset="0"/>
              </a:rPr>
              <a:t>hơ </a:t>
            </a:r>
            <a:r>
              <a:rPr lang="vi-VN" sz="2400" i="1">
                <a:latin typeface="Times New Roman" panose="02020603050405020304" pitchFamily="18" charset="0"/>
                <a:cs typeface="Times New Roman" panose="02020603050405020304" pitchFamily="18" charset="0"/>
              </a:rPr>
              <a:t>ca là nơi duy nhất để tôi giải phóng tôi và để tôi trú ẩn. Một điều tôi muốn nói đến là: có thể những bài thơ cụ thể nào đó không cứu rỗi được thế giới nhưng những gì mang tinh thần của thi ca đã và đang cứu rỗi thế giới</a:t>
            </a:r>
            <a:r>
              <a:rPr lang="vi-VN" sz="2400" i="1" smtClean="0">
                <a:latin typeface="Times New Roman" panose="02020603050405020304" pitchFamily="18" charset="0"/>
                <a:cs typeface="Times New Roman" panose="02020603050405020304" pitchFamily="18" charset="0"/>
              </a:rPr>
              <a:t>.</a:t>
            </a:r>
            <a:endParaRPr lang="vi-VN" sz="2400" i="1">
              <a:latin typeface="Times New Roman" panose="02020603050405020304" pitchFamily="18" charset="0"/>
              <a:cs typeface="Times New Roman" panose="02020603050405020304" pitchFamily="18" charset="0"/>
            </a:endParaRPr>
          </a:p>
          <a:p>
            <a:r>
              <a:rPr lang="vi-VN" sz="2400" i="1">
                <a:latin typeface="Times New Roman" panose="02020603050405020304" pitchFamily="18" charset="0"/>
                <a:cs typeface="Times New Roman" panose="02020603050405020304" pitchFamily="18" charset="0"/>
              </a:rPr>
              <a:t>– Điều quan trọng nhất của thơ là tạo ra sự ám ảnh và điều tệ hại nhất là thiếu trí tưởng tượng</a:t>
            </a:r>
            <a:r>
              <a:rPr lang="vi-VN" sz="2400" i="1" smtClean="0">
                <a:latin typeface="Times New Roman" panose="02020603050405020304" pitchFamily="18" charset="0"/>
                <a:cs typeface="Times New Roman" panose="02020603050405020304" pitchFamily="18" charset="0"/>
              </a:rPr>
              <a:t>.</a:t>
            </a:r>
            <a:endParaRPr lang="vi-VN" sz="2400" i="1">
              <a:latin typeface="Times New Roman" panose="02020603050405020304" pitchFamily="18" charset="0"/>
              <a:cs typeface="Times New Roman" panose="02020603050405020304" pitchFamily="18" charset="0"/>
            </a:endParaRPr>
          </a:p>
          <a:p>
            <a:r>
              <a:rPr lang="vi-VN" sz="2400" i="1">
                <a:latin typeface="Times New Roman" panose="02020603050405020304" pitchFamily="18" charset="0"/>
                <a:cs typeface="Times New Roman" panose="02020603050405020304" pitchFamily="18" charset="0"/>
              </a:rPr>
              <a:t>– Hãy sống, hãy mơ ước và sáng tạo không ngưng nghỉ trong im lặng nếu không có lý do để than thở. Khi nhà văn sống đến từng nào thì họ sẽ viết đến từng đó</a:t>
            </a:r>
            <a:r>
              <a:rPr lang="vi-VN" sz="2400" i="1" smtClean="0">
                <a:latin typeface="Times New Roman" panose="02020603050405020304" pitchFamily="18" charset="0"/>
                <a:cs typeface="Times New Roman" panose="02020603050405020304" pitchFamily="18" charset="0"/>
              </a:rPr>
              <a:t>.</a:t>
            </a:r>
            <a:endParaRPr lang="vi-VN" sz="2400" i="1">
              <a:latin typeface="Times New Roman" panose="02020603050405020304" pitchFamily="18" charset="0"/>
              <a:cs typeface="Times New Roman" panose="02020603050405020304" pitchFamily="18" charset="0"/>
            </a:endParaRPr>
          </a:p>
        </p:txBody>
      </p:sp>
      <p:sp>
        <p:nvSpPr>
          <p:cNvPr id="6" name="Rectangle 5"/>
          <p:cNvSpPr/>
          <p:nvPr/>
        </p:nvSpPr>
        <p:spPr>
          <a:xfrm>
            <a:off x="2501901" y="4494508"/>
            <a:ext cx="9183821"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a:latin typeface="Times New Roman" panose="02020603050405020304" pitchFamily="18" charset="0"/>
                <a:cs typeface="Times New Roman" panose="02020603050405020304" pitchFamily="18" charset="0"/>
              </a:rPr>
              <a:t>– Giải thưởng Hội Nhà văn Việt Nam năm 1993 cho tập thơ Sự mất ngủ của lửa.</a:t>
            </a:r>
          </a:p>
          <a:p>
            <a:r>
              <a:rPr lang="vi-VN" sz="2400">
                <a:latin typeface="Times New Roman" panose="02020603050405020304" pitchFamily="18" charset="0"/>
                <a:cs typeface="Times New Roman" panose="02020603050405020304" pitchFamily="18" charset="0"/>
              </a:rPr>
              <a:t>– Giải thưởng Final cho tập thơ The Women Carry River Water của The National Literary Translators Association of America năm 1998.</a:t>
            </a:r>
          </a:p>
        </p:txBody>
      </p:sp>
    </p:spTree>
    <p:extLst>
      <p:ext uri="{BB962C8B-B14F-4D97-AF65-F5344CB8AC3E}">
        <p14:creationId xmlns:p14="http://schemas.microsoft.com/office/powerpoint/2010/main" xmlns="" val="4098336558"/>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7634" y="480447"/>
            <a:ext cx="8214102" cy="2585323"/>
          </a:xfrm>
          <a:prstGeom prst="rect">
            <a:avLst/>
          </a:prstGeom>
        </p:spPr>
        <p:txBody>
          <a:bodyPr wrap="square">
            <a:spAutoFit/>
          </a:bodyPr>
          <a:lstStyle/>
          <a:p>
            <a:endParaRPr lang="vi-VN"/>
          </a:p>
          <a:p>
            <a:r>
              <a:rPr lang="vi-VN" sz="2400">
                <a:solidFill>
                  <a:srgbClr val="FF0000"/>
                </a:solidFill>
                <a:latin typeface="Times New Roman" panose="02020603050405020304" pitchFamily="18" charset="0"/>
                <a:cs typeface="Times New Roman" panose="02020603050405020304" pitchFamily="18" charset="0"/>
              </a:rPr>
              <a:t>Nhà thơ Nguyễn Duy: </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i="1">
                <a:latin typeface="Times New Roman" panose="02020603050405020304" pitchFamily="18" charset="0"/>
                <a:cs typeface="Times New Roman" panose="02020603050405020304" pitchFamily="18" charset="0"/>
              </a:rPr>
              <a:t>	</a:t>
            </a:r>
            <a:r>
              <a:rPr lang="vi-VN" sz="2400" i="1" smtClean="0">
                <a:latin typeface="Times New Roman" panose="02020603050405020304" pitchFamily="18" charset="0"/>
                <a:cs typeface="Times New Roman" panose="02020603050405020304" pitchFamily="18" charset="0"/>
              </a:rPr>
              <a:t>Nguyễn </a:t>
            </a:r>
            <a:r>
              <a:rPr lang="vi-VN" sz="2400" i="1">
                <a:latin typeface="Times New Roman" panose="02020603050405020304" pitchFamily="18" charset="0"/>
                <a:cs typeface="Times New Roman" panose="02020603050405020304" pitchFamily="18" charset="0"/>
              </a:rPr>
              <a:t>Quang Thiều là một tác giả đa tài, sáng tác thơ, văn xuôi, làm báo và anh từng cùng làm với tôi ở báo Văn Nghệ, thuở đó tôi còn thấy anh vẽ tranh. Nhưng ấn tượng nhất với tôi vẫn là Nguyễn Quang Thiều thi sĩ – một thi sĩ nổi bật trong làng thơ đương đại Việt </a:t>
            </a:r>
            <a:r>
              <a:rPr lang="vi-VN" sz="2400" i="1" smtClean="0">
                <a:latin typeface="Times New Roman" panose="02020603050405020304" pitchFamily="18" charset="0"/>
                <a:cs typeface="Times New Roman" panose="02020603050405020304" pitchFamily="18" charset="0"/>
              </a:rPr>
              <a:t>Nam</a:t>
            </a:r>
            <a:r>
              <a:rPr lang="en-US" sz="2400" i="1"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3" name="TextBox 2"/>
          <p:cNvSpPr txBox="1"/>
          <p:nvPr/>
        </p:nvSpPr>
        <p:spPr>
          <a:xfrm>
            <a:off x="3347634" y="3518115"/>
            <a:ext cx="8214102" cy="1938992"/>
          </a:xfrm>
          <a:prstGeom prst="rect">
            <a:avLst/>
          </a:prstGeom>
          <a:noFill/>
        </p:spPr>
        <p:txBody>
          <a:bodyPr wrap="square" rtlCol="0">
            <a:spAutoFit/>
          </a:bodyPr>
          <a:lstStyle/>
          <a:p>
            <a:pPr lvl="0"/>
            <a:r>
              <a:rPr lang="vi-VN" sz="2400">
                <a:solidFill>
                  <a:srgbClr val="FF0000"/>
                </a:solidFill>
                <a:latin typeface="Times New Roman" panose="02020603050405020304" pitchFamily="18" charset="0"/>
                <a:cs typeface="Times New Roman" panose="02020603050405020304" pitchFamily="18" charset="0"/>
              </a:rPr>
              <a:t>Nhà thơ Inrasara: </a:t>
            </a:r>
            <a:endParaRPr lang="en-US" sz="2400">
              <a:solidFill>
                <a:srgbClr val="FF0000"/>
              </a:solidFill>
              <a:latin typeface="Times New Roman" panose="02020603050405020304" pitchFamily="18" charset="0"/>
              <a:cs typeface="Times New Roman" panose="02020603050405020304" pitchFamily="18" charset="0"/>
            </a:endParaRPr>
          </a:p>
          <a:p>
            <a:pPr lvl="0"/>
            <a:r>
              <a:rPr lang="en-US" sz="2400" i="1">
                <a:solidFill>
                  <a:prstClr val="black"/>
                </a:solidFill>
                <a:latin typeface="Times New Roman" panose="02020603050405020304" pitchFamily="18" charset="0"/>
                <a:cs typeface="Times New Roman" panose="02020603050405020304" pitchFamily="18" charset="0"/>
              </a:rPr>
              <a:t>	</a:t>
            </a:r>
            <a:r>
              <a:rPr lang="vi-VN" sz="2400" i="1">
                <a:solidFill>
                  <a:prstClr val="black"/>
                </a:solidFill>
                <a:latin typeface="Times New Roman" panose="02020603050405020304" pitchFamily="18" charset="0"/>
                <a:cs typeface="Times New Roman" panose="02020603050405020304" pitchFamily="18" charset="0"/>
              </a:rPr>
              <a:t>Nhà thơ vừa xuất hiện đã tìm thấy giọng thơ riêng, là điều hiếm. Hiếm hơn nữa, khi giọng thơ đó có sức lan toả khá rộng. Với thế hệ đi sau ở miền Bắc, thơ Nguyễn Quang Thiều làm nên sự thể ấy</a:t>
            </a:r>
            <a:r>
              <a:rPr lang="en-US" sz="2400" i="1">
                <a:solidFill>
                  <a:prstClr val="black"/>
                </a:solidFill>
                <a:latin typeface="Times New Roman" panose="02020603050405020304" pitchFamily="18" charset="0"/>
                <a:cs typeface="Times New Roman" panose="02020603050405020304" pitchFamily="18" charset="0"/>
              </a:rPr>
              <a:t>. </a:t>
            </a:r>
            <a:endParaRPr lang="en-GB" sz="240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25464" y="480448"/>
            <a:ext cx="2867187" cy="5858360"/>
          </a:xfrm>
          <a:prstGeom prst="rect">
            <a:avLst/>
          </a:prstGeom>
        </p:spPr>
      </p:pic>
    </p:spTree>
    <p:extLst>
      <p:ext uri="{BB962C8B-B14F-4D97-AF65-F5344CB8AC3E}">
        <p14:creationId xmlns:p14="http://schemas.microsoft.com/office/powerpoint/2010/main" xmlns="" val="487056801"/>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9416" y="1144060"/>
            <a:ext cx="10631837" cy="4884781"/>
          </a:xfrm>
          <a:prstGeom prst="rect">
            <a:avLst/>
          </a:prstGeom>
        </p:spPr>
      </p:pic>
      <p:sp>
        <p:nvSpPr>
          <p:cNvPr id="3" name="TextBox 2"/>
          <p:cNvSpPr txBox="1"/>
          <p:nvPr/>
        </p:nvSpPr>
        <p:spPr>
          <a:xfrm>
            <a:off x="1890793" y="584200"/>
            <a:ext cx="9267987"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 NHỮNG TÁC PHẨM TIÊU BIỂU CỦA NGUYỄN QUANG THIỀU</a:t>
            </a:r>
            <a:endParaRPr lang="en-GB"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0171555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400" y="1028700"/>
            <a:ext cx="3180166" cy="4524315"/>
          </a:xfrm>
          <a:prstGeom prst="rect">
            <a:avLst/>
          </a:prstGeom>
        </p:spPr>
        <p:txBody>
          <a:bodyPr wrap="square">
            <a:spAutoFit/>
          </a:bodyPr>
          <a:lstStyle/>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Nguyễn </a:t>
            </a:r>
            <a:r>
              <a:rPr lang="vi-VN" sz="2400">
                <a:latin typeface="Times New Roman" panose="02020603050405020304" pitchFamily="18" charset="0"/>
                <a:cs typeface="Times New Roman" panose="02020603050405020304" pitchFamily="18" charset="0"/>
              </a:rPr>
              <a:t>Quang Thiều còn gợi cảm hứng lớn cho các đạo diễn, diễn viên và giới kịch nghệ. Trong đó, nổi bật có tiểu thuyết </a:t>
            </a:r>
            <a:r>
              <a:rPr lang="vi-VN" sz="2400" i="1">
                <a:latin typeface="Times New Roman" panose="02020603050405020304" pitchFamily="18" charset="0"/>
                <a:cs typeface="Times New Roman" panose="02020603050405020304" pitchFamily="18" charset="0"/>
              </a:rPr>
              <a:t>Kẻ ám sát cánh đồng </a:t>
            </a:r>
            <a:r>
              <a:rPr lang="vi-VN" sz="2400">
                <a:latin typeface="Times New Roman" panose="02020603050405020304" pitchFamily="18" charset="0"/>
                <a:cs typeface="Times New Roman" panose="02020603050405020304" pitchFamily="18" charset="0"/>
              </a:rPr>
              <a:t>được hãng phim truyền hình Việt Nam dựng thành bộ phim </a:t>
            </a:r>
            <a:r>
              <a:rPr lang="vi-VN" sz="2400" i="1">
                <a:latin typeface="Times New Roman" panose="02020603050405020304" pitchFamily="18" charset="0"/>
                <a:cs typeface="Times New Roman" panose="02020603050405020304" pitchFamily="18" charset="0"/>
              </a:rPr>
              <a:t>Chuyện làng Nhô </a:t>
            </a:r>
            <a:r>
              <a:rPr lang="vi-VN" sz="2400">
                <a:latin typeface="Times New Roman" panose="02020603050405020304" pitchFamily="18" charset="0"/>
                <a:cs typeface="Times New Roman" panose="02020603050405020304" pitchFamily="18" charset="0"/>
              </a:rPr>
              <a:t>phát sóng phổ biến trên VTV những năm 1998.</a:t>
            </a:r>
            <a:endParaRPr lang="en-GB" sz="24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850969" y="1028701"/>
            <a:ext cx="6307811" cy="4364710"/>
          </a:xfrm>
          <a:prstGeom prst="rect">
            <a:avLst/>
          </a:prstGeom>
        </p:spPr>
      </p:pic>
    </p:spTree>
    <p:extLst>
      <p:ext uri="{BB962C8B-B14F-4D97-AF65-F5344CB8AC3E}">
        <p14:creationId xmlns:p14="http://schemas.microsoft.com/office/powerpoint/2010/main" xmlns="" val="1323184005"/>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4"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1;p7"/>
          <p:cNvSpPr txBox="1">
            <a:spLocks/>
          </p:cNvSpPr>
          <p:nvPr/>
        </p:nvSpPr>
        <p:spPr>
          <a:xfrm>
            <a:off x="317501" y="216976"/>
            <a:ext cx="3543300" cy="494224"/>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l" defTabSz="914400">
              <a:buClr>
                <a:srgbClr val="A04400"/>
              </a:buClr>
              <a:buSzPts val="2800"/>
              <a:defRPr/>
            </a:pPr>
            <a:r>
              <a:rPr kumimoji="0" lang="en-US" sz="2800" b="1" i="0" u="sng"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sym typeface="Calibri"/>
              </a:rPr>
              <a:t>2. Tác </a:t>
            </a:r>
            <a:r>
              <a:rPr lang="en-US" sz="2800" b="1" u="sng" kern="0" smtClean="0">
                <a:solidFill>
                  <a:srgbClr val="FF0000"/>
                </a:solidFill>
                <a:latin typeface="Times New Roman" panose="02020603050405020304" pitchFamily="18" charset="0"/>
                <a:cs typeface="Times New Roman" panose="02020603050405020304" pitchFamily="18" charset="0"/>
              </a:rPr>
              <a:t>phẩm </a:t>
            </a:r>
            <a:r>
              <a:rPr lang="en-US" sz="2800" b="1" i="1" u="sng" kern="0" smtClean="0">
                <a:solidFill>
                  <a:srgbClr val="FF0000"/>
                </a:solidFill>
                <a:latin typeface="Times New Roman" panose="02020603050405020304" pitchFamily="18" charset="0"/>
                <a:cs typeface="Times New Roman" panose="02020603050405020304" pitchFamily="18" charset="0"/>
              </a:rPr>
              <a:t>Sông Đáy</a:t>
            </a:r>
            <a:endParaRPr lang="en-US" sz="2800" b="1" i="1" u="sng" kern="0">
              <a:solidFill>
                <a:srgbClr val="FF0000"/>
              </a:solidFill>
              <a:latin typeface="Times New Roman" panose="02020603050405020304" pitchFamily="18" charset="0"/>
              <a:cs typeface="Times New Roman" panose="02020603050405020304" pitchFamily="18" charset="0"/>
            </a:endParaRPr>
          </a:p>
        </p:txBody>
      </p:sp>
      <p:sp>
        <p:nvSpPr>
          <p:cNvPr id="10" name="Google Shape;143;p7"/>
          <p:cNvSpPr/>
          <p:nvPr/>
        </p:nvSpPr>
        <p:spPr>
          <a:xfrm>
            <a:off x="526942" y="929899"/>
            <a:ext cx="1390758" cy="1301857"/>
          </a:xfrm>
          <a:prstGeom prst="rightArrow">
            <a:avLst>
              <a:gd name="adj1" fmla="val 50000"/>
              <a:gd name="adj2" fmla="val 50000"/>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algn="ctr" defTabSz="914400">
              <a:buClr>
                <a:srgbClr val="000000"/>
              </a:buClr>
              <a:buFont typeface="Arial"/>
              <a:buNone/>
            </a:pPr>
            <a:r>
              <a:rPr lang="en-US" sz="2400" b="1" kern="0" smtClean="0">
                <a:solidFill>
                  <a:srgbClr val="000000"/>
                </a:solidFill>
                <a:latin typeface="Times New Roman" panose="02020603050405020304" pitchFamily="18" charset="0"/>
                <a:ea typeface="Calibri"/>
                <a:cs typeface="Times New Roman" panose="02020603050405020304" pitchFamily="18" charset="0"/>
                <a:sym typeface="Calibri"/>
              </a:rPr>
              <a:t>Vị trí địa lí</a:t>
            </a:r>
            <a:endParaRPr sz="2400" b="1" kern="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1" name="Google Shape;147;p7"/>
          <p:cNvSpPr/>
          <p:nvPr/>
        </p:nvSpPr>
        <p:spPr>
          <a:xfrm>
            <a:off x="2092270" y="929899"/>
            <a:ext cx="9717437" cy="1188002"/>
          </a:xfrm>
          <a:prstGeom prst="rect">
            <a:avLst/>
          </a:prstGeom>
          <a:noFill/>
          <a:ln w="9525" cap="flat" cmpd="sng" algn="ctr">
            <a:solidFill>
              <a:schemeClr val="accent2"/>
            </a:solidFill>
            <a:prstDash val="solid"/>
            <a:round/>
            <a:headEnd type="none" w="med" len="med"/>
            <a:tailEnd type="none" w="med" len="med"/>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lvl="0" algn="ctr" defTabSz="914400">
              <a:buClr>
                <a:srgbClr val="000000"/>
              </a:buClr>
            </a:pPr>
            <a:r>
              <a:rPr lang="en-US" sz="2000" kern="0" smtClean="0">
                <a:solidFill>
                  <a:schemeClr val="tx1"/>
                </a:solidFill>
                <a:latin typeface="Times New Roman" panose="02020603050405020304" pitchFamily="18" charset="0"/>
                <a:ea typeface="Calibri"/>
                <a:cs typeface="Times New Roman" panose="02020603050405020304" pitchFamily="18" charset="0"/>
                <a:sym typeface="Calibri"/>
              </a:rPr>
              <a:t>- </a:t>
            </a:r>
            <a:r>
              <a:rPr lang="en-US" sz="2400" kern="0" smtClean="0">
                <a:solidFill>
                  <a:schemeClr val="tx1"/>
                </a:solidFill>
                <a:latin typeface="Times New Roman" panose="02020603050405020304" pitchFamily="18" charset="0"/>
                <a:ea typeface="Calibri"/>
                <a:cs typeface="Times New Roman" panose="02020603050405020304" pitchFamily="18" charset="0"/>
                <a:sym typeface="Calibri"/>
              </a:rPr>
              <a:t>L</a:t>
            </a:r>
            <a:r>
              <a:rPr lang="vi-VN" sz="2400" kern="0" smtClean="0">
                <a:solidFill>
                  <a:schemeClr val="tx1"/>
                </a:solidFill>
                <a:latin typeface="Times New Roman" panose="02020603050405020304" pitchFamily="18" charset="0"/>
                <a:ea typeface="Calibri"/>
                <a:cs typeface="Times New Roman" panose="02020603050405020304" pitchFamily="18" charset="0"/>
                <a:sym typeface="Calibri"/>
              </a:rPr>
              <a:t>à </a:t>
            </a:r>
            <a:r>
              <a:rPr lang="vi-VN" sz="2400" kern="0">
                <a:solidFill>
                  <a:schemeClr val="tx1"/>
                </a:solidFill>
                <a:latin typeface="Times New Roman" panose="02020603050405020304" pitchFamily="18" charset="0"/>
                <a:ea typeface="Calibri"/>
                <a:cs typeface="Times New Roman" panose="02020603050405020304" pitchFamily="18" charset="0"/>
                <a:sym typeface="Calibri"/>
              </a:rPr>
              <a:t>dòng sông chảy qua các tỉnh thành khu vực miền </a:t>
            </a:r>
            <a:r>
              <a:rPr lang="vi-VN" sz="2400" kern="0" smtClean="0">
                <a:solidFill>
                  <a:schemeClr val="tx1"/>
                </a:solidFill>
                <a:latin typeface="Times New Roman" panose="02020603050405020304" pitchFamily="18" charset="0"/>
                <a:ea typeface="Calibri"/>
                <a:cs typeface="Times New Roman" panose="02020603050405020304" pitchFamily="18" charset="0"/>
                <a:sym typeface="Calibri"/>
              </a:rPr>
              <a:t>Bắc: </a:t>
            </a:r>
            <a:r>
              <a:rPr lang="vi-VN" sz="2400" kern="0">
                <a:solidFill>
                  <a:schemeClr val="tx1"/>
                </a:solidFill>
                <a:latin typeface="Times New Roman" panose="02020603050405020304" pitchFamily="18" charset="0"/>
                <a:ea typeface="Calibri"/>
                <a:cs typeface="Times New Roman" panose="02020603050405020304" pitchFamily="18" charset="0"/>
                <a:sym typeface="Calibri"/>
              </a:rPr>
              <a:t>Hà Nội, Hà Nam, Ninh Bình và Nam Định, trong đó có </a:t>
            </a:r>
            <a:r>
              <a:rPr lang="en-US" sz="2400" kern="0" smtClean="0">
                <a:solidFill>
                  <a:schemeClr val="tx1"/>
                </a:solidFill>
                <a:latin typeface="Times New Roman" panose="02020603050405020304" pitchFamily="18" charset="0"/>
                <a:ea typeface="Calibri"/>
                <a:cs typeface="Times New Roman" panose="02020603050405020304" pitchFamily="18" charset="0"/>
                <a:sym typeface="Calibri"/>
              </a:rPr>
              <a:t>Hà Nội, </a:t>
            </a:r>
            <a:r>
              <a:rPr lang="vi-VN" sz="2400" kern="0" smtClean="0">
                <a:solidFill>
                  <a:schemeClr val="tx1"/>
                </a:solidFill>
                <a:latin typeface="Times New Roman" panose="02020603050405020304" pitchFamily="18" charset="0"/>
                <a:ea typeface="Calibri"/>
                <a:cs typeface="Times New Roman" panose="02020603050405020304" pitchFamily="18" charset="0"/>
                <a:sym typeface="Calibri"/>
              </a:rPr>
              <a:t>quê </a:t>
            </a:r>
            <a:r>
              <a:rPr lang="vi-VN" sz="2400" kern="0">
                <a:solidFill>
                  <a:schemeClr val="tx1"/>
                </a:solidFill>
                <a:latin typeface="Times New Roman" panose="02020603050405020304" pitchFamily="18" charset="0"/>
                <a:ea typeface="Calibri"/>
                <a:cs typeface="Times New Roman" panose="02020603050405020304" pitchFamily="18" charset="0"/>
                <a:sym typeface="Calibri"/>
              </a:rPr>
              <a:t>hương tác giả </a:t>
            </a:r>
            <a:endParaRPr lang="en-US" sz="2400" kern="0" smtClean="0">
              <a:solidFill>
                <a:schemeClr val="tx1"/>
              </a:solidFill>
              <a:latin typeface="Times New Roman" panose="02020603050405020304" pitchFamily="18" charset="0"/>
              <a:ea typeface="Calibri"/>
              <a:cs typeface="Times New Roman" panose="02020603050405020304" pitchFamily="18" charset="0"/>
              <a:sym typeface="Calibri"/>
            </a:endParaRPr>
          </a:p>
          <a:p>
            <a:pPr lvl="0" algn="ctr" defTabSz="914400">
              <a:buClr>
                <a:srgbClr val="000000"/>
              </a:buClr>
            </a:pPr>
            <a:r>
              <a:rPr lang="en-US" sz="2400" kern="0" smtClean="0">
                <a:solidFill>
                  <a:schemeClr val="tx1"/>
                </a:solidFill>
                <a:latin typeface="Times New Roman" panose="02020603050405020304" pitchFamily="18" charset="0"/>
                <a:ea typeface="Calibri"/>
                <a:cs typeface="Times New Roman" panose="02020603050405020304" pitchFamily="18" charset="0"/>
                <a:sym typeface="Calibri"/>
              </a:rPr>
              <a:t>-&gt; </a:t>
            </a:r>
            <a:r>
              <a:rPr lang="en-US" sz="2400" kern="0">
                <a:solidFill>
                  <a:schemeClr val="tx1"/>
                </a:solidFill>
                <a:latin typeface="Times New Roman" panose="02020603050405020304" pitchFamily="18" charset="0"/>
                <a:ea typeface="Calibri"/>
                <a:cs typeface="Times New Roman" panose="02020603050405020304" pitchFamily="18" charset="0"/>
                <a:sym typeface="Calibri"/>
              </a:rPr>
              <a:t>một mạch chủ đề lớn xuyên suốt trong hành trình sáng tác của ông. </a:t>
            </a:r>
          </a:p>
        </p:txBody>
      </p:sp>
      <p:pic>
        <p:nvPicPr>
          <p:cNvPr id="14" name="Picture 13"/>
          <p:cNvPicPr>
            <a:picLocks noChangeAspect="1"/>
          </p:cNvPicPr>
          <p:nvPr/>
        </p:nvPicPr>
        <p:blipFill>
          <a:blip r:embed="rId3"/>
          <a:stretch>
            <a:fillRect/>
          </a:stretch>
        </p:blipFill>
        <p:spPr>
          <a:xfrm>
            <a:off x="3998562" y="2510725"/>
            <a:ext cx="3843579" cy="2045777"/>
          </a:xfrm>
          <a:prstGeom prst="rect">
            <a:avLst/>
          </a:prstGeom>
        </p:spPr>
      </p:pic>
      <p:sp>
        <p:nvSpPr>
          <p:cNvPr id="3" name="Rectangle 2"/>
          <p:cNvSpPr/>
          <p:nvPr/>
        </p:nvSpPr>
        <p:spPr>
          <a:xfrm>
            <a:off x="526942" y="3161653"/>
            <a:ext cx="1828800" cy="3416320"/>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wrap="square">
            <a:spAutoFit/>
          </a:bodyPr>
          <a:lstStyle/>
          <a:p>
            <a:pPr lvl="0" algn="ctr"/>
            <a:r>
              <a:rPr lang="en-GB" sz="2400" b="1">
                <a:solidFill>
                  <a:prstClr val="black"/>
                </a:solidFill>
                <a:latin typeface="Times New Roman" panose="02020603050405020304" pitchFamily="18" charset="0"/>
                <a:cs typeface="Times New Roman" panose="02020603050405020304" pitchFamily="18" charset="0"/>
              </a:rPr>
              <a:t>Một số hình ảnh của dòng sông </a:t>
            </a:r>
            <a:r>
              <a:rPr lang="en-GB" sz="2400" b="1" smtClean="0">
                <a:solidFill>
                  <a:prstClr val="black"/>
                </a:solidFill>
                <a:latin typeface="Times New Roman" panose="02020603050405020304" pitchFamily="18" charset="0"/>
                <a:cs typeface="Times New Roman" panose="02020603050405020304" pitchFamily="18" charset="0"/>
              </a:rPr>
              <a:t>Đáy</a:t>
            </a:r>
            <a:r>
              <a:rPr lang="en-GB" sz="2400" b="1">
                <a:solidFill>
                  <a:prstClr val="black"/>
                </a:solidFill>
                <a:latin typeface="Times New Roman" panose="02020603050405020304" pitchFamily="18" charset="0"/>
                <a:cs typeface="Times New Roman" panose="02020603050405020304" pitchFamily="18" charset="0"/>
              </a:rPr>
              <a:t> tại mỗi khu vực sẽ có những đặc điểm và không gian khác nhau</a:t>
            </a:r>
          </a:p>
        </p:txBody>
      </p:sp>
      <p:cxnSp>
        <p:nvCxnSpPr>
          <p:cNvPr id="12" name="Google Shape;180;p9"/>
          <p:cNvCxnSpPr>
            <a:stCxn id="3" idx="3"/>
          </p:cNvCxnSpPr>
          <p:nvPr/>
        </p:nvCxnSpPr>
        <p:spPr>
          <a:xfrm flipV="1">
            <a:off x="2355742" y="3983064"/>
            <a:ext cx="1505059" cy="886749"/>
          </a:xfrm>
          <a:prstGeom prst="straightConnector1">
            <a:avLst/>
          </a:prstGeom>
          <a:noFill/>
          <a:ln w="25400" cap="flat" cmpd="sng">
            <a:solidFill>
              <a:srgbClr val="C0504D"/>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 name="Google Shape;180;p9"/>
          <p:cNvCxnSpPr>
            <a:stCxn id="3" idx="3"/>
          </p:cNvCxnSpPr>
          <p:nvPr/>
        </p:nvCxnSpPr>
        <p:spPr>
          <a:xfrm>
            <a:off x="2355742" y="4869813"/>
            <a:ext cx="1505059" cy="929897"/>
          </a:xfrm>
          <a:prstGeom prst="straightConnector1">
            <a:avLst/>
          </a:prstGeom>
          <a:noFill/>
          <a:ln w="25400" cap="flat" cmpd="sng">
            <a:solidFill>
              <a:srgbClr val="C0504D"/>
            </a:solidFill>
            <a:prstDash val="solid"/>
            <a:round/>
            <a:headEnd type="none" w="sm" len="sm"/>
            <a:tailEnd type="stealth" w="med" len="med"/>
          </a:ln>
          <a:effectLst>
            <a:outerShdw blurRad="40000" dist="20000" dir="5400000" rotWithShape="0">
              <a:srgbClr val="000000">
                <a:alpha val="37647"/>
              </a:srgbClr>
            </a:outerShdw>
          </a:effectLst>
        </p:spPr>
      </p:cxnSp>
      <p:pic>
        <p:nvPicPr>
          <p:cNvPr id="32" name="Picture 31"/>
          <p:cNvPicPr>
            <a:picLocks noChangeAspect="1"/>
          </p:cNvPicPr>
          <p:nvPr/>
        </p:nvPicPr>
        <p:blipFill>
          <a:blip r:embed="rId4"/>
          <a:stretch>
            <a:fillRect/>
          </a:stretch>
        </p:blipFill>
        <p:spPr>
          <a:xfrm>
            <a:off x="3998564" y="4804475"/>
            <a:ext cx="3843577" cy="1937288"/>
          </a:xfrm>
          <a:prstGeom prst="rect">
            <a:avLst/>
          </a:prstGeom>
        </p:spPr>
      </p:pic>
      <p:pic>
        <p:nvPicPr>
          <p:cNvPr id="35" name="Picture 34"/>
          <p:cNvPicPr>
            <a:picLocks noChangeAspect="1"/>
          </p:cNvPicPr>
          <p:nvPr/>
        </p:nvPicPr>
        <p:blipFill>
          <a:blip r:embed="rId5"/>
          <a:stretch>
            <a:fillRect/>
          </a:stretch>
        </p:blipFill>
        <p:spPr>
          <a:xfrm>
            <a:off x="8183105" y="2510726"/>
            <a:ext cx="3626601" cy="2045776"/>
          </a:xfrm>
          <a:prstGeom prst="rect">
            <a:avLst/>
          </a:prstGeom>
        </p:spPr>
      </p:pic>
      <p:pic>
        <p:nvPicPr>
          <p:cNvPr id="36" name="Picture 4" descr="&quot;&lt;yoastmark"/>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10800000" flipV="1">
            <a:off x="8183105" y="4804475"/>
            <a:ext cx="3626600" cy="19372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9835822"/>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7"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899" y="330199"/>
            <a:ext cx="10874860" cy="830997"/>
          </a:xfrm>
          <a:prstGeom prst="rect">
            <a:avLst/>
          </a:prstGeom>
        </p:spPr>
        <p:txBody>
          <a:bodyPr wrap="square">
            <a:spAutoFit/>
          </a:bodyPr>
          <a:lstStyle/>
          <a:p>
            <a:pPr algn="ctr"/>
            <a:r>
              <a:rPr lang="en-GB" sz="2400" b="1" smtClean="0">
                <a:solidFill>
                  <a:srgbClr val="222222"/>
                </a:solidFill>
                <a:latin typeface="Times New Roman" panose="02020603050405020304" pitchFamily="18" charset="0"/>
                <a:cs typeface="Times New Roman" panose="02020603050405020304" pitchFamily="18" charset="0"/>
              </a:rPr>
              <a:t>	Những </a:t>
            </a:r>
            <a:r>
              <a:rPr lang="en-GB" sz="2400" b="1">
                <a:solidFill>
                  <a:srgbClr val="222222"/>
                </a:solidFill>
                <a:latin typeface="Times New Roman" panose="02020603050405020304" pitchFamily="18" charset="0"/>
                <a:cs typeface="Times New Roman" panose="02020603050405020304" pitchFamily="18" charset="0"/>
              </a:rPr>
              <a:t>khoảnh khắc hoàng hôn đang khoe mình bên dòng sông Đáy mỗi dịp chiều xuống.</a:t>
            </a:r>
            <a:endParaRPr lang="en-GB" sz="2400" b="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47699" y="1524000"/>
            <a:ext cx="5427637" cy="4965700"/>
          </a:xfrm>
          <a:prstGeom prst="rect">
            <a:avLst/>
          </a:prstGeom>
        </p:spPr>
      </p:pic>
      <p:pic>
        <p:nvPicPr>
          <p:cNvPr id="4" name="Picture 3"/>
          <p:cNvPicPr>
            <a:picLocks noChangeAspect="1"/>
          </p:cNvPicPr>
          <p:nvPr/>
        </p:nvPicPr>
        <p:blipFill>
          <a:blip r:embed="rId4"/>
          <a:stretch>
            <a:fillRect/>
          </a:stretch>
        </p:blipFill>
        <p:spPr>
          <a:xfrm>
            <a:off x="6633275" y="1524000"/>
            <a:ext cx="4897464" cy="4965700"/>
          </a:xfrm>
          <a:prstGeom prst="rect">
            <a:avLst/>
          </a:prstGeom>
        </p:spPr>
      </p:pic>
    </p:spTree>
    <p:extLst>
      <p:ext uri="{BB962C8B-B14F-4D97-AF65-F5344CB8AC3E}">
        <p14:creationId xmlns:p14="http://schemas.microsoft.com/office/powerpoint/2010/main" xmlns="" val="3506540364"/>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5" name="applause.wav"/>
          </p:stSnd>
        </p:sndAc>
      </p:transition>
    </mc:Choice>
    <mc:Fallback>
      <p:transition spd="slow">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1620</TotalTime>
  <Words>2895</Words>
  <Application>Microsoft Office PowerPoint</Application>
  <PresentationFormat>Custom</PresentationFormat>
  <Paragraphs>221</Paragraphs>
  <Slides>35</Slides>
  <Notes>0</Notes>
  <HiddenSlides>0</HiddenSlides>
  <MMClips>0</MMClips>
  <ScaleCrop>false</ScaleCrop>
  <HeadingPairs>
    <vt:vector size="4" baseType="variant">
      <vt:variant>
        <vt:lpstr>Theme</vt:lpstr>
      </vt:variant>
      <vt:variant>
        <vt:i4>8</vt:i4>
      </vt:variant>
      <vt:variant>
        <vt:lpstr>Slide Titles</vt:lpstr>
      </vt:variant>
      <vt:variant>
        <vt:i4>35</vt:i4>
      </vt:variant>
    </vt:vector>
  </HeadingPairs>
  <TitlesOfParts>
    <vt:vector size="43" baseType="lpstr">
      <vt:lpstr>Integral</vt:lpstr>
      <vt:lpstr>Office Theme</vt:lpstr>
      <vt:lpstr>1_Office Theme</vt:lpstr>
      <vt:lpstr>2_Office Theme</vt:lpstr>
      <vt:lpstr>3_Office Theme</vt:lpstr>
      <vt:lpstr>4_Office Theme</vt:lpstr>
      <vt:lpstr>5_Office Theme</vt:lpstr>
      <vt:lpstr>7_Office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HONGVAN</dc:creator>
  <cp:lastModifiedBy>ADMIN</cp:lastModifiedBy>
  <cp:revision>121</cp:revision>
  <dcterms:created xsi:type="dcterms:W3CDTF">2023-08-07T15:27:07Z</dcterms:created>
  <dcterms:modified xsi:type="dcterms:W3CDTF">2024-08-15T09:32:51Z</dcterms:modified>
</cp:coreProperties>
</file>