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256" r:id="rId3"/>
    <p:sldId id="289" r:id="rId4"/>
    <p:sldId id="336" r:id="rId5"/>
    <p:sldId id="326" r:id="rId6"/>
    <p:sldId id="315" r:id="rId7"/>
    <p:sldId id="313" r:id="rId8"/>
    <p:sldId id="314" r:id="rId9"/>
    <p:sldId id="311" r:id="rId10"/>
    <p:sldId id="327" r:id="rId11"/>
    <p:sldId id="328" r:id="rId12"/>
    <p:sldId id="329" r:id="rId13"/>
    <p:sldId id="330" r:id="rId14"/>
    <p:sldId id="331" r:id="rId15"/>
    <p:sldId id="332" r:id="rId16"/>
    <p:sldId id="333" r:id="rId17"/>
    <p:sldId id="310" r:id="rId18"/>
    <p:sldId id="317" r:id="rId19"/>
    <p:sldId id="318" r:id="rId20"/>
    <p:sldId id="320" r:id="rId21"/>
    <p:sldId id="319" r:id="rId22"/>
    <p:sldId id="322" r:id="rId23"/>
    <p:sldId id="321" r:id="rId24"/>
    <p:sldId id="323" r:id="rId25"/>
    <p:sldId id="324" r:id="rId26"/>
    <p:sldId id="325" r:id="rId27"/>
    <p:sldId id="316" r:id="rId28"/>
    <p:sldId id="335"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38C2E"/>
    <a:srgbClr val="88AB24"/>
    <a:srgbClr val="67A400"/>
    <a:srgbClr val="77B878"/>
    <a:srgbClr val="92D4D8"/>
    <a:srgbClr val="70AB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822" autoAdjust="0"/>
    <p:restoredTop sz="94660"/>
  </p:normalViewPr>
  <p:slideViewPr>
    <p:cSldViewPr snapToGrid="0">
      <p:cViewPr varScale="1">
        <p:scale>
          <a:sx n="85" d="100"/>
          <a:sy n="85" d="100"/>
        </p:scale>
        <p:origin x="-354" y="-7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pPr/>
              <a:t>2024/8/15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pPr/>
              <a:t>‹#›</a:t>
            </a:fld>
            <a:endParaRPr lang="zh-CN" altLang="en-US"/>
          </a:p>
        </p:txBody>
      </p:sp>
    </p:spTree>
    <p:extLst>
      <p:ext uri="{BB962C8B-B14F-4D97-AF65-F5344CB8AC3E}">
        <p14:creationId xmlns:p14="http://schemas.microsoft.com/office/powerpoint/2010/main" xmlns="" val="25259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a:t>
            </a:fld>
            <a:endParaRPr lang="zh-CN" altLang="en-US"/>
          </a:p>
        </p:txBody>
      </p:sp>
    </p:spTree>
    <p:extLst>
      <p:ext uri="{BB962C8B-B14F-4D97-AF65-F5344CB8AC3E}">
        <p14:creationId xmlns:p14="http://schemas.microsoft.com/office/powerpoint/2010/main" xmlns="" val="382114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a:t>
            </a:fld>
            <a:endParaRPr lang="zh-CN" altLang="en-US"/>
          </a:p>
        </p:txBody>
      </p:sp>
    </p:spTree>
    <p:extLst>
      <p:ext uri="{BB962C8B-B14F-4D97-AF65-F5344CB8AC3E}">
        <p14:creationId xmlns:p14="http://schemas.microsoft.com/office/powerpoint/2010/main" xmlns="" val="379098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16</a:t>
            </a:fld>
            <a:endParaRPr lang="zh-CN" altLang="en-US"/>
          </a:p>
        </p:txBody>
      </p:sp>
    </p:spTree>
    <p:extLst>
      <p:ext uri="{BB962C8B-B14F-4D97-AF65-F5344CB8AC3E}">
        <p14:creationId xmlns:p14="http://schemas.microsoft.com/office/powerpoint/2010/main" xmlns="" val="203476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26</a:t>
            </a:fld>
            <a:endParaRPr lang="zh-CN" altLang="en-US"/>
          </a:p>
        </p:txBody>
      </p:sp>
    </p:spTree>
    <p:extLst>
      <p:ext uri="{BB962C8B-B14F-4D97-AF65-F5344CB8AC3E}">
        <p14:creationId xmlns:p14="http://schemas.microsoft.com/office/powerpoint/2010/main" xmlns="" val="382263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3051827620"/>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3188717747"/>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4025501431"/>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xmlns="" val="2279360516"/>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xmlns="" val="689480637"/>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xmlns="" val="2774297028"/>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xmlns="" val="4285278796"/>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xmlns="" val="179251825"/>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xmlns="" val="3793114820"/>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xmlns="" val="1498467170"/>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xmlns="" val="1566439665"/>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598653943"/>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1612184157"/>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2905825717"/>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2024/8/15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168117047"/>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2024/8/15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2764406021"/>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2024/8/15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276523006"/>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694758376"/>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477805659"/>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2024/8/15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Lst>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0439236"/>
      </p:ext>
    </p:extLst>
  </p:cSld>
  <p:clrMap bg1="lt1" tx1="dk1" bg2="lt2" tx2="dk2" accent1="accent1" accent2="accent2" accent3="accent3" accent4="accent4" accent5="accent5" accent6="accent6" hlink="hlink" folHlink="folHlink"/>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notesSlide" Target="../notesSlides/notesSlide1.xml"/><Relationship Id="rId12" Type="http://schemas.openxmlformats.org/officeDocument/2006/relationships/image" Target="../media/image5.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tags" Target="../tags/tag5.xml"/><Relationship Id="rId10" Type="http://schemas.microsoft.com/office/2007/relationships/media" Target="../media/media1.mp3"/><Relationship Id="rId4" Type="http://schemas.openxmlformats.org/officeDocument/2006/relationships/video" Target="NULL"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Gw4jZ73_e7I&amp;pp=ygUQVOG6oSBxdWFuZyBi4butdQ=="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8" cstate="print">
            <a:extLst>
              <a:ext uri="{28A0092B-C50C-407E-A947-70E740481C1C}">
                <a14:useLocalDpi xmlns:a14="http://schemas.microsoft.com/office/drawing/2010/main" xmlns="" val="0"/>
              </a:ext>
            </a:extLst>
          </a:blip>
          <a:stretch>
            <a:fillRect/>
          </a:stretch>
        </p:blipFill>
        <p:spPr>
          <a:xfrm>
            <a:off x="-620345" y="2209933"/>
            <a:ext cx="5551942" cy="5551942"/>
          </a:xfrm>
          <a:prstGeom prst="rect">
            <a:avLst/>
          </a:prstGeom>
        </p:spPr>
      </p:pic>
      <p:sp>
        <p:nvSpPr>
          <p:cNvPr id="7" name="PA_01"/>
          <p:cNvSpPr/>
          <p:nvPr>
            <p:custDataLst>
              <p:tags r:id="rId2"/>
            </p:custDataLst>
          </p:nvPr>
        </p:nvSpPr>
        <p:spPr>
          <a:xfrm>
            <a:off x="1138291" y="1487186"/>
            <a:ext cx="10286470" cy="1200329"/>
          </a:xfrm>
          <a:prstGeom prst="rect">
            <a:avLst/>
          </a:prstGeom>
          <a:noFill/>
        </p:spPr>
        <p:txBody>
          <a:bodyPr wrap="none" lIns="91440" tIns="45720" rIns="91440" bIns="45720">
            <a:spAutoFit/>
          </a:bodyPr>
          <a:lstStyle/>
          <a:p>
            <a:pPr algn="ctr"/>
            <a:r>
              <a:rPr lang="en-US" altLang="zh-CN" sz="3600" b="1" i="1">
                <a:ln w="0"/>
                <a:solidFill>
                  <a:schemeClr val="accent1"/>
                </a:solidFill>
                <a:ea typeface="微软雅黑" panose="020B0503020204020204" pitchFamily="82" charset="2"/>
              </a:rPr>
              <a:t>TẠ QUANG BỬU – NGƯỜI THẦY THÔNG THÁI</a:t>
            </a:r>
          </a:p>
          <a:p>
            <a:pPr algn="ctr"/>
            <a:r>
              <a:rPr lang="en-US" altLang="zh-CN" sz="3600" b="1" i="1" cap="none" spc="0">
                <a:ln w="0"/>
                <a:solidFill>
                  <a:schemeClr val="accent1"/>
                </a:solidFill>
                <a:ea typeface="微软雅黑" panose="020B0503020204020204" pitchFamily="82" charset="2"/>
              </a:rPr>
              <a:t>- H</a:t>
            </a:r>
            <a:r>
              <a:rPr lang="en-US" altLang="zh-CN" sz="3600" b="1" i="1">
                <a:ln w="0"/>
                <a:solidFill>
                  <a:schemeClr val="accent1"/>
                </a:solidFill>
                <a:ea typeface="微软雅黑" panose="020B0503020204020204" pitchFamily="82" charset="2"/>
              </a:rPr>
              <a:t>àm Châu -</a:t>
            </a:r>
            <a:endParaRPr lang="zh-CN" altLang="en-US" sz="3600" b="1" i="1" cap="none" spc="0" dirty="0">
              <a:ln w="0"/>
              <a:solidFill>
                <a:schemeClr val="accent1"/>
              </a:solidFill>
              <a:ea typeface="微软雅黑" panose="020B0503020204020204" pitchFamily="82" charset="2"/>
            </a:endParaRPr>
          </a:p>
        </p:txBody>
      </p:sp>
      <p:pic>
        <p:nvPicPr>
          <p:cNvPr id="12" name="PA_图片 11"/>
          <p:cNvPicPr>
            <a:picLocks noChangeAspect="1"/>
          </p:cNvPicPr>
          <p:nvPr>
            <p:custDataLst>
              <p:tags r:id="rId3"/>
            </p:custDataLst>
          </p:nvPr>
        </p:nvPicPr>
        <p:blipFill>
          <a:blip r:embed="rId9" cstate="print">
            <a:duotone>
              <a:prstClr val="black"/>
              <a:schemeClr val="tx1">
                <a:tint val="45000"/>
                <a:satMod val="400000"/>
              </a:schemeClr>
            </a:duotone>
            <a:extLst>
              <a:ext uri="{28A0092B-C50C-407E-A947-70E740481C1C}">
                <a14:useLocalDpi xmlns:a14="http://schemas.microsoft.com/office/drawing/2010/main" xmlns="" val="0"/>
              </a:ext>
            </a:extLst>
          </a:blip>
          <a:stretch>
            <a:fillRect/>
          </a:stretch>
        </p:blipFill>
        <p:spPr>
          <a:xfrm>
            <a:off x="2735939" y="1122500"/>
            <a:ext cx="6062027" cy="73204"/>
          </a:xfrm>
          <a:prstGeom prst="rect">
            <a:avLst/>
          </a:prstGeom>
        </p:spPr>
      </p:pic>
      <p:pic>
        <p:nvPicPr>
          <p:cNvPr id="13" name="PA_钢琴曲 - 水边的阿狄丽娜 - 理查德 克莱德曼">
            <a:hlinkClick r:id="" action="ppaction://media"/>
          </p:cNvPr>
          <p:cNvPicPr>
            <a:picLocks noChangeAspect="1"/>
          </p:cNvPicPr>
          <p:nvPr>
            <a:videoFile r:link="rId4"/>
            <p:custDataLst>
              <p:tags r:id="rId5"/>
            </p:custDataLst>
            <p:extLst>
              <p:ext uri="{DAA4B4D4-6D71-4841-9C94-3DE7FCFB9230}">
                <p14:media xmlns:p14="http://schemas.microsoft.com/office/powerpoint/2010/main" xmlns="" r:embed="rId10"/>
              </p:ext>
            </p:extLst>
          </p:nvPr>
        </p:nvPicPr>
        <p:blipFill>
          <a:blip r:embed="rId11" cstate="print"/>
          <a:stretch>
            <a:fillRect/>
          </a:stretch>
        </p:blipFill>
        <p:spPr>
          <a:xfrm>
            <a:off x="6281526" y="-1370180"/>
            <a:ext cx="609600" cy="609600"/>
          </a:xfrm>
          <a:prstGeom prst="rect">
            <a:avLst/>
          </a:prstGeom>
        </p:spPr>
      </p:pic>
      <p:sp>
        <p:nvSpPr>
          <p:cNvPr id="4" name="TextBox 3">
            <a:extLst>
              <a:ext uri="{FF2B5EF4-FFF2-40B4-BE49-F238E27FC236}">
                <a16:creationId xmlns:a16="http://schemas.microsoft.com/office/drawing/2014/main" xmlns="" id="{24B9FAC3-033B-0177-BB2E-6AC4CDE4F1C3}"/>
              </a:ext>
            </a:extLst>
          </p:cNvPr>
          <p:cNvSpPr txBox="1"/>
          <p:nvPr/>
        </p:nvSpPr>
        <p:spPr>
          <a:xfrm>
            <a:off x="1756881" y="426263"/>
            <a:ext cx="8753582" cy="769441"/>
          </a:xfrm>
          <a:prstGeom prst="rect">
            <a:avLst/>
          </a:prstGeom>
          <a:noFill/>
        </p:spPr>
        <p:txBody>
          <a:bodyPr wrap="square">
            <a:spAutoFit/>
          </a:bodyPr>
          <a:lstStyle/>
          <a:p>
            <a:pPr eaLnBrk="1" hangingPunct="1"/>
            <a:r>
              <a:rPr lang="en-US" altLang="zh-CN" sz="4400" b="1">
                <a:solidFill>
                  <a:srgbClr val="C00000"/>
                </a:solidFill>
                <a:latin typeface="Lucida Sans Typewriter" panose="020B0509030504030204" pitchFamily="49" charset="0"/>
                <a:ea typeface="微软雅黑" pitchFamily="34" charset="-122"/>
              </a:rPr>
              <a:t>BÀI 4: VĂN BẢN THÔNG TIN</a:t>
            </a:r>
            <a:endParaRPr lang="zh-CN" altLang="en-US" sz="4400" b="1" dirty="0">
              <a:solidFill>
                <a:srgbClr val="C00000"/>
              </a:solidFill>
              <a:latin typeface="Lucida Sans Typewriter" panose="020B0509030504030204" pitchFamily="49" charset="0"/>
              <a:ea typeface="微软雅黑" pitchFamily="34" charset="-122"/>
            </a:endParaRPr>
          </a:p>
        </p:txBody>
      </p:sp>
      <p:pic>
        <p:nvPicPr>
          <p:cNvPr id="6" name="Picture 5">
            <a:extLst>
              <a:ext uri="{FF2B5EF4-FFF2-40B4-BE49-F238E27FC236}">
                <a16:creationId xmlns:a16="http://schemas.microsoft.com/office/drawing/2014/main" xmlns="" id="{2E2D98A6-781A-77AE-C6EF-4BA261BEC054}"/>
              </a:ext>
            </a:extLst>
          </p:cNvPr>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5138531" y="2805724"/>
            <a:ext cx="2628771" cy="3816975"/>
          </a:xfrm>
          <a:prstGeom prst="rect">
            <a:avLst/>
          </a:prstGeom>
        </p:spPr>
      </p:pic>
    </p:spTree>
    <p:extLst>
      <p:ext uri="{BB962C8B-B14F-4D97-AF65-F5344CB8AC3E}">
        <p14:creationId xmlns:p14="http://schemas.microsoft.com/office/powerpoint/2010/main" xmlns="" val="832059530"/>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3"/>
                                        </p:tgtEl>
                                      </p:cBhvr>
                                    </p:cmd>
                                  </p:childTnLst>
                                </p:cTn>
                              </p:par>
                              <p:par>
                                <p:cTn id="7" presetID="42"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12" repeatCount="indefinite" fill="hold" display="0">
                  <p:stCondLst>
                    <p:cond delay="indefinite"/>
                  </p:stCondLst>
                  <p:endCondLst>
                    <p:cond evt="onStopAudio" delay="0">
                      <p:tgtEl>
                        <p:sldTgt/>
                      </p:tgtEl>
                    </p:cond>
                  </p:endCondLst>
                </p:cTn>
                <p:tgtEl>
                  <p:spTgt spid="1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xmlns=""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xmlns="" id="{CF94CA71-157E-09D2-DE3E-AB11C9BBC869}"/>
              </a:ext>
            </a:extLst>
          </p:cNvPr>
          <p:cNvSpPr/>
          <p:nvPr/>
        </p:nvSpPr>
        <p:spPr>
          <a:xfrm>
            <a:off x="870737" y="1544686"/>
            <a:ext cx="10877315" cy="2062103"/>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Tại sao GS Bửu tìm học chữ Hán?</a:t>
            </a:r>
            <a:endParaRPr lang="en-US" sz="32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32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Vì ông muốn hiểu biết sâu sắc về văn hoá Việt Nam nói riêng và phương Đông nói chung.</a:t>
            </a:r>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98842268"/>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xmlns=""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xmlns="" id="{CF94CA71-157E-09D2-DE3E-AB11C9BBC869}"/>
              </a:ext>
            </a:extLst>
          </p:cNvPr>
          <p:cNvSpPr/>
          <p:nvPr/>
        </p:nvSpPr>
        <p:spPr>
          <a:xfrm>
            <a:off x="999946" y="1584443"/>
            <a:ext cx="10877315" cy="2831544"/>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 Điều gì ở GS Bửu khiến GS Lê Văn Thiêm kinh ngạc?</a:t>
            </a:r>
            <a:endParaRPr lang="en-US" sz="32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32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Giáo sư Lê Văn Thiêm kinh ngạc vì thấy Tạ Quang Bửu dù bận rộn với công việc vẫn dành ra thời gian để đọc sách.</a:t>
            </a:r>
            <a:r>
              <a:rPr lang="vi-VN"/>
              <a:t/>
            </a:r>
            <a:br>
              <a:rPr lang="vi-VN"/>
            </a:br>
            <a:r>
              <a:rPr lang="vi-VN"/>
              <a:t/>
            </a:r>
            <a:br>
              <a:rPr lang="vi-VN"/>
            </a:br>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4048494"/>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xmlns=""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xmlns="" id="{CF94CA71-157E-09D2-DE3E-AB11C9BBC869}"/>
              </a:ext>
            </a:extLst>
          </p:cNvPr>
          <p:cNvSpPr/>
          <p:nvPr/>
        </p:nvSpPr>
        <p:spPr>
          <a:xfrm>
            <a:off x="870737" y="1544686"/>
            <a:ext cx="10877315" cy="3385542"/>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 </a:t>
            </a:r>
            <a:r>
              <a:rPr lang="en-US" sz="3600" b="1">
                <a:latin typeface="Times New Roman" panose="02020603050405020304" pitchFamily="18" charset="0"/>
                <a:cs typeface="Times New Roman" panose="02020603050405020304" pitchFamily="18" charset="0"/>
              </a:rPr>
              <a:t>Việc dẫn ra ý kiến của Chom-xki có ý nghĩa gì?</a:t>
            </a:r>
            <a:r>
              <a:rPr lang="en-US"/>
              <a:t/>
            </a:r>
            <a:br>
              <a:rPr lang="en-US"/>
            </a:br>
            <a:r>
              <a:rPr lang="en-US"/>
              <a:t/>
            </a:r>
            <a:br>
              <a:rPr lang="en-US"/>
            </a:br>
            <a:r>
              <a:rPr lang="en-US"/>
              <a:t>       </a:t>
            </a:r>
            <a:r>
              <a:rPr lang="vi-VN" sz="3200">
                <a:latin typeface="Times New Roman" panose="02020603050405020304" pitchFamily="18" charset="0"/>
                <a:cs typeface="Times New Roman" panose="02020603050405020304" pitchFamily="18" charset="0"/>
              </a:rPr>
              <a:t>Việc dẫn ra ý kiến của Chom-xki có ý nghĩa khẳng định ông Tạ Quang Bửu là một người thông minh. Sự thông minh của ông ấy được cả người ngoại quốc khẳng định.</a:t>
            </a:r>
            <a:br>
              <a:rPr lang="vi-VN" sz="3200">
                <a:latin typeface="Times New Roman" panose="02020603050405020304" pitchFamily="18" charset="0"/>
                <a:cs typeface="Times New Roman" panose="02020603050405020304" pitchFamily="18" charset="0"/>
              </a:rPr>
            </a:br>
            <a:r>
              <a:rPr lang="vi-VN" sz="3200">
                <a:latin typeface="Times New Roman" panose="02020603050405020304" pitchFamily="18" charset="0"/>
                <a:cs typeface="Times New Roman" panose="02020603050405020304" pitchFamily="18" charset="0"/>
              </a:rPr>
              <a:t/>
            </a:r>
            <a:br>
              <a:rPr lang="vi-VN" sz="3200">
                <a:latin typeface="Times New Roman" panose="02020603050405020304" pitchFamily="18" charset="0"/>
                <a:cs typeface="Times New Roman" panose="02020603050405020304" pitchFamily="18" charset="0"/>
              </a:rPr>
            </a:br>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17136306"/>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xmlns=""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xmlns="" id="{CF94CA71-157E-09D2-DE3E-AB11C9BBC869}"/>
              </a:ext>
            </a:extLst>
          </p:cNvPr>
          <p:cNvSpPr/>
          <p:nvPr/>
        </p:nvSpPr>
        <p:spPr>
          <a:xfrm>
            <a:off x="870737" y="1544686"/>
            <a:ext cx="10877315" cy="4585871"/>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6. </a:t>
            </a:r>
            <a:r>
              <a:rPr lang="en-US" sz="3600" b="1">
                <a:latin typeface="Times New Roman" panose="02020603050405020304" pitchFamily="18" charset="0"/>
                <a:cs typeface="Times New Roman" panose="02020603050405020304" pitchFamily="18" charset="0"/>
              </a:rPr>
              <a:t>Bằng chứng về năng lực ngoại ngữ của GS Bửu.</a:t>
            </a:r>
            <a:r>
              <a:rPr lang="en-US"/>
              <a:t>       </a:t>
            </a:r>
          </a:p>
          <a:p>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Giáo sư Bửu học ba tháng đã đọc được tiếng Nga sau đó dịch ngay ra tiếng Pháp. </a:t>
            </a:r>
          </a:p>
          <a:p>
            <a:r>
              <a:rPr lang="vi-VN" sz="3200">
                <a:latin typeface="Times New Roman" panose="02020603050405020304" pitchFamily="18" charset="0"/>
                <a:cs typeface="Times New Roman" panose="02020603050405020304" pitchFamily="18" charset="0"/>
              </a:rPr>
              <a:t>- Giáo sư đọc hẳn tiếng Ba Lan và thuyết trình cho mọi người về nghiên cứu toán cho thầy giáo dạy toán ở các trường đại học Hà Nội. </a:t>
            </a:r>
          </a:p>
          <a:p>
            <a:r>
              <a:rPr lang="vi-VN" sz="3200">
                <a:latin typeface="Times New Roman" panose="02020603050405020304" pitchFamily="18" charset="0"/>
                <a:cs typeface="Times New Roman" panose="02020603050405020304" pitchFamily="18" charset="0"/>
              </a:rPr>
              <a:t>- Giáo sư giúp Bác soạn những bức công hàm gửi nước ngoài bằng Tiếng Anh. </a:t>
            </a:r>
          </a:p>
        </p:txBody>
      </p:sp>
    </p:spTree>
    <p:extLst>
      <p:ext uri="{BB962C8B-B14F-4D97-AF65-F5344CB8AC3E}">
        <p14:creationId xmlns:p14="http://schemas.microsoft.com/office/powerpoint/2010/main" xmlns="" val="2164384102"/>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xmlns=""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xmlns="" id="{CF94CA71-157E-09D2-DE3E-AB11C9BBC869}"/>
              </a:ext>
            </a:extLst>
          </p:cNvPr>
          <p:cNvSpPr/>
          <p:nvPr/>
        </p:nvSpPr>
        <p:spPr>
          <a:xfrm>
            <a:off x="870737" y="1544686"/>
            <a:ext cx="10877315" cy="1569660"/>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 Nội dung chính của phần 2.</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Những giá trị mà g</a:t>
            </a:r>
            <a:r>
              <a:rPr lang="vi-VN" sz="3200">
                <a:latin typeface="Times New Roman" panose="02020603050405020304" pitchFamily="18" charset="0"/>
                <a:cs typeface="Times New Roman" panose="02020603050405020304" pitchFamily="18" charset="0"/>
              </a:rPr>
              <a:t>iáo sư </a:t>
            </a:r>
            <a:r>
              <a:rPr lang="en-US" sz="3200">
                <a:latin typeface="Times New Roman" panose="02020603050405020304" pitchFamily="18" charset="0"/>
                <a:cs typeface="Times New Roman" panose="02020603050405020304" pitchFamily="18" charset="0"/>
              </a:rPr>
              <a:t>Tạ Quang </a:t>
            </a:r>
            <a:r>
              <a:rPr lang="vi-VN" sz="3200">
                <a:latin typeface="Times New Roman" panose="02020603050405020304" pitchFamily="18" charset="0"/>
                <a:cs typeface="Times New Roman" panose="02020603050405020304" pitchFamily="18" charset="0"/>
              </a:rPr>
              <a:t>Bửu</a:t>
            </a:r>
            <a:r>
              <a:rPr lang="en-US" sz="3200">
                <a:latin typeface="Times New Roman" panose="02020603050405020304" pitchFamily="18" charset="0"/>
                <a:cs typeface="Times New Roman" panose="02020603050405020304" pitchFamily="18" charset="0"/>
              </a:rPr>
              <a:t> để lại.</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80466946"/>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xmlns=""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xmlns="" id="{CF94CA71-157E-09D2-DE3E-AB11C9BBC869}"/>
              </a:ext>
            </a:extLst>
          </p:cNvPr>
          <p:cNvSpPr/>
          <p:nvPr/>
        </p:nvSpPr>
        <p:spPr>
          <a:xfrm>
            <a:off x="870737" y="1544686"/>
            <a:ext cx="10877315" cy="3323987"/>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8. Đoạn thơ dẫn ra trong phần cuối có tác dụng gì?</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Th</a:t>
            </a:r>
            <a:r>
              <a:rPr lang="vi-VN" sz="3200">
                <a:latin typeface="Times New Roman" panose="02020603050405020304" pitchFamily="18" charset="0"/>
                <a:cs typeface="Times New Roman" panose="02020603050405020304" pitchFamily="18" charset="0"/>
              </a:rPr>
              <a:t>ể hiện sự tôn trọng, cũng như một lần nữa khẳng định Tạ Quang Bửu là một nhà thông thái, sống hết mình và nhận được </a:t>
            </a:r>
            <a:r>
              <a:rPr lang="en-US" sz="3200">
                <a:latin typeface="Times New Roman" panose="02020603050405020304" pitchFamily="18" charset="0"/>
                <a:cs typeface="Times New Roman" panose="02020603050405020304" pitchFamily="18" charset="0"/>
              </a:rPr>
              <a:t>sự </a:t>
            </a:r>
            <a:r>
              <a:rPr lang="vi-VN" sz="3200">
                <a:latin typeface="Times New Roman" panose="02020603050405020304" pitchFamily="18" charset="0"/>
                <a:cs typeface="Times New Roman" panose="02020603050405020304" pitchFamily="18" charset="0"/>
              </a:rPr>
              <a:t>yêu quý, kính trọng của nhiều người. </a:t>
            </a:r>
            <a:br>
              <a:rPr lang="vi-VN" sz="3200">
                <a:latin typeface="Times New Roman" panose="02020603050405020304" pitchFamily="18" charset="0"/>
                <a:cs typeface="Times New Roman" panose="02020603050405020304" pitchFamily="18" charset="0"/>
              </a:rPr>
            </a:br>
            <a:r>
              <a:rPr lang="vi-VN"/>
              <a:t/>
            </a:r>
            <a:br>
              <a:rPr lang="vi-VN"/>
            </a:b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20080431"/>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0346" y="1391478"/>
            <a:ext cx="6370397" cy="6370397"/>
          </a:xfrm>
          <a:prstGeom prst="rect">
            <a:avLst/>
          </a:prstGeom>
        </p:spPr>
      </p:pic>
      <p:sp>
        <p:nvSpPr>
          <p:cNvPr id="7" name="01"/>
          <p:cNvSpPr/>
          <p:nvPr/>
        </p:nvSpPr>
        <p:spPr>
          <a:xfrm>
            <a:off x="4328094" y="1117709"/>
            <a:ext cx="7847341" cy="923330"/>
          </a:xfrm>
          <a:prstGeom prst="rect">
            <a:avLst/>
          </a:prstGeom>
          <a:noFill/>
        </p:spPr>
        <p:txBody>
          <a:bodyPr wrap="none" lIns="91440" tIns="45720" rIns="91440" bIns="45720">
            <a:spAutoFit/>
          </a:bodyPr>
          <a:lstStyle/>
          <a:p>
            <a:pPr algn="ctr"/>
            <a:r>
              <a:rPr lang="en-US" altLang="zh-CN" sz="5400" b="1">
                <a:ln w="0"/>
                <a:solidFill>
                  <a:schemeClr val="accent1"/>
                </a:solidFill>
                <a:latin typeface="Times New Roman" panose="02020603050405020304" pitchFamily="18" charset="0"/>
                <a:ea typeface="微软雅黑" panose="020B0503020204020204" pitchFamily="82" charset="2"/>
                <a:cs typeface="Times New Roman" panose="02020603050405020304" pitchFamily="18" charset="0"/>
              </a:rPr>
              <a:t>II. ĐỌC HIỂU VĂN BẢN</a:t>
            </a:r>
            <a:endParaRPr lang="zh-CN" altLang="en-US" sz="5400" b="1" cap="none" spc="0" dirty="0">
              <a:ln w="0"/>
              <a:solidFill>
                <a:schemeClr val="accent1"/>
              </a:solidFill>
              <a:latin typeface="Times New Roman" panose="02020603050405020304" pitchFamily="18" charset="0"/>
              <a:ea typeface="微软雅黑" panose="020B0503020204020204" pitchFamily="82" charset="2"/>
              <a:cs typeface="Times New Roman" panose="02020603050405020304" pitchFamily="18" charset="0"/>
            </a:endParaRPr>
          </a:p>
        </p:txBody>
      </p:sp>
      <p:pic>
        <p:nvPicPr>
          <p:cNvPr id="11" name="图片 10"/>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xmlns="" val="0"/>
              </a:ext>
            </a:extLst>
          </a:blip>
          <a:stretch>
            <a:fillRect/>
          </a:stretch>
        </p:blipFill>
        <p:spPr>
          <a:xfrm>
            <a:off x="5325808" y="2041039"/>
            <a:ext cx="6062027" cy="73204"/>
          </a:xfrm>
          <a:prstGeom prst="rect">
            <a:avLst/>
          </a:prstGeom>
        </p:spPr>
      </p:pic>
      <p:pic>
        <p:nvPicPr>
          <p:cNvPr id="12" name="图片 11"/>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xmlns="" val="0"/>
              </a:ext>
            </a:extLst>
          </a:blip>
          <a:stretch>
            <a:fillRect/>
          </a:stretch>
        </p:blipFill>
        <p:spPr>
          <a:xfrm>
            <a:off x="5325809" y="1044505"/>
            <a:ext cx="6062027" cy="73204"/>
          </a:xfrm>
          <a:prstGeom prst="rect">
            <a:avLst/>
          </a:prstGeom>
        </p:spPr>
      </p:pic>
      <p:sp>
        <p:nvSpPr>
          <p:cNvPr id="2" name="Rectangle 1">
            <a:extLst>
              <a:ext uri="{FF2B5EF4-FFF2-40B4-BE49-F238E27FC236}">
                <a16:creationId xmlns:a16="http://schemas.microsoft.com/office/drawing/2014/main" xmlns="" id="{A67A72EC-0777-1FC3-9DCD-10D617707D89}"/>
              </a:ext>
            </a:extLst>
          </p:cNvPr>
          <p:cNvSpPr/>
          <p:nvPr/>
        </p:nvSpPr>
        <p:spPr>
          <a:xfrm>
            <a:off x="6367171" y="2194928"/>
            <a:ext cx="3353803" cy="769441"/>
          </a:xfrm>
          <a:prstGeom prst="rect">
            <a:avLst/>
          </a:prstGeom>
          <a:noFill/>
        </p:spPr>
        <p:txBody>
          <a:bodyPr wrap="none" lIns="91440" tIns="45720" rIns="91440" bIns="45720">
            <a:spAutoFit/>
          </a:bodyPr>
          <a:lstStyle/>
          <a:p>
            <a:pPr algn="ctr"/>
            <a:r>
              <a:rPr lang="en-US" sz="4400" b="1" u="sng">
                <a:ln w="13462">
                  <a:solidFill>
                    <a:schemeClr val="bg1"/>
                  </a:solidFill>
                  <a:prstDash val="solid"/>
                </a:ln>
                <a:solidFill>
                  <a:schemeClr val="tx1">
                    <a:lumMod val="85000"/>
                    <a:lumOff val="15000"/>
                  </a:schemeClr>
                </a:solidFill>
                <a:effectLst>
                  <a:outerShdw dist="38100" dir="2700000" algn="bl" rotWithShape="0">
                    <a:schemeClr val="accent5"/>
                  </a:outerShdw>
                </a:effectLst>
              </a:rPr>
              <a:t>Sau</a:t>
            </a:r>
            <a:r>
              <a:rPr lang="en-US" sz="44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 khi đọc</a:t>
            </a:r>
          </a:p>
        </p:txBody>
      </p:sp>
    </p:spTree>
    <p:extLst>
      <p:ext uri="{BB962C8B-B14F-4D97-AF65-F5344CB8AC3E}">
        <p14:creationId xmlns:p14="http://schemas.microsoft.com/office/powerpoint/2010/main" xmlns="" val="2986735646"/>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7EECC2-EDD2-EF88-EC31-A0758C3FAAD8}"/>
              </a:ext>
            </a:extLst>
          </p:cNvPr>
          <p:cNvSpPr txBox="1"/>
          <p:nvPr/>
        </p:nvSpPr>
        <p:spPr>
          <a:xfrm>
            <a:off x="752889" y="197559"/>
            <a:ext cx="10865954" cy="4708981"/>
          </a:xfrm>
          <a:prstGeom prst="rect">
            <a:avLst/>
          </a:prstGeom>
          <a:noFill/>
        </p:spPr>
        <p:txBody>
          <a:bodyPr wrap="square">
            <a:spAutoFit/>
          </a:bodyPr>
          <a:lstStyle/>
          <a:p>
            <a:pPr algn="l" rtl="0"/>
            <a:r>
              <a:rPr lang="en-US" sz="3600" b="1" i="0">
                <a:solidFill>
                  <a:schemeClr val="accent1">
                    <a:lumMod val="50000"/>
                  </a:schemeClr>
                </a:solidFill>
                <a:effectLst/>
                <a:latin typeface="Times New Roman" panose="02020603050405020304" pitchFamily="18" charset="0"/>
                <a:cs typeface="Times New Roman" panose="02020603050405020304" pitchFamily="18" charset="0"/>
              </a:rPr>
              <a:t>1. </a:t>
            </a:r>
            <a:r>
              <a:rPr lang="vi-VN" sz="3600" b="1" i="0">
                <a:solidFill>
                  <a:schemeClr val="accent1">
                    <a:lumMod val="50000"/>
                  </a:schemeClr>
                </a:solidFill>
                <a:effectLst/>
                <a:latin typeface="Times New Roman" panose="02020603050405020304" pitchFamily="18" charset="0"/>
                <a:cs typeface="Times New Roman" panose="02020603050405020304" pitchFamily="18" charset="0"/>
              </a:rPr>
              <a:t>Xác định đề tài, bố cục và nội dung chính của mỗi phần trong văn bản</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a:p>
            <a:pPr algn="l" rtl="0"/>
            <a:endParaRPr lang="en-US" sz="3600" b="1">
              <a:solidFill>
                <a:schemeClr val="accent1">
                  <a:lumMod val="50000"/>
                </a:schemeClr>
              </a:solidFill>
              <a:latin typeface="Times New Roman" panose="02020603050405020304" pitchFamily="18" charset="0"/>
              <a:cs typeface="Times New Roman" panose="02020603050405020304" pitchFamily="18" charset="0"/>
            </a:endParaRPr>
          </a:p>
          <a:p>
            <a:pPr algn="l" rtl="0"/>
            <a:r>
              <a:rPr lang="en-US" sz="3200" b="0" i="0">
                <a:solidFill>
                  <a:schemeClr val="accent2">
                    <a:lumMod val="50000"/>
                  </a:schemeClr>
                </a:solidFill>
                <a:effectLst/>
                <a:latin typeface="Times New Roman" panose="02020603050405020304" pitchFamily="18" charset="0"/>
                <a:cs typeface="Times New Roman" panose="02020603050405020304" pitchFamily="18" charset="0"/>
              </a:rPr>
              <a:t>- Đề tài của tác phẩm là: Văn bản viết về phong cách, lối sống, quan điểm sống và tài năng của Tạ Quang Bửu.</a:t>
            </a:r>
          </a:p>
          <a:p>
            <a:pPr marL="457200" indent="-457200" algn="l" rtl="0">
              <a:buFontTx/>
              <a:buChar char="-"/>
            </a:pPr>
            <a:endParaRPr lang="en-US" sz="3200" b="0" i="0">
              <a:solidFill>
                <a:schemeClr val="accent2">
                  <a:lumMod val="50000"/>
                </a:schemeClr>
              </a:solidFill>
              <a:effectLst/>
              <a:latin typeface="Times New Roman" panose="02020603050405020304" pitchFamily="18" charset="0"/>
              <a:cs typeface="Times New Roman" panose="02020603050405020304" pitchFamily="18" charset="0"/>
            </a:endParaRPr>
          </a:p>
          <a:p>
            <a:pPr algn="l" rtl="0"/>
            <a:r>
              <a:rPr lang="en-US" sz="3200" b="0" i="0">
                <a:solidFill>
                  <a:schemeClr val="accent2">
                    <a:lumMod val="50000"/>
                  </a:schemeClr>
                </a:solidFill>
                <a:effectLst/>
                <a:latin typeface="Times New Roman" panose="02020603050405020304" pitchFamily="18" charset="0"/>
                <a:cs typeface="Times New Roman" panose="02020603050405020304" pitchFamily="18" charset="0"/>
              </a:rPr>
              <a:t>- Bố cục gồm hai phần chính:</a:t>
            </a:r>
          </a:p>
          <a:p>
            <a:pPr algn="l" rtl="0"/>
            <a:r>
              <a:rPr lang="en-US" sz="3200" b="0" i="0">
                <a:solidFill>
                  <a:schemeClr val="accent2">
                    <a:lumMod val="50000"/>
                  </a:schemeClr>
                </a:solidFill>
                <a:effectLst/>
                <a:latin typeface="Times New Roman" panose="02020603050405020304" pitchFamily="18" charset="0"/>
                <a:cs typeface="Times New Roman" panose="02020603050405020304" pitchFamily="18" charset="0"/>
              </a:rPr>
              <a:t>+ Phần 1: Là phong cách, lối sống của Tạ Quang Bửu.</a:t>
            </a:r>
          </a:p>
          <a:p>
            <a:pPr algn="l" rtl="0"/>
            <a:r>
              <a:rPr lang="en-US" sz="3200" b="0" i="0">
                <a:solidFill>
                  <a:schemeClr val="accent2">
                    <a:lumMod val="50000"/>
                  </a:schemeClr>
                </a:solidFill>
                <a:effectLst/>
                <a:latin typeface="Times New Roman" panose="02020603050405020304" pitchFamily="18" charset="0"/>
                <a:cs typeface="Times New Roman" panose="02020603050405020304" pitchFamily="18" charset="0"/>
              </a:rPr>
              <a:t>+ Phần 2: Những giá trị Tạ Quang Bửu để lại đến ngày nay.</a:t>
            </a:r>
          </a:p>
        </p:txBody>
      </p:sp>
    </p:spTree>
    <p:extLst>
      <p:ext uri="{BB962C8B-B14F-4D97-AF65-F5344CB8AC3E}">
        <p14:creationId xmlns:p14="http://schemas.microsoft.com/office/powerpoint/2010/main" xmlns="" val="2693278727"/>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7EECC2-EDD2-EF88-EC31-A0758C3FAAD8}"/>
              </a:ext>
            </a:extLst>
          </p:cNvPr>
          <p:cNvSpPr txBox="1"/>
          <p:nvPr/>
        </p:nvSpPr>
        <p:spPr>
          <a:xfrm>
            <a:off x="576471" y="267133"/>
            <a:ext cx="11221278" cy="5139869"/>
          </a:xfrm>
          <a:prstGeom prst="rect">
            <a:avLst/>
          </a:prstGeom>
          <a:noFill/>
        </p:spPr>
        <p:txBody>
          <a:bodyPr wrap="square">
            <a:spAutoFit/>
          </a:bodyPr>
          <a:lstStyle/>
          <a:p>
            <a:pPr algn="l" rtl="0"/>
            <a:r>
              <a:rPr lang="en-US" sz="3600" b="1" i="0">
                <a:solidFill>
                  <a:srgbClr val="000000"/>
                </a:solidFill>
                <a:effectLst/>
                <a:latin typeface="Times New Roman" panose="02020603050405020304" pitchFamily="18" charset="0"/>
                <a:cs typeface="Times New Roman" panose="02020603050405020304" pitchFamily="18" charset="0"/>
              </a:rPr>
              <a:t>2. Các nhân vật liên quan đến Tạ Quang Bửu</a:t>
            </a:r>
          </a:p>
          <a:p>
            <a:pPr algn="l" rtl="0"/>
            <a:r>
              <a:rPr lang="en-US" sz="3600" b="0" i="0">
                <a:solidFill>
                  <a:srgbClr val="000000"/>
                </a:solidFill>
                <a:effectLst/>
                <a:latin typeface="Times New Roman" panose="02020603050405020304" pitchFamily="18" charset="0"/>
                <a:cs typeface="Times New Roman" panose="02020603050405020304" pitchFamily="18" charset="0"/>
              </a:rPr>
              <a:t/>
            </a:r>
            <a:br>
              <a:rPr lang="en-US" sz="3600" b="0" i="0">
                <a:solidFill>
                  <a:srgbClr val="000000"/>
                </a:solidFill>
                <a:effectLst/>
                <a:latin typeface="Times New Roman" panose="02020603050405020304" pitchFamily="18" charset="0"/>
                <a:cs typeface="Times New Roman" panose="02020603050405020304" pitchFamily="18" charset="0"/>
              </a:rPr>
            </a:br>
            <a:r>
              <a:rPr lang="en-US" sz="3200">
                <a:solidFill>
                  <a:srgbClr val="000000"/>
                </a:solidFill>
                <a:latin typeface="Times New Roman" panose="02020603050405020304" pitchFamily="18" charset="0"/>
                <a:cs typeface="Times New Roman" panose="02020603050405020304" pitchFamily="18" charset="0"/>
              </a:rPr>
              <a:t>-</a:t>
            </a:r>
            <a:r>
              <a:rPr lang="vi-VN" sz="3200" b="0" i="0">
                <a:solidFill>
                  <a:srgbClr val="000000"/>
                </a:solidFill>
                <a:effectLst/>
                <a:latin typeface="Times New Roman" panose="02020603050405020304" pitchFamily="18" charset="0"/>
                <a:cs typeface="Times New Roman" panose="02020603050405020304" pitchFamily="18" charset="0"/>
              </a:rPr>
              <a:t> Nhà ngôn ngữ - toán học Nô-am Chom-xki được tạp chí Mỹ Newsweek vinh danh là "một trong những nhà bác học lớn nhất của thế kỉ XX".</a:t>
            </a:r>
          </a:p>
          <a:p>
            <a:pPr algn="l" rtl="0"/>
            <a:r>
              <a:rPr lang="en-US" sz="3200">
                <a:solidFill>
                  <a:srgbClr val="000000"/>
                </a:solidFill>
                <a:latin typeface="Times New Roman" panose="02020603050405020304" pitchFamily="18" charset="0"/>
                <a:cs typeface="Times New Roman" panose="02020603050405020304" pitchFamily="18" charset="0"/>
              </a:rPr>
              <a:t>-</a:t>
            </a:r>
            <a:r>
              <a:rPr lang="vi-VN" sz="3200" b="0" i="0">
                <a:solidFill>
                  <a:srgbClr val="000000"/>
                </a:solidFill>
                <a:effectLst/>
                <a:latin typeface="Times New Roman" panose="02020603050405020304" pitchFamily="18" charset="0"/>
                <a:cs typeface="Times New Roman" panose="02020603050405020304" pitchFamily="18" charset="0"/>
              </a:rPr>
              <a:t> Ông Nguyễn Xuân Huy từng công tác cùng đơn vị với Giáo sư Tạ Quang Bửu.</a:t>
            </a:r>
          </a:p>
          <a:p>
            <a:pPr algn="l" rtl="0"/>
            <a:r>
              <a:rPr lang="en-US" sz="3200">
                <a:solidFill>
                  <a:srgbClr val="000000"/>
                </a:solidFill>
                <a:latin typeface="Times New Roman" panose="02020603050405020304" pitchFamily="18" charset="0"/>
                <a:cs typeface="Times New Roman" panose="02020603050405020304" pitchFamily="18" charset="0"/>
              </a:rPr>
              <a:t>-</a:t>
            </a:r>
            <a:r>
              <a:rPr lang="vi-VN" sz="3200" b="0" i="0">
                <a:solidFill>
                  <a:srgbClr val="000000"/>
                </a:solidFill>
                <a:effectLst/>
                <a:latin typeface="Times New Roman" panose="02020603050405020304" pitchFamily="18" charset="0"/>
                <a:cs typeface="Times New Roman" panose="02020603050405020304" pitchFamily="18" charset="0"/>
              </a:rPr>
              <a:t> Mi-ku-xin-xki là một nhà toán học người Ba Lan.</a:t>
            </a:r>
          </a:p>
          <a:p>
            <a:pPr algn="l" rtl="0"/>
            <a:r>
              <a:rPr lang="en-US" sz="3200">
                <a:solidFill>
                  <a:srgbClr val="000000"/>
                </a:solidFill>
                <a:latin typeface="Times New Roman" panose="02020603050405020304" pitchFamily="18" charset="0"/>
                <a:cs typeface="Times New Roman" panose="02020603050405020304" pitchFamily="18" charset="0"/>
              </a:rPr>
              <a:t>-</a:t>
            </a:r>
            <a:r>
              <a:rPr lang="vi-VN" sz="3200" b="0" i="0">
                <a:solidFill>
                  <a:srgbClr val="000000"/>
                </a:solidFill>
                <a:effectLst/>
                <a:latin typeface="Times New Roman" panose="02020603050405020304" pitchFamily="18" charset="0"/>
                <a:cs typeface="Times New Roman" panose="02020603050405020304" pitchFamily="18" charset="0"/>
              </a:rPr>
              <a:t> Nguyễn Xiển là một nhà hoạt động chính trị , người thầy dạy </a:t>
            </a:r>
            <a:r>
              <a:rPr lang="en-US" sz="3200" b="0" i="0">
                <a:solidFill>
                  <a:srgbClr val="000000"/>
                </a:solidFill>
                <a:effectLst/>
                <a:latin typeface="Times New Roman" panose="02020603050405020304" pitchFamily="18" charset="0"/>
                <a:cs typeface="Times New Roman" panose="02020603050405020304" pitchFamily="18" charset="0"/>
              </a:rPr>
              <a:t>T</a:t>
            </a:r>
            <a:r>
              <a:rPr lang="vi-VN" sz="3200" b="0" i="0">
                <a:solidFill>
                  <a:srgbClr val="000000"/>
                </a:solidFill>
                <a:effectLst/>
                <a:latin typeface="Times New Roman" panose="02020603050405020304" pitchFamily="18" charset="0"/>
                <a:cs typeface="Times New Roman" panose="02020603050405020304" pitchFamily="18" charset="0"/>
              </a:rPr>
              <a:t>oán kì cựu.</a:t>
            </a:r>
          </a:p>
        </p:txBody>
      </p:sp>
    </p:spTree>
    <p:extLst>
      <p:ext uri="{BB962C8B-B14F-4D97-AF65-F5344CB8AC3E}">
        <p14:creationId xmlns:p14="http://schemas.microsoft.com/office/powerpoint/2010/main" xmlns="" val="3854747014"/>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7EECC2-EDD2-EF88-EC31-A0758C3FAAD8}"/>
              </a:ext>
            </a:extLst>
          </p:cNvPr>
          <p:cNvSpPr txBox="1"/>
          <p:nvPr/>
        </p:nvSpPr>
        <p:spPr>
          <a:xfrm>
            <a:off x="576471" y="933054"/>
            <a:ext cx="11221278" cy="3539430"/>
          </a:xfrm>
          <a:prstGeom prst="rect">
            <a:avLst/>
          </a:prstGeom>
          <a:noFill/>
        </p:spPr>
        <p:txBody>
          <a:bodyPr wrap="square">
            <a:spAutoFit/>
          </a:bodyPr>
          <a:lstStyle/>
          <a:p>
            <a:pPr algn="l" rtl="0"/>
            <a:r>
              <a:rPr lang="en-US" sz="3200">
                <a:solidFill>
                  <a:srgbClr val="000000"/>
                </a:solidFill>
                <a:latin typeface="Times New Roman" panose="02020603050405020304" pitchFamily="18" charset="0"/>
                <a:cs typeface="Times New Roman" panose="02020603050405020304" pitchFamily="18" charset="0"/>
              </a:rPr>
              <a:t>-</a:t>
            </a:r>
            <a:r>
              <a:rPr lang="vi-VN" sz="3200" b="0" i="0">
                <a:solidFill>
                  <a:srgbClr val="000000"/>
                </a:solidFill>
                <a:effectLst/>
                <a:latin typeface="Times New Roman" panose="02020603050405020304" pitchFamily="18" charset="0"/>
                <a:cs typeface="Times New Roman" panose="02020603050405020304" pitchFamily="18" charset="0"/>
              </a:rPr>
              <a:t> Giáo sư Lê Văn Thiêm Lê Văn Thiêm là tiến sĩ </a:t>
            </a:r>
            <a:r>
              <a:rPr lang="en-US" sz="3200" b="0" i="0">
                <a:solidFill>
                  <a:srgbClr val="000000"/>
                </a:solidFill>
                <a:effectLst/>
                <a:latin typeface="Times New Roman" panose="02020603050405020304" pitchFamily="18" charset="0"/>
                <a:cs typeface="Times New Roman" panose="02020603050405020304" pitchFamily="18" charset="0"/>
              </a:rPr>
              <a:t>T</a:t>
            </a:r>
            <a:r>
              <a:rPr lang="vi-VN" sz="3200" b="0" i="0">
                <a:solidFill>
                  <a:srgbClr val="000000"/>
                </a:solidFill>
                <a:effectLst/>
                <a:latin typeface="Times New Roman" panose="02020603050405020304" pitchFamily="18" charset="0"/>
                <a:cs typeface="Times New Roman" panose="02020603050405020304" pitchFamily="18" charset="0"/>
              </a:rPr>
              <a:t>oán học đầu tiên của Việt Nam, giáo sư </a:t>
            </a:r>
            <a:r>
              <a:rPr lang="en-US" sz="3200" b="0" i="0">
                <a:solidFill>
                  <a:srgbClr val="000000"/>
                </a:solidFill>
                <a:effectLst/>
                <a:latin typeface="Times New Roman" panose="02020603050405020304" pitchFamily="18" charset="0"/>
                <a:cs typeface="Times New Roman" panose="02020603050405020304" pitchFamily="18" charset="0"/>
              </a:rPr>
              <a:t>T</a:t>
            </a:r>
            <a:r>
              <a:rPr lang="vi-VN" sz="3200" b="0" i="0">
                <a:solidFill>
                  <a:srgbClr val="000000"/>
                </a:solidFill>
                <a:effectLst/>
                <a:latin typeface="Times New Roman" panose="02020603050405020304" pitchFamily="18" charset="0"/>
                <a:cs typeface="Times New Roman" panose="02020603050405020304" pitchFamily="18" charset="0"/>
              </a:rPr>
              <a:t>oán học và là một trong số các nhà khoa học tiêu biểu nhất của Việt Nam trong thế kỷ 20.</a:t>
            </a:r>
          </a:p>
          <a:p>
            <a:pPr algn="l" rtl="0"/>
            <a:r>
              <a:rPr lang="en-US" sz="3200">
                <a:solidFill>
                  <a:srgbClr val="000000"/>
                </a:solidFill>
                <a:latin typeface="Times New Roman" panose="02020603050405020304" pitchFamily="18" charset="0"/>
                <a:cs typeface="Times New Roman" panose="02020603050405020304" pitchFamily="18" charset="0"/>
              </a:rPr>
              <a:t>-</a:t>
            </a:r>
            <a:r>
              <a:rPr lang="vi-VN" sz="3200" b="0" i="0">
                <a:solidFill>
                  <a:srgbClr val="000000"/>
                </a:solidFill>
                <a:effectLst/>
                <a:latin typeface="Times New Roman" panose="02020603050405020304" pitchFamily="18" charset="0"/>
                <a:cs typeface="Times New Roman" panose="02020603050405020304" pitchFamily="18" charset="0"/>
              </a:rPr>
              <a:t> Phan Đình Diệu</a:t>
            </a:r>
            <a:r>
              <a:rPr lang="en-US" sz="3200" b="0" i="0">
                <a:solidFill>
                  <a:srgbClr val="000000"/>
                </a:solidFill>
                <a:effectLst/>
                <a:latin typeface="Times New Roman" panose="02020603050405020304" pitchFamily="18" charset="0"/>
                <a:cs typeface="Times New Roman" panose="02020603050405020304" pitchFamily="18" charset="0"/>
              </a:rPr>
              <a:t> -</a:t>
            </a:r>
            <a:r>
              <a:rPr lang="vi-VN" sz="3200" b="0" i="0">
                <a:solidFill>
                  <a:srgbClr val="000000"/>
                </a:solidFill>
                <a:effectLst/>
                <a:latin typeface="Times New Roman" panose="02020603050405020304" pitchFamily="18" charset="0"/>
                <a:cs typeface="Times New Roman" panose="02020603050405020304" pitchFamily="18" charset="0"/>
              </a:rPr>
              <a:t> Giáo sư, Tiến sĩ khoa học </a:t>
            </a:r>
            <a:r>
              <a:rPr lang="en-US" sz="3200" b="0" i="0">
                <a:solidFill>
                  <a:srgbClr val="000000"/>
                </a:solidFill>
                <a:effectLst/>
                <a:latin typeface="Times New Roman" panose="02020603050405020304" pitchFamily="18" charset="0"/>
                <a:cs typeface="Times New Roman" panose="02020603050405020304" pitchFamily="18" charset="0"/>
              </a:rPr>
              <a:t>T</a:t>
            </a:r>
            <a:r>
              <a:rPr lang="vi-VN" sz="3200" b="0" i="0">
                <a:solidFill>
                  <a:srgbClr val="000000"/>
                </a:solidFill>
                <a:effectLst/>
                <a:latin typeface="Times New Roman" panose="02020603050405020304" pitchFamily="18" charset="0"/>
                <a:cs typeface="Times New Roman" panose="02020603050405020304" pitchFamily="18" charset="0"/>
              </a:rPr>
              <a:t>oán học nổi tiếng của nước ta.</a:t>
            </a:r>
          </a:p>
          <a:p>
            <a:pPr algn="l" rtl="0"/>
            <a:r>
              <a:rPr lang="vi-VN" sz="3200" b="0" i="0">
                <a:solidFill>
                  <a:srgbClr val="000000"/>
                </a:solidFill>
                <a:effectLst/>
                <a:latin typeface="Times New Roman" panose="02020603050405020304" pitchFamily="18" charset="0"/>
                <a:cs typeface="Times New Roman" panose="02020603050405020304" pitchFamily="18" charset="0"/>
              </a:rPr>
              <a:t>→ Các nhân vật được tác giả nhắc đến nhìn chung đều là những người học rộng tài cao và họ đều khâm phục ông Tạ Quang Bửu.</a:t>
            </a:r>
          </a:p>
        </p:txBody>
      </p:sp>
      <p:sp>
        <p:nvSpPr>
          <p:cNvPr id="2" name="Rectangle 1">
            <a:extLst>
              <a:ext uri="{FF2B5EF4-FFF2-40B4-BE49-F238E27FC236}">
                <a16:creationId xmlns:a16="http://schemas.microsoft.com/office/drawing/2014/main" xmlns="" id="{E8EB62AA-87ED-8DBF-0CBA-E5162C3BF5A8}"/>
              </a:ext>
            </a:extLst>
          </p:cNvPr>
          <p:cNvSpPr/>
          <p:nvPr/>
        </p:nvSpPr>
        <p:spPr>
          <a:xfrm>
            <a:off x="752349" y="84987"/>
            <a:ext cx="9097041" cy="646331"/>
          </a:xfrm>
          <a:prstGeom prst="rect">
            <a:avLst/>
          </a:prstGeom>
          <a:noFill/>
        </p:spPr>
        <p:txBody>
          <a:bodyPr wrap="none" lIns="91440" tIns="45720" rIns="91440" bIns="45720">
            <a:spAutoFit/>
          </a:bodyPr>
          <a:lstStyle/>
          <a:p>
            <a:pPr algn="ctr"/>
            <a:r>
              <a:rPr lang="en-US" sz="3600" b="1" i="0">
                <a:solidFill>
                  <a:srgbClr val="000000"/>
                </a:solidFill>
                <a:effectLst/>
                <a:latin typeface="Times New Roman" panose="02020603050405020304" pitchFamily="18" charset="0"/>
                <a:cs typeface="Times New Roman" panose="02020603050405020304" pitchFamily="18" charset="0"/>
              </a:rPr>
              <a:t>2. Các nhân vật liên quan đến Tạ Quang Bửu</a:t>
            </a:r>
            <a:endParaRPr lang="en-US" sz="36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818298125"/>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0345" y="1242391"/>
            <a:ext cx="6519484" cy="6519484"/>
          </a:xfrm>
          <a:prstGeom prst="rect">
            <a:avLst/>
          </a:prstGeom>
        </p:spPr>
      </p:pic>
      <p:grpSp>
        <p:nvGrpSpPr>
          <p:cNvPr id="7" name="组合 6"/>
          <p:cNvGrpSpPr/>
          <p:nvPr/>
        </p:nvGrpSpPr>
        <p:grpSpPr>
          <a:xfrm>
            <a:off x="5026833" y="1797238"/>
            <a:ext cx="7165167" cy="3653944"/>
            <a:chOff x="-36631" y="2294402"/>
            <a:chExt cx="7165167" cy="3653944"/>
          </a:xfrm>
        </p:grpSpPr>
        <p:sp>
          <p:nvSpPr>
            <p:cNvPr id="9" name="矩形 8"/>
            <p:cNvSpPr/>
            <p:nvPr/>
          </p:nvSpPr>
          <p:spPr>
            <a:xfrm>
              <a:off x="-36631" y="2294402"/>
              <a:ext cx="7165167" cy="769441"/>
            </a:xfrm>
            <a:prstGeom prst="rect">
              <a:avLst/>
            </a:prstGeom>
          </p:spPr>
          <p:txBody>
            <a:bodyPr wrap="none">
              <a:spAutoFit/>
            </a:bodyPr>
            <a:lstStyle/>
            <a:p>
              <a:r>
                <a:rPr lang="en-US" altLang="zh-CN" sz="4400" b="1">
                  <a:solidFill>
                    <a:schemeClr val="accent1"/>
                  </a:solidFill>
                  <a:latin typeface="Times New Roman" panose="02020603050405020304" pitchFamily="18" charset="0"/>
                  <a:ea typeface="造字工房悦黑（非商用）常规体" pitchFamily="2" charset="-122"/>
                  <a:cs typeface="Times New Roman" panose="02020603050405020304" pitchFamily="18" charset="0"/>
                </a:rPr>
                <a:t>I. TÌM HIỂU CHUNG, ĐỌC</a:t>
              </a:r>
              <a:endParaRPr lang="zh-CN" altLang="en-US" sz="4400" b="1" dirty="0">
                <a:solidFill>
                  <a:schemeClr val="accent1"/>
                </a:solidFill>
                <a:latin typeface="Times New Roman" panose="02020603050405020304" pitchFamily="18" charset="0"/>
                <a:ea typeface="造字工房悦黑（非商用）常规体" pitchFamily="2" charset="-122"/>
                <a:cs typeface="Times New Roman" panose="02020603050405020304" pitchFamily="18" charset="0"/>
              </a:endParaRPr>
            </a:p>
          </p:txBody>
        </p:sp>
        <p:sp>
          <p:nvSpPr>
            <p:cNvPr id="10" name="Text Placeholder 5"/>
            <p:cNvSpPr txBox="1">
              <a:spLocks/>
            </p:cNvSpPr>
            <p:nvPr/>
          </p:nvSpPr>
          <p:spPr>
            <a:xfrm>
              <a:off x="830391" y="4803463"/>
              <a:ext cx="4191695" cy="114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endParaRPr lang="en-US" altLang="zh-CN" sz="1600" dirty="0">
                <a:solidFill>
                  <a:schemeClr val="bg1">
                    <a:lumMod val="50000"/>
                  </a:schemeClr>
                </a:solidFill>
                <a:latin typeface="造字工房悦黑（非商用）常规体" pitchFamily="2" charset="-122"/>
                <a:ea typeface="造字工房悦黑（非商用）常规体" pitchFamily="2" charset="-122"/>
              </a:endParaRPr>
            </a:p>
          </p:txBody>
        </p:sp>
      </p:grpSp>
      <p:grpSp>
        <p:nvGrpSpPr>
          <p:cNvPr id="11" name="组合 10"/>
          <p:cNvGrpSpPr/>
          <p:nvPr/>
        </p:nvGrpSpPr>
        <p:grpSpPr>
          <a:xfrm>
            <a:off x="7332702" y="241044"/>
            <a:ext cx="1556194" cy="1556194"/>
            <a:chOff x="-464456" y="580301"/>
            <a:chExt cx="1556194" cy="1556194"/>
          </a:xfrm>
        </p:grpSpPr>
        <p:grpSp>
          <p:nvGrpSpPr>
            <p:cNvPr id="12" name="组合 11"/>
            <p:cNvGrpSpPr/>
            <p:nvPr/>
          </p:nvGrpSpPr>
          <p:grpSpPr>
            <a:xfrm>
              <a:off x="-464456" y="580301"/>
              <a:ext cx="1556194" cy="1556194"/>
              <a:chOff x="537596" y="-1511918"/>
              <a:chExt cx="2785107" cy="2785102"/>
            </a:xfrm>
          </p:grpSpPr>
          <p:sp>
            <p:nvSpPr>
              <p:cNvPr id="14" name="Freeform 5"/>
              <p:cNvSpPr>
                <a:spLocks/>
              </p:cNvSpPr>
              <p:nvPr/>
            </p:nvSpPr>
            <p:spPr bwMode="auto">
              <a:xfrm rot="10800000">
                <a:off x="537596" y="-1511918"/>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5" name="Freeform 5"/>
              <p:cNvSpPr>
                <a:spLocks/>
              </p:cNvSpPr>
              <p:nvPr/>
            </p:nvSpPr>
            <p:spPr bwMode="auto">
              <a:xfrm rot="10800000">
                <a:off x="821421" y="-1218751"/>
                <a:ext cx="2198769" cy="2198764"/>
              </a:xfrm>
              <a:prstGeom prst="ellipse">
                <a:avLst/>
              </a:prstGeom>
              <a:gradFill flip="none" rotWithShape="1">
                <a:gsLst>
                  <a:gs pos="0">
                    <a:schemeClr val="accent1"/>
                  </a:gs>
                  <a:gs pos="100000">
                    <a:schemeClr val="accent1">
                      <a:lumMod val="75000"/>
                    </a:schemeClr>
                  </a:gs>
                </a:gsLst>
                <a:lin ang="2700000" scaled="1"/>
                <a:tileRect/>
              </a:gra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3" name="Freeform 7"/>
            <p:cNvSpPr>
              <a:spLocks noChangeAspect="1" noEditPoints="1"/>
            </p:cNvSpPr>
            <p:nvPr/>
          </p:nvSpPr>
          <p:spPr bwMode="auto">
            <a:xfrm>
              <a:off x="-30117" y="1085854"/>
              <a:ext cx="677075" cy="554847"/>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xmlns="" val="1803136033"/>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4"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7EECC2-EDD2-EF88-EC31-A0758C3FAAD8}"/>
              </a:ext>
            </a:extLst>
          </p:cNvPr>
          <p:cNvSpPr txBox="1"/>
          <p:nvPr/>
        </p:nvSpPr>
        <p:spPr>
          <a:xfrm>
            <a:off x="576471" y="267133"/>
            <a:ext cx="11221278" cy="6801862"/>
          </a:xfrm>
          <a:prstGeom prst="rect">
            <a:avLst/>
          </a:prstGeom>
          <a:noFill/>
        </p:spPr>
        <p:txBody>
          <a:bodyPr wrap="square">
            <a:spAutoFit/>
          </a:bodyPr>
          <a:lstStyle/>
          <a:p>
            <a:pPr algn="l" rtl="0"/>
            <a:r>
              <a:rPr lang="en-US" sz="3600" b="1">
                <a:solidFill>
                  <a:srgbClr val="000000"/>
                </a:solidFill>
                <a:latin typeface="Times New Roman" panose="02020603050405020304" pitchFamily="18" charset="0"/>
                <a:cs typeface="Times New Roman" panose="02020603050405020304" pitchFamily="18" charset="0"/>
              </a:rPr>
              <a:t>3. </a:t>
            </a:r>
            <a:r>
              <a:rPr lang="en-US" sz="3600" b="1" i="0">
                <a:solidFill>
                  <a:srgbClr val="000000"/>
                </a:solidFill>
                <a:effectLst/>
                <a:latin typeface="Times New Roman" panose="02020603050405020304" pitchFamily="18" charset="0"/>
                <a:cs typeface="Times New Roman" panose="02020603050405020304" pitchFamily="18" charset="0"/>
              </a:rPr>
              <a:t>Văn bản tập trung làm sáng tỏ vấn đề gì? Tác giả đã triển khai bài viết bằng cách nào? Tác dụng của việc trích dẫn ý kiến của nhiều nhân vật.</a:t>
            </a:r>
          </a:p>
          <a:p>
            <a:pPr algn="l" rtl="0"/>
            <a:endParaRPr lang="en-US" sz="3600" b="1">
              <a:solidFill>
                <a:srgbClr val="000000"/>
              </a:solidFill>
              <a:latin typeface="Times New Roman" panose="02020603050405020304" pitchFamily="18" charset="0"/>
              <a:cs typeface="Times New Roman" panose="02020603050405020304" pitchFamily="18" charset="0"/>
            </a:endParaRPr>
          </a:p>
          <a:p>
            <a:pPr algn="l" rtl="0"/>
            <a:r>
              <a:rPr lang="vi-VN" sz="3200" b="0" i="0">
                <a:solidFill>
                  <a:schemeClr val="accent2">
                    <a:lumMod val="50000"/>
                  </a:schemeClr>
                </a:solidFill>
                <a:effectLst/>
                <a:latin typeface="Times New Roman" panose="02020603050405020304" pitchFamily="18" charset="0"/>
                <a:cs typeface="Times New Roman" panose="02020603050405020304" pitchFamily="18" charset="0"/>
              </a:rPr>
              <a:t>- Văn bản tập trung làm sáng tỏ vấn đề ông Tạ Quang Bửu là một người thông thái.</a:t>
            </a:r>
          </a:p>
          <a:p>
            <a:pPr algn="l" rtl="0"/>
            <a:r>
              <a:rPr lang="en-US" sz="3200">
                <a:solidFill>
                  <a:schemeClr val="accent2">
                    <a:lumMod val="50000"/>
                  </a:schemeClr>
                </a:solidFill>
                <a:latin typeface="Times New Roman" panose="02020603050405020304" pitchFamily="18" charset="0"/>
                <a:cs typeface="Times New Roman" panose="02020603050405020304" pitchFamily="18" charset="0"/>
              </a:rPr>
              <a:t>- </a:t>
            </a:r>
            <a:r>
              <a:rPr lang="vi-VN" sz="3200" b="0" i="0">
                <a:solidFill>
                  <a:schemeClr val="accent2">
                    <a:lumMod val="50000"/>
                  </a:schemeClr>
                </a:solidFill>
                <a:effectLst/>
                <a:latin typeface="Times New Roman" panose="02020603050405020304" pitchFamily="18" charset="0"/>
                <a:cs typeface="Times New Roman" panose="02020603050405020304" pitchFamily="18" charset="0"/>
              </a:rPr>
              <a:t>Tác giả triển khai bài viết bằng cách liệt kê các câu chuyện liên quan đến Tạ Quang Bửu, những hồi ức, câu chuyện, nhận xét của người khác về ông để từ đó chứng minh vấn đề.</a:t>
            </a:r>
            <a:endParaRPr lang="en-US" sz="3200" b="0" i="0">
              <a:solidFill>
                <a:schemeClr val="accent2">
                  <a:lumMod val="50000"/>
                </a:schemeClr>
              </a:solidFill>
              <a:effectLst/>
              <a:latin typeface="Times New Roman" panose="02020603050405020304" pitchFamily="18" charset="0"/>
              <a:cs typeface="Times New Roman" panose="02020603050405020304" pitchFamily="18" charset="0"/>
            </a:endParaRPr>
          </a:p>
          <a:p>
            <a:r>
              <a:rPr lang="vi-VN" sz="3600" b="0" i="0">
                <a:solidFill>
                  <a:schemeClr val="accent2">
                    <a:lumMod val="50000"/>
                  </a:schemeClr>
                </a:solidFill>
                <a:effectLst/>
                <a:latin typeface="Times New Roman" panose="02020603050405020304" pitchFamily="18" charset="0"/>
                <a:cs typeface="Times New Roman" panose="02020603050405020304" pitchFamily="18" charset="0"/>
              </a:rPr>
              <a:t>- </a:t>
            </a:r>
            <a:r>
              <a:rPr lang="vi-VN" sz="3200" b="0" i="0">
                <a:solidFill>
                  <a:schemeClr val="accent2">
                    <a:lumMod val="50000"/>
                  </a:schemeClr>
                </a:solidFill>
                <a:effectLst/>
                <a:latin typeface="Times New Roman" panose="02020603050405020304" pitchFamily="18" charset="0"/>
                <a:cs typeface="Times New Roman" panose="02020603050405020304" pitchFamily="18" charset="0"/>
              </a:rPr>
              <a:t>Việc trích dẫn ý kiến của nhiều nhân vật trên đây có tác dụng tăng tính khách quan cho bài viết đồng thời chứng minh vấn đề mà tác phẩm đang đề cập đến.</a:t>
            </a:r>
          </a:p>
          <a:p>
            <a:pPr marL="457200" indent="-457200" algn="l" rtl="0">
              <a:buFontTx/>
              <a:buChar char="-"/>
            </a:pPr>
            <a:endParaRPr lang="vi-VN" sz="3200" b="0" i="0">
              <a:solidFill>
                <a:schemeClr val="accent2">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34255704"/>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7EECC2-EDD2-EF88-EC31-A0758C3FAAD8}"/>
              </a:ext>
            </a:extLst>
          </p:cNvPr>
          <p:cNvSpPr txBox="1"/>
          <p:nvPr/>
        </p:nvSpPr>
        <p:spPr>
          <a:xfrm>
            <a:off x="576471" y="267133"/>
            <a:ext cx="11221278" cy="5693866"/>
          </a:xfrm>
          <a:prstGeom prst="rect">
            <a:avLst/>
          </a:prstGeom>
          <a:noFill/>
        </p:spPr>
        <p:txBody>
          <a:bodyPr wrap="square">
            <a:spAutoFit/>
          </a:bodyPr>
          <a:lstStyle/>
          <a:p>
            <a:pPr algn="l" rtl="0"/>
            <a:r>
              <a:rPr lang="en-US" sz="3600" b="1" i="0">
                <a:solidFill>
                  <a:srgbClr val="000000"/>
                </a:solidFill>
                <a:effectLst/>
                <a:latin typeface="Times New Roman" panose="02020603050405020304" pitchFamily="18" charset="0"/>
                <a:cs typeface="Times New Roman" panose="02020603050405020304" pitchFamily="18" charset="0"/>
              </a:rPr>
              <a:t>4. Th</a:t>
            </a:r>
            <a:r>
              <a:rPr lang="en-US" sz="3600" b="1">
                <a:solidFill>
                  <a:srgbClr val="000000"/>
                </a:solidFill>
                <a:latin typeface="Times New Roman" panose="02020603050405020304" pitchFamily="18" charset="0"/>
                <a:cs typeface="Times New Roman" panose="02020603050405020304" pitchFamily="18" charset="0"/>
              </a:rPr>
              <a:t>ái độ, tình cảm của người viết văn bản (minh chứng bằng các câu văn).</a:t>
            </a:r>
          </a:p>
          <a:p>
            <a:pPr algn="l" rtl="0"/>
            <a:endParaRPr lang="en-US" sz="3600" b="1" i="0">
              <a:solidFill>
                <a:srgbClr val="000000"/>
              </a:solidFill>
              <a:effectLst/>
              <a:latin typeface="Times New Roman" panose="02020603050405020304" pitchFamily="18" charset="0"/>
              <a:cs typeface="Times New Roman" panose="02020603050405020304" pitchFamily="18" charset="0"/>
            </a:endParaRPr>
          </a:p>
          <a:p>
            <a:pPr algn="l" rtl="0"/>
            <a:r>
              <a:rPr lang="vi-VN" sz="3200" b="0" i="0">
                <a:solidFill>
                  <a:srgbClr val="000000"/>
                </a:solidFill>
                <a:effectLst/>
                <a:latin typeface="Times New Roman" panose="02020603050405020304" pitchFamily="18" charset="0"/>
                <a:cs typeface="Times New Roman" panose="02020603050405020304" pitchFamily="18" charset="0"/>
              </a:rPr>
              <a:t>- Các câu văn trong phần 2 như:</a:t>
            </a:r>
          </a:p>
          <a:p>
            <a:pPr algn="l" rtl="0"/>
            <a:r>
              <a:rPr lang="vi-VN" sz="3200" b="0" i="0">
                <a:solidFill>
                  <a:srgbClr val="000000"/>
                </a:solidFill>
                <a:effectLst/>
                <a:latin typeface="Times New Roman" panose="02020603050405020304" pitchFamily="18" charset="0"/>
                <a:cs typeface="Times New Roman" panose="02020603050405020304" pitchFamily="18" charset="0"/>
              </a:rPr>
              <a:t>+ "nhà thông thái của chúng ta....": Thể hiện sự kính trọng của tác giả với Giáo sư Tạ Quang Bửu.</a:t>
            </a:r>
          </a:p>
          <a:p>
            <a:pPr algn="l" rtl="0"/>
            <a:r>
              <a:rPr lang="vi-VN" sz="3200" b="0" i="0">
                <a:solidFill>
                  <a:srgbClr val="000000"/>
                </a:solidFill>
                <a:effectLst/>
                <a:latin typeface="Times New Roman" panose="02020603050405020304" pitchFamily="18" charset="0"/>
                <a:cs typeface="Times New Roman" panose="02020603050405020304" pitchFamily="18" charset="0"/>
              </a:rPr>
              <a:t>+ "Giáo sư Tạ Quang Bửu đột ngột ngừng làm việc": Thay vì dùng từ ngã bệnh, tác giả đã dùng biện pháp nói giảm nói tránh. </a:t>
            </a:r>
          </a:p>
          <a:p>
            <a:pPr algn="l" rtl="0"/>
            <a:r>
              <a:rPr lang="vi-VN" sz="3200" b="0" i="0">
                <a:solidFill>
                  <a:srgbClr val="000000"/>
                </a:solidFill>
                <a:effectLst/>
                <a:latin typeface="Times New Roman" panose="02020603050405020304" pitchFamily="18" charset="0"/>
                <a:cs typeface="Times New Roman" panose="02020603050405020304" pitchFamily="18" charset="0"/>
              </a:rPr>
              <a:t>→ Tác giả thể hiện sự kính trọng với Giáo sư Tạ Quang Bửu vì những thành tựu mà giáo sư tạo ra. Đồng thời thể hiện niềm tiếc nuối với sự ra đi của giáo sư Tạ Quang Bửu.</a:t>
            </a:r>
          </a:p>
        </p:txBody>
      </p:sp>
    </p:spTree>
    <p:extLst>
      <p:ext uri="{BB962C8B-B14F-4D97-AF65-F5344CB8AC3E}">
        <p14:creationId xmlns:p14="http://schemas.microsoft.com/office/powerpoint/2010/main" xmlns="" val="2238583563"/>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7EECC2-EDD2-EF88-EC31-A0758C3FAAD8}"/>
              </a:ext>
            </a:extLst>
          </p:cNvPr>
          <p:cNvSpPr txBox="1"/>
          <p:nvPr/>
        </p:nvSpPr>
        <p:spPr>
          <a:xfrm>
            <a:off x="586410" y="247254"/>
            <a:ext cx="11221278" cy="4708981"/>
          </a:xfrm>
          <a:prstGeom prst="rect">
            <a:avLst/>
          </a:prstGeom>
          <a:noFill/>
        </p:spPr>
        <p:txBody>
          <a:bodyPr wrap="square">
            <a:spAutoFit/>
          </a:bodyPr>
          <a:lstStyle/>
          <a:p>
            <a:pPr algn="l" rtl="0"/>
            <a:r>
              <a:rPr lang="en-US" sz="3600" b="1">
                <a:solidFill>
                  <a:srgbClr val="000000"/>
                </a:solidFill>
                <a:latin typeface="Times New Roman" panose="02020603050405020304" pitchFamily="18" charset="0"/>
                <a:cs typeface="Times New Roman" panose="02020603050405020304" pitchFamily="18" charset="0"/>
              </a:rPr>
              <a:t>5. Những </a:t>
            </a:r>
            <a:r>
              <a:rPr lang="en-US" sz="3600" b="1" i="0">
                <a:solidFill>
                  <a:srgbClr val="000000"/>
                </a:solidFill>
                <a:effectLst/>
                <a:latin typeface="Times New Roman" panose="02020603050405020304" pitchFamily="18" charset="0"/>
                <a:cs typeface="Times New Roman" panose="02020603050405020304" pitchFamily="18" charset="0"/>
              </a:rPr>
              <a:t>những thông tin và nhận thức bổ ích từ văn bản, nêu </a:t>
            </a:r>
            <a:r>
              <a:rPr lang="vi-VN" sz="3600" b="1" i="0">
                <a:solidFill>
                  <a:srgbClr val="000000"/>
                </a:solidFill>
                <a:effectLst/>
                <a:latin typeface="Times New Roman" panose="02020603050405020304" pitchFamily="18" charset="0"/>
                <a:cs typeface="Times New Roman" panose="02020603050405020304" pitchFamily="18" charset="0"/>
              </a:rPr>
              <a:t>một ví dụ về phẩm chất cao đẹp của người Việt Nam</a:t>
            </a:r>
            <a:r>
              <a:rPr lang="en-US" sz="3200" b="0" i="0">
                <a:solidFill>
                  <a:srgbClr val="000000"/>
                </a:solidFill>
                <a:effectLst/>
                <a:latin typeface="Times New Roman" panose="02020603050405020304" pitchFamily="18" charset="0"/>
                <a:cs typeface="Times New Roman" panose="02020603050405020304" pitchFamily="18" charset="0"/>
              </a:rPr>
              <a:t>.</a:t>
            </a:r>
          </a:p>
          <a:p>
            <a:pPr algn="l" rtl="0"/>
            <a:endParaRPr lang="en-US" sz="3200">
              <a:solidFill>
                <a:srgbClr val="000000"/>
              </a:solidFill>
              <a:latin typeface="Times New Roman" panose="02020603050405020304" pitchFamily="18" charset="0"/>
              <a:cs typeface="Times New Roman" panose="02020603050405020304" pitchFamily="18" charset="0"/>
            </a:endParaRPr>
          </a:p>
          <a:p>
            <a:pPr algn="l" rtl="0"/>
            <a:r>
              <a:rPr lang="vi-VN" sz="3200" b="0" i="0">
                <a:solidFill>
                  <a:srgbClr val="000000"/>
                </a:solidFill>
                <a:effectLst/>
                <a:latin typeface="Times New Roman" panose="02020603050405020304" pitchFamily="18" charset="0"/>
                <a:cs typeface="Times New Roman" panose="02020603050405020304" pitchFamily="18" charset="0"/>
              </a:rPr>
              <a:t>- Văn bản Tạ Quang Bửu – người thầy thông thái mang lại cho em những thông tin và nhận thức cách sống và làm việc của Giáo sư Tạ Quang Bửu. Rút ra cho mình những bài học bổ ích trong cuộc sống như cách học tập, làm việc hiệu quả, sống sao cho có ích cho đời.</a:t>
            </a:r>
          </a:p>
        </p:txBody>
      </p:sp>
    </p:spTree>
    <p:extLst>
      <p:ext uri="{BB962C8B-B14F-4D97-AF65-F5344CB8AC3E}">
        <p14:creationId xmlns:p14="http://schemas.microsoft.com/office/powerpoint/2010/main" xmlns="" val="303157780"/>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7EECC2-EDD2-EF88-EC31-A0758C3FAAD8}"/>
              </a:ext>
            </a:extLst>
          </p:cNvPr>
          <p:cNvSpPr txBox="1"/>
          <p:nvPr/>
        </p:nvSpPr>
        <p:spPr>
          <a:xfrm>
            <a:off x="586410" y="247254"/>
            <a:ext cx="11221278" cy="4708981"/>
          </a:xfrm>
          <a:prstGeom prst="rect">
            <a:avLst/>
          </a:prstGeom>
          <a:noFill/>
        </p:spPr>
        <p:txBody>
          <a:bodyPr wrap="square">
            <a:spAutoFit/>
          </a:bodyPr>
          <a:lstStyle/>
          <a:p>
            <a:pPr algn="l" rtl="0"/>
            <a:r>
              <a:rPr lang="en-US" sz="3600" b="1">
                <a:solidFill>
                  <a:srgbClr val="000000"/>
                </a:solidFill>
                <a:latin typeface="Times New Roman" panose="02020603050405020304" pitchFamily="18" charset="0"/>
                <a:cs typeface="Times New Roman" panose="02020603050405020304" pitchFamily="18" charset="0"/>
              </a:rPr>
              <a:t>5. Những </a:t>
            </a:r>
            <a:r>
              <a:rPr lang="en-US" sz="3600" b="1" i="0">
                <a:solidFill>
                  <a:srgbClr val="000000"/>
                </a:solidFill>
                <a:effectLst/>
                <a:latin typeface="Times New Roman" panose="02020603050405020304" pitchFamily="18" charset="0"/>
                <a:cs typeface="Times New Roman" panose="02020603050405020304" pitchFamily="18" charset="0"/>
              </a:rPr>
              <a:t>những thông tin và nhận thức bổ ích từ văn bản, nêu </a:t>
            </a:r>
            <a:r>
              <a:rPr lang="vi-VN" sz="3600" b="1" i="0">
                <a:solidFill>
                  <a:srgbClr val="000000"/>
                </a:solidFill>
                <a:effectLst/>
                <a:latin typeface="Times New Roman" panose="02020603050405020304" pitchFamily="18" charset="0"/>
                <a:cs typeface="Times New Roman" panose="02020603050405020304" pitchFamily="18" charset="0"/>
              </a:rPr>
              <a:t>một ví dụ về phẩm chất cao đẹp của người Việt Nam</a:t>
            </a:r>
            <a:r>
              <a:rPr lang="en-US" sz="3200" b="0" i="0">
                <a:solidFill>
                  <a:srgbClr val="000000"/>
                </a:solidFill>
                <a:effectLst/>
                <a:latin typeface="Times New Roman" panose="02020603050405020304" pitchFamily="18" charset="0"/>
                <a:cs typeface="Times New Roman" panose="02020603050405020304" pitchFamily="18" charset="0"/>
              </a:rPr>
              <a:t>.</a:t>
            </a:r>
          </a:p>
          <a:p>
            <a:pPr algn="l" rtl="0"/>
            <a:endParaRPr lang="en-US" sz="3200">
              <a:solidFill>
                <a:srgbClr val="000000"/>
              </a:solidFill>
              <a:latin typeface="Times New Roman" panose="02020603050405020304" pitchFamily="18" charset="0"/>
              <a:cs typeface="Times New Roman" panose="02020603050405020304" pitchFamily="18" charset="0"/>
            </a:endParaRPr>
          </a:p>
          <a:p>
            <a:pPr algn="l" rtl="0"/>
            <a:r>
              <a:rPr lang="vi-VN" sz="3200" b="0" i="0">
                <a:solidFill>
                  <a:srgbClr val="000000"/>
                </a:solidFill>
                <a:effectLst/>
                <a:latin typeface="Times New Roman" panose="02020603050405020304" pitchFamily="18" charset="0"/>
                <a:cs typeface="Times New Roman" panose="02020603050405020304" pitchFamily="18" charset="0"/>
              </a:rPr>
              <a:t>- Những phẩm chất tốt đẹp của con người Việt Nam: Yêu nước, đoàn kết, yêu thương, cần cù, siêng năng, hiếu học….Để phát huy những phẩm chất tốt đẹp đó, </a:t>
            </a:r>
            <a:r>
              <a:rPr lang="en-US" sz="3200" b="0" i="0">
                <a:solidFill>
                  <a:srgbClr val="000000"/>
                </a:solidFill>
                <a:effectLst/>
                <a:latin typeface="Times New Roman" panose="02020603050405020304" pitchFamily="18" charset="0"/>
                <a:cs typeface="Times New Roman" panose="02020603050405020304" pitchFamily="18" charset="0"/>
              </a:rPr>
              <a:t>ta</a:t>
            </a:r>
            <a:r>
              <a:rPr lang="vi-VN" sz="3200" b="0" i="0">
                <a:solidFill>
                  <a:srgbClr val="000000"/>
                </a:solidFill>
                <a:effectLst/>
                <a:latin typeface="Times New Roman" panose="02020603050405020304" pitchFamily="18" charset="0"/>
                <a:cs typeface="Times New Roman" panose="02020603050405020304" pitchFamily="18" charset="0"/>
              </a:rPr>
              <a:t> cố gắng học tập thật giỏi và rèn luyện những đức tính đó thông qua những lời Bác dạy, những </a:t>
            </a:r>
            <a:r>
              <a:rPr lang="en-US" sz="3200" b="0" i="0">
                <a:solidFill>
                  <a:srgbClr val="000000"/>
                </a:solidFill>
                <a:effectLst/>
                <a:latin typeface="Times New Roman" panose="02020603050405020304" pitchFamily="18" charset="0"/>
                <a:cs typeface="Times New Roman" panose="02020603050405020304" pitchFamily="18" charset="0"/>
              </a:rPr>
              <a:t>câu</a:t>
            </a:r>
            <a:r>
              <a:rPr lang="vi-VN" sz="3200" b="0" i="0">
                <a:solidFill>
                  <a:srgbClr val="000000"/>
                </a:solidFill>
                <a:effectLst/>
                <a:latin typeface="Times New Roman" panose="02020603050405020304" pitchFamily="18" charset="0"/>
                <a:cs typeface="Times New Roman" panose="02020603050405020304" pitchFamily="18" charset="0"/>
              </a:rPr>
              <a:t> chuyện về cuộc sống của Bác. </a:t>
            </a:r>
          </a:p>
        </p:txBody>
      </p:sp>
    </p:spTree>
    <p:extLst>
      <p:ext uri="{BB962C8B-B14F-4D97-AF65-F5344CB8AC3E}">
        <p14:creationId xmlns:p14="http://schemas.microsoft.com/office/powerpoint/2010/main" xmlns="" val="2632542452"/>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7EECC2-EDD2-EF88-EC31-A0758C3FAAD8}"/>
              </a:ext>
            </a:extLst>
          </p:cNvPr>
          <p:cNvSpPr txBox="1"/>
          <p:nvPr/>
        </p:nvSpPr>
        <p:spPr>
          <a:xfrm>
            <a:off x="606288" y="187620"/>
            <a:ext cx="11221278" cy="2185214"/>
          </a:xfrm>
          <a:prstGeom prst="rect">
            <a:avLst/>
          </a:prstGeom>
          <a:noFill/>
        </p:spPr>
        <p:txBody>
          <a:bodyPr wrap="square">
            <a:spAutoFit/>
          </a:bodyPr>
          <a:lstStyle/>
          <a:p>
            <a:pPr rtl="0"/>
            <a:r>
              <a:rPr lang="en-US" sz="3600" b="1">
                <a:solidFill>
                  <a:srgbClr val="000000"/>
                </a:solidFill>
                <a:latin typeface="Times New Roman" panose="02020603050405020304" pitchFamily="18" charset="0"/>
                <a:cs typeface="Times New Roman" panose="02020603050405020304" pitchFamily="18" charset="0"/>
              </a:rPr>
              <a:t>6. V</a:t>
            </a:r>
            <a:r>
              <a:rPr lang="vi-VN" sz="3600" b="1" i="0">
                <a:solidFill>
                  <a:srgbClr val="000000"/>
                </a:solidFill>
                <a:effectLst/>
                <a:latin typeface="Times New Roman" panose="02020603050405020304" pitchFamily="18" charset="0"/>
                <a:cs typeface="Times New Roman" panose="02020603050405020304" pitchFamily="18" charset="0"/>
              </a:rPr>
              <a:t>iết đoạn văn (khoảng 10 – 12 dòng) giới thiệu về Giáo sư Tạ Quang Bửu.</a:t>
            </a:r>
            <a:r>
              <a:rPr lang="vi-VN" sz="3200" b="0" i="0">
                <a:solidFill>
                  <a:srgbClr val="000000"/>
                </a:solidFill>
                <a:effectLst/>
                <a:latin typeface="OpenSans"/>
              </a:rPr>
              <a:t/>
            </a:r>
            <a:br>
              <a:rPr lang="vi-VN" sz="3200" b="0" i="0">
                <a:solidFill>
                  <a:srgbClr val="000000"/>
                </a:solidFill>
                <a:effectLst/>
                <a:latin typeface="OpenSans"/>
              </a:rPr>
            </a:br>
            <a:r>
              <a:rPr lang="vi-VN" sz="3200" b="0" i="0">
                <a:solidFill>
                  <a:srgbClr val="000000"/>
                </a:solidFill>
                <a:effectLst/>
                <a:latin typeface="OpenSans"/>
              </a:rPr>
              <a:t/>
            </a:r>
            <a:br>
              <a:rPr lang="vi-VN" sz="3200" b="0" i="0">
                <a:solidFill>
                  <a:srgbClr val="000000"/>
                </a:solidFill>
                <a:effectLst/>
                <a:latin typeface="OpenSans"/>
              </a:rPr>
            </a:br>
            <a:endParaRPr lang="vi-VN" sz="32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46762747"/>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7EECC2-EDD2-EF88-EC31-A0758C3FAAD8}"/>
              </a:ext>
            </a:extLst>
          </p:cNvPr>
          <p:cNvSpPr txBox="1"/>
          <p:nvPr/>
        </p:nvSpPr>
        <p:spPr>
          <a:xfrm>
            <a:off x="655981" y="-325874"/>
            <a:ext cx="10694505" cy="7048083"/>
          </a:xfrm>
          <a:prstGeom prst="rect">
            <a:avLst/>
          </a:prstGeom>
          <a:noFill/>
        </p:spPr>
        <p:txBody>
          <a:bodyPr wrap="square">
            <a:spAutoFit/>
          </a:bodyPr>
          <a:lstStyle/>
          <a:p>
            <a:pPr algn="just" rtl="0"/>
            <a:r>
              <a:rPr lang="vi-VN" sz="3200" b="0" i="0">
                <a:solidFill>
                  <a:srgbClr val="000000"/>
                </a:solidFill>
                <a:effectLst/>
                <a:latin typeface="OpenSans"/>
              </a:rPr>
              <a:t/>
            </a:r>
            <a:br>
              <a:rPr lang="vi-VN" sz="3200" b="0" i="0">
                <a:solidFill>
                  <a:srgbClr val="000000"/>
                </a:solidFill>
                <a:effectLst/>
                <a:latin typeface="OpenSans"/>
              </a:rPr>
            </a:br>
            <a:r>
              <a:rPr lang="en-US" sz="3000" b="0" i="0">
                <a:solidFill>
                  <a:srgbClr val="000000"/>
                </a:solidFill>
                <a:effectLst/>
                <a:latin typeface="OpenSans"/>
              </a:rPr>
              <a:t>        </a:t>
            </a:r>
            <a:r>
              <a:rPr lang="vi-VN" sz="3000" b="0" i="0">
                <a:solidFill>
                  <a:srgbClr val="000000"/>
                </a:solidFill>
                <a:effectLst/>
                <a:latin typeface="Times New Roman" panose="02020603050405020304" pitchFamily="18" charset="0"/>
                <a:cs typeface="Times New Roman" panose="02020603050405020304" pitchFamily="18" charset="0"/>
              </a:rPr>
              <a:t>Tạ Quang Bửu (1910–1986) là giáo sư, nhà khoa học Việt Nam, người đặt nền móng cho lĩnh vực khoa học kỹ thuật và công nghệ quân sự Việt Nam. Giáo sư Tạ Quang Bửu là một trong những nhà trí thức tài giỏi của Việt Nam từ khi giành độc lập năm 1945. Ông đã cống hiến rất nhiều cho sự nghiệp cách mạng và giải phóng dân tộc cũng như nền khoa học nước nhà và góp phần không nhỏ trong sự nghiệp phát triển giáo dục Việt Nam. Ông là một con người có nhiều tài năng, từ khả năng toán học đến nghệ thuật, khả năng ngoài ngữ đánh nể. Ông có tinh thần tự học cao và đáng nể phục. Ông yêu sách và đọc, viết khá nhiều sách. Dù công việc có bận rộn đến đâu, ông vẫn luôn dành thời gian để đọc sách. Tài năng, những cống hiến và nỗ lực của ông được mọi người công nhận và kính trọng. Sự ra đi của ông để lại nhiều nỗi tiếc thương nho người dân đất Việt. </a:t>
            </a:r>
            <a:r>
              <a:rPr lang="vi-VN" sz="3000" b="0" i="0">
                <a:solidFill>
                  <a:srgbClr val="000000"/>
                </a:solidFill>
                <a:effectLst/>
                <a:latin typeface="OpenSans"/>
              </a:rPr>
              <a:t/>
            </a:r>
            <a:br>
              <a:rPr lang="vi-VN" sz="3000" b="0" i="0">
                <a:solidFill>
                  <a:srgbClr val="000000"/>
                </a:solidFill>
                <a:effectLst/>
                <a:latin typeface="OpenSans"/>
              </a:rPr>
            </a:br>
            <a:endParaRPr lang="vi-VN" sz="30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71808242"/>
      </p:ext>
    </p:extLst>
  </p:cSld>
  <p:clrMapOvr>
    <a:masterClrMapping/>
  </p:clrMapOvr>
  <p:transition spd="slow" advClick="0" advTm="300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0346" y="1391478"/>
            <a:ext cx="6370397" cy="6370397"/>
          </a:xfrm>
          <a:prstGeom prst="rect">
            <a:avLst/>
          </a:prstGeom>
        </p:spPr>
      </p:pic>
      <p:sp>
        <p:nvSpPr>
          <p:cNvPr id="7" name="01"/>
          <p:cNvSpPr/>
          <p:nvPr/>
        </p:nvSpPr>
        <p:spPr>
          <a:xfrm>
            <a:off x="5751566" y="1117709"/>
            <a:ext cx="5000408" cy="923330"/>
          </a:xfrm>
          <a:prstGeom prst="rect">
            <a:avLst/>
          </a:prstGeom>
          <a:noFill/>
        </p:spPr>
        <p:txBody>
          <a:bodyPr wrap="none" lIns="91440" tIns="45720" rIns="91440" bIns="45720">
            <a:spAutoFit/>
          </a:bodyPr>
          <a:lstStyle/>
          <a:p>
            <a:pPr algn="ctr"/>
            <a:r>
              <a:rPr lang="en-US" altLang="zh-CN" sz="5400" b="1">
                <a:ln w="0"/>
                <a:solidFill>
                  <a:schemeClr val="accent1"/>
                </a:solidFill>
                <a:latin typeface="Times New Roman" panose="02020603050405020304" pitchFamily="18" charset="0"/>
                <a:ea typeface="微软雅黑" panose="020B0503020204020204" pitchFamily="82" charset="2"/>
                <a:cs typeface="Times New Roman" panose="02020603050405020304" pitchFamily="18" charset="0"/>
              </a:rPr>
              <a:t>III. TỔNG KẾT</a:t>
            </a:r>
            <a:endParaRPr lang="zh-CN" altLang="en-US" sz="5400" b="1" cap="none" spc="0" dirty="0">
              <a:ln w="0"/>
              <a:solidFill>
                <a:schemeClr val="accent1"/>
              </a:solidFill>
              <a:latin typeface="Times New Roman" panose="02020603050405020304" pitchFamily="18" charset="0"/>
              <a:ea typeface="微软雅黑" panose="020B0503020204020204" pitchFamily="82" charset="2"/>
              <a:cs typeface="Times New Roman" panose="02020603050405020304" pitchFamily="18" charset="0"/>
            </a:endParaRPr>
          </a:p>
        </p:txBody>
      </p:sp>
      <p:pic>
        <p:nvPicPr>
          <p:cNvPr id="11" name="图片 10"/>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xmlns="" val="0"/>
              </a:ext>
            </a:extLst>
          </a:blip>
          <a:stretch>
            <a:fillRect/>
          </a:stretch>
        </p:blipFill>
        <p:spPr>
          <a:xfrm>
            <a:off x="5325808" y="2041039"/>
            <a:ext cx="6062027" cy="73204"/>
          </a:xfrm>
          <a:prstGeom prst="rect">
            <a:avLst/>
          </a:prstGeom>
        </p:spPr>
      </p:pic>
      <p:pic>
        <p:nvPicPr>
          <p:cNvPr id="12" name="图片 11"/>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xmlns="" val="0"/>
              </a:ext>
            </a:extLst>
          </a:blip>
          <a:stretch>
            <a:fillRect/>
          </a:stretch>
        </p:blipFill>
        <p:spPr>
          <a:xfrm>
            <a:off x="5325809" y="1044505"/>
            <a:ext cx="6062027" cy="73204"/>
          </a:xfrm>
          <a:prstGeom prst="rect">
            <a:avLst/>
          </a:prstGeom>
        </p:spPr>
      </p:pic>
    </p:spTree>
    <p:extLst>
      <p:ext uri="{BB962C8B-B14F-4D97-AF65-F5344CB8AC3E}">
        <p14:creationId xmlns:p14="http://schemas.microsoft.com/office/powerpoint/2010/main" xmlns="" val="4248899669"/>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91C296-A967-37F3-2EB5-BD36CCD519C8}"/>
              </a:ext>
            </a:extLst>
          </p:cNvPr>
          <p:cNvSpPr/>
          <p:nvPr/>
        </p:nvSpPr>
        <p:spPr>
          <a:xfrm>
            <a:off x="612319" y="572005"/>
            <a:ext cx="11324576" cy="4893647"/>
          </a:xfrm>
          <a:prstGeom prst="rect">
            <a:avLst/>
          </a:prstGeom>
          <a:noFill/>
        </p:spPr>
        <p:txBody>
          <a:bodyPr wrap="square" lIns="91440" tIns="45720" rIns="91440" bIns="45720">
            <a:spAutoFit/>
          </a:bodyPr>
          <a:lstStyle/>
          <a:p>
            <a:r>
              <a:rPr lang="en-US" sz="4400" b="1">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Nghệ thuật</a:t>
            </a:r>
          </a:p>
          <a:p>
            <a:r>
              <a:rPr lang="en-US" sz="3200">
                <a:solidFill>
                  <a:srgbClr val="333333"/>
                </a:solidFill>
                <a:latin typeface="Times New Roman" panose="02020603050405020304" pitchFamily="18" charset="0"/>
                <a:cs typeface="Times New Roman" panose="02020603050405020304" pitchFamily="18" charset="0"/>
              </a:rPr>
              <a:t>      </a:t>
            </a:r>
            <a:r>
              <a:rPr lang="vi-VN" sz="3200" b="0" i="0">
                <a:solidFill>
                  <a:srgbClr val="333333"/>
                </a:solidFill>
                <a:effectLst/>
                <a:latin typeface="Times New Roman" panose="02020603050405020304" pitchFamily="18" charset="0"/>
                <a:cs typeface="Times New Roman" panose="02020603050405020304" pitchFamily="18" charset="0"/>
              </a:rPr>
              <a:t>Bố cục chặt chẽ, phân chia nội dung rõ ràng giúp người đọc người nghe hiểu hơn vấn đề đang bàn luận.</a:t>
            </a:r>
            <a:endParaRPr lang="en-US" sz="3200" b="0" i="0">
              <a:solidFill>
                <a:srgbClr val="333333"/>
              </a:solidFill>
              <a:effectLst/>
              <a:latin typeface="Times New Roman" panose="02020603050405020304" pitchFamily="18" charset="0"/>
              <a:cs typeface="Times New Roman" panose="02020603050405020304" pitchFamily="18" charset="0"/>
            </a:endParaRPr>
          </a:p>
          <a:p>
            <a:endParaRPr lang="en-US" sz="3200" b="0" i="0">
              <a:solidFill>
                <a:srgbClr val="333333"/>
              </a:solidFill>
              <a:effectLst/>
              <a:latin typeface="Times New Roman" panose="02020603050405020304" pitchFamily="18" charset="0"/>
              <a:cs typeface="Times New Roman" panose="02020603050405020304" pitchFamily="18" charset="0"/>
            </a:endParaRPr>
          </a:p>
          <a:p>
            <a:pPr algn="just"/>
            <a:r>
              <a:rPr lang="en-US" sz="4400" b="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N</a:t>
            </a:r>
            <a:r>
              <a:rPr lang="vi-VN" sz="4400" b="1" i="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ội dung</a:t>
            </a:r>
          </a:p>
          <a:p>
            <a:pPr algn="just"/>
            <a:r>
              <a:rPr lang="en-US" sz="3200" b="0" i="0">
                <a:solidFill>
                  <a:srgbClr val="333333"/>
                </a:solidFill>
                <a:effectLst/>
                <a:latin typeface="Times New Roman" panose="02020603050405020304" pitchFamily="18" charset="0"/>
                <a:cs typeface="Times New Roman" panose="02020603050405020304" pitchFamily="18" charset="0"/>
              </a:rPr>
              <a:t>      </a:t>
            </a:r>
            <a:r>
              <a:rPr lang="vi-VN" sz="3200" b="0" i="0">
                <a:solidFill>
                  <a:srgbClr val="333333"/>
                </a:solidFill>
                <a:effectLst/>
                <a:latin typeface="Times New Roman" panose="02020603050405020304" pitchFamily="18" charset="0"/>
                <a:cs typeface="Times New Roman" panose="02020603050405020304" pitchFamily="18" charset="0"/>
              </a:rPr>
              <a:t>Văn bản cung cấp thông tin về giáo sư Tạ Quang Bửu. Qua đó, người đọc hiểu hơn về cuộc đời và sự nghiệp của ông, biết ơn những cống hiến của ông đối với sự phát triển của đất nước.</a:t>
            </a:r>
          </a:p>
          <a:p>
            <a:endParaRPr lang="en-US" sz="3200" b="1">
              <a:ln w="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04408496"/>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713572F-640E-44AA-0E89-418C7FA5121D}"/>
              </a:ext>
            </a:extLst>
          </p:cNvPr>
          <p:cNvSpPr txBox="1"/>
          <p:nvPr/>
        </p:nvSpPr>
        <p:spPr>
          <a:xfrm>
            <a:off x="1974216" y="3084700"/>
            <a:ext cx="8768798" cy="1569660"/>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hlinkClick r:id="rId2"/>
              </a:rPr>
              <a:t>https://</a:t>
            </a:r>
            <a:r>
              <a:rPr lang="en-US" sz="3200" dirty="0" smtClean="0">
                <a:latin typeface="Times New Roman" panose="02020603050405020304" pitchFamily="18" charset="0"/>
                <a:cs typeface="Times New Roman" panose="02020603050405020304" pitchFamily="18" charset="0"/>
                <a:hlinkClick r:id="rId2"/>
              </a:rPr>
              <a:t>www.youtube.com/watch?v=Gw4jZ73_e7I&amp;pp=ygUQVOG6oSBxdWFuZyBi4butdQ%3D%3D</a:t>
            </a:r>
            <a:endParaRPr lang="vi-VN"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9144292-CFD9-046A-B84D-544010E4304E}"/>
              </a:ext>
            </a:extLst>
          </p:cNvPr>
          <p:cNvSpPr txBox="1"/>
          <p:nvPr/>
        </p:nvSpPr>
        <p:spPr>
          <a:xfrm>
            <a:off x="934279" y="377687"/>
            <a:ext cx="10674626" cy="1938992"/>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MỜI CÁC EM XEM ĐOẠN PHIM SAU VÀ NÊU CẢM NHẬN VỀ NHÂN VẬT CHÍNH TRONG VIDEO.</a:t>
            </a:r>
          </a:p>
        </p:txBody>
      </p:sp>
    </p:spTree>
    <p:extLst>
      <p:ext uri="{BB962C8B-B14F-4D97-AF65-F5344CB8AC3E}">
        <p14:creationId xmlns:p14="http://schemas.microsoft.com/office/powerpoint/2010/main" xmlns="" val="1454754745"/>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B15C7A9-3296-8AA4-072E-F7F359AD0671}"/>
              </a:ext>
            </a:extLst>
          </p:cNvPr>
          <p:cNvSpPr/>
          <p:nvPr/>
        </p:nvSpPr>
        <p:spPr>
          <a:xfrm>
            <a:off x="3480406" y="0"/>
            <a:ext cx="4833631" cy="923330"/>
          </a:xfrm>
          <a:prstGeom prst="rect">
            <a:avLst/>
          </a:prstGeom>
          <a:noFill/>
        </p:spPr>
        <p:txBody>
          <a:bodyPr wrap="none" lIns="91440" tIns="45720" rIns="91440" bIns="45720">
            <a:spAutoFit/>
          </a:bodyPr>
          <a:lstStyle/>
          <a:p>
            <a:pPr algn="ctr"/>
            <a:r>
              <a:rPr lang="en-US" sz="54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Trước khi đọc</a:t>
            </a:r>
          </a:p>
        </p:txBody>
      </p:sp>
      <p:sp>
        <p:nvSpPr>
          <p:cNvPr id="3" name="Rectangle 2">
            <a:extLst>
              <a:ext uri="{FF2B5EF4-FFF2-40B4-BE49-F238E27FC236}">
                <a16:creationId xmlns:a16="http://schemas.microsoft.com/office/drawing/2014/main" xmlns="" id="{E60B9A8D-B500-3CE2-9362-594D67E2DDA9}"/>
              </a:ext>
            </a:extLst>
          </p:cNvPr>
          <p:cNvSpPr/>
          <p:nvPr/>
        </p:nvSpPr>
        <p:spPr>
          <a:xfrm>
            <a:off x="430699" y="923330"/>
            <a:ext cx="11357110" cy="6494085"/>
          </a:xfrm>
          <a:prstGeom prst="rect">
            <a:avLst/>
          </a:prstGeom>
          <a:noFill/>
        </p:spPr>
        <p:txBody>
          <a:bodyPr wrap="square" lIns="91440" tIns="45720" rIns="91440" bIns="45720">
            <a:spAutoFit/>
          </a:bodyPr>
          <a:lstStyle/>
          <a:p>
            <a:pPr algn="l" rtl="0"/>
            <a:r>
              <a:rPr lang="en-US" sz="32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a:t>
            </a:r>
            <a:r>
              <a:rPr lang="en-US" sz="3200" b="1" cap="none" spc="0">
                <a:ln w="0"/>
                <a:solidFill>
                  <a:schemeClr val="tx1"/>
                </a:solidFill>
                <a:latin typeface="Times New Roman" panose="02020603050405020304" pitchFamily="18" charset="0"/>
                <a:cs typeface="Times New Roman" panose="02020603050405020304" pitchFamily="18" charset="0"/>
              </a:rPr>
              <a:t>Các bài viết về </a:t>
            </a:r>
            <a:r>
              <a:rPr lang="vi-VN" sz="3200" b="1" i="0">
                <a:solidFill>
                  <a:srgbClr val="000000"/>
                </a:solidFill>
                <a:latin typeface="Times New Roman" panose="02020603050405020304" pitchFamily="18" charset="0"/>
                <a:cs typeface="Times New Roman" panose="02020603050405020304" pitchFamily="18" charset="0"/>
              </a:rPr>
              <a:t>Giáo sư Tạ Quang Bửu</a:t>
            </a:r>
            <a:r>
              <a:rPr lang="en-US" sz="3200" b="1" i="0">
                <a:solidFill>
                  <a:srgbClr val="000000"/>
                </a:solidFill>
                <a:latin typeface="Times New Roman" panose="02020603050405020304" pitchFamily="18" charset="0"/>
                <a:cs typeface="Times New Roman" panose="02020603050405020304" pitchFamily="18" charset="0"/>
              </a:rPr>
              <a:t>. Nêu</a:t>
            </a:r>
            <a:r>
              <a:rPr lang="vi-VN" sz="3200" b="1" i="0">
                <a:solidFill>
                  <a:srgbClr val="000000"/>
                </a:solidFill>
                <a:latin typeface="Times New Roman" panose="02020603050405020304" pitchFamily="18" charset="0"/>
                <a:cs typeface="Times New Roman" panose="02020603050405020304" pitchFamily="18" charset="0"/>
              </a:rPr>
              <a:t> những </a:t>
            </a:r>
            <a:r>
              <a:rPr lang="en-US" sz="3200" b="1" i="0">
                <a:solidFill>
                  <a:srgbClr val="000000"/>
                </a:solidFill>
                <a:latin typeface="Times New Roman" panose="02020603050405020304" pitchFamily="18" charset="0"/>
                <a:cs typeface="Times New Roman" panose="02020603050405020304" pitchFamily="18" charset="0"/>
              </a:rPr>
              <a:t>tấm gương </a:t>
            </a:r>
            <a:r>
              <a:rPr lang="vi-VN" sz="3200" b="1" i="0">
                <a:solidFill>
                  <a:srgbClr val="000000"/>
                </a:solidFill>
                <a:latin typeface="Times New Roman" panose="02020603050405020304" pitchFamily="18" charset="0"/>
                <a:cs typeface="Times New Roman" panose="02020603050405020304" pitchFamily="18" charset="0"/>
              </a:rPr>
              <a:t>tiêu biểu cho phẩm chất tốt đẹp của người Việt Nam. </a:t>
            </a:r>
            <a:r>
              <a:rPr lang="vi-VN" sz="3200" b="0" i="0">
                <a:solidFill>
                  <a:srgbClr val="000000"/>
                </a:solidFill>
                <a:latin typeface="Times New Roman" panose="02020603050405020304" pitchFamily="18" charset="0"/>
                <a:cs typeface="Times New Roman" panose="02020603050405020304" pitchFamily="18" charset="0"/>
              </a:rPr>
              <a:t/>
            </a:r>
            <a:br>
              <a:rPr lang="vi-VN" sz="3200" b="0" i="0">
                <a:solidFill>
                  <a:srgbClr val="000000"/>
                </a:solidFill>
                <a:latin typeface="Times New Roman" panose="02020603050405020304" pitchFamily="18" charset="0"/>
                <a:cs typeface="Times New Roman" panose="02020603050405020304" pitchFamily="18" charset="0"/>
              </a:rPr>
            </a:br>
            <a:r>
              <a:rPr lang="vi-VN" sz="3200" b="0" i="0">
                <a:solidFill>
                  <a:srgbClr val="000000"/>
                </a:solidFill>
                <a:effectLst/>
                <a:latin typeface="Times New Roman" panose="02020603050405020304" pitchFamily="18" charset="0"/>
                <a:cs typeface="Times New Roman" panose="02020603050405020304" pitchFamily="18" charset="0"/>
              </a:rPr>
              <a:t/>
            </a:r>
            <a:br>
              <a:rPr lang="vi-VN" sz="3200" b="0" i="0">
                <a:solidFill>
                  <a:srgbClr val="000000"/>
                </a:solidFill>
                <a:effectLst/>
                <a:latin typeface="Times New Roman" panose="02020603050405020304" pitchFamily="18" charset="0"/>
                <a:cs typeface="Times New Roman" panose="02020603050405020304" pitchFamily="18" charset="0"/>
              </a:rPr>
            </a:br>
            <a:r>
              <a:rPr lang="vi-VN" sz="3200" b="0" i="0">
                <a:solidFill>
                  <a:srgbClr val="000000"/>
                </a:solidFill>
                <a:effectLst/>
                <a:latin typeface="Times New Roman" panose="02020603050405020304" pitchFamily="18" charset="0"/>
                <a:cs typeface="Times New Roman" panose="02020603050405020304" pitchFamily="18" charset="0"/>
              </a:rPr>
              <a:t>- Các bài viết về giáo sư Tạ Quang Bửu: </a:t>
            </a:r>
          </a:p>
          <a:p>
            <a:pPr algn="l" rtl="0"/>
            <a:r>
              <a:rPr lang="vi-VN" sz="3200" b="0" i="0">
                <a:solidFill>
                  <a:srgbClr val="000000"/>
                </a:solidFill>
                <a:effectLst/>
                <a:latin typeface="Times New Roman" panose="02020603050405020304" pitchFamily="18" charset="0"/>
                <a:cs typeface="Times New Roman" panose="02020603050405020304" pitchFamily="18" charset="0"/>
              </a:rPr>
              <a:t>+ </a:t>
            </a:r>
            <a:r>
              <a:rPr lang="vi-VN" sz="3200" b="0" i="1">
                <a:solidFill>
                  <a:srgbClr val="000000"/>
                </a:solidFill>
                <a:effectLst/>
                <a:latin typeface="Times New Roman" panose="02020603050405020304" pitchFamily="18" charset="0"/>
                <a:cs typeface="Times New Roman" panose="02020603050405020304" pitchFamily="18" charset="0"/>
              </a:rPr>
              <a:t>Giáo sư Tạ Quang Bửu – một trí thức uyên bác</a:t>
            </a:r>
            <a:r>
              <a:rPr lang="vi-VN" sz="3200" b="0" i="0">
                <a:solidFill>
                  <a:srgbClr val="000000"/>
                </a:solidFill>
                <a:effectLst/>
                <a:latin typeface="Times New Roman" panose="02020603050405020304" pitchFamily="18" charset="0"/>
                <a:cs typeface="Times New Roman" panose="02020603050405020304" pitchFamily="18" charset="0"/>
              </a:rPr>
              <a:t>.</a:t>
            </a:r>
          </a:p>
          <a:p>
            <a:pPr algn="l" rtl="0"/>
            <a:r>
              <a:rPr lang="vi-VN" sz="3200" b="0" i="0">
                <a:solidFill>
                  <a:srgbClr val="000000"/>
                </a:solidFill>
                <a:effectLst/>
                <a:latin typeface="Times New Roman" panose="02020603050405020304" pitchFamily="18" charset="0"/>
                <a:cs typeface="Times New Roman" panose="02020603050405020304" pitchFamily="18" charset="0"/>
              </a:rPr>
              <a:t>+ </a:t>
            </a:r>
            <a:r>
              <a:rPr lang="vi-VN" sz="3200" b="0" i="1">
                <a:solidFill>
                  <a:srgbClr val="000000"/>
                </a:solidFill>
                <a:effectLst/>
                <a:latin typeface="Times New Roman" panose="02020603050405020304" pitchFamily="18" charset="0"/>
                <a:cs typeface="Times New Roman" panose="02020603050405020304" pitchFamily="18" charset="0"/>
              </a:rPr>
              <a:t>Giáo sư Tạ Quang Bửu với ngành Quân giới. </a:t>
            </a:r>
          </a:p>
          <a:p>
            <a:pPr algn="l" rtl="0"/>
            <a:r>
              <a:rPr lang="vi-VN" sz="3200" b="0" i="0">
                <a:solidFill>
                  <a:srgbClr val="000000"/>
                </a:solidFill>
                <a:effectLst/>
                <a:latin typeface="Times New Roman" panose="02020603050405020304" pitchFamily="18" charset="0"/>
                <a:cs typeface="Times New Roman" panose="02020603050405020304" pitchFamily="18" charset="0"/>
              </a:rPr>
              <a:t>+ Nhà khoa học trọn đời phụng sự đất nước. </a:t>
            </a:r>
          </a:p>
          <a:p>
            <a:pPr algn="l" rtl="0"/>
            <a:r>
              <a:rPr lang="vi-VN" sz="3200" b="0" i="0">
                <a:solidFill>
                  <a:srgbClr val="000000"/>
                </a:solidFill>
                <a:effectLst/>
                <a:latin typeface="Times New Roman" panose="02020603050405020304" pitchFamily="18" charset="0"/>
                <a:cs typeface="Times New Roman" panose="02020603050405020304" pitchFamily="18" charset="0"/>
              </a:rPr>
              <a:t>- Các bài viết về một số người khác tiêu biểu:</a:t>
            </a:r>
          </a:p>
          <a:p>
            <a:pPr algn="l" rtl="0"/>
            <a:r>
              <a:rPr lang="vi-VN" sz="3200" b="0" i="0">
                <a:solidFill>
                  <a:srgbClr val="000000"/>
                </a:solidFill>
                <a:effectLst/>
                <a:latin typeface="Times New Roman" panose="02020603050405020304" pitchFamily="18" charset="0"/>
                <a:cs typeface="Times New Roman" panose="02020603050405020304" pitchFamily="18" charset="0"/>
              </a:rPr>
              <a:t>+ Bác Hồ: Sáng ngời theo những điển hình gương Bác.</a:t>
            </a:r>
          </a:p>
          <a:p>
            <a:pPr algn="l" rtl="0"/>
            <a:r>
              <a:rPr lang="vi-VN" sz="3200" b="0" i="0">
                <a:solidFill>
                  <a:srgbClr val="000000"/>
                </a:solidFill>
                <a:effectLst/>
                <a:latin typeface="Times New Roman" panose="02020603050405020304" pitchFamily="18" charset="0"/>
                <a:cs typeface="Times New Roman" panose="02020603050405020304" pitchFamily="18" charset="0"/>
              </a:rPr>
              <a:t>+ Nguyễn Ngọc Ký: Thầy giáo Nguyễn Ngọc Ký – tấm gương sáng về nghị lực sống.</a:t>
            </a:r>
          </a:p>
          <a:p>
            <a:r>
              <a:rPr lang="vi-VN" sz="3200" b="0" i="0">
                <a:solidFill>
                  <a:srgbClr val="000000"/>
                </a:solidFill>
                <a:effectLst/>
                <a:latin typeface="Times New Roman" panose="02020603050405020304" pitchFamily="18" charset="0"/>
                <a:cs typeface="Times New Roman" panose="02020603050405020304" pitchFamily="18" charset="0"/>
              </a:rPr>
              <a:t/>
            </a:r>
            <a:br>
              <a:rPr lang="vi-VN" sz="3200" b="0" i="0">
                <a:solidFill>
                  <a:srgbClr val="000000"/>
                </a:solidFill>
                <a:effectLst/>
                <a:latin typeface="Times New Roman" panose="02020603050405020304" pitchFamily="18" charset="0"/>
                <a:cs typeface="Times New Roman" panose="02020603050405020304" pitchFamily="18" charset="0"/>
              </a:rPr>
            </a:br>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5895248"/>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91C296-A967-37F3-2EB5-BD36CCD519C8}"/>
              </a:ext>
            </a:extLst>
          </p:cNvPr>
          <p:cNvSpPr/>
          <p:nvPr/>
        </p:nvSpPr>
        <p:spPr>
          <a:xfrm>
            <a:off x="900555" y="75048"/>
            <a:ext cx="5917688" cy="5847755"/>
          </a:xfrm>
          <a:prstGeom prst="rect">
            <a:avLst/>
          </a:prstGeom>
          <a:noFill/>
        </p:spPr>
        <p:txBody>
          <a:bodyPr wrap="square" lIns="91440" tIns="45720" rIns="91440" bIns="45720">
            <a:spAutoFit/>
          </a:bodyPr>
          <a:lstStyle/>
          <a:p>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Tìm hiểu chung</a:t>
            </a:r>
          </a:p>
          <a:p>
            <a:r>
              <a:rPr lang="en-US" sz="3200" b="1">
                <a:ln w="0"/>
                <a:solidFill>
                  <a:schemeClr val="accent1">
                    <a:lumMod val="50000"/>
                  </a:schemeClr>
                </a:solidFill>
                <a:latin typeface="Times New Roman" panose="02020603050405020304" pitchFamily="18" charset="0"/>
                <a:cs typeface="Times New Roman" panose="02020603050405020304" pitchFamily="18" charset="0"/>
              </a:rPr>
              <a:t>a</a:t>
            </a:r>
            <a:r>
              <a:rPr lang="en-US" sz="3200" b="1" cap="none" spc="0">
                <a:ln w="0"/>
                <a:solidFill>
                  <a:schemeClr val="accent1">
                    <a:lumMod val="50000"/>
                  </a:schemeClr>
                </a:solidFill>
                <a:latin typeface="Times New Roman" panose="02020603050405020304" pitchFamily="18" charset="0"/>
                <a:cs typeface="Times New Roman" panose="02020603050405020304" pitchFamily="18" charset="0"/>
              </a:rPr>
              <a:t>. Giáo sư T</a:t>
            </a:r>
            <a:r>
              <a:rPr lang="en-US" sz="3200" b="1">
                <a:ln w="0"/>
                <a:solidFill>
                  <a:schemeClr val="accent1">
                    <a:lumMod val="50000"/>
                  </a:schemeClr>
                </a:solidFill>
                <a:latin typeface="Times New Roman" panose="02020603050405020304" pitchFamily="18" charset="0"/>
                <a:cs typeface="Times New Roman" panose="02020603050405020304" pitchFamily="18" charset="0"/>
              </a:rPr>
              <a:t>ạ Quang Bửu </a:t>
            </a:r>
            <a:r>
              <a:rPr lang="vi-VN" sz="3200" b="1" i="0">
                <a:solidFill>
                  <a:schemeClr val="accent1">
                    <a:lumMod val="50000"/>
                  </a:schemeClr>
                </a:solidFill>
                <a:effectLst/>
                <a:latin typeface="Times New Roman" panose="02020603050405020304" pitchFamily="18" charset="0"/>
                <a:cs typeface="Times New Roman" panose="02020603050405020304" pitchFamily="18" charset="0"/>
              </a:rPr>
              <a:t>(1910–1986 ) </a:t>
            </a:r>
            <a:endParaRPr lang="en-US" sz="3200" b="1" i="0">
              <a:solidFill>
                <a:schemeClr val="accent1">
                  <a:lumMod val="50000"/>
                </a:schemeClr>
              </a:solidFill>
              <a:effectLst/>
              <a:latin typeface="Times New Roman" panose="02020603050405020304" pitchFamily="18" charset="0"/>
              <a:cs typeface="Times New Roman" panose="02020603050405020304" pitchFamily="18" charset="0"/>
            </a:endParaRPr>
          </a:p>
          <a:p>
            <a:r>
              <a:rPr lang="en-US" sz="3200">
                <a:ln w="0"/>
                <a:solidFill>
                  <a:schemeClr val="accent1">
                    <a:lumMod val="50000"/>
                  </a:schemeClr>
                </a:solidFill>
                <a:latin typeface="Times New Roman" panose="02020603050405020304" pitchFamily="18" charset="0"/>
                <a:cs typeface="Times New Roman" panose="02020603050405020304" pitchFamily="18" charset="0"/>
              </a:rPr>
              <a:t>- Quê hương: Nghệ An</a:t>
            </a:r>
          </a:p>
          <a:p>
            <a:r>
              <a:rPr lang="en-US" sz="3200" b="0" i="0">
                <a:solidFill>
                  <a:schemeClr val="accent1">
                    <a:lumMod val="50000"/>
                  </a:schemeClr>
                </a:solidFill>
                <a:effectLst/>
                <a:latin typeface="Times New Roman" panose="02020603050405020304" pitchFamily="18" charset="0"/>
                <a:cs typeface="Times New Roman" panose="02020603050405020304" pitchFamily="18" charset="0"/>
              </a:rPr>
              <a:t>- L</a:t>
            </a:r>
            <a:r>
              <a:rPr lang="vi-VN" sz="3200" b="0" i="0">
                <a:solidFill>
                  <a:schemeClr val="accent1">
                    <a:lumMod val="50000"/>
                  </a:schemeClr>
                </a:solidFill>
                <a:effectLst/>
                <a:latin typeface="Times New Roman" panose="02020603050405020304" pitchFamily="18" charset="0"/>
                <a:cs typeface="Times New Roman" panose="02020603050405020304" pitchFamily="18" charset="0"/>
              </a:rPr>
              <a:t>à </a:t>
            </a:r>
            <a:r>
              <a:rPr lang="en-US" sz="3200" b="0" i="0">
                <a:solidFill>
                  <a:schemeClr val="accent1">
                    <a:lumMod val="50000"/>
                  </a:schemeClr>
                </a:solidFill>
                <a:effectLst/>
                <a:latin typeface="Times New Roman" panose="02020603050405020304" pitchFamily="18" charset="0"/>
                <a:cs typeface="Times New Roman" panose="02020603050405020304" pitchFamily="18" charset="0"/>
              </a:rPr>
              <a:t>G</a:t>
            </a:r>
            <a:r>
              <a:rPr lang="vi-VN" sz="3200" b="0" i="0">
                <a:solidFill>
                  <a:schemeClr val="accent1">
                    <a:lumMod val="50000"/>
                  </a:schemeClr>
                </a:solidFill>
                <a:effectLst/>
                <a:latin typeface="Times New Roman" panose="02020603050405020304" pitchFamily="18" charset="0"/>
                <a:cs typeface="Times New Roman" panose="02020603050405020304" pitchFamily="18" charset="0"/>
              </a:rPr>
              <a:t>iáo sư, nhà khoa học, người đặt nền móng cho lĩnh vực khoa học kỹ thuật và công nghệ quân sự Việt Nam.</a:t>
            </a:r>
            <a:endParaRPr lang="en-US" sz="3200" b="0" i="0">
              <a:solidFill>
                <a:schemeClr val="accent1">
                  <a:lumMod val="50000"/>
                </a:schemeClr>
              </a:solidFill>
              <a:effectLst/>
              <a:latin typeface="Times New Roman" panose="02020603050405020304" pitchFamily="18" charset="0"/>
              <a:cs typeface="Times New Roman" panose="02020603050405020304" pitchFamily="18" charset="0"/>
            </a:endParaRPr>
          </a:p>
          <a:p>
            <a:r>
              <a:rPr lang="en-US" sz="3200" cap="none" spc="0">
                <a:ln w="0"/>
                <a:solidFill>
                  <a:schemeClr val="accent1">
                    <a:lumMod val="50000"/>
                  </a:schemeClr>
                </a:solidFill>
                <a:latin typeface="Times New Roman" panose="02020603050405020304" pitchFamily="18" charset="0"/>
                <a:cs typeface="Times New Roman" panose="02020603050405020304" pitchFamily="18" charset="0"/>
              </a:rPr>
              <a:t>- C</a:t>
            </a:r>
            <a:r>
              <a:rPr lang="en-US" sz="3200">
                <a:ln w="0"/>
                <a:solidFill>
                  <a:schemeClr val="accent1">
                    <a:lumMod val="50000"/>
                  </a:schemeClr>
                </a:solidFill>
                <a:latin typeface="Times New Roman" panose="02020603050405020304" pitchFamily="18" charset="0"/>
                <a:cs typeface="Times New Roman" panose="02020603050405020304" pitchFamily="18" charset="0"/>
              </a:rPr>
              <a:t>ả cuộc đời cống hiến cho cách mạng, khoa học và nền giáo dục nước nhà.</a:t>
            </a:r>
            <a:endParaRPr lang="en-US" sz="3200" cap="none" spc="0">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3A3932C3-78F6-A24F-F667-D9BFCF434D0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44410" y="762173"/>
            <a:ext cx="3020864" cy="43862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4153377145"/>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91C296-A967-37F3-2EB5-BD36CCD519C8}"/>
              </a:ext>
            </a:extLst>
          </p:cNvPr>
          <p:cNvSpPr/>
          <p:nvPr/>
        </p:nvSpPr>
        <p:spPr>
          <a:xfrm>
            <a:off x="707037" y="124744"/>
            <a:ext cx="6369624" cy="5847755"/>
          </a:xfrm>
          <a:prstGeom prst="rect">
            <a:avLst/>
          </a:prstGeom>
          <a:noFill/>
        </p:spPr>
        <p:txBody>
          <a:bodyPr wrap="square" lIns="91440" tIns="45720" rIns="91440" bIns="45720">
            <a:spAutoFit/>
          </a:bodyPr>
          <a:lstStyle/>
          <a:p>
            <a:pPr algn="just"/>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Tìm hiểu chung</a:t>
            </a:r>
          </a:p>
          <a:p>
            <a:pPr algn="just"/>
            <a:r>
              <a:rPr lang="en-US" sz="3200" b="1" cap="none" spc="0">
                <a:ln w="0"/>
                <a:solidFill>
                  <a:schemeClr val="accent1">
                    <a:lumMod val="50000"/>
                  </a:schemeClr>
                </a:solidFill>
                <a:latin typeface="Times New Roman" panose="02020603050405020304" pitchFamily="18" charset="0"/>
                <a:cs typeface="Times New Roman" panose="02020603050405020304" pitchFamily="18" charset="0"/>
              </a:rPr>
              <a:t>b. T</a:t>
            </a:r>
            <a:r>
              <a:rPr lang="en-US" sz="3200" b="1">
                <a:ln w="0"/>
                <a:solidFill>
                  <a:schemeClr val="accent1">
                    <a:lumMod val="50000"/>
                  </a:schemeClr>
                </a:solidFill>
                <a:latin typeface="Times New Roman" panose="02020603050405020304" pitchFamily="18" charset="0"/>
                <a:cs typeface="Times New Roman" panose="02020603050405020304" pitchFamily="18" charset="0"/>
              </a:rPr>
              <a:t>ác giả Hàm Châu (1935 – 2016)</a:t>
            </a:r>
          </a:p>
          <a:p>
            <a:pPr algn="just"/>
            <a:r>
              <a:rPr lang="en-US" sz="3200">
                <a:ln w="0"/>
                <a:solidFill>
                  <a:schemeClr val="accent1">
                    <a:lumMod val="50000"/>
                  </a:schemeClr>
                </a:solidFill>
                <a:latin typeface="Times New Roman" panose="02020603050405020304" pitchFamily="18" charset="0"/>
                <a:cs typeface="Times New Roman" panose="02020603050405020304" pitchFamily="18" charset="0"/>
              </a:rPr>
              <a:t>-   Quê hương: Nghệ An.</a:t>
            </a:r>
          </a:p>
          <a:p>
            <a:pPr marL="457200" indent="-457200" algn="just">
              <a:buFontTx/>
              <a:buChar char="-"/>
            </a:pPr>
            <a:r>
              <a:rPr lang="en-US" sz="3200">
                <a:ln w="0"/>
                <a:solidFill>
                  <a:schemeClr val="accent1">
                    <a:lumMod val="50000"/>
                  </a:schemeClr>
                </a:solidFill>
                <a:latin typeface="Times New Roman" panose="02020603050405020304" pitchFamily="18" charset="0"/>
                <a:cs typeface="Times New Roman" panose="02020603050405020304" pitchFamily="18" charset="0"/>
              </a:rPr>
              <a:t>Nhà văn – nhà báo nổi tiếng </a:t>
            </a:r>
            <a:r>
              <a:rPr lang="en-US" sz="3200" i="0">
                <a:solidFill>
                  <a:srgbClr val="222222"/>
                </a:solidFill>
                <a:effectLst/>
                <a:latin typeface="Times New Roman" panose="02020603050405020304" pitchFamily="18" charset="0"/>
                <a:cs typeface="Times New Roman" panose="02020603050405020304" pitchFamily="18" charset="0"/>
              </a:rPr>
              <a:t>viết về chân dung các nhà khoa học.</a:t>
            </a:r>
          </a:p>
          <a:p>
            <a:pPr marL="457200" indent="-457200" algn="just">
              <a:buFontTx/>
              <a:buChar char="-"/>
            </a:pPr>
            <a:r>
              <a:rPr lang="en-US" sz="3200" b="0" i="0">
                <a:solidFill>
                  <a:schemeClr val="accent1">
                    <a:lumMod val="50000"/>
                  </a:schemeClr>
                </a:solidFill>
                <a:effectLst/>
                <a:latin typeface="Times New Roman" panose="02020603050405020304" pitchFamily="18" charset="0"/>
                <a:cs typeface="Times New Roman" panose="02020603050405020304" pitchFamily="18" charset="0"/>
              </a:rPr>
              <a:t>Thành thạo ba ngoại ngữ, hiểu biết sâu sắc về các ngành khoa học</a:t>
            </a:r>
            <a:r>
              <a:rPr lang="en-US" sz="3200">
                <a:solidFill>
                  <a:schemeClr val="accent1">
                    <a:lumMod val="50000"/>
                  </a:schemeClr>
                </a:solidFill>
                <a:latin typeface="Times New Roman" panose="02020603050405020304" pitchFamily="18" charset="0"/>
                <a:cs typeface="Times New Roman" panose="02020603050405020304" pitchFamily="18" charset="0"/>
              </a:rPr>
              <a:t>.</a:t>
            </a:r>
            <a:endParaRPr lang="en-US" sz="3200" b="1" i="0">
              <a:solidFill>
                <a:schemeClr val="accent1">
                  <a:lumMod val="50000"/>
                </a:schemeClr>
              </a:solidFill>
              <a:effectLst/>
              <a:latin typeface="Times New Roman" panose="02020603050405020304" pitchFamily="18" charset="0"/>
              <a:cs typeface="Times New Roman" panose="02020603050405020304" pitchFamily="18" charset="0"/>
            </a:endParaRPr>
          </a:p>
          <a:p>
            <a:pPr marL="457200" indent="-457200" algn="just">
              <a:buFontTx/>
              <a:buChar char="-"/>
            </a:pPr>
            <a:r>
              <a:rPr lang="vi-VN" sz="3200" b="0" i="0">
                <a:solidFill>
                  <a:schemeClr val="accent1">
                    <a:lumMod val="50000"/>
                  </a:schemeClr>
                </a:solidFill>
                <a:effectLst/>
                <a:latin typeface="Times New Roman" panose="02020603050405020304" pitchFamily="18" charset="0"/>
                <a:cs typeface="Times New Roman" panose="02020603050405020304" pitchFamily="18" charset="0"/>
              </a:rPr>
              <a:t>Ông đã viết hơn 2.500 bài báo, hơn 10 tác phẩm in riêng và 23 tác phẩm</a:t>
            </a:r>
            <a:r>
              <a:rPr lang="en-US" sz="3200">
                <a:solidFill>
                  <a:schemeClr val="accent1">
                    <a:lumMod val="50000"/>
                  </a:schemeClr>
                </a:solidFill>
                <a:latin typeface="Times New Roman" panose="02020603050405020304" pitchFamily="18" charset="0"/>
                <a:cs typeface="Times New Roman" panose="02020603050405020304" pitchFamily="18" charset="0"/>
              </a:rPr>
              <a:t>.</a:t>
            </a:r>
            <a:endParaRPr lang="en-US" sz="3200" b="1" i="0">
              <a:solidFill>
                <a:schemeClr val="accent1">
                  <a:lumMod val="50000"/>
                </a:schemeClr>
              </a:solidFill>
              <a:effectLst/>
              <a:latin typeface="Times New Roman" panose="02020603050405020304" pitchFamily="18" charset="0"/>
              <a:cs typeface="Times New Roman" panose="02020603050405020304" pitchFamily="18" charset="0"/>
            </a:endParaRPr>
          </a:p>
          <a:p>
            <a:pPr algn="just"/>
            <a:endParaRPr lang="en-US" sz="3200" b="1">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629DF17-847A-D440-64CB-7D8E02A57E5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45625" y="617716"/>
            <a:ext cx="4676085" cy="3698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57457509"/>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91C296-A967-37F3-2EB5-BD36CCD519C8}"/>
              </a:ext>
            </a:extLst>
          </p:cNvPr>
          <p:cNvSpPr/>
          <p:nvPr/>
        </p:nvSpPr>
        <p:spPr>
          <a:xfrm>
            <a:off x="711711" y="75048"/>
            <a:ext cx="11324576" cy="3877985"/>
          </a:xfrm>
          <a:prstGeom prst="rect">
            <a:avLst/>
          </a:prstGeom>
          <a:noFill/>
        </p:spPr>
        <p:txBody>
          <a:bodyPr wrap="square" lIns="91440" tIns="45720" rIns="91440" bIns="45720">
            <a:spAutoFit/>
          </a:bodyPr>
          <a:lstStyle/>
          <a:p>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Tìm hiểu chung</a:t>
            </a:r>
          </a:p>
          <a:p>
            <a:r>
              <a:rPr lang="en-US" sz="3200" b="1">
                <a:ln w="0"/>
                <a:solidFill>
                  <a:schemeClr val="accent1">
                    <a:lumMod val="50000"/>
                  </a:schemeClr>
                </a:solidFill>
                <a:latin typeface="Times New Roman" panose="02020603050405020304" pitchFamily="18" charset="0"/>
                <a:cs typeface="Times New Roman" panose="02020603050405020304" pitchFamily="18" charset="0"/>
              </a:rPr>
              <a:t>c</a:t>
            </a:r>
            <a:r>
              <a:rPr lang="en-US" sz="3200" b="1" cap="none" spc="0">
                <a:ln w="0"/>
                <a:solidFill>
                  <a:schemeClr val="accent1">
                    <a:lumMod val="50000"/>
                  </a:schemeClr>
                </a:solidFill>
                <a:latin typeface="Times New Roman" panose="02020603050405020304" pitchFamily="18" charset="0"/>
                <a:cs typeface="Times New Roman" panose="02020603050405020304" pitchFamily="18" charset="0"/>
              </a:rPr>
              <a:t>. T</a:t>
            </a:r>
            <a:r>
              <a:rPr lang="en-US" sz="3200" b="1">
                <a:ln w="0"/>
                <a:solidFill>
                  <a:schemeClr val="accent1">
                    <a:lumMod val="50000"/>
                  </a:schemeClr>
                </a:solidFill>
                <a:latin typeface="Times New Roman" panose="02020603050405020304" pitchFamily="18" charset="0"/>
                <a:cs typeface="Times New Roman" panose="02020603050405020304" pitchFamily="18" charset="0"/>
              </a:rPr>
              <a:t>ác phẩm</a:t>
            </a:r>
          </a:p>
          <a:p>
            <a:r>
              <a:rPr lang="en-US" sz="3200">
                <a:ln w="0"/>
                <a:solidFill>
                  <a:schemeClr val="accent1">
                    <a:lumMod val="50000"/>
                  </a:schemeClr>
                </a:solidFill>
                <a:latin typeface="Times New Roman" panose="02020603050405020304" pitchFamily="18" charset="0"/>
                <a:cs typeface="Times New Roman" panose="02020603050405020304" pitchFamily="18" charset="0"/>
              </a:rPr>
              <a:t>- Xuất xứ: Trích từ “Người trí thức quê hương”, tập 1, NXB Giáo dục, 2002.</a:t>
            </a:r>
          </a:p>
          <a:p>
            <a:r>
              <a:rPr lang="en-US" sz="3200">
                <a:ln w="0"/>
                <a:solidFill>
                  <a:schemeClr val="accent1">
                    <a:lumMod val="50000"/>
                  </a:schemeClr>
                </a:solidFill>
                <a:latin typeface="Times New Roman" panose="02020603050405020304" pitchFamily="18" charset="0"/>
                <a:cs typeface="Times New Roman" panose="02020603050405020304" pitchFamily="18" charset="0"/>
              </a:rPr>
              <a:t>- Kiểu văn bản: Văn bản thông tin.</a:t>
            </a:r>
          </a:p>
          <a:p>
            <a:r>
              <a:rPr lang="en-US" sz="3200">
                <a:ln w="0"/>
                <a:solidFill>
                  <a:schemeClr val="accent1">
                    <a:lumMod val="50000"/>
                  </a:schemeClr>
                </a:solidFill>
                <a:latin typeface="Times New Roman" panose="02020603050405020304" pitchFamily="18" charset="0"/>
                <a:cs typeface="Times New Roman" panose="02020603050405020304" pitchFamily="18" charset="0"/>
              </a:rPr>
              <a:t>- Phương thức biểu đạt chính: Thuyết minh.</a:t>
            </a:r>
          </a:p>
          <a:p>
            <a:pPr marL="457200" indent="-457200">
              <a:buFontTx/>
              <a:buChar char="-"/>
            </a:pPr>
            <a:endParaRPr lang="en-US" sz="3200" b="1">
              <a:ln w="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93825070"/>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xmlns=""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xmlns="" id="{CF94CA71-157E-09D2-DE3E-AB11C9BBC869}"/>
              </a:ext>
            </a:extLst>
          </p:cNvPr>
          <p:cNvSpPr/>
          <p:nvPr/>
        </p:nvSpPr>
        <p:spPr>
          <a:xfrm>
            <a:off x="870737" y="1544686"/>
            <a:ext cx="10877315" cy="2062103"/>
          </a:xfrm>
          <a:prstGeom prst="rect">
            <a:avLst/>
          </a:prstGeom>
          <a:noFill/>
        </p:spPr>
        <p:txBody>
          <a:bodyPr wrap="square" lIns="91440" tIns="45720" rIns="91440" bIns="45720">
            <a:spAutoFit/>
          </a:bodyPr>
          <a:lstStyle/>
          <a:p>
            <a:r>
              <a:rPr lang="en-US" sz="32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Phần mở đầu nêu lên vấn đề gì?</a:t>
            </a:r>
          </a:p>
          <a:p>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32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Phần mở đầu đặt vấn đề nhận định của mọi người về Tạ Quang Bửu.</a:t>
            </a:r>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03149637"/>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xmlns=""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xmlns="" id="{CF94CA71-157E-09D2-DE3E-AB11C9BBC869}"/>
              </a:ext>
            </a:extLst>
          </p:cNvPr>
          <p:cNvSpPr/>
          <p:nvPr/>
        </p:nvSpPr>
        <p:spPr>
          <a:xfrm>
            <a:off x="870737" y="1544686"/>
            <a:ext cx="10877315" cy="1569660"/>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Nêu các lĩnh vực mà GS Bửu hiểu biết.</a:t>
            </a:r>
            <a:endParaRPr lang="en-US" sz="32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32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Cử nhân Toán, Thể thao, âm nhạc, hội hoạ, kiến trúc, tiếng Anh.</a:t>
            </a:r>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84453794"/>
      </p:ext>
    </p:extLst>
  </p:cSld>
  <p:clrMapOvr>
    <a:masterClrMapping/>
  </p:clrMapOvr>
  <mc:AlternateContent xmlns:mc="http://schemas.openxmlformats.org/markup-compatibility/2006">
    <mc:Choice xmlns:p14="http://schemas.microsoft.com/office/powerpoint/2010/main" xmlns=""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7"/>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1152</Words>
  <Application>Microsoft Office PowerPoint</Application>
  <PresentationFormat>Custom</PresentationFormat>
  <Paragraphs>118</Paragraphs>
  <Slides>27</Slides>
  <Notes>4</Notes>
  <HiddenSlides>0</HiddenSlides>
  <MMClips>1</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主题</vt:lpstr>
      <vt:lpstr>1_Custom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167</dc:title>
  <dc:creator>1</dc:creator>
  <cp:lastModifiedBy>ADMIN</cp:lastModifiedBy>
  <cp:revision>38</cp:revision>
  <dcterms:created xsi:type="dcterms:W3CDTF">2015-05-05T08:02:14Z</dcterms:created>
  <dcterms:modified xsi:type="dcterms:W3CDTF">2024-08-15T09:19:40Z</dcterms:modified>
</cp:coreProperties>
</file>