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9" r:id="rId6"/>
    <p:sldMasterId id="2147483721" r:id="rId7"/>
    <p:sldMasterId id="2147483733" r:id="rId8"/>
    <p:sldMasterId id="2147483739" r:id="rId9"/>
  </p:sldMasterIdLst>
  <p:notesMasterIdLst>
    <p:notesMasterId r:id="rId47"/>
  </p:notesMasterIdLst>
  <p:sldIdLst>
    <p:sldId id="488" r:id="rId10"/>
    <p:sldId id="256" r:id="rId11"/>
    <p:sldId id="257" r:id="rId12"/>
    <p:sldId id="258" r:id="rId13"/>
    <p:sldId id="259" r:id="rId14"/>
    <p:sldId id="905" r:id="rId15"/>
    <p:sldId id="908" r:id="rId16"/>
    <p:sldId id="907" r:id="rId17"/>
    <p:sldId id="260" r:id="rId18"/>
    <p:sldId id="261" r:id="rId19"/>
    <p:sldId id="878" r:id="rId20"/>
    <p:sldId id="886" r:id="rId21"/>
    <p:sldId id="895" r:id="rId22"/>
    <p:sldId id="896" r:id="rId23"/>
    <p:sldId id="889" r:id="rId24"/>
    <p:sldId id="879" r:id="rId25"/>
    <p:sldId id="892" r:id="rId26"/>
    <p:sldId id="897" r:id="rId27"/>
    <p:sldId id="898" r:id="rId28"/>
    <p:sldId id="891" r:id="rId29"/>
    <p:sldId id="900" r:id="rId30"/>
    <p:sldId id="893" r:id="rId31"/>
    <p:sldId id="899" r:id="rId32"/>
    <p:sldId id="894" r:id="rId33"/>
    <p:sldId id="901" r:id="rId34"/>
    <p:sldId id="902" r:id="rId35"/>
    <p:sldId id="881" r:id="rId36"/>
    <p:sldId id="903" r:id="rId37"/>
    <p:sldId id="906" r:id="rId38"/>
    <p:sldId id="282" r:id="rId39"/>
    <p:sldId id="296" r:id="rId40"/>
    <p:sldId id="297" r:id="rId41"/>
    <p:sldId id="298" r:id="rId42"/>
    <p:sldId id="299" r:id="rId43"/>
    <p:sldId id="300" r:id="rId44"/>
    <p:sldId id="310" r:id="rId45"/>
    <p:sldId id="904" r:id="rId46"/>
  </p:sldIdLst>
  <p:sldSz cx="18288000" cy="10287000"/>
  <p:notesSz cx="6858000" cy="9144000"/>
  <p:embeddedFontLst>
    <p:embeddedFont>
      <p:font typeface="Noto Sans" panose="020B0604020202020204" charset="0"/>
      <p:regular r:id="rId48"/>
      <p:bold r:id="rId49"/>
      <p:italic r:id="rId50"/>
      <p:boldItalic r:id="rId51"/>
    </p:embeddedFont>
    <p:embeddedFont>
      <p:font typeface="Canva Sans" panose="020B0604020202020204" charset="0"/>
      <p:regular r:id="rId52"/>
    </p:embeddedFont>
    <p:embeddedFont>
      <p:font typeface="Sitka Banner" panose="02000505000000020004" pitchFamily="2" charset="0"/>
      <p:regular r:id="rId53"/>
      <p:bold r:id="rId54"/>
      <p:italic r:id="rId55"/>
      <p:boldItalic r:id="rId56"/>
    </p:embeddedFont>
    <p:embeddedFont>
      <p:font typeface="Calibri Light" panose="020F0302020204030204" pitchFamily="34" charset="0"/>
      <p:regular r:id="rId57"/>
      <p:italic r:id="rId58"/>
    </p:embeddedFont>
    <p:embeddedFont>
      <p:font typeface="#9Slide02 Noi dung dai" panose="020B0604020202020204" charset="0"/>
      <p:regular r:id="rId59"/>
    </p:embeddedFont>
    <p:embeddedFont>
      <p:font typeface="Twinkl" panose="020B0604020202020204" charset="0"/>
      <p:regular r:id="rId60"/>
      <p:bold r:id="rId61"/>
    </p:embeddedFont>
    <p:embeddedFont>
      <p:font typeface="Calibri" panose="020F0502020204030204" pitchFamily="34" charset="0"/>
      <p:regular r:id="rId62"/>
      <p:bold r:id="rId63"/>
      <p:italic r:id="rId64"/>
      <p:boldItalic r:id="rId65"/>
    </p:embeddedFont>
    <p:embeddedFont>
      <p:font typeface="Garet Light" panose="020B0604020202020204" charset="0"/>
      <p:regular r:id="rId66"/>
    </p:embeddedFont>
    <p:embeddedFont>
      <p:font typeface="Verdana" panose="020B060403050404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F49"/>
    <a:srgbClr val="F17B22"/>
    <a:srgbClr val="2C75B0"/>
    <a:srgbClr val="F0791F"/>
    <a:srgbClr val="FBE6D4"/>
    <a:srgbClr val="F37A23"/>
    <a:srgbClr val="FE596D"/>
    <a:srgbClr val="FBF8B8"/>
    <a:srgbClr val="FFF4C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71" autoAdjust="0"/>
    <p:restoredTop sz="86824" autoAdjust="0"/>
  </p:normalViewPr>
  <p:slideViewPr>
    <p:cSldViewPr>
      <p:cViewPr varScale="1">
        <p:scale>
          <a:sx n="48" d="100"/>
          <a:sy n="48"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F5F5F-658E-4685-A6D0-82408635C975}" type="datetimeFigureOut">
              <a:rPr lang="en-US" smtClean="0"/>
              <a:t>18/1/2024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645C9-E189-4FD0-83C4-233287E1BB6B}" type="slidenum">
              <a:rPr lang="en-US" smtClean="0"/>
              <a:t>‹#›</a:t>
            </a:fld>
            <a:endParaRPr lang="en-US"/>
          </a:p>
        </p:txBody>
      </p:sp>
    </p:spTree>
    <p:extLst>
      <p:ext uri="{BB962C8B-B14F-4D97-AF65-F5344CB8AC3E}">
        <p14:creationId xmlns:p14="http://schemas.microsoft.com/office/powerpoint/2010/main" val="233620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latin typeface="Times New Roman" pitchFamily="18" charset="0"/>
                <a:cs typeface="Times New Roman" pitchFamily="18" charset="0"/>
              </a:rPr>
              <a:t>TƯ LIỆU 2. </a:t>
            </a:r>
          </a:p>
        </p:txBody>
      </p:sp>
      <p:sp>
        <p:nvSpPr>
          <p:cNvPr id="4" name="Slide Number Placeholder 3"/>
          <p:cNvSpPr>
            <a:spLocks noGrp="1"/>
          </p:cNvSpPr>
          <p:nvPr>
            <p:ph type="sldNum" sz="quarter" idx="5"/>
          </p:nvPr>
        </p:nvSpPr>
        <p:spPr/>
        <p:txBody>
          <a:bodyPr/>
          <a:lstStyle/>
          <a:p>
            <a:fld id="{43E645C9-E189-4FD0-83C4-233287E1BB6B}" type="slidenum">
              <a:rPr lang="en-US" smtClean="0"/>
              <a:t>26</a:t>
            </a:fld>
            <a:endParaRPr lang="en-US"/>
          </a:p>
        </p:txBody>
      </p:sp>
    </p:spTree>
    <p:extLst>
      <p:ext uri="{BB962C8B-B14F-4D97-AF65-F5344CB8AC3E}">
        <p14:creationId xmlns:p14="http://schemas.microsoft.com/office/powerpoint/2010/main" val="404339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latin typeface="Times New Roman" pitchFamily="18" charset="0"/>
                <a:cs typeface="Times New Roman" pitchFamily="18" charset="0"/>
              </a:rPr>
              <a:t>TƯ LIỆU 2. </a:t>
            </a:r>
          </a:p>
        </p:txBody>
      </p:sp>
      <p:sp>
        <p:nvSpPr>
          <p:cNvPr id="4" name="Slide Number Placeholder 3"/>
          <p:cNvSpPr>
            <a:spLocks noGrp="1"/>
          </p:cNvSpPr>
          <p:nvPr>
            <p:ph type="sldNum" sz="quarter" idx="5"/>
          </p:nvPr>
        </p:nvSpPr>
        <p:spPr/>
        <p:txBody>
          <a:bodyPr/>
          <a:lstStyle/>
          <a:p>
            <a:fld id="{43E645C9-E189-4FD0-83C4-233287E1BB6B}" type="slidenum">
              <a:rPr lang="en-US" smtClean="0"/>
              <a:t>27</a:t>
            </a:fld>
            <a:endParaRPr lang="en-US"/>
          </a:p>
        </p:txBody>
      </p:sp>
    </p:spTree>
    <p:extLst>
      <p:ext uri="{BB962C8B-B14F-4D97-AF65-F5344CB8AC3E}">
        <p14:creationId xmlns:p14="http://schemas.microsoft.com/office/powerpoint/2010/main" val="171445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latin typeface="Times New Roman" pitchFamily="18" charset="0"/>
                <a:cs typeface="Times New Roman" pitchFamily="18" charset="0"/>
              </a:rPr>
              <a:t>TƯ LIỆU 2. </a:t>
            </a:r>
          </a:p>
        </p:txBody>
      </p:sp>
      <p:sp>
        <p:nvSpPr>
          <p:cNvPr id="4" name="Slide Number Placeholder 3"/>
          <p:cNvSpPr>
            <a:spLocks noGrp="1"/>
          </p:cNvSpPr>
          <p:nvPr>
            <p:ph type="sldNum" sz="quarter" idx="5"/>
          </p:nvPr>
        </p:nvSpPr>
        <p:spPr/>
        <p:txBody>
          <a:bodyPr/>
          <a:lstStyle/>
          <a:p>
            <a:fld id="{43E645C9-E189-4FD0-83C4-233287E1BB6B}" type="slidenum">
              <a:rPr lang="en-US" smtClean="0"/>
              <a:t>28</a:t>
            </a:fld>
            <a:endParaRPr lang="en-US"/>
          </a:p>
        </p:txBody>
      </p:sp>
    </p:spTree>
    <p:extLst>
      <p:ext uri="{BB962C8B-B14F-4D97-AF65-F5344CB8AC3E}">
        <p14:creationId xmlns:p14="http://schemas.microsoft.com/office/powerpoint/2010/main" val="78140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là gì? Trắc nghiệm trắc nghiệm</a:t>
            </a:r>
          </a:p>
          <a:p>
            <a:r>
              <a:rPr lang="en-US"/>
              <a:t>Bạn biết bao nhiêu về Al? Hãy làm bài kiểm tra này để kiểm tra kiến ​​thức của bạn.</a:t>
            </a:r>
          </a:p>
        </p:txBody>
      </p:sp>
      <p:sp>
        <p:nvSpPr>
          <p:cNvPr id="4" name="Slide Number Placeholder 3"/>
          <p:cNvSpPr>
            <a:spLocks noGrp="1"/>
          </p:cNvSpPr>
          <p:nvPr>
            <p:ph type="sldNum" sz="quarter" idx="5"/>
          </p:nvPr>
        </p:nvSpPr>
        <p:spPr/>
        <p:txBody>
          <a:bodyPr/>
          <a:lstStyle/>
          <a:p>
            <a:fld id="{43E645C9-E189-4FD0-83C4-233287E1BB6B}" type="slidenum">
              <a:rPr lang="en-US" smtClean="0"/>
              <a:t>29</a:t>
            </a:fld>
            <a:endParaRPr lang="en-US"/>
          </a:p>
        </p:txBody>
      </p:sp>
    </p:spTree>
    <p:extLst>
      <p:ext uri="{BB962C8B-B14F-4D97-AF65-F5344CB8AC3E}">
        <p14:creationId xmlns:p14="http://schemas.microsoft.com/office/powerpoint/2010/main" val="190990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www.twinkl.co.uk/resources/ks2-subjects/ks2-ict/artificial-intelligence-computing-subjects-key-stage-2-year-3-4-5-6" TargetMode="External"/><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s://www.twinkl.co.uk/resources/ks2-subjects/ks2-ict/artificial-intelligence-computing-subjects-key-stage-2-year-3-4-5-6" TargetMode="External"/><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2995911"/>
            <a:ext cx="14573250" cy="2067223"/>
          </a:xfrm>
        </p:spPr>
        <p:txBody>
          <a:bodyPr/>
          <a:lstStyle/>
          <a:p>
            <a:r>
              <a:rPr lang="en-US"/>
              <a:t>Click to edit Master title style</a:t>
            </a:r>
          </a:p>
        </p:txBody>
      </p:sp>
      <p:sp>
        <p:nvSpPr>
          <p:cNvPr id="3" name="Subtitle 2"/>
          <p:cNvSpPr>
            <a:spLocks noGrp="1"/>
          </p:cNvSpPr>
          <p:nvPr>
            <p:ph type="subTitle" idx="1"/>
          </p:nvPr>
        </p:nvSpPr>
        <p:spPr>
          <a:xfrm>
            <a:off x="2571750" y="5464969"/>
            <a:ext cx="12001500" cy="2464594"/>
          </a:xfrm>
        </p:spPr>
        <p:txBody>
          <a:bodyPr/>
          <a:lstStyle>
            <a:lvl1pPr marL="0" indent="0" algn="ctr">
              <a:buNone/>
              <a:defRPr>
                <a:solidFill>
                  <a:schemeClr val="tx1">
                    <a:tint val="75000"/>
                  </a:schemeClr>
                </a:solidFill>
              </a:defRPr>
            </a:lvl1pPr>
            <a:lvl2pPr marL="642960" indent="0" algn="ctr">
              <a:buNone/>
              <a:defRPr>
                <a:solidFill>
                  <a:schemeClr val="tx1">
                    <a:tint val="75000"/>
                  </a:schemeClr>
                </a:solidFill>
              </a:defRPr>
            </a:lvl2pPr>
            <a:lvl3pPr marL="1285921" indent="0" algn="ctr">
              <a:buNone/>
              <a:defRPr>
                <a:solidFill>
                  <a:schemeClr val="tx1">
                    <a:tint val="75000"/>
                  </a:schemeClr>
                </a:solidFill>
              </a:defRPr>
            </a:lvl3pPr>
            <a:lvl4pPr marL="1928881" indent="0" algn="ctr">
              <a:buNone/>
              <a:defRPr>
                <a:solidFill>
                  <a:schemeClr val="tx1">
                    <a:tint val="75000"/>
                  </a:schemeClr>
                </a:solidFill>
              </a:defRPr>
            </a:lvl4pPr>
            <a:lvl5pPr marL="2571841" indent="0" algn="ctr">
              <a:buNone/>
              <a:defRPr>
                <a:solidFill>
                  <a:schemeClr val="tx1">
                    <a:tint val="75000"/>
                  </a:schemeClr>
                </a:solidFill>
              </a:defRPr>
            </a:lvl5pPr>
            <a:lvl6pPr marL="3214802" indent="0" algn="ctr">
              <a:buNone/>
              <a:defRPr>
                <a:solidFill>
                  <a:schemeClr val="tx1">
                    <a:tint val="75000"/>
                  </a:schemeClr>
                </a:solidFill>
              </a:defRPr>
            </a:lvl6pPr>
            <a:lvl7pPr marL="3857762" indent="0" algn="ctr">
              <a:buNone/>
              <a:defRPr>
                <a:solidFill>
                  <a:schemeClr val="tx1">
                    <a:tint val="75000"/>
                  </a:schemeClr>
                </a:solidFill>
              </a:defRPr>
            </a:lvl7pPr>
            <a:lvl8pPr marL="4500723" indent="0" algn="ctr">
              <a:buNone/>
              <a:defRPr>
                <a:solidFill>
                  <a:schemeClr val="tx1">
                    <a:tint val="75000"/>
                  </a:schemeClr>
                </a:solidFill>
              </a:defRPr>
            </a:lvl8pPr>
            <a:lvl9pPr marL="5143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40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8031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4337" y="6197204"/>
            <a:ext cx="14573250" cy="1915418"/>
          </a:xfrm>
        </p:spPr>
        <p:txBody>
          <a:bodyPr anchor="t"/>
          <a:lstStyle>
            <a:lvl1pPr algn="l">
              <a:defRPr sz="5625" b="1" cap="all"/>
            </a:lvl1pPr>
          </a:lstStyle>
          <a:p>
            <a:r>
              <a:rPr lang="en-US"/>
              <a:t>Click to edit Master title style</a:t>
            </a:r>
          </a:p>
        </p:txBody>
      </p:sp>
      <p:sp>
        <p:nvSpPr>
          <p:cNvPr id="3" name="Text Placeholder 2"/>
          <p:cNvSpPr>
            <a:spLocks noGrp="1"/>
          </p:cNvSpPr>
          <p:nvPr>
            <p:ph type="body" idx="1"/>
          </p:nvPr>
        </p:nvSpPr>
        <p:spPr>
          <a:xfrm>
            <a:off x="1354337" y="4087566"/>
            <a:ext cx="14573250" cy="2109638"/>
          </a:xfrm>
        </p:spPr>
        <p:txBody>
          <a:bodyPr anchor="b"/>
          <a:lstStyle>
            <a:lvl1pPr marL="0" indent="0">
              <a:buNone/>
              <a:defRPr sz="2813">
                <a:solidFill>
                  <a:schemeClr val="tx1">
                    <a:tint val="75000"/>
                  </a:schemeClr>
                </a:solidFill>
              </a:defRPr>
            </a:lvl1pPr>
            <a:lvl2pPr marL="642960" indent="0">
              <a:buNone/>
              <a:defRPr sz="2531">
                <a:solidFill>
                  <a:schemeClr val="tx1">
                    <a:tint val="75000"/>
                  </a:schemeClr>
                </a:solidFill>
              </a:defRPr>
            </a:lvl2pPr>
            <a:lvl3pPr marL="1285921" indent="0">
              <a:buNone/>
              <a:defRPr sz="2250">
                <a:solidFill>
                  <a:schemeClr val="tx1">
                    <a:tint val="75000"/>
                  </a:schemeClr>
                </a:solidFill>
              </a:defRPr>
            </a:lvl3pPr>
            <a:lvl4pPr marL="1928881" indent="0">
              <a:buNone/>
              <a:defRPr sz="1969">
                <a:solidFill>
                  <a:schemeClr val="tx1">
                    <a:tint val="75000"/>
                  </a:schemeClr>
                </a:solidFill>
              </a:defRPr>
            </a:lvl4pPr>
            <a:lvl5pPr marL="2571841" indent="0">
              <a:buNone/>
              <a:defRPr sz="1969">
                <a:solidFill>
                  <a:schemeClr val="tx1">
                    <a:tint val="75000"/>
                  </a:schemeClr>
                </a:solidFill>
              </a:defRPr>
            </a:lvl5pPr>
            <a:lvl6pPr marL="3214802" indent="0">
              <a:buNone/>
              <a:defRPr sz="1969">
                <a:solidFill>
                  <a:schemeClr val="tx1">
                    <a:tint val="75000"/>
                  </a:schemeClr>
                </a:solidFill>
              </a:defRPr>
            </a:lvl6pPr>
            <a:lvl7pPr marL="3857762" indent="0">
              <a:buNone/>
              <a:defRPr sz="1969">
                <a:solidFill>
                  <a:schemeClr val="tx1">
                    <a:tint val="75000"/>
                  </a:schemeClr>
                </a:solidFill>
              </a:defRPr>
            </a:lvl7pPr>
            <a:lvl8pPr marL="4500723" indent="0">
              <a:buNone/>
              <a:defRPr sz="1969">
                <a:solidFill>
                  <a:schemeClr val="tx1">
                    <a:tint val="75000"/>
                  </a:schemeClr>
                </a:solidFill>
              </a:defRPr>
            </a:lvl8pPr>
            <a:lvl9pPr marL="5143683" indent="0">
              <a:buNone/>
              <a:defRPr sz="19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76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2250282"/>
            <a:ext cx="7572375" cy="6364635"/>
          </a:xfrm>
        </p:spPr>
        <p:txBody>
          <a:bodyPr/>
          <a:lstStyle>
            <a:lvl1pPr>
              <a:defRPr sz="3938"/>
            </a:lvl1pPr>
            <a:lvl2pPr>
              <a:defRPr sz="3375"/>
            </a:lvl2pPr>
            <a:lvl3pPr>
              <a:defRPr sz="2813"/>
            </a:lvl3pPr>
            <a:lvl4pPr>
              <a:defRPr sz="2531"/>
            </a:lvl4pPr>
            <a:lvl5pPr>
              <a:defRPr sz="2531"/>
            </a:lvl5pPr>
            <a:lvl6pPr>
              <a:defRPr sz="2531"/>
            </a:lvl6pPr>
            <a:lvl7pPr>
              <a:defRPr sz="2531"/>
            </a:lvl7pPr>
            <a:lvl8pPr>
              <a:defRPr sz="2531"/>
            </a:lvl8pPr>
            <a:lvl9pPr>
              <a:defRPr sz="25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715375" y="2250282"/>
            <a:ext cx="7572375" cy="6364635"/>
          </a:xfrm>
        </p:spPr>
        <p:txBody>
          <a:bodyPr/>
          <a:lstStyle>
            <a:lvl1pPr>
              <a:defRPr sz="3938"/>
            </a:lvl1pPr>
            <a:lvl2pPr>
              <a:defRPr sz="3375"/>
            </a:lvl2pPr>
            <a:lvl3pPr>
              <a:defRPr sz="2813"/>
            </a:lvl3pPr>
            <a:lvl4pPr>
              <a:defRPr sz="2531"/>
            </a:lvl4pPr>
            <a:lvl5pPr>
              <a:defRPr sz="2531"/>
            </a:lvl5pPr>
            <a:lvl6pPr>
              <a:defRPr sz="2531"/>
            </a:lvl6pPr>
            <a:lvl7pPr>
              <a:defRPr sz="2531"/>
            </a:lvl7pPr>
            <a:lvl8pPr>
              <a:defRPr sz="2531"/>
            </a:lvl8pPr>
            <a:lvl9pPr>
              <a:defRPr sz="25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143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7250" y="2158753"/>
            <a:ext cx="7575353" cy="899665"/>
          </a:xfrm>
        </p:spPr>
        <p:txBody>
          <a:bodyPr anchor="b"/>
          <a:lstStyle>
            <a:lvl1pPr marL="0" indent="0">
              <a:buNone/>
              <a:defRPr sz="3375" b="1"/>
            </a:lvl1pPr>
            <a:lvl2pPr marL="642960" indent="0">
              <a:buNone/>
              <a:defRPr sz="2813" b="1"/>
            </a:lvl2pPr>
            <a:lvl3pPr marL="1285921" indent="0">
              <a:buNone/>
              <a:defRPr sz="2531" b="1"/>
            </a:lvl3pPr>
            <a:lvl4pPr marL="1928881" indent="0">
              <a:buNone/>
              <a:defRPr sz="2250" b="1"/>
            </a:lvl4pPr>
            <a:lvl5pPr marL="2571841" indent="0">
              <a:buNone/>
              <a:defRPr sz="2250" b="1"/>
            </a:lvl5pPr>
            <a:lvl6pPr marL="3214802" indent="0">
              <a:buNone/>
              <a:defRPr sz="2250" b="1"/>
            </a:lvl6pPr>
            <a:lvl7pPr marL="3857762" indent="0">
              <a:buNone/>
              <a:defRPr sz="2250" b="1"/>
            </a:lvl7pPr>
            <a:lvl8pPr marL="4500723" indent="0">
              <a:buNone/>
              <a:defRPr sz="2250" b="1"/>
            </a:lvl8pPr>
            <a:lvl9pPr marL="5143683" indent="0">
              <a:buNone/>
              <a:defRPr sz="2250" b="1"/>
            </a:lvl9pPr>
          </a:lstStyle>
          <a:p>
            <a:pPr lvl="0"/>
            <a:r>
              <a:rPr lang="en-US"/>
              <a:t>Click to edit Master text styles</a:t>
            </a:r>
          </a:p>
        </p:txBody>
      </p:sp>
      <p:sp>
        <p:nvSpPr>
          <p:cNvPr id="4" name="Content Placeholder 3"/>
          <p:cNvSpPr>
            <a:spLocks noGrp="1"/>
          </p:cNvSpPr>
          <p:nvPr>
            <p:ph sz="half" idx="2"/>
          </p:nvPr>
        </p:nvSpPr>
        <p:spPr>
          <a:xfrm>
            <a:off x="857250" y="3058418"/>
            <a:ext cx="7575353" cy="5556499"/>
          </a:xfrm>
        </p:spPr>
        <p:txBody>
          <a:bodyPr/>
          <a:lstStyle>
            <a:lvl1pPr>
              <a:defRPr sz="3375"/>
            </a:lvl1pPr>
            <a:lvl2pPr>
              <a:defRPr sz="2813"/>
            </a:lvl2pPr>
            <a:lvl3pPr>
              <a:defRPr sz="2531"/>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709423" y="2158753"/>
            <a:ext cx="7578328" cy="899665"/>
          </a:xfrm>
        </p:spPr>
        <p:txBody>
          <a:bodyPr anchor="b"/>
          <a:lstStyle>
            <a:lvl1pPr marL="0" indent="0">
              <a:buNone/>
              <a:defRPr sz="3375" b="1"/>
            </a:lvl1pPr>
            <a:lvl2pPr marL="642960" indent="0">
              <a:buNone/>
              <a:defRPr sz="2813" b="1"/>
            </a:lvl2pPr>
            <a:lvl3pPr marL="1285921" indent="0">
              <a:buNone/>
              <a:defRPr sz="2531" b="1"/>
            </a:lvl3pPr>
            <a:lvl4pPr marL="1928881" indent="0">
              <a:buNone/>
              <a:defRPr sz="2250" b="1"/>
            </a:lvl4pPr>
            <a:lvl5pPr marL="2571841" indent="0">
              <a:buNone/>
              <a:defRPr sz="2250" b="1"/>
            </a:lvl5pPr>
            <a:lvl6pPr marL="3214802" indent="0">
              <a:buNone/>
              <a:defRPr sz="2250" b="1"/>
            </a:lvl6pPr>
            <a:lvl7pPr marL="3857762" indent="0">
              <a:buNone/>
              <a:defRPr sz="2250" b="1"/>
            </a:lvl7pPr>
            <a:lvl8pPr marL="4500723" indent="0">
              <a:buNone/>
              <a:defRPr sz="2250" b="1"/>
            </a:lvl8pPr>
            <a:lvl9pPr marL="5143683" indent="0">
              <a:buNone/>
              <a:defRPr sz="2250" b="1"/>
            </a:lvl9pPr>
          </a:lstStyle>
          <a:p>
            <a:pPr lvl="0"/>
            <a:r>
              <a:rPr lang="en-US"/>
              <a:t>Click to edit Master text styles</a:t>
            </a:r>
          </a:p>
        </p:txBody>
      </p:sp>
      <p:sp>
        <p:nvSpPr>
          <p:cNvPr id="6" name="Content Placeholder 5"/>
          <p:cNvSpPr>
            <a:spLocks noGrp="1"/>
          </p:cNvSpPr>
          <p:nvPr>
            <p:ph sz="quarter" idx="4"/>
          </p:nvPr>
        </p:nvSpPr>
        <p:spPr>
          <a:xfrm>
            <a:off x="8709423" y="3058418"/>
            <a:ext cx="7578328" cy="5556499"/>
          </a:xfrm>
        </p:spPr>
        <p:txBody>
          <a:bodyPr/>
          <a:lstStyle>
            <a:lvl1pPr>
              <a:defRPr sz="3375"/>
            </a:lvl1pPr>
            <a:lvl2pPr>
              <a:defRPr sz="2813"/>
            </a:lvl2pPr>
            <a:lvl3pPr>
              <a:defRPr sz="2531"/>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58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1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689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1" y="383976"/>
            <a:ext cx="5640587" cy="1634133"/>
          </a:xfrm>
        </p:spPr>
        <p:txBody>
          <a:bodyPr anchor="b"/>
          <a:lstStyle>
            <a:lvl1pPr algn="l">
              <a:defRPr sz="2813" b="1"/>
            </a:lvl1pPr>
          </a:lstStyle>
          <a:p>
            <a:r>
              <a:rPr lang="en-US"/>
              <a:t>Click to edit Master title style</a:t>
            </a:r>
          </a:p>
        </p:txBody>
      </p:sp>
      <p:sp>
        <p:nvSpPr>
          <p:cNvPr id="3" name="Content Placeholder 2"/>
          <p:cNvSpPr>
            <a:spLocks noGrp="1"/>
          </p:cNvSpPr>
          <p:nvPr>
            <p:ph idx="1"/>
          </p:nvPr>
        </p:nvSpPr>
        <p:spPr>
          <a:xfrm>
            <a:off x="6703219" y="383977"/>
            <a:ext cx="9584531" cy="8230940"/>
          </a:xfrm>
        </p:spPr>
        <p:txBody>
          <a:bodyPr/>
          <a:lstStyle>
            <a:lvl1pPr>
              <a:defRPr sz="4500"/>
            </a:lvl1pPr>
            <a:lvl2pPr>
              <a:defRPr sz="3938"/>
            </a:lvl2pPr>
            <a:lvl3pPr>
              <a:defRPr sz="3375"/>
            </a:lvl3pPr>
            <a:lvl4pPr>
              <a:defRPr sz="2813"/>
            </a:lvl4pPr>
            <a:lvl5pPr>
              <a:defRPr sz="2813"/>
            </a:lvl5pPr>
            <a:lvl6pPr>
              <a:defRPr sz="2813"/>
            </a:lvl6pPr>
            <a:lvl7pPr>
              <a:defRPr sz="2813"/>
            </a:lvl7pPr>
            <a:lvl8pPr>
              <a:defRPr sz="2813"/>
            </a:lvl8pPr>
            <a:lvl9pPr>
              <a:defRPr sz="28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7251" y="2018110"/>
            <a:ext cx="5640587" cy="6596807"/>
          </a:xfrm>
        </p:spPr>
        <p:txBody>
          <a:bodyPr/>
          <a:lstStyle>
            <a:lvl1pPr marL="0" indent="0">
              <a:buNone/>
              <a:defRPr sz="1969"/>
            </a:lvl1pPr>
            <a:lvl2pPr marL="642960" indent="0">
              <a:buNone/>
              <a:defRPr sz="1688"/>
            </a:lvl2pPr>
            <a:lvl3pPr marL="1285921" indent="0">
              <a:buNone/>
              <a:defRPr sz="1406"/>
            </a:lvl3pPr>
            <a:lvl4pPr marL="1928881" indent="0">
              <a:buNone/>
              <a:defRPr sz="1266"/>
            </a:lvl4pPr>
            <a:lvl5pPr marL="2571841" indent="0">
              <a:buNone/>
              <a:defRPr sz="1266"/>
            </a:lvl5pPr>
            <a:lvl6pPr marL="3214802" indent="0">
              <a:buNone/>
              <a:defRPr sz="1266"/>
            </a:lvl6pPr>
            <a:lvl7pPr marL="3857762" indent="0">
              <a:buNone/>
              <a:defRPr sz="1266"/>
            </a:lvl7pPr>
            <a:lvl8pPr marL="4500723" indent="0">
              <a:buNone/>
              <a:defRPr sz="1266"/>
            </a:lvl8pPr>
            <a:lvl9pPr marL="5143683" indent="0">
              <a:buNone/>
              <a:defRPr sz="126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23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60540" y="6750844"/>
            <a:ext cx="10287000" cy="796975"/>
          </a:xfrm>
        </p:spPr>
        <p:txBody>
          <a:bodyPr anchor="b"/>
          <a:lstStyle>
            <a:lvl1pPr algn="l">
              <a:defRPr sz="2813" b="1"/>
            </a:lvl1pPr>
          </a:lstStyle>
          <a:p>
            <a:r>
              <a:rPr lang="en-US"/>
              <a:t>Click to edit Master title style</a:t>
            </a:r>
          </a:p>
        </p:txBody>
      </p:sp>
      <p:sp>
        <p:nvSpPr>
          <p:cNvPr id="3" name="Picture Placeholder 2"/>
          <p:cNvSpPr>
            <a:spLocks noGrp="1"/>
          </p:cNvSpPr>
          <p:nvPr>
            <p:ph type="pic" idx="1"/>
          </p:nvPr>
        </p:nvSpPr>
        <p:spPr>
          <a:xfrm>
            <a:off x="3360540" y="861715"/>
            <a:ext cx="10287000" cy="5786438"/>
          </a:xfrm>
        </p:spPr>
        <p:txBody>
          <a:bodyPr/>
          <a:lstStyle>
            <a:lvl1pPr marL="0" indent="0">
              <a:buNone/>
              <a:defRPr sz="4500"/>
            </a:lvl1pPr>
            <a:lvl2pPr marL="642960" indent="0">
              <a:buNone/>
              <a:defRPr sz="3938"/>
            </a:lvl2pPr>
            <a:lvl3pPr marL="1285921" indent="0">
              <a:buNone/>
              <a:defRPr sz="3375"/>
            </a:lvl3pPr>
            <a:lvl4pPr marL="1928881" indent="0">
              <a:buNone/>
              <a:defRPr sz="2813"/>
            </a:lvl4pPr>
            <a:lvl5pPr marL="2571841" indent="0">
              <a:buNone/>
              <a:defRPr sz="2813"/>
            </a:lvl5pPr>
            <a:lvl6pPr marL="3214802" indent="0">
              <a:buNone/>
              <a:defRPr sz="2813"/>
            </a:lvl6pPr>
            <a:lvl7pPr marL="3857762" indent="0">
              <a:buNone/>
              <a:defRPr sz="2813"/>
            </a:lvl7pPr>
            <a:lvl8pPr marL="4500723" indent="0">
              <a:buNone/>
              <a:defRPr sz="2813"/>
            </a:lvl8pPr>
            <a:lvl9pPr marL="5143683" indent="0">
              <a:buNone/>
              <a:defRPr sz="2813"/>
            </a:lvl9pPr>
          </a:lstStyle>
          <a:p>
            <a:endParaRPr lang="en-US"/>
          </a:p>
        </p:txBody>
      </p:sp>
      <p:sp>
        <p:nvSpPr>
          <p:cNvPr id="4" name="Text Placeholder 3"/>
          <p:cNvSpPr>
            <a:spLocks noGrp="1"/>
          </p:cNvSpPr>
          <p:nvPr>
            <p:ph type="body" sz="half" idx="2"/>
          </p:nvPr>
        </p:nvSpPr>
        <p:spPr>
          <a:xfrm>
            <a:off x="3360540" y="7547819"/>
            <a:ext cx="10287000" cy="1131837"/>
          </a:xfrm>
        </p:spPr>
        <p:txBody>
          <a:bodyPr/>
          <a:lstStyle>
            <a:lvl1pPr marL="0" indent="0">
              <a:buNone/>
              <a:defRPr sz="1969"/>
            </a:lvl1pPr>
            <a:lvl2pPr marL="642960" indent="0">
              <a:buNone/>
              <a:defRPr sz="1688"/>
            </a:lvl2pPr>
            <a:lvl3pPr marL="1285921" indent="0">
              <a:buNone/>
              <a:defRPr sz="1406"/>
            </a:lvl3pPr>
            <a:lvl4pPr marL="1928881" indent="0">
              <a:buNone/>
              <a:defRPr sz="1266"/>
            </a:lvl4pPr>
            <a:lvl5pPr marL="2571841" indent="0">
              <a:buNone/>
              <a:defRPr sz="1266"/>
            </a:lvl5pPr>
            <a:lvl6pPr marL="3214802" indent="0">
              <a:buNone/>
              <a:defRPr sz="1266"/>
            </a:lvl6pPr>
            <a:lvl7pPr marL="3857762" indent="0">
              <a:buNone/>
              <a:defRPr sz="1266"/>
            </a:lvl7pPr>
            <a:lvl8pPr marL="4500723" indent="0">
              <a:buNone/>
              <a:defRPr sz="1266"/>
            </a:lvl8pPr>
            <a:lvl9pPr marL="5143683" indent="0">
              <a:buNone/>
              <a:defRPr sz="126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19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956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30125" y="386210"/>
            <a:ext cx="3857625" cy="822870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386210"/>
            <a:ext cx="11287125" cy="82287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418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130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76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665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8321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05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65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19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6932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5510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45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0312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99493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2351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20408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10066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25693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320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64154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320478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32196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75628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58899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66015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83585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580790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75117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68988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372517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13297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758338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41502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330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274501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18/1/2024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08414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3415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158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31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299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860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511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13703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489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750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071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6397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421675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256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36110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0159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361547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71657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99303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058235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3391639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194407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843993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348343" y="9080925"/>
            <a:ext cx="1927106" cy="92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192334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914397" y="657227"/>
            <a:ext cx="16440150" cy="8936831"/>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25" dirty="0">
                <a:latin typeface="Twinkl" pitchFamily="50" charset="0"/>
              </a:rPr>
              <a:t> </a:t>
            </a:r>
          </a:p>
        </p:txBody>
      </p:sp>
    </p:spTree>
    <p:extLst>
      <p:ext uri="{BB962C8B-B14F-4D97-AF65-F5344CB8AC3E}">
        <p14:creationId xmlns:p14="http://schemas.microsoft.com/office/powerpoint/2010/main" val="2948593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914397" y="657227"/>
            <a:ext cx="16440150" cy="8936831"/>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25" dirty="0">
                <a:latin typeface="Twinkl" pitchFamily="50" charset="0"/>
              </a:rPr>
              <a:t> </a:t>
            </a:r>
          </a:p>
        </p:txBody>
      </p:sp>
      <p:sp>
        <p:nvSpPr>
          <p:cNvPr id="8" name="Title 5"/>
          <p:cNvSpPr>
            <a:spLocks noGrp="1"/>
          </p:cNvSpPr>
          <p:nvPr>
            <p:ph type="title"/>
          </p:nvPr>
        </p:nvSpPr>
        <p:spPr>
          <a:xfrm>
            <a:off x="914397" y="657227"/>
            <a:ext cx="16440150" cy="1491459"/>
          </a:xfrm>
          <a:prstGeom prst="roundRect">
            <a:avLst>
              <a:gd name="adj" fmla="val 9641"/>
            </a:avLst>
          </a:prstGeom>
        </p:spPr>
        <p:txBody>
          <a:bodyPr>
            <a:noAutofit/>
          </a:bodyPr>
          <a:lstStyle>
            <a:lvl1pPr>
              <a:defRPr sz="54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88443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1006478" y="4395652"/>
            <a:ext cx="16275048" cy="5122205"/>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25"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1006478" y="769145"/>
            <a:ext cx="16275048" cy="328952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25"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1511303" y="1555526"/>
            <a:ext cx="15265398" cy="1944344"/>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27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1511303" y="5168435"/>
            <a:ext cx="15265398" cy="1944344"/>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27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1511300" y="769145"/>
            <a:ext cx="15265400" cy="754856"/>
          </a:xfrm>
          <a:prstGeom prst="roundRect">
            <a:avLst>
              <a:gd name="adj" fmla="val 2585"/>
            </a:avLst>
          </a:prstGeom>
        </p:spPr>
        <p:txBody>
          <a:bodyPr lIns="0" tIns="252000" rIns="0" bIns="0" anchor="ctr" anchorCtr="0">
            <a:noAutofit/>
          </a:bodyPr>
          <a:lstStyle>
            <a:lvl1pPr marL="0" indent="0" algn="ctr">
              <a:buNone/>
              <a:defRPr sz="54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1511298" y="4395652"/>
            <a:ext cx="15265400" cy="754856"/>
          </a:xfrm>
          <a:prstGeom prst="roundRect">
            <a:avLst>
              <a:gd name="adj" fmla="val 2585"/>
            </a:avLst>
          </a:prstGeom>
        </p:spPr>
        <p:txBody>
          <a:bodyPr lIns="0" tIns="252000" rIns="0" bIns="0" anchor="ctr" anchorCtr="0">
            <a:noAutofit/>
          </a:bodyPr>
          <a:lstStyle>
            <a:lvl1pPr marL="0" indent="0" algn="ctr">
              <a:buNone/>
              <a:defRPr sz="5400" b="1"/>
            </a:lvl1pPr>
          </a:lstStyle>
          <a:p>
            <a:pPr lvl="0"/>
            <a:r>
              <a:rPr lang="en-US" dirty="0"/>
              <a:t>Success Criteria</a:t>
            </a:r>
            <a:endParaRPr lang="en-GB" dirty="0"/>
          </a:p>
        </p:txBody>
      </p:sp>
    </p:spTree>
    <p:extLst>
      <p:ext uri="{BB962C8B-B14F-4D97-AF65-F5344CB8AC3E}">
        <p14:creationId xmlns:p14="http://schemas.microsoft.com/office/powerpoint/2010/main" val="67193322"/>
      </p:ext>
    </p:extLst>
  </p:cSld>
  <p:clrMapOvr>
    <a:masterClrMapping/>
  </p:clrMapOvr>
  <p:extLst>
    <p:ext uri="{DCECCB84-F9BA-43D5-87BE-67443E8EF086}">
      <p15:sldGuideLst xmlns:p15="http://schemas.microsoft.com/office/powerpoint/2012/main">
        <p15:guide id="1" orient="horz" pos="640">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41AC96B7-6EF3-8197-6D1D-DCD03884AEA2}"/>
              </a:ext>
            </a:extLst>
          </p:cNvPr>
          <p:cNvSpPr/>
          <p:nvPr userDrawn="1"/>
        </p:nvSpPr>
        <p:spPr>
          <a:xfrm>
            <a:off x="348343" y="9080925"/>
            <a:ext cx="1927106" cy="92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609987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8779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7102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729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7930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940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35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738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1211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97563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186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031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1.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8.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77B1DB0-E11A-40AD-9E98-6CA62B7EDBC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98D5980-B839-4631-861C-C49734587F6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857250" y="386210"/>
            <a:ext cx="15430500" cy="1607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7250" y="2250282"/>
            <a:ext cx="15430500" cy="6364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7250" y="8938618"/>
            <a:ext cx="4000500" cy="513457"/>
          </a:xfrm>
          <a:prstGeom prst="rect">
            <a:avLst/>
          </a:prstGeom>
        </p:spPr>
        <p:txBody>
          <a:bodyPr vert="horz" lIns="91440" tIns="45720" rIns="91440" bIns="45720" rtlCol="0" anchor="ctr"/>
          <a:lstStyle>
            <a:lvl1pPr algn="l">
              <a:defRPr sz="1688">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5857875" y="8938618"/>
            <a:ext cx="5429250" cy="513457"/>
          </a:xfrm>
          <a:prstGeom prst="rect">
            <a:avLst/>
          </a:prstGeom>
        </p:spPr>
        <p:txBody>
          <a:bodyPr vert="horz" lIns="91440" tIns="45720" rIns="91440" bIns="45720" rtlCol="0" anchor="ctr"/>
          <a:lstStyle>
            <a:lvl1pPr algn="ctr">
              <a:defRPr sz="16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87250" y="8938618"/>
            <a:ext cx="4000500" cy="513457"/>
          </a:xfrm>
          <a:prstGeom prst="rect">
            <a:avLst/>
          </a:prstGeom>
        </p:spPr>
        <p:txBody>
          <a:bodyPr vert="horz" lIns="91440" tIns="45720" rIns="91440" bIns="45720" rtlCol="0" anchor="ctr"/>
          <a:lstStyle>
            <a:lvl1pPr algn="r">
              <a:defRPr sz="1688">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6290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85921" rtl="0" eaLnBrk="1" latinLnBrk="0" hangingPunct="1">
        <a:spcBef>
          <a:spcPct val="0"/>
        </a:spcBef>
        <a:buNone/>
        <a:defRPr sz="6188" kern="1200">
          <a:solidFill>
            <a:schemeClr val="tx1"/>
          </a:solidFill>
          <a:latin typeface="+mj-lt"/>
          <a:ea typeface="+mj-ea"/>
          <a:cs typeface="+mj-cs"/>
        </a:defRPr>
      </a:lvl1pPr>
    </p:titleStyle>
    <p:bodyStyle>
      <a:lvl1pPr marL="482220" indent="-482220" algn="l" defTabSz="128592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811" indent="-401850" algn="l" defTabSz="1285921" rtl="0" eaLnBrk="1" latinLnBrk="0" hangingPunct="1">
        <a:spcBef>
          <a:spcPct val="20000"/>
        </a:spcBef>
        <a:buFont typeface="Arial" pitchFamily="34" charset="0"/>
        <a:buChar char="–"/>
        <a:defRPr sz="3938" kern="1200">
          <a:solidFill>
            <a:schemeClr val="tx1"/>
          </a:solidFill>
          <a:latin typeface="+mn-lt"/>
          <a:ea typeface="+mn-ea"/>
          <a:cs typeface="+mn-cs"/>
        </a:defRPr>
      </a:lvl2pPr>
      <a:lvl3pPr marL="1607401" indent="-321480" algn="l" defTabSz="1285921" rtl="0" eaLnBrk="1" latinLnBrk="0" hangingPunct="1">
        <a:spcBef>
          <a:spcPct val="20000"/>
        </a:spcBef>
        <a:buFont typeface="Arial" pitchFamily="34" charset="0"/>
        <a:buChar char="•"/>
        <a:defRPr sz="3375" kern="1200">
          <a:solidFill>
            <a:schemeClr val="tx1"/>
          </a:solidFill>
          <a:latin typeface="+mn-lt"/>
          <a:ea typeface="+mn-ea"/>
          <a:cs typeface="+mn-cs"/>
        </a:defRPr>
      </a:lvl3pPr>
      <a:lvl4pPr marL="2250361"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4pPr>
      <a:lvl5pPr marL="289332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5pPr>
      <a:lvl6pPr marL="353628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6pPr>
      <a:lvl7pPr marL="4179242"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7pPr>
      <a:lvl8pPr marL="4822203"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8pPr>
      <a:lvl9pPr marL="5465163" indent="-321480" algn="l" defTabSz="1285921" rtl="0" eaLnBrk="1" latinLnBrk="0" hangingPunct="1">
        <a:spcBef>
          <a:spcPct val="20000"/>
        </a:spcBef>
        <a:buFont typeface="Arial" pitchFamily="34" charset="0"/>
        <a:buChar char="•"/>
        <a:defRPr sz="2813" kern="1200">
          <a:solidFill>
            <a:schemeClr val="tx1"/>
          </a:solidFill>
          <a:latin typeface="+mn-lt"/>
          <a:ea typeface="+mn-ea"/>
          <a:cs typeface="+mn-cs"/>
        </a:defRPr>
      </a:lvl9pPr>
    </p:bodyStyle>
    <p:otherStyle>
      <a:defPPr>
        <a:defRPr lang="en-US"/>
      </a:defPPr>
      <a:lvl1pPr marL="0" algn="l" defTabSz="1285921" rtl="0" eaLnBrk="1" latinLnBrk="0" hangingPunct="1">
        <a:defRPr sz="2531" kern="1200">
          <a:solidFill>
            <a:schemeClr val="tx1"/>
          </a:solidFill>
          <a:latin typeface="+mn-lt"/>
          <a:ea typeface="+mn-ea"/>
          <a:cs typeface="+mn-cs"/>
        </a:defRPr>
      </a:lvl1pPr>
      <a:lvl2pPr marL="642960" algn="l" defTabSz="1285921" rtl="0" eaLnBrk="1" latinLnBrk="0" hangingPunct="1">
        <a:defRPr sz="2531" kern="1200">
          <a:solidFill>
            <a:schemeClr val="tx1"/>
          </a:solidFill>
          <a:latin typeface="+mn-lt"/>
          <a:ea typeface="+mn-ea"/>
          <a:cs typeface="+mn-cs"/>
        </a:defRPr>
      </a:lvl2pPr>
      <a:lvl3pPr marL="1285921" algn="l" defTabSz="1285921" rtl="0" eaLnBrk="1" latinLnBrk="0" hangingPunct="1">
        <a:defRPr sz="2531" kern="1200">
          <a:solidFill>
            <a:schemeClr val="tx1"/>
          </a:solidFill>
          <a:latin typeface="+mn-lt"/>
          <a:ea typeface="+mn-ea"/>
          <a:cs typeface="+mn-cs"/>
        </a:defRPr>
      </a:lvl3pPr>
      <a:lvl4pPr marL="1928881" algn="l" defTabSz="1285921" rtl="0" eaLnBrk="1" latinLnBrk="0" hangingPunct="1">
        <a:defRPr sz="2531" kern="1200">
          <a:solidFill>
            <a:schemeClr val="tx1"/>
          </a:solidFill>
          <a:latin typeface="+mn-lt"/>
          <a:ea typeface="+mn-ea"/>
          <a:cs typeface="+mn-cs"/>
        </a:defRPr>
      </a:lvl4pPr>
      <a:lvl5pPr marL="2571841" algn="l" defTabSz="1285921" rtl="0" eaLnBrk="1" latinLnBrk="0" hangingPunct="1">
        <a:defRPr sz="2531" kern="1200">
          <a:solidFill>
            <a:schemeClr val="tx1"/>
          </a:solidFill>
          <a:latin typeface="+mn-lt"/>
          <a:ea typeface="+mn-ea"/>
          <a:cs typeface="+mn-cs"/>
        </a:defRPr>
      </a:lvl5pPr>
      <a:lvl6pPr marL="3214802" algn="l" defTabSz="1285921" rtl="0" eaLnBrk="1" latinLnBrk="0" hangingPunct="1">
        <a:defRPr sz="2531" kern="1200">
          <a:solidFill>
            <a:schemeClr val="tx1"/>
          </a:solidFill>
          <a:latin typeface="+mn-lt"/>
          <a:ea typeface="+mn-ea"/>
          <a:cs typeface="+mn-cs"/>
        </a:defRPr>
      </a:lvl6pPr>
      <a:lvl7pPr marL="3857762" algn="l" defTabSz="1285921" rtl="0" eaLnBrk="1" latinLnBrk="0" hangingPunct="1">
        <a:defRPr sz="2531" kern="1200">
          <a:solidFill>
            <a:schemeClr val="tx1"/>
          </a:solidFill>
          <a:latin typeface="+mn-lt"/>
          <a:ea typeface="+mn-ea"/>
          <a:cs typeface="+mn-cs"/>
        </a:defRPr>
      </a:lvl7pPr>
      <a:lvl8pPr marL="4500723" algn="l" defTabSz="1285921" rtl="0" eaLnBrk="1" latinLnBrk="0" hangingPunct="1">
        <a:defRPr sz="2531" kern="1200">
          <a:solidFill>
            <a:schemeClr val="tx1"/>
          </a:solidFill>
          <a:latin typeface="+mn-lt"/>
          <a:ea typeface="+mn-ea"/>
          <a:cs typeface="+mn-cs"/>
        </a:defRPr>
      </a:lvl8pPr>
      <a:lvl9pPr marL="5143683" algn="l" defTabSz="1285921" rtl="0" eaLnBrk="1" latinLnBrk="0" hangingPunct="1">
        <a:defRPr sz="253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D2DDE99-59D1-4B05-A372-61DBD4E8AE8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52282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846AE84-9380-45D4-BBE3-5F34B60FC0A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18/01/2024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76229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BD54F72-C3DD-4A64-9581-9DACDA3870D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4993838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08D6FC-E172-442B-B45A-14FBFD309A2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14073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170EE4E-BFFC-45B2-8DA0-660127A006B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05855D6-2AA3-4B44-8811-2212E95B101F}" type="datetimeFigureOut">
              <a:rPr lang="en-US" smtClean="0"/>
              <a:t>18/1/2024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926127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F310732A-7F0C-4725-BC4A-D40779E535D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79490" y="1042988"/>
            <a:ext cx="16329020" cy="1726407"/>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979490" y="2936080"/>
            <a:ext cx="16329020" cy="6581777"/>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0109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xStyles>
    <p:titleStyle>
      <a:lvl1pPr algn="l" defTabSz="1371600" rtl="0" eaLnBrk="1" latinLnBrk="0" hangingPunct="1">
        <a:lnSpc>
          <a:spcPct val="90000"/>
        </a:lnSpc>
        <a:spcBef>
          <a:spcPct val="0"/>
        </a:spcBef>
        <a:buNone/>
        <a:defRPr sz="5400" b="1" kern="1200">
          <a:solidFill>
            <a:srgbClr val="1C1C1C"/>
          </a:solidFill>
          <a:latin typeface="Twinkl" pitchFamily="50"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700" kern="1200">
          <a:solidFill>
            <a:srgbClr val="1C1C1C"/>
          </a:solidFill>
          <a:latin typeface="Twinkl" pitchFamily="50" charset="0"/>
          <a:ea typeface="Twinkl" pitchFamily="2"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400" kern="1200">
          <a:solidFill>
            <a:srgbClr val="1C1C1C"/>
          </a:solidFill>
          <a:latin typeface="Twinkl" pitchFamily="50" charset="0"/>
          <a:ea typeface="Twinkl" pitchFamily="2"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100" kern="1200">
          <a:solidFill>
            <a:srgbClr val="1C1C1C"/>
          </a:solidFill>
          <a:latin typeface="Twinkl" pitchFamily="50" charset="0"/>
          <a:ea typeface="Twinkl" pitchFamily="2"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100" kern="1200">
          <a:solidFill>
            <a:srgbClr val="1C1C1C"/>
          </a:solidFill>
          <a:latin typeface="Twinkl" pitchFamily="50" charset="0"/>
          <a:ea typeface="Twinkl" pitchFamily="2"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100" kern="1200">
          <a:solidFill>
            <a:srgbClr val="1C1C1C"/>
          </a:solidFill>
          <a:latin typeface="Twinkl" pitchFamily="50" charset="0"/>
          <a:ea typeface="Twinkl" pitchFamily="2"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42EF408-EAF4-40A9-A5E2-B9769269C0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845825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31.png"/><Relationship Id="rId1" Type="http://schemas.openxmlformats.org/officeDocument/2006/relationships/slideLayout" Target="../slideLayouts/slideLayout63.xml"/><Relationship Id="rId6" Type="http://schemas.openxmlformats.org/officeDocument/2006/relationships/image" Target="../media/image33.png"/><Relationship Id="rId5" Type="http://schemas.openxmlformats.org/officeDocument/2006/relationships/image" Target="../media/image47.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3.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gif"/><Relationship Id="rId5" Type="http://schemas.openxmlformats.org/officeDocument/2006/relationships/image" Target="../media/image49.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gif"/></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9.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1.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2.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3.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4.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5.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5.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90.xml"/><Relationship Id="rId6" Type="http://schemas.openxmlformats.org/officeDocument/2006/relationships/image" Target="../media/image31.sv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9.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39.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39.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39.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A7782B-5622-4F08-A8B8-CB98C4ED80B0}"/>
              </a:ext>
            </a:extLst>
          </p:cNvPr>
          <p:cNvGrpSpPr/>
          <p:nvPr/>
        </p:nvGrpSpPr>
        <p:grpSpPr>
          <a:xfrm>
            <a:off x="10347549" y="2778413"/>
            <a:ext cx="6983787" cy="5829300"/>
            <a:chOff x="0" y="117067"/>
            <a:chExt cx="12192000" cy="6708606"/>
          </a:xfrm>
        </p:grpSpPr>
        <p:pic>
          <p:nvPicPr>
            <p:cNvPr id="3" name="Picture 2">
              <a:extLst>
                <a:ext uri="{FF2B5EF4-FFF2-40B4-BE49-F238E27FC236}">
                  <a16:creationId xmlns:a16="http://schemas.microsoft.com/office/drawing/2014/main" id="{27F78A9C-366F-492F-AABD-651504632735}"/>
                </a:ext>
              </a:extLst>
            </p:cNvPr>
            <p:cNvPicPr>
              <a:picLocks noChangeAspect="1"/>
            </p:cNvPicPr>
            <p:nvPr/>
          </p:nvPicPr>
          <p:blipFill>
            <a:blip r:embed="rId2"/>
            <a:stretch>
              <a:fillRect/>
            </a:stretch>
          </p:blipFill>
          <p:spPr>
            <a:xfrm>
              <a:off x="0" y="117067"/>
              <a:ext cx="12192000" cy="6623866"/>
            </a:xfrm>
            <a:prstGeom prst="rect">
              <a:avLst/>
            </a:prstGeom>
          </p:spPr>
        </p:pic>
        <p:sp>
          <p:nvSpPr>
            <p:cNvPr id="5" name="Freeform: Shape 4">
              <a:extLst>
                <a:ext uri="{FF2B5EF4-FFF2-40B4-BE49-F238E27FC236}">
                  <a16:creationId xmlns:a16="http://schemas.microsoft.com/office/drawing/2014/main" id="{249DC6DC-1DEE-4552-85E4-C3402ED97695}"/>
                </a:ext>
              </a:extLst>
            </p:cNvPr>
            <p:cNvSpPr/>
            <p:nvPr/>
          </p:nvSpPr>
          <p:spPr>
            <a:xfrm>
              <a:off x="4296111" y="5292436"/>
              <a:ext cx="6104034" cy="1533237"/>
            </a:xfrm>
            <a:custGeom>
              <a:avLst/>
              <a:gdLst>
                <a:gd name="connsiteX0" fmla="*/ 6030144 w 6104034"/>
                <a:gd name="connsiteY0" fmla="*/ 1385455 h 1533237"/>
                <a:gd name="connsiteX1" fmla="*/ 6030144 w 6104034"/>
                <a:gd name="connsiteY1" fmla="*/ 1385455 h 1533237"/>
                <a:gd name="connsiteX2" fmla="*/ 6039380 w 6104034"/>
                <a:gd name="connsiteY2" fmla="*/ 858982 h 1533237"/>
                <a:gd name="connsiteX3" fmla="*/ 6030144 w 6104034"/>
                <a:gd name="connsiteY3" fmla="*/ 665019 h 1533237"/>
                <a:gd name="connsiteX4" fmla="*/ 5983962 w 6104034"/>
                <a:gd name="connsiteY4" fmla="*/ 618837 h 1533237"/>
                <a:gd name="connsiteX5" fmla="*/ 5910071 w 6104034"/>
                <a:gd name="connsiteY5" fmla="*/ 554182 h 1533237"/>
                <a:gd name="connsiteX6" fmla="*/ 5882362 w 6104034"/>
                <a:gd name="connsiteY6" fmla="*/ 544946 h 1533237"/>
                <a:gd name="connsiteX7" fmla="*/ 5799234 w 6104034"/>
                <a:gd name="connsiteY7" fmla="*/ 517237 h 1533237"/>
                <a:gd name="connsiteX8" fmla="*/ 5771525 w 6104034"/>
                <a:gd name="connsiteY8" fmla="*/ 508000 h 1533237"/>
                <a:gd name="connsiteX9" fmla="*/ 3111453 w 6104034"/>
                <a:gd name="connsiteY9" fmla="*/ 498764 h 1533237"/>
                <a:gd name="connsiteX10" fmla="*/ 2963671 w 6104034"/>
                <a:gd name="connsiteY10" fmla="*/ 489528 h 1533237"/>
                <a:gd name="connsiteX11" fmla="*/ 2843598 w 6104034"/>
                <a:gd name="connsiteY11" fmla="*/ 480291 h 1533237"/>
                <a:gd name="connsiteX12" fmla="*/ 1846071 w 6104034"/>
                <a:gd name="connsiteY12" fmla="*/ 461819 h 1533237"/>
                <a:gd name="connsiteX13" fmla="*/ 1818362 w 6104034"/>
                <a:gd name="connsiteY13" fmla="*/ 424873 h 1533237"/>
                <a:gd name="connsiteX14" fmla="*/ 1781416 w 6104034"/>
                <a:gd name="connsiteY14" fmla="*/ 387928 h 1533237"/>
                <a:gd name="connsiteX15" fmla="*/ 1753707 w 6104034"/>
                <a:gd name="connsiteY15" fmla="*/ 314037 h 1533237"/>
                <a:gd name="connsiteX16" fmla="*/ 1735234 w 6104034"/>
                <a:gd name="connsiteY16" fmla="*/ 277091 h 1533237"/>
                <a:gd name="connsiteX17" fmla="*/ 1707525 w 6104034"/>
                <a:gd name="connsiteY17" fmla="*/ 258619 h 1533237"/>
                <a:gd name="connsiteX18" fmla="*/ 1698289 w 6104034"/>
                <a:gd name="connsiteY18" fmla="*/ 221673 h 1533237"/>
                <a:gd name="connsiteX19" fmla="*/ 1698289 w 6104034"/>
                <a:gd name="connsiteY19" fmla="*/ 147782 h 1533237"/>
                <a:gd name="connsiteX20" fmla="*/ 1679816 w 6104034"/>
                <a:gd name="connsiteY20" fmla="*/ 120073 h 1533237"/>
                <a:gd name="connsiteX21" fmla="*/ 1633634 w 6104034"/>
                <a:gd name="connsiteY21" fmla="*/ 46182 h 1533237"/>
                <a:gd name="connsiteX22" fmla="*/ 1605925 w 6104034"/>
                <a:gd name="connsiteY22" fmla="*/ 27709 h 1533237"/>
                <a:gd name="connsiteX23" fmla="*/ 1541271 w 6104034"/>
                <a:gd name="connsiteY23" fmla="*/ 0 h 1533237"/>
                <a:gd name="connsiteX24" fmla="*/ 1356544 w 6104034"/>
                <a:gd name="connsiteY24" fmla="*/ 9237 h 1533237"/>
                <a:gd name="connsiteX25" fmla="*/ 1301125 w 6104034"/>
                <a:gd name="connsiteY25" fmla="*/ 46182 h 1533237"/>
                <a:gd name="connsiteX26" fmla="*/ 1273416 w 6104034"/>
                <a:gd name="connsiteY26" fmla="*/ 64655 h 1533237"/>
                <a:gd name="connsiteX27" fmla="*/ 1227234 w 6104034"/>
                <a:gd name="connsiteY27" fmla="*/ 129309 h 1533237"/>
                <a:gd name="connsiteX28" fmla="*/ 1208762 w 6104034"/>
                <a:gd name="connsiteY28" fmla="*/ 166255 h 1533237"/>
                <a:gd name="connsiteX29" fmla="*/ 1181053 w 6104034"/>
                <a:gd name="connsiteY29" fmla="*/ 203200 h 1533237"/>
                <a:gd name="connsiteX30" fmla="*/ 1144107 w 6104034"/>
                <a:gd name="connsiteY30" fmla="*/ 304800 h 1533237"/>
                <a:gd name="connsiteX31" fmla="*/ 1097925 w 6104034"/>
                <a:gd name="connsiteY31" fmla="*/ 378691 h 1533237"/>
                <a:gd name="connsiteX32" fmla="*/ 977853 w 6104034"/>
                <a:gd name="connsiteY32" fmla="*/ 471055 h 1533237"/>
                <a:gd name="connsiteX33" fmla="*/ 479089 w 6104034"/>
                <a:gd name="connsiteY33" fmla="*/ 489528 h 1533237"/>
                <a:gd name="connsiteX34" fmla="*/ 349780 w 6104034"/>
                <a:gd name="connsiteY34" fmla="*/ 498764 h 1533237"/>
                <a:gd name="connsiteX35" fmla="*/ 275889 w 6104034"/>
                <a:gd name="connsiteY35" fmla="*/ 526473 h 1533237"/>
                <a:gd name="connsiteX36" fmla="*/ 238944 w 6104034"/>
                <a:gd name="connsiteY36" fmla="*/ 535709 h 1533237"/>
                <a:gd name="connsiteX37" fmla="*/ 183525 w 6104034"/>
                <a:gd name="connsiteY37" fmla="*/ 563419 h 1533237"/>
                <a:gd name="connsiteX38" fmla="*/ 109634 w 6104034"/>
                <a:gd name="connsiteY38" fmla="*/ 572655 h 1533237"/>
                <a:gd name="connsiteX39" fmla="*/ 81925 w 6104034"/>
                <a:gd name="connsiteY39" fmla="*/ 581891 h 1533237"/>
                <a:gd name="connsiteX40" fmla="*/ 17271 w 6104034"/>
                <a:gd name="connsiteY40" fmla="*/ 609600 h 1533237"/>
                <a:gd name="connsiteX41" fmla="*/ 17271 w 6104034"/>
                <a:gd name="connsiteY41" fmla="*/ 785091 h 1533237"/>
                <a:gd name="connsiteX42" fmla="*/ 54216 w 6104034"/>
                <a:gd name="connsiteY42" fmla="*/ 858982 h 1533237"/>
                <a:gd name="connsiteX43" fmla="*/ 72689 w 6104034"/>
                <a:gd name="connsiteY43" fmla="*/ 951346 h 1533237"/>
                <a:gd name="connsiteX44" fmla="*/ 91162 w 6104034"/>
                <a:gd name="connsiteY44" fmla="*/ 1006764 h 1533237"/>
                <a:gd name="connsiteX45" fmla="*/ 109634 w 6104034"/>
                <a:gd name="connsiteY45" fmla="*/ 1117600 h 1533237"/>
                <a:gd name="connsiteX46" fmla="*/ 128107 w 6104034"/>
                <a:gd name="connsiteY46" fmla="*/ 1145309 h 1533237"/>
                <a:gd name="connsiteX47" fmla="*/ 146580 w 6104034"/>
                <a:gd name="connsiteY47" fmla="*/ 1237673 h 1533237"/>
                <a:gd name="connsiteX48" fmla="*/ 183525 w 6104034"/>
                <a:gd name="connsiteY48" fmla="*/ 1302328 h 1533237"/>
                <a:gd name="connsiteX49" fmla="*/ 192762 w 6104034"/>
                <a:gd name="connsiteY49" fmla="*/ 1330037 h 1533237"/>
                <a:gd name="connsiteX50" fmla="*/ 201998 w 6104034"/>
                <a:gd name="connsiteY50" fmla="*/ 1422400 h 1533237"/>
                <a:gd name="connsiteX51" fmla="*/ 257416 w 6104034"/>
                <a:gd name="connsiteY51" fmla="*/ 1496291 h 1533237"/>
                <a:gd name="connsiteX52" fmla="*/ 3684107 w 6104034"/>
                <a:gd name="connsiteY52" fmla="*/ 1514764 h 1533237"/>
                <a:gd name="connsiteX53" fmla="*/ 4035089 w 6104034"/>
                <a:gd name="connsiteY53" fmla="*/ 1533237 h 1533237"/>
                <a:gd name="connsiteX54" fmla="*/ 5891598 w 6104034"/>
                <a:gd name="connsiteY54" fmla="*/ 1524000 h 1533237"/>
                <a:gd name="connsiteX55" fmla="*/ 5928544 w 6104034"/>
                <a:gd name="connsiteY55" fmla="*/ 1514764 h 1533237"/>
                <a:gd name="connsiteX56" fmla="*/ 5965489 w 6104034"/>
                <a:gd name="connsiteY56" fmla="*/ 1496291 h 1533237"/>
                <a:gd name="connsiteX57" fmla="*/ 5993198 w 6104034"/>
                <a:gd name="connsiteY57" fmla="*/ 1487055 h 1533237"/>
                <a:gd name="connsiteX58" fmla="*/ 6030144 w 6104034"/>
                <a:gd name="connsiteY58" fmla="*/ 1468582 h 1533237"/>
                <a:gd name="connsiteX59" fmla="*/ 6104034 w 6104034"/>
                <a:gd name="connsiteY59" fmla="*/ 1431637 h 1533237"/>
                <a:gd name="connsiteX60" fmla="*/ 6048616 w 6104034"/>
                <a:gd name="connsiteY60" fmla="*/ 1403928 h 1533237"/>
                <a:gd name="connsiteX61" fmla="*/ 6030144 w 6104034"/>
                <a:gd name="connsiteY61" fmla="*/ 1385455 h 15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104034" h="1533237">
                  <a:moveTo>
                    <a:pt x="6030144" y="1385455"/>
                  </a:moveTo>
                  <a:lnTo>
                    <a:pt x="6030144" y="1385455"/>
                  </a:lnTo>
                  <a:cubicBezTo>
                    <a:pt x="6033223" y="1209964"/>
                    <a:pt x="6039380" y="1034500"/>
                    <a:pt x="6039380" y="858982"/>
                  </a:cubicBezTo>
                  <a:cubicBezTo>
                    <a:pt x="6039380" y="794254"/>
                    <a:pt x="6038172" y="729247"/>
                    <a:pt x="6030144" y="665019"/>
                  </a:cubicBezTo>
                  <a:cubicBezTo>
                    <a:pt x="6026942" y="639401"/>
                    <a:pt x="5999480" y="632138"/>
                    <a:pt x="5983962" y="618837"/>
                  </a:cubicBezTo>
                  <a:cubicBezTo>
                    <a:pt x="5948193" y="588178"/>
                    <a:pt x="5950288" y="577163"/>
                    <a:pt x="5910071" y="554182"/>
                  </a:cubicBezTo>
                  <a:cubicBezTo>
                    <a:pt x="5901618" y="549352"/>
                    <a:pt x="5891598" y="548025"/>
                    <a:pt x="5882362" y="544946"/>
                  </a:cubicBezTo>
                  <a:cubicBezTo>
                    <a:pt x="5834152" y="512806"/>
                    <a:pt x="5873900" y="533830"/>
                    <a:pt x="5799234" y="517237"/>
                  </a:cubicBezTo>
                  <a:cubicBezTo>
                    <a:pt x="5789730" y="515125"/>
                    <a:pt x="5781261" y="508067"/>
                    <a:pt x="5771525" y="508000"/>
                  </a:cubicBezTo>
                  <a:lnTo>
                    <a:pt x="3111453" y="498764"/>
                  </a:lnTo>
                  <a:lnTo>
                    <a:pt x="2963671" y="489528"/>
                  </a:lnTo>
                  <a:cubicBezTo>
                    <a:pt x="2923624" y="486766"/>
                    <a:pt x="2883728" y="481286"/>
                    <a:pt x="2843598" y="480291"/>
                  </a:cubicBezTo>
                  <a:lnTo>
                    <a:pt x="1846071" y="461819"/>
                  </a:lnTo>
                  <a:cubicBezTo>
                    <a:pt x="1836835" y="449504"/>
                    <a:pt x="1828499" y="436458"/>
                    <a:pt x="1818362" y="424873"/>
                  </a:cubicBezTo>
                  <a:cubicBezTo>
                    <a:pt x="1806893" y="411766"/>
                    <a:pt x="1791077" y="402419"/>
                    <a:pt x="1781416" y="387928"/>
                  </a:cubicBezTo>
                  <a:cubicBezTo>
                    <a:pt x="1766114" y="364976"/>
                    <a:pt x="1764202" y="338526"/>
                    <a:pt x="1753707" y="314037"/>
                  </a:cubicBezTo>
                  <a:cubicBezTo>
                    <a:pt x="1748283" y="301381"/>
                    <a:pt x="1744049" y="287669"/>
                    <a:pt x="1735234" y="277091"/>
                  </a:cubicBezTo>
                  <a:cubicBezTo>
                    <a:pt x="1728128" y="268563"/>
                    <a:pt x="1716761" y="264776"/>
                    <a:pt x="1707525" y="258619"/>
                  </a:cubicBezTo>
                  <a:cubicBezTo>
                    <a:pt x="1704446" y="246304"/>
                    <a:pt x="1698289" y="234367"/>
                    <a:pt x="1698289" y="221673"/>
                  </a:cubicBezTo>
                  <a:cubicBezTo>
                    <a:pt x="1698289" y="157333"/>
                    <a:pt x="1732332" y="238563"/>
                    <a:pt x="1698289" y="147782"/>
                  </a:cubicBezTo>
                  <a:cubicBezTo>
                    <a:pt x="1694391" y="137388"/>
                    <a:pt x="1685323" y="129711"/>
                    <a:pt x="1679816" y="120073"/>
                  </a:cubicBezTo>
                  <a:cubicBezTo>
                    <a:pt x="1660304" y="85926"/>
                    <a:pt x="1663071" y="75619"/>
                    <a:pt x="1633634" y="46182"/>
                  </a:cubicBezTo>
                  <a:cubicBezTo>
                    <a:pt x="1625785" y="38333"/>
                    <a:pt x="1615563" y="33216"/>
                    <a:pt x="1605925" y="27709"/>
                  </a:cubicBezTo>
                  <a:cubicBezTo>
                    <a:pt x="1573971" y="9450"/>
                    <a:pt x="1572355" y="10362"/>
                    <a:pt x="1541271" y="0"/>
                  </a:cubicBezTo>
                  <a:cubicBezTo>
                    <a:pt x="1479695" y="3079"/>
                    <a:pt x="1417087" y="-2406"/>
                    <a:pt x="1356544" y="9237"/>
                  </a:cubicBezTo>
                  <a:cubicBezTo>
                    <a:pt x="1334742" y="13430"/>
                    <a:pt x="1319598" y="33867"/>
                    <a:pt x="1301125" y="46182"/>
                  </a:cubicBezTo>
                  <a:lnTo>
                    <a:pt x="1273416" y="64655"/>
                  </a:lnTo>
                  <a:cubicBezTo>
                    <a:pt x="1222788" y="165913"/>
                    <a:pt x="1289644" y="41934"/>
                    <a:pt x="1227234" y="129309"/>
                  </a:cubicBezTo>
                  <a:cubicBezTo>
                    <a:pt x="1219231" y="140513"/>
                    <a:pt x="1216059" y="154579"/>
                    <a:pt x="1208762" y="166255"/>
                  </a:cubicBezTo>
                  <a:cubicBezTo>
                    <a:pt x="1200603" y="179309"/>
                    <a:pt x="1190289" y="190885"/>
                    <a:pt x="1181053" y="203200"/>
                  </a:cubicBezTo>
                  <a:cubicBezTo>
                    <a:pt x="1172430" y="229069"/>
                    <a:pt x="1156961" y="279092"/>
                    <a:pt x="1144107" y="304800"/>
                  </a:cubicBezTo>
                  <a:cubicBezTo>
                    <a:pt x="1143630" y="305755"/>
                    <a:pt x="1105986" y="369897"/>
                    <a:pt x="1097925" y="378691"/>
                  </a:cubicBezTo>
                  <a:cubicBezTo>
                    <a:pt x="1058030" y="422213"/>
                    <a:pt x="1035903" y="468052"/>
                    <a:pt x="977853" y="471055"/>
                  </a:cubicBezTo>
                  <a:cubicBezTo>
                    <a:pt x="811706" y="479649"/>
                    <a:pt x="645296" y="482195"/>
                    <a:pt x="479089" y="489528"/>
                  </a:cubicBezTo>
                  <a:cubicBezTo>
                    <a:pt x="435918" y="491433"/>
                    <a:pt x="392883" y="495685"/>
                    <a:pt x="349780" y="498764"/>
                  </a:cubicBezTo>
                  <a:cubicBezTo>
                    <a:pt x="325150" y="508000"/>
                    <a:pt x="300844" y="518155"/>
                    <a:pt x="275889" y="526473"/>
                  </a:cubicBezTo>
                  <a:cubicBezTo>
                    <a:pt x="263846" y="530487"/>
                    <a:pt x="250730" y="530995"/>
                    <a:pt x="238944" y="535709"/>
                  </a:cubicBezTo>
                  <a:cubicBezTo>
                    <a:pt x="219768" y="543380"/>
                    <a:pt x="203384" y="557745"/>
                    <a:pt x="183525" y="563419"/>
                  </a:cubicBezTo>
                  <a:cubicBezTo>
                    <a:pt x="159658" y="570238"/>
                    <a:pt x="134264" y="569576"/>
                    <a:pt x="109634" y="572655"/>
                  </a:cubicBezTo>
                  <a:cubicBezTo>
                    <a:pt x="100398" y="575734"/>
                    <a:pt x="90874" y="578056"/>
                    <a:pt x="81925" y="581891"/>
                  </a:cubicBezTo>
                  <a:cubicBezTo>
                    <a:pt x="2032" y="616131"/>
                    <a:pt x="82254" y="587940"/>
                    <a:pt x="17271" y="609600"/>
                  </a:cubicBezTo>
                  <a:cubicBezTo>
                    <a:pt x="-4787" y="675769"/>
                    <a:pt x="-6708" y="669993"/>
                    <a:pt x="17271" y="785091"/>
                  </a:cubicBezTo>
                  <a:cubicBezTo>
                    <a:pt x="22887" y="812050"/>
                    <a:pt x="54216" y="858982"/>
                    <a:pt x="54216" y="858982"/>
                  </a:cubicBezTo>
                  <a:cubicBezTo>
                    <a:pt x="60374" y="889770"/>
                    <a:pt x="62760" y="921560"/>
                    <a:pt x="72689" y="951346"/>
                  </a:cubicBezTo>
                  <a:lnTo>
                    <a:pt x="91162" y="1006764"/>
                  </a:lnTo>
                  <a:cubicBezTo>
                    <a:pt x="94088" y="1033098"/>
                    <a:pt x="94161" y="1086654"/>
                    <a:pt x="109634" y="1117600"/>
                  </a:cubicBezTo>
                  <a:cubicBezTo>
                    <a:pt x="114598" y="1127529"/>
                    <a:pt x="121949" y="1136073"/>
                    <a:pt x="128107" y="1145309"/>
                  </a:cubicBezTo>
                  <a:cubicBezTo>
                    <a:pt x="133570" y="1183550"/>
                    <a:pt x="132763" y="1205433"/>
                    <a:pt x="146580" y="1237673"/>
                  </a:cubicBezTo>
                  <a:cubicBezTo>
                    <a:pt x="195150" y="1351004"/>
                    <a:pt x="137154" y="1209585"/>
                    <a:pt x="183525" y="1302328"/>
                  </a:cubicBezTo>
                  <a:cubicBezTo>
                    <a:pt x="187879" y="1311036"/>
                    <a:pt x="189683" y="1320801"/>
                    <a:pt x="192762" y="1330037"/>
                  </a:cubicBezTo>
                  <a:cubicBezTo>
                    <a:pt x="195841" y="1360825"/>
                    <a:pt x="196296" y="1391989"/>
                    <a:pt x="201998" y="1422400"/>
                  </a:cubicBezTo>
                  <a:cubicBezTo>
                    <a:pt x="207750" y="1453079"/>
                    <a:pt x="215128" y="1495840"/>
                    <a:pt x="257416" y="1496291"/>
                  </a:cubicBezTo>
                  <a:lnTo>
                    <a:pt x="3684107" y="1514764"/>
                  </a:lnTo>
                  <a:cubicBezTo>
                    <a:pt x="3825208" y="1528873"/>
                    <a:pt x="3848968" y="1533237"/>
                    <a:pt x="4035089" y="1533237"/>
                  </a:cubicBezTo>
                  <a:lnTo>
                    <a:pt x="5891598" y="1524000"/>
                  </a:lnTo>
                  <a:cubicBezTo>
                    <a:pt x="5903913" y="1520921"/>
                    <a:pt x="5916658" y="1519221"/>
                    <a:pt x="5928544" y="1514764"/>
                  </a:cubicBezTo>
                  <a:cubicBezTo>
                    <a:pt x="5941436" y="1509930"/>
                    <a:pt x="5952834" y="1501715"/>
                    <a:pt x="5965489" y="1496291"/>
                  </a:cubicBezTo>
                  <a:cubicBezTo>
                    <a:pt x="5974438" y="1492456"/>
                    <a:pt x="5984249" y="1490890"/>
                    <a:pt x="5993198" y="1487055"/>
                  </a:cubicBezTo>
                  <a:cubicBezTo>
                    <a:pt x="6005854" y="1481631"/>
                    <a:pt x="6017562" y="1474174"/>
                    <a:pt x="6030144" y="1468582"/>
                  </a:cubicBezTo>
                  <a:cubicBezTo>
                    <a:pt x="6097929" y="1438455"/>
                    <a:pt x="6054966" y="1464348"/>
                    <a:pt x="6104034" y="1431637"/>
                  </a:cubicBezTo>
                  <a:cubicBezTo>
                    <a:pt x="6087388" y="1426088"/>
                    <a:pt x="6059805" y="1419593"/>
                    <a:pt x="6048616" y="1403928"/>
                  </a:cubicBezTo>
                  <a:cubicBezTo>
                    <a:pt x="6038979" y="1390436"/>
                    <a:pt x="6033223" y="1388534"/>
                    <a:pt x="6030144" y="138545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sp>
        <p:nvSpPr>
          <p:cNvPr id="4" name="TextBox 3">
            <a:extLst>
              <a:ext uri="{FF2B5EF4-FFF2-40B4-BE49-F238E27FC236}">
                <a16:creationId xmlns:a16="http://schemas.microsoft.com/office/drawing/2014/main" id="{8A293BE2-BC78-105F-97B9-A109BA9469E0}"/>
              </a:ext>
            </a:extLst>
          </p:cNvPr>
          <p:cNvSpPr txBox="1"/>
          <p:nvPr/>
        </p:nvSpPr>
        <p:spPr>
          <a:xfrm>
            <a:off x="589164" y="2067627"/>
            <a:ext cx="8731980" cy="5005626"/>
          </a:xfrm>
          <a:prstGeom prst="wedgeRoundRectCallout">
            <a:avLst>
              <a:gd name="adj1" fmla="val 46143"/>
              <a:gd name="adj2" fmla="val 64957"/>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371600">
              <a:defRPr/>
            </a:pPr>
            <a:r>
              <a:rPr lang="en-US" sz="4800" dirty="0" err="1">
                <a:solidFill>
                  <a:prstClr val="black"/>
                </a:solidFill>
                <a:latin typeface="Sitka Banner" pitchFamily="2" charset="0"/>
                <a:cs typeface="Times New Roman" panose="02020603050405020304" pitchFamily="18" charset="0"/>
              </a:rPr>
              <a:t>Trò</a:t>
            </a:r>
            <a:r>
              <a:rPr lang="en-US" sz="4800" dirty="0">
                <a:solidFill>
                  <a:prstClr val="black"/>
                </a:solidFill>
                <a:latin typeface="Sitka Banner" pitchFamily="2" charset="0"/>
                <a:cs typeface="Times New Roman" panose="02020603050405020304" pitchFamily="18" charset="0"/>
              </a:rPr>
              <a:t> </a:t>
            </a:r>
            <a:r>
              <a:rPr lang="en-US" sz="4800" dirty="0" err="1">
                <a:solidFill>
                  <a:prstClr val="black"/>
                </a:solidFill>
                <a:latin typeface="Sitka Banner" pitchFamily="2" charset="0"/>
                <a:cs typeface="Times New Roman" panose="02020603050405020304" pitchFamily="18" charset="0"/>
              </a:rPr>
              <a:t>chơi</a:t>
            </a:r>
            <a:r>
              <a:rPr lang="en-US" sz="4800" dirty="0">
                <a:solidFill>
                  <a:prstClr val="black"/>
                </a:solidFill>
                <a:latin typeface="Sitka Banner" pitchFamily="2" charset="0"/>
                <a:cs typeface="Times New Roman" panose="02020603050405020304" pitchFamily="18" charset="0"/>
              </a:rPr>
              <a:t> </a:t>
            </a:r>
          </a:p>
          <a:p>
            <a:pPr algn="ctr" defTabSz="1371600">
              <a:defRPr/>
            </a:pPr>
            <a:r>
              <a:rPr lang="en-US" sz="4800" b="1" dirty="0">
                <a:solidFill>
                  <a:prstClr val="black"/>
                </a:solidFill>
                <a:latin typeface="Sitka Banner" pitchFamily="2" charset="0"/>
                <a:cs typeface="Times New Roman" panose="02020603050405020304" pitchFamily="18" charset="0"/>
              </a:rPr>
              <a:t>“ĐUỔI HÌNH BẮT CHỮ”</a:t>
            </a:r>
            <a:endParaRPr lang="en-US" sz="4800" dirty="0">
              <a:solidFill>
                <a:prstClr val="black"/>
              </a:solidFill>
              <a:latin typeface="Sitka Banner" pitchFamily="2" charset="0"/>
              <a:cs typeface="Times New Roman" panose="02020603050405020304" pitchFamily="18" charset="0"/>
            </a:endParaRPr>
          </a:p>
          <a:p>
            <a:pPr algn="just" defTabSz="1371600">
              <a:defRPr/>
            </a:pPr>
            <a:r>
              <a:rPr lang="en-US" sz="4800" dirty="0">
                <a:solidFill>
                  <a:prstClr val="black"/>
                </a:solidFill>
                <a:latin typeface="Sitka Banner" pitchFamily="2" charset="0"/>
                <a:cs typeface="Times New Roman" panose="02020603050405020304" pitchFamily="18" charset="0"/>
              </a:rPr>
              <a:t> HS </a:t>
            </a:r>
            <a:r>
              <a:rPr lang="en-US" sz="4800" dirty="0" err="1">
                <a:solidFill>
                  <a:prstClr val="black"/>
                </a:solidFill>
                <a:latin typeface="Sitka Banner" pitchFamily="2" charset="0"/>
                <a:cs typeface="Times New Roman" panose="02020603050405020304" pitchFamily="18" charset="0"/>
              </a:rPr>
              <a:t>quan</a:t>
            </a:r>
            <a:r>
              <a:rPr lang="en-US" sz="4800" dirty="0">
                <a:solidFill>
                  <a:prstClr val="black"/>
                </a:solidFill>
                <a:latin typeface="Sitka Banner" pitchFamily="2" charset="0"/>
                <a:cs typeface="Times New Roman" panose="02020603050405020304" pitchFamily="18" charset="0"/>
              </a:rPr>
              <a:t> </a:t>
            </a:r>
            <a:r>
              <a:rPr lang="en-US" sz="4800" dirty="0" err="1">
                <a:solidFill>
                  <a:prstClr val="black"/>
                </a:solidFill>
                <a:latin typeface="Sitka Banner" pitchFamily="2" charset="0"/>
                <a:cs typeface="Times New Roman" panose="02020603050405020304" pitchFamily="18" charset="0"/>
              </a:rPr>
              <a:t>sát</a:t>
            </a:r>
            <a:r>
              <a:rPr lang="en-US" sz="4800" dirty="0">
                <a:solidFill>
                  <a:prstClr val="black"/>
                </a:solidFill>
                <a:latin typeface="Sitka Banner" pitchFamily="2" charset="0"/>
                <a:cs typeface="Times New Roman" panose="02020603050405020304" pitchFamily="18" charset="0"/>
              </a:rPr>
              <a:t> </a:t>
            </a:r>
            <a:r>
              <a:rPr lang="en-US" sz="4800" dirty="0" err="1">
                <a:solidFill>
                  <a:prstClr val="black"/>
                </a:solidFill>
                <a:latin typeface="Sitka Banner" pitchFamily="2" charset="0"/>
                <a:cs typeface="Times New Roman" panose="02020603050405020304" pitchFamily="18" charset="0"/>
              </a:rPr>
              <a:t>hình</a:t>
            </a:r>
            <a:r>
              <a:rPr lang="en-US" sz="4800" dirty="0">
                <a:solidFill>
                  <a:prstClr val="black"/>
                </a:solidFill>
                <a:latin typeface="Sitka Banner" pitchFamily="2" charset="0"/>
                <a:cs typeface="Times New Roman" panose="02020603050405020304" pitchFamily="18" charset="0"/>
              </a:rPr>
              <a:t> </a:t>
            </a:r>
            <a:r>
              <a:rPr lang="en-US" sz="4800" dirty="0" err="1">
                <a:solidFill>
                  <a:prstClr val="black"/>
                </a:solidFill>
                <a:latin typeface="Sitka Banner" pitchFamily="2" charset="0"/>
                <a:cs typeface="Times New Roman" panose="02020603050405020304" pitchFamily="18" charset="0"/>
              </a:rPr>
              <a:t>ảnh</a:t>
            </a:r>
            <a:r>
              <a:rPr lang="en-US" sz="4800" dirty="0">
                <a:solidFill>
                  <a:prstClr val="black"/>
                </a:solidFill>
                <a:latin typeface="Sitka Banner" pitchFamily="2" charset="0"/>
                <a:cs typeface="Times New Roman" panose="02020603050405020304" pitchFamily="18" charset="0"/>
              </a:rPr>
              <a:t> </a:t>
            </a:r>
            <a:r>
              <a:rPr lang="en-US" sz="4800" dirty="0" err="1">
                <a:solidFill>
                  <a:prstClr val="black"/>
                </a:solidFill>
                <a:latin typeface="Sitka Banner" pitchFamily="2" charset="0"/>
                <a:cs typeface="Times New Roman" panose="02020603050405020304" pitchFamily="18" charset="0"/>
              </a:rPr>
              <a:t>gợi</a:t>
            </a:r>
            <a:r>
              <a:rPr lang="en-US" sz="4800" dirty="0">
                <a:solidFill>
                  <a:prstClr val="black"/>
                </a:solidFill>
                <a:latin typeface="Sitka Banner" pitchFamily="2" charset="0"/>
                <a:cs typeface="Times New Roman" panose="02020603050405020304" pitchFamily="18" charset="0"/>
              </a:rPr>
              <a:t> ý, </a:t>
            </a:r>
            <a:r>
              <a:rPr lang="en-US" sz="4800" dirty="0" err="1">
                <a:solidFill>
                  <a:prstClr val="black"/>
                </a:solidFill>
                <a:latin typeface="Sitka Banner" pitchFamily="2" charset="0"/>
                <a:cs typeface="Times New Roman" panose="02020603050405020304" pitchFamily="18" charset="0"/>
              </a:rPr>
              <a:t>đoán</a:t>
            </a:r>
            <a:r>
              <a:rPr lang="en-US" sz="4800" dirty="0">
                <a:solidFill>
                  <a:prstClr val="black"/>
                </a:solidFill>
                <a:latin typeface="Sitka Banner" pitchFamily="2" charset="0"/>
                <a:cs typeface="Times New Roman" panose="02020603050405020304" pitchFamily="18" charset="0"/>
              </a:rPr>
              <a:t> </a:t>
            </a:r>
            <a:r>
              <a:rPr lang="en-US" sz="4800" err="1">
                <a:solidFill>
                  <a:prstClr val="black"/>
                </a:solidFill>
                <a:latin typeface="Sitka Banner" pitchFamily="2" charset="0"/>
                <a:cs typeface="Times New Roman" panose="02020603050405020304" pitchFamily="18" charset="0"/>
              </a:rPr>
              <a:t>tên</a:t>
            </a:r>
            <a:r>
              <a:rPr lang="en-US" sz="4800">
                <a:solidFill>
                  <a:prstClr val="black"/>
                </a:solidFill>
                <a:latin typeface="Sitka Banner" pitchFamily="2" charset="0"/>
                <a:cs typeface="Times New Roman" panose="02020603050405020304" pitchFamily="18" charset="0"/>
              </a:rPr>
              <a:t> những nhân vật lịch sự, tên của thành tựu</a:t>
            </a:r>
          </a:p>
          <a:p>
            <a:pPr algn="just" defTabSz="1371600">
              <a:defRPr/>
            </a:pPr>
            <a:r>
              <a:rPr lang="en-US" sz="4800">
                <a:solidFill>
                  <a:prstClr val="black"/>
                </a:solidFill>
                <a:latin typeface="Sitka Banner" pitchFamily="2" charset="0"/>
                <a:cs typeface="Times New Roman" panose="02020603050405020304" pitchFamily="18" charset="0"/>
              </a:rPr>
              <a:t>Mỗi câu trả lời đúng được 10 điểm</a:t>
            </a:r>
            <a:endParaRPr lang="en-US" sz="4800" dirty="0">
              <a:solidFill>
                <a:prstClr val="black"/>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385331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endParaRPr lang="en-US"/>
          </a:p>
        </p:txBody>
      </p:sp>
      <p:sp>
        <p:nvSpPr>
          <p:cNvPr id="9" name="TextBox 9"/>
          <p:cNvSpPr txBox="1"/>
          <p:nvPr/>
        </p:nvSpPr>
        <p:spPr>
          <a:xfrm>
            <a:off x="8763000" y="665343"/>
            <a:ext cx="8961490" cy="8897757"/>
          </a:xfrm>
          <a:prstGeom prst="rect">
            <a:avLst/>
          </a:prstGeom>
        </p:spPr>
        <p:txBody>
          <a:bodyPr wrap="square" lIns="0" tIns="0" rIns="0" bIns="0" rtlCol="0" anchor="t">
            <a:spAutoFit/>
          </a:bodyPr>
          <a:lstStyle/>
          <a:p>
            <a:pPr algn="just">
              <a:lnSpc>
                <a:spcPts val="6999"/>
              </a:lnSpc>
              <a:spcBef>
                <a:spcPct val="0"/>
              </a:spcBef>
            </a:pPr>
            <a:r>
              <a:rPr lang="vi-VN" sz="4400">
                <a:solidFill>
                  <a:srgbClr val="000000"/>
                </a:solidFill>
                <a:latin typeface="+mj-lt"/>
              </a:rPr>
              <a:t>“Nay quan gia còn trẻ thơ mà thiên tai xảy ra luôn, trẫm (tức Lê Nhân Tông</a:t>
            </a:r>
            <a:r>
              <a:rPr lang="en-US" sz="4400">
                <a:solidFill>
                  <a:srgbClr val="000000"/>
                </a:solidFill>
                <a:latin typeface="+mj-lt"/>
              </a:rPr>
              <a:t>) </a:t>
            </a:r>
            <a:r>
              <a:rPr lang="vi-VN" sz="4400">
                <a:solidFill>
                  <a:srgbClr val="000000"/>
                </a:solidFill>
                <a:latin typeface="+mj-lt"/>
              </a:rPr>
              <a:t>rất lo sợ. Mối hại ngày nay có thể là do gây bè cánh, tiến cử không công bằng, có kẻ vì cậy thế công thần nơi tiềm để cho vợ con chạy chọt nhờ vả nơi quyền thế, có kẻ do để bọn gia nô làm hại dân lành, hay thậm thụt ở các nhà quyền thế để xin khỏi tội để xin khỏi tội,..” (Đại Việt sử kí toàn thư)</a:t>
            </a:r>
            <a:endParaRPr lang="en-US" sz="4400">
              <a:solidFill>
                <a:srgbClr val="000000"/>
              </a:solidFill>
              <a:latin typeface="+mj-lt"/>
            </a:endParaRPr>
          </a:p>
        </p:txBody>
      </p:sp>
      <p:pic>
        <p:nvPicPr>
          <p:cNvPr id="1026" name="Picture 2" descr="Không có mô tả ảnh.">
            <a:extLst>
              <a:ext uri="{FF2B5EF4-FFF2-40B4-BE49-F238E27FC236}">
                <a16:creationId xmlns:a16="http://schemas.microsoft.com/office/drawing/2014/main" id="{24E138D2-2168-4012-B555-B70AF48F2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22860"/>
            <a:ext cx="68548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888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255200" y="1755445"/>
            <a:ext cx="7384091" cy="6997660"/>
          </a:xfrm>
          <a:prstGeom prst="wedgeRoundRectCallout">
            <a:avLst>
              <a:gd name="adj1" fmla="val 10497"/>
              <a:gd name="adj2" fmla="val 653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371600">
              <a:defRPr/>
            </a:pPr>
            <a:r>
              <a:rPr lang="en-US" sz="4500" b="1" dirty="0" err="1">
                <a:solidFill>
                  <a:prstClr val="black"/>
                </a:solidFill>
                <a:latin typeface="Sitka Banner" pitchFamily="2" charset="0"/>
                <a:cs typeface="Times New Roman" panose="02020603050405020304" pitchFamily="18" charset="0"/>
              </a:rPr>
              <a:t>Hoạt</a:t>
            </a:r>
            <a:r>
              <a:rPr lang="en-US" sz="4500" b="1" dirty="0">
                <a:solidFill>
                  <a:prstClr val="black"/>
                </a:solidFill>
                <a:latin typeface="Sitka Banner" pitchFamily="2" charset="0"/>
                <a:cs typeface="Times New Roman" panose="02020603050405020304" pitchFamily="18" charset="0"/>
              </a:rPr>
              <a:t> </a:t>
            </a:r>
            <a:r>
              <a:rPr lang="en-US" sz="4500" b="1" err="1">
                <a:solidFill>
                  <a:prstClr val="black"/>
                </a:solidFill>
                <a:latin typeface="Sitka Banner" pitchFamily="2" charset="0"/>
                <a:cs typeface="Times New Roman" panose="02020603050405020304" pitchFamily="18" charset="0"/>
              </a:rPr>
              <a:t>động</a:t>
            </a:r>
            <a:r>
              <a:rPr lang="en-US" sz="4500" b="1">
                <a:solidFill>
                  <a:prstClr val="black"/>
                </a:solidFill>
                <a:latin typeface="Sitka Banner" pitchFamily="2" charset="0"/>
                <a:cs typeface="Times New Roman" panose="02020603050405020304" pitchFamily="18" charset="0"/>
              </a:rPr>
              <a:t> theo bàn</a:t>
            </a: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b="1">
              <a:solidFill>
                <a:prstClr val="black"/>
              </a:solidFill>
              <a:latin typeface="Sitka Banner" pitchFamily="2" charset="0"/>
              <a:cs typeface="Times New Roman" panose="02020603050405020304" pitchFamily="18" charset="0"/>
            </a:endParaRPr>
          </a:p>
          <a:p>
            <a:pPr algn="ctr" defTabSz="1371600">
              <a:defRPr/>
            </a:pPr>
            <a:endParaRPr lang="en-US" sz="4500" dirty="0">
              <a:solidFill>
                <a:prstClr val="black"/>
              </a:solidFill>
              <a:latin typeface="Sitka Banner"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93393D4D-2667-0C70-7F70-B987F67DB74B}"/>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Freeform 34">
            <a:extLst>
              <a:ext uri="{FF2B5EF4-FFF2-40B4-BE49-F238E27FC236}">
                <a16:creationId xmlns:a16="http://schemas.microsoft.com/office/drawing/2014/main" id="{280B5829-CA04-F51A-154A-C52411B48719}"/>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9" name="TextBox 8">
            <a:extLst>
              <a:ext uri="{FF2B5EF4-FFF2-40B4-BE49-F238E27FC236}">
                <a16:creationId xmlns:a16="http://schemas.microsoft.com/office/drawing/2014/main" id="{AA52D6BD-7F3E-D9D5-8772-58EB1A62C17A}"/>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a:solidFill>
                  <a:prstClr val="white"/>
                </a:solidFill>
                <a:latin typeface="Sitka Banner" pitchFamily="2" charset="0"/>
                <a:ea typeface="Times New Roman" panose="02020603050405020304" pitchFamily="18" charset="0"/>
                <a:cs typeface="Times New Roman" panose="02020603050405020304" pitchFamily="18" charset="0"/>
              </a:rPr>
              <a:t>2. Nội dung cải 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5AC55DA-5855-4CB8-8D93-276435ED9D95}"/>
              </a:ext>
            </a:extLst>
          </p:cNvPr>
          <p:cNvSpPr txBox="1"/>
          <p:nvPr/>
        </p:nvSpPr>
        <p:spPr>
          <a:xfrm>
            <a:off x="430461" y="3086100"/>
            <a:ext cx="7033569" cy="4524315"/>
          </a:xfrm>
          <a:prstGeom prst="rect">
            <a:avLst/>
          </a:prstGeom>
          <a:noFill/>
        </p:spPr>
        <p:txBody>
          <a:bodyPr wrap="square" rtlCol="0">
            <a:spAutoFit/>
          </a:bodyPr>
          <a:lstStyle/>
          <a:p>
            <a:r>
              <a:rPr lang="en-US" sz="3600" b="0" i="0">
                <a:solidFill>
                  <a:srgbClr val="374151"/>
                </a:solidFill>
                <a:effectLst/>
                <a:latin typeface="Times New Roman" panose="02020603050405020304" pitchFamily="18" charset="0"/>
                <a:cs typeface="Times New Roman" panose="02020603050405020304" pitchFamily="18" charset="0"/>
              </a:rPr>
              <a:t>Đọc tư liệu </a:t>
            </a:r>
            <a:r>
              <a:rPr lang="en-US" sz="3600">
                <a:latin typeface="Times New Roman" panose="02020603050405020304" pitchFamily="18" charset="0"/>
                <a:cs typeface="Times New Roman" panose="02020603050405020304" pitchFamily="18" charset="0"/>
              </a:rPr>
              <a:t>mỗi bàn có 1 phong thư và viết các </a:t>
            </a:r>
            <a:r>
              <a:rPr lang="en-US" sz="3600" b="1">
                <a:latin typeface="Times New Roman" panose="02020603050405020304" pitchFamily="18" charset="0"/>
                <a:cs typeface="Times New Roman" panose="02020603050405020304" pitchFamily="18" charset="0"/>
              </a:rPr>
              <a:t>từ khóa</a:t>
            </a:r>
            <a:r>
              <a:rPr lang="en-US" sz="3600">
                <a:latin typeface="Times New Roman" panose="02020603050405020304" pitchFamily="18" charset="0"/>
                <a:cs typeface="Times New Roman" panose="02020603050405020304" pitchFamily="18" charset="0"/>
              </a:rPr>
              <a:t> (tối đa 2 tiếng) về nội dung cuộc cái cách của Lê Thánh Tông trên các lĩnh vực theo phiếu sau, thời gian 5 phút</a:t>
            </a:r>
          </a:p>
          <a:p>
            <a:r>
              <a:rPr lang="en-US" sz="3600">
                <a:latin typeface="Times New Roman" panose="02020603050405020304" pitchFamily="18" charset="0"/>
                <a:cs typeface="Times New Roman" panose="02020603050405020304" pitchFamily="18" charset="0"/>
              </a:rPr>
              <a:t>Bàn nhất = 10 điểm </a:t>
            </a:r>
          </a:p>
          <a:p>
            <a:r>
              <a:rPr lang="en-US" sz="3600">
                <a:latin typeface="Times New Roman" panose="02020603050405020304" pitchFamily="18" charset="0"/>
                <a:cs typeface="Times New Roman" panose="02020603050405020304" pitchFamily="18" charset="0"/>
              </a:rPr>
              <a:t>Bàn nhì = 9 điểm </a:t>
            </a:r>
          </a:p>
          <a:p>
            <a:r>
              <a:rPr lang="en-US" sz="3600">
                <a:latin typeface="Times New Roman" panose="02020603050405020304" pitchFamily="18" charset="0"/>
                <a:cs typeface="Times New Roman" panose="02020603050405020304" pitchFamily="18" charset="0"/>
              </a:rPr>
              <a:t>Bàn ba = 8 điểm</a:t>
            </a:r>
          </a:p>
        </p:txBody>
      </p:sp>
      <p:grpSp>
        <p:nvGrpSpPr>
          <p:cNvPr id="5" name="Group 4">
            <a:extLst>
              <a:ext uri="{FF2B5EF4-FFF2-40B4-BE49-F238E27FC236}">
                <a16:creationId xmlns:a16="http://schemas.microsoft.com/office/drawing/2014/main" id="{D980F62C-3618-46DA-8510-35C49C7F2370}"/>
              </a:ext>
            </a:extLst>
          </p:cNvPr>
          <p:cNvGrpSpPr/>
          <p:nvPr/>
        </p:nvGrpSpPr>
        <p:grpSpPr>
          <a:xfrm>
            <a:off x="4419600" y="5509433"/>
            <a:ext cx="2643816" cy="3022122"/>
            <a:chOff x="3827761" y="68076"/>
            <a:chExt cx="10628425" cy="13533624"/>
          </a:xfrm>
        </p:grpSpPr>
        <p:sp>
          <p:nvSpPr>
            <p:cNvPr id="8" name="Freeform: Shape 7">
              <a:extLst>
                <a:ext uri="{FF2B5EF4-FFF2-40B4-BE49-F238E27FC236}">
                  <a16:creationId xmlns:a16="http://schemas.microsoft.com/office/drawing/2014/main" id="{B3D50037-09A5-412F-B487-5822003DFB08}"/>
                </a:ext>
              </a:extLst>
            </p:cNvPr>
            <p:cNvSpPr/>
            <p:nvPr/>
          </p:nvSpPr>
          <p:spPr>
            <a:xfrm>
              <a:off x="3827762" y="4939088"/>
              <a:ext cx="10628424" cy="5697245"/>
            </a:xfrm>
            <a:custGeom>
              <a:avLst/>
              <a:gdLst>
                <a:gd name="connsiteX0" fmla="*/ 0 w 10628424"/>
                <a:gd name="connsiteY0" fmla="*/ 0 h 5697245"/>
                <a:gd name="connsiteX1" fmla="*/ 10628424 w 10628424"/>
                <a:gd name="connsiteY1" fmla="*/ 0 h 5697245"/>
                <a:gd name="connsiteX2" fmla="*/ 10628424 w 10628424"/>
                <a:gd name="connsiteY2" fmla="*/ 5697246 h 5697245"/>
                <a:gd name="connsiteX3" fmla="*/ 0 w 10628424"/>
                <a:gd name="connsiteY3" fmla="*/ 5697246 h 5697245"/>
              </a:gdLst>
              <a:ahLst/>
              <a:cxnLst>
                <a:cxn ang="0">
                  <a:pos x="connsiteX0" y="connsiteY0"/>
                </a:cxn>
                <a:cxn ang="0">
                  <a:pos x="connsiteX1" y="connsiteY1"/>
                </a:cxn>
                <a:cxn ang="0">
                  <a:pos x="connsiteX2" y="connsiteY2"/>
                </a:cxn>
                <a:cxn ang="0">
                  <a:pos x="connsiteX3" y="connsiteY3"/>
                </a:cxn>
              </a:cxnLst>
              <a:rect l="l" t="t" r="r" b="b"/>
              <a:pathLst>
                <a:path w="10628424" h="5697245">
                  <a:moveTo>
                    <a:pt x="0" y="0"/>
                  </a:moveTo>
                  <a:lnTo>
                    <a:pt x="10628424" y="0"/>
                  </a:lnTo>
                  <a:lnTo>
                    <a:pt x="10628424" y="5697246"/>
                  </a:lnTo>
                  <a:lnTo>
                    <a:pt x="0" y="5697246"/>
                  </a:lnTo>
                  <a:close/>
                </a:path>
              </a:pathLst>
            </a:custGeom>
            <a:solidFill>
              <a:srgbClr val="88D7D3"/>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DFFF9BB-1F1C-43E6-B536-10C65A41DEBC}"/>
                </a:ext>
              </a:extLst>
            </p:cNvPr>
            <p:cNvSpPr/>
            <p:nvPr/>
          </p:nvSpPr>
          <p:spPr>
            <a:xfrm>
              <a:off x="3827762" y="4939088"/>
              <a:ext cx="10628424" cy="5697245"/>
            </a:xfrm>
            <a:custGeom>
              <a:avLst/>
              <a:gdLst>
                <a:gd name="connsiteX0" fmla="*/ 0 w 10628424"/>
                <a:gd name="connsiteY0" fmla="*/ 0 h 5697245"/>
                <a:gd name="connsiteX1" fmla="*/ 10628424 w 10628424"/>
                <a:gd name="connsiteY1" fmla="*/ 0 h 5697245"/>
                <a:gd name="connsiteX2" fmla="*/ 10628424 w 10628424"/>
                <a:gd name="connsiteY2" fmla="*/ 5697246 h 5697245"/>
                <a:gd name="connsiteX3" fmla="*/ 0 w 10628424"/>
                <a:gd name="connsiteY3" fmla="*/ 5697246 h 5697245"/>
              </a:gdLst>
              <a:ahLst/>
              <a:cxnLst>
                <a:cxn ang="0">
                  <a:pos x="connsiteX0" y="connsiteY0"/>
                </a:cxn>
                <a:cxn ang="0">
                  <a:pos x="connsiteX1" y="connsiteY1"/>
                </a:cxn>
                <a:cxn ang="0">
                  <a:pos x="connsiteX2" y="connsiteY2"/>
                </a:cxn>
                <a:cxn ang="0">
                  <a:pos x="connsiteX3" y="connsiteY3"/>
                </a:cxn>
              </a:cxnLst>
              <a:rect l="l" t="t" r="r" b="b"/>
              <a:pathLst>
                <a:path w="10628424" h="5697245">
                  <a:moveTo>
                    <a:pt x="0" y="0"/>
                  </a:moveTo>
                  <a:lnTo>
                    <a:pt x="10628424" y="0"/>
                  </a:lnTo>
                  <a:lnTo>
                    <a:pt x="10628424" y="5697246"/>
                  </a:lnTo>
                  <a:lnTo>
                    <a:pt x="0" y="5697246"/>
                  </a:lnTo>
                  <a:close/>
                </a:path>
              </a:pathLst>
            </a:custGeom>
            <a:solidFill>
              <a:srgbClr val="494949">
                <a:alpha val="37000"/>
              </a:srgbClr>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4DB7F179-8F84-4AA7-9052-02A417DD3C6D}"/>
                </a:ext>
              </a:extLst>
            </p:cNvPr>
            <p:cNvSpPr/>
            <p:nvPr/>
          </p:nvSpPr>
          <p:spPr>
            <a:xfrm>
              <a:off x="3827762" y="68076"/>
              <a:ext cx="10628424" cy="4872837"/>
            </a:xfrm>
            <a:custGeom>
              <a:avLst/>
              <a:gdLst>
                <a:gd name="connsiteX0" fmla="*/ 10628424 w 10628424"/>
                <a:gd name="connsiteY0" fmla="*/ 4872838 h 4872837"/>
                <a:gd name="connsiteX1" fmla="*/ 0 w 10628424"/>
                <a:gd name="connsiteY1" fmla="*/ 4872838 h 4872837"/>
                <a:gd name="connsiteX2" fmla="*/ 5314212 w 10628424"/>
                <a:gd name="connsiteY2" fmla="*/ 0 h 4872837"/>
              </a:gdLst>
              <a:ahLst/>
              <a:cxnLst>
                <a:cxn ang="0">
                  <a:pos x="connsiteX0" y="connsiteY0"/>
                </a:cxn>
                <a:cxn ang="0">
                  <a:pos x="connsiteX1" y="connsiteY1"/>
                </a:cxn>
                <a:cxn ang="0">
                  <a:pos x="connsiteX2" y="connsiteY2"/>
                </a:cxn>
              </a:cxnLst>
              <a:rect l="l" t="t" r="r" b="b"/>
              <a:pathLst>
                <a:path w="10628424" h="4872837">
                  <a:moveTo>
                    <a:pt x="10628424" y="4872838"/>
                  </a:moveTo>
                  <a:lnTo>
                    <a:pt x="0" y="4872838"/>
                  </a:lnTo>
                  <a:lnTo>
                    <a:pt x="5314212" y="0"/>
                  </a:lnTo>
                  <a:close/>
                </a:path>
              </a:pathLst>
            </a:custGeom>
            <a:solidFill>
              <a:srgbClr val="EAD8D3"/>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6F52CA91-452E-442B-83CA-B37B41BF3B5F}"/>
                </a:ext>
              </a:extLst>
            </p:cNvPr>
            <p:cNvSpPr/>
            <p:nvPr/>
          </p:nvSpPr>
          <p:spPr>
            <a:xfrm>
              <a:off x="4654417" y="5147165"/>
              <a:ext cx="8975113" cy="8454535"/>
            </a:xfrm>
            <a:custGeom>
              <a:avLst/>
              <a:gdLst>
                <a:gd name="connsiteX0" fmla="*/ 0 w 8975113"/>
                <a:gd name="connsiteY0" fmla="*/ 0 h 8454535"/>
                <a:gd name="connsiteX1" fmla="*/ 8975114 w 8975113"/>
                <a:gd name="connsiteY1" fmla="*/ 0 h 8454535"/>
                <a:gd name="connsiteX2" fmla="*/ 8975114 w 8975113"/>
                <a:gd name="connsiteY2" fmla="*/ 8454535 h 8454535"/>
                <a:gd name="connsiteX3" fmla="*/ 0 w 8975113"/>
                <a:gd name="connsiteY3" fmla="*/ 8454535 h 8454535"/>
              </a:gdLst>
              <a:ahLst/>
              <a:cxnLst>
                <a:cxn ang="0">
                  <a:pos x="connsiteX0" y="connsiteY0"/>
                </a:cxn>
                <a:cxn ang="0">
                  <a:pos x="connsiteX1" y="connsiteY1"/>
                </a:cxn>
                <a:cxn ang="0">
                  <a:pos x="connsiteX2" y="connsiteY2"/>
                </a:cxn>
                <a:cxn ang="0">
                  <a:pos x="connsiteX3" y="connsiteY3"/>
                </a:cxn>
              </a:cxnLst>
              <a:rect l="l" t="t" r="r" b="b"/>
              <a:pathLst>
                <a:path w="8975113" h="8454535">
                  <a:moveTo>
                    <a:pt x="0" y="0"/>
                  </a:moveTo>
                  <a:lnTo>
                    <a:pt x="8975114" y="0"/>
                  </a:lnTo>
                  <a:lnTo>
                    <a:pt x="8975114" y="8454535"/>
                  </a:lnTo>
                  <a:lnTo>
                    <a:pt x="0" y="8454535"/>
                  </a:lnTo>
                  <a:close/>
                </a:path>
              </a:pathLst>
            </a:custGeom>
            <a:solidFill>
              <a:srgbClr val="FFFFFF"/>
            </a:solidFill>
            <a:ln w="2950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Picture 3">
              <a:extLst>
                <a:ext uri="{FF2B5EF4-FFF2-40B4-BE49-F238E27FC236}">
                  <a16:creationId xmlns:a16="http://schemas.microsoft.com/office/drawing/2014/main" id="{375F5724-4C1B-4BC4-AA4E-3DD70296BD41}"/>
                </a:ext>
              </a:extLst>
            </p:cNvPr>
            <p:cNvGrpSpPr/>
            <p:nvPr/>
          </p:nvGrpSpPr>
          <p:grpSpPr>
            <a:xfrm>
              <a:off x="3827761" y="4938535"/>
              <a:ext cx="10628424" cy="8064967"/>
              <a:chOff x="3827761" y="4938535"/>
              <a:chExt cx="10628424" cy="8064967"/>
            </a:xfrm>
            <a:solidFill>
              <a:srgbClr val="88D7D3"/>
            </a:solidFill>
          </p:grpSpPr>
          <p:sp>
            <p:nvSpPr>
              <p:cNvPr id="14" name="Freeform: Shape 13">
                <a:extLst>
                  <a:ext uri="{FF2B5EF4-FFF2-40B4-BE49-F238E27FC236}">
                    <a16:creationId xmlns:a16="http://schemas.microsoft.com/office/drawing/2014/main" id="{9AD09957-7EAC-4BEF-AB5E-F65A1B601446}"/>
                  </a:ext>
                </a:extLst>
              </p:cNvPr>
              <p:cNvSpPr/>
              <p:nvPr/>
            </p:nvSpPr>
            <p:spPr>
              <a:xfrm>
                <a:off x="3827761" y="4938535"/>
                <a:ext cx="10628424" cy="8064967"/>
              </a:xfrm>
              <a:custGeom>
                <a:avLst/>
                <a:gdLst>
                  <a:gd name="connsiteX0" fmla="*/ 0 w 10628424"/>
                  <a:gd name="connsiteY0" fmla="*/ 7388011 h 8064967"/>
                  <a:gd name="connsiteX1" fmla="*/ 603842 w 10628424"/>
                  <a:gd name="connsiteY1" fmla="*/ 8064967 h 8064967"/>
                  <a:gd name="connsiteX2" fmla="*/ 10024582 w 10628424"/>
                  <a:gd name="connsiteY2" fmla="*/ 8064967 h 8064967"/>
                  <a:gd name="connsiteX3" fmla="*/ 10628424 w 10628424"/>
                  <a:gd name="connsiteY3" fmla="*/ 7393870 h 8064967"/>
                  <a:gd name="connsiteX4" fmla="*/ 0 w 10628424"/>
                  <a:gd name="connsiteY4" fmla="*/ 3291 h 8064967"/>
                  <a:gd name="connsiteX5" fmla="*/ 0 w 10628424"/>
                  <a:gd name="connsiteY5" fmla="*/ 7388011 h 806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424" h="8064967">
                    <a:moveTo>
                      <a:pt x="0" y="7388011"/>
                    </a:moveTo>
                    <a:cubicBezTo>
                      <a:pt x="0" y="7755373"/>
                      <a:pt x="270316" y="8064967"/>
                      <a:pt x="603842" y="8064967"/>
                    </a:cubicBezTo>
                    <a:lnTo>
                      <a:pt x="10024582" y="8064967"/>
                    </a:lnTo>
                    <a:cubicBezTo>
                      <a:pt x="10358108" y="8064967"/>
                      <a:pt x="10628424" y="7761232"/>
                      <a:pt x="10628424" y="7393870"/>
                    </a:cubicBezTo>
                    <a:cubicBezTo>
                      <a:pt x="10628424" y="7393870"/>
                      <a:pt x="0" y="-180493"/>
                      <a:pt x="0" y="3291"/>
                    </a:cubicBezTo>
                    <a:lnTo>
                      <a:pt x="0" y="7388011"/>
                    </a:lnTo>
                    <a:close/>
                  </a:path>
                </a:pathLst>
              </a:custGeom>
              <a:solidFill>
                <a:srgbClr val="88D7D3"/>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3BE5C45E-5C90-4A0E-8E83-6113CB695E87}"/>
                  </a:ext>
                </a:extLst>
              </p:cNvPr>
              <p:cNvSpPr/>
              <p:nvPr/>
            </p:nvSpPr>
            <p:spPr>
              <a:xfrm>
                <a:off x="3827762" y="4938535"/>
                <a:ext cx="10628424" cy="8064967"/>
              </a:xfrm>
              <a:custGeom>
                <a:avLst/>
                <a:gdLst>
                  <a:gd name="connsiteX0" fmla="*/ 10628424 w 10628424"/>
                  <a:gd name="connsiteY0" fmla="*/ 7388011 h 8064967"/>
                  <a:gd name="connsiteX1" fmla="*/ 10024582 w 10628424"/>
                  <a:gd name="connsiteY1" fmla="*/ 8064967 h 8064967"/>
                  <a:gd name="connsiteX2" fmla="*/ 603842 w 10628424"/>
                  <a:gd name="connsiteY2" fmla="*/ 8064967 h 8064967"/>
                  <a:gd name="connsiteX3" fmla="*/ 0 w 10628424"/>
                  <a:gd name="connsiteY3" fmla="*/ 7393870 h 8064967"/>
                  <a:gd name="connsiteX4" fmla="*/ 10628424 w 10628424"/>
                  <a:gd name="connsiteY4" fmla="*/ 3291 h 8064967"/>
                  <a:gd name="connsiteX5" fmla="*/ 10628424 w 10628424"/>
                  <a:gd name="connsiteY5" fmla="*/ 7388011 h 806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424" h="8064967">
                    <a:moveTo>
                      <a:pt x="10628424" y="7388011"/>
                    </a:moveTo>
                    <a:cubicBezTo>
                      <a:pt x="10628424" y="7755373"/>
                      <a:pt x="10358108" y="8064967"/>
                      <a:pt x="10024582" y="8064967"/>
                    </a:cubicBezTo>
                    <a:lnTo>
                      <a:pt x="603842" y="8064967"/>
                    </a:lnTo>
                    <a:cubicBezTo>
                      <a:pt x="270316" y="8064967"/>
                      <a:pt x="0" y="7761232"/>
                      <a:pt x="0" y="7393870"/>
                    </a:cubicBezTo>
                    <a:cubicBezTo>
                      <a:pt x="0" y="7393870"/>
                      <a:pt x="10628424" y="-180493"/>
                      <a:pt x="10628424" y="3291"/>
                    </a:cubicBezTo>
                    <a:lnTo>
                      <a:pt x="10628424" y="7388011"/>
                    </a:lnTo>
                    <a:close/>
                  </a:path>
                </a:pathLst>
              </a:custGeom>
              <a:solidFill>
                <a:srgbClr val="88D7D3"/>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Shape 15">
              <a:extLst>
                <a:ext uri="{FF2B5EF4-FFF2-40B4-BE49-F238E27FC236}">
                  <a16:creationId xmlns:a16="http://schemas.microsoft.com/office/drawing/2014/main" id="{644FEF2C-D437-4CA5-910C-ADC9422EA420}"/>
                </a:ext>
              </a:extLst>
            </p:cNvPr>
            <p:cNvSpPr/>
            <p:nvPr/>
          </p:nvSpPr>
          <p:spPr>
            <a:xfrm>
              <a:off x="3827762" y="4938535"/>
              <a:ext cx="10628424" cy="8064967"/>
            </a:xfrm>
            <a:custGeom>
              <a:avLst/>
              <a:gdLst>
                <a:gd name="connsiteX0" fmla="*/ 10628424 w 10628424"/>
                <a:gd name="connsiteY0" fmla="*/ 7388011 h 8064967"/>
                <a:gd name="connsiteX1" fmla="*/ 10024582 w 10628424"/>
                <a:gd name="connsiteY1" fmla="*/ 8064967 h 8064967"/>
                <a:gd name="connsiteX2" fmla="*/ 603842 w 10628424"/>
                <a:gd name="connsiteY2" fmla="*/ 8064967 h 8064967"/>
                <a:gd name="connsiteX3" fmla="*/ 0 w 10628424"/>
                <a:gd name="connsiteY3" fmla="*/ 7393870 h 8064967"/>
                <a:gd name="connsiteX4" fmla="*/ 10628424 w 10628424"/>
                <a:gd name="connsiteY4" fmla="*/ 3291 h 8064967"/>
                <a:gd name="connsiteX5" fmla="*/ 10628424 w 10628424"/>
                <a:gd name="connsiteY5" fmla="*/ 7388011 h 806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424" h="8064967">
                  <a:moveTo>
                    <a:pt x="10628424" y="7388011"/>
                  </a:moveTo>
                  <a:cubicBezTo>
                    <a:pt x="10628424" y="7755373"/>
                    <a:pt x="10358108" y="8064967"/>
                    <a:pt x="10024582" y="8064967"/>
                  </a:cubicBezTo>
                  <a:lnTo>
                    <a:pt x="603842" y="8064967"/>
                  </a:lnTo>
                  <a:cubicBezTo>
                    <a:pt x="270316" y="8064967"/>
                    <a:pt x="0" y="7761232"/>
                    <a:pt x="0" y="7393870"/>
                  </a:cubicBezTo>
                  <a:cubicBezTo>
                    <a:pt x="0" y="7393870"/>
                    <a:pt x="10628424" y="-180493"/>
                    <a:pt x="10628424" y="3291"/>
                  </a:cubicBezTo>
                  <a:lnTo>
                    <a:pt x="10628424" y="7388011"/>
                  </a:lnTo>
                  <a:close/>
                </a:path>
              </a:pathLst>
            </a:custGeom>
            <a:solidFill>
              <a:srgbClr val="FFFFFF">
                <a:alpha val="24000"/>
              </a:srgbClr>
            </a:solidFill>
            <a:ln w="2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988F2716-654C-4C7A-847A-CC02849570C8}"/>
              </a:ext>
            </a:extLst>
          </p:cNvPr>
          <p:cNvPicPr>
            <a:picLocks noChangeAspect="1"/>
          </p:cNvPicPr>
          <p:nvPr/>
        </p:nvPicPr>
        <p:blipFill>
          <a:blip r:embed="rId3"/>
          <a:stretch>
            <a:fillRect/>
          </a:stretch>
        </p:blipFill>
        <p:spPr>
          <a:xfrm>
            <a:off x="7799312" y="3459141"/>
            <a:ext cx="10408656" cy="4038360"/>
          </a:xfrm>
          <a:prstGeom prst="rect">
            <a:avLst/>
          </a:prstGeom>
        </p:spPr>
      </p:pic>
    </p:spTree>
    <p:extLst>
      <p:ext uri="{BB962C8B-B14F-4D97-AF65-F5344CB8AC3E}">
        <p14:creationId xmlns:p14="http://schemas.microsoft.com/office/powerpoint/2010/main" val="332439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27" name="Freeform 27"/>
          <p:cNvSpPr/>
          <p:nvPr/>
        </p:nvSpPr>
        <p:spPr>
          <a:xfrm rot="-10800000">
            <a:off x="7787499" y="8439049"/>
            <a:ext cx="2810128" cy="1124051"/>
          </a:xfrm>
          <a:custGeom>
            <a:avLst/>
            <a:gdLst/>
            <a:ahLst/>
            <a:cxnLst/>
            <a:rect l="l" t="t" r="r" b="b"/>
            <a:pathLst>
              <a:path w="2810128" h="1124051">
                <a:moveTo>
                  <a:pt x="0" y="0"/>
                </a:moveTo>
                <a:lnTo>
                  <a:pt x="2810127" y="0"/>
                </a:lnTo>
                <a:lnTo>
                  <a:pt x="2810127" y="1124051"/>
                </a:lnTo>
                <a:lnTo>
                  <a:pt x="0" y="11240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000">
              <a:latin typeface="Times New Roman" panose="02020603050405020304" pitchFamily="18" charset="0"/>
              <a:cs typeface="Times New Roman" panose="02020603050405020304" pitchFamily="18" charset="0"/>
            </a:endParaRPr>
          </a:p>
        </p:txBody>
      </p:sp>
      <p:sp>
        <p:nvSpPr>
          <p:cNvPr id="28" name="Freeform 28"/>
          <p:cNvSpPr/>
          <p:nvPr/>
        </p:nvSpPr>
        <p:spPr>
          <a:xfrm>
            <a:off x="18288000" y="7076688"/>
            <a:ext cx="1140228" cy="1135953"/>
          </a:xfrm>
          <a:custGeom>
            <a:avLst/>
            <a:gdLst/>
            <a:ahLst/>
            <a:cxnLst/>
            <a:rect l="l" t="t" r="r" b="b"/>
            <a:pathLst>
              <a:path w="1140228" h="1135953">
                <a:moveTo>
                  <a:pt x="0" y="0"/>
                </a:moveTo>
                <a:lnTo>
                  <a:pt x="1140228" y="0"/>
                </a:lnTo>
                <a:lnTo>
                  <a:pt x="1140228" y="1135952"/>
                </a:lnTo>
                <a:lnTo>
                  <a:pt x="0" y="1135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4" name="Freeform 54"/>
          <p:cNvSpPr/>
          <p:nvPr/>
        </p:nvSpPr>
        <p:spPr>
          <a:xfrm>
            <a:off x="19628276" y="4156091"/>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 name="Group 2"/>
          <p:cNvGrpSpPr/>
          <p:nvPr/>
        </p:nvGrpSpPr>
        <p:grpSpPr>
          <a:xfrm>
            <a:off x="464906" y="4662731"/>
            <a:ext cx="3219597" cy="4164404"/>
            <a:chOff x="0" y="0"/>
            <a:chExt cx="812800" cy="1051319"/>
          </a:xfrm>
        </p:grpSpPr>
        <p:sp>
          <p:nvSpPr>
            <p:cNvPr id="3" name="Freeform 3"/>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4" name="TextBox 4"/>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4024538" y="4662731"/>
            <a:ext cx="3219597" cy="4164404"/>
            <a:chOff x="0" y="0"/>
            <a:chExt cx="812800" cy="1051319"/>
          </a:xfrm>
        </p:grpSpPr>
        <p:sp>
          <p:nvSpPr>
            <p:cNvPr id="6" name="Freeform 6"/>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7" name="TextBox 7"/>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491855" y="2674287"/>
            <a:ext cx="4112875" cy="1495909"/>
            <a:chOff x="0" y="0"/>
            <a:chExt cx="932390" cy="339123"/>
          </a:xfrm>
        </p:grpSpPr>
        <p:sp>
          <p:nvSpPr>
            <p:cNvPr id="9" name="Freeform 9"/>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E326C">
                    <a:alpha val="100000"/>
                  </a:srgbClr>
                </a:gs>
                <a:gs pos="100000">
                  <a:srgbClr val="FFC96E">
                    <a:alpha val="100000"/>
                  </a:srgbClr>
                </a:gs>
              </a:gsLst>
              <a:lin ang="0"/>
            </a:gra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820985" y="2674287"/>
            <a:ext cx="4112875" cy="1495909"/>
            <a:chOff x="0" y="0"/>
            <a:chExt cx="932390" cy="339123"/>
          </a:xfrm>
        </p:grpSpPr>
        <p:sp>
          <p:nvSpPr>
            <p:cNvPr id="12" name="Freeform 12"/>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8AC67">
                    <a:alpha val="100000"/>
                  </a:srgbClr>
                </a:gs>
                <a:gs pos="100000">
                  <a:srgbClr val="6FFF9C">
                    <a:alpha val="100000"/>
                  </a:srgbClr>
                </a:gs>
              </a:gsLst>
              <a:lin ang="0"/>
            </a:gradFill>
          </p:spPr>
        </p:sp>
        <p:sp>
          <p:nvSpPr>
            <p:cNvPr id="13" name="TextBox 13"/>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7584171" y="4662731"/>
            <a:ext cx="3219597" cy="4164404"/>
            <a:chOff x="0" y="0"/>
            <a:chExt cx="812800" cy="1051319"/>
          </a:xfrm>
        </p:grpSpPr>
        <p:sp>
          <p:nvSpPr>
            <p:cNvPr id="16" name="Freeform 16"/>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8" name="Group 18"/>
          <p:cNvGrpSpPr/>
          <p:nvPr/>
        </p:nvGrpSpPr>
        <p:grpSpPr>
          <a:xfrm>
            <a:off x="11143803" y="4662731"/>
            <a:ext cx="3219597" cy="4164404"/>
            <a:chOff x="0" y="0"/>
            <a:chExt cx="812800" cy="1051319"/>
          </a:xfrm>
        </p:grpSpPr>
        <p:sp>
          <p:nvSpPr>
            <p:cNvPr id="19" name="Freeform 19"/>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 name="Group 21"/>
          <p:cNvGrpSpPr/>
          <p:nvPr/>
        </p:nvGrpSpPr>
        <p:grpSpPr>
          <a:xfrm>
            <a:off x="14701649" y="4662731"/>
            <a:ext cx="3219597" cy="4164404"/>
            <a:chOff x="0" y="0"/>
            <a:chExt cx="812800" cy="1051319"/>
          </a:xfrm>
        </p:grpSpPr>
        <p:sp>
          <p:nvSpPr>
            <p:cNvPr id="22" name="Freeform 22"/>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23" name="TextBox 23"/>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9" name="Group 29"/>
          <p:cNvGrpSpPr/>
          <p:nvPr/>
        </p:nvGrpSpPr>
        <p:grpSpPr>
          <a:xfrm>
            <a:off x="7150114" y="2674287"/>
            <a:ext cx="4112875" cy="1495909"/>
            <a:chOff x="0" y="0"/>
            <a:chExt cx="932390" cy="339123"/>
          </a:xfrm>
        </p:grpSpPr>
        <p:sp>
          <p:nvSpPr>
            <p:cNvPr id="30" name="Freeform 30"/>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65FF8D">
                    <a:alpha val="100000"/>
                  </a:srgbClr>
                </a:gs>
                <a:gs pos="100000">
                  <a:srgbClr val="70D1EB">
                    <a:alpha val="100000"/>
                  </a:srgbClr>
                </a:gs>
              </a:gsLst>
              <a:lin ang="0"/>
            </a:gradFill>
          </p:spPr>
        </p:sp>
        <p:sp>
          <p:nvSpPr>
            <p:cNvPr id="31" name="TextBox 31"/>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10479242" y="2674287"/>
            <a:ext cx="4112875" cy="1495909"/>
            <a:chOff x="0" y="0"/>
            <a:chExt cx="932390" cy="339123"/>
          </a:xfrm>
        </p:grpSpPr>
        <p:sp>
          <p:nvSpPr>
            <p:cNvPr id="33" name="Freeform 33"/>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70D2E9">
                    <a:alpha val="100000"/>
                  </a:srgbClr>
                </a:gs>
                <a:gs pos="100000">
                  <a:srgbClr val="E270EC">
                    <a:alpha val="100000"/>
                  </a:srgbClr>
                </a:gs>
              </a:gsLst>
              <a:lin ang="0"/>
            </a:gradFill>
          </p:spPr>
        </p:sp>
        <p:sp>
          <p:nvSpPr>
            <p:cNvPr id="34" name="TextBox 34"/>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3808371" y="2674287"/>
            <a:ext cx="4112875" cy="1495909"/>
            <a:chOff x="0" y="0"/>
            <a:chExt cx="932390" cy="339123"/>
          </a:xfrm>
        </p:grpSpPr>
        <p:sp>
          <p:nvSpPr>
            <p:cNvPr id="36" name="Freeform 36"/>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DB76EC">
                    <a:alpha val="100000"/>
                  </a:srgbClr>
                </a:gs>
                <a:gs pos="100000">
                  <a:srgbClr val="FF566C">
                    <a:alpha val="100000"/>
                  </a:srgbClr>
                </a:gs>
              </a:gsLst>
              <a:lin ang="0"/>
            </a:gradFill>
          </p:spPr>
        </p:sp>
        <p:sp>
          <p:nvSpPr>
            <p:cNvPr id="37" name="TextBox 37"/>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1784878" y="4373681"/>
            <a:ext cx="579652" cy="507196"/>
            <a:chOff x="0" y="0"/>
            <a:chExt cx="812800" cy="711200"/>
          </a:xfrm>
        </p:grpSpPr>
        <p:sp>
          <p:nvSpPr>
            <p:cNvPr id="39" name="Freeform 39"/>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0" name="TextBox 40"/>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1" name="Group 41"/>
          <p:cNvGrpSpPr/>
          <p:nvPr/>
        </p:nvGrpSpPr>
        <p:grpSpPr>
          <a:xfrm>
            <a:off x="5344512" y="4373681"/>
            <a:ext cx="579652" cy="507196"/>
            <a:chOff x="0" y="0"/>
            <a:chExt cx="812800" cy="711200"/>
          </a:xfrm>
        </p:grpSpPr>
        <p:sp>
          <p:nvSpPr>
            <p:cNvPr id="42" name="Freeform 42"/>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3" name="TextBox 43"/>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4" name="Group 44"/>
          <p:cNvGrpSpPr/>
          <p:nvPr/>
        </p:nvGrpSpPr>
        <p:grpSpPr>
          <a:xfrm>
            <a:off x="8904144" y="4373681"/>
            <a:ext cx="579652" cy="507196"/>
            <a:chOff x="0" y="0"/>
            <a:chExt cx="812800" cy="711200"/>
          </a:xfrm>
        </p:grpSpPr>
        <p:sp>
          <p:nvSpPr>
            <p:cNvPr id="45" name="Freeform 45"/>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6" name="TextBox 46"/>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7" name="Group 47"/>
          <p:cNvGrpSpPr/>
          <p:nvPr/>
        </p:nvGrpSpPr>
        <p:grpSpPr>
          <a:xfrm>
            <a:off x="12463777" y="4373681"/>
            <a:ext cx="579652" cy="507196"/>
            <a:chOff x="0" y="0"/>
            <a:chExt cx="812800" cy="711200"/>
          </a:xfrm>
        </p:grpSpPr>
        <p:sp>
          <p:nvSpPr>
            <p:cNvPr id="48" name="Freeform 48"/>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9" name="TextBox 49"/>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50" name="Group 50"/>
          <p:cNvGrpSpPr/>
          <p:nvPr/>
        </p:nvGrpSpPr>
        <p:grpSpPr>
          <a:xfrm>
            <a:off x="16023411" y="4373681"/>
            <a:ext cx="579652" cy="507196"/>
            <a:chOff x="0" y="0"/>
            <a:chExt cx="812800" cy="711200"/>
          </a:xfrm>
        </p:grpSpPr>
        <p:sp>
          <p:nvSpPr>
            <p:cNvPr id="51" name="Freeform 51"/>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52" name="TextBox 52"/>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5" name="TextBox 55"/>
          <p:cNvSpPr txBox="1"/>
          <p:nvPr/>
        </p:nvSpPr>
        <p:spPr>
          <a:xfrm>
            <a:off x="1170258" y="3137065"/>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 Hành chính</a:t>
            </a:r>
          </a:p>
        </p:txBody>
      </p:sp>
      <p:sp>
        <p:nvSpPr>
          <p:cNvPr id="56" name="TextBox 56"/>
          <p:cNvSpPr txBox="1"/>
          <p:nvPr/>
        </p:nvSpPr>
        <p:spPr>
          <a:xfrm>
            <a:off x="4688037" y="3182592"/>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 Pháp luật</a:t>
            </a:r>
          </a:p>
        </p:txBody>
      </p:sp>
      <p:sp>
        <p:nvSpPr>
          <p:cNvPr id="57" name="TextBox 57"/>
          <p:cNvSpPr txBox="1"/>
          <p:nvPr/>
        </p:nvSpPr>
        <p:spPr>
          <a:xfrm>
            <a:off x="861763" y="4940935"/>
            <a:ext cx="253156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Vua</a:t>
            </a:r>
          </a:p>
        </p:txBody>
      </p:sp>
      <p:sp>
        <p:nvSpPr>
          <p:cNvPr id="58" name="TextBox 58"/>
          <p:cNvSpPr txBox="1"/>
          <p:nvPr/>
        </p:nvSpPr>
        <p:spPr>
          <a:xfrm>
            <a:off x="861763" y="6307329"/>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13 đạo</a:t>
            </a:r>
          </a:p>
        </p:txBody>
      </p:sp>
      <p:sp>
        <p:nvSpPr>
          <p:cNvPr id="63" name="TextBox 63"/>
          <p:cNvSpPr txBox="1"/>
          <p:nvPr/>
        </p:nvSpPr>
        <p:spPr>
          <a:xfrm>
            <a:off x="8001000" y="2925246"/>
            <a:ext cx="2715243"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Quân đội và quốc phòng</a:t>
            </a:r>
          </a:p>
        </p:txBody>
      </p:sp>
      <p:sp>
        <p:nvSpPr>
          <p:cNvPr id="64" name="TextBox 64"/>
          <p:cNvSpPr txBox="1"/>
          <p:nvPr/>
        </p:nvSpPr>
        <p:spPr>
          <a:xfrm>
            <a:off x="11418096" y="3182592"/>
            <a:ext cx="2607314"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 Kinh tế</a:t>
            </a:r>
          </a:p>
        </p:txBody>
      </p:sp>
      <p:sp>
        <p:nvSpPr>
          <p:cNvPr id="65" name="TextBox 65"/>
          <p:cNvSpPr txBox="1"/>
          <p:nvPr/>
        </p:nvSpPr>
        <p:spPr>
          <a:xfrm>
            <a:off x="14522445" y="2926112"/>
            <a:ext cx="2684726"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 Văn hóa, giáo dục</a:t>
            </a:r>
          </a:p>
        </p:txBody>
      </p:sp>
      <p:sp>
        <p:nvSpPr>
          <p:cNvPr id="66" name="Rectangle 65">
            <a:extLst>
              <a:ext uri="{FF2B5EF4-FFF2-40B4-BE49-F238E27FC236}">
                <a16:creationId xmlns:a16="http://schemas.microsoft.com/office/drawing/2014/main" id="{519BF9D4-0981-4480-8CDB-F7E4368378C3}"/>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8">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9"/>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72" name="TextBox 57">
            <a:extLst>
              <a:ext uri="{FF2B5EF4-FFF2-40B4-BE49-F238E27FC236}">
                <a16:creationId xmlns:a16="http://schemas.microsoft.com/office/drawing/2014/main" id="{1F385697-17AB-48DF-8D27-C8C010B54EED}"/>
              </a:ext>
            </a:extLst>
          </p:cNvPr>
          <p:cNvSpPr txBox="1"/>
          <p:nvPr/>
        </p:nvSpPr>
        <p:spPr>
          <a:xfrm>
            <a:off x="861763" y="5624132"/>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Lục bộ</a:t>
            </a:r>
          </a:p>
        </p:txBody>
      </p:sp>
      <p:sp>
        <p:nvSpPr>
          <p:cNvPr id="73" name="TextBox 58">
            <a:extLst>
              <a:ext uri="{FF2B5EF4-FFF2-40B4-BE49-F238E27FC236}">
                <a16:creationId xmlns:a16="http://schemas.microsoft.com/office/drawing/2014/main" id="{22A107D1-5C78-4DC4-A820-34585AD36193}"/>
              </a:ext>
            </a:extLst>
          </p:cNvPr>
          <p:cNvSpPr txBox="1"/>
          <p:nvPr/>
        </p:nvSpPr>
        <p:spPr>
          <a:xfrm>
            <a:off x="861763" y="6990526"/>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Đô ty</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4" name="TextBox 58">
            <a:extLst>
              <a:ext uri="{FF2B5EF4-FFF2-40B4-BE49-F238E27FC236}">
                <a16:creationId xmlns:a16="http://schemas.microsoft.com/office/drawing/2014/main" id="{DA467EE2-3BCF-4213-A6A1-6736F5B77622}"/>
              </a:ext>
            </a:extLst>
          </p:cNvPr>
          <p:cNvSpPr txBox="1"/>
          <p:nvPr/>
        </p:nvSpPr>
        <p:spPr>
          <a:xfrm>
            <a:off x="861763" y="7673723"/>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Thừa ty</a:t>
            </a:r>
          </a:p>
        </p:txBody>
      </p:sp>
      <p:sp>
        <p:nvSpPr>
          <p:cNvPr id="75" name="TextBox 58">
            <a:extLst>
              <a:ext uri="{FF2B5EF4-FFF2-40B4-BE49-F238E27FC236}">
                <a16:creationId xmlns:a16="http://schemas.microsoft.com/office/drawing/2014/main" id="{8386C142-8728-455D-87FF-7F537F698E22}"/>
              </a:ext>
            </a:extLst>
          </p:cNvPr>
          <p:cNvSpPr txBox="1"/>
          <p:nvPr/>
        </p:nvSpPr>
        <p:spPr>
          <a:xfrm>
            <a:off x="861763" y="8356918"/>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Hiến ty</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76" name="Group 5">
            <a:extLst>
              <a:ext uri="{FF2B5EF4-FFF2-40B4-BE49-F238E27FC236}">
                <a16:creationId xmlns:a16="http://schemas.microsoft.com/office/drawing/2014/main" id="{CC1D516E-EE33-4BBE-919C-DFF59D1D2B8C}"/>
              </a:ext>
            </a:extLst>
          </p:cNvPr>
          <p:cNvGrpSpPr/>
          <p:nvPr/>
        </p:nvGrpSpPr>
        <p:grpSpPr>
          <a:xfrm>
            <a:off x="7559531" y="4662731"/>
            <a:ext cx="3219597" cy="4164404"/>
            <a:chOff x="0" y="0"/>
            <a:chExt cx="812800" cy="1051319"/>
          </a:xfrm>
        </p:grpSpPr>
        <p:sp>
          <p:nvSpPr>
            <p:cNvPr id="77" name="Freeform 6">
              <a:extLst>
                <a:ext uri="{FF2B5EF4-FFF2-40B4-BE49-F238E27FC236}">
                  <a16:creationId xmlns:a16="http://schemas.microsoft.com/office/drawing/2014/main" id="{D4D79B3C-FEC7-47F9-85C0-0BD32A480DD7}"/>
                </a:ext>
              </a:extLst>
            </p:cNvPr>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78" name="TextBox 7">
              <a:extLst>
                <a:ext uri="{FF2B5EF4-FFF2-40B4-BE49-F238E27FC236}">
                  <a16:creationId xmlns:a16="http://schemas.microsoft.com/office/drawing/2014/main" id="{D7F753D1-6745-42FD-8473-48184CE977D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9" name="TextBox 58">
            <a:extLst>
              <a:ext uri="{FF2B5EF4-FFF2-40B4-BE49-F238E27FC236}">
                <a16:creationId xmlns:a16="http://schemas.microsoft.com/office/drawing/2014/main" id="{40A2C4CB-C230-4DD2-B75E-0F249F4FDA60}"/>
              </a:ext>
            </a:extLst>
          </p:cNvPr>
          <p:cNvSpPr txBox="1"/>
          <p:nvPr/>
        </p:nvSpPr>
        <p:spPr>
          <a:xfrm>
            <a:off x="7954084" y="4940935"/>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Cấm binh</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0" name="TextBox 58">
            <a:extLst>
              <a:ext uri="{FF2B5EF4-FFF2-40B4-BE49-F238E27FC236}">
                <a16:creationId xmlns:a16="http://schemas.microsoft.com/office/drawing/2014/main" id="{883A7F8A-7954-4B59-86AA-2F0D9F9CC4C1}"/>
              </a:ext>
            </a:extLst>
          </p:cNvPr>
          <p:cNvSpPr txBox="1"/>
          <p:nvPr/>
        </p:nvSpPr>
        <p:spPr>
          <a:xfrm>
            <a:off x="7954084" y="5804510"/>
            <a:ext cx="244525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Ngoại binh</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1" name="TextBox 58">
            <a:extLst>
              <a:ext uri="{FF2B5EF4-FFF2-40B4-BE49-F238E27FC236}">
                <a16:creationId xmlns:a16="http://schemas.microsoft.com/office/drawing/2014/main" id="{A99EE7FF-EA0C-4BC2-94DF-841C03547CD3}"/>
              </a:ext>
            </a:extLst>
          </p:cNvPr>
          <p:cNvSpPr txBox="1"/>
          <p:nvPr/>
        </p:nvSpPr>
        <p:spPr>
          <a:xfrm>
            <a:off x="7954084" y="6668085"/>
            <a:ext cx="244525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Duyệt binh</a:t>
            </a:r>
          </a:p>
        </p:txBody>
      </p:sp>
      <p:sp>
        <p:nvSpPr>
          <p:cNvPr id="82" name="TextBox 58">
            <a:extLst>
              <a:ext uri="{FF2B5EF4-FFF2-40B4-BE49-F238E27FC236}">
                <a16:creationId xmlns:a16="http://schemas.microsoft.com/office/drawing/2014/main" id="{0F7E5C56-F16F-4AEB-907B-C0FEBBF6F761}"/>
              </a:ext>
            </a:extLst>
          </p:cNvPr>
          <p:cNvSpPr txBox="1"/>
          <p:nvPr/>
        </p:nvSpPr>
        <p:spPr>
          <a:xfrm>
            <a:off x="7954084" y="7531659"/>
            <a:ext cx="359262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Khảo võ</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3" name="TextBox 58">
            <a:extLst>
              <a:ext uri="{FF2B5EF4-FFF2-40B4-BE49-F238E27FC236}">
                <a16:creationId xmlns:a16="http://schemas.microsoft.com/office/drawing/2014/main" id="{261D1834-243D-466C-BDD2-9C47A8E54F2B}"/>
              </a:ext>
            </a:extLst>
          </p:cNvPr>
          <p:cNvSpPr txBox="1"/>
          <p:nvPr/>
        </p:nvSpPr>
        <p:spPr>
          <a:xfrm>
            <a:off x="11408450" y="4940935"/>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Lộc điền</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4" name="TextBox 58">
            <a:extLst>
              <a:ext uri="{FF2B5EF4-FFF2-40B4-BE49-F238E27FC236}">
                <a16:creationId xmlns:a16="http://schemas.microsoft.com/office/drawing/2014/main" id="{A81B672D-9DCE-4349-8866-2A4A52EDEBD2}"/>
              </a:ext>
            </a:extLst>
          </p:cNvPr>
          <p:cNvSpPr txBox="1"/>
          <p:nvPr/>
        </p:nvSpPr>
        <p:spPr>
          <a:xfrm>
            <a:off x="11408450" y="5779135"/>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Quân điền</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6" name="TextBox 58">
            <a:extLst>
              <a:ext uri="{FF2B5EF4-FFF2-40B4-BE49-F238E27FC236}">
                <a16:creationId xmlns:a16="http://schemas.microsoft.com/office/drawing/2014/main" id="{A5B35E2A-7A54-4A60-A1EC-82F840A9D506}"/>
              </a:ext>
            </a:extLst>
          </p:cNvPr>
          <p:cNvSpPr txBox="1"/>
          <p:nvPr/>
        </p:nvSpPr>
        <p:spPr>
          <a:xfrm>
            <a:off x="15011400" y="4940935"/>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Quốc sử</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7" name="TextBox 58">
            <a:extLst>
              <a:ext uri="{FF2B5EF4-FFF2-40B4-BE49-F238E27FC236}">
                <a16:creationId xmlns:a16="http://schemas.microsoft.com/office/drawing/2014/main" id="{68FAA00F-AB7A-4A8F-9C66-EAE00A841B59}"/>
              </a:ext>
            </a:extLst>
          </p:cNvPr>
          <p:cNvSpPr txBox="1"/>
          <p:nvPr/>
        </p:nvSpPr>
        <p:spPr>
          <a:xfrm>
            <a:off x="15011400" y="5697000"/>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Văn Miếu</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8" name="TextBox 58">
            <a:extLst>
              <a:ext uri="{FF2B5EF4-FFF2-40B4-BE49-F238E27FC236}">
                <a16:creationId xmlns:a16="http://schemas.microsoft.com/office/drawing/2014/main" id="{6499361E-A0FF-4229-AD54-588A0698050A}"/>
              </a:ext>
            </a:extLst>
          </p:cNvPr>
          <p:cNvSpPr txBox="1"/>
          <p:nvPr/>
        </p:nvSpPr>
        <p:spPr>
          <a:xfrm>
            <a:off x="15011400" y="6453065"/>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Thái Học</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9" name="TextBox 58">
            <a:extLst>
              <a:ext uri="{FF2B5EF4-FFF2-40B4-BE49-F238E27FC236}">
                <a16:creationId xmlns:a16="http://schemas.microsoft.com/office/drawing/2014/main" id="{86A78E7B-EBE8-4D2A-AF14-26AAF7104110}"/>
              </a:ext>
            </a:extLst>
          </p:cNvPr>
          <p:cNvSpPr txBox="1"/>
          <p:nvPr/>
        </p:nvSpPr>
        <p:spPr>
          <a:xfrm>
            <a:off x="15011400" y="7209130"/>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Bia đá</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0" name="TextBox 58">
            <a:extLst>
              <a:ext uri="{FF2B5EF4-FFF2-40B4-BE49-F238E27FC236}">
                <a16:creationId xmlns:a16="http://schemas.microsoft.com/office/drawing/2014/main" id="{04FB8A14-C420-46A4-AFAF-CD38AAF1CE47}"/>
              </a:ext>
            </a:extLst>
          </p:cNvPr>
          <p:cNvSpPr txBox="1"/>
          <p:nvPr/>
        </p:nvSpPr>
        <p:spPr>
          <a:xfrm>
            <a:off x="15011400" y="7965194"/>
            <a:ext cx="266198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500</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10"/>
          <a:stretch>
            <a:fillRect/>
          </a:stretch>
        </p:blipFill>
        <p:spPr>
          <a:xfrm>
            <a:off x="-12878276" y="-2176890"/>
            <a:ext cx="12569703" cy="10337699"/>
          </a:xfrm>
          <a:prstGeom prst="rect">
            <a:avLst/>
          </a:prstGeom>
        </p:spPr>
      </p:pic>
      <p:sp>
        <p:nvSpPr>
          <p:cNvPr id="85" name="TextBox 57">
            <a:extLst>
              <a:ext uri="{FF2B5EF4-FFF2-40B4-BE49-F238E27FC236}">
                <a16:creationId xmlns:a16="http://schemas.microsoft.com/office/drawing/2014/main" id="{970FB0CA-C654-4BB1-90BB-5D7D8E00011C}"/>
              </a:ext>
            </a:extLst>
          </p:cNvPr>
          <p:cNvSpPr txBox="1"/>
          <p:nvPr/>
        </p:nvSpPr>
        <p:spPr>
          <a:xfrm>
            <a:off x="4538645" y="4940935"/>
            <a:ext cx="253156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Hồng</a:t>
            </a:r>
            <a:r>
              <a:rPr kumimoji="0" lang="en-US" sz="36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Đức</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92" name="TextBox 57">
            <a:extLst>
              <a:ext uri="{FF2B5EF4-FFF2-40B4-BE49-F238E27FC236}">
                <a16:creationId xmlns:a16="http://schemas.microsoft.com/office/drawing/2014/main" id="{0BB9B8BC-E348-4051-9132-9C13C12F3131}"/>
              </a:ext>
            </a:extLst>
          </p:cNvPr>
          <p:cNvSpPr txBox="1"/>
          <p:nvPr/>
        </p:nvSpPr>
        <p:spPr>
          <a:xfrm>
            <a:off x="4538645" y="5624132"/>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36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tộc</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72" grpId="0"/>
      <p:bldP spid="73" grpId="0"/>
      <p:bldP spid="74" grpId="0"/>
      <p:bldP spid="75" grpId="0"/>
      <p:bldP spid="79" grpId="0"/>
      <p:bldP spid="80" grpId="0"/>
      <p:bldP spid="81" grpId="0"/>
      <p:bldP spid="82" grpId="0"/>
      <p:bldP spid="83" grpId="0"/>
      <p:bldP spid="84" grpId="0"/>
      <p:bldP spid="86" grpId="0"/>
      <p:bldP spid="87" grpId="0"/>
      <p:bldP spid="88" grpId="0"/>
      <p:bldP spid="89" grpId="0"/>
      <p:bldP spid="90" grpId="0"/>
      <p:bldP spid="85" grpId="0"/>
      <p:bldP spid="9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4" name="Freeform 54"/>
          <p:cNvSpPr/>
          <p:nvPr/>
        </p:nvSpPr>
        <p:spPr>
          <a:xfrm>
            <a:off x="19628276" y="4156091"/>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 name="Group 2"/>
          <p:cNvGrpSpPr/>
          <p:nvPr/>
        </p:nvGrpSpPr>
        <p:grpSpPr>
          <a:xfrm>
            <a:off x="464906" y="5932096"/>
            <a:ext cx="3219597" cy="4164404"/>
            <a:chOff x="0" y="0"/>
            <a:chExt cx="812800" cy="1051319"/>
          </a:xfrm>
        </p:grpSpPr>
        <p:sp>
          <p:nvSpPr>
            <p:cNvPr id="3" name="Freeform 3"/>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4" name="TextBox 4"/>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491855" y="3943652"/>
            <a:ext cx="4112875" cy="1495909"/>
            <a:chOff x="0" y="0"/>
            <a:chExt cx="932390" cy="339123"/>
          </a:xfrm>
        </p:grpSpPr>
        <p:sp>
          <p:nvSpPr>
            <p:cNvPr id="9" name="Freeform 9"/>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E326C">
                    <a:alpha val="100000"/>
                  </a:srgbClr>
                </a:gs>
                <a:gs pos="100000">
                  <a:srgbClr val="FFC96E">
                    <a:alpha val="100000"/>
                  </a:srgbClr>
                </a:gs>
              </a:gsLst>
              <a:lin ang="0"/>
            </a:gra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1784878" y="5643046"/>
            <a:ext cx="579652" cy="507196"/>
            <a:chOff x="0" y="0"/>
            <a:chExt cx="812800" cy="711200"/>
          </a:xfrm>
        </p:grpSpPr>
        <p:sp>
          <p:nvSpPr>
            <p:cNvPr id="39" name="Freeform 39"/>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0" name="TextBox 40"/>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5" name="TextBox 55"/>
          <p:cNvSpPr txBox="1"/>
          <p:nvPr/>
        </p:nvSpPr>
        <p:spPr>
          <a:xfrm>
            <a:off x="1170258" y="4406430"/>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 Hành chính</a:t>
            </a:r>
          </a:p>
        </p:txBody>
      </p:sp>
      <p:sp>
        <p:nvSpPr>
          <p:cNvPr id="57" name="TextBox 57"/>
          <p:cNvSpPr txBox="1"/>
          <p:nvPr/>
        </p:nvSpPr>
        <p:spPr>
          <a:xfrm>
            <a:off x="861763" y="6210300"/>
            <a:ext cx="253156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Vua</a:t>
            </a:r>
          </a:p>
        </p:txBody>
      </p:sp>
      <p:sp>
        <p:nvSpPr>
          <p:cNvPr id="66" name="Rectangle 65">
            <a:extLst>
              <a:ext uri="{FF2B5EF4-FFF2-40B4-BE49-F238E27FC236}">
                <a16:creationId xmlns:a16="http://schemas.microsoft.com/office/drawing/2014/main" id="{519BF9D4-0981-4480-8CDB-F7E4368378C3}"/>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72" name="TextBox 57">
            <a:extLst>
              <a:ext uri="{FF2B5EF4-FFF2-40B4-BE49-F238E27FC236}">
                <a16:creationId xmlns:a16="http://schemas.microsoft.com/office/drawing/2014/main" id="{1F385697-17AB-48DF-8D27-C8C010B54EED}"/>
              </a:ext>
            </a:extLst>
          </p:cNvPr>
          <p:cNvSpPr txBox="1"/>
          <p:nvPr/>
        </p:nvSpPr>
        <p:spPr>
          <a:xfrm>
            <a:off x="861763" y="6893497"/>
            <a:ext cx="1799279" cy="396712"/>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Lục bộ</a:t>
            </a:r>
          </a:p>
        </p:txBody>
      </p:sp>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6"/>
          <a:stretch>
            <a:fillRect/>
          </a:stretch>
        </p:blipFill>
        <p:spPr>
          <a:xfrm>
            <a:off x="-12878276" y="-2176890"/>
            <a:ext cx="12569703" cy="10337699"/>
          </a:xfrm>
          <a:prstGeom prst="rect">
            <a:avLst/>
          </a:prstGeom>
        </p:spPr>
      </p:pic>
      <p:sp>
        <p:nvSpPr>
          <p:cNvPr id="91" name="TextBox 90">
            <a:extLst>
              <a:ext uri="{FF2B5EF4-FFF2-40B4-BE49-F238E27FC236}">
                <a16:creationId xmlns:a16="http://schemas.microsoft.com/office/drawing/2014/main" id="{33D64B36-37C1-48E2-84E5-0571C29AE71B}"/>
              </a:ext>
            </a:extLst>
          </p:cNvPr>
          <p:cNvSpPr txBox="1"/>
          <p:nvPr/>
        </p:nvSpPr>
        <p:spPr>
          <a:xfrm>
            <a:off x="9414153" y="1681000"/>
            <a:ext cx="8392701" cy="8797793"/>
          </a:xfrm>
          <a:prstGeom prst="rect">
            <a:avLst/>
          </a:prstGeom>
          <a:solidFill>
            <a:srgbClr val="FFF4CF"/>
          </a:solidFill>
        </p:spPr>
        <p:txBody>
          <a:bodyPr wrap="square" rtlCol="0">
            <a:spAutoFit/>
          </a:bodyPr>
          <a:lstStyle/>
          <a:p>
            <a:pPr marL="647700" marR="718185" indent="107950" algn="just">
              <a:lnSpc>
                <a:spcPct val="130000"/>
              </a:lnSpc>
              <a:spcBef>
                <a:spcPts val="725"/>
              </a:spcBef>
              <a:spcAft>
                <a:spcPts val="0"/>
              </a:spcAft>
            </a:pPr>
            <a:r>
              <a:rPr lang="vi-VN" sz="3200" i="1">
                <a:effectLst/>
                <a:latin typeface="+mj-lt"/>
                <a:ea typeface="Verdana" panose="020B0604030504040204" pitchFamily="34" charset="0"/>
                <a:cs typeface="Verdana" panose="020B0604030504040204" pitchFamily="34" charset="0"/>
              </a:rPr>
              <a:t>“Năm</a:t>
            </a:r>
            <a:r>
              <a:rPr lang="vi-VN" sz="3200" i="1" spc="-2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1471,</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nhằm</a:t>
            </a:r>
            <a:r>
              <a:rPr lang="vi-VN" sz="3200" i="1" spc="-270">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tăng</a:t>
            </a:r>
            <a:r>
              <a:rPr lang="vi-VN" sz="3200" b="1" i="1" spc="-27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cường</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sự</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kiểm</a:t>
            </a:r>
            <a:r>
              <a:rPr lang="vi-VN" sz="3200" b="1" i="1" spc="-27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soát</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chỉ</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đạo</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của</a:t>
            </a:r>
            <a:r>
              <a:rPr lang="vi-VN" sz="3200" b="1" i="1" spc="-27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vua</a:t>
            </a:r>
            <a:r>
              <a:rPr lang="vi-VN" sz="3200" b="1" i="1" spc="-270">
                <a:solidFill>
                  <a:srgbClr val="FE596D"/>
                </a:solidFill>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đối</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với</a:t>
            </a:r>
            <a:r>
              <a:rPr lang="vi-VN" sz="3200" i="1" spc="-2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triều</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thần,</a:t>
            </a:r>
            <a:r>
              <a:rPr lang="vi-VN" sz="3200" i="1" spc="-2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tăng cường</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tính</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hiệu</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lực</a:t>
            </a:r>
            <a:r>
              <a:rPr lang="vi-VN" sz="3200" i="1" spc="-28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hiệu</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quả</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bộ</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máy</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lại,</a:t>
            </a:r>
            <a:r>
              <a:rPr lang="vi-VN" sz="3200" i="1" spc="-28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Lê</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Thánh</a:t>
            </a:r>
            <a:r>
              <a:rPr lang="vi-VN" sz="3200" i="1" spc="-28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Tông</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đã</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bãi</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bỏ</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một</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số</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chức quan</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đại</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thần</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có</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công</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nhưng</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không</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có</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học</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thức,</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thay</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vào</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đó</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bằng</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văn</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được</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tuyển chọn</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thi</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cử</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nhằm</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hạn</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chia</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bè,</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kéo</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cánh</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trong</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triều</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đình,</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hạn</a:t>
            </a:r>
            <a:r>
              <a:rPr lang="vi-VN" sz="3200" b="1" i="1" spc="-24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chế</a:t>
            </a:r>
            <a:r>
              <a:rPr lang="vi-VN" sz="3200" b="1" i="1" spc="-24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sự</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thao</a:t>
            </a:r>
            <a:r>
              <a:rPr lang="vi-VN" sz="3200" b="1" i="1" spc="-24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túng</a:t>
            </a:r>
            <a:r>
              <a:rPr lang="vi-VN" sz="3200" b="1" i="1" spc="-24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quyền lực</a:t>
            </a:r>
            <a:r>
              <a:rPr lang="vi-VN" sz="3200" b="1" i="1" spc="-160">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của</a:t>
            </a:r>
            <a:r>
              <a:rPr lang="vi-VN" sz="3200" b="1" i="1" spc="-15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các</a:t>
            </a:r>
            <a:r>
              <a:rPr lang="vi-VN" sz="3200" b="1" i="1" spc="-15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công</a:t>
            </a:r>
            <a:r>
              <a:rPr lang="vi-VN" sz="3200" b="1" i="1" spc="-15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thần</a:t>
            </a:r>
            <a:r>
              <a:rPr lang="vi-VN" sz="3200" i="1">
                <a:effectLst/>
                <a:latin typeface="+mj-lt"/>
                <a:ea typeface="Verdana" panose="020B0604030504040204" pitchFamily="34" charset="0"/>
                <a:cs typeface="Verdana" panose="020B0604030504040204" pitchFamily="34" charset="0"/>
              </a:rPr>
              <a:t>.</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Việc</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ông</a:t>
            </a:r>
            <a:r>
              <a:rPr lang="vi-VN" sz="3200" i="1" spc="-1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trực</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tiếp</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quản</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lí</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bộ</a:t>
            </a:r>
            <a:r>
              <a:rPr lang="vi-VN" sz="3200" i="1" spc="-1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đã</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hạn</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sự</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cồng</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kềnh,</a:t>
            </a:r>
            <a:r>
              <a:rPr lang="vi-VN" sz="3200" i="1" spc="-1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1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liêu của</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bộ</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máy</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hành</a:t>
            </a:r>
            <a:r>
              <a:rPr lang="vi-VN" sz="3200" i="1" spc="-170">
                <a:effectLst/>
                <a:latin typeface="+mj-lt"/>
                <a:ea typeface="Verdana" panose="020B0604030504040204" pitchFamily="34" charset="0"/>
                <a:cs typeface="Verdana" panose="020B0604030504040204" pitchFamily="34" charset="0"/>
              </a:rPr>
              <a:t> </a:t>
            </a:r>
            <a:r>
              <a:rPr lang="vi-VN" sz="3200" i="1" spc="-35">
                <a:effectLst/>
                <a:latin typeface="+mj-lt"/>
                <a:ea typeface="Verdana" panose="020B0604030504040204" pitchFamily="34" charset="0"/>
                <a:cs typeface="Verdana" panose="020B0604030504040204" pitchFamily="34" charset="0"/>
              </a:rPr>
              <a:t>chính”.</a:t>
            </a:r>
            <a:endParaRPr lang="en-US" sz="3200">
              <a:effectLst/>
              <a:latin typeface="+mj-lt"/>
              <a:ea typeface="Verdana" panose="020B0604030504040204" pitchFamily="34" charset="0"/>
              <a:cs typeface="Verdana" panose="020B0604030504040204" pitchFamily="34" charset="0"/>
            </a:endParaRPr>
          </a:p>
          <a:p>
            <a:pPr marL="661670" marR="718185" algn="r">
              <a:spcBef>
                <a:spcPts val="330"/>
              </a:spcBef>
              <a:spcAft>
                <a:spcPts val="0"/>
              </a:spcAft>
            </a:pPr>
            <a:r>
              <a:rPr lang="vi-VN" sz="3200">
                <a:effectLst/>
                <a:latin typeface="+mj-lt"/>
                <a:ea typeface="Verdana" panose="020B0604030504040204" pitchFamily="34" charset="0"/>
                <a:cs typeface="Verdana" panose="020B0604030504040204" pitchFamily="34" charset="0"/>
              </a:rPr>
              <a:t>(Phan Huy Lê, </a:t>
            </a:r>
            <a:r>
              <a:rPr lang="vi-VN" sz="3200" i="1">
                <a:effectLst/>
                <a:latin typeface="+mj-lt"/>
                <a:ea typeface="Verdana" panose="020B0604030504040204" pitchFamily="34" charset="0"/>
                <a:cs typeface="Verdana" panose="020B0604030504040204" pitchFamily="34" charset="0"/>
              </a:rPr>
              <a:t>Lịch sử Việt Nam</a:t>
            </a:r>
            <a:r>
              <a:rPr lang="vi-VN" sz="3200">
                <a:effectLst/>
                <a:latin typeface="+mj-lt"/>
                <a:ea typeface="Verdana" panose="020B0604030504040204" pitchFamily="34" charset="0"/>
                <a:cs typeface="Verdana" panose="020B0604030504040204" pitchFamily="34" charset="0"/>
              </a:rPr>
              <a:t>, tập 2, NXB Giáo dục, Hà Nội, trang 91)</a:t>
            </a:r>
            <a:endParaRPr lang="en-US" sz="3200">
              <a:effectLst/>
              <a:latin typeface="+mj-lt"/>
              <a:ea typeface="Verdana" panose="020B0604030504040204" pitchFamily="34" charset="0"/>
              <a:cs typeface="Verdana" panose="020B0604030504040204" pitchFamily="34" charset="0"/>
            </a:endParaRPr>
          </a:p>
        </p:txBody>
      </p:sp>
      <p:pic>
        <p:nvPicPr>
          <p:cNvPr id="93" name="Picture 2">
            <a:extLst>
              <a:ext uri="{FF2B5EF4-FFF2-40B4-BE49-F238E27FC236}">
                <a16:creationId xmlns:a16="http://schemas.microsoft.com/office/drawing/2014/main" id="{F8A559EF-5DC6-4B77-A8A1-C9DB023F5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879" y="2119712"/>
            <a:ext cx="3986834" cy="652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86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4" name="Freeform 54"/>
          <p:cNvSpPr/>
          <p:nvPr/>
        </p:nvSpPr>
        <p:spPr>
          <a:xfrm>
            <a:off x="19628276" y="4156091"/>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 name="Group 2"/>
          <p:cNvGrpSpPr/>
          <p:nvPr/>
        </p:nvGrpSpPr>
        <p:grpSpPr>
          <a:xfrm>
            <a:off x="464905" y="3646096"/>
            <a:ext cx="3219597" cy="4164404"/>
            <a:chOff x="0" y="0"/>
            <a:chExt cx="812800" cy="1051319"/>
          </a:xfrm>
        </p:grpSpPr>
        <p:sp>
          <p:nvSpPr>
            <p:cNvPr id="3" name="Freeform 3"/>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491855" y="1714500"/>
            <a:ext cx="4112875" cy="1495909"/>
            <a:chOff x="0" y="0"/>
            <a:chExt cx="932390" cy="339123"/>
          </a:xfrm>
        </p:grpSpPr>
        <p:sp>
          <p:nvSpPr>
            <p:cNvPr id="9" name="Freeform 9"/>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E326C">
                    <a:alpha val="100000"/>
                  </a:srgbClr>
                </a:gs>
                <a:gs pos="100000">
                  <a:srgbClr val="FFC96E">
                    <a:alpha val="100000"/>
                  </a:srgbClr>
                </a:gs>
              </a:gsLst>
              <a:lin ang="0"/>
            </a:gra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1784878" y="3413894"/>
            <a:ext cx="579652" cy="507196"/>
            <a:chOff x="0" y="0"/>
            <a:chExt cx="812800" cy="711200"/>
          </a:xfrm>
        </p:grpSpPr>
        <p:sp>
          <p:nvSpPr>
            <p:cNvPr id="39" name="Freeform 39"/>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40" name="TextBox 40"/>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5" name="TextBox 55"/>
          <p:cNvSpPr txBox="1"/>
          <p:nvPr/>
        </p:nvSpPr>
        <p:spPr>
          <a:xfrm>
            <a:off x="1170258" y="2177278"/>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 Hành chính</a:t>
            </a:r>
          </a:p>
        </p:txBody>
      </p:sp>
      <p:sp>
        <p:nvSpPr>
          <p:cNvPr id="57" name="TextBox 57"/>
          <p:cNvSpPr txBox="1"/>
          <p:nvPr/>
        </p:nvSpPr>
        <p:spPr>
          <a:xfrm>
            <a:off x="861763" y="4107326"/>
            <a:ext cx="2531563" cy="408766"/>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Vua</a:t>
            </a:r>
          </a:p>
        </p:txBody>
      </p:sp>
      <p:sp>
        <p:nvSpPr>
          <p:cNvPr id="66" name="Rectangle 65">
            <a:extLst>
              <a:ext uri="{FF2B5EF4-FFF2-40B4-BE49-F238E27FC236}">
                <a16:creationId xmlns:a16="http://schemas.microsoft.com/office/drawing/2014/main" id="{519BF9D4-0981-4480-8CDB-F7E4368378C3}"/>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72" name="TextBox 57">
            <a:extLst>
              <a:ext uri="{FF2B5EF4-FFF2-40B4-BE49-F238E27FC236}">
                <a16:creationId xmlns:a16="http://schemas.microsoft.com/office/drawing/2014/main" id="{1F385697-17AB-48DF-8D27-C8C010B54EED}"/>
              </a:ext>
            </a:extLst>
          </p:cNvPr>
          <p:cNvSpPr txBox="1"/>
          <p:nvPr/>
        </p:nvSpPr>
        <p:spPr>
          <a:xfrm>
            <a:off x="861763" y="4702328"/>
            <a:ext cx="1799279" cy="408766"/>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Lục bộ</a:t>
            </a:r>
          </a:p>
        </p:txBody>
      </p:sp>
      <p:sp>
        <p:nvSpPr>
          <p:cNvPr id="73" name="TextBox 58">
            <a:extLst>
              <a:ext uri="{FF2B5EF4-FFF2-40B4-BE49-F238E27FC236}">
                <a16:creationId xmlns:a16="http://schemas.microsoft.com/office/drawing/2014/main" id="{22A107D1-5C78-4DC4-A820-34585AD36193}"/>
              </a:ext>
            </a:extLst>
          </p:cNvPr>
          <p:cNvSpPr txBox="1"/>
          <p:nvPr/>
        </p:nvSpPr>
        <p:spPr>
          <a:xfrm>
            <a:off x="861763" y="5297330"/>
            <a:ext cx="1799279" cy="408766"/>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4000">
                <a:solidFill>
                  <a:srgbClr val="000000"/>
                </a:solidFill>
                <a:latin typeface="Times New Roman" panose="02020603050405020304" pitchFamily="18" charset="0"/>
                <a:cs typeface="Times New Roman" panose="02020603050405020304" pitchFamily="18" charset="0"/>
              </a:rPr>
              <a:t>Đô ty</a:t>
            </a:r>
            <a:endParaRPr kumimoji="0" lang="en-US" sz="4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4" name="TextBox 58">
            <a:extLst>
              <a:ext uri="{FF2B5EF4-FFF2-40B4-BE49-F238E27FC236}">
                <a16:creationId xmlns:a16="http://schemas.microsoft.com/office/drawing/2014/main" id="{DA467EE2-3BCF-4213-A6A1-6736F5B77622}"/>
              </a:ext>
            </a:extLst>
          </p:cNvPr>
          <p:cNvSpPr txBox="1"/>
          <p:nvPr/>
        </p:nvSpPr>
        <p:spPr>
          <a:xfrm>
            <a:off x="861763" y="5892332"/>
            <a:ext cx="1799279" cy="408766"/>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Thừa ty</a:t>
            </a:r>
          </a:p>
        </p:txBody>
      </p:sp>
      <p:sp>
        <p:nvSpPr>
          <p:cNvPr id="75" name="TextBox 58">
            <a:extLst>
              <a:ext uri="{FF2B5EF4-FFF2-40B4-BE49-F238E27FC236}">
                <a16:creationId xmlns:a16="http://schemas.microsoft.com/office/drawing/2014/main" id="{8386C142-8728-455D-87FF-7F537F698E22}"/>
              </a:ext>
            </a:extLst>
          </p:cNvPr>
          <p:cNvSpPr txBox="1"/>
          <p:nvPr/>
        </p:nvSpPr>
        <p:spPr>
          <a:xfrm>
            <a:off x="861763" y="6487334"/>
            <a:ext cx="1799279" cy="408766"/>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4000">
                <a:solidFill>
                  <a:srgbClr val="000000"/>
                </a:solidFill>
                <a:latin typeface="Times New Roman" panose="02020603050405020304" pitchFamily="18" charset="0"/>
                <a:cs typeface="Times New Roman" panose="02020603050405020304" pitchFamily="18" charset="0"/>
              </a:rPr>
              <a:t>Hiến ty</a:t>
            </a:r>
            <a:endParaRPr kumimoji="0" lang="en-US" sz="4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514F26C3-D559-4134-8E3B-91249F09CF45}"/>
              </a:ext>
            </a:extLst>
          </p:cNvPr>
          <p:cNvPicPr>
            <a:picLocks noChangeAspect="1"/>
          </p:cNvPicPr>
          <p:nvPr/>
        </p:nvPicPr>
        <p:blipFill rotWithShape="1">
          <a:blip r:embed="rId6">
            <a:extLst>
              <a:ext uri="{28A0092B-C50C-407E-A947-70E740481C1C}">
                <a14:useLocalDpi xmlns:a14="http://schemas.microsoft.com/office/drawing/2010/main" val="0"/>
              </a:ext>
            </a:extLst>
          </a:blip>
          <a:srcRect l="18078" r="16388"/>
          <a:stretch/>
        </p:blipFill>
        <p:spPr>
          <a:xfrm>
            <a:off x="6188057" y="1604004"/>
            <a:ext cx="11606337" cy="8438374"/>
          </a:xfrm>
          <a:prstGeom prst="rect">
            <a:avLst/>
          </a:prstGeom>
        </p:spPr>
      </p:pic>
      <p:sp>
        <p:nvSpPr>
          <p:cNvPr id="28" name="TextBox 27">
            <a:extLst>
              <a:ext uri="{FF2B5EF4-FFF2-40B4-BE49-F238E27FC236}">
                <a16:creationId xmlns:a16="http://schemas.microsoft.com/office/drawing/2014/main" id="{79488D45-EF8C-402A-8A77-B2C0C423E2FF}"/>
              </a:ext>
            </a:extLst>
          </p:cNvPr>
          <p:cNvSpPr txBox="1"/>
          <p:nvPr/>
        </p:nvSpPr>
        <p:spPr>
          <a:xfrm>
            <a:off x="381000" y="7752383"/>
            <a:ext cx="5652274" cy="2496517"/>
          </a:xfrm>
          <a:prstGeom prst="rect">
            <a:avLst/>
          </a:prstGeom>
          <a:solidFill>
            <a:srgbClr val="FBF8B8"/>
          </a:solidFill>
        </p:spPr>
        <p:txBody>
          <a:bodyPr wrap="square" rtlCol="0">
            <a:spAutoFit/>
          </a:bodyPr>
          <a:lstStyle/>
          <a:p>
            <a:pPr>
              <a:lnSpc>
                <a:spcPct val="150000"/>
              </a:lnSpc>
            </a:pPr>
            <a:r>
              <a:rPr lang="en-US" sz="3600">
                <a:latin typeface="+mj-lt"/>
              </a:rPr>
              <a:t>- </a:t>
            </a:r>
            <a:r>
              <a:rPr lang="vi-VN" sz="3600">
                <a:latin typeface="+mj-lt"/>
              </a:rPr>
              <a:t>Đô ty phụ trách quân sự. </a:t>
            </a:r>
            <a:r>
              <a:rPr lang="en-US" sz="3600">
                <a:latin typeface="+mj-lt"/>
              </a:rPr>
              <a:t>- </a:t>
            </a:r>
            <a:r>
              <a:rPr lang="vi-VN" sz="3600">
                <a:latin typeface="+mj-lt"/>
              </a:rPr>
              <a:t>Thừa ty tr</a:t>
            </a:r>
            <a:r>
              <a:rPr lang="en-US" sz="3600">
                <a:latin typeface="Times New Roman" panose="02020603050405020304" pitchFamily="18" charset="0"/>
                <a:cs typeface="Times New Roman" panose="02020603050405020304" pitchFamily="18" charset="0"/>
              </a:rPr>
              <a:t>ô</a:t>
            </a:r>
            <a:r>
              <a:rPr lang="vi-VN" sz="3600">
                <a:latin typeface="+mj-lt"/>
              </a:rPr>
              <a:t>ng coi dân sự. </a:t>
            </a:r>
            <a:endParaRPr lang="en-US" sz="3600">
              <a:latin typeface="+mj-lt"/>
            </a:endParaRPr>
          </a:p>
          <a:p>
            <a:pPr>
              <a:lnSpc>
                <a:spcPct val="150000"/>
              </a:lnSpc>
            </a:pPr>
            <a:r>
              <a:rPr lang="en-US" sz="3600">
                <a:latin typeface="+mj-lt"/>
              </a:rPr>
              <a:t>- </a:t>
            </a:r>
            <a:r>
              <a:rPr lang="vi-VN" sz="3600">
                <a:latin typeface="+mj-lt"/>
              </a:rPr>
              <a:t>Hiến ty nắm quyền tư pháp.</a:t>
            </a:r>
            <a:endParaRPr lang="en-US" sz="3600">
              <a:latin typeface="+mj-lt"/>
            </a:endParaRPr>
          </a:p>
        </p:txBody>
      </p:sp>
    </p:spTree>
    <p:extLst>
      <p:ext uri="{BB962C8B-B14F-4D97-AF65-F5344CB8AC3E}">
        <p14:creationId xmlns:p14="http://schemas.microsoft.com/office/powerpoint/2010/main" val="4039682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D636A-8F27-4B7E-8C2B-860E560D429D}"/>
              </a:ext>
            </a:extLst>
          </p:cNvPr>
          <p:cNvPicPr>
            <a:picLocks noChangeAspect="1"/>
          </p:cNvPicPr>
          <p:nvPr/>
        </p:nvPicPr>
        <p:blipFill>
          <a:blip r:embed="rId2"/>
          <a:stretch>
            <a:fillRect/>
          </a:stretch>
        </p:blipFill>
        <p:spPr>
          <a:xfrm>
            <a:off x="10678592" y="471259"/>
            <a:ext cx="6838527" cy="9544742"/>
          </a:xfrm>
          <a:prstGeom prst="rect">
            <a:avLst/>
          </a:prstGeom>
        </p:spPr>
      </p:pic>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4" name="Freeform 54"/>
          <p:cNvSpPr/>
          <p:nvPr/>
        </p:nvSpPr>
        <p:spPr>
          <a:xfrm>
            <a:off x="19628276" y="4156091"/>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491855" y="218591"/>
            <a:ext cx="4112875" cy="1495909"/>
            <a:chOff x="0" y="0"/>
            <a:chExt cx="932390" cy="339123"/>
          </a:xfrm>
        </p:grpSpPr>
        <p:sp>
          <p:nvSpPr>
            <p:cNvPr id="9" name="Freeform 9"/>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E326C">
                    <a:alpha val="100000"/>
                  </a:srgbClr>
                </a:gs>
                <a:gs pos="100000">
                  <a:srgbClr val="FFC96E">
                    <a:alpha val="100000"/>
                  </a:srgbClr>
                </a:gs>
              </a:gsLst>
              <a:lin ang="0"/>
            </a:gradFill>
          </p:spPr>
        </p:sp>
        <p:sp>
          <p:nvSpPr>
            <p:cNvPr id="10" name="TextBox 10"/>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TextBox 55"/>
          <p:cNvSpPr txBox="1"/>
          <p:nvPr/>
        </p:nvSpPr>
        <p:spPr>
          <a:xfrm>
            <a:off x="1170258" y="772430"/>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 Hành chính</a:t>
            </a: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5">
            <a:alphaModFix amt="58000"/>
          </a:blip>
          <a:srcRect/>
          <a:stretch>
            <a:fillRect/>
          </a:stretch>
        </p:blipFill>
        <p:spPr>
          <a:xfrm>
            <a:off x="16201911" y="-783140"/>
            <a:ext cx="2849488" cy="2721261"/>
          </a:xfrm>
          <a:prstGeom prst="rect">
            <a:avLst/>
          </a:prstGeom>
        </p:spPr>
      </p:pic>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6"/>
          <a:stretch>
            <a:fillRect/>
          </a:stretch>
        </p:blipFill>
        <p:spPr>
          <a:xfrm>
            <a:off x="-14290217" y="-1079399"/>
            <a:ext cx="12569703" cy="10337699"/>
          </a:xfrm>
          <a:prstGeom prst="rect">
            <a:avLst/>
          </a:prstGeom>
        </p:spPr>
      </p:pic>
      <p:pic>
        <p:nvPicPr>
          <p:cNvPr id="39" name="Picture 38">
            <a:extLst>
              <a:ext uri="{FF2B5EF4-FFF2-40B4-BE49-F238E27FC236}">
                <a16:creationId xmlns:a16="http://schemas.microsoft.com/office/drawing/2014/main" id="{33AD8AAB-6243-4C71-98FC-308831F8DD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659" r="21925"/>
          <a:stretch/>
        </p:blipFill>
        <p:spPr>
          <a:xfrm>
            <a:off x="20846283" y="774814"/>
            <a:ext cx="6673992" cy="9793359"/>
          </a:xfrm>
          <a:prstGeom prst="rect">
            <a:avLst/>
          </a:prstGeom>
        </p:spPr>
      </p:pic>
      <p:sp>
        <p:nvSpPr>
          <p:cNvPr id="12" name="TextBox 11">
            <a:extLst>
              <a:ext uri="{FF2B5EF4-FFF2-40B4-BE49-F238E27FC236}">
                <a16:creationId xmlns:a16="http://schemas.microsoft.com/office/drawing/2014/main" id="{8FC18100-AD25-4843-895D-EC1BECA3A51B}"/>
              </a:ext>
            </a:extLst>
          </p:cNvPr>
          <p:cNvSpPr txBox="1"/>
          <p:nvPr/>
        </p:nvSpPr>
        <p:spPr>
          <a:xfrm>
            <a:off x="228600" y="3216790"/>
            <a:ext cx="9369250" cy="7408182"/>
          </a:xfrm>
          <a:prstGeom prst="rect">
            <a:avLst/>
          </a:prstGeom>
          <a:solidFill>
            <a:srgbClr val="FBF8B8">
              <a:alpha val="63000"/>
            </a:srgbClr>
          </a:solidFill>
        </p:spPr>
        <p:txBody>
          <a:bodyPr wrap="square" rtlCol="0">
            <a:spAutoFit/>
          </a:bodyPr>
          <a:lstStyle/>
          <a:p>
            <a:pPr marL="647700" marR="715010" indent="107950" algn="just">
              <a:lnSpc>
                <a:spcPct val="130000"/>
              </a:lnSpc>
              <a:spcBef>
                <a:spcPts val="785"/>
              </a:spcBef>
              <a:spcAft>
                <a:spcPts val="0"/>
              </a:spcAft>
            </a:pPr>
            <a:r>
              <a:rPr lang="vi-VN" sz="3200" i="1">
                <a:effectLst/>
                <a:latin typeface="+mj-lt"/>
                <a:ea typeface="Verdana" panose="020B0604030504040204" pitchFamily="34" charset="0"/>
                <a:cs typeface="Verdana" panose="020B0604030504040204" pitchFamily="34" charset="0"/>
              </a:rPr>
              <a:t>“Đặt</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13</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đạo</a:t>
            </a:r>
            <a:r>
              <a:rPr lang="vi-VN" sz="3200" i="1" spc="-20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Thừa</a:t>
            </a:r>
            <a:r>
              <a:rPr lang="vi-VN" sz="3200" i="1" spc="-20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tuyên:</a:t>
            </a:r>
            <a:r>
              <a:rPr lang="vi-VN" sz="3200" i="1" spc="-205">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Thanh</a:t>
            </a:r>
            <a:r>
              <a:rPr lang="vi-VN" sz="3200" b="1" i="1" spc="-210">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Hoá,</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Nghệ</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An,</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Thuận</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Hoá,</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Thiên</a:t>
            </a:r>
            <a:r>
              <a:rPr lang="vi-VN" sz="3200" b="1" i="1" spc="-210">
                <a:solidFill>
                  <a:srgbClr val="FE596D"/>
                </a:solidFill>
                <a:effectLst/>
                <a:latin typeface="+mj-lt"/>
                <a:ea typeface="Verdana" panose="020B0604030504040204" pitchFamily="34" charset="0"/>
                <a:cs typeface="Verdana" panose="020B0604030504040204" pitchFamily="34" charset="0"/>
              </a:rPr>
              <a:t> </a:t>
            </a:r>
            <a:r>
              <a:rPr lang="vi-VN" sz="3200" b="1" i="1" spc="-25">
                <a:solidFill>
                  <a:srgbClr val="FE596D"/>
                </a:solidFill>
                <a:effectLst/>
                <a:latin typeface="+mj-lt"/>
                <a:ea typeface="Verdana" panose="020B0604030504040204" pitchFamily="34" charset="0"/>
                <a:cs typeface="Verdana" panose="020B0604030504040204" pitchFamily="34" charset="0"/>
              </a:rPr>
              <a:t>Trường,</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Nam</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Sách,</a:t>
            </a:r>
            <a:r>
              <a:rPr lang="vi-VN" sz="3200" b="1" i="1" spc="-20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Quốc Oai,</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Bắc</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Giang,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An</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Bang,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Hưng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Hoá,</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30">
                <a:solidFill>
                  <a:srgbClr val="FE596D"/>
                </a:solidFill>
                <a:effectLst/>
                <a:latin typeface="+mj-lt"/>
                <a:ea typeface="Verdana" panose="020B0604030504040204" pitchFamily="34" charset="0"/>
                <a:cs typeface="Verdana" panose="020B0604030504040204" pitchFamily="34" charset="0"/>
              </a:rPr>
              <a:t>Tuyên</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Quang,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Thái</a:t>
            </a:r>
            <a:r>
              <a:rPr lang="vi-VN" sz="3200" b="1" i="1" spc="-240">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Nguyên,</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Lạng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a:solidFill>
                  <a:srgbClr val="FE596D"/>
                </a:solidFill>
                <a:effectLst/>
                <a:latin typeface="+mj-lt"/>
                <a:ea typeface="Verdana" panose="020B0604030504040204" pitchFamily="34" charset="0"/>
                <a:cs typeface="Verdana" panose="020B0604030504040204" pitchFamily="34" charset="0"/>
              </a:rPr>
              <a:t>Sơn</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20">
                <a:solidFill>
                  <a:srgbClr val="FE596D"/>
                </a:solidFill>
                <a:effectLst/>
                <a:latin typeface="+mj-lt"/>
                <a:ea typeface="Verdana" panose="020B0604030504040204" pitchFamily="34" charset="0"/>
                <a:cs typeface="Verdana" panose="020B0604030504040204" pitchFamily="34" charset="0"/>
              </a:rPr>
              <a:t>và</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phủ</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25">
                <a:solidFill>
                  <a:srgbClr val="FE596D"/>
                </a:solidFill>
                <a:effectLst/>
                <a:latin typeface="+mj-lt"/>
                <a:ea typeface="Verdana" panose="020B0604030504040204" pitchFamily="34" charset="0"/>
                <a:cs typeface="Verdana" panose="020B0604030504040204" pitchFamily="34" charset="0"/>
              </a:rPr>
              <a:t>Trung</a:t>
            </a:r>
            <a:r>
              <a:rPr lang="vi-VN" sz="3200" b="1" i="1" spc="-245">
                <a:solidFill>
                  <a:srgbClr val="FE596D"/>
                </a:solidFill>
                <a:effectLst/>
                <a:latin typeface="+mj-lt"/>
                <a:ea typeface="Verdana" panose="020B0604030504040204" pitchFamily="34" charset="0"/>
                <a:cs typeface="Verdana" panose="020B0604030504040204" pitchFamily="34" charset="0"/>
              </a:rPr>
              <a:t> </a:t>
            </a:r>
            <a:r>
              <a:rPr lang="vi-VN" sz="3200" b="1" i="1" spc="-15">
                <a:solidFill>
                  <a:srgbClr val="FE596D"/>
                </a:solidFill>
                <a:effectLst/>
                <a:latin typeface="+mj-lt"/>
                <a:ea typeface="Verdana" panose="020B0604030504040204" pitchFamily="34" charset="0"/>
                <a:cs typeface="Verdana" panose="020B0604030504040204" pitchFamily="34" charset="0"/>
              </a:rPr>
              <a:t>Đô.</a:t>
            </a:r>
            <a:r>
              <a:rPr lang="en-US" sz="3200" b="1">
                <a:solidFill>
                  <a:srgbClr val="FE596D"/>
                </a:solidFill>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Đổi</a:t>
            </a:r>
            <a:r>
              <a:rPr lang="vi-VN" sz="3200" i="1" spc="-2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lộ</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phủ,</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đổi</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trấn</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châu,</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đổi</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an</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phủ</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sứ</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các</a:t>
            </a:r>
            <a:r>
              <a:rPr lang="vi-VN" sz="3200" i="1" spc="-2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lộ</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70">
                <a:effectLst/>
                <a:latin typeface="+mj-lt"/>
                <a:ea typeface="Verdana" panose="020B0604030504040204" pitchFamily="34" charset="0"/>
                <a:cs typeface="Verdana" panose="020B0604030504040204" pitchFamily="34" charset="0"/>
              </a:rPr>
              <a:t> </a:t>
            </a:r>
            <a:r>
              <a:rPr lang="vi-VN" sz="3200" i="1" spc="-30">
                <a:effectLst/>
                <a:latin typeface="+mj-lt"/>
                <a:ea typeface="Verdana" panose="020B0604030504040204" pitchFamily="34" charset="0"/>
                <a:cs typeface="Verdana" panose="020B0604030504040204" pitchFamily="34" charset="0"/>
              </a:rPr>
              <a:t>Tri</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phủ,</a:t>
            </a:r>
            <a:r>
              <a:rPr lang="vi-VN" sz="3200" i="1" spc="-270">
                <a:effectLst/>
                <a:latin typeface="+mj-lt"/>
                <a:ea typeface="Verdana" panose="020B0604030504040204" pitchFamily="34" charset="0"/>
                <a:cs typeface="Verdana" panose="020B0604030504040204" pitchFamily="34" charset="0"/>
              </a:rPr>
              <a:t> </a:t>
            </a:r>
            <a:r>
              <a:rPr lang="vi-VN" sz="3200" i="1" spc="-30">
                <a:effectLst/>
                <a:latin typeface="+mj-lt"/>
                <a:ea typeface="Verdana" panose="020B0604030504040204" pitchFamily="34" charset="0"/>
                <a:cs typeface="Verdana" panose="020B0604030504040204" pitchFamily="34" charset="0"/>
              </a:rPr>
              <a:t>Trấn</a:t>
            </a:r>
            <a:r>
              <a:rPr lang="vi-VN" sz="3200" i="1" spc="-27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phủ</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Đồng </a:t>
            </a:r>
            <a:r>
              <a:rPr lang="vi-VN" sz="3200" i="1">
                <a:effectLst/>
                <a:latin typeface="+mj-lt"/>
                <a:ea typeface="Verdana" panose="020B0604030504040204" pitchFamily="34" charset="0"/>
                <a:cs typeface="Verdana" panose="020B0604030504040204" pitchFamily="34" charset="0"/>
              </a:rPr>
              <a:t>tri</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phủ,</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Chuyển</a:t>
            </a:r>
            <a:r>
              <a:rPr lang="vi-VN" sz="3200" i="1" spc="-240">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vận</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40">
                <a:effectLst/>
                <a:latin typeface="+mj-lt"/>
                <a:ea typeface="Verdana" panose="020B0604030504040204" pitchFamily="34" charset="0"/>
                <a:cs typeface="Verdana" panose="020B0604030504040204" pitchFamily="34" charset="0"/>
              </a:rPr>
              <a:t> </a:t>
            </a:r>
            <a:r>
              <a:rPr lang="vi-VN" sz="3200" i="1" spc="-30">
                <a:effectLst/>
                <a:latin typeface="+mj-lt"/>
                <a:ea typeface="Verdana" panose="020B0604030504040204" pitchFamily="34" charset="0"/>
                <a:cs typeface="Verdana" panose="020B0604030504040204" pitchFamily="34" charset="0"/>
              </a:rPr>
              <a:t>Tri</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huyện,</a:t>
            </a:r>
            <a:r>
              <a:rPr lang="vi-VN" sz="3200" i="1" spc="-240">
                <a:effectLst/>
                <a:latin typeface="+mj-lt"/>
                <a:ea typeface="Verdana" panose="020B0604030504040204" pitchFamily="34" charset="0"/>
                <a:cs typeface="Verdana" panose="020B0604030504040204" pitchFamily="34" charset="0"/>
              </a:rPr>
              <a:t> </a:t>
            </a:r>
            <a:r>
              <a:rPr lang="vi-VN" sz="3200" i="1" spc="-30">
                <a:effectLst/>
                <a:latin typeface="+mj-lt"/>
                <a:ea typeface="Verdana" panose="020B0604030504040204" pitchFamily="34" charset="0"/>
                <a:cs typeface="Verdana" panose="020B0604030504040204" pitchFamily="34" charset="0"/>
              </a:rPr>
              <a:t>Tuần</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sát</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Huyện</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thừa,</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Xã</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quan</a:t>
            </a:r>
            <a:r>
              <a:rPr lang="vi-VN" sz="3200" i="1" spc="-24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thành</a:t>
            </a:r>
            <a:r>
              <a:rPr lang="vi-VN" sz="3200" i="1" spc="-23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Xã</a:t>
            </a:r>
            <a:r>
              <a:rPr lang="vi-VN" sz="3200" i="1" spc="-240">
                <a:effectLst/>
                <a:latin typeface="+mj-lt"/>
                <a:ea typeface="Verdana" panose="020B0604030504040204" pitchFamily="34" charset="0"/>
                <a:cs typeface="Verdana" panose="020B0604030504040204" pitchFamily="34" charset="0"/>
              </a:rPr>
              <a:t> </a:t>
            </a:r>
            <a:r>
              <a:rPr lang="vi-VN" sz="3200" i="1" spc="-40">
                <a:effectLst/>
                <a:latin typeface="+mj-lt"/>
                <a:ea typeface="Verdana" panose="020B0604030504040204" pitchFamily="34" charset="0"/>
                <a:cs typeface="Verdana" panose="020B0604030504040204" pitchFamily="34" charset="0"/>
              </a:rPr>
              <a:t>trưởng”.</a:t>
            </a:r>
            <a:endParaRPr lang="en-US" sz="3200">
              <a:effectLst/>
              <a:latin typeface="+mj-lt"/>
              <a:ea typeface="Verdana" panose="020B0604030504040204" pitchFamily="34" charset="0"/>
              <a:cs typeface="Verdana" panose="020B0604030504040204" pitchFamily="34" charset="0"/>
            </a:endParaRPr>
          </a:p>
          <a:p>
            <a:pPr marL="661670" marR="718185" algn="r">
              <a:spcBef>
                <a:spcPts val="305"/>
              </a:spcBef>
              <a:spcAft>
                <a:spcPts val="0"/>
              </a:spcAft>
            </a:pPr>
            <a:r>
              <a:rPr lang="vi-VN" sz="3200">
                <a:effectLst/>
                <a:latin typeface="+mj-lt"/>
                <a:ea typeface="Verdana" panose="020B0604030504040204" pitchFamily="34" charset="0"/>
                <a:cs typeface="Verdana" panose="020B0604030504040204" pitchFamily="34" charset="0"/>
              </a:rPr>
              <a:t>(Ngô Sỹ Liên, </a:t>
            </a:r>
            <a:r>
              <a:rPr lang="vi-VN" sz="3200" i="1">
                <a:effectLst/>
                <a:latin typeface="+mj-lt"/>
                <a:ea typeface="Verdana" panose="020B0604030504040204" pitchFamily="34" charset="0"/>
                <a:cs typeface="Verdana" panose="020B0604030504040204" pitchFamily="34" charset="0"/>
              </a:rPr>
              <a:t>Đại Việt sử ký toàn thư</a:t>
            </a:r>
            <a:r>
              <a:rPr lang="vi-VN" sz="3200">
                <a:effectLst/>
                <a:latin typeface="+mj-lt"/>
                <a:ea typeface="Verdana" panose="020B0604030504040204" pitchFamily="34" charset="0"/>
                <a:cs typeface="Verdana" panose="020B0604030504040204" pitchFamily="34" charset="0"/>
              </a:rPr>
              <a:t>, tập 2, Sđd, trang 411)</a:t>
            </a:r>
            <a:endParaRPr lang="en-US" sz="3200">
              <a:effectLst/>
              <a:latin typeface="+mj-lt"/>
              <a:ea typeface="Verdana" panose="020B0604030504040204" pitchFamily="34" charset="0"/>
              <a:cs typeface="Verdana" panose="020B0604030504040204" pitchFamily="34" charset="0"/>
            </a:endParaRPr>
          </a:p>
          <a:p>
            <a:pPr algn="just"/>
            <a:endParaRPr lang="en-US" sz="3200">
              <a:latin typeface="+mj-lt"/>
            </a:endParaRPr>
          </a:p>
        </p:txBody>
      </p:sp>
      <p:sp>
        <p:nvSpPr>
          <p:cNvPr id="13" name="TextBox 58">
            <a:extLst>
              <a:ext uri="{FF2B5EF4-FFF2-40B4-BE49-F238E27FC236}">
                <a16:creationId xmlns:a16="http://schemas.microsoft.com/office/drawing/2014/main" id="{046ED07D-E0DA-4FBC-BE71-EEE0F0ABF5DC}"/>
              </a:ext>
            </a:extLst>
          </p:cNvPr>
          <p:cNvSpPr txBox="1"/>
          <p:nvPr/>
        </p:nvSpPr>
        <p:spPr>
          <a:xfrm>
            <a:off x="4094010" y="1821426"/>
            <a:ext cx="2154390" cy="835550"/>
          </a:xfrm>
          <a:prstGeom prst="rect">
            <a:avLst/>
          </a:prstGeom>
          <a:solidFill>
            <a:schemeClr val="bg1"/>
          </a:solidFill>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13 đạo</a:t>
            </a:r>
          </a:p>
        </p:txBody>
      </p:sp>
    </p:spTree>
    <p:extLst>
      <p:ext uri="{BB962C8B-B14F-4D97-AF65-F5344CB8AC3E}">
        <p14:creationId xmlns:p14="http://schemas.microsoft.com/office/powerpoint/2010/main" val="419808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6985F6D-C098-4CA1-850E-73102CA4354D}"/>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E3C7EC36-A0A8-4E91-AA2A-A70C95EC9AA0}"/>
              </a:ext>
            </a:extLst>
          </p:cNvPr>
          <p:cNvSpPr/>
          <p:nvPr/>
        </p:nvSpPr>
        <p:spPr>
          <a:xfrm>
            <a:off x="228600" y="1317135"/>
            <a:ext cx="3480675" cy="685800"/>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9E3A59D-8355-4FC8-8AC0-408ECBE041DF}"/>
              </a:ext>
            </a:extLst>
          </p:cNvPr>
          <p:cNvSpPr/>
          <p:nvPr/>
        </p:nvSpPr>
        <p:spPr>
          <a:xfrm>
            <a:off x="3505200" y="1341960"/>
            <a:ext cx="14452360" cy="765969"/>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F4FA823-8843-44D8-9B15-FB265CDD0F35}"/>
              </a:ext>
            </a:extLst>
          </p:cNvPr>
          <p:cNvSpPr txBox="1"/>
          <p:nvPr/>
        </p:nvSpPr>
        <p:spPr>
          <a:xfrm>
            <a:off x="228601" y="1317135"/>
            <a:ext cx="246034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Lĩnh vực</a:t>
            </a:r>
          </a:p>
        </p:txBody>
      </p:sp>
      <p:sp>
        <p:nvSpPr>
          <p:cNvPr id="10" name="TextBox 9">
            <a:extLst>
              <a:ext uri="{FF2B5EF4-FFF2-40B4-BE49-F238E27FC236}">
                <a16:creationId xmlns:a16="http://schemas.microsoft.com/office/drawing/2014/main" id="{2DB5C309-3496-4106-924E-294A7BAE190B}"/>
              </a:ext>
            </a:extLst>
          </p:cNvPr>
          <p:cNvSpPr txBox="1"/>
          <p:nvPr/>
        </p:nvSpPr>
        <p:spPr>
          <a:xfrm>
            <a:off x="8254125" y="1224571"/>
            <a:ext cx="387718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p:sp>
        <p:nvSpPr>
          <p:cNvPr id="13" name="Rectangle 12">
            <a:extLst>
              <a:ext uri="{FF2B5EF4-FFF2-40B4-BE49-F238E27FC236}">
                <a16:creationId xmlns:a16="http://schemas.microsoft.com/office/drawing/2014/main" id="{6033EF4E-9882-4E52-A4DD-AEE7FFB223B9}"/>
              </a:ext>
            </a:extLst>
          </p:cNvPr>
          <p:cNvSpPr/>
          <p:nvPr/>
        </p:nvSpPr>
        <p:spPr>
          <a:xfrm>
            <a:off x="228601" y="2107929"/>
            <a:ext cx="2460340" cy="2193900"/>
          </a:xfrm>
          <a:prstGeom prst="rect">
            <a:avLst/>
          </a:prstGeom>
          <a:solidFill>
            <a:srgbClr val="D74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87F531-0606-4392-977A-828188D02F03}"/>
              </a:ext>
            </a:extLst>
          </p:cNvPr>
          <p:cNvSpPr/>
          <p:nvPr/>
        </p:nvSpPr>
        <p:spPr>
          <a:xfrm>
            <a:off x="2743200" y="1866900"/>
            <a:ext cx="15160101" cy="2193900"/>
          </a:xfrm>
          <a:prstGeom prst="rect">
            <a:avLst/>
          </a:prstGeom>
          <a:solidFill>
            <a:srgbClr val="FF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15" name="TextBox 14">
            <a:extLst>
              <a:ext uri="{FF2B5EF4-FFF2-40B4-BE49-F238E27FC236}">
                <a16:creationId xmlns:a16="http://schemas.microsoft.com/office/drawing/2014/main" id="{F681F9AA-4A08-438F-8207-1DDFA2F8E525}"/>
              </a:ext>
            </a:extLst>
          </p:cNvPr>
          <p:cNvSpPr txBox="1"/>
          <p:nvPr/>
        </p:nvSpPr>
        <p:spPr>
          <a:xfrm>
            <a:off x="228600" y="2501121"/>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Hành chính</a:t>
            </a:r>
          </a:p>
        </p:txBody>
      </p:sp>
      <p:sp>
        <p:nvSpPr>
          <p:cNvPr id="16" name="TextBox 15">
            <a:extLst>
              <a:ext uri="{FF2B5EF4-FFF2-40B4-BE49-F238E27FC236}">
                <a16:creationId xmlns:a16="http://schemas.microsoft.com/office/drawing/2014/main" id="{E4A1D51D-8AAB-410C-B08A-420AE301F876}"/>
              </a:ext>
            </a:extLst>
          </p:cNvPr>
          <p:cNvSpPr txBox="1"/>
          <p:nvPr/>
        </p:nvSpPr>
        <p:spPr>
          <a:xfrm>
            <a:off x="2743200" y="1866900"/>
            <a:ext cx="1551471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Trung ương: Vua nắm mọi quyền hành</a:t>
            </a:r>
          </a:p>
          <a:p>
            <a:r>
              <a:rPr lang="en-US" sz="3200">
                <a:latin typeface="Times New Roman" panose="02020603050405020304" pitchFamily="18" charset="0"/>
                <a:cs typeface="Times New Roman" panose="02020603050405020304" pitchFamily="18" charset="0"/>
              </a:rPr>
              <a:t>		    Cơ quan chức năng hoàn thiện: Lục Bộ, Lục Tự, Lục Khoa.</a:t>
            </a:r>
          </a:p>
        </p:txBody>
      </p:sp>
      <p:sp>
        <p:nvSpPr>
          <p:cNvPr id="17" name="TextBox 16">
            <a:extLst>
              <a:ext uri="{FF2B5EF4-FFF2-40B4-BE49-F238E27FC236}">
                <a16:creationId xmlns:a16="http://schemas.microsoft.com/office/drawing/2014/main" id="{D57A77EA-335F-4483-ADEC-5088259A2D63}"/>
              </a:ext>
            </a:extLst>
          </p:cNvPr>
          <p:cNvSpPr txBox="1"/>
          <p:nvPr/>
        </p:nvSpPr>
        <p:spPr>
          <a:xfrm>
            <a:off x="2743201" y="3009900"/>
            <a:ext cx="1471335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Địa phương: </a:t>
            </a:r>
            <a:r>
              <a:rPr lang="en-US" sz="3200" spc="-35">
                <a:effectLst/>
                <a:latin typeface="Times New Roman" panose="02020603050405020304" pitchFamily="18" charset="0"/>
                <a:ea typeface="Verdana" panose="020B0604030504040204" pitchFamily="34" charset="0"/>
                <a:cs typeface="Times New Roman" panose="02020603050405020304" pitchFamily="18" charset="0"/>
              </a:rPr>
              <a:t>N</a:t>
            </a:r>
            <a:r>
              <a:rPr lang="vi-VN" sz="3200">
                <a:effectLst/>
                <a:latin typeface="+mj-lt"/>
                <a:ea typeface="Verdana" panose="020B0604030504040204" pitchFamily="34" charset="0"/>
                <a:cs typeface="Verdana" panose="020B0604030504040204" pitchFamily="34" charset="0"/>
              </a:rPr>
              <a:t>ăm</a:t>
            </a:r>
            <a:r>
              <a:rPr lang="vi-VN" sz="3200" spc="-260">
                <a:effectLst/>
                <a:latin typeface="+mj-lt"/>
                <a:ea typeface="Verdana" panose="020B0604030504040204" pitchFamily="34" charset="0"/>
                <a:cs typeface="Verdana" panose="020B0604030504040204" pitchFamily="34" charset="0"/>
              </a:rPr>
              <a:t> </a:t>
            </a:r>
            <a:r>
              <a:rPr lang="vi-VN" sz="3200" spc="-15">
                <a:effectLst/>
                <a:latin typeface="+mj-lt"/>
                <a:ea typeface="Verdana" panose="020B0604030504040204" pitchFamily="34" charset="0"/>
                <a:cs typeface="Verdana" panose="020B0604030504040204" pitchFamily="34" charset="0"/>
              </a:rPr>
              <a:t>1471, </a:t>
            </a:r>
            <a:r>
              <a:rPr lang="vi-VN" sz="3200">
                <a:effectLst/>
                <a:latin typeface="+mj-lt"/>
                <a:ea typeface="Verdana" panose="020B0604030504040204" pitchFamily="34" charset="0"/>
                <a:cs typeface="Verdana" panose="020B0604030504040204" pitchFamily="34" charset="0"/>
              </a:rPr>
              <a:t>cả </a:t>
            </a:r>
            <a:r>
              <a:rPr lang="vi-VN" sz="3200" spc="-15">
                <a:effectLst/>
                <a:latin typeface="+mj-lt"/>
                <a:ea typeface="Verdana" panose="020B0604030504040204" pitchFamily="34" charset="0"/>
                <a:cs typeface="Verdana" panose="020B0604030504040204" pitchFamily="34" charset="0"/>
              </a:rPr>
              <a:t>nước chia </a:t>
            </a:r>
            <a:r>
              <a:rPr lang="vi-VN" sz="3200">
                <a:effectLst/>
                <a:latin typeface="+mj-lt"/>
                <a:ea typeface="Verdana" panose="020B0604030504040204" pitchFamily="34" charset="0"/>
                <a:cs typeface="Verdana" panose="020B0604030504040204" pitchFamily="34" charset="0"/>
              </a:rPr>
              <a:t>làm 13 </a:t>
            </a:r>
            <a:r>
              <a:rPr lang="vi-VN" sz="3200" spc="-35">
                <a:effectLst/>
                <a:latin typeface="+mj-lt"/>
                <a:ea typeface="Verdana" panose="020B0604030504040204" pitchFamily="34" charset="0"/>
                <a:cs typeface="Verdana" panose="020B0604030504040204" pitchFamily="34" charset="0"/>
              </a:rPr>
              <a:t>Thừa </a:t>
            </a:r>
            <a:r>
              <a:rPr lang="vi-VN" sz="3200" spc="-15">
                <a:effectLst/>
                <a:latin typeface="+mj-lt"/>
                <a:ea typeface="Verdana" panose="020B0604030504040204" pitchFamily="34" charset="0"/>
                <a:cs typeface="Verdana" panose="020B0604030504040204" pitchFamily="34" charset="0"/>
              </a:rPr>
              <a:t>tuyên, đứng </a:t>
            </a:r>
            <a:r>
              <a:rPr lang="vi-VN" sz="3200">
                <a:effectLst/>
                <a:latin typeface="+mj-lt"/>
                <a:ea typeface="Verdana" panose="020B0604030504040204" pitchFamily="34" charset="0"/>
                <a:cs typeface="Verdana" panose="020B0604030504040204" pitchFamily="34" charset="0"/>
              </a:rPr>
              <a:t>đầu là </a:t>
            </a:r>
            <a:r>
              <a:rPr lang="vi-VN" sz="3200" spc="-35">
                <a:effectLst/>
                <a:latin typeface="+mj-lt"/>
                <a:ea typeface="Verdana" panose="020B0604030504040204" pitchFamily="34" charset="0"/>
                <a:cs typeface="Verdana" panose="020B0604030504040204" pitchFamily="34" charset="0"/>
              </a:rPr>
              <a:t>các </a:t>
            </a:r>
            <a:r>
              <a:rPr lang="vi-VN" sz="3200" spc="-25">
                <a:effectLst/>
                <a:latin typeface="+mj-lt"/>
                <a:ea typeface="Verdana" panose="020B0604030504040204" pitchFamily="34" charset="0"/>
                <a:cs typeface="Verdana" panose="020B0604030504040204" pitchFamily="34" charset="0"/>
              </a:rPr>
              <a:t>Tuyên </a:t>
            </a:r>
            <a:r>
              <a:rPr lang="vi-VN" sz="3200" spc="-15">
                <a:effectLst/>
                <a:latin typeface="+mj-lt"/>
                <a:ea typeface="Verdana" panose="020B0604030504040204" pitchFamily="34" charset="0"/>
                <a:cs typeface="Verdana" panose="020B0604030504040204" pitchFamily="34" charset="0"/>
              </a:rPr>
              <a:t>phủ sứ, </a:t>
            </a:r>
            <a:r>
              <a:rPr lang="vi-VN" sz="3200">
                <a:effectLst/>
                <a:latin typeface="+mj-lt"/>
                <a:ea typeface="Verdana" panose="020B0604030504040204" pitchFamily="34" charset="0"/>
                <a:cs typeface="Verdana" panose="020B0604030504040204" pitchFamily="34" charset="0"/>
              </a:rPr>
              <a:t>cơ </a:t>
            </a:r>
            <a:r>
              <a:rPr lang="vi-VN" sz="3200" spc="-30">
                <a:effectLst/>
                <a:latin typeface="+mj-lt"/>
                <a:ea typeface="Verdana" panose="020B0604030504040204" pitchFamily="34" charset="0"/>
                <a:cs typeface="Verdana" panose="020B0604030504040204" pitchFamily="34" charset="0"/>
              </a:rPr>
              <a:t>quan </a:t>
            </a:r>
            <a:r>
              <a:rPr lang="vi-VN" sz="3200" spc="-15">
                <a:effectLst/>
                <a:latin typeface="+mj-lt"/>
                <a:ea typeface="Verdana" panose="020B0604030504040204" pitchFamily="34" charset="0"/>
                <a:cs typeface="Verdana" panose="020B0604030504040204" pitchFamily="34" charset="0"/>
              </a:rPr>
              <a:t>chuyên </a:t>
            </a:r>
            <a:r>
              <a:rPr lang="vi-VN" sz="3200" spc="-20">
                <a:effectLst/>
                <a:latin typeface="+mj-lt"/>
                <a:ea typeface="Verdana" panose="020B0604030504040204" pitchFamily="34" charset="0"/>
                <a:cs typeface="Verdana" panose="020B0604030504040204" pitchFamily="34" charset="0"/>
              </a:rPr>
              <a:t>trách </a:t>
            </a:r>
            <a:r>
              <a:rPr lang="vi-VN" sz="3200" spc="-15">
                <a:effectLst/>
                <a:latin typeface="+mj-lt"/>
                <a:ea typeface="Verdana" panose="020B0604030504040204" pitchFamily="34" charset="0"/>
                <a:cs typeface="Verdana" panose="020B0604030504040204" pitchFamily="34" charset="0"/>
              </a:rPr>
              <a:t>gồm: </a:t>
            </a:r>
            <a:r>
              <a:rPr lang="vi-VN" sz="3200" spc="-35">
                <a:effectLst/>
                <a:latin typeface="+mj-lt"/>
                <a:ea typeface="Verdana" panose="020B0604030504040204" pitchFamily="34" charset="0"/>
                <a:cs typeface="Verdana" panose="020B0604030504040204" pitchFamily="34" charset="0"/>
              </a:rPr>
              <a:t>Thừa </a:t>
            </a:r>
            <a:r>
              <a:rPr lang="vi-VN" sz="3200" spc="-20">
                <a:effectLst/>
                <a:latin typeface="+mj-lt"/>
                <a:ea typeface="Verdana" panose="020B0604030504040204" pitchFamily="34" charset="0"/>
                <a:cs typeface="Verdana" panose="020B0604030504040204" pitchFamily="34" charset="0"/>
              </a:rPr>
              <a:t>ty, </a:t>
            </a:r>
            <a:r>
              <a:rPr lang="vi-VN" sz="3200">
                <a:effectLst/>
                <a:latin typeface="+mj-lt"/>
                <a:ea typeface="Verdana" panose="020B0604030504040204" pitchFamily="34" charset="0"/>
                <a:cs typeface="Verdana" panose="020B0604030504040204" pitchFamily="34" charset="0"/>
              </a:rPr>
              <a:t>Đô ty </a:t>
            </a:r>
            <a:r>
              <a:rPr lang="vi-VN" sz="3200" spc="-45">
                <a:effectLst/>
                <a:latin typeface="+mj-lt"/>
                <a:ea typeface="Verdana" panose="020B0604030504040204" pitchFamily="34" charset="0"/>
                <a:cs typeface="Verdana" panose="020B0604030504040204" pitchFamily="34" charset="0"/>
              </a:rPr>
              <a:t>và </a:t>
            </a:r>
            <a:r>
              <a:rPr lang="vi-VN" sz="3200">
                <a:effectLst/>
                <a:latin typeface="+mj-lt"/>
                <a:ea typeface="Verdana" panose="020B0604030504040204" pitchFamily="34" charset="0"/>
                <a:cs typeface="Verdana" panose="020B0604030504040204" pitchFamily="34" charset="0"/>
              </a:rPr>
              <a:t>Hiến </a:t>
            </a:r>
            <a:r>
              <a:rPr lang="vi-VN" sz="3200" spc="-20">
                <a:effectLst/>
                <a:latin typeface="+mj-lt"/>
                <a:ea typeface="Verdana" panose="020B0604030504040204" pitchFamily="34" charset="0"/>
                <a:cs typeface="Verdana" panose="020B0604030504040204" pitchFamily="34" charset="0"/>
              </a:rPr>
              <a:t>ty.</a:t>
            </a:r>
            <a:endParaRPr lang="en-US" sz="320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40D44B24-1C35-45DA-8E67-D3728AF74FF6}"/>
              </a:ext>
            </a:extLst>
          </p:cNvPr>
          <p:cNvSpPr/>
          <p:nvPr/>
        </p:nvSpPr>
        <p:spPr>
          <a:xfrm>
            <a:off x="228601" y="4406822"/>
            <a:ext cx="2460340" cy="673402"/>
          </a:xfrm>
          <a:prstGeom prst="rect">
            <a:avLst/>
          </a:prstGeom>
          <a:solidFill>
            <a:srgbClr val="60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56AF59-F82F-463B-BEED-982EF21A792C}"/>
              </a:ext>
            </a:extLst>
          </p:cNvPr>
          <p:cNvSpPr/>
          <p:nvPr/>
        </p:nvSpPr>
        <p:spPr>
          <a:xfrm>
            <a:off x="2743200" y="4406822"/>
            <a:ext cx="15160101" cy="720313"/>
          </a:xfrm>
          <a:prstGeom prst="rect">
            <a:avLst/>
          </a:prstGeom>
          <a:solidFill>
            <a:srgbClr val="E1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0" name="TextBox 19">
            <a:extLst>
              <a:ext uri="{FF2B5EF4-FFF2-40B4-BE49-F238E27FC236}">
                <a16:creationId xmlns:a16="http://schemas.microsoft.com/office/drawing/2014/main" id="{CB7ED7A7-66AF-4FA7-B186-1F9BC0E9A9BA}"/>
              </a:ext>
            </a:extLst>
          </p:cNvPr>
          <p:cNvSpPr txBox="1"/>
          <p:nvPr/>
        </p:nvSpPr>
        <p:spPr>
          <a:xfrm>
            <a:off x="228600" y="4406822"/>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Pháp luật</a:t>
            </a:r>
          </a:p>
        </p:txBody>
      </p:sp>
      <p:sp>
        <p:nvSpPr>
          <p:cNvPr id="25" name="Rectangle 24">
            <a:extLst>
              <a:ext uri="{FF2B5EF4-FFF2-40B4-BE49-F238E27FC236}">
                <a16:creationId xmlns:a16="http://schemas.microsoft.com/office/drawing/2014/main" id="{5748EB42-383D-4C91-BE80-2B7954FAE0F5}"/>
              </a:ext>
            </a:extLst>
          </p:cNvPr>
          <p:cNvSpPr/>
          <p:nvPr/>
        </p:nvSpPr>
        <p:spPr>
          <a:xfrm>
            <a:off x="228601" y="5078999"/>
            <a:ext cx="2460340" cy="1852344"/>
          </a:xfrm>
          <a:prstGeom prst="rect">
            <a:avLst/>
          </a:prstGeom>
          <a:solidFill>
            <a:srgbClr val="31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FADABC-BD01-4038-9E74-F9EF3CFE2158}"/>
              </a:ext>
            </a:extLst>
          </p:cNvPr>
          <p:cNvSpPr/>
          <p:nvPr/>
        </p:nvSpPr>
        <p:spPr>
          <a:xfrm>
            <a:off x="2743200" y="4986435"/>
            <a:ext cx="15160101" cy="1852344"/>
          </a:xfrm>
          <a:prstGeom prst="rect">
            <a:avLst/>
          </a:prstGeom>
          <a:solidFill>
            <a:srgbClr val="BB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7" name="TextBox 26">
            <a:extLst>
              <a:ext uri="{FF2B5EF4-FFF2-40B4-BE49-F238E27FC236}">
                <a16:creationId xmlns:a16="http://schemas.microsoft.com/office/drawing/2014/main" id="{70F9EDF4-95A9-4C19-8C1D-DD79B6544843}"/>
              </a:ext>
            </a:extLst>
          </p:cNvPr>
          <p:cNvSpPr txBox="1"/>
          <p:nvPr/>
        </p:nvSpPr>
        <p:spPr>
          <a:xfrm>
            <a:off x="228600" y="5379830"/>
            <a:ext cx="2460341" cy="1077218"/>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Quân đội và quốc phòng</a:t>
            </a:r>
          </a:p>
        </p:txBody>
      </p:sp>
      <p:sp>
        <p:nvSpPr>
          <p:cNvPr id="33" name="Rectangle 32">
            <a:extLst>
              <a:ext uri="{FF2B5EF4-FFF2-40B4-BE49-F238E27FC236}">
                <a16:creationId xmlns:a16="http://schemas.microsoft.com/office/drawing/2014/main" id="{52CBAA27-AFE4-4AB0-A017-FD3419A948CF}"/>
              </a:ext>
            </a:extLst>
          </p:cNvPr>
          <p:cNvSpPr/>
          <p:nvPr/>
        </p:nvSpPr>
        <p:spPr>
          <a:xfrm>
            <a:off x="228601" y="7001094"/>
            <a:ext cx="2460340" cy="1219292"/>
          </a:xfrm>
          <a:prstGeom prst="rect">
            <a:avLst/>
          </a:prstGeom>
          <a:solidFill>
            <a:srgbClr val="009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D89C8A-2628-4B10-B54E-470A3D2E772B}"/>
              </a:ext>
            </a:extLst>
          </p:cNvPr>
          <p:cNvSpPr/>
          <p:nvPr/>
        </p:nvSpPr>
        <p:spPr>
          <a:xfrm>
            <a:off x="2743200" y="6908530"/>
            <a:ext cx="15160101" cy="1219292"/>
          </a:xfrm>
          <a:prstGeom prst="rect">
            <a:avLst/>
          </a:prstGeom>
          <a:solidFill>
            <a:srgbClr val="CA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35" name="TextBox 34">
            <a:extLst>
              <a:ext uri="{FF2B5EF4-FFF2-40B4-BE49-F238E27FC236}">
                <a16:creationId xmlns:a16="http://schemas.microsoft.com/office/drawing/2014/main" id="{C53B93A2-831D-4586-9345-75957F1ACFC1}"/>
              </a:ext>
            </a:extLst>
          </p:cNvPr>
          <p:cNvSpPr txBox="1"/>
          <p:nvPr/>
        </p:nvSpPr>
        <p:spPr>
          <a:xfrm>
            <a:off x="228600" y="7301925"/>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Kinh tế</a:t>
            </a:r>
          </a:p>
        </p:txBody>
      </p:sp>
      <p:sp>
        <p:nvSpPr>
          <p:cNvPr id="39" name="Rectangle 38">
            <a:extLst>
              <a:ext uri="{FF2B5EF4-FFF2-40B4-BE49-F238E27FC236}">
                <a16:creationId xmlns:a16="http://schemas.microsoft.com/office/drawing/2014/main" id="{CB6BC4CB-AB26-4262-AEC3-D6A7F0772483}"/>
              </a:ext>
            </a:extLst>
          </p:cNvPr>
          <p:cNvSpPr/>
          <p:nvPr/>
        </p:nvSpPr>
        <p:spPr>
          <a:xfrm>
            <a:off x="228601" y="8285848"/>
            <a:ext cx="2460340" cy="1886852"/>
          </a:xfrm>
          <a:prstGeom prst="rect">
            <a:avLst/>
          </a:prstGeom>
          <a:solidFill>
            <a:srgbClr val="F5D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DA4C"/>
              </a:solidFill>
            </a:endParaRPr>
          </a:p>
        </p:txBody>
      </p:sp>
      <p:sp>
        <p:nvSpPr>
          <p:cNvPr id="40" name="Rectangle 39">
            <a:extLst>
              <a:ext uri="{FF2B5EF4-FFF2-40B4-BE49-F238E27FC236}">
                <a16:creationId xmlns:a16="http://schemas.microsoft.com/office/drawing/2014/main" id="{7281999A-02BE-47A9-BB19-B6A1DC78A4E8}"/>
              </a:ext>
            </a:extLst>
          </p:cNvPr>
          <p:cNvSpPr/>
          <p:nvPr/>
        </p:nvSpPr>
        <p:spPr>
          <a:xfrm>
            <a:off x="2743200" y="8193284"/>
            <a:ext cx="15160101" cy="1886852"/>
          </a:xfrm>
          <a:prstGeom prst="rect">
            <a:avLst/>
          </a:prstGeom>
          <a:solidFill>
            <a:srgbClr val="FFF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41" name="TextBox 40">
            <a:extLst>
              <a:ext uri="{FF2B5EF4-FFF2-40B4-BE49-F238E27FC236}">
                <a16:creationId xmlns:a16="http://schemas.microsoft.com/office/drawing/2014/main" id="{87867C63-45DA-495B-A650-3991FF7FAF1B}"/>
              </a:ext>
            </a:extLst>
          </p:cNvPr>
          <p:cNvSpPr txBox="1"/>
          <p:nvPr/>
        </p:nvSpPr>
        <p:spPr>
          <a:xfrm>
            <a:off x="555341" y="8514448"/>
            <a:ext cx="180686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Văn hóa, giáo dục </a:t>
            </a:r>
          </a:p>
        </p:txBody>
      </p:sp>
      <p:sp>
        <p:nvSpPr>
          <p:cNvPr id="52" name="Freeform 34">
            <a:extLst>
              <a:ext uri="{FF2B5EF4-FFF2-40B4-BE49-F238E27FC236}">
                <a16:creationId xmlns:a16="http://schemas.microsoft.com/office/drawing/2014/main" id="{48CE9285-BF4A-46F2-8CE9-DC03EB9960BA}"/>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3B8D938C-736B-41B5-A474-03F6F038C748}"/>
              </a:ext>
            </a:extLst>
          </p:cNvPr>
          <p:cNvSpPr txBox="1"/>
          <p:nvPr/>
        </p:nvSpPr>
        <p:spPr>
          <a:xfrm>
            <a:off x="1" y="314111"/>
            <a:ext cx="8787455"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D2B8E358-3AE6-42D1-93FB-E7962CDF8245}"/>
              </a:ext>
            </a:extLst>
          </p:cNvPr>
          <p:cNvSpPr txBox="1"/>
          <p:nvPr/>
        </p:nvSpPr>
        <p:spPr>
          <a:xfrm>
            <a:off x="2743202" y="4406822"/>
            <a:ext cx="147133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1483</a:t>
            </a:r>
          </a:p>
        </p:txBody>
      </p:sp>
      <p:sp>
        <p:nvSpPr>
          <p:cNvPr id="43" name="TextBox 42">
            <a:extLst>
              <a:ext uri="{FF2B5EF4-FFF2-40B4-BE49-F238E27FC236}">
                <a16:creationId xmlns:a16="http://schemas.microsoft.com/office/drawing/2014/main" id="{650D7433-D60D-4B3C-9D05-CBD10B391743}"/>
              </a:ext>
            </a:extLst>
          </p:cNvPr>
          <p:cNvSpPr txBox="1"/>
          <p:nvPr/>
        </p:nvSpPr>
        <p:spPr>
          <a:xfrm>
            <a:off x="2743201" y="4986435"/>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Quân đội gồm 2 loại:</a:t>
            </a:r>
          </a:p>
        </p:txBody>
      </p:sp>
      <p:sp>
        <p:nvSpPr>
          <p:cNvPr id="44" name="TextBox 43">
            <a:extLst>
              <a:ext uri="{FF2B5EF4-FFF2-40B4-BE49-F238E27FC236}">
                <a16:creationId xmlns:a16="http://schemas.microsoft.com/office/drawing/2014/main" id="{F65D85DE-2B20-4740-A9F9-E979CF8C8D90}"/>
              </a:ext>
            </a:extLst>
          </p:cNvPr>
          <p:cNvSpPr txBox="1"/>
          <p:nvPr/>
        </p:nvSpPr>
        <p:spPr>
          <a:xfrm>
            <a:off x="2743201" y="5611672"/>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Để rèn luyện quân đội:</a:t>
            </a:r>
          </a:p>
        </p:txBody>
      </p:sp>
      <p:sp>
        <p:nvSpPr>
          <p:cNvPr id="46" name="TextBox 45">
            <a:extLst>
              <a:ext uri="{FF2B5EF4-FFF2-40B4-BE49-F238E27FC236}">
                <a16:creationId xmlns:a16="http://schemas.microsoft.com/office/drawing/2014/main" id="{C7757911-845D-4F55-8132-75D7C61B4C81}"/>
              </a:ext>
            </a:extLst>
          </p:cNvPr>
          <p:cNvSpPr txBox="1"/>
          <p:nvPr/>
        </p:nvSpPr>
        <p:spPr>
          <a:xfrm>
            <a:off x="2743201" y="6236909"/>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Tổ chức kì thi khảo võ:</a:t>
            </a:r>
          </a:p>
        </p:txBody>
      </p:sp>
      <p:sp>
        <p:nvSpPr>
          <p:cNvPr id="47" name="TextBox 46">
            <a:extLst>
              <a:ext uri="{FF2B5EF4-FFF2-40B4-BE49-F238E27FC236}">
                <a16:creationId xmlns:a16="http://schemas.microsoft.com/office/drawing/2014/main" id="{65D84204-6BCB-4679-9515-55433BCBCEBA}"/>
              </a:ext>
            </a:extLst>
          </p:cNvPr>
          <p:cNvSpPr txBox="1"/>
          <p:nvPr/>
        </p:nvSpPr>
        <p:spPr>
          <a:xfrm>
            <a:off x="2743201" y="6908530"/>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8" name="TextBox 47">
            <a:extLst>
              <a:ext uri="{FF2B5EF4-FFF2-40B4-BE49-F238E27FC236}">
                <a16:creationId xmlns:a16="http://schemas.microsoft.com/office/drawing/2014/main" id="{7AF7621C-8B99-4D3B-A3EF-1E083C92859A}"/>
              </a:ext>
            </a:extLst>
          </p:cNvPr>
          <p:cNvSpPr txBox="1"/>
          <p:nvPr/>
        </p:nvSpPr>
        <p:spPr>
          <a:xfrm>
            <a:off x="2743201" y="7533767"/>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9" name="TextBox 48">
            <a:extLst>
              <a:ext uri="{FF2B5EF4-FFF2-40B4-BE49-F238E27FC236}">
                <a16:creationId xmlns:a16="http://schemas.microsoft.com/office/drawing/2014/main" id="{3789C0EE-6FC1-47D4-9E0A-659D382AA72A}"/>
              </a:ext>
            </a:extLst>
          </p:cNvPr>
          <p:cNvSpPr txBox="1"/>
          <p:nvPr/>
        </p:nvSpPr>
        <p:spPr>
          <a:xfrm>
            <a:off x="2743201" y="8193284"/>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Sử học:</a:t>
            </a:r>
          </a:p>
        </p:txBody>
      </p:sp>
      <p:sp>
        <p:nvSpPr>
          <p:cNvPr id="50" name="TextBox 49">
            <a:extLst>
              <a:ext uri="{FF2B5EF4-FFF2-40B4-BE49-F238E27FC236}">
                <a16:creationId xmlns:a16="http://schemas.microsoft.com/office/drawing/2014/main" id="{57D2F045-1389-466E-B77B-643C6A3D31FD}"/>
              </a:ext>
            </a:extLst>
          </p:cNvPr>
          <p:cNvSpPr txBox="1"/>
          <p:nvPr/>
        </p:nvSpPr>
        <p:spPr>
          <a:xfrm>
            <a:off x="2743201" y="8793196"/>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Giáo dục và khoa cử:</a:t>
            </a:r>
            <a:endParaRPr lang="en-US" sz="3200">
              <a:latin typeface="+mj-lt"/>
              <a:cs typeface="Times New Roman" panose="02020603050405020304" pitchFamily="18" charset="0"/>
            </a:endParaRPr>
          </a:p>
        </p:txBody>
      </p:sp>
      <p:sp>
        <p:nvSpPr>
          <p:cNvPr id="54" name="TextBox 53">
            <a:extLst>
              <a:ext uri="{FF2B5EF4-FFF2-40B4-BE49-F238E27FC236}">
                <a16:creationId xmlns:a16="http://schemas.microsoft.com/office/drawing/2014/main" id="{78E4F952-D9F5-4462-A322-E13895BCA96F}"/>
              </a:ext>
            </a:extLst>
          </p:cNvPr>
          <p:cNvSpPr txBox="1"/>
          <p:nvPr/>
        </p:nvSpPr>
        <p:spPr>
          <a:xfrm>
            <a:off x="2743201" y="9314183"/>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Xây dựng và mở rộng:</a:t>
            </a:r>
            <a:endParaRPr lang="en-US" sz="3200">
              <a:latin typeface="+mj-lt"/>
              <a:cs typeface="Times New Roman" panose="02020603050405020304" pitchFamily="18" charset="0"/>
            </a:endParaRPr>
          </a:p>
        </p:txBody>
      </p:sp>
    </p:spTree>
    <p:extLst>
      <p:ext uri="{BB962C8B-B14F-4D97-AF65-F5344CB8AC3E}">
        <p14:creationId xmlns:p14="http://schemas.microsoft.com/office/powerpoint/2010/main" val="107984668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12636780" y="1174632"/>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4" name="Freeform 54"/>
          <p:cNvSpPr/>
          <p:nvPr/>
        </p:nvSpPr>
        <p:spPr>
          <a:xfrm>
            <a:off x="17875008" y="5829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C37A74A3-AABD-439C-B465-65FD45BC14EC}"/>
              </a:ext>
            </a:extLst>
          </p:cNvPr>
          <p:cNvGrpSpPr/>
          <p:nvPr/>
        </p:nvGrpSpPr>
        <p:grpSpPr>
          <a:xfrm>
            <a:off x="236183" y="1668769"/>
            <a:ext cx="4112875" cy="1495909"/>
            <a:chOff x="3820985" y="1943100"/>
            <a:chExt cx="4112875" cy="1495909"/>
          </a:xfrm>
        </p:grpSpPr>
        <p:grpSp>
          <p:nvGrpSpPr>
            <p:cNvPr id="11" name="Group 11"/>
            <p:cNvGrpSpPr/>
            <p:nvPr/>
          </p:nvGrpSpPr>
          <p:grpSpPr>
            <a:xfrm>
              <a:off x="3820985" y="1943100"/>
              <a:ext cx="4112875" cy="1495909"/>
              <a:chOff x="0" y="0"/>
              <a:chExt cx="932390" cy="339123"/>
            </a:xfrm>
          </p:grpSpPr>
          <p:sp>
            <p:nvSpPr>
              <p:cNvPr id="12" name="Freeform 12"/>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8AC67">
                      <a:alpha val="100000"/>
                    </a:srgbClr>
                  </a:gs>
                  <a:gs pos="100000">
                    <a:srgbClr val="6FFF9C">
                      <a:alpha val="100000"/>
                    </a:srgbClr>
                  </a:gs>
                </a:gsLst>
                <a:lin ang="0"/>
              </a:gradFill>
            </p:spPr>
          </p:sp>
          <p:sp>
            <p:nvSpPr>
              <p:cNvPr id="13" name="TextBox 13"/>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6" name="TextBox 56"/>
            <p:cNvSpPr txBox="1"/>
            <p:nvPr/>
          </p:nvSpPr>
          <p:spPr>
            <a:xfrm>
              <a:off x="4688037" y="2451405"/>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 Pháp luật</a:t>
              </a:r>
            </a:p>
          </p:txBody>
        </p:sp>
      </p:grpSp>
      <p:sp>
        <p:nvSpPr>
          <p:cNvPr id="66" name="Rectangle 65">
            <a:extLst>
              <a:ext uri="{FF2B5EF4-FFF2-40B4-BE49-F238E27FC236}">
                <a16:creationId xmlns:a16="http://schemas.microsoft.com/office/drawing/2014/main" id="{519BF9D4-0981-4480-8CDB-F7E4368378C3}"/>
              </a:ext>
            </a:extLst>
          </p:cNvPr>
          <p:cNvSpPr/>
          <p:nvPr/>
        </p:nvSpPr>
        <p:spPr>
          <a:xfrm>
            <a:off x="-85220" y="-34284"/>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6">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3" name="Bình luận">
            <a:hlinkClick r:id="" action="ppaction://media"/>
            <a:extLst>
              <a:ext uri="{FF2B5EF4-FFF2-40B4-BE49-F238E27FC236}">
                <a16:creationId xmlns:a16="http://schemas.microsoft.com/office/drawing/2014/main" id="{FA592E80-4B58-4BF5-BA01-B8BC3E799E2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07960" y="1938121"/>
            <a:ext cx="13518159" cy="7603964"/>
          </a:xfrm>
          <a:prstGeom prst="rect">
            <a:avLst/>
          </a:prstGeom>
        </p:spPr>
      </p:pic>
      <p:grpSp>
        <p:nvGrpSpPr>
          <p:cNvPr id="14" name="Group 5">
            <a:extLst>
              <a:ext uri="{FF2B5EF4-FFF2-40B4-BE49-F238E27FC236}">
                <a16:creationId xmlns:a16="http://schemas.microsoft.com/office/drawing/2014/main" id="{9EC09FF9-D632-469C-92F9-133F221A8247}"/>
              </a:ext>
            </a:extLst>
          </p:cNvPr>
          <p:cNvGrpSpPr/>
          <p:nvPr/>
        </p:nvGrpSpPr>
        <p:grpSpPr>
          <a:xfrm>
            <a:off x="239467" y="3408784"/>
            <a:ext cx="4063354" cy="6763916"/>
            <a:chOff x="0" y="0"/>
            <a:chExt cx="812800" cy="1051319"/>
          </a:xfrm>
        </p:grpSpPr>
        <p:sp>
          <p:nvSpPr>
            <p:cNvPr id="15" name="Freeform 6">
              <a:extLst>
                <a:ext uri="{FF2B5EF4-FFF2-40B4-BE49-F238E27FC236}">
                  <a16:creationId xmlns:a16="http://schemas.microsoft.com/office/drawing/2014/main" id="{2BB3D15E-9D56-4E8F-85C7-B1F44B92DDE7}"/>
                </a:ext>
              </a:extLst>
            </p:cNvPr>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16" name="TextBox 7">
              <a:extLst>
                <a:ext uri="{FF2B5EF4-FFF2-40B4-BE49-F238E27FC236}">
                  <a16:creationId xmlns:a16="http://schemas.microsoft.com/office/drawing/2014/main" id="{F79CCACC-F455-443C-91D6-65F695CEB9E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7" name="Group 41">
            <a:extLst>
              <a:ext uri="{FF2B5EF4-FFF2-40B4-BE49-F238E27FC236}">
                <a16:creationId xmlns:a16="http://schemas.microsoft.com/office/drawing/2014/main" id="{5CC279B4-6318-4D11-912D-0C0C90D9B58A}"/>
              </a:ext>
            </a:extLst>
          </p:cNvPr>
          <p:cNvGrpSpPr/>
          <p:nvPr/>
        </p:nvGrpSpPr>
        <p:grpSpPr>
          <a:xfrm>
            <a:off x="1981319" y="3382473"/>
            <a:ext cx="579652" cy="507196"/>
            <a:chOff x="0" y="0"/>
            <a:chExt cx="812800" cy="711200"/>
          </a:xfrm>
        </p:grpSpPr>
        <p:sp>
          <p:nvSpPr>
            <p:cNvPr id="18" name="Freeform 42">
              <a:extLst>
                <a:ext uri="{FF2B5EF4-FFF2-40B4-BE49-F238E27FC236}">
                  <a16:creationId xmlns:a16="http://schemas.microsoft.com/office/drawing/2014/main" id="{897F8AF0-5D3D-46A5-99AD-2AE00E150C07}"/>
                </a:ext>
              </a:extLst>
            </p:cNvPr>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19" name="TextBox 43">
              <a:extLst>
                <a:ext uri="{FF2B5EF4-FFF2-40B4-BE49-F238E27FC236}">
                  <a16:creationId xmlns:a16="http://schemas.microsoft.com/office/drawing/2014/main" id="{B0D98A7A-5822-476F-8DEB-3B771883A2DE}"/>
                </a:ext>
              </a:extLst>
            </p:cNvPr>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 name="TextBox 57">
            <a:extLst>
              <a:ext uri="{FF2B5EF4-FFF2-40B4-BE49-F238E27FC236}">
                <a16:creationId xmlns:a16="http://schemas.microsoft.com/office/drawing/2014/main" id="{106F11A8-00FC-4D95-B58F-9F69DE4FE7FE}"/>
              </a:ext>
            </a:extLst>
          </p:cNvPr>
          <p:cNvSpPr txBox="1"/>
          <p:nvPr/>
        </p:nvSpPr>
        <p:spPr>
          <a:xfrm>
            <a:off x="504142" y="3619500"/>
            <a:ext cx="1567748" cy="384721"/>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Hồng</a:t>
            </a:r>
            <a:r>
              <a:rPr kumimoji="0" lang="en-US" sz="28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Đức</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TextBox 57">
            <a:extLst>
              <a:ext uri="{FF2B5EF4-FFF2-40B4-BE49-F238E27FC236}">
                <a16:creationId xmlns:a16="http://schemas.microsoft.com/office/drawing/2014/main" id="{55147B2A-5BE6-4F57-A87A-86260AD65CEE}"/>
              </a:ext>
            </a:extLst>
          </p:cNvPr>
          <p:cNvSpPr txBox="1"/>
          <p:nvPr/>
        </p:nvSpPr>
        <p:spPr>
          <a:xfrm>
            <a:off x="2419280" y="3619500"/>
            <a:ext cx="1799279" cy="384721"/>
          </a:xfrm>
          <a:prstGeom prst="rect">
            <a:avLst/>
          </a:prstGeom>
        </p:spPr>
        <p:txBody>
          <a:bodyPr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Dân</a:t>
            </a:r>
            <a:r>
              <a:rPr kumimoji="0" lang="en-US" sz="28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tộc</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E1EDB5-DBC2-4A16-97D7-5F3D527D302A}"/>
              </a:ext>
            </a:extLst>
          </p:cNvPr>
          <p:cNvSpPr txBox="1"/>
          <p:nvPr/>
        </p:nvSpPr>
        <p:spPr>
          <a:xfrm>
            <a:off x="296187" y="4076700"/>
            <a:ext cx="4063354" cy="612475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"Đ</a:t>
            </a:r>
            <a:r>
              <a:rPr lang="vi-VN" sz="2800">
                <a:latin typeface="Times New Roman" panose="02020603050405020304" pitchFamily="18" charset="0"/>
                <a:cs typeface="Times New Roman" panose="02020603050405020304" pitchFamily="18" charset="0"/>
              </a:rPr>
              <a:t>iểm </a:t>
            </a:r>
            <a:r>
              <a:rPr lang="vi-VN" sz="2800" b="1">
                <a:solidFill>
                  <a:srgbClr val="FE596D"/>
                </a:solidFill>
                <a:latin typeface="Times New Roman" panose="02020603050405020304" pitchFamily="18" charset="0"/>
                <a:cs typeface="Times New Roman" panose="02020603050405020304" pitchFamily="18" charset="0"/>
              </a:rPr>
              <a:t>tiến bộ</a:t>
            </a:r>
            <a:r>
              <a:rPr lang="vi-VN" sz="2800">
                <a:latin typeface="Times New Roman" panose="02020603050405020304" pitchFamily="18" charset="0"/>
                <a:cs typeface="Times New Roman" panose="02020603050405020304" pitchFamily="18" charset="0"/>
              </a:rPr>
              <a:t> của Quốc triều hình luật: </a:t>
            </a:r>
            <a:r>
              <a:rPr lang="vi-VN" sz="2800" i="1">
                <a:solidFill>
                  <a:srgbClr val="FE596D"/>
                </a:solidFill>
                <a:latin typeface="Times New Roman" panose="02020603050405020304" pitchFamily="18" charset="0"/>
                <a:cs typeface="Times New Roman" panose="02020603050405020304" pitchFamily="18" charset="0"/>
              </a:rPr>
              <a:t>Bảo vệ quyền lợi của người phụ nữ</a:t>
            </a:r>
            <a:r>
              <a:rPr lang="vi-VN" sz="2800">
                <a:latin typeface="Times New Roman" panose="02020603050405020304" pitchFamily="18" charset="0"/>
                <a:cs typeface="Times New Roman" panose="02020603050405020304" pitchFamily="18" charset="0"/>
              </a:rPr>
              <a:t>: con gái hứa gả chồng mà chưa thành hôn nếu người con trai bị ác tật hay phạm tội hoặc phá tán gia sản thì</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cho phép người con gái kêu quan mà trả lại đồ lễ,...; </a:t>
            </a:r>
            <a:r>
              <a:rPr lang="vi-VN" sz="2800" i="1">
                <a:solidFill>
                  <a:srgbClr val="FE596D"/>
                </a:solidFill>
                <a:latin typeface="Times New Roman" panose="02020603050405020304" pitchFamily="18" charset="0"/>
                <a:cs typeface="Times New Roman" panose="02020603050405020304" pitchFamily="18" charset="0"/>
              </a:rPr>
              <a:t>Bảo vệ nông nghiệp</a:t>
            </a:r>
            <a:r>
              <a:rPr lang="vi-VN" sz="2800">
                <a:latin typeface="Times New Roman" panose="02020603050405020304" pitchFamily="18" charset="0"/>
                <a:cs typeface="Times New Roman" panose="02020603050405020304" pitchFamily="18" charset="0"/>
              </a:rPr>
              <a:t>: phá trộm đê làm thiệt hại nhà cửa, lúa má của dân thì xử tội đồ hay tội lưu và bắt đến thiệt hại</a:t>
            </a:r>
            <a:r>
              <a:rPr lang="en-US" sz="28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31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20" grpId="0"/>
      <p:bldP spid="21"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12636780" y="1174632"/>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4" name="Freeform 54"/>
          <p:cNvSpPr/>
          <p:nvPr/>
        </p:nvSpPr>
        <p:spPr>
          <a:xfrm>
            <a:off x="17875008" y="5829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C37A74A3-AABD-439C-B465-65FD45BC14EC}"/>
              </a:ext>
            </a:extLst>
          </p:cNvPr>
          <p:cNvGrpSpPr/>
          <p:nvPr/>
        </p:nvGrpSpPr>
        <p:grpSpPr>
          <a:xfrm>
            <a:off x="236183" y="1668769"/>
            <a:ext cx="4112875" cy="1495909"/>
            <a:chOff x="3820985" y="1943100"/>
            <a:chExt cx="4112875" cy="1495909"/>
          </a:xfrm>
        </p:grpSpPr>
        <p:grpSp>
          <p:nvGrpSpPr>
            <p:cNvPr id="11" name="Group 11"/>
            <p:cNvGrpSpPr/>
            <p:nvPr/>
          </p:nvGrpSpPr>
          <p:grpSpPr>
            <a:xfrm>
              <a:off x="3820985" y="1943100"/>
              <a:ext cx="4112875" cy="1495909"/>
              <a:chOff x="0" y="0"/>
              <a:chExt cx="932390" cy="339123"/>
            </a:xfrm>
          </p:grpSpPr>
          <p:sp>
            <p:nvSpPr>
              <p:cNvPr id="12" name="Freeform 12"/>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F8AC67">
                      <a:alpha val="100000"/>
                    </a:srgbClr>
                  </a:gs>
                  <a:gs pos="100000">
                    <a:srgbClr val="6FFF9C">
                      <a:alpha val="100000"/>
                    </a:srgbClr>
                  </a:gs>
                </a:gsLst>
                <a:lin ang="0"/>
              </a:gradFill>
            </p:spPr>
          </p:sp>
          <p:sp>
            <p:nvSpPr>
              <p:cNvPr id="13" name="TextBox 13"/>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6" name="TextBox 56"/>
            <p:cNvSpPr txBox="1"/>
            <p:nvPr/>
          </p:nvSpPr>
          <p:spPr>
            <a:xfrm>
              <a:off x="4688037" y="2451405"/>
              <a:ext cx="3020742"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 Pháp luật</a:t>
              </a:r>
            </a:p>
          </p:txBody>
        </p:sp>
      </p:grpSp>
      <p:sp>
        <p:nvSpPr>
          <p:cNvPr id="66" name="Rectangle 65">
            <a:extLst>
              <a:ext uri="{FF2B5EF4-FFF2-40B4-BE49-F238E27FC236}">
                <a16:creationId xmlns:a16="http://schemas.microsoft.com/office/drawing/2014/main" id="{519BF9D4-0981-4480-8CDB-F7E4368378C3}"/>
              </a:ext>
            </a:extLst>
          </p:cNvPr>
          <p:cNvSpPr/>
          <p:nvPr/>
        </p:nvSpPr>
        <p:spPr>
          <a:xfrm>
            <a:off x="-85220" y="-34284"/>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grpSp>
        <p:nvGrpSpPr>
          <p:cNvPr id="14" name="Group 5">
            <a:extLst>
              <a:ext uri="{FF2B5EF4-FFF2-40B4-BE49-F238E27FC236}">
                <a16:creationId xmlns:a16="http://schemas.microsoft.com/office/drawing/2014/main" id="{9EC09FF9-D632-469C-92F9-133F221A8247}"/>
              </a:ext>
            </a:extLst>
          </p:cNvPr>
          <p:cNvGrpSpPr/>
          <p:nvPr/>
        </p:nvGrpSpPr>
        <p:grpSpPr>
          <a:xfrm>
            <a:off x="296186" y="3614437"/>
            <a:ext cx="16239213" cy="6501177"/>
            <a:chOff x="0" y="0"/>
            <a:chExt cx="812800" cy="1051319"/>
          </a:xfrm>
        </p:grpSpPr>
        <p:sp>
          <p:nvSpPr>
            <p:cNvPr id="15" name="Freeform 6">
              <a:extLst>
                <a:ext uri="{FF2B5EF4-FFF2-40B4-BE49-F238E27FC236}">
                  <a16:creationId xmlns:a16="http://schemas.microsoft.com/office/drawing/2014/main" id="{2BB3D15E-9D56-4E8F-85C7-B1F44B92DDE7}"/>
                </a:ext>
              </a:extLst>
            </p:cNvPr>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16" name="TextBox 7">
              <a:extLst>
                <a:ext uri="{FF2B5EF4-FFF2-40B4-BE49-F238E27FC236}">
                  <a16:creationId xmlns:a16="http://schemas.microsoft.com/office/drawing/2014/main" id="{F79CCACC-F455-443C-91D6-65F695CEB9E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7" name="Group 41">
            <a:extLst>
              <a:ext uri="{FF2B5EF4-FFF2-40B4-BE49-F238E27FC236}">
                <a16:creationId xmlns:a16="http://schemas.microsoft.com/office/drawing/2014/main" id="{5CC279B4-6318-4D11-912D-0C0C90D9B58A}"/>
              </a:ext>
            </a:extLst>
          </p:cNvPr>
          <p:cNvGrpSpPr/>
          <p:nvPr/>
        </p:nvGrpSpPr>
        <p:grpSpPr>
          <a:xfrm>
            <a:off x="1981319" y="3382473"/>
            <a:ext cx="579652" cy="507196"/>
            <a:chOff x="0" y="0"/>
            <a:chExt cx="812800" cy="711200"/>
          </a:xfrm>
        </p:grpSpPr>
        <p:sp>
          <p:nvSpPr>
            <p:cNvPr id="18" name="Freeform 42">
              <a:extLst>
                <a:ext uri="{FF2B5EF4-FFF2-40B4-BE49-F238E27FC236}">
                  <a16:creationId xmlns:a16="http://schemas.microsoft.com/office/drawing/2014/main" id="{897F8AF0-5D3D-46A5-99AD-2AE00E150C07}"/>
                </a:ext>
              </a:extLst>
            </p:cNvPr>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19" name="TextBox 43">
              <a:extLst>
                <a:ext uri="{FF2B5EF4-FFF2-40B4-BE49-F238E27FC236}">
                  <a16:creationId xmlns:a16="http://schemas.microsoft.com/office/drawing/2014/main" id="{B0D98A7A-5822-476F-8DEB-3B771883A2DE}"/>
                </a:ext>
              </a:extLst>
            </p:cNvPr>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 name="TextBox 57">
            <a:extLst>
              <a:ext uri="{FF2B5EF4-FFF2-40B4-BE49-F238E27FC236}">
                <a16:creationId xmlns:a16="http://schemas.microsoft.com/office/drawing/2014/main" id="{106F11A8-00FC-4D95-B58F-9F69DE4FE7FE}"/>
              </a:ext>
            </a:extLst>
          </p:cNvPr>
          <p:cNvSpPr txBox="1"/>
          <p:nvPr/>
        </p:nvSpPr>
        <p:spPr>
          <a:xfrm>
            <a:off x="1175452" y="3949727"/>
            <a:ext cx="2531563" cy="384721"/>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Hồng</a:t>
            </a:r>
            <a:r>
              <a:rPr kumimoji="0" lang="en-US" sz="2800" b="0" i="0" u="none" strike="noStrike" kern="1200" cap="none" spc="0" normalizeH="0" noProof="0">
                <a:ln>
                  <a:noFill/>
                </a:ln>
                <a:solidFill>
                  <a:srgbClr val="000000"/>
                </a:solidFill>
                <a:effectLst/>
                <a:uLnTx/>
                <a:uFillTx/>
                <a:latin typeface="Times New Roman" panose="02020603050405020304" pitchFamily="18" charset="0"/>
                <a:cs typeface="Times New Roman" panose="02020603050405020304" pitchFamily="18" charset="0"/>
              </a:rPr>
              <a:t> Đức</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TextBox 57">
            <a:extLst>
              <a:ext uri="{FF2B5EF4-FFF2-40B4-BE49-F238E27FC236}">
                <a16:creationId xmlns:a16="http://schemas.microsoft.com/office/drawing/2014/main" id="{55147B2A-5BE6-4F57-A87A-86260AD65CEE}"/>
              </a:ext>
            </a:extLst>
          </p:cNvPr>
          <p:cNvSpPr txBox="1"/>
          <p:nvPr/>
        </p:nvSpPr>
        <p:spPr>
          <a:xfrm>
            <a:off x="1175452" y="4632924"/>
            <a:ext cx="8120948" cy="4924425"/>
          </a:xfrm>
          <a:prstGeom prst="rect">
            <a:avLst/>
          </a:prstGeom>
        </p:spPr>
        <p:txBody>
          <a:bodyPr wrap="square" lIns="0" tIns="0" rIns="0" bIns="0" rtlCol="0" anchor="t">
            <a:spAutoFit/>
          </a:bodyPr>
          <a:lstStyle/>
          <a:p>
            <a:pPr indent="107950" algn="dist" eaLnBrk="0" fontAlgn="base" hangingPunct="0">
              <a:spcBef>
                <a:spcPct val="0"/>
              </a:spcBef>
              <a:spcAft>
                <a:spcPct val="0"/>
              </a:spcAft>
            </a:pPr>
            <a:r>
              <a:rPr lang="vi-VN" altLang="en-US" sz="3200" i="1">
                <a:latin typeface="+mj-lt"/>
                <a:ea typeface="Verdana" panose="020B0604030504040204" pitchFamily="34" charset="0"/>
                <a:cs typeface="Verdana" panose="020B0604030504040204" pitchFamily="34" charset="0"/>
              </a:rPr>
              <a:t>“Vua Lê Thánh Tông nói với các quan phụ trách biên cương, đứng đầu là Thái bảo Kiến Dương bá Lê Cảnh Huy vào tháng Tư năm 1473, ghi lại trong sách Đại Việt sử ký toàn thư: </a:t>
            </a:r>
            <a:r>
              <a:rPr lang="vi-VN" altLang="en-US" sz="3200" b="1" i="1">
                <a:solidFill>
                  <a:srgbClr val="FE596D"/>
                </a:solidFill>
                <a:latin typeface="+mj-lt"/>
                <a:ea typeface="Verdana" panose="020B0604030504040204" pitchFamily="34" charset="0"/>
                <a:cs typeface="Verdana" panose="020B0604030504040204" pitchFamily="34" charset="0"/>
              </a:rPr>
              <a:t>Một thước núi, một tấc sông của ta, lẽ nào lại nên vứt bỏ?</a:t>
            </a:r>
            <a:r>
              <a:rPr lang="vi-VN" altLang="en-US" sz="3200" i="1">
                <a:latin typeface="+mj-lt"/>
                <a:ea typeface="Verdana" panose="020B0604030504040204" pitchFamily="34" charset="0"/>
                <a:cs typeface="Verdana" panose="020B0604030504040204" pitchFamily="34" charset="0"/>
              </a:rPr>
              <a:t> Ngươi phải kiên quyết tranh biện, chớ cho họ lấn dần. Nếu họ không nghe, còn có thể sai sứ sang phương Bắc trình bày rõ điều ngay lẽ gian. Nếu ngươi dám đem một thước, một tấc đất của Thái tổ làm mồi cho giặc, thì tội phải tru di”.</a:t>
            </a:r>
            <a:endParaRPr lang="en-US" altLang="en-US" sz="3200">
              <a:latin typeface="+mj-lt"/>
            </a:endParaRPr>
          </a:p>
        </p:txBody>
      </p:sp>
      <p:grpSp>
        <p:nvGrpSpPr>
          <p:cNvPr id="5" name="Group 4">
            <a:extLst>
              <a:ext uri="{FF2B5EF4-FFF2-40B4-BE49-F238E27FC236}">
                <a16:creationId xmlns:a16="http://schemas.microsoft.com/office/drawing/2014/main" id="{20B682B1-239E-4B80-9638-21DA6D8C38E5}"/>
              </a:ext>
            </a:extLst>
          </p:cNvPr>
          <p:cNvGrpSpPr>
            <a:grpSpLocks/>
          </p:cNvGrpSpPr>
          <p:nvPr/>
        </p:nvGrpSpPr>
        <p:grpSpPr bwMode="auto">
          <a:xfrm>
            <a:off x="444500" y="1533525"/>
            <a:ext cx="903288" cy="112713"/>
            <a:chOff x="700" y="1695"/>
            <a:chExt cx="1423" cy="178"/>
          </a:xfrm>
        </p:grpSpPr>
        <p:sp>
          <p:nvSpPr>
            <p:cNvPr id="6" name="Freeform 6">
              <a:extLst>
                <a:ext uri="{FF2B5EF4-FFF2-40B4-BE49-F238E27FC236}">
                  <a16:creationId xmlns:a16="http://schemas.microsoft.com/office/drawing/2014/main" id="{1011DF96-4662-45E3-BD96-AD36DF79C4AE}"/>
                </a:ext>
              </a:extLst>
            </p:cNvPr>
            <p:cNvSpPr>
              <a:spLocks/>
            </p:cNvSpPr>
            <p:nvPr/>
          </p:nvSpPr>
          <p:spPr bwMode="auto">
            <a:xfrm>
              <a:off x="700" y="1694"/>
              <a:ext cx="1423" cy="178"/>
            </a:xfrm>
            <a:custGeom>
              <a:avLst/>
              <a:gdLst>
                <a:gd name="T0" fmla="+- 0 2123 700"/>
                <a:gd name="T1" fmla="*/ T0 w 1423"/>
                <a:gd name="T2" fmla="+- 0 1695 1695"/>
                <a:gd name="T3" fmla="*/ 1695 h 178"/>
                <a:gd name="T4" fmla="+- 0 985 700"/>
                <a:gd name="T5" fmla="*/ T4 w 1423"/>
                <a:gd name="T6" fmla="+- 0 1695 1695"/>
                <a:gd name="T7" fmla="*/ 1695 h 178"/>
                <a:gd name="T8" fmla="+- 0 700 700"/>
                <a:gd name="T9" fmla="*/ T8 w 1423"/>
                <a:gd name="T10" fmla="+- 0 1872 1695"/>
                <a:gd name="T11" fmla="*/ 1872 h 178"/>
                <a:gd name="T12" fmla="+- 0 1834 700"/>
                <a:gd name="T13" fmla="*/ T12 w 1423"/>
                <a:gd name="T14" fmla="+- 0 1872 1695"/>
                <a:gd name="T15" fmla="*/ 1872 h 178"/>
                <a:gd name="T16" fmla="+- 0 2123 700"/>
                <a:gd name="T17" fmla="*/ T16 w 1423"/>
                <a:gd name="T18" fmla="+- 0 1695 1695"/>
                <a:gd name="T19" fmla="*/ 1695 h 178"/>
              </a:gdLst>
              <a:ahLst/>
              <a:cxnLst>
                <a:cxn ang="0">
                  <a:pos x="T1" y="T3"/>
                </a:cxn>
                <a:cxn ang="0">
                  <a:pos x="T5" y="T7"/>
                </a:cxn>
                <a:cxn ang="0">
                  <a:pos x="T9" y="T11"/>
                </a:cxn>
                <a:cxn ang="0">
                  <a:pos x="T13" y="T15"/>
                </a:cxn>
                <a:cxn ang="0">
                  <a:pos x="T17" y="T19"/>
                </a:cxn>
              </a:cxnLst>
              <a:rect l="0" t="0" r="r" b="b"/>
              <a:pathLst>
                <a:path w="1423" h="178">
                  <a:moveTo>
                    <a:pt x="1423" y="0"/>
                  </a:moveTo>
                  <a:lnTo>
                    <a:pt x="285" y="0"/>
                  </a:lnTo>
                  <a:lnTo>
                    <a:pt x="0" y="177"/>
                  </a:lnTo>
                  <a:lnTo>
                    <a:pt x="1134" y="177"/>
                  </a:lnTo>
                  <a:lnTo>
                    <a:pt x="1423"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C94A7965-1C24-4A87-A75F-815224FEB906}"/>
                </a:ext>
              </a:extLst>
            </p:cNvPr>
            <p:cNvSpPr>
              <a:spLocks/>
            </p:cNvSpPr>
            <p:nvPr/>
          </p:nvSpPr>
          <p:spPr bwMode="auto">
            <a:xfrm>
              <a:off x="761" y="1694"/>
              <a:ext cx="1301" cy="178"/>
            </a:xfrm>
            <a:custGeom>
              <a:avLst/>
              <a:gdLst>
                <a:gd name="T0" fmla="+- 0 2062 761"/>
                <a:gd name="T1" fmla="*/ T0 w 1301"/>
                <a:gd name="T2" fmla="+- 0 1695 1695"/>
                <a:gd name="T3" fmla="*/ 1695 h 178"/>
                <a:gd name="T4" fmla="+- 0 1047 761"/>
                <a:gd name="T5" fmla="*/ T4 w 1301"/>
                <a:gd name="T6" fmla="+- 0 1695 1695"/>
                <a:gd name="T7" fmla="*/ 1695 h 178"/>
                <a:gd name="T8" fmla="+- 0 761 761"/>
                <a:gd name="T9" fmla="*/ T8 w 1301"/>
                <a:gd name="T10" fmla="+- 0 1872 1695"/>
                <a:gd name="T11" fmla="*/ 1872 h 178"/>
                <a:gd name="T12" fmla="+- 0 1773 761"/>
                <a:gd name="T13" fmla="*/ T12 w 1301"/>
                <a:gd name="T14" fmla="+- 0 1872 1695"/>
                <a:gd name="T15" fmla="*/ 1872 h 178"/>
                <a:gd name="T16" fmla="+- 0 2062 761"/>
                <a:gd name="T17" fmla="*/ T16 w 1301"/>
                <a:gd name="T18" fmla="+- 0 1695 1695"/>
                <a:gd name="T19" fmla="*/ 1695 h 178"/>
              </a:gdLst>
              <a:ahLst/>
              <a:cxnLst>
                <a:cxn ang="0">
                  <a:pos x="T1" y="T3"/>
                </a:cxn>
                <a:cxn ang="0">
                  <a:pos x="T5" y="T7"/>
                </a:cxn>
                <a:cxn ang="0">
                  <a:pos x="T9" y="T11"/>
                </a:cxn>
                <a:cxn ang="0">
                  <a:pos x="T13" y="T15"/>
                </a:cxn>
                <a:cxn ang="0">
                  <a:pos x="T17" y="T19"/>
                </a:cxn>
              </a:cxnLst>
              <a:rect l="0" t="0" r="r" b="b"/>
              <a:pathLst>
                <a:path w="1301" h="178">
                  <a:moveTo>
                    <a:pt x="1301" y="0"/>
                  </a:moveTo>
                  <a:lnTo>
                    <a:pt x="286" y="0"/>
                  </a:lnTo>
                  <a:lnTo>
                    <a:pt x="0" y="177"/>
                  </a:lnTo>
                  <a:lnTo>
                    <a:pt x="1012" y="177"/>
                  </a:lnTo>
                  <a:lnTo>
                    <a:pt x="1301"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
            <a:extLst>
              <a:ext uri="{FF2B5EF4-FFF2-40B4-BE49-F238E27FC236}">
                <a16:creationId xmlns:a16="http://schemas.microsoft.com/office/drawing/2014/main" id="{AAFD61D3-4FFC-46F5-BD39-0130D4A6DF85}"/>
              </a:ext>
            </a:extLst>
          </p:cNvPr>
          <p:cNvGrpSpPr>
            <a:grpSpLocks/>
          </p:cNvGrpSpPr>
          <p:nvPr/>
        </p:nvGrpSpPr>
        <p:grpSpPr bwMode="auto">
          <a:xfrm>
            <a:off x="5600700" y="10034588"/>
            <a:ext cx="903288" cy="112712"/>
            <a:chOff x="8819" y="14362"/>
            <a:chExt cx="1423" cy="178"/>
          </a:xfrm>
        </p:grpSpPr>
        <p:sp>
          <p:nvSpPr>
            <p:cNvPr id="9" name="Freeform 3">
              <a:extLst>
                <a:ext uri="{FF2B5EF4-FFF2-40B4-BE49-F238E27FC236}">
                  <a16:creationId xmlns:a16="http://schemas.microsoft.com/office/drawing/2014/main" id="{9C10FCA6-AD59-4A3F-98D7-B0362892CA0F}"/>
                </a:ext>
              </a:extLst>
            </p:cNvPr>
            <p:cNvSpPr>
              <a:spLocks/>
            </p:cNvSpPr>
            <p:nvPr/>
          </p:nvSpPr>
          <p:spPr bwMode="auto">
            <a:xfrm>
              <a:off x="8818" y="14362"/>
              <a:ext cx="1423" cy="178"/>
            </a:xfrm>
            <a:custGeom>
              <a:avLst/>
              <a:gdLst>
                <a:gd name="T0" fmla="+- 0 9956 8819"/>
                <a:gd name="T1" fmla="*/ T0 w 1423"/>
                <a:gd name="T2" fmla="+- 0 14362 14362"/>
                <a:gd name="T3" fmla="*/ 14362 h 178"/>
                <a:gd name="T4" fmla="+- 0 8819 8819"/>
                <a:gd name="T5" fmla="*/ T4 w 1423"/>
                <a:gd name="T6" fmla="+- 0 14362 14362"/>
                <a:gd name="T7" fmla="*/ 14362 h 178"/>
                <a:gd name="T8" fmla="+- 0 9108 8819"/>
                <a:gd name="T9" fmla="*/ T8 w 1423"/>
                <a:gd name="T10" fmla="+- 0 14540 14362"/>
                <a:gd name="T11" fmla="*/ 14540 h 178"/>
                <a:gd name="T12" fmla="+- 0 10242 8819"/>
                <a:gd name="T13" fmla="*/ T12 w 1423"/>
                <a:gd name="T14" fmla="+- 0 14540 14362"/>
                <a:gd name="T15" fmla="*/ 14540 h 178"/>
                <a:gd name="T16" fmla="+- 0 9956 8819"/>
                <a:gd name="T17" fmla="*/ T16 w 1423"/>
                <a:gd name="T18" fmla="+- 0 14362 14362"/>
                <a:gd name="T19" fmla="*/ 14362 h 178"/>
              </a:gdLst>
              <a:ahLst/>
              <a:cxnLst>
                <a:cxn ang="0">
                  <a:pos x="T1" y="T3"/>
                </a:cxn>
                <a:cxn ang="0">
                  <a:pos x="T5" y="T7"/>
                </a:cxn>
                <a:cxn ang="0">
                  <a:pos x="T9" y="T11"/>
                </a:cxn>
                <a:cxn ang="0">
                  <a:pos x="T13" y="T15"/>
                </a:cxn>
                <a:cxn ang="0">
                  <a:pos x="T17" y="T19"/>
                </a:cxn>
              </a:cxnLst>
              <a:rect l="0" t="0" r="r" b="b"/>
              <a:pathLst>
                <a:path w="1423" h="178">
                  <a:moveTo>
                    <a:pt x="1137" y="0"/>
                  </a:moveTo>
                  <a:lnTo>
                    <a:pt x="0" y="0"/>
                  </a:lnTo>
                  <a:lnTo>
                    <a:pt x="289" y="178"/>
                  </a:lnTo>
                  <a:lnTo>
                    <a:pt x="1423" y="178"/>
                  </a:lnTo>
                  <a:lnTo>
                    <a:pt x="1137" y="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
              <a:extLst>
                <a:ext uri="{FF2B5EF4-FFF2-40B4-BE49-F238E27FC236}">
                  <a16:creationId xmlns:a16="http://schemas.microsoft.com/office/drawing/2014/main" id="{C648D05F-6C65-4325-9AC0-0901CC1F2420}"/>
                </a:ext>
              </a:extLst>
            </p:cNvPr>
            <p:cNvSpPr>
              <a:spLocks/>
            </p:cNvSpPr>
            <p:nvPr/>
          </p:nvSpPr>
          <p:spPr bwMode="auto">
            <a:xfrm>
              <a:off x="8879" y="14362"/>
              <a:ext cx="1301" cy="178"/>
            </a:xfrm>
            <a:custGeom>
              <a:avLst/>
              <a:gdLst>
                <a:gd name="T0" fmla="+- 0 9895 8879"/>
                <a:gd name="T1" fmla="*/ T0 w 1301"/>
                <a:gd name="T2" fmla="+- 0 14362 14362"/>
                <a:gd name="T3" fmla="*/ 14362 h 178"/>
                <a:gd name="T4" fmla="+- 0 8879 8879"/>
                <a:gd name="T5" fmla="*/ T4 w 1301"/>
                <a:gd name="T6" fmla="+- 0 14362 14362"/>
                <a:gd name="T7" fmla="*/ 14362 h 178"/>
                <a:gd name="T8" fmla="+- 0 9168 8879"/>
                <a:gd name="T9" fmla="*/ T8 w 1301"/>
                <a:gd name="T10" fmla="+- 0 14540 14362"/>
                <a:gd name="T11" fmla="*/ 14540 h 178"/>
                <a:gd name="T12" fmla="+- 0 10180 8879"/>
                <a:gd name="T13" fmla="*/ T12 w 1301"/>
                <a:gd name="T14" fmla="+- 0 14540 14362"/>
                <a:gd name="T15" fmla="*/ 14540 h 178"/>
                <a:gd name="T16" fmla="+- 0 9895 8879"/>
                <a:gd name="T17" fmla="*/ T16 w 1301"/>
                <a:gd name="T18" fmla="+- 0 14362 14362"/>
                <a:gd name="T19" fmla="*/ 14362 h 178"/>
              </a:gdLst>
              <a:ahLst/>
              <a:cxnLst>
                <a:cxn ang="0">
                  <a:pos x="T1" y="T3"/>
                </a:cxn>
                <a:cxn ang="0">
                  <a:pos x="T5" y="T7"/>
                </a:cxn>
                <a:cxn ang="0">
                  <a:pos x="T9" y="T11"/>
                </a:cxn>
                <a:cxn ang="0">
                  <a:pos x="T13" y="T15"/>
                </a:cxn>
                <a:cxn ang="0">
                  <a:pos x="T17" y="T19"/>
                </a:cxn>
              </a:cxnLst>
              <a:rect l="0" t="0" r="r" b="b"/>
              <a:pathLst>
                <a:path w="1301" h="178">
                  <a:moveTo>
                    <a:pt x="1016" y="0"/>
                  </a:moveTo>
                  <a:lnTo>
                    <a:pt x="0" y="0"/>
                  </a:lnTo>
                  <a:lnTo>
                    <a:pt x="289" y="178"/>
                  </a:lnTo>
                  <a:lnTo>
                    <a:pt x="1301" y="178"/>
                  </a:lnTo>
                  <a:lnTo>
                    <a:pt x="1016" y="0"/>
                  </a:lnTo>
                  <a:close/>
                </a:path>
              </a:pathLst>
            </a:custGeom>
            <a:solidFill>
              <a:srgbClr val="6E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Rectangle 7">
            <a:extLst>
              <a:ext uri="{FF2B5EF4-FFF2-40B4-BE49-F238E27FC236}">
                <a16:creationId xmlns:a16="http://schemas.microsoft.com/office/drawing/2014/main" id="{0D854323-94D0-4F6F-9660-067666EC0359}"/>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634800" rIns="91440" bIns="177744" numCol="1" anchor="ctr" anchorCtr="0" compatLnSpc="1">
            <a:prstTxWarp prst="textNoShape">
              <a:avLst/>
            </a:prstTxWarp>
            <a:spAutoFit/>
          </a:bodyPr>
          <a:lstStyle/>
          <a:p>
            <a:endParaRPr lang="en-US"/>
          </a:p>
        </p:txBody>
      </p:sp>
      <p:sp>
        <p:nvSpPr>
          <p:cNvPr id="23" name="Rectangle 8">
            <a:extLst>
              <a:ext uri="{FF2B5EF4-FFF2-40B4-BE49-F238E27FC236}">
                <a16:creationId xmlns:a16="http://schemas.microsoft.com/office/drawing/2014/main" id="{9BDD5128-4DFD-4861-93E4-419D491519B3}"/>
              </a:ext>
            </a:extLst>
          </p:cNvPr>
          <p:cNvSpPr>
            <a:spLocks noChangeArrowheads="1"/>
          </p:cNvSpPr>
          <p:nvPr/>
        </p:nvSpPr>
        <p:spPr bwMode="auto">
          <a:xfrm>
            <a:off x="414020" y="2310350"/>
            <a:ext cx="2936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07950" algn="l" defTabSz="914400" rtl="0" eaLnBrk="0" fontAlgn="base" latinLnBrk="0" hangingPunct="0">
              <a:lnSpc>
                <a:spcPct val="100000"/>
              </a:lnSpc>
              <a:spcBef>
                <a:spcPct val="0"/>
              </a:spcBef>
              <a:spcAft>
                <a:spcPct val="0"/>
              </a:spcAft>
              <a:buClrTx/>
              <a:buSzTx/>
              <a:buFontTx/>
              <a:buNone/>
              <a:tabLst/>
            </a:pPr>
            <a:r>
              <a:rPr kumimoji="0" lang="vi-VN" altLang="en-US" sz="1200" b="0" i="0" u="none" strike="noStrike" cap="none" normalizeH="0" baseline="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
            </a:r>
            <a:br>
              <a:rPr kumimoji="0" lang="vi-VN" altLang="en-US" sz="1200" b="0" i="0" u="none" strike="noStrike" cap="none" normalizeH="0" baseline="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br>
            <a:endParaRPr kumimoji="0" lang="en-US" altLang="en-US" sz="1200" b="0" i="0" u="none" strike="noStrike" cap="none" normalizeH="0" baseline="0">
              <a:ln>
                <a:noFill/>
              </a:ln>
              <a:solidFill>
                <a:schemeClr val="tx1"/>
              </a:solidFill>
              <a:effectLst/>
              <a:latin typeface="Arial" panose="020B0604020202020204" pitchFamily="34" charset="0"/>
            </a:endParaRPr>
          </a:p>
          <a:p>
            <a:pPr marL="0" marR="0" lvl="0" indent="1079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9">
            <a:extLst>
              <a:ext uri="{FF2B5EF4-FFF2-40B4-BE49-F238E27FC236}">
                <a16:creationId xmlns:a16="http://schemas.microsoft.com/office/drawing/2014/main" id="{D10F2F78-3118-47F7-8CBB-9006A83E0D85}"/>
              </a:ext>
            </a:extLst>
          </p:cNvPr>
          <p:cNvSpPr>
            <a:spLocks noChangeArrowheads="1"/>
          </p:cNvSpPr>
          <p:nvPr/>
        </p:nvSpPr>
        <p:spPr bwMode="auto">
          <a:xfrm>
            <a:off x="3707015" y="8436082"/>
            <a:ext cx="4966424"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Arial" panose="020B0604020202020204" pitchFamily="34" charset="0"/>
              </a:rPr>
              <a:t/>
            </a:r>
            <a:br>
              <a:rPr kumimoji="0" lang="en-US" altLang="en-US" sz="3600" b="0" i="0" u="none" strike="noStrike" cap="none" normalizeH="0" baseline="0">
                <a:ln>
                  <a:noFill/>
                </a:ln>
                <a:solidFill>
                  <a:schemeClr val="tx1"/>
                </a:solidFill>
                <a:effectLst/>
                <a:latin typeface="Arial" panose="020B0604020202020204" pitchFamily="34" charset="0"/>
              </a:rPr>
            </a:br>
            <a:endParaRPr kumimoji="0" lang="en-US" altLang="en-US" sz="3600" b="0" i="0" u="none" strike="noStrike" cap="none" normalizeH="0" baseline="0">
              <a:ln>
                <a:noFill/>
              </a:ln>
              <a:solidFill>
                <a:schemeClr val="tx1"/>
              </a:solidFill>
              <a:effectLst/>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vi-VN" altLang="en-US" sz="1400" b="0" i="0" u="none" strike="noStrike" cap="none" normalizeH="0" baseline="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(Ngô Sỹ Liên, </a:t>
            </a:r>
            <a:r>
              <a:rPr kumimoji="0" lang="vi-VN" altLang="en-US" sz="1400" b="0" i="1" u="none" strike="noStrike" cap="none" normalizeH="0" baseline="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Đại Việt sử ký toàn thư</a:t>
            </a:r>
            <a:r>
              <a:rPr kumimoji="0" lang="vi-VN" altLang="en-US" sz="1400" b="0" i="0" u="none" strike="noStrike" cap="none" normalizeH="0" baseline="0">
                <a:ln>
                  <a:noFill/>
                </a:ln>
                <a:solidFill>
                  <a:schemeClr val="tx1"/>
                </a:solidFill>
                <a:effectLst/>
                <a:latin typeface="Arial" panose="020B0604020202020204" pitchFamily="34" charset="0"/>
                <a:ea typeface="Verdana" panose="020B0604030504040204" pitchFamily="34" charset="0"/>
                <a:cs typeface="Verdana" panose="020B0604030504040204" pitchFamily="34" charset="0"/>
              </a:rPr>
              <a:t>, tập 2, Sđd, trang 462)</a:t>
            </a:r>
            <a:endParaRPr kumimoji="0" lang="vi-VN" altLang="en-US" sz="3600" b="0" i="0" u="none" strike="noStrike" cap="none" normalizeH="0" baseline="0">
              <a:ln>
                <a:noFill/>
              </a:ln>
              <a:solidFill>
                <a:schemeClr val="tx1"/>
              </a:solidFill>
              <a:effectLst/>
              <a:latin typeface="Arial" panose="020B0604020202020204" pitchFamily="34" charset="0"/>
            </a:endParaRPr>
          </a:p>
        </p:txBody>
      </p:sp>
      <p:pic>
        <p:nvPicPr>
          <p:cNvPr id="25" name="Picture 24">
            <a:extLst>
              <a:ext uri="{FF2B5EF4-FFF2-40B4-BE49-F238E27FC236}">
                <a16:creationId xmlns:a16="http://schemas.microsoft.com/office/drawing/2014/main" id="{4EB98580-C3F7-4082-BBE6-78D31D0FFD3A}"/>
              </a:ext>
            </a:extLst>
          </p:cNvPr>
          <p:cNvPicPr>
            <a:picLocks noChangeAspect="1"/>
          </p:cNvPicPr>
          <p:nvPr/>
        </p:nvPicPr>
        <p:blipFill>
          <a:blip r:embed="rId6"/>
          <a:stretch>
            <a:fillRect/>
          </a:stretch>
        </p:blipFill>
        <p:spPr>
          <a:xfrm>
            <a:off x="9634765" y="1837037"/>
            <a:ext cx="8195733" cy="4610100"/>
          </a:xfrm>
          <a:prstGeom prst="rect">
            <a:avLst/>
          </a:prstGeom>
        </p:spPr>
      </p:pic>
    </p:spTree>
    <p:extLst>
      <p:ext uri="{BB962C8B-B14F-4D97-AF65-F5344CB8AC3E}">
        <p14:creationId xmlns:p14="http://schemas.microsoft.com/office/powerpoint/2010/main" val="2646050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6985F6D-C098-4CA1-850E-73102CA4354D}"/>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E3C7EC36-A0A8-4E91-AA2A-A70C95EC9AA0}"/>
              </a:ext>
            </a:extLst>
          </p:cNvPr>
          <p:cNvSpPr/>
          <p:nvPr/>
        </p:nvSpPr>
        <p:spPr>
          <a:xfrm>
            <a:off x="228600" y="1317135"/>
            <a:ext cx="3480675" cy="685800"/>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9E3A59D-8355-4FC8-8AC0-408ECBE041DF}"/>
              </a:ext>
            </a:extLst>
          </p:cNvPr>
          <p:cNvSpPr/>
          <p:nvPr/>
        </p:nvSpPr>
        <p:spPr>
          <a:xfrm>
            <a:off x="3505200" y="1341960"/>
            <a:ext cx="14452360" cy="765969"/>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F4FA823-8843-44D8-9B15-FB265CDD0F35}"/>
              </a:ext>
            </a:extLst>
          </p:cNvPr>
          <p:cNvSpPr txBox="1"/>
          <p:nvPr/>
        </p:nvSpPr>
        <p:spPr>
          <a:xfrm>
            <a:off x="228601" y="1317135"/>
            <a:ext cx="246034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Lĩnh vực</a:t>
            </a:r>
          </a:p>
        </p:txBody>
      </p:sp>
      <p:sp>
        <p:nvSpPr>
          <p:cNvPr id="10" name="TextBox 9">
            <a:extLst>
              <a:ext uri="{FF2B5EF4-FFF2-40B4-BE49-F238E27FC236}">
                <a16:creationId xmlns:a16="http://schemas.microsoft.com/office/drawing/2014/main" id="{2DB5C309-3496-4106-924E-294A7BAE190B}"/>
              </a:ext>
            </a:extLst>
          </p:cNvPr>
          <p:cNvSpPr txBox="1"/>
          <p:nvPr/>
        </p:nvSpPr>
        <p:spPr>
          <a:xfrm>
            <a:off x="8254125" y="1224571"/>
            <a:ext cx="387718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p:sp>
        <p:nvSpPr>
          <p:cNvPr id="13" name="Rectangle 12">
            <a:extLst>
              <a:ext uri="{FF2B5EF4-FFF2-40B4-BE49-F238E27FC236}">
                <a16:creationId xmlns:a16="http://schemas.microsoft.com/office/drawing/2014/main" id="{6033EF4E-9882-4E52-A4DD-AEE7FFB223B9}"/>
              </a:ext>
            </a:extLst>
          </p:cNvPr>
          <p:cNvSpPr/>
          <p:nvPr/>
        </p:nvSpPr>
        <p:spPr>
          <a:xfrm>
            <a:off x="228601" y="2107929"/>
            <a:ext cx="2460340" cy="2193900"/>
          </a:xfrm>
          <a:prstGeom prst="rect">
            <a:avLst/>
          </a:prstGeom>
          <a:solidFill>
            <a:srgbClr val="D74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87F531-0606-4392-977A-828188D02F03}"/>
              </a:ext>
            </a:extLst>
          </p:cNvPr>
          <p:cNvSpPr/>
          <p:nvPr/>
        </p:nvSpPr>
        <p:spPr>
          <a:xfrm>
            <a:off x="2743200" y="1866900"/>
            <a:ext cx="15160101" cy="2193900"/>
          </a:xfrm>
          <a:prstGeom prst="rect">
            <a:avLst/>
          </a:prstGeom>
          <a:solidFill>
            <a:srgbClr val="FF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15" name="TextBox 14">
            <a:extLst>
              <a:ext uri="{FF2B5EF4-FFF2-40B4-BE49-F238E27FC236}">
                <a16:creationId xmlns:a16="http://schemas.microsoft.com/office/drawing/2014/main" id="{F681F9AA-4A08-438F-8207-1DDFA2F8E525}"/>
              </a:ext>
            </a:extLst>
          </p:cNvPr>
          <p:cNvSpPr txBox="1"/>
          <p:nvPr/>
        </p:nvSpPr>
        <p:spPr>
          <a:xfrm>
            <a:off x="228600" y="2501121"/>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Hành chính</a:t>
            </a:r>
          </a:p>
        </p:txBody>
      </p:sp>
      <p:sp>
        <p:nvSpPr>
          <p:cNvPr id="16" name="TextBox 15">
            <a:extLst>
              <a:ext uri="{FF2B5EF4-FFF2-40B4-BE49-F238E27FC236}">
                <a16:creationId xmlns:a16="http://schemas.microsoft.com/office/drawing/2014/main" id="{E4A1D51D-8AAB-410C-B08A-420AE301F876}"/>
              </a:ext>
            </a:extLst>
          </p:cNvPr>
          <p:cNvSpPr txBox="1"/>
          <p:nvPr/>
        </p:nvSpPr>
        <p:spPr>
          <a:xfrm>
            <a:off x="2743200" y="1866900"/>
            <a:ext cx="1551471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Trung ương: Vua nắm mọi quyền hành</a:t>
            </a:r>
          </a:p>
          <a:p>
            <a:r>
              <a:rPr lang="en-US" sz="3200">
                <a:latin typeface="Times New Roman" panose="02020603050405020304" pitchFamily="18" charset="0"/>
                <a:cs typeface="Times New Roman" panose="02020603050405020304" pitchFamily="18" charset="0"/>
              </a:rPr>
              <a:t>		    Cơ quan chức năng hoàn thiện: Lục Bộ, Lục Tự, Lục Khoa.</a:t>
            </a:r>
          </a:p>
        </p:txBody>
      </p:sp>
      <p:sp>
        <p:nvSpPr>
          <p:cNvPr id="17" name="TextBox 16">
            <a:extLst>
              <a:ext uri="{FF2B5EF4-FFF2-40B4-BE49-F238E27FC236}">
                <a16:creationId xmlns:a16="http://schemas.microsoft.com/office/drawing/2014/main" id="{D57A77EA-335F-4483-ADEC-5088259A2D63}"/>
              </a:ext>
            </a:extLst>
          </p:cNvPr>
          <p:cNvSpPr txBox="1"/>
          <p:nvPr/>
        </p:nvSpPr>
        <p:spPr>
          <a:xfrm>
            <a:off x="2743201" y="3009900"/>
            <a:ext cx="1471335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Địa phương: </a:t>
            </a:r>
            <a:r>
              <a:rPr lang="en-US" sz="3200" spc="-35">
                <a:effectLst/>
                <a:latin typeface="Times New Roman" panose="02020603050405020304" pitchFamily="18" charset="0"/>
                <a:ea typeface="Verdana" panose="020B0604030504040204" pitchFamily="34" charset="0"/>
                <a:cs typeface="Times New Roman" panose="02020603050405020304" pitchFamily="18" charset="0"/>
              </a:rPr>
              <a:t>N</a:t>
            </a:r>
            <a:r>
              <a:rPr lang="vi-VN" sz="3200">
                <a:effectLst/>
                <a:latin typeface="+mj-lt"/>
                <a:ea typeface="Verdana" panose="020B0604030504040204" pitchFamily="34" charset="0"/>
                <a:cs typeface="Verdana" panose="020B0604030504040204" pitchFamily="34" charset="0"/>
              </a:rPr>
              <a:t>ăm</a:t>
            </a:r>
            <a:r>
              <a:rPr lang="vi-VN" sz="3200" spc="-260">
                <a:effectLst/>
                <a:latin typeface="+mj-lt"/>
                <a:ea typeface="Verdana" panose="020B0604030504040204" pitchFamily="34" charset="0"/>
                <a:cs typeface="Verdana" panose="020B0604030504040204" pitchFamily="34" charset="0"/>
              </a:rPr>
              <a:t> </a:t>
            </a:r>
            <a:r>
              <a:rPr lang="vi-VN" sz="3200" spc="-15">
                <a:effectLst/>
                <a:latin typeface="+mj-lt"/>
                <a:ea typeface="Verdana" panose="020B0604030504040204" pitchFamily="34" charset="0"/>
                <a:cs typeface="Verdana" panose="020B0604030504040204" pitchFamily="34" charset="0"/>
              </a:rPr>
              <a:t>1471, </a:t>
            </a:r>
            <a:r>
              <a:rPr lang="vi-VN" sz="3200">
                <a:effectLst/>
                <a:latin typeface="+mj-lt"/>
                <a:ea typeface="Verdana" panose="020B0604030504040204" pitchFamily="34" charset="0"/>
                <a:cs typeface="Verdana" panose="020B0604030504040204" pitchFamily="34" charset="0"/>
              </a:rPr>
              <a:t>cả </a:t>
            </a:r>
            <a:r>
              <a:rPr lang="vi-VN" sz="3200" spc="-15">
                <a:effectLst/>
                <a:latin typeface="+mj-lt"/>
                <a:ea typeface="Verdana" panose="020B0604030504040204" pitchFamily="34" charset="0"/>
                <a:cs typeface="Verdana" panose="020B0604030504040204" pitchFamily="34" charset="0"/>
              </a:rPr>
              <a:t>nước chia </a:t>
            </a:r>
            <a:r>
              <a:rPr lang="vi-VN" sz="3200">
                <a:effectLst/>
                <a:latin typeface="+mj-lt"/>
                <a:ea typeface="Verdana" panose="020B0604030504040204" pitchFamily="34" charset="0"/>
                <a:cs typeface="Verdana" panose="020B0604030504040204" pitchFamily="34" charset="0"/>
              </a:rPr>
              <a:t>làm 13 </a:t>
            </a:r>
            <a:r>
              <a:rPr lang="vi-VN" sz="3200" spc="-35">
                <a:effectLst/>
                <a:latin typeface="+mj-lt"/>
                <a:ea typeface="Verdana" panose="020B0604030504040204" pitchFamily="34" charset="0"/>
                <a:cs typeface="Verdana" panose="020B0604030504040204" pitchFamily="34" charset="0"/>
              </a:rPr>
              <a:t>Thừa </a:t>
            </a:r>
            <a:r>
              <a:rPr lang="vi-VN" sz="3200" spc="-15">
                <a:effectLst/>
                <a:latin typeface="+mj-lt"/>
                <a:ea typeface="Verdana" panose="020B0604030504040204" pitchFamily="34" charset="0"/>
                <a:cs typeface="Verdana" panose="020B0604030504040204" pitchFamily="34" charset="0"/>
              </a:rPr>
              <a:t>tuyên, đứng </a:t>
            </a:r>
            <a:r>
              <a:rPr lang="vi-VN" sz="3200">
                <a:effectLst/>
                <a:latin typeface="+mj-lt"/>
                <a:ea typeface="Verdana" panose="020B0604030504040204" pitchFamily="34" charset="0"/>
                <a:cs typeface="Verdana" panose="020B0604030504040204" pitchFamily="34" charset="0"/>
              </a:rPr>
              <a:t>đầu là </a:t>
            </a:r>
            <a:r>
              <a:rPr lang="vi-VN" sz="3200" spc="-35">
                <a:effectLst/>
                <a:latin typeface="+mj-lt"/>
                <a:ea typeface="Verdana" panose="020B0604030504040204" pitchFamily="34" charset="0"/>
                <a:cs typeface="Verdana" panose="020B0604030504040204" pitchFamily="34" charset="0"/>
              </a:rPr>
              <a:t>các </a:t>
            </a:r>
            <a:r>
              <a:rPr lang="vi-VN" sz="3200" spc="-25">
                <a:effectLst/>
                <a:latin typeface="+mj-lt"/>
                <a:ea typeface="Verdana" panose="020B0604030504040204" pitchFamily="34" charset="0"/>
                <a:cs typeface="Verdana" panose="020B0604030504040204" pitchFamily="34" charset="0"/>
              </a:rPr>
              <a:t>Tuyên </a:t>
            </a:r>
            <a:r>
              <a:rPr lang="vi-VN" sz="3200" spc="-15">
                <a:effectLst/>
                <a:latin typeface="+mj-lt"/>
                <a:ea typeface="Verdana" panose="020B0604030504040204" pitchFamily="34" charset="0"/>
                <a:cs typeface="Verdana" panose="020B0604030504040204" pitchFamily="34" charset="0"/>
              </a:rPr>
              <a:t>phủ sứ, </a:t>
            </a:r>
            <a:r>
              <a:rPr lang="vi-VN" sz="3200">
                <a:effectLst/>
                <a:latin typeface="+mj-lt"/>
                <a:ea typeface="Verdana" panose="020B0604030504040204" pitchFamily="34" charset="0"/>
                <a:cs typeface="Verdana" panose="020B0604030504040204" pitchFamily="34" charset="0"/>
              </a:rPr>
              <a:t>cơ </a:t>
            </a:r>
            <a:r>
              <a:rPr lang="vi-VN" sz="3200" spc="-30">
                <a:effectLst/>
                <a:latin typeface="+mj-lt"/>
                <a:ea typeface="Verdana" panose="020B0604030504040204" pitchFamily="34" charset="0"/>
                <a:cs typeface="Verdana" panose="020B0604030504040204" pitchFamily="34" charset="0"/>
              </a:rPr>
              <a:t>quan </a:t>
            </a:r>
            <a:r>
              <a:rPr lang="vi-VN" sz="3200" spc="-15">
                <a:effectLst/>
                <a:latin typeface="+mj-lt"/>
                <a:ea typeface="Verdana" panose="020B0604030504040204" pitchFamily="34" charset="0"/>
                <a:cs typeface="Verdana" panose="020B0604030504040204" pitchFamily="34" charset="0"/>
              </a:rPr>
              <a:t>chuyên </a:t>
            </a:r>
            <a:r>
              <a:rPr lang="vi-VN" sz="3200" spc="-20">
                <a:effectLst/>
                <a:latin typeface="+mj-lt"/>
                <a:ea typeface="Verdana" panose="020B0604030504040204" pitchFamily="34" charset="0"/>
                <a:cs typeface="Verdana" panose="020B0604030504040204" pitchFamily="34" charset="0"/>
              </a:rPr>
              <a:t>trách </a:t>
            </a:r>
            <a:r>
              <a:rPr lang="vi-VN" sz="3200" spc="-15">
                <a:effectLst/>
                <a:latin typeface="+mj-lt"/>
                <a:ea typeface="Verdana" panose="020B0604030504040204" pitchFamily="34" charset="0"/>
                <a:cs typeface="Verdana" panose="020B0604030504040204" pitchFamily="34" charset="0"/>
              </a:rPr>
              <a:t>gồm: </a:t>
            </a:r>
            <a:r>
              <a:rPr lang="vi-VN" sz="3200" spc="-35">
                <a:effectLst/>
                <a:latin typeface="+mj-lt"/>
                <a:ea typeface="Verdana" panose="020B0604030504040204" pitchFamily="34" charset="0"/>
                <a:cs typeface="Verdana" panose="020B0604030504040204" pitchFamily="34" charset="0"/>
              </a:rPr>
              <a:t>Thừa </a:t>
            </a:r>
            <a:r>
              <a:rPr lang="vi-VN" sz="3200" spc="-20">
                <a:effectLst/>
                <a:latin typeface="+mj-lt"/>
                <a:ea typeface="Verdana" panose="020B0604030504040204" pitchFamily="34" charset="0"/>
                <a:cs typeface="Verdana" panose="020B0604030504040204" pitchFamily="34" charset="0"/>
              </a:rPr>
              <a:t>ty, </a:t>
            </a:r>
            <a:r>
              <a:rPr lang="vi-VN" sz="3200">
                <a:effectLst/>
                <a:latin typeface="+mj-lt"/>
                <a:ea typeface="Verdana" panose="020B0604030504040204" pitchFamily="34" charset="0"/>
                <a:cs typeface="Verdana" panose="020B0604030504040204" pitchFamily="34" charset="0"/>
              </a:rPr>
              <a:t>Đô ty </a:t>
            </a:r>
            <a:r>
              <a:rPr lang="vi-VN" sz="3200" spc="-45">
                <a:effectLst/>
                <a:latin typeface="+mj-lt"/>
                <a:ea typeface="Verdana" panose="020B0604030504040204" pitchFamily="34" charset="0"/>
                <a:cs typeface="Verdana" panose="020B0604030504040204" pitchFamily="34" charset="0"/>
              </a:rPr>
              <a:t>và </a:t>
            </a:r>
            <a:r>
              <a:rPr lang="vi-VN" sz="3200">
                <a:effectLst/>
                <a:latin typeface="+mj-lt"/>
                <a:ea typeface="Verdana" panose="020B0604030504040204" pitchFamily="34" charset="0"/>
                <a:cs typeface="Verdana" panose="020B0604030504040204" pitchFamily="34" charset="0"/>
              </a:rPr>
              <a:t>Hiến </a:t>
            </a:r>
            <a:r>
              <a:rPr lang="vi-VN" sz="3200" spc="-20">
                <a:effectLst/>
                <a:latin typeface="+mj-lt"/>
                <a:ea typeface="Verdana" panose="020B0604030504040204" pitchFamily="34" charset="0"/>
                <a:cs typeface="Verdana" panose="020B0604030504040204" pitchFamily="34" charset="0"/>
              </a:rPr>
              <a:t>ty.</a:t>
            </a:r>
            <a:endParaRPr lang="en-US" sz="320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40D44B24-1C35-45DA-8E67-D3728AF74FF6}"/>
              </a:ext>
            </a:extLst>
          </p:cNvPr>
          <p:cNvSpPr/>
          <p:nvPr/>
        </p:nvSpPr>
        <p:spPr>
          <a:xfrm>
            <a:off x="228601" y="4406822"/>
            <a:ext cx="2460340" cy="673402"/>
          </a:xfrm>
          <a:prstGeom prst="rect">
            <a:avLst/>
          </a:prstGeom>
          <a:solidFill>
            <a:srgbClr val="60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56AF59-F82F-463B-BEED-982EF21A792C}"/>
              </a:ext>
            </a:extLst>
          </p:cNvPr>
          <p:cNvSpPr/>
          <p:nvPr/>
        </p:nvSpPr>
        <p:spPr>
          <a:xfrm>
            <a:off x="2743200" y="4406822"/>
            <a:ext cx="15160101" cy="720313"/>
          </a:xfrm>
          <a:prstGeom prst="rect">
            <a:avLst/>
          </a:prstGeom>
          <a:solidFill>
            <a:srgbClr val="E1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0" name="TextBox 19">
            <a:extLst>
              <a:ext uri="{FF2B5EF4-FFF2-40B4-BE49-F238E27FC236}">
                <a16:creationId xmlns:a16="http://schemas.microsoft.com/office/drawing/2014/main" id="{CB7ED7A7-66AF-4FA7-B186-1F9BC0E9A9BA}"/>
              </a:ext>
            </a:extLst>
          </p:cNvPr>
          <p:cNvSpPr txBox="1"/>
          <p:nvPr/>
        </p:nvSpPr>
        <p:spPr>
          <a:xfrm>
            <a:off x="228600" y="4406822"/>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Pháp luật</a:t>
            </a:r>
          </a:p>
        </p:txBody>
      </p:sp>
      <p:sp>
        <p:nvSpPr>
          <p:cNvPr id="21" name="TextBox 20">
            <a:extLst>
              <a:ext uri="{FF2B5EF4-FFF2-40B4-BE49-F238E27FC236}">
                <a16:creationId xmlns:a16="http://schemas.microsoft.com/office/drawing/2014/main" id="{62EDE7E9-36E8-4C3F-81F3-A14FB344F12E}"/>
              </a:ext>
            </a:extLst>
          </p:cNvPr>
          <p:cNvSpPr txBox="1"/>
          <p:nvPr/>
        </p:nvSpPr>
        <p:spPr>
          <a:xfrm>
            <a:off x="2743202" y="4406822"/>
            <a:ext cx="147133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1483 ban hành bộ Quốc triều hình luật mang tính dân tộc sâu sắc</a:t>
            </a:r>
          </a:p>
        </p:txBody>
      </p:sp>
      <p:sp>
        <p:nvSpPr>
          <p:cNvPr id="25" name="Rectangle 24">
            <a:extLst>
              <a:ext uri="{FF2B5EF4-FFF2-40B4-BE49-F238E27FC236}">
                <a16:creationId xmlns:a16="http://schemas.microsoft.com/office/drawing/2014/main" id="{5748EB42-383D-4C91-BE80-2B7954FAE0F5}"/>
              </a:ext>
            </a:extLst>
          </p:cNvPr>
          <p:cNvSpPr/>
          <p:nvPr/>
        </p:nvSpPr>
        <p:spPr>
          <a:xfrm>
            <a:off x="228601" y="5078999"/>
            <a:ext cx="2460340" cy="1852344"/>
          </a:xfrm>
          <a:prstGeom prst="rect">
            <a:avLst/>
          </a:prstGeom>
          <a:solidFill>
            <a:srgbClr val="31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FADABC-BD01-4038-9E74-F9EF3CFE2158}"/>
              </a:ext>
            </a:extLst>
          </p:cNvPr>
          <p:cNvSpPr/>
          <p:nvPr/>
        </p:nvSpPr>
        <p:spPr>
          <a:xfrm>
            <a:off x="2743200" y="4986435"/>
            <a:ext cx="15160101" cy="1852344"/>
          </a:xfrm>
          <a:prstGeom prst="rect">
            <a:avLst/>
          </a:prstGeom>
          <a:solidFill>
            <a:srgbClr val="BB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7" name="TextBox 26">
            <a:extLst>
              <a:ext uri="{FF2B5EF4-FFF2-40B4-BE49-F238E27FC236}">
                <a16:creationId xmlns:a16="http://schemas.microsoft.com/office/drawing/2014/main" id="{70F9EDF4-95A9-4C19-8C1D-DD79B6544843}"/>
              </a:ext>
            </a:extLst>
          </p:cNvPr>
          <p:cNvSpPr txBox="1"/>
          <p:nvPr/>
        </p:nvSpPr>
        <p:spPr>
          <a:xfrm>
            <a:off x="228600" y="5379830"/>
            <a:ext cx="2460341" cy="1077218"/>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Quân đội và quốc phòng</a:t>
            </a:r>
          </a:p>
        </p:txBody>
      </p:sp>
      <p:sp>
        <p:nvSpPr>
          <p:cNvPr id="33" name="Rectangle 32">
            <a:extLst>
              <a:ext uri="{FF2B5EF4-FFF2-40B4-BE49-F238E27FC236}">
                <a16:creationId xmlns:a16="http://schemas.microsoft.com/office/drawing/2014/main" id="{52CBAA27-AFE4-4AB0-A017-FD3419A948CF}"/>
              </a:ext>
            </a:extLst>
          </p:cNvPr>
          <p:cNvSpPr/>
          <p:nvPr/>
        </p:nvSpPr>
        <p:spPr>
          <a:xfrm>
            <a:off x="228601" y="7001094"/>
            <a:ext cx="2460340" cy="1219292"/>
          </a:xfrm>
          <a:prstGeom prst="rect">
            <a:avLst/>
          </a:prstGeom>
          <a:solidFill>
            <a:srgbClr val="009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D89C8A-2628-4B10-B54E-470A3D2E772B}"/>
              </a:ext>
            </a:extLst>
          </p:cNvPr>
          <p:cNvSpPr/>
          <p:nvPr/>
        </p:nvSpPr>
        <p:spPr>
          <a:xfrm>
            <a:off x="2743200" y="6908530"/>
            <a:ext cx="15160101" cy="1219292"/>
          </a:xfrm>
          <a:prstGeom prst="rect">
            <a:avLst/>
          </a:prstGeom>
          <a:solidFill>
            <a:srgbClr val="CA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35" name="TextBox 34">
            <a:extLst>
              <a:ext uri="{FF2B5EF4-FFF2-40B4-BE49-F238E27FC236}">
                <a16:creationId xmlns:a16="http://schemas.microsoft.com/office/drawing/2014/main" id="{C53B93A2-831D-4586-9345-75957F1ACFC1}"/>
              </a:ext>
            </a:extLst>
          </p:cNvPr>
          <p:cNvSpPr txBox="1"/>
          <p:nvPr/>
        </p:nvSpPr>
        <p:spPr>
          <a:xfrm>
            <a:off x="228600" y="7301925"/>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Kinh tế</a:t>
            </a:r>
          </a:p>
        </p:txBody>
      </p:sp>
      <p:sp>
        <p:nvSpPr>
          <p:cNvPr id="39" name="Rectangle 38">
            <a:extLst>
              <a:ext uri="{FF2B5EF4-FFF2-40B4-BE49-F238E27FC236}">
                <a16:creationId xmlns:a16="http://schemas.microsoft.com/office/drawing/2014/main" id="{CB6BC4CB-AB26-4262-AEC3-D6A7F0772483}"/>
              </a:ext>
            </a:extLst>
          </p:cNvPr>
          <p:cNvSpPr/>
          <p:nvPr/>
        </p:nvSpPr>
        <p:spPr>
          <a:xfrm>
            <a:off x="228601" y="8285848"/>
            <a:ext cx="2460340" cy="1886852"/>
          </a:xfrm>
          <a:prstGeom prst="rect">
            <a:avLst/>
          </a:prstGeom>
          <a:solidFill>
            <a:srgbClr val="F5D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DA4C"/>
              </a:solidFill>
            </a:endParaRPr>
          </a:p>
        </p:txBody>
      </p:sp>
      <p:sp>
        <p:nvSpPr>
          <p:cNvPr id="40" name="Rectangle 39">
            <a:extLst>
              <a:ext uri="{FF2B5EF4-FFF2-40B4-BE49-F238E27FC236}">
                <a16:creationId xmlns:a16="http://schemas.microsoft.com/office/drawing/2014/main" id="{7281999A-02BE-47A9-BB19-B6A1DC78A4E8}"/>
              </a:ext>
            </a:extLst>
          </p:cNvPr>
          <p:cNvSpPr/>
          <p:nvPr/>
        </p:nvSpPr>
        <p:spPr>
          <a:xfrm>
            <a:off x="2743200" y="8193284"/>
            <a:ext cx="15160101" cy="1886852"/>
          </a:xfrm>
          <a:prstGeom prst="rect">
            <a:avLst/>
          </a:prstGeom>
          <a:solidFill>
            <a:srgbClr val="FFF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41" name="TextBox 40">
            <a:extLst>
              <a:ext uri="{FF2B5EF4-FFF2-40B4-BE49-F238E27FC236}">
                <a16:creationId xmlns:a16="http://schemas.microsoft.com/office/drawing/2014/main" id="{87867C63-45DA-495B-A650-3991FF7FAF1B}"/>
              </a:ext>
            </a:extLst>
          </p:cNvPr>
          <p:cNvSpPr txBox="1"/>
          <p:nvPr/>
        </p:nvSpPr>
        <p:spPr>
          <a:xfrm>
            <a:off x="555341" y="8514448"/>
            <a:ext cx="180686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Văn hóa, giáo dục </a:t>
            </a:r>
          </a:p>
        </p:txBody>
      </p:sp>
      <p:sp>
        <p:nvSpPr>
          <p:cNvPr id="52" name="Freeform 34">
            <a:extLst>
              <a:ext uri="{FF2B5EF4-FFF2-40B4-BE49-F238E27FC236}">
                <a16:creationId xmlns:a16="http://schemas.microsoft.com/office/drawing/2014/main" id="{48CE9285-BF4A-46F2-8CE9-DC03EB9960BA}"/>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3B8D938C-736B-41B5-A474-03F6F038C748}"/>
              </a:ext>
            </a:extLst>
          </p:cNvPr>
          <p:cNvSpPr txBox="1"/>
          <p:nvPr/>
        </p:nvSpPr>
        <p:spPr>
          <a:xfrm>
            <a:off x="1" y="314111"/>
            <a:ext cx="8787455"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643A3DD-BDFF-4FDE-9352-38E80FC1E21D}"/>
              </a:ext>
            </a:extLst>
          </p:cNvPr>
          <p:cNvSpPr txBox="1"/>
          <p:nvPr/>
        </p:nvSpPr>
        <p:spPr>
          <a:xfrm>
            <a:off x="2743201" y="4986435"/>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Quân đội gồm 2 loại:</a:t>
            </a:r>
          </a:p>
        </p:txBody>
      </p:sp>
      <p:sp>
        <p:nvSpPr>
          <p:cNvPr id="43" name="TextBox 42">
            <a:extLst>
              <a:ext uri="{FF2B5EF4-FFF2-40B4-BE49-F238E27FC236}">
                <a16:creationId xmlns:a16="http://schemas.microsoft.com/office/drawing/2014/main" id="{F60F84A0-5656-4DE9-A0BE-7D21C66FD9E5}"/>
              </a:ext>
            </a:extLst>
          </p:cNvPr>
          <p:cNvSpPr txBox="1"/>
          <p:nvPr/>
        </p:nvSpPr>
        <p:spPr>
          <a:xfrm>
            <a:off x="2743201" y="5611672"/>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Để rèn luyện quân đội:</a:t>
            </a:r>
          </a:p>
        </p:txBody>
      </p:sp>
      <p:sp>
        <p:nvSpPr>
          <p:cNvPr id="44" name="TextBox 43">
            <a:extLst>
              <a:ext uri="{FF2B5EF4-FFF2-40B4-BE49-F238E27FC236}">
                <a16:creationId xmlns:a16="http://schemas.microsoft.com/office/drawing/2014/main" id="{1E7C1C81-A7E5-4C83-9A8A-1867172CF753}"/>
              </a:ext>
            </a:extLst>
          </p:cNvPr>
          <p:cNvSpPr txBox="1"/>
          <p:nvPr/>
        </p:nvSpPr>
        <p:spPr>
          <a:xfrm>
            <a:off x="2743201" y="6236909"/>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Tổ chức kì thi khảo võ:</a:t>
            </a:r>
          </a:p>
        </p:txBody>
      </p:sp>
      <p:sp>
        <p:nvSpPr>
          <p:cNvPr id="46" name="TextBox 45">
            <a:extLst>
              <a:ext uri="{FF2B5EF4-FFF2-40B4-BE49-F238E27FC236}">
                <a16:creationId xmlns:a16="http://schemas.microsoft.com/office/drawing/2014/main" id="{C9A64B26-469D-4296-A54C-E38965A6D872}"/>
              </a:ext>
            </a:extLst>
          </p:cNvPr>
          <p:cNvSpPr txBox="1"/>
          <p:nvPr/>
        </p:nvSpPr>
        <p:spPr>
          <a:xfrm>
            <a:off x="2743201" y="6908530"/>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7" name="TextBox 46">
            <a:extLst>
              <a:ext uri="{FF2B5EF4-FFF2-40B4-BE49-F238E27FC236}">
                <a16:creationId xmlns:a16="http://schemas.microsoft.com/office/drawing/2014/main" id="{FE922845-28EF-42EB-8C61-E055BC0924BA}"/>
              </a:ext>
            </a:extLst>
          </p:cNvPr>
          <p:cNvSpPr txBox="1"/>
          <p:nvPr/>
        </p:nvSpPr>
        <p:spPr>
          <a:xfrm>
            <a:off x="2743201" y="7533767"/>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8" name="TextBox 47">
            <a:extLst>
              <a:ext uri="{FF2B5EF4-FFF2-40B4-BE49-F238E27FC236}">
                <a16:creationId xmlns:a16="http://schemas.microsoft.com/office/drawing/2014/main" id="{80191282-3E6A-4EE9-997F-34D0D61DA46C}"/>
              </a:ext>
            </a:extLst>
          </p:cNvPr>
          <p:cNvSpPr txBox="1"/>
          <p:nvPr/>
        </p:nvSpPr>
        <p:spPr>
          <a:xfrm>
            <a:off x="2743201" y="8193284"/>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Sử học:</a:t>
            </a:r>
          </a:p>
        </p:txBody>
      </p:sp>
      <p:sp>
        <p:nvSpPr>
          <p:cNvPr id="49" name="TextBox 48">
            <a:extLst>
              <a:ext uri="{FF2B5EF4-FFF2-40B4-BE49-F238E27FC236}">
                <a16:creationId xmlns:a16="http://schemas.microsoft.com/office/drawing/2014/main" id="{69E572EA-B775-4795-9312-63EE4CFB382F}"/>
              </a:ext>
            </a:extLst>
          </p:cNvPr>
          <p:cNvSpPr txBox="1"/>
          <p:nvPr/>
        </p:nvSpPr>
        <p:spPr>
          <a:xfrm>
            <a:off x="2743201" y="8793196"/>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Giáo dục và khoa cử:</a:t>
            </a:r>
            <a:endParaRPr lang="en-US" sz="3200">
              <a:latin typeface="+mj-lt"/>
              <a:cs typeface="Times New Roman" panose="02020603050405020304" pitchFamily="18" charset="0"/>
            </a:endParaRPr>
          </a:p>
        </p:txBody>
      </p:sp>
      <p:sp>
        <p:nvSpPr>
          <p:cNvPr id="50" name="TextBox 49">
            <a:extLst>
              <a:ext uri="{FF2B5EF4-FFF2-40B4-BE49-F238E27FC236}">
                <a16:creationId xmlns:a16="http://schemas.microsoft.com/office/drawing/2014/main" id="{666557AD-1A46-4184-A070-E9893A6DDECE}"/>
              </a:ext>
            </a:extLst>
          </p:cNvPr>
          <p:cNvSpPr txBox="1"/>
          <p:nvPr/>
        </p:nvSpPr>
        <p:spPr>
          <a:xfrm>
            <a:off x="2743201" y="9314183"/>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Xây dựng và mở rộng:</a:t>
            </a:r>
            <a:endParaRPr lang="en-US" sz="3200">
              <a:latin typeface="+mj-lt"/>
              <a:cs typeface="Times New Roman" panose="02020603050405020304" pitchFamily="18" charset="0"/>
            </a:endParaRPr>
          </a:p>
        </p:txBody>
      </p:sp>
    </p:spTree>
    <p:extLst>
      <p:ext uri="{BB962C8B-B14F-4D97-AF65-F5344CB8AC3E}">
        <p14:creationId xmlns:p14="http://schemas.microsoft.com/office/powerpoint/2010/main" val="15370331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endParaRPr lang="en-US"/>
          </a:p>
        </p:txBody>
      </p:sp>
      <p:grpSp>
        <p:nvGrpSpPr>
          <p:cNvPr id="3" name="Group 3"/>
          <p:cNvGrpSpPr/>
          <p:nvPr/>
        </p:nvGrpSpPr>
        <p:grpSpPr>
          <a:xfrm>
            <a:off x="1935109" y="1821474"/>
            <a:ext cx="14301560" cy="6921439"/>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142762" y="1982922"/>
            <a:ext cx="8805435" cy="3160578"/>
          </a:xfrm>
          <a:prstGeom prst="rect">
            <a:avLst/>
          </a:prstGeom>
        </p:spPr>
        <p:txBody>
          <a:bodyPr lIns="0" tIns="0" rIns="0" bIns="0" rtlCol="0" anchor="t">
            <a:spAutoFit/>
          </a:bodyPr>
          <a:lstStyle/>
          <a:p>
            <a:pPr algn="ctr">
              <a:lnSpc>
                <a:spcPts val="12694"/>
              </a:lnSpc>
            </a:pPr>
            <a:r>
              <a:rPr lang="en-US" sz="9067">
                <a:solidFill>
                  <a:srgbClr val="000000"/>
                </a:solidFill>
                <a:latin typeface="Noto Sans"/>
              </a:rPr>
              <a:t>ĐUỔI HÌNH </a:t>
            </a:r>
          </a:p>
          <a:p>
            <a:pPr algn="ctr">
              <a:lnSpc>
                <a:spcPts val="12694"/>
              </a:lnSpc>
            </a:pPr>
            <a:r>
              <a:rPr lang="en-US" sz="9067">
                <a:solidFill>
                  <a:srgbClr val="000000"/>
                </a:solidFill>
                <a:latin typeface="Noto Sans"/>
              </a:rPr>
              <a:t>BẮT CHỮ</a:t>
            </a:r>
          </a:p>
        </p:txBody>
      </p:sp>
      <p:sp>
        <p:nvSpPr>
          <p:cNvPr id="7" name="Freeform 7"/>
          <p:cNvSpPr/>
          <p:nvPr/>
        </p:nvSpPr>
        <p:spPr>
          <a:xfrm rot="670500">
            <a:off x="6283636" y="5405111"/>
            <a:ext cx="8060751" cy="2242354"/>
          </a:xfrm>
          <a:custGeom>
            <a:avLst/>
            <a:gdLst/>
            <a:ahLst/>
            <a:cxnLst/>
            <a:rect l="l" t="t" r="r" b="b"/>
            <a:pathLst>
              <a:path w="8060751" h="2242354">
                <a:moveTo>
                  <a:pt x="0" y="0"/>
                </a:moveTo>
                <a:lnTo>
                  <a:pt x="8060751" y="0"/>
                </a:lnTo>
                <a:lnTo>
                  <a:pt x="8060751" y="2242354"/>
                </a:lnTo>
                <a:lnTo>
                  <a:pt x="0" y="2242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2889885" y="3216261"/>
            <a:ext cx="3252877" cy="3252877"/>
          </a:xfrm>
          <a:custGeom>
            <a:avLst/>
            <a:gdLst/>
            <a:ahLst/>
            <a:cxnLst/>
            <a:rect l="l" t="t" r="r" b="b"/>
            <a:pathLst>
              <a:path w="3252877" h="3252877">
                <a:moveTo>
                  <a:pt x="0" y="0"/>
                </a:moveTo>
                <a:lnTo>
                  <a:pt x="3252877" y="0"/>
                </a:lnTo>
                <a:lnTo>
                  <a:pt x="3252877" y="3252877"/>
                </a:lnTo>
                <a:lnTo>
                  <a:pt x="0" y="32528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3022677" y="5407795"/>
            <a:ext cx="2617086" cy="2999525"/>
          </a:xfrm>
          <a:custGeom>
            <a:avLst/>
            <a:gdLst/>
            <a:ahLst/>
            <a:cxnLst/>
            <a:rect l="l" t="t" r="r" b="b"/>
            <a:pathLst>
              <a:path w="2617086" h="2999525">
                <a:moveTo>
                  <a:pt x="0" y="0"/>
                </a:moveTo>
                <a:lnTo>
                  <a:pt x="2617086" y="0"/>
                </a:lnTo>
                <a:lnTo>
                  <a:pt x="2617086" y="2999525"/>
                </a:lnTo>
                <a:lnTo>
                  <a:pt x="0" y="2999525"/>
                </a:lnTo>
                <a:lnTo>
                  <a:pt x="0" y="0"/>
                </a:lnTo>
                <a:close/>
              </a:path>
            </a:pathLst>
          </a:custGeom>
          <a:blipFill>
            <a:blip r:embed="rId7"/>
            <a:stretch>
              <a:fillRect/>
            </a:stretch>
          </a:blipFill>
        </p:spPr>
      </p:sp>
      <p:sp>
        <p:nvSpPr>
          <p:cNvPr id="10" name="Freeform 10"/>
          <p:cNvSpPr/>
          <p:nvPr/>
        </p:nvSpPr>
        <p:spPr>
          <a:xfrm>
            <a:off x="9909195" y="5392276"/>
            <a:ext cx="2259518" cy="2268023"/>
          </a:xfrm>
          <a:custGeom>
            <a:avLst/>
            <a:gdLst/>
            <a:ahLst/>
            <a:cxnLst/>
            <a:rect l="l" t="t" r="r" b="b"/>
            <a:pathLst>
              <a:path w="2259518" h="2268023">
                <a:moveTo>
                  <a:pt x="0" y="0"/>
                </a:moveTo>
                <a:lnTo>
                  <a:pt x="2259518" y="0"/>
                </a:lnTo>
                <a:lnTo>
                  <a:pt x="2259518" y="2268024"/>
                </a:lnTo>
                <a:lnTo>
                  <a:pt x="0" y="22680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3596413" y="4842700"/>
            <a:ext cx="3867183" cy="2262302"/>
          </a:xfrm>
          <a:custGeom>
            <a:avLst/>
            <a:gdLst/>
            <a:ahLst/>
            <a:cxnLst/>
            <a:rect l="l" t="t" r="r" b="b"/>
            <a:pathLst>
              <a:path w="3867183" h="2262302">
                <a:moveTo>
                  <a:pt x="0" y="0"/>
                </a:moveTo>
                <a:lnTo>
                  <a:pt x="3867183" y="0"/>
                </a:lnTo>
                <a:lnTo>
                  <a:pt x="3867183" y="2262301"/>
                </a:lnTo>
                <a:lnTo>
                  <a:pt x="0" y="22623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4" name="Freeform 54"/>
          <p:cNvSpPr/>
          <p:nvPr/>
        </p:nvSpPr>
        <p:spPr>
          <a:xfrm>
            <a:off x="17875008" y="5829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9" name="Group 29"/>
          <p:cNvGrpSpPr/>
          <p:nvPr/>
        </p:nvGrpSpPr>
        <p:grpSpPr>
          <a:xfrm>
            <a:off x="457200" y="1943100"/>
            <a:ext cx="4112875" cy="1495909"/>
            <a:chOff x="0" y="0"/>
            <a:chExt cx="932390" cy="339123"/>
          </a:xfrm>
        </p:grpSpPr>
        <p:sp>
          <p:nvSpPr>
            <p:cNvPr id="30" name="Freeform 30"/>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65FF8D">
                    <a:alpha val="100000"/>
                  </a:srgbClr>
                </a:gs>
                <a:gs pos="100000">
                  <a:srgbClr val="70D1EB">
                    <a:alpha val="100000"/>
                  </a:srgbClr>
                </a:gs>
              </a:gsLst>
              <a:lin ang="0"/>
            </a:gradFill>
          </p:spPr>
        </p:sp>
        <p:sp>
          <p:nvSpPr>
            <p:cNvPr id="31" name="TextBox 31"/>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3" name="TextBox 63"/>
          <p:cNvSpPr txBox="1"/>
          <p:nvPr/>
        </p:nvSpPr>
        <p:spPr>
          <a:xfrm>
            <a:off x="1308086" y="2194059"/>
            <a:ext cx="2715243"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 Quân đội và quốc phòng</a:t>
            </a:r>
          </a:p>
        </p:txBody>
      </p:sp>
      <p:sp>
        <p:nvSpPr>
          <p:cNvPr id="66" name="Rectangle 65">
            <a:extLst>
              <a:ext uri="{FF2B5EF4-FFF2-40B4-BE49-F238E27FC236}">
                <a16:creationId xmlns:a16="http://schemas.microsoft.com/office/drawing/2014/main" id="{519BF9D4-0981-4480-8CDB-F7E4368378C3}"/>
              </a:ext>
            </a:extLst>
          </p:cNvPr>
          <p:cNvSpPr/>
          <p:nvPr/>
        </p:nvSpPr>
        <p:spPr>
          <a:xfrm>
            <a:off x="-85220" y="-34284"/>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6"/>
          <a:stretch>
            <a:fillRect/>
          </a:stretch>
        </p:blipFill>
        <p:spPr>
          <a:xfrm>
            <a:off x="-12878276" y="-2176890"/>
            <a:ext cx="12569703" cy="10337699"/>
          </a:xfrm>
          <a:prstGeom prst="rect">
            <a:avLst/>
          </a:prstGeom>
        </p:spPr>
      </p:pic>
      <p:pic>
        <p:nvPicPr>
          <p:cNvPr id="3" name="Picture 2">
            <a:extLst>
              <a:ext uri="{FF2B5EF4-FFF2-40B4-BE49-F238E27FC236}">
                <a16:creationId xmlns:a16="http://schemas.microsoft.com/office/drawing/2014/main" id="{1B46B6BD-11BE-49A4-8B3B-FDDF3F2DF052}"/>
              </a:ext>
            </a:extLst>
          </p:cNvPr>
          <p:cNvPicPr>
            <a:picLocks noChangeAspect="1"/>
          </p:cNvPicPr>
          <p:nvPr/>
        </p:nvPicPr>
        <p:blipFill>
          <a:blip r:embed="rId7"/>
          <a:stretch>
            <a:fillRect/>
          </a:stretch>
        </p:blipFill>
        <p:spPr>
          <a:xfrm>
            <a:off x="6400800" y="2081461"/>
            <a:ext cx="11093553" cy="6079348"/>
          </a:xfrm>
          <a:prstGeom prst="rect">
            <a:avLst/>
          </a:prstGeom>
        </p:spPr>
      </p:pic>
      <p:grpSp>
        <p:nvGrpSpPr>
          <p:cNvPr id="17" name="Group 5">
            <a:extLst>
              <a:ext uri="{FF2B5EF4-FFF2-40B4-BE49-F238E27FC236}">
                <a16:creationId xmlns:a16="http://schemas.microsoft.com/office/drawing/2014/main" id="{7E929E66-8825-4381-8C83-0B262FB81848}"/>
              </a:ext>
            </a:extLst>
          </p:cNvPr>
          <p:cNvGrpSpPr/>
          <p:nvPr/>
        </p:nvGrpSpPr>
        <p:grpSpPr>
          <a:xfrm>
            <a:off x="997288" y="4334848"/>
            <a:ext cx="3219597" cy="4164404"/>
            <a:chOff x="0" y="0"/>
            <a:chExt cx="812800" cy="1051319"/>
          </a:xfrm>
        </p:grpSpPr>
        <p:sp>
          <p:nvSpPr>
            <p:cNvPr id="18" name="Freeform 6">
              <a:extLst>
                <a:ext uri="{FF2B5EF4-FFF2-40B4-BE49-F238E27FC236}">
                  <a16:creationId xmlns:a16="http://schemas.microsoft.com/office/drawing/2014/main" id="{ECA99C86-4FAC-4255-B354-A9AC08274810}"/>
                </a:ext>
              </a:extLst>
            </p:cNvPr>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19" name="TextBox 7">
              <a:extLst>
                <a:ext uri="{FF2B5EF4-FFF2-40B4-BE49-F238E27FC236}">
                  <a16:creationId xmlns:a16="http://schemas.microsoft.com/office/drawing/2014/main" id="{6F2C9FAA-8F1C-4E11-88C3-65C1500DF010}"/>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0" name="TextBox 58">
            <a:extLst>
              <a:ext uri="{FF2B5EF4-FFF2-40B4-BE49-F238E27FC236}">
                <a16:creationId xmlns:a16="http://schemas.microsoft.com/office/drawing/2014/main" id="{47AD4DC2-2532-4F12-AFA5-C1943286C700}"/>
              </a:ext>
            </a:extLst>
          </p:cNvPr>
          <p:cNvSpPr txBox="1"/>
          <p:nvPr/>
        </p:nvSpPr>
        <p:spPr>
          <a:xfrm>
            <a:off x="1391841" y="4613052"/>
            <a:ext cx="1799279"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Cấm binh</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1" name="TextBox 58">
            <a:extLst>
              <a:ext uri="{FF2B5EF4-FFF2-40B4-BE49-F238E27FC236}">
                <a16:creationId xmlns:a16="http://schemas.microsoft.com/office/drawing/2014/main" id="{2AD57376-EF95-4AC2-B2E0-723E7E21CF06}"/>
              </a:ext>
            </a:extLst>
          </p:cNvPr>
          <p:cNvSpPr txBox="1"/>
          <p:nvPr/>
        </p:nvSpPr>
        <p:spPr>
          <a:xfrm>
            <a:off x="1391841" y="5476627"/>
            <a:ext cx="244525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Ngoại binh</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2" name="TextBox 58">
            <a:extLst>
              <a:ext uri="{FF2B5EF4-FFF2-40B4-BE49-F238E27FC236}">
                <a16:creationId xmlns:a16="http://schemas.microsoft.com/office/drawing/2014/main" id="{FDA880CC-4A27-426B-B7CE-D157F5036A09}"/>
              </a:ext>
            </a:extLst>
          </p:cNvPr>
          <p:cNvSpPr txBox="1"/>
          <p:nvPr/>
        </p:nvSpPr>
        <p:spPr>
          <a:xfrm>
            <a:off x="1391841" y="6340202"/>
            <a:ext cx="244525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Duyệt binh</a:t>
            </a:r>
          </a:p>
        </p:txBody>
      </p:sp>
      <p:sp>
        <p:nvSpPr>
          <p:cNvPr id="23" name="TextBox 58">
            <a:extLst>
              <a:ext uri="{FF2B5EF4-FFF2-40B4-BE49-F238E27FC236}">
                <a16:creationId xmlns:a16="http://schemas.microsoft.com/office/drawing/2014/main" id="{A569CE01-C2F8-4D44-9F6D-4D9A603CB058}"/>
              </a:ext>
            </a:extLst>
          </p:cNvPr>
          <p:cNvSpPr txBox="1"/>
          <p:nvPr/>
        </p:nvSpPr>
        <p:spPr>
          <a:xfrm>
            <a:off x="1391841" y="7203776"/>
            <a:ext cx="3592623" cy="396712"/>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3600">
                <a:solidFill>
                  <a:srgbClr val="000000"/>
                </a:solidFill>
                <a:latin typeface="Times New Roman" panose="02020603050405020304" pitchFamily="18" charset="0"/>
                <a:cs typeface="Times New Roman" panose="02020603050405020304" pitchFamily="18" charset="0"/>
              </a:rPr>
              <a:t>Khảo võ</a:t>
            </a: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F0B3C7A-14E5-4438-AF06-6A40FF1259B6}"/>
              </a:ext>
            </a:extLst>
          </p:cNvPr>
          <p:cNvSpPr txBox="1"/>
          <p:nvPr/>
        </p:nvSpPr>
        <p:spPr>
          <a:xfrm>
            <a:off x="1701479" y="8724900"/>
            <a:ext cx="16374607" cy="584775"/>
          </a:xfrm>
          <a:prstGeom prst="rect">
            <a:avLst/>
          </a:prstGeom>
          <a:noFill/>
        </p:spPr>
        <p:txBody>
          <a:bodyPr wrap="square" rtlCol="0">
            <a:spAutoFit/>
          </a:bodyPr>
          <a:lstStyle/>
          <a:p>
            <a:r>
              <a:rPr lang="en-US" sz="3200">
                <a:solidFill>
                  <a:srgbClr val="212529"/>
                </a:solidFill>
                <a:latin typeface="Times New Roman" panose="02020603050405020304" pitchFamily="18" charset="0"/>
                <a:cs typeface="Times New Roman" panose="02020603050405020304" pitchFamily="18" charset="0"/>
              </a:rPr>
              <a:t>N</a:t>
            </a:r>
            <a:r>
              <a:rPr lang="vi-VN" sz="3200" b="0" i="0">
                <a:solidFill>
                  <a:srgbClr val="212529"/>
                </a:solidFill>
                <a:effectLst/>
                <a:latin typeface="Times New Roman" panose="02020603050405020304" pitchFamily="18" charset="0"/>
                <a:cs typeface="Times New Roman" panose="02020603050405020304" pitchFamily="18" charset="0"/>
              </a:rPr>
              <a:t>hà Lê sơ luôn nêu cao quan điểm "bách tính giai vi binh” (trăm họ đều là lính)</a:t>
            </a:r>
            <a:endParaRPr lang="en-US" sz="3200" b="0" i="0">
              <a:solidFill>
                <a:srgbClr val="212529"/>
              </a:solidFill>
              <a:effectLst/>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CE3F4B9-08FA-44C6-B16C-014EB3439283}"/>
              </a:ext>
            </a:extLst>
          </p:cNvPr>
          <p:cNvSpPr txBox="1"/>
          <p:nvPr/>
        </p:nvSpPr>
        <p:spPr>
          <a:xfrm>
            <a:off x="1716719" y="9534807"/>
            <a:ext cx="16374607" cy="584775"/>
          </a:xfrm>
          <a:prstGeom prst="rect">
            <a:avLst/>
          </a:prstGeom>
          <a:noFill/>
        </p:spPr>
        <p:txBody>
          <a:bodyPr wrap="square" rtlCol="0">
            <a:spAutoFit/>
          </a:bodyPr>
          <a:lstStyle/>
          <a:p>
            <a:r>
              <a:rPr lang="en-US" sz="3200" b="0" i="0">
                <a:solidFill>
                  <a:srgbClr val="212529"/>
                </a:solidFill>
                <a:effectLst/>
                <a:latin typeface="Times New Roman" panose="02020603050405020304" pitchFamily="18" charset="0"/>
                <a:cs typeface="Times New Roman" panose="02020603050405020304" pitchFamily="18" charset="0"/>
              </a:rPr>
              <a:t>"Đời vua Thái Tổ, Thái Tông, thóc lúa đầy đồng trâu chẳng buôn ăn"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24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6985F6D-C098-4CA1-850E-73102CA4354D}"/>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E3C7EC36-A0A8-4E91-AA2A-A70C95EC9AA0}"/>
              </a:ext>
            </a:extLst>
          </p:cNvPr>
          <p:cNvSpPr/>
          <p:nvPr/>
        </p:nvSpPr>
        <p:spPr>
          <a:xfrm>
            <a:off x="228600" y="1317135"/>
            <a:ext cx="3480675" cy="685800"/>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9E3A59D-8355-4FC8-8AC0-408ECBE041DF}"/>
              </a:ext>
            </a:extLst>
          </p:cNvPr>
          <p:cNvSpPr/>
          <p:nvPr/>
        </p:nvSpPr>
        <p:spPr>
          <a:xfrm>
            <a:off x="3505200" y="1341960"/>
            <a:ext cx="14452360" cy="765969"/>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F4FA823-8843-44D8-9B15-FB265CDD0F35}"/>
              </a:ext>
            </a:extLst>
          </p:cNvPr>
          <p:cNvSpPr txBox="1"/>
          <p:nvPr/>
        </p:nvSpPr>
        <p:spPr>
          <a:xfrm>
            <a:off x="228601" y="1317135"/>
            <a:ext cx="246034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Lĩnh vực</a:t>
            </a:r>
          </a:p>
        </p:txBody>
      </p:sp>
      <p:sp>
        <p:nvSpPr>
          <p:cNvPr id="10" name="TextBox 9">
            <a:extLst>
              <a:ext uri="{FF2B5EF4-FFF2-40B4-BE49-F238E27FC236}">
                <a16:creationId xmlns:a16="http://schemas.microsoft.com/office/drawing/2014/main" id="{2DB5C309-3496-4106-924E-294A7BAE190B}"/>
              </a:ext>
            </a:extLst>
          </p:cNvPr>
          <p:cNvSpPr txBox="1"/>
          <p:nvPr/>
        </p:nvSpPr>
        <p:spPr>
          <a:xfrm>
            <a:off x="8254125" y="1224571"/>
            <a:ext cx="387718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p:sp>
        <p:nvSpPr>
          <p:cNvPr id="13" name="Rectangle 12">
            <a:extLst>
              <a:ext uri="{FF2B5EF4-FFF2-40B4-BE49-F238E27FC236}">
                <a16:creationId xmlns:a16="http://schemas.microsoft.com/office/drawing/2014/main" id="{6033EF4E-9882-4E52-A4DD-AEE7FFB223B9}"/>
              </a:ext>
            </a:extLst>
          </p:cNvPr>
          <p:cNvSpPr/>
          <p:nvPr/>
        </p:nvSpPr>
        <p:spPr>
          <a:xfrm>
            <a:off x="228601" y="2107929"/>
            <a:ext cx="2460340" cy="2193900"/>
          </a:xfrm>
          <a:prstGeom prst="rect">
            <a:avLst/>
          </a:prstGeom>
          <a:solidFill>
            <a:srgbClr val="D74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87F531-0606-4392-977A-828188D02F03}"/>
              </a:ext>
            </a:extLst>
          </p:cNvPr>
          <p:cNvSpPr/>
          <p:nvPr/>
        </p:nvSpPr>
        <p:spPr>
          <a:xfrm>
            <a:off x="2743200" y="1866900"/>
            <a:ext cx="15160101" cy="2193900"/>
          </a:xfrm>
          <a:prstGeom prst="rect">
            <a:avLst/>
          </a:prstGeom>
          <a:solidFill>
            <a:srgbClr val="FF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15" name="TextBox 14">
            <a:extLst>
              <a:ext uri="{FF2B5EF4-FFF2-40B4-BE49-F238E27FC236}">
                <a16:creationId xmlns:a16="http://schemas.microsoft.com/office/drawing/2014/main" id="{F681F9AA-4A08-438F-8207-1DDFA2F8E525}"/>
              </a:ext>
            </a:extLst>
          </p:cNvPr>
          <p:cNvSpPr txBox="1"/>
          <p:nvPr/>
        </p:nvSpPr>
        <p:spPr>
          <a:xfrm>
            <a:off x="228600" y="2501121"/>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Hành chính</a:t>
            </a:r>
          </a:p>
        </p:txBody>
      </p:sp>
      <p:sp>
        <p:nvSpPr>
          <p:cNvPr id="16" name="TextBox 15">
            <a:extLst>
              <a:ext uri="{FF2B5EF4-FFF2-40B4-BE49-F238E27FC236}">
                <a16:creationId xmlns:a16="http://schemas.microsoft.com/office/drawing/2014/main" id="{E4A1D51D-8AAB-410C-B08A-420AE301F876}"/>
              </a:ext>
            </a:extLst>
          </p:cNvPr>
          <p:cNvSpPr txBox="1"/>
          <p:nvPr/>
        </p:nvSpPr>
        <p:spPr>
          <a:xfrm>
            <a:off x="2743200" y="1866900"/>
            <a:ext cx="1551471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Trung ương: Vua nắm mọi quyền hành</a:t>
            </a:r>
          </a:p>
          <a:p>
            <a:r>
              <a:rPr lang="en-US" sz="3200">
                <a:latin typeface="Times New Roman" panose="02020603050405020304" pitchFamily="18" charset="0"/>
                <a:cs typeface="Times New Roman" panose="02020603050405020304" pitchFamily="18" charset="0"/>
              </a:rPr>
              <a:t>		    Cơ quan chức năng hoàn thiện: Lục Bộ, Lục Tự, Lục Khoa.</a:t>
            </a:r>
          </a:p>
        </p:txBody>
      </p:sp>
      <p:sp>
        <p:nvSpPr>
          <p:cNvPr id="17" name="TextBox 16">
            <a:extLst>
              <a:ext uri="{FF2B5EF4-FFF2-40B4-BE49-F238E27FC236}">
                <a16:creationId xmlns:a16="http://schemas.microsoft.com/office/drawing/2014/main" id="{D57A77EA-335F-4483-ADEC-5088259A2D63}"/>
              </a:ext>
            </a:extLst>
          </p:cNvPr>
          <p:cNvSpPr txBox="1"/>
          <p:nvPr/>
        </p:nvSpPr>
        <p:spPr>
          <a:xfrm>
            <a:off x="2743201" y="3009900"/>
            <a:ext cx="1471335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Địa phương: </a:t>
            </a:r>
            <a:r>
              <a:rPr lang="en-US" sz="3200" spc="-35">
                <a:effectLst/>
                <a:latin typeface="Times New Roman" panose="02020603050405020304" pitchFamily="18" charset="0"/>
                <a:ea typeface="Verdana" panose="020B0604030504040204" pitchFamily="34" charset="0"/>
                <a:cs typeface="Times New Roman" panose="02020603050405020304" pitchFamily="18" charset="0"/>
              </a:rPr>
              <a:t>N</a:t>
            </a:r>
            <a:r>
              <a:rPr lang="vi-VN" sz="3200">
                <a:effectLst/>
                <a:latin typeface="+mj-lt"/>
                <a:ea typeface="Verdana" panose="020B0604030504040204" pitchFamily="34" charset="0"/>
                <a:cs typeface="Verdana" panose="020B0604030504040204" pitchFamily="34" charset="0"/>
              </a:rPr>
              <a:t>ăm</a:t>
            </a:r>
            <a:r>
              <a:rPr lang="vi-VN" sz="3200" spc="-260">
                <a:effectLst/>
                <a:latin typeface="+mj-lt"/>
                <a:ea typeface="Verdana" panose="020B0604030504040204" pitchFamily="34" charset="0"/>
                <a:cs typeface="Verdana" panose="020B0604030504040204" pitchFamily="34" charset="0"/>
              </a:rPr>
              <a:t> </a:t>
            </a:r>
            <a:r>
              <a:rPr lang="vi-VN" sz="3200" spc="-15">
                <a:effectLst/>
                <a:latin typeface="+mj-lt"/>
                <a:ea typeface="Verdana" panose="020B0604030504040204" pitchFamily="34" charset="0"/>
                <a:cs typeface="Verdana" panose="020B0604030504040204" pitchFamily="34" charset="0"/>
              </a:rPr>
              <a:t>1471, </a:t>
            </a:r>
            <a:r>
              <a:rPr lang="vi-VN" sz="3200">
                <a:effectLst/>
                <a:latin typeface="+mj-lt"/>
                <a:ea typeface="Verdana" panose="020B0604030504040204" pitchFamily="34" charset="0"/>
                <a:cs typeface="Verdana" panose="020B0604030504040204" pitchFamily="34" charset="0"/>
              </a:rPr>
              <a:t>cả </a:t>
            </a:r>
            <a:r>
              <a:rPr lang="vi-VN" sz="3200" spc="-15">
                <a:effectLst/>
                <a:latin typeface="+mj-lt"/>
                <a:ea typeface="Verdana" panose="020B0604030504040204" pitchFamily="34" charset="0"/>
                <a:cs typeface="Verdana" panose="020B0604030504040204" pitchFamily="34" charset="0"/>
              </a:rPr>
              <a:t>nước chia </a:t>
            </a:r>
            <a:r>
              <a:rPr lang="vi-VN" sz="3200">
                <a:effectLst/>
                <a:latin typeface="+mj-lt"/>
                <a:ea typeface="Verdana" panose="020B0604030504040204" pitchFamily="34" charset="0"/>
                <a:cs typeface="Verdana" panose="020B0604030504040204" pitchFamily="34" charset="0"/>
              </a:rPr>
              <a:t>làm 13 </a:t>
            </a:r>
            <a:r>
              <a:rPr lang="vi-VN" sz="3200" spc="-35">
                <a:effectLst/>
                <a:latin typeface="+mj-lt"/>
                <a:ea typeface="Verdana" panose="020B0604030504040204" pitchFamily="34" charset="0"/>
                <a:cs typeface="Verdana" panose="020B0604030504040204" pitchFamily="34" charset="0"/>
              </a:rPr>
              <a:t>Thừa </a:t>
            </a:r>
            <a:r>
              <a:rPr lang="vi-VN" sz="3200" spc="-15">
                <a:effectLst/>
                <a:latin typeface="+mj-lt"/>
                <a:ea typeface="Verdana" panose="020B0604030504040204" pitchFamily="34" charset="0"/>
                <a:cs typeface="Verdana" panose="020B0604030504040204" pitchFamily="34" charset="0"/>
              </a:rPr>
              <a:t>tuyên, đứng </a:t>
            </a:r>
            <a:r>
              <a:rPr lang="vi-VN" sz="3200">
                <a:effectLst/>
                <a:latin typeface="+mj-lt"/>
                <a:ea typeface="Verdana" panose="020B0604030504040204" pitchFamily="34" charset="0"/>
                <a:cs typeface="Verdana" panose="020B0604030504040204" pitchFamily="34" charset="0"/>
              </a:rPr>
              <a:t>đầu là </a:t>
            </a:r>
            <a:r>
              <a:rPr lang="vi-VN" sz="3200" spc="-35">
                <a:effectLst/>
                <a:latin typeface="+mj-lt"/>
                <a:ea typeface="Verdana" panose="020B0604030504040204" pitchFamily="34" charset="0"/>
                <a:cs typeface="Verdana" panose="020B0604030504040204" pitchFamily="34" charset="0"/>
              </a:rPr>
              <a:t>các </a:t>
            </a:r>
            <a:r>
              <a:rPr lang="vi-VN" sz="3200" spc="-25">
                <a:effectLst/>
                <a:latin typeface="+mj-lt"/>
                <a:ea typeface="Verdana" panose="020B0604030504040204" pitchFamily="34" charset="0"/>
                <a:cs typeface="Verdana" panose="020B0604030504040204" pitchFamily="34" charset="0"/>
              </a:rPr>
              <a:t>Tuyên </a:t>
            </a:r>
            <a:r>
              <a:rPr lang="vi-VN" sz="3200" spc="-15">
                <a:effectLst/>
                <a:latin typeface="+mj-lt"/>
                <a:ea typeface="Verdana" panose="020B0604030504040204" pitchFamily="34" charset="0"/>
                <a:cs typeface="Verdana" panose="020B0604030504040204" pitchFamily="34" charset="0"/>
              </a:rPr>
              <a:t>phủ sứ, </a:t>
            </a:r>
            <a:r>
              <a:rPr lang="vi-VN" sz="3200">
                <a:effectLst/>
                <a:latin typeface="+mj-lt"/>
                <a:ea typeface="Verdana" panose="020B0604030504040204" pitchFamily="34" charset="0"/>
                <a:cs typeface="Verdana" panose="020B0604030504040204" pitchFamily="34" charset="0"/>
              </a:rPr>
              <a:t>cơ </a:t>
            </a:r>
            <a:r>
              <a:rPr lang="vi-VN" sz="3200" spc="-30">
                <a:effectLst/>
                <a:latin typeface="+mj-lt"/>
                <a:ea typeface="Verdana" panose="020B0604030504040204" pitchFamily="34" charset="0"/>
                <a:cs typeface="Verdana" panose="020B0604030504040204" pitchFamily="34" charset="0"/>
              </a:rPr>
              <a:t>quan </a:t>
            </a:r>
            <a:r>
              <a:rPr lang="vi-VN" sz="3200" spc="-15">
                <a:effectLst/>
                <a:latin typeface="+mj-lt"/>
                <a:ea typeface="Verdana" panose="020B0604030504040204" pitchFamily="34" charset="0"/>
                <a:cs typeface="Verdana" panose="020B0604030504040204" pitchFamily="34" charset="0"/>
              </a:rPr>
              <a:t>chuyên </a:t>
            </a:r>
            <a:r>
              <a:rPr lang="vi-VN" sz="3200" spc="-20">
                <a:effectLst/>
                <a:latin typeface="+mj-lt"/>
                <a:ea typeface="Verdana" panose="020B0604030504040204" pitchFamily="34" charset="0"/>
                <a:cs typeface="Verdana" panose="020B0604030504040204" pitchFamily="34" charset="0"/>
              </a:rPr>
              <a:t>trách </a:t>
            </a:r>
            <a:r>
              <a:rPr lang="vi-VN" sz="3200" spc="-15">
                <a:effectLst/>
                <a:latin typeface="+mj-lt"/>
                <a:ea typeface="Verdana" panose="020B0604030504040204" pitchFamily="34" charset="0"/>
                <a:cs typeface="Verdana" panose="020B0604030504040204" pitchFamily="34" charset="0"/>
              </a:rPr>
              <a:t>gồm: </a:t>
            </a:r>
            <a:r>
              <a:rPr lang="vi-VN" sz="3200" spc="-35">
                <a:effectLst/>
                <a:latin typeface="+mj-lt"/>
                <a:ea typeface="Verdana" panose="020B0604030504040204" pitchFamily="34" charset="0"/>
                <a:cs typeface="Verdana" panose="020B0604030504040204" pitchFamily="34" charset="0"/>
              </a:rPr>
              <a:t>Thừa </a:t>
            </a:r>
            <a:r>
              <a:rPr lang="vi-VN" sz="3200" spc="-20">
                <a:effectLst/>
                <a:latin typeface="+mj-lt"/>
                <a:ea typeface="Verdana" panose="020B0604030504040204" pitchFamily="34" charset="0"/>
                <a:cs typeface="Verdana" panose="020B0604030504040204" pitchFamily="34" charset="0"/>
              </a:rPr>
              <a:t>ty, </a:t>
            </a:r>
            <a:r>
              <a:rPr lang="vi-VN" sz="3200">
                <a:effectLst/>
                <a:latin typeface="+mj-lt"/>
                <a:ea typeface="Verdana" panose="020B0604030504040204" pitchFamily="34" charset="0"/>
                <a:cs typeface="Verdana" panose="020B0604030504040204" pitchFamily="34" charset="0"/>
              </a:rPr>
              <a:t>Đô ty </a:t>
            </a:r>
            <a:r>
              <a:rPr lang="vi-VN" sz="3200" spc="-45">
                <a:effectLst/>
                <a:latin typeface="+mj-lt"/>
                <a:ea typeface="Verdana" panose="020B0604030504040204" pitchFamily="34" charset="0"/>
                <a:cs typeface="Verdana" panose="020B0604030504040204" pitchFamily="34" charset="0"/>
              </a:rPr>
              <a:t>và </a:t>
            </a:r>
            <a:r>
              <a:rPr lang="vi-VN" sz="3200">
                <a:effectLst/>
                <a:latin typeface="+mj-lt"/>
                <a:ea typeface="Verdana" panose="020B0604030504040204" pitchFamily="34" charset="0"/>
                <a:cs typeface="Verdana" panose="020B0604030504040204" pitchFamily="34" charset="0"/>
              </a:rPr>
              <a:t>Hiến </a:t>
            </a:r>
            <a:r>
              <a:rPr lang="vi-VN" sz="3200" spc="-20">
                <a:effectLst/>
                <a:latin typeface="+mj-lt"/>
                <a:ea typeface="Verdana" panose="020B0604030504040204" pitchFamily="34" charset="0"/>
                <a:cs typeface="Verdana" panose="020B0604030504040204" pitchFamily="34" charset="0"/>
              </a:rPr>
              <a:t>ty.</a:t>
            </a:r>
            <a:endParaRPr lang="en-US" sz="320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40D44B24-1C35-45DA-8E67-D3728AF74FF6}"/>
              </a:ext>
            </a:extLst>
          </p:cNvPr>
          <p:cNvSpPr/>
          <p:nvPr/>
        </p:nvSpPr>
        <p:spPr>
          <a:xfrm>
            <a:off x="228601" y="4406822"/>
            <a:ext cx="2460340" cy="673402"/>
          </a:xfrm>
          <a:prstGeom prst="rect">
            <a:avLst/>
          </a:prstGeom>
          <a:solidFill>
            <a:srgbClr val="60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56AF59-F82F-463B-BEED-982EF21A792C}"/>
              </a:ext>
            </a:extLst>
          </p:cNvPr>
          <p:cNvSpPr/>
          <p:nvPr/>
        </p:nvSpPr>
        <p:spPr>
          <a:xfrm>
            <a:off x="2743200" y="4406822"/>
            <a:ext cx="15160101" cy="720313"/>
          </a:xfrm>
          <a:prstGeom prst="rect">
            <a:avLst/>
          </a:prstGeom>
          <a:solidFill>
            <a:srgbClr val="E1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0" name="TextBox 19">
            <a:extLst>
              <a:ext uri="{FF2B5EF4-FFF2-40B4-BE49-F238E27FC236}">
                <a16:creationId xmlns:a16="http://schemas.microsoft.com/office/drawing/2014/main" id="{CB7ED7A7-66AF-4FA7-B186-1F9BC0E9A9BA}"/>
              </a:ext>
            </a:extLst>
          </p:cNvPr>
          <p:cNvSpPr txBox="1"/>
          <p:nvPr/>
        </p:nvSpPr>
        <p:spPr>
          <a:xfrm>
            <a:off x="228600" y="4406822"/>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Pháp luật</a:t>
            </a:r>
          </a:p>
        </p:txBody>
      </p:sp>
      <p:sp>
        <p:nvSpPr>
          <p:cNvPr id="21" name="TextBox 20">
            <a:extLst>
              <a:ext uri="{FF2B5EF4-FFF2-40B4-BE49-F238E27FC236}">
                <a16:creationId xmlns:a16="http://schemas.microsoft.com/office/drawing/2014/main" id="{62EDE7E9-36E8-4C3F-81F3-A14FB344F12E}"/>
              </a:ext>
            </a:extLst>
          </p:cNvPr>
          <p:cNvSpPr txBox="1"/>
          <p:nvPr/>
        </p:nvSpPr>
        <p:spPr>
          <a:xfrm>
            <a:off x="2743202" y="4406822"/>
            <a:ext cx="147133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1483 ban hành bộ Quốc triều hình luật mang tính dân tộc sâu sắc</a:t>
            </a:r>
          </a:p>
        </p:txBody>
      </p:sp>
      <p:sp>
        <p:nvSpPr>
          <p:cNvPr id="25" name="Rectangle 24">
            <a:extLst>
              <a:ext uri="{FF2B5EF4-FFF2-40B4-BE49-F238E27FC236}">
                <a16:creationId xmlns:a16="http://schemas.microsoft.com/office/drawing/2014/main" id="{5748EB42-383D-4C91-BE80-2B7954FAE0F5}"/>
              </a:ext>
            </a:extLst>
          </p:cNvPr>
          <p:cNvSpPr/>
          <p:nvPr/>
        </p:nvSpPr>
        <p:spPr>
          <a:xfrm>
            <a:off x="228601" y="5078999"/>
            <a:ext cx="2460340" cy="1852344"/>
          </a:xfrm>
          <a:prstGeom prst="rect">
            <a:avLst/>
          </a:prstGeom>
          <a:solidFill>
            <a:srgbClr val="31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FADABC-BD01-4038-9E74-F9EF3CFE2158}"/>
              </a:ext>
            </a:extLst>
          </p:cNvPr>
          <p:cNvSpPr/>
          <p:nvPr/>
        </p:nvSpPr>
        <p:spPr>
          <a:xfrm>
            <a:off x="2743200" y="4986435"/>
            <a:ext cx="15160101" cy="1852344"/>
          </a:xfrm>
          <a:prstGeom prst="rect">
            <a:avLst/>
          </a:prstGeom>
          <a:solidFill>
            <a:srgbClr val="BB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7" name="TextBox 26">
            <a:extLst>
              <a:ext uri="{FF2B5EF4-FFF2-40B4-BE49-F238E27FC236}">
                <a16:creationId xmlns:a16="http://schemas.microsoft.com/office/drawing/2014/main" id="{70F9EDF4-95A9-4C19-8C1D-DD79B6544843}"/>
              </a:ext>
            </a:extLst>
          </p:cNvPr>
          <p:cNvSpPr txBox="1"/>
          <p:nvPr/>
        </p:nvSpPr>
        <p:spPr>
          <a:xfrm>
            <a:off x="228600" y="5379830"/>
            <a:ext cx="2460341" cy="1077218"/>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Quân đội và quốc phòng</a:t>
            </a:r>
          </a:p>
        </p:txBody>
      </p:sp>
      <p:sp>
        <p:nvSpPr>
          <p:cNvPr id="28" name="TextBox 27">
            <a:extLst>
              <a:ext uri="{FF2B5EF4-FFF2-40B4-BE49-F238E27FC236}">
                <a16:creationId xmlns:a16="http://schemas.microsoft.com/office/drawing/2014/main" id="{EBDB0E8E-6B0A-4580-97E6-C0833852E041}"/>
              </a:ext>
            </a:extLst>
          </p:cNvPr>
          <p:cNvSpPr txBox="1"/>
          <p:nvPr/>
        </p:nvSpPr>
        <p:spPr>
          <a:xfrm>
            <a:off x="2743201" y="4986435"/>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Quân đội gồm 2 loại: cấm binh và ngoại binh</a:t>
            </a:r>
          </a:p>
        </p:txBody>
      </p:sp>
      <p:sp>
        <p:nvSpPr>
          <p:cNvPr id="29" name="TextBox 28">
            <a:extLst>
              <a:ext uri="{FF2B5EF4-FFF2-40B4-BE49-F238E27FC236}">
                <a16:creationId xmlns:a16="http://schemas.microsoft.com/office/drawing/2014/main" id="{BF8F4C36-170C-4C2A-BD21-157287AEE553}"/>
              </a:ext>
            </a:extLst>
          </p:cNvPr>
          <p:cNvSpPr txBox="1"/>
          <p:nvPr/>
        </p:nvSpPr>
        <p:spPr>
          <a:xfrm>
            <a:off x="2743201" y="5611672"/>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Để rèn luyện quân đội: hàng năm tiến hành duyệt binh</a:t>
            </a:r>
          </a:p>
        </p:txBody>
      </p:sp>
      <p:sp>
        <p:nvSpPr>
          <p:cNvPr id="30" name="TextBox 29">
            <a:extLst>
              <a:ext uri="{FF2B5EF4-FFF2-40B4-BE49-F238E27FC236}">
                <a16:creationId xmlns:a16="http://schemas.microsoft.com/office/drawing/2014/main" id="{86BC30A1-6C29-4CA7-9BE5-F92DAFC56E0D}"/>
              </a:ext>
            </a:extLst>
          </p:cNvPr>
          <p:cNvSpPr txBox="1"/>
          <p:nvPr/>
        </p:nvSpPr>
        <p:spPr>
          <a:xfrm>
            <a:off x="2743201" y="6236909"/>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Tổ chức kì thi khảo võ: 3 năm/một kì</a:t>
            </a:r>
          </a:p>
        </p:txBody>
      </p:sp>
      <p:sp>
        <p:nvSpPr>
          <p:cNvPr id="33" name="Rectangle 32">
            <a:extLst>
              <a:ext uri="{FF2B5EF4-FFF2-40B4-BE49-F238E27FC236}">
                <a16:creationId xmlns:a16="http://schemas.microsoft.com/office/drawing/2014/main" id="{52CBAA27-AFE4-4AB0-A017-FD3419A948CF}"/>
              </a:ext>
            </a:extLst>
          </p:cNvPr>
          <p:cNvSpPr/>
          <p:nvPr/>
        </p:nvSpPr>
        <p:spPr>
          <a:xfrm>
            <a:off x="228601" y="7001094"/>
            <a:ext cx="2460340" cy="1219292"/>
          </a:xfrm>
          <a:prstGeom prst="rect">
            <a:avLst/>
          </a:prstGeom>
          <a:solidFill>
            <a:srgbClr val="009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D89C8A-2628-4B10-B54E-470A3D2E772B}"/>
              </a:ext>
            </a:extLst>
          </p:cNvPr>
          <p:cNvSpPr/>
          <p:nvPr/>
        </p:nvSpPr>
        <p:spPr>
          <a:xfrm>
            <a:off x="2743200" y="6908530"/>
            <a:ext cx="15160101" cy="1219292"/>
          </a:xfrm>
          <a:prstGeom prst="rect">
            <a:avLst/>
          </a:prstGeom>
          <a:solidFill>
            <a:srgbClr val="CA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35" name="TextBox 34">
            <a:extLst>
              <a:ext uri="{FF2B5EF4-FFF2-40B4-BE49-F238E27FC236}">
                <a16:creationId xmlns:a16="http://schemas.microsoft.com/office/drawing/2014/main" id="{C53B93A2-831D-4586-9345-75957F1ACFC1}"/>
              </a:ext>
            </a:extLst>
          </p:cNvPr>
          <p:cNvSpPr txBox="1"/>
          <p:nvPr/>
        </p:nvSpPr>
        <p:spPr>
          <a:xfrm>
            <a:off x="228600" y="7301925"/>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Kinh tế</a:t>
            </a:r>
          </a:p>
        </p:txBody>
      </p:sp>
      <p:sp>
        <p:nvSpPr>
          <p:cNvPr id="39" name="Rectangle 38">
            <a:extLst>
              <a:ext uri="{FF2B5EF4-FFF2-40B4-BE49-F238E27FC236}">
                <a16:creationId xmlns:a16="http://schemas.microsoft.com/office/drawing/2014/main" id="{CB6BC4CB-AB26-4262-AEC3-D6A7F0772483}"/>
              </a:ext>
            </a:extLst>
          </p:cNvPr>
          <p:cNvSpPr/>
          <p:nvPr/>
        </p:nvSpPr>
        <p:spPr>
          <a:xfrm>
            <a:off x="228601" y="8285848"/>
            <a:ext cx="2460340" cy="1886852"/>
          </a:xfrm>
          <a:prstGeom prst="rect">
            <a:avLst/>
          </a:prstGeom>
          <a:solidFill>
            <a:srgbClr val="F5D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DA4C"/>
              </a:solidFill>
            </a:endParaRPr>
          </a:p>
        </p:txBody>
      </p:sp>
      <p:sp>
        <p:nvSpPr>
          <p:cNvPr id="40" name="Rectangle 39">
            <a:extLst>
              <a:ext uri="{FF2B5EF4-FFF2-40B4-BE49-F238E27FC236}">
                <a16:creationId xmlns:a16="http://schemas.microsoft.com/office/drawing/2014/main" id="{7281999A-02BE-47A9-BB19-B6A1DC78A4E8}"/>
              </a:ext>
            </a:extLst>
          </p:cNvPr>
          <p:cNvSpPr/>
          <p:nvPr/>
        </p:nvSpPr>
        <p:spPr>
          <a:xfrm>
            <a:off x="2743200" y="8193284"/>
            <a:ext cx="15160101" cy="1886852"/>
          </a:xfrm>
          <a:prstGeom prst="rect">
            <a:avLst/>
          </a:prstGeom>
          <a:solidFill>
            <a:srgbClr val="FFF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41" name="TextBox 40">
            <a:extLst>
              <a:ext uri="{FF2B5EF4-FFF2-40B4-BE49-F238E27FC236}">
                <a16:creationId xmlns:a16="http://schemas.microsoft.com/office/drawing/2014/main" id="{87867C63-45DA-495B-A650-3991FF7FAF1B}"/>
              </a:ext>
            </a:extLst>
          </p:cNvPr>
          <p:cNvSpPr txBox="1"/>
          <p:nvPr/>
        </p:nvSpPr>
        <p:spPr>
          <a:xfrm>
            <a:off x="555341" y="8514448"/>
            <a:ext cx="180686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Văn hóa, giáo dục </a:t>
            </a:r>
          </a:p>
        </p:txBody>
      </p:sp>
      <p:sp>
        <p:nvSpPr>
          <p:cNvPr id="52" name="Freeform 34">
            <a:extLst>
              <a:ext uri="{FF2B5EF4-FFF2-40B4-BE49-F238E27FC236}">
                <a16:creationId xmlns:a16="http://schemas.microsoft.com/office/drawing/2014/main" id="{48CE9285-BF4A-46F2-8CE9-DC03EB9960BA}"/>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3B8D938C-736B-41B5-A474-03F6F038C748}"/>
              </a:ext>
            </a:extLst>
          </p:cNvPr>
          <p:cNvSpPr txBox="1"/>
          <p:nvPr/>
        </p:nvSpPr>
        <p:spPr>
          <a:xfrm>
            <a:off x="1" y="314111"/>
            <a:ext cx="8787455"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0AFB082-B390-4293-A8F0-8D6C7B543411}"/>
              </a:ext>
            </a:extLst>
          </p:cNvPr>
          <p:cNvSpPr txBox="1"/>
          <p:nvPr/>
        </p:nvSpPr>
        <p:spPr>
          <a:xfrm>
            <a:off x="2743201" y="6908530"/>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3" name="TextBox 42">
            <a:extLst>
              <a:ext uri="{FF2B5EF4-FFF2-40B4-BE49-F238E27FC236}">
                <a16:creationId xmlns:a16="http://schemas.microsoft.com/office/drawing/2014/main" id="{06EE8894-C40F-4A02-8658-EAA176BC9BE9}"/>
              </a:ext>
            </a:extLst>
          </p:cNvPr>
          <p:cNvSpPr txBox="1"/>
          <p:nvPr/>
        </p:nvSpPr>
        <p:spPr>
          <a:xfrm>
            <a:off x="2743201" y="7533767"/>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a:t>
            </a:r>
          </a:p>
        </p:txBody>
      </p:sp>
      <p:sp>
        <p:nvSpPr>
          <p:cNvPr id="44" name="TextBox 43">
            <a:extLst>
              <a:ext uri="{FF2B5EF4-FFF2-40B4-BE49-F238E27FC236}">
                <a16:creationId xmlns:a16="http://schemas.microsoft.com/office/drawing/2014/main" id="{0A7124AC-5768-47C4-9A6A-7C7A373EE0E2}"/>
              </a:ext>
            </a:extLst>
          </p:cNvPr>
          <p:cNvSpPr txBox="1"/>
          <p:nvPr/>
        </p:nvSpPr>
        <p:spPr>
          <a:xfrm>
            <a:off x="2743201" y="8193284"/>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Sử học:</a:t>
            </a:r>
          </a:p>
        </p:txBody>
      </p:sp>
      <p:sp>
        <p:nvSpPr>
          <p:cNvPr id="46" name="TextBox 45">
            <a:extLst>
              <a:ext uri="{FF2B5EF4-FFF2-40B4-BE49-F238E27FC236}">
                <a16:creationId xmlns:a16="http://schemas.microsoft.com/office/drawing/2014/main" id="{AFD2D93A-615C-42B9-80ED-261286AB3DC9}"/>
              </a:ext>
            </a:extLst>
          </p:cNvPr>
          <p:cNvSpPr txBox="1"/>
          <p:nvPr/>
        </p:nvSpPr>
        <p:spPr>
          <a:xfrm>
            <a:off x="2743201" y="8793196"/>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Giáo dục và khoa cử:</a:t>
            </a:r>
            <a:endParaRPr lang="en-US" sz="3200">
              <a:latin typeface="+mj-lt"/>
              <a:cs typeface="Times New Roman" panose="02020603050405020304" pitchFamily="18" charset="0"/>
            </a:endParaRPr>
          </a:p>
        </p:txBody>
      </p:sp>
      <p:sp>
        <p:nvSpPr>
          <p:cNvPr id="47" name="TextBox 46">
            <a:extLst>
              <a:ext uri="{FF2B5EF4-FFF2-40B4-BE49-F238E27FC236}">
                <a16:creationId xmlns:a16="http://schemas.microsoft.com/office/drawing/2014/main" id="{C037F958-C58B-4EFE-BF90-B84AAFF8A379}"/>
              </a:ext>
            </a:extLst>
          </p:cNvPr>
          <p:cNvSpPr txBox="1"/>
          <p:nvPr/>
        </p:nvSpPr>
        <p:spPr>
          <a:xfrm>
            <a:off x="2743201" y="9314183"/>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Xây dựng và mở rộng:</a:t>
            </a:r>
            <a:endParaRPr lang="en-US" sz="3200">
              <a:latin typeface="+mj-lt"/>
              <a:cs typeface="Times New Roman" panose="02020603050405020304" pitchFamily="18" charset="0"/>
            </a:endParaRPr>
          </a:p>
        </p:txBody>
      </p:sp>
    </p:spTree>
    <p:extLst>
      <p:ext uri="{BB962C8B-B14F-4D97-AF65-F5344CB8AC3E}">
        <p14:creationId xmlns:p14="http://schemas.microsoft.com/office/powerpoint/2010/main" val="18986085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CE4">
            <a:alpha val="39000"/>
          </a:srgbClr>
        </a:solidFill>
        <a:effectLst/>
      </p:bgPr>
    </p:bg>
    <p:spTree>
      <p:nvGrpSpPr>
        <p:cNvPr id="1" name=""/>
        <p:cNvGrpSpPr/>
        <p:nvPr/>
      </p:nvGrpSpPr>
      <p:grpSpPr>
        <a:xfrm>
          <a:off x="0" y="0"/>
          <a:ext cx="0" cy="0"/>
          <a:chOff x="0" y="0"/>
          <a:chExt cx="0" cy="0"/>
        </a:xfrm>
      </p:grpSpPr>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4" name="Freeform 54"/>
          <p:cNvSpPr/>
          <p:nvPr/>
        </p:nvSpPr>
        <p:spPr>
          <a:xfrm>
            <a:off x="17875008" y="5829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2" name="Group 32"/>
          <p:cNvGrpSpPr/>
          <p:nvPr/>
        </p:nvGrpSpPr>
        <p:grpSpPr>
          <a:xfrm>
            <a:off x="309402" y="1716423"/>
            <a:ext cx="4112875" cy="1495909"/>
            <a:chOff x="0" y="0"/>
            <a:chExt cx="932390" cy="339123"/>
          </a:xfrm>
        </p:grpSpPr>
        <p:sp>
          <p:nvSpPr>
            <p:cNvPr id="33" name="Freeform 33"/>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70D2E9">
                    <a:alpha val="100000"/>
                  </a:srgbClr>
                </a:gs>
                <a:gs pos="100000">
                  <a:srgbClr val="E270EC">
                    <a:alpha val="100000"/>
                  </a:srgbClr>
                </a:gs>
              </a:gsLst>
              <a:lin ang="0"/>
            </a:gradFill>
          </p:spPr>
        </p:sp>
        <p:sp>
          <p:nvSpPr>
            <p:cNvPr id="34" name="TextBox 34"/>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TextBox 64"/>
          <p:cNvSpPr txBox="1"/>
          <p:nvPr/>
        </p:nvSpPr>
        <p:spPr>
          <a:xfrm>
            <a:off x="1248256" y="2224728"/>
            <a:ext cx="2607314" cy="512961"/>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 Kinh tế</a:t>
            </a:r>
          </a:p>
        </p:txBody>
      </p:sp>
      <p:sp>
        <p:nvSpPr>
          <p:cNvPr id="66" name="Rectangle 65">
            <a:extLst>
              <a:ext uri="{FF2B5EF4-FFF2-40B4-BE49-F238E27FC236}">
                <a16:creationId xmlns:a16="http://schemas.microsoft.com/office/drawing/2014/main" id="{519BF9D4-0981-4480-8CDB-F7E4368378C3}"/>
              </a:ext>
            </a:extLst>
          </p:cNvPr>
          <p:cNvSpPr/>
          <p:nvPr/>
        </p:nvSpPr>
        <p:spPr>
          <a:xfrm>
            <a:off x="-85220" y="-34284"/>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6"/>
          <a:stretch>
            <a:fillRect/>
          </a:stretch>
        </p:blipFill>
        <p:spPr>
          <a:xfrm>
            <a:off x="-12878276" y="-2176890"/>
            <a:ext cx="12569703" cy="10337699"/>
          </a:xfrm>
          <a:prstGeom prst="rect">
            <a:avLst/>
          </a:prstGeom>
        </p:spPr>
      </p:pic>
      <p:sp>
        <p:nvSpPr>
          <p:cNvPr id="85" name="TextBox 84">
            <a:extLst>
              <a:ext uri="{FF2B5EF4-FFF2-40B4-BE49-F238E27FC236}">
                <a16:creationId xmlns:a16="http://schemas.microsoft.com/office/drawing/2014/main" id="{07464637-909A-469F-B4C6-A79D5472B02B}"/>
              </a:ext>
            </a:extLst>
          </p:cNvPr>
          <p:cNvSpPr txBox="1"/>
          <p:nvPr/>
        </p:nvSpPr>
        <p:spPr>
          <a:xfrm>
            <a:off x="5778310" y="1790700"/>
            <a:ext cx="12067968" cy="5596917"/>
          </a:xfrm>
          <a:prstGeom prst="rect">
            <a:avLst/>
          </a:prstGeom>
          <a:solidFill>
            <a:srgbClr val="FBF8B8"/>
          </a:solidFill>
        </p:spPr>
        <p:txBody>
          <a:bodyPr wrap="square" rtlCol="0">
            <a:spAutoFit/>
          </a:bodyPr>
          <a:lstStyle/>
          <a:p>
            <a:pPr marL="647700" marR="718185" indent="107950" algn="just">
              <a:lnSpc>
                <a:spcPct val="130000"/>
              </a:lnSpc>
              <a:spcBef>
                <a:spcPts val="725"/>
              </a:spcBef>
              <a:spcAft>
                <a:spcPts val="0"/>
              </a:spcAft>
            </a:pPr>
            <a:r>
              <a:rPr lang="vi-VN" sz="3200" i="1">
                <a:effectLst/>
                <a:latin typeface="+mj-lt"/>
                <a:ea typeface="Verdana" panose="020B0604030504040204" pitchFamily="34" charset="0"/>
                <a:cs typeface="Verdana" panose="020B0604030504040204" pitchFamily="34" charset="0"/>
              </a:rPr>
              <a:t>“Năm</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1477,</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vua</a:t>
            </a:r>
            <a:r>
              <a:rPr lang="vi-VN" sz="3200" i="1" spc="-170">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Lê</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Thánh</a:t>
            </a:r>
            <a:r>
              <a:rPr lang="vi-VN" sz="3200" i="1" spc="-170">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Tông</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ban</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hành</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độ</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bổng</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lộc</a:t>
            </a:r>
            <a:r>
              <a:rPr lang="vi-VN" sz="3200" i="1" spc="-16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cho</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quý</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tộc</a:t>
            </a:r>
            <a:r>
              <a:rPr lang="vi-VN" sz="3200" i="1" spc="-17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lại</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17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cấp bao</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gồm:</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tiền</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cấp</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hàng</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năm</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gọi</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tuế</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bổng,</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tiền</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thu</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thuế</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một</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số</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hộ</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gọi</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thực</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hộ,</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ở </a:t>
            </a:r>
            <a:r>
              <a:rPr lang="vi-VN" sz="3200" i="1" spc="-15">
                <a:effectLst/>
                <a:latin typeface="+mj-lt"/>
                <a:ea typeface="Verdana" panose="020B0604030504040204" pitchFamily="34" charset="0"/>
                <a:cs typeface="Verdana" panose="020B0604030504040204" pitchFamily="34" charset="0"/>
              </a:rPr>
              <a:t>và</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một</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số</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loại</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gọi</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lộc</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a:t>
            </a:r>
            <a:r>
              <a:rPr lang="en-US" sz="3200" i="1">
                <a:effectLst/>
                <a:latin typeface="Times New Roman" panose="02020603050405020304" pitchFamily="18" charset="0"/>
                <a:ea typeface="Verdana" panose="020B0604030504040204" pitchFamily="34" charset="0"/>
                <a:cs typeface="Times New Roman" panose="02020603050405020304" pitchFamily="18" charset="0"/>
              </a:rPr>
              <a:t>iề</a:t>
            </a:r>
            <a:r>
              <a:rPr lang="vi-VN" sz="3200" i="1">
                <a:effectLst/>
                <a:latin typeface="+mj-lt"/>
                <a:ea typeface="Verdana" panose="020B0604030504040204" pitchFamily="34" charset="0"/>
                <a:cs typeface="Verdana" panose="020B0604030504040204" pitchFamily="34" charset="0"/>
              </a:rPr>
              <a:t>n,</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dành</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cho</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quý</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tộc</a:t>
            </a:r>
            <a:r>
              <a:rPr lang="vi-VN" sz="3200" i="1" spc="-280">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lại</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cao</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cấp</a:t>
            </a:r>
            <a:r>
              <a:rPr lang="vi-VN" sz="3200" i="1" spc="-28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từ</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tòng</a:t>
            </a:r>
            <a:r>
              <a:rPr lang="vi-VN" sz="3200" i="1" spc="-2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tứ phẩm</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trở</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lên.</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độ</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lộc</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điền</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vừa</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đảm</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bảo</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quyền</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lợi</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tầng</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lớp</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quý</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tộc</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lại,</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vừa</a:t>
            </a:r>
            <a:r>
              <a:rPr lang="vi-VN" sz="3200" i="1" spc="-20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củng cố</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độ</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phong</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kiến</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tập</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quyền,</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phát</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triển</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giai</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cấp</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địa</a:t>
            </a:r>
            <a:r>
              <a:rPr lang="vi-VN" sz="3200" i="1" spc="-235">
                <a:effectLst/>
                <a:latin typeface="+mj-lt"/>
                <a:ea typeface="Verdana" panose="020B0604030504040204" pitchFamily="34" charset="0"/>
                <a:cs typeface="Verdana" panose="020B0604030504040204" pitchFamily="34" charset="0"/>
              </a:rPr>
              <a:t> </a:t>
            </a:r>
            <a:r>
              <a:rPr lang="vi-VN" sz="3200" i="1" spc="-45">
                <a:effectLst/>
                <a:latin typeface="+mj-lt"/>
                <a:ea typeface="Verdana" panose="020B0604030504040204" pitchFamily="34" charset="0"/>
                <a:cs typeface="Verdana" panose="020B0604030504040204" pitchFamily="34" charset="0"/>
              </a:rPr>
              <a:t>chủ”.</a:t>
            </a:r>
            <a:endParaRPr lang="en-US" sz="3200">
              <a:effectLst/>
              <a:latin typeface="+mj-lt"/>
              <a:ea typeface="Verdana" panose="020B0604030504040204" pitchFamily="34" charset="0"/>
              <a:cs typeface="Verdana" panose="020B0604030504040204" pitchFamily="34" charset="0"/>
            </a:endParaRPr>
          </a:p>
          <a:p>
            <a:pPr marL="3747135">
              <a:spcBef>
                <a:spcPts val="320"/>
              </a:spcBef>
              <a:spcAft>
                <a:spcPts val="0"/>
              </a:spcAft>
            </a:pPr>
            <a:r>
              <a:rPr lang="vi-VN" sz="3200">
                <a:effectLst/>
                <a:latin typeface="+mj-lt"/>
                <a:ea typeface="Verdana" panose="020B0604030504040204" pitchFamily="34" charset="0"/>
                <a:cs typeface="Verdana" panose="020B0604030504040204" pitchFamily="34" charset="0"/>
              </a:rPr>
              <a:t>(Phan Huy Lê, </a:t>
            </a:r>
            <a:r>
              <a:rPr lang="vi-VN" sz="3200" i="1">
                <a:effectLst/>
                <a:latin typeface="+mj-lt"/>
                <a:ea typeface="Verdana" panose="020B0604030504040204" pitchFamily="34" charset="0"/>
                <a:cs typeface="Verdana" panose="020B0604030504040204" pitchFamily="34" charset="0"/>
              </a:rPr>
              <a:t>Lịch sử Việt Nam</a:t>
            </a:r>
            <a:r>
              <a:rPr lang="vi-VN" sz="3200">
                <a:effectLst/>
                <a:latin typeface="+mj-lt"/>
                <a:ea typeface="Verdana" panose="020B0604030504040204" pitchFamily="34" charset="0"/>
                <a:cs typeface="Verdana" panose="020B0604030504040204" pitchFamily="34" charset="0"/>
              </a:rPr>
              <a:t>, tập 2, Sđd, trang 101)</a:t>
            </a:r>
            <a:endParaRPr lang="en-US" sz="3200">
              <a:effectLst/>
              <a:latin typeface="+mj-lt"/>
              <a:ea typeface="Verdana" panose="020B0604030504040204" pitchFamily="34" charset="0"/>
              <a:cs typeface="Verdana" panose="020B0604030504040204" pitchFamily="34" charset="0"/>
            </a:endParaRPr>
          </a:p>
        </p:txBody>
      </p:sp>
      <p:sp>
        <p:nvSpPr>
          <p:cNvPr id="22" name="TextBox 21">
            <a:extLst>
              <a:ext uri="{FF2B5EF4-FFF2-40B4-BE49-F238E27FC236}">
                <a16:creationId xmlns:a16="http://schemas.microsoft.com/office/drawing/2014/main" id="{BA1D6F82-FF36-44ED-8B89-0170FB300692}"/>
              </a:ext>
            </a:extLst>
          </p:cNvPr>
          <p:cNvSpPr txBox="1"/>
          <p:nvPr/>
        </p:nvSpPr>
        <p:spPr>
          <a:xfrm>
            <a:off x="5778310" y="1790700"/>
            <a:ext cx="12067968" cy="8242256"/>
          </a:xfrm>
          <a:prstGeom prst="rect">
            <a:avLst/>
          </a:prstGeom>
          <a:solidFill>
            <a:srgbClr val="FBF8B8"/>
          </a:solidFill>
        </p:spPr>
        <p:txBody>
          <a:bodyPr wrap="square" rtlCol="0">
            <a:spAutoFit/>
          </a:bodyPr>
          <a:lstStyle/>
          <a:p>
            <a:pPr marL="647700" marR="717550" indent="107950" algn="just">
              <a:lnSpc>
                <a:spcPct val="130000"/>
              </a:lnSpc>
              <a:spcBef>
                <a:spcPts val="790"/>
              </a:spcBef>
              <a:spcAft>
                <a:spcPts val="0"/>
              </a:spcAft>
            </a:pPr>
            <a:r>
              <a:rPr lang="vi-VN" sz="3200" i="1">
                <a:effectLst/>
                <a:latin typeface="+mj-lt"/>
                <a:ea typeface="Verdana" panose="020B0604030504040204" pitchFamily="34" charset="0"/>
                <a:cs typeface="Verdana" panose="020B0604030504040204" pitchFamily="34" charset="0"/>
              </a:rPr>
              <a:t>“Năm</a:t>
            </a:r>
            <a:r>
              <a:rPr lang="vi-VN" sz="3200" i="1" spc="-1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1477,</a:t>
            </a:r>
            <a:r>
              <a:rPr lang="vi-VN" sz="3200" i="1" spc="-14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Lê</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Thánh</a:t>
            </a:r>
            <a:r>
              <a:rPr lang="vi-VN" sz="3200" i="1" spc="-14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Tông</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ban</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hành</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độ</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quân</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điền,</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chia</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công</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làng</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1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cho người</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dân,</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từ</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quan</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tam</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phẩm</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trở</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xuống</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đến</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binh</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lính,</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dân</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đinh,</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cư</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dân</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trong</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thôn</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2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theo</a:t>
            </a:r>
            <a:r>
              <a:rPr lang="vi-VN" sz="3200" i="1" spc="-22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tỉ lệ.</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Chính</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sách</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quân</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điền</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phủ</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định</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quyền</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chi</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phối</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công</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làng</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theo</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tục</a:t>
            </a:r>
            <a:r>
              <a:rPr lang="vi-VN" sz="3200" i="1" spc="-25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lệ,</a:t>
            </a:r>
            <a:r>
              <a:rPr lang="vi-VN" sz="3200" i="1" spc="-25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buộc làng</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phải</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tuân</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thủ</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những</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nguyên</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tắc</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định</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về</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phân</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chia</a:t>
            </a:r>
            <a:r>
              <a:rPr lang="vi-VN" sz="3200" i="1" spc="-19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hưởng</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thụ</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bộ</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phận</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 đất</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công</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theo</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định</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nhà</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nước.</a:t>
            </a:r>
            <a:r>
              <a:rPr lang="vi-VN" sz="3200" i="1" spc="-185">
                <a:effectLst/>
                <a:latin typeface="+mj-lt"/>
                <a:ea typeface="Verdana" panose="020B0604030504040204" pitchFamily="34" charset="0"/>
                <a:cs typeface="Verdana" panose="020B0604030504040204" pitchFamily="34" charset="0"/>
              </a:rPr>
              <a:t> </a:t>
            </a:r>
            <a:r>
              <a:rPr lang="vi-VN" sz="3200" i="1" spc="-20">
                <a:effectLst/>
                <a:latin typeface="+mj-lt"/>
                <a:ea typeface="Verdana" panose="020B0604030504040204" pitchFamily="34" charset="0"/>
                <a:cs typeface="Verdana" panose="020B0604030504040204" pitchFamily="34" charset="0"/>
              </a:rPr>
              <a:t>Trên</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nguyên</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tắc,</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công</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làng</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18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không</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được đem</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mua</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bán,</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chuyển</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nhượng,</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quyền</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đó</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thuộc</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về</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vua.</a:t>
            </a:r>
            <a:r>
              <a:rPr lang="vi-VN" sz="3200" i="1" spc="-125">
                <a:effectLst/>
                <a:latin typeface="+mj-lt"/>
                <a:ea typeface="Verdana" panose="020B0604030504040204" pitchFamily="34" charset="0"/>
                <a:cs typeface="Verdana" panose="020B0604030504040204" pitchFamily="34" charset="0"/>
              </a:rPr>
              <a:t> </a:t>
            </a:r>
            <a:r>
              <a:rPr lang="vi-VN" sz="3200" i="1" spc="-10">
                <a:effectLst/>
                <a:latin typeface="+mj-lt"/>
                <a:ea typeface="Verdana" panose="020B0604030504040204" pitchFamily="34" charset="0"/>
                <a:cs typeface="Verdana" panose="020B0604030504040204" pitchFamily="34" charset="0"/>
              </a:rPr>
              <a:t>Vua</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trở</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thành</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người</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chủ</a:t>
            </a:r>
            <a:r>
              <a:rPr lang="vi-VN" sz="3200" i="1" spc="-1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lớn</a:t>
            </a:r>
            <a:r>
              <a:rPr lang="vi-VN" sz="3200" i="1" spc="-12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nhất trong</a:t>
            </a:r>
            <a:r>
              <a:rPr lang="vi-VN" sz="3200" i="1" spc="-20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cả</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nước</a:t>
            </a:r>
            <a:r>
              <a:rPr lang="vi-VN" sz="3200" i="1" spc="-19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nông</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dân</a:t>
            </a:r>
            <a:r>
              <a:rPr lang="vi-VN" sz="3200" i="1" spc="-20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làng</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trở</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thành</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tá</a:t>
            </a:r>
            <a:r>
              <a:rPr lang="vi-VN" sz="3200" i="1" spc="-20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điền</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nhà</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nước,</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làng</a:t>
            </a:r>
            <a:r>
              <a:rPr lang="vi-VN" sz="3200" i="1" spc="-20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xã</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quản</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lí</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ruộng</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đất cho</a:t>
            </a:r>
            <a:r>
              <a:rPr lang="vi-VN" sz="3200" i="1" spc="-1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nhà</a:t>
            </a:r>
            <a:r>
              <a:rPr lang="vi-VN" sz="3200" i="1" spc="-1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nước</a:t>
            </a:r>
            <a:r>
              <a:rPr lang="vi-VN" sz="3200" i="1" spc="-1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trung</a:t>
            </a:r>
            <a:r>
              <a:rPr lang="vi-VN" sz="3200" i="1" spc="-1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ương</a:t>
            </a:r>
            <a:r>
              <a:rPr lang="vi-VN" sz="3200" i="1" spc="-175">
                <a:effectLst/>
                <a:latin typeface="+mj-lt"/>
                <a:ea typeface="Verdana" panose="020B0604030504040204" pitchFamily="34" charset="0"/>
                <a:cs typeface="Verdana" panose="020B0604030504040204" pitchFamily="34" charset="0"/>
              </a:rPr>
              <a:t> </a:t>
            </a:r>
            <a:r>
              <a:rPr lang="vi-VN" sz="3200" i="1" spc="-15">
                <a:effectLst/>
                <a:latin typeface="+mj-lt"/>
                <a:ea typeface="Verdana" panose="020B0604030504040204" pitchFamily="34" charset="0"/>
                <a:cs typeface="Verdana" panose="020B0604030504040204" pitchFamily="34" charset="0"/>
              </a:rPr>
              <a:t>và</a:t>
            </a:r>
            <a:r>
              <a:rPr lang="vi-VN" sz="3200" i="1" spc="-17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nhà</a:t>
            </a:r>
            <a:r>
              <a:rPr lang="vi-VN" sz="3200" i="1" spc="-175">
                <a:effectLst/>
                <a:latin typeface="+mj-lt"/>
                <a:ea typeface="Verdana" panose="020B0604030504040204" pitchFamily="34" charset="0"/>
                <a:cs typeface="Verdana" panose="020B0604030504040204" pitchFamily="34" charset="0"/>
              </a:rPr>
              <a:t> </a:t>
            </a:r>
            <a:r>
              <a:rPr lang="vi-VN" sz="3200" i="1" spc="-45">
                <a:effectLst/>
                <a:latin typeface="+mj-lt"/>
                <a:ea typeface="Verdana" panose="020B0604030504040204" pitchFamily="34" charset="0"/>
                <a:cs typeface="Verdana" panose="020B0604030504040204" pitchFamily="34" charset="0"/>
              </a:rPr>
              <a:t>vua”.</a:t>
            </a:r>
            <a:endParaRPr lang="en-US" sz="3200">
              <a:effectLst/>
              <a:latin typeface="+mj-lt"/>
              <a:ea typeface="Verdana" panose="020B0604030504040204" pitchFamily="34" charset="0"/>
              <a:cs typeface="Verdana" panose="020B0604030504040204" pitchFamily="34" charset="0"/>
            </a:endParaRPr>
          </a:p>
          <a:p>
            <a:pPr algn="ctr"/>
            <a:r>
              <a:rPr lang="vi-VN" sz="3200">
                <a:effectLst/>
                <a:latin typeface="+mj-lt"/>
                <a:ea typeface="Verdana" panose="020B0604030504040204" pitchFamily="34" charset="0"/>
                <a:cs typeface="Verdana" panose="020B0604030504040204" pitchFamily="34" charset="0"/>
              </a:rPr>
              <a:t>(Phan Huy Lê, </a:t>
            </a:r>
            <a:r>
              <a:rPr lang="vi-VN" sz="3200" i="1">
                <a:effectLst/>
                <a:latin typeface="+mj-lt"/>
                <a:ea typeface="Verdana" panose="020B0604030504040204" pitchFamily="34" charset="0"/>
                <a:cs typeface="Verdana" panose="020B0604030504040204" pitchFamily="34" charset="0"/>
              </a:rPr>
              <a:t>Lịch sử Việt Nam</a:t>
            </a:r>
            <a:r>
              <a:rPr lang="vi-VN" sz="3200">
                <a:effectLst/>
                <a:latin typeface="+mj-lt"/>
                <a:ea typeface="Verdana" panose="020B0604030504040204" pitchFamily="34" charset="0"/>
                <a:cs typeface="Verdana" panose="020B0604030504040204" pitchFamily="34" charset="0"/>
              </a:rPr>
              <a:t>, tập 2, Sđd, trang 109, 112)</a:t>
            </a:r>
            <a:br>
              <a:rPr lang="vi-VN" sz="3200">
                <a:effectLst/>
                <a:latin typeface="+mj-lt"/>
                <a:ea typeface="Verdana" panose="020B0604030504040204" pitchFamily="34" charset="0"/>
                <a:cs typeface="Verdana" panose="020B0604030504040204" pitchFamily="34" charset="0"/>
              </a:rPr>
            </a:br>
            <a:endParaRPr lang="en-US" sz="4000">
              <a:effectLst/>
              <a:latin typeface="+mj-lt"/>
              <a:ea typeface="Verdana" panose="020B0604030504040204" pitchFamily="34" charset="0"/>
              <a:cs typeface="Verdana" panose="020B0604030504040204" pitchFamily="34" charset="0"/>
            </a:endParaRPr>
          </a:p>
        </p:txBody>
      </p:sp>
      <p:grpSp>
        <p:nvGrpSpPr>
          <p:cNvPr id="15" name="Group 18">
            <a:extLst>
              <a:ext uri="{FF2B5EF4-FFF2-40B4-BE49-F238E27FC236}">
                <a16:creationId xmlns:a16="http://schemas.microsoft.com/office/drawing/2014/main" id="{20E56B39-0332-45F3-8379-CB2F0DAB60A6}"/>
              </a:ext>
            </a:extLst>
          </p:cNvPr>
          <p:cNvGrpSpPr/>
          <p:nvPr/>
        </p:nvGrpSpPr>
        <p:grpSpPr>
          <a:xfrm>
            <a:off x="963858" y="4140112"/>
            <a:ext cx="3219597" cy="4164404"/>
            <a:chOff x="0" y="0"/>
            <a:chExt cx="812800" cy="1051319"/>
          </a:xfrm>
        </p:grpSpPr>
        <p:sp>
          <p:nvSpPr>
            <p:cNvPr id="16" name="Freeform 19">
              <a:extLst>
                <a:ext uri="{FF2B5EF4-FFF2-40B4-BE49-F238E27FC236}">
                  <a16:creationId xmlns:a16="http://schemas.microsoft.com/office/drawing/2014/main" id="{176C2BBC-26CF-4A32-9724-6363F26A6A67}"/>
                </a:ext>
              </a:extLst>
            </p:cNvPr>
            <p:cNvSpPr/>
            <p:nvPr/>
          </p:nvSpPr>
          <p:spPr>
            <a:xfrm>
              <a:off x="0" y="0"/>
              <a:ext cx="812800" cy="1051319"/>
            </a:xfrm>
            <a:custGeom>
              <a:avLst/>
              <a:gdLst/>
              <a:ahLst/>
              <a:cxnLst/>
              <a:rect l="l" t="t" r="r" b="b"/>
              <a:pathLst>
                <a:path w="812800" h="1051319">
                  <a:moveTo>
                    <a:pt x="145933" y="0"/>
                  </a:moveTo>
                  <a:lnTo>
                    <a:pt x="666867" y="0"/>
                  </a:lnTo>
                  <a:cubicBezTo>
                    <a:pt x="747463" y="0"/>
                    <a:pt x="812800" y="65337"/>
                    <a:pt x="812800" y="145933"/>
                  </a:cubicBezTo>
                  <a:lnTo>
                    <a:pt x="812800" y="905386"/>
                  </a:lnTo>
                  <a:cubicBezTo>
                    <a:pt x="812800" y="944090"/>
                    <a:pt x="797425" y="981209"/>
                    <a:pt x="770057" y="1008577"/>
                  </a:cubicBezTo>
                  <a:cubicBezTo>
                    <a:pt x="742689" y="1035944"/>
                    <a:pt x="705571" y="1051319"/>
                    <a:pt x="666867" y="1051319"/>
                  </a:cubicBezTo>
                  <a:lnTo>
                    <a:pt x="145933" y="1051319"/>
                  </a:lnTo>
                  <a:cubicBezTo>
                    <a:pt x="65337" y="1051319"/>
                    <a:pt x="0" y="985983"/>
                    <a:pt x="0" y="905386"/>
                  </a:cubicBezTo>
                  <a:lnTo>
                    <a:pt x="0" y="145933"/>
                  </a:lnTo>
                  <a:cubicBezTo>
                    <a:pt x="0" y="65337"/>
                    <a:pt x="65337" y="0"/>
                    <a:pt x="145933" y="0"/>
                  </a:cubicBezTo>
                  <a:close/>
                </a:path>
              </a:pathLst>
            </a:custGeom>
            <a:solidFill>
              <a:srgbClr val="F8FAFB"/>
            </a:solidFill>
          </p:spPr>
        </p:sp>
        <p:sp>
          <p:nvSpPr>
            <p:cNvPr id="17" name="TextBox 20">
              <a:extLst>
                <a:ext uri="{FF2B5EF4-FFF2-40B4-BE49-F238E27FC236}">
                  <a16:creationId xmlns:a16="http://schemas.microsoft.com/office/drawing/2014/main" id="{6D5E06CF-68DA-4270-8108-91CB1FBD3BCC}"/>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8" name="Group 47">
            <a:extLst>
              <a:ext uri="{FF2B5EF4-FFF2-40B4-BE49-F238E27FC236}">
                <a16:creationId xmlns:a16="http://schemas.microsoft.com/office/drawing/2014/main" id="{73D88C48-312D-4F0B-8D3A-ECC350D4B062}"/>
              </a:ext>
            </a:extLst>
          </p:cNvPr>
          <p:cNvGrpSpPr/>
          <p:nvPr/>
        </p:nvGrpSpPr>
        <p:grpSpPr>
          <a:xfrm>
            <a:off x="2283832" y="3851062"/>
            <a:ext cx="579652" cy="507196"/>
            <a:chOff x="0" y="0"/>
            <a:chExt cx="812800" cy="711200"/>
          </a:xfrm>
        </p:grpSpPr>
        <p:sp>
          <p:nvSpPr>
            <p:cNvPr id="19" name="Freeform 48">
              <a:extLst>
                <a:ext uri="{FF2B5EF4-FFF2-40B4-BE49-F238E27FC236}">
                  <a16:creationId xmlns:a16="http://schemas.microsoft.com/office/drawing/2014/main" id="{9EE58C16-6EFC-4872-AEEC-FFCCE9EC856E}"/>
                </a:ext>
              </a:extLst>
            </p:cNvPr>
            <p:cNvSpPr/>
            <p:nvPr/>
          </p:nvSpPr>
          <p:spPr>
            <a:xfrm>
              <a:off x="25017" y="36893"/>
              <a:ext cx="762767" cy="674307"/>
            </a:xfrm>
            <a:custGeom>
              <a:avLst/>
              <a:gdLst/>
              <a:ahLst/>
              <a:cxnLst/>
              <a:rect l="l" t="t" r="r" b="b"/>
              <a:pathLst>
                <a:path w="762767" h="674307">
                  <a:moveTo>
                    <a:pt x="412924" y="18305"/>
                  </a:moveTo>
                  <a:lnTo>
                    <a:pt x="756242" y="619109"/>
                  </a:lnTo>
                  <a:cubicBezTo>
                    <a:pt x="762766" y="630528"/>
                    <a:pt x="762720" y="644557"/>
                    <a:pt x="756119" y="655931"/>
                  </a:cubicBezTo>
                  <a:cubicBezTo>
                    <a:pt x="749518" y="667306"/>
                    <a:pt x="737360" y="674307"/>
                    <a:pt x="724209" y="674307"/>
                  </a:cubicBezTo>
                  <a:lnTo>
                    <a:pt x="38557" y="674307"/>
                  </a:lnTo>
                  <a:cubicBezTo>
                    <a:pt x="25406" y="674307"/>
                    <a:pt x="13249" y="667306"/>
                    <a:pt x="6647" y="655931"/>
                  </a:cubicBezTo>
                  <a:cubicBezTo>
                    <a:pt x="46" y="644557"/>
                    <a:pt x="0" y="630528"/>
                    <a:pt x="6525" y="619109"/>
                  </a:cubicBezTo>
                  <a:lnTo>
                    <a:pt x="349841" y="18305"/>
                  </a:lnTo>
                  <a:cubicBezTo>
                    <a:pt x="356309" y="6986"/>
                    <a:pt x="368346" y="0"/>
                    <a:pt x="381383" y="0"/>
                  </a:cubicBezTo>
                  <a:cubicBezTo>
                    <a:pt x="394420" y="0"/>
                    <a:pt x="406457" y="6986"/>
                    <a:pt x="412924" y="18305"/>
                  </a:cubicBezTo>
                  <a:close/>
                </a:path>
              </a:pathLst>
            </a:custGeom>
            <a:solidFill>
              <a:srgbClr val="F8FAFB"/>
            </a:solidFill>
          </p:spPr>
        </p:sp>
        <p:sp>
          <p:nvSpPr>
            <p:cNvPr id="20" name="TextBox 49">
              <a:extLst>
                <a:ext uri="{FF2B5EF4-FFF2-40B4-BE49-F238E27FC236}">
                  <a16:creationId xmlns:a16="http://schemas.microsoft.com/office/drawing/2014/main" id="{425898B7-E9AE-409C-99DE-7E429D5C73CD}"/>
                </a:ext>
              </a:extLst>
            </p:cNvPr>
            <p:cNvSpPr txBox="1"/>
            <p:nvPr/>
          </p:nvSpPr>
          <p:spPr>
            <a:xfrm>
              <a:off x="127000" y="282575"/>
              <a:ext cx="558800" cy="3778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1" name="TextBox 58">
            <a:extLst>
              <a:ext uri="{FF2B5EF4-FFF2-40B4-BE49-F238E27FC236}">
                <a16:creationId xmlns:a16="http://schemas.microsoft.com/office/drawing/2014/main" id="{81356FFC-4233-4A41-8520-9F26E421C438}"/>
              </a:ext>
            </a:extLst>
          </p:cNvPr>
          <p:cNvSpPr txBox="1"/>
          <p:nvPr/>
        </p:nvSpPr>
        <p:spPr>
          <a:xfrm>
            <a:off x="1228505" y="5088818"/>
            <a:ext cx="2661983" cy="420821"/>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4400">
                <a:solidFill>
                  <a:srgbClr val="000000"/>
                </a:solidFill>
                <a:latin typeface="Times New Roman" panose="02020603050405020304" pitchFamily="18" charset="0"/>
                <a:cs typeface="Times New Roman" panose="02020603050405020304" pitchFamily="18" charset="0"/>
              </a:rPr>
              <a:t>Lộc điền</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3" name="TextBox 58">
            <a:extLst>
              <a:ext uri="{FF2B5EF4-FFF2-40B4-BE49-F238E27FC236}">
                <a16:creationId xmlns:a16="http://schemas.microsoft.com/office/drawing/2014/main" id="{A9C9611D-638D-4A5E-B6FB-C5A378ADF47E}"/>
              </a:ext>
            </a:extLst>
          </p:cNvPr>
          <p:cNvSpPr txBox="1"/>
          <p:nvPr/>
        </p:nvSpPr>
        <p:spPr>
          <a:xfrm>
            <a:off x="1228505" y="6322879"/>
            <a:ext cx="2661983" cy="420821"/>
          </a:xfrm>
          <a:prstGeom prst="rect">
            <a:avLst/>
          </a:prstGeom>
        </p:spPr>
        <p:txBody>
          <a:bodyPr wrap="square" lIns="0" tIns="0" rIns="0" bIns="0" rtlCol="0" anchor="t">
            <a:spAutoFit/>
          </a:bodyPr>
          <a:lstStyle/>
          <a:p>
            <a:pPr marL="0" marR="0" lvl="0" indent="0" algn="l" defTabSz="914400" rtl="0" eaLnBrk="1" fontAlgn="auto" latinLnBrk="0" hangingPunct="1">
              <a:lnSpc>
                <a:spcPts val="2980"/>
              </a:lnSpc>
              <a:spcBef>
                <a:spcPts val="0"/>
              </a:spcBef>
              <a:spcAft>
                <a:spcPts val="0"/>
              </a:spcAft>
              <a:buClrTx/>
              <a:buSzTx/>
              <a:buFontTx/>
              <a:buNone/>
              <a:tabLst/>
              <a:defRPr/>
            </a:pPr>
            <a:r>
              <a:rPr lang="en-US" sz="4400">
                <a:solidFill>
                  <a:srgbClr val="000000"/>
                </a:solidFill>
                <a:latin typeface="Times New Roman" panose="02020603050405020304" pitchFamily="18" charset="0"/>
                <a:cs typeface="Times New Roman" panose="02020603050405020304" pitchFamily="18" charset="0"/>
              </a:rPr>
              <a:t>Quân điền</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069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22" grpId="0" animBg="1"/>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6985F6D-C098-4CA1-850E-73102CA4354D}"/>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E3C7EC36-A0A8-4E91-AA2A-A70C95EC9AA0}"/>
              </a:ext>
            </a:extLst>
          </p:cNvPr>
          <p:cNvSpPr/>
          <p:nvPr/>
        </p:nvSpPr>
        <p:spPr>
          <a:xfrm>
            <a:off x="228600" y="1317135"/>
            <a:ext cx="3480675" cy="685800"/>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9E3A59D-8355-4FC8-8AC0-408ECBE041DF}"/>
              </a:ext>
            </a:extLst>
          </p:cNvPr>
          <p:cNvSpPr/>
          <p:nvPr/>
        </p:nvSpPr>
        <p:spPr>
          <a:xfrm>
            <a:off x="3505200" y="1341960"/>
            <a:ext cx="14452360" cy="765969"/>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F4FA823-8843-44D8-9B15-FB265CDD0F35}"/>
              </a:ext>
            </a:extLst>
          </p:cNvPr>
          <p:cNvSpPr txBox="1"/>
          <p:nvPr/>
        </p:nvSpPr>
        <p:spPr>
          <a:xfrm>
            <a:off x="228601" y="1317135"/>
            <a:ext cx="246034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Lĩnh vực</a:t>
            </a:r>
          </a:p>
        </p:txBody>
      </p:sp>
      <p:sp>
        <p:nvSpPr>
          <p:cNvPr id="10" name="TextBox 9">
            <a:extLst>
              <a:ext uri="{FF2B5EF4-FFF2-40B4-BE49-F238E27FC236}">
                <a16:creationId xmlns:a16="http://schemas.microsoft.com/office/drawing/2014/main" id="{2DB5C309-3496-4106-924E-294A7BAE190B}"/>
              </a:ext>
            </a:extLst>
          </p:cNvPr>
          <p:cNvSpPr txBox="1"/>
          <p:nvPr/>
        </p:nvSpPr>
        <p:spPr>
          <a:xfrm>
            <a:off x="8254125" y="1224571"/>
            <a:ext cx="387718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p:sp>
        <p:nvSpPr>
          <p:cNvPr id="13" name="Rectangle 12">
            <a:extLst>
              <a:ext uri="{FF2B5EF4-FFF2-40B4-BE49-F238E27FC236}">
                <a16:creationId xmlns:a16="http://schemas.microsoft.com/office/drawing/2014/main" id="{6033EF4E-9882-4E52-A4DD-AEE7FFB223B9}"/>
              </a:ext>
            </a:extLst>
          </p:cNvPr>
          <p:cNvSpPr/>
          <p:nvPr/>
        </p:nvSpPr>
        <p:spPr>
          <a:xfrm>
            <a:off x="228601" y="2107929"/>
            <a:ext cx="2460340" cy="2193900"/>
          </a:xfrm>
          <a:prstGeom prst="rect">
            <a:avLst/>
          </a:prstGeom>
          <a:solidFill>
            <a:srgbClr val="D74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87F531-0606-4392-977A-828188D02F03}"/>
              </a:ext>
            </a:extLst>
          </p:cNvPr>
          <p:cNvSpPr/>
          <p:nvPr/>
        </p:nvSpPr>
        <p:spPr>
          <a:xfrm>
            <a:off x="2743200" y="1866900"/>
            <a:ext cx="15160101" cy="2193900"/>
          </a:xfrm>
          <a:prstGeom prst="rect">
            <a:avLst/>
          </a:prstGeom>
          <a:solidFill>
            <a:srgbClr val="FF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15" name="TextBox 14">
            <a:extLst>
              <a:ext uri="{FF2B5EF4-FFF2-40B4-BE49-F238E27FC236}">
                <a16:creationId xmlns:a16="http://schemas.microsoft.com/office/drawing/2014/main" id="{F681F9AA-4A08-438F-8207-1DDFA2F8E525}"/>
              </a:ext>
            </a:extLst>
          </p:cNvPr>
          <p:cNvSpPr txBox="1"/>
          <p:nvPr/>
        </p:nvSpPr>
        <p:spPr>
          <a:xfrm>
            <a:off x="228600" y="2501121"/>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Hành chính</a:t>
            </a:r>
          </a:p>
        </p:txBody>
      </p:sp>
      <p:sp>
        <p:nvSpPr>
          <p:cNvPr id="16" name="TextBox 15">
            <a:extLst>
              <a:ext uri="{FF2B5EF4-FFF2-40B4-BE49-F238E27FC236}">
                <a16:creationId xmlns:a16="http://schemas.microsoft.com/office/drawing/2014/main" id="{E4A1D51D-8AAB-410C-B08A-420AE301F876}"/>
              </a:ext>
            </a:extLst>
          </p:cNvPr>
          <p:cNvSpPr txBox="1"/>
          <p:nvPr/>
        </p:nvSpPr>
        <p:spPr>
          <a:xfrm>
            <a:off x="2743200" y="1866900"/>
            <a:ext cx="1551471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Trung ương: Vua nắm mọi quyền hành</a:t>
            </a:r>
          </a:p>
          <a:p>
            <a:r>
              <a:rPr lang="en-US" sz="3200">
                <a:latin typeface="Times New Roman" panose="02020603050405020304" pitchFamily="18" charset="0"/>
                <a:cs typeface="Times New Roman" panose="02020603050405020304" pitchFamily="18" charset="0"/>
              </a:rPr>
              <a:t>		    Cơ quan chức năng hoàn thiện: Lục Bộ, Lục Tự, Lục Khoa.</a:t>
            </a:r>
          </a:p>
        </p:txBody>
      </p:sp>
      <p:sp>
        <p:nvSpPr>
          <p:cNvPr id="17" name="TextBox 16">
            <a:extLst>
              <a:ext uri="{FF2B5EF4-FFF2-40B4-BE49-F238E27FC236}">
                <a16:creationId xmlns:a16="http://schemas.microsoft.com/office/drawing/2014/main" id="{D57A77EA-335F-4483-ADEC-5088259A2D63}"/>
              </a:ext>
            </a:extLst>
          </p:cNvPr>
          <p:cNvSpPr txBox="1"/>
          <p:nvPr/>
        </p:nvSpPr>
        <p:spPr>
          <a:xfrm>
            <a:off x="2743201" y="3009900"/>
            <a:ext cx="1471335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Địa phương: </a:t>
            </a:r>
            <a:r>
              <a:rPr lang="en-US" sz="3200" spc="-35">
                <a:effectLst/>
                <a:latin typeface="Times New Roman" panose="02020603050405020304" pitchFamily="18" charset="0"/>
                <a:ea typeface="Verdana" panose="020B0604030504040204" pitchFamily="34" charset="0"/>
                <a:cs typeface="Times New Roman" panose="02020603050405020304" pitchFamily="18" charset="0"/>
              </a:rPr>
              <a:t>N</a:t>
            </a:r>
            <a:r>
              <a:rPr lang="vi-VN" sz="3200">
                <a:effectLst/>
                <a:latin typeface="+mj-lt"/>
                <a:ea typeface="Verdana" panose="020B0604030504040204" pitchFamily="34" charset="0"/>
                <a:cs typeface="Verdana" panose="020B0604030504040204" pitchFamily="34" charset="0"/>
              </a:rPr>
              <a:t>ăm</a:t>
            </a:r>
            <a:r>
              <a:rPr lang="vi-VN" sz="3200" spc="-260">
                <a:effectLst/>
                <a:latin typeface="+mj-lt"/>
                <a:ea typeface="Verdana" panose="020B0604030504040204" pitchFamily="34" charset="0"/>
                <a:cs typeface="Verdana" panose="020B0604030504040204" pitchFamily="34" charset="0"/>
              </a:rPr>
              <a:t> </a:t>
            </a:r>
            <a:r>
              <a:rPr lang="vi-VN" sz="3200" spc="-15">
                <a:effectLst/>
                <a:latin typeface="+mj-lt"/>
                <a:ea typeface="Verdana" panose="020B0604030504040204" pitchFamily="34" charset="0"/>
                <a:cs typeface="Verdana" panose="020B0604030504040204" pitchFamily="34" charset="0"/>
              </a:rPr>
              <a:t>1471, </a:t>
            </a:r>
            <a:r>
              <a:rPr lang="vi-VN" sz="3200">
                <a:effectLst/>
                <a:latin typeface="+mj-lt"/>
                <a:ea typeface="Verdana" panose="020B0604030504040204" pitchFamily="34" charset="0"/>
                <a:cs typeface="Verdana" panose="020B0604030504040204" pitchFamily="34" charset="0"/>
              </a:rPr>
              <a:t>cả </a:t>
            </a:r>
            <a:r>
              <a:rPr lang="vi-VN" sz="3200" spc="-15">
                <a:effectLst/>
                <a:latin typeface="+mj-lt"/>
                <a:ea typeface="Verdana" panose="020B0604030504040204" pitchFamily="34" charset="0"/>
                <a:cs typeface="Verdana" panose="020B0604030504040204" pitchFamily="34" charset="0"/>
              </a:rPr>
              <a:t>nước chia </a:t>
            </a:r>
            <a:r>
              <a:rPr lang="vi-VN" sz="3200">
                <a:effectLst/>
                <a:latin typeface="+mj-lt"/>
                <a:ea typeface="Verdana" panose="020B0604030504040204" pitchFamily="34" charset="0"/>
                <a:cs typeface="Verdana" panose="020B0604030504040204" pitchFamily="34" charset="0"/>
              </a:rPr>
              <a:t>làm 13 </a:t>
            </a:r>
            <a:r>
              <a:rPr lang="vi-VN" sz="3200" spc="-35">
                <a:effectLst/>
                <a:latin typeface="+mj-lt"/>
                <a:ea typeface="Verdana" panose="020B0604030504040204" pitchFamily="34" charset="0"/>
                <a:cs typeface="Verdana" panose="020B0604030504040204" pitchFamily="34" charset="0"/>
              </a:rPr>
              <a:t>Thừa </a:t>
            </a:r>
            <a:r>
              <a:rPr lang="vi-VN" sz="3200" spc="-15">
                <a:effectLst/>
                <a:latin typeface="+mj-lt"/>
                <a:ea typeface="Verdana" panose="020B0604030504040204" pitchFamily="34" charset="0"/>
                <a:cs typeface="Verdana" panose="020B0604030504040204" pitchFamily="34" charset="0"/>
              </a:rPr>
              <a:t>tuyên, đứng </a:t>
            </a:r>
            <a:r>
              <a:rPr lang="vi-VN" sz="3200">
                <a:effectLst/>
                <a:latin typeface="+mj-lt"/>
                <a:ea typeface="Verdana" panose="020B0604030504040204" pitchFamily="34" charset="0"/>
                <a:cs typeface="Verdana" panose="020B0604030504040204" pitchFamily="34" charset="0"/>
              </a:rPr>
              <a:t>đầu là </a:t>
            </a:r>
            <a:r>
              <a:rPr lang="vi-VN" sz="3200" spc="-35">
                <a:effectLst/>
                <a:latin typeface="+mj-lt"/>
                <a:ea typeface="Verdana" panose="020B0604030504040204" pitchFamily="34" charset="0"/>
                <a:cs typeface="Verdana" panose="020B0604030504040204" pitchFamily="34" charset="0"/>
              </a:rPr>
              <a:t>các </a:t>
            </a:r>
            <a:r>
              <a:rPr lang="vi-VN" sz="3200" spc="-25">
                <a:effectLst/>
                <a:latin typeface="+mj-lt"/>
                <a:ea typeface="Verdana" panose="020B0604030504040204" pitchFamily="34" charset="0"/>
                <a:cs typeface="Verdana" panose="020B0604030504040204" pitchFamily="34" charset="0"/>
              </a:rPr>
              <a:t>Tuyên </a:t>
            </a:r>
            <a:r>
              <a:rPr lang="vi-VN" sz="3200" spc="-15">
                <a:effectLst/>
                <a:latin typeface="+mj-lt"/>
                <a:ea typeface="Verdana" panose="020B0604030504040204" pitchFamily="34" charset="0"/>
                <a:cs typeface="Verdana" panose="020B0604030504040204" pitchFamily="34" charset="0"/>
              </a:rPr>
              <a:t>phủ sứ, </a:t>
            </a:r>
            <a:r>
              <a:rPr lang="vi-VN" sz="3200">
                <a:effectLst/>
                <a:latin typeface="+mj-lt"/>
                <a:ea typeface="Verdana" panose="020B0604030504040204" pitchFamily="34" charset="0"/>
                <a:cs typeface="Verdana" panose="020B0604030504040204" pitchFamily="34" charset="0"/>
              </a:rPr>
              <a:t>cơ </a:t>
            </a:r>
            <a:r>
              <a:rPr lang="vi-VN" sz="3200" spc="-30">
                <a:effectLst/>
                <a:latin typeface="+mj-lt"/>
                <a:ea typeface="Verdana" panose="020B0604030504040204" pitchFamily="34" charset="0"/>
                <a:cs typeface="Verdana" panose="020B0604030504040204" pitchFamily="34" charset="0"/>
              </a:rPr>
              <a:t>quan </a:t>
            </a:r>
            <a:r>
              <a:rPr lang="vi-VN" sz="3200" spc="-15">
                <a:effectLst/>
                <a:latin typeface="+mj-lt"/>
                <a:ea typeface="Verdana" panose="020B0604030504040204" pitchFamily="34" charset="0"/>
                <a:cs typeface="Verdana" panose="020B0604030504040204" pitchFamily="34" charset="0"/>
              </a:rPr>
              <a:t>chuyên </a:t>
            </a:r>
            <a:r>
              <a:rPr lang="vi-VN" sz="3200" spc="-20">
                <a:effectLst/>
                <a:latin typeface="+mj-lt"/>
                <a:ea typeface="Verdana" panose="020B0604030504040204" pitchFamily="34" charset="0"/>
                <a:cs typeface="Verdana" panose="020B0604030504040204" pitchFamily="34" charset="0"/>
              </a:rPr>
              <a:t>trách </a:t>
            </a:r>
            <a:r>
              <a:rPr lang="vi-VN" sz="3200" spc="-15">
                <a:effectLst/>
                <a:latin typeface="+mj-lt"/>
                <a:ea typeface="Verdana" panose="020B0604030504040204" pitchFamily="34" charset="0"/>
                <a:cs typeface="Verdana" panose="020B0604030504040204" pitchFamily="34" charset="0"/>
              </a:rPr>
              <a:t>gồm: </a:t>
            </a:r>
            <a:r>
              <a:rPr lang="vi-VN" sz="3200" spc="-35">
                <a:effectLst/>
                <a:latin typeface="+mj-lt"/>
                <a:ea typeface="Verdana" panose="020B0604030504040204" pitchFamily="34" charset="0"/>
                <a:cs typeface="Verdana" panose="020B0604030504040204" pitchFamily="34" charset="0"/>
              </a:rPr>
              <a:t>Thừa </a:t>
            </a:r>
            <a:r>
              <a:rPr lang="vi-VN" sz="3200" spc="-20">
                <a:effectLst/>
                <a:latin typeface="+mj-lt"/>
                <a:ea typeface="Verdana" panose="020B0604030504040204" pitchFamily="34" charset="0"/>
                <a:cs typeface="Verdana" panose="020B0604030504040204" pitchFamily="34" charset="0"/>
              </a:rPr>
              <a:t>ty, </a:t>
            </a:r>
            <a:r>
              <a:rPr lang="vi-VN" sz="3200">
                <a:effectLst/>
                <a:latin typeface="+mj-lt"/>
                <a:ea typeface="Verdana" panose="020B0604030504040204" pitchFamily="34" charset="0"/>
                <a:cs typeface="Verdana" panose="020B0604030504040204" pitchFamily="34" charset="0"/>
              </a:rPr>
              <a:t>Đô ty </a:t>
            </a:r>
            <a:r>
              <a:rPr lang="vi-VN" sz="3200" spc="-45">
                <a:effectLst/>
                <a:latin typeface="+mj-lt"/>
                <a:ea typeface="Verdana" panose="020B0604030504040204" pitchFamily="34" charset="0"/>
                <a:cs typeface="Verdana" panose="020B0604030504040204" pitchFamily="34" charset="0"/>
              </a:rPr>
              <a:t>và </a:t>
            </a:r>
            <a:r>
              <a:rPr lang="vi-VN" sz="3200">
                <a:effectLst/>
                <a:latin typeface="+mj-lt"/>
                <a:ea typeface="Verdana" panose="020B0604030504040204" pitchFamily="34" charset="0"/>
                <a:cs typeface="Verdana" panose="020B0604030504040204" pitchFamily="34" charset="0"/>
              </a:rPr>
              <a:t>Hiến </a:t>
            </a:r>
            <a:r>
              <a:rPr lang="vi-VN" sz="3200" spc="-20">
                <a:effectLst/>
                <a:latin typeface="+mj-lt"/>
                <a:ea typeface="Verdana" panose="020B0604030504040204" pitchFamily="34" charset="0"/>
                <a:cs typeface="Verdana" panose="020B0604030504040204" pitchFamily="34" charset="0"/>
              </a:rPr>
              <a:t>ty.</a:t>
            </a:r>
            <a:endParaRPr lang="en-US" sz="320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40D44B24-1C35-45DA-8E67-D3728AF74FF6}"/>
              </a:ext>
            </a:extLst>
          </p:cNvPr>
          <p:cNvSpPr/>
          <p:nvPr/>
        </p:nvSpPr>
        <p:spPr>
          <a:xfrm>
            <a:off x="228601" y="4406822"/>
            <a:ext cx="2460340" cy="673402"/>
          </a:xfrm>
          <a:prstGeom prst="rect">
            <a:avLst/>
          </a:prstGeom>
          <a:solidFill>
            <a:srgbClr val="60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56AF59-F82F-463B-BEED-982EF21A792C}"/>
              </a:ext>
            </a:extLst>
          </p:cNvPr>
          <p:cNvSpPr/>
          <p:nvPr/>
        </p:nvSpPr>
        <p:spPr>
          <a:xfrm>
            <a:off x="2743200" y="4406822"/>
            <a:ext cx="15160101" cy="720313"/>
          </a:xfrm>
          <a:prstGeom prst="rect">
            <a:avLst/>
          </a:prstGeom>
          <a:solidFill>
            <a:srgbClr val="E1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0" name="TextBox 19">
            <a:extLst>
              <a:ext uri="{FF2B5EF4-FFF2-40B4-BE49-F238E27FC236}">
                <a16:creationId xmlns:a16="http://schemas.microsoft.com/office/drawing/2014/main" id="{CB7ED7A7-66AF-4FA7-B186-1F9BC0E9A9BA}"/>
              </a:ext>
            </a:extLst>
          </p:cNvPr>
          <p:cNvSpPr txBox="1"/>
          <p:nvPr/>
        </p:nvSpPr>
        <p:spPr>
          <a:xfrm>
            <a:off x="228600" y="4406822"/>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Pháp luật</a:t>
            </a:r>
          </a:p>
        </p:txBody>
      </p:sp>
      <p:sp>
        <p:nvSpPr>
          <p:cNvPr id="21" name="TextBox 20">
            <a:extLst>
              <a:ext uri="{FF2B5EF4-FFF2-40B4-BE49-F238E27FC236}">
                <a16:creationId xmlns:a16="http://schemas.microsoft.com/office/drawing/2014/main" id="{62EDE7E9-36E8-4C3F-81F3-A14FB344F12E}"/>
              </a:ext>
            </a:extLst>
          </p:cNvPr>
          <p:cNvSpPr txBox="1"/>
          <p:nvPr/>
        </p:nvSpPr>
        <p:spPr>
          <a:xfrm>
            <a:off x="2743202" y="4406822"/>
            <a:ext cx="147133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1483 ban hành bộ Quốc triều hình luật mang tính dân tộc sâu sắc</a:t>
            </a:r>
          </a:p>
        </p:txBody>
      </p:sp>
      <p:sp>
        <p:nvSpPr>
          <p:cNvPr id="25" name="Rectangle 24">
            <a:extLst>
              <a:ext uri="{FF2B5EF4-FFF2-40B4-BE49-F238E27FC236}">
                <a16:creationId xmlns:a16="http://schemas.microsoft.com/office/drawing/2014/main" id="{5748EB42-383D-4C91-BE80-2B7954FAE0F5}"/>
              </a:ext>
            </a:extLst>
          </p:cNvPr>
          <p:cNvSpPr/>
          <p:nvPr/>
        </p:nvSpPr>
        <p:spPr>
          <a:xfrm>
            <a:off x="228601" y="5078999"/>
            <a:ext cx="2460340" cy="1852344"/>
          </a:xfrm>
          <a:prstGeom prst="rect">
            <a:avLst/>
          </a:prstGeom>
          <a:solidFill>
            <a:srgbClr val="31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FADABC-BD01-4038-9E74-F9EF3CFE2158}"/>
              </a:ext>
            </a:extLst>
          </p:cNvPr>
          <p:cNvSpPr/>
          <p:nvPr/>
        </p:nvSpPr>
        <p:spPr>
          <a:xfrm>
            <a:off x="2743200" y="4986435"/>
            <a:ext cx="15160101" cy="1852344"/>
          </a:xfrm>
          <a:prstGeom prst="rect">
            <a:avLst/>
          </a:prstGeom>
          <a:solidFill>
            <a:srgbClr val="BB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7" name="TextBox 26">
            <a:extLst>
              <a:ext uri="{FF2B5EF4-FFF2-40B4-BE49-F238E27FC236}">
                <a16:creationId xmlns:a16="http://schemas.microsoft.com/office/drawing/2014/main" id="{70F9EDF4-95A9-4C19-8C1D-DD79B6544843}"/>
              </a:ext>
            </a:extLst>
          </p:cNvPr>
          <p:cNvSpPr txBox="1"/>
          <p:nvPr/>
        </p:nvSpPr>
        <p:spPr>
          <a:xfrm>
            <a:off x="228600" y="5379830"/>
            <a:ext cx="2460341" cy="1077218"/>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Quân đội và quốc phòng</a:t>
            </a:r>
          </a:p>
        </p:txBody>
      </p:sp>
      <p:sp>
        <p:nvSpPr>
          <p:cNvPr id="28" name="TextBox 27">
            <a:extLst>
              <a:ext uri="{FF2B5EF4-FFF2-40B4-BE49-F238E27FC236}">
                <a16:creationId xmlns:a16="http://schemas.microsoft.com/office/drawing/2014/main" id="{EBDB0E8E-6B0A-4580-97E6-C0833852E041}"/>
              </a:ext>
            </a:extLst>
          </p:cNvPr>
          <p:cNvSpPr txBox="1"/>
          <p:nvPr/>
        </p:nvSpPr>
        <p:spPr>
          <a:xfrm>
            <a:off x="2743201" y="4986435"/>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Quân đội gồm 2 loại: cấm binh và ngoại binh</a:t>
            </a:r>
          </a:p>
        </p:txBody>
      </p:sp>
      <p:sp>
        <p:nvSpPr>
          <p:cNvPr id="29" name="TextBox 28">
            <a:extLst>
              <a:ext uri="{FF2B5EF4-FFF2-40B4-BE49-F238E27FC236}">
                <a16:creationId xmlns:a16="http://schemas.microsoft.com/office/drawing/2014/main" id="{BF8F4C36-170C-4C2A-BD21-157287AEE553}"/>
              </a:ext>
            </a:extLst>
          </p:cNvPr>
          <p:cNvSpPr txBox="1"/>
          <p:nvPr/>
        </p:nvSpPr>
        <p:spPr>
          <a:xfrm>
            <a:off x="2743201" y="5611672"/>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Để rèn luyện quân đội: hàng năm tiến hành duyệt binh</a:t>
            </a:r>
          </a:p>
        </p:txBody>
      </p:sp>
      <p:sp>
        <p:nvSpPr>
          <p:cNvPr id="30" name="TextBox 29">
            <a:extLst>
              <a:ext uri="{FF2B5EF4-FFF2-40B4-BE49-F238E27FC236}">
                <a16:creationId xmlns:a16="http://schemas.microsoft.com/office/drawing/2014/main" id="{86BC30A1-6C29-4CA7-9BE5-F92DAFC56E0D}"/>
              </a:ext>
            </a:extLst>
          </p:cNvPr>
          <p:cNvSpPr txBox="1"/>
          <p:nvPr/>
        </p:nvSpPr>
        <p:spPr>
          <a:xfrm>
            <a:off x="2743201" y="6236909"/>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Tổ chức kì thi khảo võ: 3 năm/một kì</a:t>
            </a:r>
          </a:p>
        </p:txBody>
      </p:sp>
      <p:sp>
        <p:nvSpPr>
          <p:cNvPr id="33" name="Rectangle 32">
            <a:extLst>
              <a:ext uri="{FF2B5EF4-FFF2-40B4-BE49-F238E27FC236}">
                <a16:creationId xmlns:a16="http://schemas.microsoft.com/office/drawing/2014/main" id="{52CBAA27-AFE4-4AB0-A017-FD3419A948CF}"/>
              </a:ext>
            </a:extLst>
          </p:cNvPr>
          <p:cNvSpPr/>
          <p:nvPr/>
        </p:nvSpPr>
        <p:spPr>
          <a:xfrm>
            <a:off x="228601" y="7001094"/>
            <a:ext cx="2460340" cy="1219292"/>
          </a:xfrm>
          <a:prstGeom prst="rect">
            <a:avLst/>
          </a:prstGeom>
          <a:solidFill>
            <a:srgbClr val="009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D89C8A-2628-4B10-B54E-470A3D2E772B}"/>
              </a:ext>
            </a:extLst>
          </p:cNvPr>
          <p:cNvSpPr/>
          <p:nvPr/>
        </p:nvSpPr>
        <p:spPr>
          <a:xfrm>
            <a:off x="2743200" y="6908530"/>
            <a:ext cx="15160101" cy="1219292"/>
          </a:xfrm>
          <a:prstGeom prst="rect">
            <a:avLst/>
          </a:prstGeom>
          <a:solidFill>
            <a:srgbClr val="CA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35" name="TextBox 34">
            <a:extLst>
              <a:ext uri="{FF2B5EF4-FFF2-40B4-BE49-F238E27FC236}">
                <a16:creationId xmlns:a16="http://schemas.microsoft.com/office/drawing/2014/main" id="{C53B93A2-831D-4586-9345-75957F1ACFC1}"/>
              </a:ext>
            </a:extLst>
          </p:cNvPr>
          <p:cNvSpPr txBox="1"/>
          <p:nvPr/>
        </p:nvSpPr>
        <p:spPr>
          <a:xfrm>
            <a:off x="228600" y="7301925"/>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Kinh tế</a:t>
            </a:r>
          </a:p>
        </p:txBody>
      </p:sp>
      <p:sp>
        <p:nvSpPr>
          <p:cNvPr id="36" name="TextBox 35">
            <a:extLst>
              <a:ext uri="{FF2B5EF4-FFF2-40B4-BE49-F238E27FC236}">
                <a16:creationId xmlns:a16="http://schemas.microsoft.com/office/drawing/2014/main" id="{1269CA53-0233-4970-9BF2-1FB5203BAC01}"/>
              </a:ext>
            </a:extLst>
          </p:cNvPr>
          <p:cNvSpPr txBox="1"/>
          <p:nvPr/>
        </p:nvSpPr>
        <p:spPr>
          <a:xfrm>
            <a:off x="2743201" y="6908530"/>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 lộc điền</a:t>
            </a:r>
          </a:p>
        </p:txBody>
      </p:sp>
      <p:sp>
        <p:nvSpPr>
          <p:cNvPr id="37" name="TextBox 36">
            <a:extLst>
              <a:ext uri="{FF2B5EF4-FFF2-40B4-BE49-F238E27FC236}">
                <a16:creationId xmlns:a16="http://schemas.microsoft.com/office/drawing/2014/main" id="{828E42E2-A76F-417D-A0C4-C58FBC3C0A6B}"/>
              </a:ext>
            </a:extLst>
          </p:cNvPr>
          <p:cNvSpPr txBox="1"/>
          <p:nvPr/>
        </p:nvSpPr>
        <p:spPr>
          <a:xfrm>
            <a:off x="2743201" y="7533767"/>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 quân điền</a:t>
            </a:r>
          </a:p>
        </p:txBody>
      </p:sp>
      <p:sp>
        <p:nvSpPr>
          <p:cNvPr id="39" name="Rectangle 38">
            <a:extLst>
              <a:ext uri="{FF2B5EF4-FFF2-40B4-BE49-F238E27FC236}">
                <a16:creationId xmlns:a16="http://schemas.microsoft.com/office/drawing/2014/main" id="{CB6BC4CB-AB26-4262-AEC3-D6A7F0772483}"/>
              </a:ext>
            </a:extLst>
          </p:cNvPr>
          <p:cNvSpPr/>
          <p:nvPr/>
        </p:nvSpPr>
        <p:spPr>
          <a:xfrm>
            <a:off x="228601" y="8285848"/>
            <a:ext cx="2460340" cy="1886852"/>
          </a:xfrm>
          <a:prstGeom prst="rect">
            <a:avLst/>
          </a:prstGeom>
          <a:solidFill>
            <a:srgbClr val="F5D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DA4C"/>
              </a:solidFill>
            </a:endParaRPr>
          </a:p>
        </p:txBody>
      </p:sp>
      <p:sp>
        <p:nvSpPr>
          <p:cNvPr id="40" name="Rectangle 39">
            <a:extLst>
              <a:ext uri="{FF2B5EF4-FFF2-40B4-BE49-F238E27FC236}">
                <a16:creationId xmlns:a16="http://schemas.microsoft.com/office/drawing/2014/main" id="{7281999A-02BE-47A9-BB19-B6A1DC78A4E8}"/>
              </a:ext>
            </a:extLst>
          </p:cNvPr>
          <p:cNvSpPr/>
          <p:nvPr/>
        </p:nvSpPr>
        <p:spPr>
          <a:xfrm>
            <a:off x="2743200" y="8193284"/>
            <a:ext cx="15160101" cy="1886852"/>
          </a:xfrm>
          <a:prstGeom prst="rect">
            <a:avLst/>
          </a:prstGeom>
          <a:solidFill>
            <a:srgbClr val="FFF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41" name="TextBox 40">
            <a:extLst>
              <a:ext uri="{FF2B5EF4-FFF2-40B4-BE49-F238E27FC236}">
                <a16:creationId xmlns:a16="http://schemas.microsoft.com/office/drawing/2014/main" id="{87867C63-45DA-495B-A650-3991FF7FAF1B}"/>
              </a:ext>
            </a:extLst>
          </p:cNvPr>
          <p:cNvSpPr txBox="1"/>
          <p:nvPr/>
        </p:nvSpPr>
        <p:spPr>
          <a:xfrm>
            <a:off x="555341" y="8514448"/>
            <a:ext cx="180686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Văn hóa, giáo dục </a:t>
            </a:r>
          </a:p>
        </p:txBody>
      </p:sp>
      <p:sp>
        <p:nvSpPr>
          <p:cNvPr id="52" name="Freeform 34">
            <a:extLst>
              <a:ext uri="{FF2B5EF4-FFF2-40B4-BE49-F238E27FC236}">
                <a16:creationId xmlns:a16="http://schemas.microsoft.com/office/drawing/2014/main" id="{48CE9285-BF4A-46F2-8CE9-DC03EB9960BA}"/>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3B8D938C-736B-41B5-A474-03F6F038C748}"/>
              </a:ext>
            </a:extLst>
          </p:cNvPr>
          <p:cNvSpPr txBox="1"/>
          <p:nvPr/>
        </p:nvSpPr>
        <p:spPr>
          <a:xfrm>
            <a:off x="1" y="314111"/>
            <a:ext cx="8787455"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DB68E61B-87EC-461A-94DB-BA5FB6B26D1E}"/>
              </a:ext>
            </a:extLst>
          </p:cNvPr>
          <p:cNvSpPr txBox="1"/>
          <p:nvPr/>
        </p:nvSpPr>
        <p:spPr>
          <a:xfrm>
            <a:off x="2743201" y="8193284"/>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Sử học:</a:t>
            </a:r>
          </a:p>
        </p:txBody>
      </p:sp>
      <p:sp>
        <p:nvSpPr>
          <p:cNvPr id="43" name="TextBox 42">
            <a:extLst>
              <a:ext uri="{FF2B5EF4-FFF2-40B4-BE49-F238E27FC236}">
                <a16:creationId xmlns:a16="http://schemas.microsoft.com/office/drawing/2014/main" id="{CB8C13C5-3F7C-4AD4-90BA-33233FC19212}"/>
              </a:ext>
            </a:extLst>
          </p:cNvPr>
          <p:cNvSpPr txBox="1"/>
          <p:nvPr/>
        </p:nvSpPr>
        <p:spPr>
          <a:xfrm>
            <a:off x="2743201" y="8793196"/>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Giáo dục và khoa cử:</a:t>
            </a:r>
            <a:endParaRPr lang="en-US" sz="3200">
              <a:latin typeface="+mj-lt"/>
              <a:cs typeface="Times New Roman" panose="02020603050405020304" pitchFamily="18" charset="0"/>
            </a:endParaRPr>
          </a:p>
        </p:txBody>
      </p:sp>
      <p:sp>
        <p:nvSpPr>
          <p:cNvPr id="44" name="TextBox 43">
            <a:extLst>
              <a:ext uri="{FF2B5EF4-FFF2-40B4-BE49-F238E27FC236}">
                <a16:creationId xmlns:a16="http://schemas.microsoft.com/office/drawing/2014/main" id="{93B756DC-339E-489D-875B-E58D1397E3E4}"/>
              </a:ext>
            </a:extLst>
          </p:cNvPr>
          <p:cNvSpPr txBox="1"/>
          <p:nvPr/>
        </p:nvSpPr>
        <p:spPr>
          <a:xfrm>
            <a:off x="2743201" y="9314183"/>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Xây dựng và mở rộng:</a:t>
            </a:r>
            <a:endParaRPr lang="en-US" sz="3200">
              <a:latin typeface="+mj-lt"/>
              <a:cs typeface="Times New Roman" panose="02020603050405020304" pitchFamily="18" charset="0"/>
            </a:endParaRPr>
          </a:p>
        </p:txBody>
      </p:sp>
    </p:spTree>
    <p:extLst>
      <p:ext uri="{BB962C8B-B14F-4D97-AF65-F5344CB8AC3E}">
        <p14:creationId xmlns:p14="http://schemas.microsoft.com/office/powerpoint/2010/main" val="21541248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CE4"/>
        </a:solidFill>
        <a:effectLst/>
      </p:bgPr>
    </p:bg>
    <p:spTree>
      <p:nvGrpSpPr>
        <p:cNvPr id="1" name=""/>
        <p:cNvGrpSpPr/>
        <p:nvPr/>
      </p:nvGrpSpPr>
      <p:grpSpPr>
        <a:xfrm>
          <a:off x="0" y="0"/>
          <a:ext cx="0" cy="0"/>
          <a:chOff x="0" y="0"/>
          <a:chExt cx="0" cy="0"/>
        </a:xfrm>
      </p:grpSpPr>
      <p:sp>
        <p:nvSpPr>
          <p:cNvPr id="53" name="Freeform 53"/>
          <p:cNvSpPr/>
          <p:nvPr/>
        </p:nvSpPr>
        <p:spPr>
          <a:xfrm>
            <a:off x="-758650" y="9258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4" name="Freeform 54"/>
          <p:cNvSpPr/>
          <p:nvPr/>
        </p:nvSpPr>
        <p:spPr>
          <a:xfrm>
            <a:off x="17875008" y="5829300"/>
            <a:ext cx="1517300" cy="1515403"/>
          </a:xfrm>
          <a:custGeom>
            <a:avLst/>
            <a:gdLst/>
            <a:ahLst/>
            <a:cxnLst/>
            <a:rect l="l" t="t" r="r" b="b"/>
            <a:pathLst>
              <a:path w="1517300" h="1515403">
                <a:moveTo>
                  <a:pt x="0" y="0"/>
                </a:moveTo>
                <a:lnTo>
                  <a:pt x="1517300" y="0"/>
                </a:lnTo>
                <a:lnTo>
                  <a:pt x="1517300" y="1515403"/>
                </a:lnTo>
                <a:lnTo>
                  <a:pt x="0" y="15154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5" name="Group 35"/>
          <p:cNvGrpSpPr/>
          <p:nvPr/>
        </p:nvGrpSpPr>
        <p:grpSpPr>
          <a:xfrm>
            <a:off x="306725" y="1943100"/>
            <a:ext cx="4112875" cy="1495909"/>
            <a:chOff x="0" y="0"/>
            <a:chExt cx="932390" cy="339123"/>
          </a:xfrm>
        </p:grpSpPr>
        <p:sp>
          <p:nvSpPr>
            <p:cNvPr id="36" name="Freeform 36"/>
            <p:cNvSpPr/>
            <p:nvPr/>
          </p:nvSpPr>
          <p:spPr>
            <a:xfrm>
              <a:off x="13603" y="0"/>
              <a:ext cx="908305" cy="339123"/>
            </a:xfrm>
            <a:custGeom>
              <a:avLst/>
              <a:gdLst/>
              <a:ahLst/>
              <a:cxnLst/>
              <a:rect l="l" t="t" r="r" b="b"/>
              <a:pathLst>
                <a:path w="908305" h="339123">
                  <a:moveTo>
                    <a:pt x="8797" y="0"/>
                  </a:moveTo>
                  <a:lnTo>
                    <a:pt x="693188" y="0"/>
                  </a:lnTo>
                  <a:cubicBezTo>
                    <a:pt x="707660" y="0"/>
                    <a:pt x="721674" y="5079"/>
                    <a:pt x="732786" y="14351"/>
                  </a:cubicBezTo>
                  <a:lnTo>
                    <a:pt x="901589" y="155210"/>
                  </a:lnTo>
                  <a:cubicBezTo>
                    <a:pt x="905845" y="158762"/>
                    <a:pt x="908305" y="164019"/>
                    <a:pt x="908305" y="169562"/>
                  </a:cubicBezTo>
                  <a:cubicBezTo>
                    <a:pt x="908305" y="175104"/>
                    <a:pt x="905845" y="180362"/>
                    <a:pt x="901589" y="183913"/>
                  </a:cubicBezTo>
                  <a:lnTo>
                    <a:pt x="732786" y="324772"/>
                  </a:lnTo>
                  <a:cubicBezTo>
                    <a:pt x="721674" y="334044"/>
                    <a:pt x="707660" y="339123"/>
                    <a:pt x="693188" y="339123"/>
                  </a:cubicBezTo>
                  <a:lnTo>
                    <a:pt x="8797" y="339123"/>
                  </a:lnTo>
                  <a:cubicBezTo>
                    <a:pt x="5380" y="339123"/>
                    <a:pt x="2329" y="336984"/>
                    <a:pt x="1164" y="333771"/>
                  </a:cubicBezTo>
                  <a:cubicBezTo>
                    <a:pt x="0" y="330559"/>
                    <a:pt x="972" y="326961"/>
                    <a:pt x="3595" y="324772"/>
                  </a:cubicBezTo>
                  <a:lnTo>
                    <a:pt x="172399" y="183913"/>
                  </a:lnTo>
                  <a:cubicBezTo>
                    <a:pt x="176654" y="180362"/>
                    <a:pt x="179115" y="175104"/>
                    <a:pt x="179115" y="169562"/>
                  </a:cubicBezTo>
                  <a:cubicBezTo>
                    <a:pt x="179115" y="164019"/>
                    <a:pt x="176654" y="158762"/>
                    <a:pt x="172399" y="155210"/>
                  </a:cubicBezTo>
                  <a:lnTo>
                    <a:pt x="3595" y="14351"/>
                  </a:lnTo>
                  <a:cubicBezTo>
                    <a:pt x="972" y="12162"/>
                    <a:pt x="0" y="8564"/>
                    <a:pt x="1164" y="5352"/>
                  </a:cubicBezTo>
                  <a:cubicBezTo>
                    <a:pt x="2329" y="2140"/>
                    <a:pt x="5380" y="0"/>
                    <a:pt x="8797" y="0"/>
                  </a:cubicBezTo>
                  <a:close/>
                </a:path>
              </a:pathLst>
            </a:custGeom>
            <a:gradFill rotWithShape="1">
              <a:gsLst>
                <a:gs pos="0">
                  <a:srgbClr val="DB76EC">
                    <a:alpha val="100000"/>
                  </a:srgbClr>
                </a:gs>
                <a:gs pos="100000">
                  <a:srgbClr val="FF566C">
                    <a:alpha val="100000"/>
                  </a:srgbClr>
                </a:gs>
              </a:gsLst>
              <a:lin ang="0"/>
            </a:gradFill>
          </p:spPr>
        </p:sp>
        <p:sp>
          <p:nvSpPr>
            <p:cNvPr id="37" name="TextBox 37"/>
            <p:cNvSpPr txBox="1"/>
            <p:nvPr/>
          </p:nvSpPr>
          <p:spPr>
            <a:xfrm>
              <a:off x="177800" y="-47625"/>
              <a:ext cx="558800" cy="454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TextBox 65"/>
          <p:cNvSpPr txBox="1"/>
          <p:nvPr/>
        </p:nvSpPr>
        <p:spPr>
          <a:xfrm>
            <a:off x="1020799" y="2194925"/>
            <a:ext cx="2684726"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e) Văn hóa, giáo dục</a:t>
            </a:r>
          </a:p>
        </p:txBody>
      </p:sp>
      <p:sp>
        <p:nvSpPr>
          <p:cNvPr id="66" name="Rectangle 65">
            <a:extLst>
              <a:ext uri="{FF2B5EF4-FFF2-40B4-BE49-F238E27FC236}">
                <a16:creationId xmlns:a16="http://schemas.microsoft.com/office/drawing/2014/main" id="{519BF9D4-0981-4480-8CDB-F7E4368378C3}"/>
              </a:ext>
            </a:extLst>
          </p:cNvPr>
          <p:cNvSpPr/>
          <p:nvPr/>
        </p:nvSpPr>
        <p:spPr>
          <a:xfrm>
            <a:off x="-85220" y="-34284"/>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8" name="Picture 4">
            <a:extLst>
              <a:ext uri="{FF2B5EF4-FFF2-40B4-BE49-F238E27FC236}">
                <a16:creationId xmlns:a16="http://schemas.microsoft.com/office/drawing/2014/main" id="{086165E4-1F7B-4CD6-A643-0D27C33B9CEA}"/>
              </a:ext>
            </a:extLst>
          </p:cNvPr>
          <p:cNvPicPr>
            <a:picLocks noChangeAspect="1"/>
          </p:cNvPicPr>
          <p:nvPr/>
        </p:nvPicPr>
        <p:blipFill>
          <a:blip r:embed="rId4">
            <a:alphaModFix amt="58000"/>
          </a:blip>
          <a:srcRect/>
          <a:stretch>
            <a:fillRect/>
          </a:stretch>
        </p:blipFill>
        <p:spPr>
          <a:xfrm>
            <a:off x="16201911" y="-783140"/>
            <a:ext cx="2849488" cy="2721261"/>
          </a:xfrm>
          <a:prstGeom prst="rect">
            <a:avLst/>
          </a:prstGeom>
        </p:spPr>
      </p:pic>
      <p:sp>
        <p:nvSpPr>
          <p:cNvPr id="69" name="Freeform 34">
            <a:extLst>
              <a:ext uri="{FF2B5EF4-FFF2-40B4-BE49-F238E27FC236}">
                <a16:creationId xmlns:a16="http://schemas.microsoft.com/office/drawing/2014/main" id="{1789A4CE-8177-48BC-B79D-DF0EE91CBFC0}"/>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defTabSz="914445">
              <a:defRPr/>
            </a:pPr>
            <a:endParaRPr lang="en-US">
              <a:solidFill>
                <a:prstClr val="black"/>
              </a:solidFill>
              <a:latin typeface="Calibri"/>
            </a:endParaRPr>
          </a:p>
        </p:txBody>
      </p:sp>
      <p:sp>
        <p:nvSpPr>
          <p:cNvPr id="70" name="TextBox 69">
            <a:extLst>
              <a:ext uri="{FF2B5EF4-FFF2-40B4-BE49-F238E27FC236}">
                <a16:creationId xmlns:a16="http://schemas.microsoft.com/office/drawing/2014/main" id="{A7A82A96-9D1D-4684-8B73-F5BB3AD9AED3}"/>
              </a:ext>
            </a:extLst>
          </p:cNvPr>
          <p:cNvSpPr txBox="1"/>
          <p:nvPr/>
        </p:nvSpPr>
        <p:spPr>
          <a:xfrm>
            <a:off x="661345" y="314111"/>
            <a:ext cx="8787455" cy="923330"/>
          </a:xfrm>
          <a:prstGeom prst="rect">
            <a:avLst/>
          </a:prstGeom>
          <a:noFill/>
        </p:spPr>
        <p:txBody>
          <a:bodyPr wrap="square" lIns="0" tIns="0" rIns="0" bIns="0" rtlCol="0">
            <a:spAutoFit/>
          </a:bodyPr>
          <a:lstStyle/>
          <a:p>
            <a:pPr algn="ctr" defTabSz="1371600">
              <a:defRPr/>
            </a:pP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60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60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60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69E7571B-09CF-4FD1-A9FE-664AC3E6A085}"/>
              </a:ext>
            </a:extLst>
          </p:cNvPr>
          <p:cNvPicPr>
            <a:picLocks noChangeAspect="1"/>
          </p:cNvPicPr>
          <p:nvPr/>
        </p:nvPicPr>
        <p:blipFill>
          <a:blip r:embed="rId6"/>
          <a:stretch>
            <a:fillRect/>
          </a:stretch>
        </p:blipFill>
        <p:spPr>
          <a:xfrm>
            <a:off x="-12878276" y="-2176890"/>
            <a:ext cx="12569703" cy="10337699"/>
          </a:xfrm>
          <a:prstGeom prst="rect">
            <a:avLst/>
          </a:prstGeom>
        </p:spPr>
      </p:pic>
      <p:sp>
        <p:nvSpPr>
          <p:cNvPr id="2" name="TextBox 1">
            <a:extLst>
              <a:ext uri="{FF2B5EF4-FFF2-40B4-BE49-F238E27FC236}">
                <a16:creationId xmlns:a16="http://schemas.microsoft.com/office/drawing/2014/main" id="{BEEE0A71-E8FB-452B-8E11-7ED5DD77A290}"/>
              </a:ext>
            </a:extLst>
          </p:cNvPr>
          <p:cNvSpPr txBox="1"/>
          <p:nvPr/>
        </p:nvSpPr>
        <p:spPr>
          <a:xfrm>
            <a:off x="7239000" y="2324100"/>
            <a:ext cx="9220200" cy="7320594"/>
          </a:xfrm>
          <a:prstGeom prst="rect">
            <a:avLst/>
          </a:prstGeom>
          <a:solidFill>
            <a:srgbClr val="FBF8B8"/>
          </a:solidFill>
        </p:spPr>
        <p:txBody>
          <a:bodyPr wrap="square" rtlCol="0">
            <a:spAutoFit/>
          </a:bodyPr>
          <a:lstStyle/>
          <a:p>
            <a:pPr marL="719455" marR="646430" indent="107950" algn="just">
              <a:lnSpc>
                <a:spcPct val="116000"/>
              </a:lnSpc>
              <a:spcBef>
                <a:spcPts val="525"/>
              </a:spcBef>
              <a:spcAft>
                <a:spcPts val="0"/>
              </a:spcAft>
            </a:pPr>
            <a:r>
              <a:rPr lang="vi-VN" sz="3200" i="1">
                <a:effectLst/>
                <a:latin typeface="+mj-lt"/>
                <a:ea typeface="Verdana" panose="020B0604030504040204" pitchFamily="34" charset="0"/>
                <a:cs typeface="Verdana" panose="020B0604030504040204" pitchFamily="34" charset="0"/>
              </a:rPr>
              <a:t>Năm</a:t>
            </a:r>
            <a:r>
              <a:rPr lang="vi-VN" sz="3200" i="1" spc="-24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1472,</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định</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phép</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thi:</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“Kì</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thứ</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nhất</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ra</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8</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về</a:t>
            </a:r>
            <a:r>
              <a:rPr lang="vi-VN" sz="3200" i="1" spc="-240">
                <a:effectLst/>
                <a:latin typeface="+mj-lt"/>
                <a:ea typeface="Verdana" panose="020B0604030504040204" pitchFamily="34" charset="0"/>
                <a:cs typeface="Verdana" panose="020B0604030504040204" pitchFamily="34" charset="0"/>
              </a:rPr>
              <a:t> </a:t>
            </a:r>
            <a:r>
              <a:rPr lang="vi-VN" sz="3200" i="1" spc="-35">
                <a:effectLst/>
                <a:latin typeface="+mj-lt"/>
                <a:ea typeface="Verdana" panose="020B0604030504040204" pitchFamily="34" charset="0"/>
                <a:cs typeface="Verdana" panose="020B0604030504040204" pitchFamily="34" charset="0"/>
              </a:rPr>
              <a:t>Tứ</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thư,</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người</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thi</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tự</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chọn</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lấy</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4</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làm</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4</a:t>
            </a:r>
            <a:r>
              <a:rPr lang="vi-VN" sz="3200" i="1" spc="-24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bài văn,</a:t>
            </a:r>
            <a:r>
              <a:rPr lang="vi-VN" sz="3200" i="1" spc="-26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Luận</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ngữ</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4</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Mạnh</a:t>
            </a:r>
            <a:r>
              <a:rPr lang="vi-VN" sz="3200" i="1" spc="-260">
                <a:effectLst/>
                <a:latin typeface="+mj-lt"/>
                <a:ea typeface="Verdana" panose="020B0604030504040204" pitchFamily="34" charset="0"/>
                <a:cs typeface="Verdana" panose="020B0604030504040204" pitchFamily="34" charset="0"/>
              </a:rPr>
              <a:t> </a:t>
            </a:r>
            <a:r>
              <a:rPr lang="vi-VN" sz="3200" i="1" spc="-35">
                <a:effectLst/>
                <a:latin typeface="+mj-lt"/>
                <a:ea typeface="Verdana" panose="020B0604030504040204" pitchFamily="34" charset="0"/>
                <a:cs typeface="Verdana" panose="020B0604030504040204" pitchFamily="34" charset="0"/>
              </a:rPr>
              <a:t>Tử</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4</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Ngũ</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kinh:</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mỗi</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kinh</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3</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người</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thi</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tự</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chọn</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mà</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làm.</a:t>
            </a:r>
            <a:r>
              <a:rPr lang="vi-VN" sz="3200" i="1" spc="-26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Duy kinh</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Xuân</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thu</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thì</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2</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gộp</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làm</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mà</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làm.</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Kì</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thứ</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hai</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thi</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chế,</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chiếu,</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biểu;</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mỗi</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loại</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3</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19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Kì</a:t>
            </a:r>
            <a:r>
              <a:rPr lang="vi-VN" sz="3200" i="1" spc="-19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thứ ba,</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thơ,</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phú,</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mỗi</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loại</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2</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đề;</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phú</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dùng</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thể</a:t>
            </a:r>
            <a:r>
              <a:rPr lang="vi-VN" sz="3200" i="1" spc="-230">
                <a:effectLst/>
                <a:latin typeface="+mj-lt"/>
                <a:ea typeface="Verdana" panose="020B0604030504040204" pitchFamily="34" charset="0"/>
                <a:cs typeface="Verdana" panose="020B0604030504040204" pitchFamily="34" charset="0"/>
              </a:rPr>
              <a:t> </a:t>
            </a:r>
            <a:r>
              <a:rPr lang="vi-VN" sz="3200" i="1" spc="-25">
                <a:effectLst/>
                <a:latin typeface="+mj-lt"/>
                <a:ea typeface="Verdana" panose="020B0604030504040204" pitchFamily="34" charset="0"/>
                <a:cs typeface="Verdana" panose="020B0604030504040204" pitchFamily="34" charset="0"/>
              </a:rPr>
              <a:t>Lý</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Bạch.</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Kì</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thứ</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tư,</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1</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bài</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văn</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sách,</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hỏi</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về</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chỗ</a:t>
            </a:r>
            <a:r>
              <a:rPr lang="vi-VN" sz="3200" i="1" spc="-23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dị</a:t>
            </a:r>
            <a:r>
              <a:rPr lang="vi-VN" sz="3200" i="1" spc="-23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đồng trong</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nghĩa</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lí</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kinh</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truyện,</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điều</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hay</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dở</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trong</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chính</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sự</a:t>
            </a:r>
            <a:r>
              <a:rPr lang="vi-VN" sz="3200" i="1" spc="-215">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của</a:t>
            </a:r>
            <a:r>
              <a:rPr lang="vi-VN" sz="3200" i="1" spc="-210">
                <a:effectLst/>
                <a:latin typeface="+mj-lt"/>
                <a:ea typeface="Verdana" panose="020B0604030504040204" pitchFamily="34" charset="0"/>
                <a:cs typeface="Verdana" panose="020B0604030504040204" pitchFamily="34" charset="0"/>
              </a:rPr>
              <a:t> </a:t>
            </a:r>
            <a:r>
              <a:rPr lang="vi-VN" sz="3200" i="1">
                <a:effectLst/>
                <a:latin typeface="+mj-lt"/>
                <a:ea typeface="Verdana" panose="020B0604030504040204" pitchFamily="34" charset="0"/>
                <a:cs typeface="Verdana" panose="020B0604030504040204" pitchFamily="34" charset="0"/>
              </a:rPr>
              <a:t>các</a:t>
            </a:r>
            <a:r>
              <a:rPr lang="vi-VN" sz="3200" i="1" spc="-210">
                <a:effectLst/>
                <a:latin typeface="+mj-lt"/>
                <a:ea typeface="Verdana" panose="020B0604030504040204" pitchFamily="34" charset="0"/>
                <a:cs typeface="Verdana" panose="020B0604030504040204" pitchFamily="34" charset="0"/>
              </a:rPr>
              <a:t> </a:t>
            </a:r>
            <a:r>
              <a:rPr lang="vi-VN" sz="3200" i="1" spc="-35">
                <a:effectLst/>
                <a:latin typeface="+mj-lt"/>
                <a:ea typeface="Verdana" panose="020B0604030504040204" pitchFamily="34" charset="0"/>
                <a:cs typeface="Verdana" panose="020B0604030504040204" pitchFamily="34" charset="0"/>
              </a:rPr>
              <a:t>đời”.</a:t>
            </a:r>
            <a:endParaRPr lang="en-US" sz="3200">
              <a:effectLst/>
              <a:latin typeface="+mj-lt"/>
              <a:ea typeface="Verdana" panose="020B0604030504040204" pitchFamily="34" charset="0"/>
              <a:cs typeface="Verdana" panose="020B0604030504040204" pitchFamily="34" charset="0"/>
            </a:endParaRPr>
          </a:p>
          <a:p>
            <a:pPr marL="661670" marR="646430" algn="r">
              <a:spcBef>
                <a:spcPts val="270"/>
              </a:spcBef>
              <a:spcAft>
                <a:spcPts val="0"/>
              </a:spcAft>
            </a:pPr>
            <a:r>
              <a:rPr lang="vi-VN" sz="3200">
                <a:effectLst/>
                <a:latin typeface="+mj-lt"/>
                <a:ea typeface="Verdana" panose="020B0604030504040204" pitchFamily="34" charset="0"/>
                <a:cs typeface="Verdana" panose="020B0604030504040204" pitchFamily="34" charset="0"/>
              </a:rPr>
              <a:t>(Ngô Sỹ Liên, </a:t>
            </a:r>
            <a:r>
              <a:rPr lang="vi-VN" sz="3200" i="1">
                <a:effectLst/>
                <a:latin typeface="+mj-lt"/>
                <a:ea typeface="Verdana" panose="020B0604030504040204" pitchFamily="34" charset="0"/>
                <a:cs typeface="Verdana" panose="020B0604030504040204" pitchFamily="34" charset="0"/>
              </a:rPr>
              <a:t>Đại Việt sử ký toàn thư</a:t>
            </a:r>
            <a:r>
              <a:rPr lang="vi-VN" sz="3200">
                <a:effectLst/>
                <a:latin typeface="+mj-lt"/>
                <a:ea typeface="Verdana" panose="020B0604030504040204" pitchFamily="34" charset="0"/>
                <a:cs typeface="Verdana" panose="020B0604030504040204" pitchFamily="34" charset="0"/>
              </a:rPr>
              <a:t>, tập 2, Sđd, trang 459)</a:t>
            </a:r>
            <a:endParaRPr lang="en-US" sz="3200">
              <a:effectLst/>
              <a:latin typeface="+mj-lt"/>
              <a:ea typeface="Verdana" panose="020B0604030504040204" pitchFamily="34" charset="0"/>
              <a:cs typeface="Verdana" panose="020B0604030504040204" pitchFamily="34" charset="0"/>
            </a:endParaRPr>
          </a:p>
          <a:p>
            <a:endParaRPr lang="en-US" sz="3200">
              <a:latin typeface="+mj-lt"/>
            </a:endParaRPr>
          </a:p>
        </p:txBody>
      </p:sp>
      <p:pic>
        <p:nvPicPr>
          <p:cNvPr id="4" name="Picture 3">
            <a:extLst>
              <a:ext uri="{FF2B5EF4-FFF2-40B4-BE49-F238E27FC236}">
                <a16:creationId xmlns:a16="http://schemas.microsoft.com/office/drawing/2014/main" id="{14C9C2DF-DF83-4E45-BBA4-C0579293F758}"/>
              </a:ext>
            </a:extLst>
          </p:cNvPr>
          <p:cNvPicPr>
            <a:picLocks noChangeAspect="1"/>
          </p:cNvPicPr>
          <p:nvPr/>
        </p:nvPicPr>
        <p:blipFill rotWithShape="1">
          <a:blip r:embed="rId7">
            <a:extLst>
              <a:ext uri="{28A0092B-C50C-407E-A947-70E740481C1C}">
                <a14:useLocalDpi xmlns:a14="http://schemas.microsoft.com/office/drawing/2010/main" val="0"/>
              </a:ext>
            </a:extLst>
          </a:blip>
          <a:srcRect l="29628" r="32964"/>
          <a:stretch/>
        </p:blipFill>
        <p:spPr>
          <a:xfrm>
            <a:off x="325606" y="3690834"/>
            <a:ext cx="6678953" cy="5567466"/>
          </a:xfrm>
          <a:prstGeom prst="rect">
            <a:avLst/>
          </a:prstGeom>
        </p:spPr>
      </p:pic>
    </p:spTree>
    <p:extLst>
      <p:ext uri="{BB962C8B-B14F-4D97-AF65-F5344CB8AC3E}">
        <p14:creationId xmlns:p14="http://schemas.microsoft.com/office/powerpoint/2010/main" val="47428811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6985F6D-C098-4CA1-850E-73102CA4354D}"/>
              </a:ext>
            </a:extLst>
          </p:cNvPr>
          <p:cNvSpPr/>
          <p:nvPr/>
        </p:nvSpPr>
        <p:spPr>
          <a:xfrm>
            <a:off x="-1" y="12229"/>
            <a:ext cx="18161306"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E3C7EC36-A0A8-4E91-AA2A-A70C95EC9AA0}"/>
              </a:ext>
            </a:extLst>
          </p:cNvPr>
          <p:cNvSpPr/>
          <p:nvPr/>
        </p:nvSpPr>
        <p:spPr>
          <a:xfrm>
            <a:off x="228600" y="1317135"/>
            <a:ext cx="3480675" cy="685800"/>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09E3A59D-8355-4FC8-8AC0-408ECBE041DF}"/>
              </a:ext>
            </a:extLst>
          </p:cNvPr>
          <p:cNvSpPr/>
          <p:nvPr/>
        </p:nvSpPr>
        <p:spPr>
          <a:xfrm>
            <a:off x="3505200" y="1341960"/>
            <a:ext cx="14452360" cy="765969"/>
          </a:xfrm>
          <a:prstGeom prst="rect">
            <a:avLst/>
          </a:prstGeom>
          <a:solidFill>
            <a:srgbClr val="343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AF4FA823-8843-44D8-9B15-FB265CDD0F35}"/>
              </a:ext>
            </a:extLst>
          </p:cNvPr>
          <p:cNvSpPr txBox="1"/>
          <p:nvPr/>
        </p:nvSpPr>
        <p:spPr>
          <a:xfrm>
            <a:off x="228601" y="1317135"/>
            <a:ext cx="246034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Lĩnh vực</a:t>
            </a:r>
          </a:p>
        </p:txBody>
      </p:sp>
      <p:sp>
        <p:nvSpPr>
          <p:cNvPr id="10" name="TextBox 9">
            <a:extLst>
              <a:ext uri="{FF2B5EF4-FFF2-40B4-BE49-F238E27FC236}">
                <a16:creationId xmlns:a16="http://schemas.microsoft.com/office/drawing/2014/main" id="{2DB5C309-3496-4106-924E-294A7BAE190B}"/>
              </a:ext>
            </a:extLst>
          </p:cNvPr>
          <p:cNvSpPr txBox="1"/>
          <p:nvPr/>
        </p:nvSpPr>
        <p:spPr>
          <a:xfrm>
            <a:off x="8254125" y="1224571"/>
            <a:ext cx="3877186"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p:sp>
        <p:nvSpPr>
          <p:cNvPr id="13" name="Rectangle 12">
            <a:extLst>
              <a:ext uri="{FF2B5EF4-FFF2-40B4-BE49-F238E27FC236}">
                <a16:creationId xmlns:a16="http://schemas.microsoft.com/office/drawing/2014/main" id="{6033EF4E-9882-4E52-A4DD-AEE7FFB223B9}"/>
              </a:ext>
            </a:extLst>
          </p:cNvPr>
          <p:cNvSpPr/>
          <p:nvPr/>
        </p:nvSpPr>
        <p:spPr>
          <a:xfrm>
            <a:off x="228601" y="2107929"/>
            <a:ext cx="2460340" cy="2193900"/>
          </a:xfrm>
          <a:prstGeom prst="rect">
            <a:avLst/>
          </a:prstGeom>
          <a:solidFill>
            <a:srgbClr val="D74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87F531-0606-4392-977A-828188D02F03}"/>
              </a:ext>
            </a:extLst>
          </p:cNvPr>
          <p:cNvSpPr/>
          <p:nvPr/>
        </p:nvSpPr>
        <p:spPr>
          <a:xfrm>
            <a:off x="2743200" y="1866900"/>
            <a:ext cx="15160101" cy="2193900"/>
          </a:xfrm>
          <a:prstGeom prst="rect">
            <a:avLst/>
          </a:prstGeom>
          <a:solidFill>
            <a:srgbClr val="FFD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15" name="TextBox 14">
            <a:extLst>
              <a:ext uri="{FF2B5EF4-FFF2-40B4-BE49-F238E27FC236}">
                <a16:creationId xmlns:a16="http://schemas.microsoft.com/office/drawing/2014/main" id="{F681F9AA-4A08-438F-8207-1DDFA2F8E525}"/>
              </a:ext>
            </a:extLst>
          </p:cNvPr>
          <p:cNvSpPr txBox="1"/>
          <p:nvPr/>
        </p:nvSpPr>
        <p:spPr>
          <a:xfrm>
            <a:off x="228600" y="2501121"/>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Hành chính</a:t>
            </a:r>
          </a:p>
        </p:txBody>
      </p:sp>
      <p:sp>
        <p:nvSpPr>
          <p:cNvPr id="16" name="TextBox 15">
            <a:extLst>
              <a:ext uri="{FF2B5EF4-FFF2-40B4-BE49-F238E27FC236}">
                <a16:creationId xmlns:a16="http://schemas.microsoft.com/office/drawing/2014/main" id="{E4A1D51D-8AAB-410C-B08A-420AE301F876}"/>
              </a:ext>
            </a:extLst>
          </p:cNvPr>
          <p:cNvSpPr txBox="1"/>
          <p:nvPr/>
        </p:nvSpPr>
        <p:spPr>
          <a:xfrm>
            <a:off x="2743200" y="1866900"/>
            <a:ext cx="1551471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Trung ương: </a:t>
            </a:r>
            <a:r>
              <a:rPr lang="en-US" sz="3200">
                <a:solidFill>
                  <a:srgbClr val="FF0000"/>
                </a:solidFill>
                <a:latin typeface="Times New Roman" panose="02020603050405020304" pitchFamily="18" charset="0"/>
                <a:cs typeface="Times New Roman" panose="02020603050405020304" pitchFamily="18" charset="0"/>
              </a:rPr>
              <a:t>Vua nắm mọi quyền hành</a:t>
            </a:r>
          </a:p>
          <a:p>
            <a:r>
              <a:rPr lang="en-US" sz="3200">
                <a:latin typeface="Times New Roman" panose="02020603050405020304" pitchFamily="18" charset="0"/>
                <a:cs typeface="Times New Roman" panose="02020603050405020304" pitchFamily="18" charset="0"/>
              </a:rPr>
              <a:t>		    </a:t>
            </a:r>
            <a:r>
              <a:rPr lang="en-US" sz="3200">
                <a:solidFill>
                  <a:srgbClr val="7030A0"/>
                </a:solidFill>
                <a:latin typeface="Times New Roman" panose="02020603050405020304" pitchFamily="18" charset="0"/>
                <a:cs typeface="Times New Roman" panose="02020603050405020304" pitchFamily="18" charset="0"/>
              </a:rPr>
              <a:t>Cơ quan chức năng hoàn thiện</a:t>
            </a:r>
            <a:r>
              <a:rPr lang="en-US" sz="3200">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Lục Bộ</a:t>
            </a:r>
            <a:r>
              <a:rPr lang="en-US" sz="3200">
                <a:latin typeface="Times New Roman" panose="02020603050405020304" pitchFamily="18" charset="0"/>
                <a:cs typeface="Times New Roman" panose="02020603050405020304" pitchFamily="18" charset="0"/>
              </a:rPr>
              <a:t>, Lục Tự, Lục Khoa.</a:t>
            </a:r>
          </a:p>
        </p:txBody>
      </p:sp>
      <p:sp>
        <p:nvSpPr>
          <p:cNvPr id="17" name="TextBox 16">
            <a:extLst>
              <a:ext uri="{FF2B5EF4-FFF2-40B4-BE49-F238E27FC236}">
                <a16:creationId xmlns:a16="http://schemas.microsoft.com/office/drawing/2014/main" id="{D57A77EA-335F-4483-ADEC-5088259A2D63}"/>
              </a:ext>
            </a:extLst>
          </p:cNvPr>
          <p:cNvSpPr txBox="1"/>
          <p:nvPr/>
        </p:nvSpPr>
        <p:spPr>
          <a:xfrm>
            <a:off x="2743201" y="3009900"/>
            <a:ext cx="1471335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Địa phương: </a:t>
            </a:r>
            <a:r>
              <a:rPr lang="en-US" sz="3200" spc="-35">
                <a:effectLst/>
                <a:latin typeface="Times New Roman" panose="02020603050405020304" pitchFamily="18" charset="0"/>
                <a:ea typeface="Verdana" panose="020B0604030504040204" pitchFamily="34" charset="0"/>
                <a:cs typeface="Times New Roman" panose="02020603050405020304" pitchFamily="18" charset="0"/>
              </a:rPr>
              <a:t>N</a:t>
            </a:r>
            <a:r>
              <a:rPr lang="vi-VN" sz="3200">
                <a:effectLst/>
                <a:latin typeface="+mj-lt"/>
                <a:ea typeface="Verdana" panose="020B0604030504040204" pitchFamily="34" charset="0"/>
                <a:cs typeface="Verdana" panose="020B0604030504040204" pitchFamily="34" charset="0"/>
              </a:rPr>
              <a:t>ăm</a:t>
            </a:r>
            <a:r>
              <a:rPr lang="vi-VN" sz="3200" spc="-260">
                <a:effectLst/>
                <a:latin typeface="+mj-lt"/>
                <a:ea typeface="Verdana" panose="020B0604030504040204" pitchFamily="34" charset="0"/>
                <a:cs typeface="Verdana" panose="020B0604030504040204" pitchFamily="34" charset="0"/>
              </a:rPr>
              <a:t> </a:t>
            </a:r>
            <a:r>
              <a:rPr lang="vi-VN" sz="3200" spc="-15">
                <a:effectLst/>
                <a:latin typeface="+mj-lt"/>
                <a:ea typeface="Verdana" panose="020B0604030504040204" pitchFamily="34" charset="0"/>
                <a:cs typeface="Verdana" panose="020B0604030504040204" pitchFamily="34" charset="0"/>
              </a:rPr>
              <a:t>1471, </a:t>
            </a:r>
            <a:r>
              <a:rPr lang="vi-VN" sz="3200">
                <a:solidFill>
                  <a:srgbClr val="7030A0"/>
                </a:solidFill>
                <a:effectLst/>
                <a:latin typeface="+mj-lt"/>
                <a:ea typeface="Verdana" panose="020B0604030504040204" pitchFamily="34" charset="0"/>
                <a:cs typeface="Verdana" panose="020B0604030504040204" pitchFamily="34" charset="0"/>
              </a:rPr>
              <a:t>cả </a:t>
            </a:r>
            <a:r>
              <a:rPr lang="vi-VN" sz="3200" spc="-15">
                <a:solidFill>
                  <a:srgbClr val="7030A0"/>
                </a:solidFill>
                <a:effectLst/>
                <a:latin typeface="+mj-lt"/>
                <a:ea typeface="Verdana" panose="020B0604030504040204" pitchFamily="34" charset="0"/>
                <a:cs typeface="Verdana" panose="020B0604030504040204" pitchFamily="34" charset="0"/>
              </a:rPr>
              <a:t>nước chia </a:t>
            </a:r>
            <a:r>
              <a:rPr lang="vi-VN" sz="3200">
                <a:solidFill>
                  <a:srgbClr val="7030A0"/>
                </a:solidFill>
                <a:effectLst/>
                <a:latin typeface="+mj-lt"/>
                <a:ea typeface="Verdana" panose="020B0604030504040204" pitchFamily="34" charset="0"/>
                <a:cs typeface="Verdana" panose="020B0604030504040204" pitchFamily="34" charset="0"/>
              </a:rPr>
              <a:t>làm 13 </a:t>
            </a:r>
            <a:r>
              <a:rPr lang="vi-VN" sz="3200" spc="-35">
                <a:solidFill>
                  <a:srgbClr val="7030A0"/>
                </a:solidFill>
                <a:effectLst/>
                <a:latin typeface="+mj-lt"/>
                <a:ea typeface="Verdana" panose="020B0604030504040204" pitchFamily="34" charset="0"/>
                <a:cs typeface="Verdana" panose="020B0604030504040204" pitchFamily="34" charset="0"/>
              </a:rPr>
              <a:t>Thừa </a:t>
            </a:r>
            <a:r>
              <a:rPr lang="vi-VN" sz="3200" spc="-15">
                <a:solidFill>
                  <a:srgbClr val="7030A0"/>
                </a:solidFill>
                <a:effectLst/>
                <a:latin typeface="+mj-lt"/>
                <a:ea typeface="Verdana" panose="020B0604030504040204" pitchFamily="34" charset="0"/>
                <a:cs typeface="Verdana" panose="020B0604030504040204" pitchFamily="34" charset="0"/>
              </a:rPr>
              <a:t>tuyên</a:t>
            </a:r>
            <a:r>
              <a:rPr lang="vi-VN" sz="3200" spc="-15">
                <a:effectLst/>
                <a:latin typeface="+mj-lt"/>
                <a:ea typeface="Verdana" panose="020B0604030504040204" pitchFamily="34" charset="0"/>
                <a:cs typeface="Verdana" panose="020B0604030504040204" pitchFamily="34" charset="0"/>
              </a:rPr>
              <a:t>, đứng </a:t>
            </a:r>
            <a:r>
              <a:rPr lang="vi-VN" sz="3200">
                <a:effectLst/>
                <a:latin typeface="+mj-lt"/>
                <a:ea typeface="Verdana" panose="020B0604030504040204" pitchFamily="34" charset="0"/>
                <a:cs typeface="Verdana" panose="020B0604030504040204" pitchFamily="34" charset="0"/>
              </a:rPr>
              <a:t>đầu là </a:t>
            </a:r>
            <a:r>
              <a:rPr lang="vi-VN" sz="3200" spc="-35">
                <a:effectLst/>
                <a:latin typeface="+mj-lt"/>
                <a:ea typeface="Verdana" panose="020B0604030504040204" pitchFamily="34" charset="0"/>
                <a:cs typeface="Verdana" panose="020B0604030504040204" pitchFamily="34" charset="0"/>
              </a:rPr>
              <a:t>các </a:t>
            </a:r>
            <a:r>
              <a:rPr lang="vi-VN" sz="3200" spc="-25">
                <a:effectLst/>
                <a:latin typeface="+mj-lt"/>
                <a:ea typeface="Verdana" panose="020B0604030504040204" pitchFamily="34" charset="0"/>
                <a:cs typeface="Verdana" panose="020B0604030504040204" pitchFamily="34" charset="0"/>
              </a:rPr>
              <a:t>Tuyên </a:t>
            </a:r>
            <a:r>
              <a:rPr lang="vi-VN" sz="3200" spc="-15">
                <a:effectLst/>
                <a:latin typeface="+mj-lt"/>
                <a:ea typeface="Verdana" panose="020B0604030504040204" pitchFamily="34" charset="0"/>
                <a:cs typeface="Verdana" panose="020B0604030504040204" pitchFamily="34" charset="0"/>
              </a:rPr>
              <a:t>phủ sứ, </a:t>
            </a:r>
            <a:r>
              <a:rPr lang="vi-VN" sz="3200">
                <a:effectLst/>
                <a:latin typeface="+mj-lt"/>
                <a:ea typeface="Verdana" panose="020B0604030504040204" pitchFamily="34" charset="0"/>
                <a:cs typeface="Verdana" panose="020B0604030504040204" pitchFamily="34" charset="0"/>
              </a:rPr>
              <a:t>cơ </a:t>
            </a:r>
            <a:r>
              <a:rPr lang="vi-VN" sz="3200" spc="-30">
                <a:effectLst/>
                <a:latin typeface="+mj-lt"/>
                <a:ea typeface="Verdana" panose="020B0604030504040204" pitchFamily="34" charset="0"/>
                <a:cs typeface="Verdana" panose="020B0604030504040204" pitchFamily="34" charset="0"/>
              </a:rPr>
              <a:t>quan </a:t>
            </a:r>
            <a:r>
              <a:rPr lang="vi-VN" sz="3200" spc="-15">
                <a:effectLst/>
                <a:latin typeface="+mj-lt"/>
                <a:ea typeface="Verdana" panose="020B0604030504040204" pitchFamily="34" charset="0"/>
                <a:cs typeface="Verdana" panose="020B0604030504040204" pitchFamily="34" charset="0"/>
              </a:rPr>
              <a:t>chuyên </a:t>
            </a:r>
            <a:r>
              <a:rPr lang="vi-VN" sz="3200" spc="-20">
                <a:effectLst/>
                <a:latin typeface="+mj-lt"/>
                <a:ea typeface="Verdana" panose="020B0604030504040204" pitchFamily="34" charset="0"/>
                <a:cs typeface="Verdana" panose="020B0604030504040204" pitchFamily="34" charset="0"/>
              </a:rPr>
              <a:t>trách </a:t>
            </a:r>
            <a:r>
              <a:rPr lang="vi-VN" sz="3200" spc="-15">
                <a:effectLst/>
                <a:latin typeface="+mj-lt"/>
                <a:ea typeface="Verdana" panose="020B0604030504040204" pitchFamily="34" charset="0"/>
                <a:cs typeface="Verdana" panose="020B0604030504040204" pitchFamily="34" charset="0"/>
              </a:rPr>
              <a:t>gồm: </a:t>
            </a:r>
            <a:r>
              <a:rPr lang="vi-VN" sz="3200" spc="-35">
                <a:effectLst/>
                <a:latin typeface="+mj-lt"/>
                <a:ea typeface="Verdana" panose="020B0604030504040204" pitchFamily="34" charset="0"/>
                <a:cs typeface="Verdana" panose="020B0604030504040204" pitchFamily="34" charset="0"/>
              </a:rPr>
              <a:t>Thừa </a:t>
            </a:r>
            <a:r>
              <a:rPr lang="vi-VN" sz="3200" spc="-20">
                <a:effectLst/>
                <a:latin typeface="+mj-lt"/>
                <a:ea typeface="Verdana" panose="020B0604030504040204" pitchFamily="34" charset="0"/>
                <a:cs typeface="Verdana" panose="020B0604030504040204" pitchFamily="34" charset="0"/>
              </a:rPr>
              <a:t>ty, </a:t>
            </a:r>
            <a:r>
              <a:rPr lang="vi-VN" sz="3200">
                <a:effectLst/>
                <a:latin typeface="+mj-lt"/>
                <a:ea typeface="Verdana" panose="020B0604030504040204" pitchFamily="34" charset="0"/>
                <a:cs typeface="Verdana" panose="020B0604030504040204" pitchFamily="34" charset="0"/>
              </a:rPr>
              <a:t>Đô ty </a:t>
            </a:r>
            <a:r>
              <a:rPr lang="vi-VN" sz="3200" spc="-45">
                <a:effectLst/>
                <a:latin typeface="+mj-lt"/>
                <a:ea typeface="Verdana" panose="020B0604030504040204" pitchFamily="34" charset="0"/>
                <a:cs typeface="Verdana" panose="020B0604030504040204" pitchFamily="34" charset="0"/>
              </a:rPr>
              <a:t>và </a:t>
            </a:r>
            <a:r>
              <a:rPr lang="vi-VN" sz="3200">
                <a:effectLst/>
                <a:latin typeface="+mj-lt"/>
                <a:ea typeface="Verdana" panose="020B0604030504040204" pitchFamily="34" charset="0"/>
                <a:cs typeface="Verdana" panose="020B0604030504040204" pitchFamily="34" charset="0"/>
              </a:rPr>
              <a:t>Hiến </a:t>
            </a:r>
            <a:r>
              <a:rPr lang="vi-VN" sz="3200" spc="-20">
                <a:effectLst/>
                <a:latin typeface="+mj-lt"/>
                <a:ea typeface="Verdana" panose="020B0604030504040204" pitchFamily="34" charset="0"/>
                <a:cs typeface="Verdana" panose="020B0604030504040204" pitchFamily="34" charset="0"/>
              </a:rPr>
              <a:t>ty.</a:t>
            </a:r>
            <a:endParaRPr lang="en-US" sz="3200">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40D44B24-1C35-45DA-8E67-D3728AF74FF6}"/>
              </a:ext>
            </a:extLst>
          </p:cNvPr>
          <p:cNvSpPr/>
          <p:nvPr/>
        </p:nvSpPr>
        <p:spPr>
          <a:xfrm>
            <a:off x="228601" y="4406822"/>
            <a:ext cx="2460340" cy="673402"/>
          </a:xfrm>
          <a:prstGeom prst="rect">
            <a:avLst/>
          </a:prstGeom>
          <a:solidFill>
            <a:srgbClr val="605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56AF59-F82F-463B-BEED-982EF21A792C}"/>
              </a:ext>
            </a:extLst>
          </p:cNvPr>
          <p:cNvSpPr/>
          <p:nvPr/>
        </p:nvSpPr>
        <p:spPr>
          <a:xfrm>
            <a:off x="2743200" y="4406822"/>
            <a:ext cx="15160101" cy="720313"/>
          </a:xfrm>
          <a:prstGeom prst="rect">
            <a:avLst/>
          </a:prstGeom>
          <a:solidFill>
            <a:srgbClr val="E1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0" name="TextBox 19">
            <a:extLst>
              <a:ext uri="{FF2B5EF4-FFF2-40B4-BE49-F238E27FC236}">
                <a16:creationId xmlns:a16="http://schemas.microsoft.com/office/drawing/2014/main" id="{CB7ED7A7-66AF-4FA7-B186-1F9BC0E9A9BA}"/>
              </a:ext>
            </a:extLst>
          </p:cNvPr>
          <p:cNvSpPr txBox="1"/>
          <p:nvPr/>
        </p:nvSpPr>
        <p:spPr>
          <a:xfrm>
            <a:off x="228600" y="4406822"/>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Pháp luật</a:t>
            </a:r>
          </a:p>
        </p:txBody>
      </p:sp>
      <p:sp>
        <p:nvSpPr>
          <p:cNvPr id="21" name="TextBox 20">
            <a:extLst>
              <a:ext uri="{FF2B5EF4-FFF2-40B4-BE49-F238E27FC236}">
                <a16:creationId xmlns:a16="http://schemas.microsoft.com/office/drawing/2014/main" id="{62EDE7E9-36E8-4C3F-81F3-A14FB344F12E}"/>
              </a:ext>
            </a:extLst>
          </p:cNvPr>
          <p:cNvSpPr txBox="1"/>
          <p:nvPr/>
        </p:nvSpPr>
        <p:spPr>
          <a:xfrm>
            <a:off x="2743202" y="4406822"/>
            <a:ext cx="1471335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a:t>
            </a:r>
            <a:r>
              <a:rPr lang="en-US" sz="3200">
                <a:solidFill>
                  <a:srgbClr val="7030A0"/>
                </a:solidFill>
                <a:latin typeface="Times New Roman" panose="02020603050405020304" pitchFamily="18" charset="0"/>
                <a:cs typeface="Times New Roman" panose="02020603050405020304" pitchFamily="18" charset="0"/>
              </a:rPr>
              <a:t>1483</a:t>
            </a:r>
            <a:r>
              <a:rPr lang="en-US" sz="3200">
                <a:latin typeface="Times New Roman" panose="02020603050405020304" pitchFamily="18" charset="0"/>
                <a:cs typeface="Times New Roman" panose="02020603050405020304" pitchFamily="18" charset="0"/>
              </a:rPr>
              <a:t> ban hành bộ </a:t>
            </a:r>
            <a:r>
              <a:rPr lang="en-US" sz="3200">
                <a:solidFill>
                  <a:srgbClr val="7030A0"/>
                </a:solidFill>
                <a:latin typeface="Times New Roman" panose="02020603050405020304" pitchFamily="18" charset="0"/>
                <a:cs typeface="Times New Roman" panose="02020603050405020304" pitchFamily="18" charset="0"/>
              </a:rPr>
              <a:t>Quốc triều hình luật </a:t>
            </a:r>
            <a:r>
              <a:rPr lang="en-US" sz="3200">
                <a:latin typeface="Times New Roman" panose="02020603050405020304" pitchFamily="18" charset="0"/>
                <a:cs typeface="Times New Roman" panose="02020603050405020304" pitchFamily="18" charset="0"/>
              </a:rPr>
              <a:t>mang tính dân tộc sâu sắc</a:t>
            </a:r>
          </a:p>
        </p:txBody>
      </p:sp>
      <p:sp>
        <p:nvSpPr>
          <p:cNvPr id="25" name="Rectangle 24">
            <a:extLst>
              <a:ext uri="{FF2B5EF4-FFF2-40B4-BE49-F238E27FC236}">
                <a16:creationId xmlns:a16="http://schemas.microsoft.com/office/drawing/2014/main" id="{5748EB42-383D-4C91-BE80-2B7954FAE0F5}"/>
              </a:ext>
            </a:extLst>
          </p:cNvPr>
          <p:cNvSpPr/>
          <p:nvPr/>
        </p:nvSpPr>
        <p:spPr>
          <a:xfrm>
            <a:off x="228601" y="5078999"/>
            <a:ext cx="2460340" cy="1852344"/>
          </a:xfrm>
          <a:prstGeom prst="rect">
            <a:avLst/>
          </a:prstGeom>
          <a:solidFill>
            <a:srgbClr val="31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FADABC-BD01-4038-9E74-F9EF3CFE2158}"/>
              </a:ext>
            </a:extLst>
          </p:cNvPr>
          <p:cNvSpPr/>
          <p:nvPr/>
        </p:nvSpPr>
        <p:spPr>
          <a:xfrm>
            <a:off x="2743200" y="4986435"/>
            <a:ext cx="15160101" cy="1852344"/>
          </a:xfrm>
          <a:prstGeom prst="rect">
            <a:avLst/>
          </a:prstGeom>
          <a:solidFill>
            <a:srgbClr val="BB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27" name="TextBox 26">
            <a:extLst>
              <a:ext uri="{FF2B5EF4-FFF2-40B4-BE49-F238E27FC236}">
                <a16:creationId xmlns:a16="http://schemas.microsoft.com/office/drawing/2014/main" id="{70F9EDF4-95A9-4C19-8C1D-DD79B6544843}"/>
              </a:ext>
            </a:extLst>
          </p:cNvPr>
          <p:cNvSpPr txBox="1"/>
          <p:nvPr/>
        </p:nvSpPr>
        <p:spPr>
          <a:xfrm>
            <a:off x="228600" y="5379830"/>
            <a:ext cx="2460341" cy="1077218"/>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Quân đội và quốc phòng</a:t>
            </a:r>
          </a:p>
        </p:txBody>
      </p:sp>
      <p:sp>
        <p:nvSpPr>
          <p:cNvPr id="28" name="TextBox 27">
            <a:extLst>
              <a:ext uri="{FF2B5EF4-FFF2-40B4-BE49-F238E27FC236}">
                <a16:creationId xmlns:a16="http://schemas.microsoft.com/office/drawing/2014/main" id="{EBDB0E8E-6B0A-4580-97E6-C0833852E041}"/>
              </a:ext>
            </a:extLst>
          </p:cNvPr>
          <p:cNvSpPr txBox="1"/>
          <p:nvPr/>
        </p:nvSpPr>
        <p:spPr>
          <a:xfrm>
            <a:off x="2743201" y="4986435"/>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Quân đội gồm </a:t>
            </a:r>
            <a:r>
              <a:rPr lang="en-US" sz="3200">
                <a:solidFill>
                  <a:srgbClr val="7030A0"/>
                </a:solidFill>
                <a:latin typeface="Times New Roman" panose="02020603050405020304" pitchFamily="18" charset="0"/>
                <a:cs typeface="Times New Roman" panose="02020603050405020304" pitchFamily="18" charset="0"/>
              </a:rPr>
              <a:t>2 loại</a:t>
            </a:r>
            <a:r>
              <a:rPr lang="en-US" sz="3200">
                <a:latin typeface="Times New Roman" panose="02020603050405020304" pitchFamily="18" charset="0"/>
                <a:cs typeface="Times New Roman" panose="02020603050405020304" pitchFamily="18" charset="0"/>
              </a:rPr>
              <a:t>: </a:t>
            </a:r>
            <a:r>
              <a:rPr lang="en-US" sz="3200">
                <a:solidFill>
                  <a:srgbClr val="7030A0"/>
                </a:solidFill>
                <a:latin typeface="Times New Roman" panose="02020603050405020304" pitchFamily="18" charset="0"/>
                <a:cs typeface="Times New Roman" panose="02020603050405020304" pitchFamily="18" charset="0"/>
              </a:rPr>
              <a:t>cấm binh và ngoại binh</a:t>
            </a:r>
          </a:p>
        </p:txBody>
      </p:sp>
      <p:sp>
        <p:nvSpPr>
          <p:cNvPr id="29" name="TextBox 28">
            <a:extLst>
              <a:ext uri="{FF2B5EF4-FFF2-40B4-BE49-F238E27FC236}">
                <a16:creationId xmlns:a16="http://schemas.microsoft.com/office/drawing/2014/main" id="{BF8F4C36-170C-4C2A-BD21-157287AEE553}"/>
              </a:ext>
            </a:extLst>
          </p:cNvPr>
          <p:cNvSpPr txBox="1"/>
          <p:nvPr/>
        </p:nvSpPr>
        <p:spPr>
          <a:xfrm>
            <a:off x="2743201" y="5611672"/>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Để rèn luyện quân đội: hàng năm tiến hành </a:t>
            </a:r>
            <a:r>
              <a:rPr lang="en-US" sz="3200">
                <a:solidFill>
                  <a:srgbClr val="7030A0"/>
                </a:solidFill>
                <a:latin typeface="Times New Roman" panose="02020603050405020304" pitchFamily="18" charset="0"/>
                <a:cs typeface="Times New Roman" panose="02020603050405020304" pitchFamily="18" charset="0"/>
              </a:rPr>
              <a:t>duyệt binh</a:t>
            </a:r>
          </a:p>
        </p:txBody>
      </p:sp>
      <p:sp>
        <p:nvSpPr>
          <p:cNvPr id="30" name="TextBox 29">
            <a:extLst>
              <a:ext uri="{FF2B5EF4-FFF2-40B4-BE49-F238E27FC236}">
                <a16:creationId xmlns:a16="http://schemas.microsoft.com/office/drawing/2014/main" id="{86BC30A1-6C29-4CA7-9BE5-F92DAFC56E0D}"/>
              </a:ext>
            </a:extLst>
          </p:cNvPr>
          <p:cNvSpPr txBox="1"/>
          <p:nvPr/>
        </p:nvSpPr>
        <p:spPr>
          <a:xfrm>
            <a:off x="2743201" y="6236909"/>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Tổ chức kì thi </a:t>
            </a:r>
            <a:r>
              <a:rPr lang="en-US" sz="3200">
                <a:solidFill>
                  <a:srgbClr val="7030A0"/>
                </a:solidFill>
                <a:latin typeface="Times New Roman" panose="02020603050405020304" pitchFamily="18" charset="0"/>
                <a:cs typeface="Times New Roman" panose="02020603050405020304" pitchFamily="18" charset="0"/>
              </a:rPr>
              <a:t>khảo võ: 3 năm/một </a:t>
            </a:r>
            <a:r>
              <a:rPr lang="en-US" sz="3200">
                <a:latin typeface="Times New Roman" panose="02020603050405020304" pitchFamily="18" charset="0"/>
                <a:cs typeface="Times New Roman" panose="02020603050405020304" pitchFamily="18" charset="0"/>
              </a:rPr>
              <a:t>kì</a:t>
            </a:r>
          </a:p>
        </p:txBody>
      </p:sp>
      <p:sp>
        <p:nvSpPr>
          <p:cNvPr id="33" name="Rectangle 32">
            <a:extLst>
              <a:ext uri="{FF2B5EF4-FFF2-40B4-BE49-F238E27FC236}">
                <a16:creationId xmlns:a16="http://schemas.microsoft.com/office/drawing/2014/main" id="{52CBAA27-AFE4-4AB0-A017-FD3419A948CF}"/>
              </a:ext>
            </a:extLst>
          </p:cNvPr>
          <p:cNvSpPr/>
          <p:nvPr/>
        </p:nvSpPr>
        <p:spPr>
          <a:xfrm>
            <a:off x="228601" y="7001094"/>
            <a:ext cx="2460340" cy="1219292"/>
          </a:xfrm>
          <a:prstGeom prst="rect">
            <a:avLst/>
          </a:prstGeom>
          <a:solidFill>
            <a:srgbClr val="009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D89C8A-2628-4B10-B54E-470A3D2E772B}"/>
              </a:ext>
            </a:extLst>
          </p:cNvPr>
          <p:cNvSpPr/>
          <p:nvPr/>
        </p:nvSpPr>
        <p:spPr>
          <a:xfrm>
            <a:off x="2743200" y="6908530"/>
            <a:ext cx="15160101" cy="1219292"/>
          </a:xfrm>
          <a:prstGeom prst="rect">
            <a:avLst/>
          </a:prstGeom>
          <a:solidFill>
            <a:srgbClr val="CA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35" name="TextBox 34">
            <a:extLst>
              <a:ext uri="{FF2B5EF4-FFF2-40B4-BE49-F238E27FC236}">
                <a16:creationId xmlns:a16="http://schemas.microsoft.com/office/drawing/2014/main" id="{C53B93A2-831D-4586-9345-75957F1ACFC1}"/>
              </a:ext>
            </a:extLst>
          </p:cNvPr>
          <p:cNvSpPr txBox="1"/>
          <p:nvPr/>
        </p:nvSpPr>
        <p:spPr>
          <a:xfrm>
            <a:off x="228600" y="7301925"/>
            <a:ext cx="2460341" cy="584775"/>
          </a:xfrm>
          <a:prstGeom prst="rect">
            <a:avLst/>
          </a:prstGeom>
          <a:noFill/>
        </p:spPr>
        <p:txBody>
          <a:bodyPr wrap="square" rtlCol="0">
            <a:spAutoFit/>
          </a:bodyPr>
          <a:lstStyle/>
          <a:p>
            <a:pPr algn="ctr"/>
            <a:r>
              <a:rPr lang="en-US" sz="3200">
                <a:solidFill>
                  <a:schemeClr val="bg1"/>
                </a:solidFill>
                <a:latin typeface="Times New Roman" panose="02020603050405020304" pitchFamily="18" charset="0"/>
                <a:cs typeface="Times New Roman" panose="02020603050405020304" pitchFamily="18" charset="0"/>
              </a:rPr>
              <a:t>Kinh tế</a:t>
            </a:r>
          </a:p>
        </p:txBody>
      </p:sp>
      <p:sp>
        <p:nvSpPr>
          <p:cNvPr id="36" name="TextBox 35">
            <a:extLst>
              <a:ext uri="{FF2B5EF4-FFF2-40B4-BE49-F238E27FC236}">
                <a16:creationId xmlns:a16="http://schemas.microsoft.com/office/drawing/2014/main" id="{1269CA53-0233-4970-9BF2-1FB5203BAC01}"/>
              </a:ext>
            </a:extLst>
          </p:cNvPr>
          <p:cNvSpPr txBox="1"/>
          <p:nvPr/>
        </p:nvSpPr>
        <p:spPr>
          <a:xfrm>
            <a:off x="2743201" y="6908530"/>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 </a:t>
            </a:r>
            <a:r>
              <a:rPr lang="en-US" sz="3200">
                <a:solidFill>
                  <a:srgbClr val="7030A0"/>
                </a:solidFill>
                <a:latin typeface="Times New Roman" panose="02020603050405020304" pitchFamily="18" charset="0"/>
                <a:cs typeface="Times New Roman" panose="02020603050405020304" pitchFamily="18" charset="0"/>
              </a:rPr>
              <a:t>lộc điền</a:t>
            </a:r>
          </a:p>
        </p:txBody>
      </p:sp>
      <p:sp>
        <p:nvSpPr>
          <p:cNvPr id="37" name="TextBox 36">
            <a:extLst>
              <a:ext uri="{FF2B5EF4-FFF2-40B4-BE49-F238E27FC236}">
                <a16:creationId xmlns:a16="http://schemas.microsoft.com/office/drawing/2014/main" id="{828E42E2-A76F-417D-A0C4-C58FBC3C0A6B}"/>
              </a:ext>
            </a:extLst>
          </p:cNvPr>
          <p:cNvSpPr txBox="1"/>
          <p:nvPr/>
        </p:nvSpPr>
        <p:spPr>
          <a:xfrm>
            <a:off x="2743201" y="7533767"/>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Chế độ: </a:t>
            </a:r>
            <a:r>
              <a:rPr lang="en-US" sz="3200">
                <a:solidFill>
                  <a:srgbClr val="C00000"/>
                </a:solidFill>
                <a:latin typeface="Times New Roman" panose="02020603050405020304" pitchFamily="18" charset="0"/>
                <a:cs typeface="Times New Roman" panose="02020603050405020304" pitchFamily="18" charset="0"/>
              </a:rPr>
              <a:t>quân điền</a:t>
            </a:r>
          </a:p>
        </p:txBody>
      </p:sp>
      <p:sp>
        <p:nvSpPr>
          <p:cNvPr id="39" name="Rectangle 38">
            <a:extLst>
              <a:ext uri="{FF2B5EF4-FFF2-40B4-BE49-F238E27FC236}">
                <a16:creationId xmlns:a16="http://schemas.microsoft.com/office/drawing/2014/main" id="{CB6BC4CB-AB26-4262-AEC3-D6A7F0772483}"/>
              </a:ext>
            </a:extLst>
          </p:cNvPr>
          <p:cNvSpPr/>
          <p:nvPr/>
        </p:nvSpPr>
        <p:spPr>
          <a:xfrm>
            <a:off x="228601" y="8285848"/>
            <a:ext cx="2460340" cy="1886852"/>
          </a:xfrm>
          <a:prstGeom prst="rect">
            <a:avLst/>
          </a:prstGeom>
          <a:solidFill>
            <a:srgbClr val="F5D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DA4C"/>
              </a:solidFill>
            </a:endParaRPr>
          </a:p>
        </p:txBody>
      </p:sp>
      <p:sp>
        <p:nvSpPr>
          <p:cNvPr id="40" name="Rectangle 39">
            <a:extLst>
              <a:ext uri="{FF2B5EF4-FFF2-40B4-BE49-F238E27FC236}">
                <a16:creationId xmlns:a16="http://schemas.microsoft.com/office/drawing/2014/main" id="{7281999A-02BE-47A9-BB19-B6A1DC78A4E8}"/>
              </a:ext>
            </a:extLst>
          </p:cNvPr>
          <p:cNvSpPr/>
          <p:nvPr/>
        </p:nvSpPr>
        <p:spPr>
          <a:xfrm>
            <a:off x="2743200" y="8193284"/>
            <a:ext cx="15160101" cy="1886852"/>
          </a:xfrm>
          <a:prstGeom prst="rect">
            <a:avLst/>
          </a:prstGeom>
          <a:solidFill>
            <a:srgbClr val="FFF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6D2"/>
              </a:solidFill>
            </a:endParaRPr>
          </a:p>
        </p:txBody>
      </p:sp>
      <p:sp>
        <p:nvSpPr>
          <p:cNvPr id="41" name="TextBox 40">
            <a:extLst>
              <a:ext uri="{FF2B5EF4-FFF2-40B4-BE49-F238E27FC236}">
                <a16:creationId xmlns:a16="http://schemas.microsoft.com/office/drawing/2014/main" id="{87867C63-45DA-495B-A650-3991FF7FAF1B}"/>
              </a:ext>
            </a:extLst>
          </p:cNvPr>
          <p:cNvSpPr txBox="1"/>
          <p:nvPr/>
        </p:nvSpPr>
        <p:spPr>
          <a:xfrm>
            <a:off x="555341" y="8514448"/>
            <a:ext cx="1806860" cy="1077218"/>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Văn hóa, giáo dục </a:t>
            </a:r>
          </a:p>
        </p:txBody>
      </p:sp>
      <p:sp>
        <p:nvSpPr>
          <p:cNvPr id="42" name="TextBox 41">
            <a:extLst>
              <a:ext uri="{FF2B5EF4-FFF2-40B4-BE49-F238E27FC236}">
                <a16:creationId xmlns:a16="http://schemas.microsoft.com/office/drawing/2014/main" id="{20E6CED9-7C76-4403-A13B-7105A3A92392}"/>
              </a:ext>
            </a:extLst>
          </p:cNvPr>
          <p:cNvSpPr txBox="1"/>
          <p:nvPr/>
        </p:nvSpPr>
        <p:spPr>
          <a:xfrm>
            <a:off x="2743201" y="8193284"/>
            <a:ext cx="151600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Sử học: </a:t>
            </a:r>
            <a:r>
              <a:rPr lang="en-US" sz="3200">
                <a:solidFill>
                  <a:srgbClr val="7030A0"/>
                </a:solidFill>
                <a:latin typeface="Times New Roman" panose="02020603050405020304" pitchFamily="18" charset="0"/>
                <a:cs typeface="Times New Roman" panose="02020603050405020304" pitchFamily="18" charset="0"/>
              </a:rPr>
              <a:t>coi trọng biên soạn quốc sử</a:t>
            </a:r>
          </a:p>
        </p:txBody>
      </p:sp>
      <p:sp>
        <p:nvSpPr>
          <p:cNvPr id="23" name="TextBox 22">
            <a:extLst>
              <a:ext uri="{FF2B5EF4-FFF2-40B4-BE49-F238E27FC236}">
                <a16:creationId xmlns:a16="http://schemas.microsoft.com/office/drawing/2014/main" id="{796787F8-1F11-4BE6-BE46-E6C7286963BC}"/>
              </a:ext>
            </a:extLst>
          </p:cNvPr>
          <p:cNvSpPr txBox="1"/>
          <p:nvPr/>
        </p:nvSpPr>
        <p:spPr>
          <a:xfrm>
            <a:off x="2743201" y="8793196"/>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Giáo dục và khoa cử: </a:t>
            </a:r>
            <a:r>
              <a:rPr lang="en-US" sz="3200">
                <a:solidFill>
                  <a:srgbClr val="FF0000"/>
                </a:solidFill>
                <a:latin typeface="Times New Roman" panose="02020603050405020304" pitchFamily="18" charset="0"/>
                <a:cs typeface="Times New Roman" panose="02020603050405020304" pitchFamily="18" charset="0"/>
              </a:rPr>
              <a:t>đào tạo nhân tài</a:t>
            </a:r>
            <a:endParaRPr lang="en-US" sz="3200">
              <a:solidFill>
                <a:srgbClr val="FF0000"/>
              </a:solidFill>
              <a:latin typeface="+mj-lt"/>
              <a:cs typeface="Times New Roman" panose="02020603050405020304" pitchFamily="18" charset="0"/>
            </a:endParaRPr>
          </a:p>
        </p:txBody>
      </p:sp>
      <p:sp>
        <p:nvSpPr>
          <p:cNvPr id="45" name="TextBox 44">
            <a:extLst>
              <a:ext uri="{FF2B5EF4-FFF2-40B4-BE49-F238E27FC236}">
                <a16:creationId xmlns:a16="http://schemas.microsoft.com/office/drawing/2014/main" id="{A7E963BA-5362-4A29-BDEB-9DDFCB6635FD}"/>
              </a:ext>
            </a:extLst>
          </p:cNvPr>
          <p:cNvSpPr txBox="1"/>
          <p:nvPr/>
        </p:nvSpPr>
        <p:spPr>
          <a:xfrm>
            <a:off x="2743201" y="9314183"/>
            <a:ext cx="151601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Xây dựng: Dựng lại Văn Miếu, mở rộng Thái Học, lập nhiều trường học, </a:t>
            </a:r>
            <a:r>
              <a:rPr lang="en-US" sz="3200">
                <a:solidFill>
                  <a:srgbClr val="FF0000"/>
                </a:solidFill>
                <a:latin typeface="Times New Roman" panose="02020603050405020304" pitchFamily="18" charset="0"/>
                <a:cs typeface="Times New Roman" panose="02020603050405020304" pitchFamily="18" charset="0"/>
              </a:rPr>
              <a:t>dựng bia tiến sĩ</a:t>
            </a:r>
            <a:endParaRPr lang="en-US" sz="3200">
              <a:solidFill>
                <a:srgbClr val="FF0000"/>
              </a:solidFill>
              <a:latin typeface="+mj-lt"/>
              <a:cs typeface="Times New Roman" panose="02020603050405020304" pitchFamily="18" charset="0"/>
            </a:endParaRPr>
          </a:p>
        </p:txBody>
      </p:sp>
      <p:sp>
        <p:nvSpPr>
          <p:cNvPr id="52" name="Freeform 34">
            <a:extLst>
              <a:ext uri="{FF2B5EF4-FFF2-40B4-BE49-F238E27FC236}">
                <a16:creationId xmlns:a16="http://schemas.microsoft.com/office/drawing/2014/main" id="{48CE9285-BF4A-46F2-8CE9-DC03EB9960BA}"/>
              </a:ext>
            </a:extLst>
          </p:cNvPr>
          <p:cNvSpPr/>
          <p:nvPr/>
        </p:nvSpPr>
        <p:spPr>
          <a:xfrm>
            <a:off x="-322782" y="0"/>
            <a:ext cx="202426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3B8D938C-736B-41B5-A474-03F6F038C748}"/>
              </a:ext>
            </a:extLst>
          </p:cNvPr>
          <p:cNvSpPr txBox="1"/>
          <p:nvPr/>
        </p:nvSpPr>
        <p:spPr>
          <a:xfrm>
            <a:off x="1" y="314111"/>
            <a:ext cx="8787455"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2.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Nội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dung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cách</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4656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3D4D-2667-0C70-7F70-B987F67DB74B}"/>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Freeform 34">
            <a:extLst>
              <a:ext uri="{FF2B5EF4-FFF2-40B4-BE49-F238E27FC236}">
                <a16:creationId xmlns:a16="http://schemas.microsoft.com/office/drawing/2014/main" id="{280B5829-CA04-F51A-154A-C52411B48719}"/>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defTabSz="914445">
              <a:defRPr/>
            </a:pPr>
            <a:endParaRPr lang="en-US">
              <a:solidFill>
                <a:prstClr val="black"/>
              </a:solidFill>
              <a:latin typeface="Calibri"/>
            </a:endParaRPr>
          </a:p>
        </p:txBody>
      </p:sp>
      <p:sp>
        <p:nvSpPr>
          <p:cNvPr id="9" name="TextBox 8">
            <a:extLst>
              <a:ext uri="{FF2B5EF4-FFF2-40B4-BE49-F238E27FC236}">
                <a16:creationId xmlns:a16="http://schemas.microsoft.com/office/drawing/2014/main" id="{AA52D6BD-7F3E-D9D5-8772-58EB1A62C17A}"/>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a:solidFill>
                  <a:prstClr val="white"/>
                </a:solidFill>
                <a:latin typeface="Sitka Banner" pitchFamily="2" charset="0"/>
                <a:ea typeface="Times New Roman" panose="02020603050405020304" pitchFamily="18" charset="0"/>
                <a:cs typeface="Times New Roman" panose="02020603050405020304" pitchFamily="18" charset="0"/>
              </a:rPr>
              <a:t>3. Kết quả và ý nghĩa</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CD22C72-2FCA-410F-89DA-F6663D9BC460}"/>
              </a:ext>
            </a:extLst>
          </p:cNvPr>
          <p:cNvGrpSpPr/>
          <p:nvPr/>
        </p:nvGrpSpPr>
        <p:grpSpPr>
          <a:xfrm>
            <a:off x="586649" y="4125687"/>
            <a:ext cx="8403767" cy="1366889"/>
            <a:chOff x="586649" y="3684223"/>
            <a:chExt cx="8403767" cy="1366889"/>
          </a:xfrm>
        </p:grpSpPr>
        <p:sp>
          <p:nvSpPr>
            <p:cNvPr id="2" name="Rectangle 1">
              <a:extLst>
                <a:ext uri="{FF2B5EF4-FFF2-40B4-BE49-F238E27FC236}">
                  <a16:creationId xmlns:a16="http://schemas.microsoft.com/office/drawing/2014/main" id="{7284BEAE-D318-4CA0-8EC6-3E5B6A888955}"/>
                </a:ext>
              </a:extLst>
            </p:cNvPr>
            <p:cNvSpPr/>
            <p:nvPr/>
          </p:nvSpPr>
          <p:spPr>
            <a:xfrm>
              <a:off x="586649" y="3684223"/>
              <a:ext cx="8403767" cy="1366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829B65-34F5-40A7-89E4-45B4DE0344EE}"/>
                </a:ext>
              </a:extLst>
            </p:cNvPr>
            <p:cNvSpPr txBox="1"/>
            <p:nvPr/>
          </p:nvSpPr>
          <p:spPr>
            <a:xfrm>
              <a:off x="793658" y="3878310"/>
              <a:ext cx="7989749" cy="97871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Bộ máy nhà nước quy củ, chặt chẽ, tập trung quyền lực trong tay vua </a:t>
              </a:r>
            </a:p>
          </p:txBody>
        </p:sp>
      </p:grpSp>
      <p:grpSp>
        <p:nvGrpSpPr>
          <p:cNvPr id="23" name="Group 22">
            <a:extLst>
              <a:ext uri="{FF2B5EF4-FFF2-40B4-BE49-F238E27FC236}">
                <a16:creationId xmlns:a16="http://schemas.microsoft.com/office/drawing/2014/main" id="{54E6D3C6-AF1B-4EDA-B4A0-B2B75C503C8C}"/>
              </a:ext>
            </a:extLst>
          </p:cNvPr>
          <p:cNvGrpSpPr/>
          <p:nvPr/>
        </p:nvGrpSpPr>
        <p:grpSpPr>
          <a:xfrm>
            <a:off x="586649" y="5660329"/>
            <a:ext cx="8403767" cy="1366889"/>
            <a:chOff x="586649" y="4325525"/>
            <a:chExt cx="8557351" cy="1351375"/>
          </a:xfrm>
        </p:grpSpPr>
        <p:sp>
          <p:nvSpPr>
            <p:cNvPr id="8" name="Rectangle 7">
              <a:extLst>
                <a:ext uri="{FF2B5EF4-FFF2-40B4-BE49-F238E27FC236}">
                  <a16:creationId xmlns:a16="http://schemas.microsoft.com/office/drawing/2014/main" id="{64C8C608-CF01-41C6-AB77-2BA1B5DE259B}"/>
                </a:ext>
              </a:extLst>
            </p:cNvPr>
            <p:cNvSpPr/>
            <p:nvPr/>
          </p:nvSpPr>
          <p:spPr>
            <a:xfrm>
              <a:off x="586649" y="4325525"/>
              <a:ext cx="8557351" cy="1351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CF9065-7057-4F0F-B3E8-A09918AB0CCD}"/>
                </a:ext>
              </a:extLst>
            </p:cNvPr>
            <p:cNvSpPr txBox="1"/>
            <p:nvPr/>
          </p:nvSpPr>
          <p:spPr>
            <a:xfrm>
              <a:off x="797441" y="4378895"/>
              <a:ext cx="813576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latin typeface="Times New Roman" pitchFamily="18" charset="0"/>
                  <a:cs typeface="Times New Roman" pitchFamily="18" charset="0"/>
                </a:rPr>
                <a:t>Hạn chế được tình trạng chuyên quyền, nguy cơ cát cứ.</a:t>
              </a:r>
            </a:p>
          </p:txBody>
        </p:sp>
      </p:grpSp>
      <p:grpSp>
        <p:nvGrpSpPr>
          <p:cNvPr id="24" name="Group 23">
            <a:extLst>
              <a:ext uri="{FF2B5EF4-FFF2-40B4-BE49-F238E27FC236}">
                <a16:creationId xmlns:a16="http://schemas.microsoft.com/office/drawing/2014/main" id="{44148C68-08CA-4A8E-AE0A-D9B53A4D3247}"/>
              </a:ext>
            </a:extLst>
          </p:cNvPr>
          <p:cNvGrpSpPr/>
          <p:nvPr/>
        </p:nvGrpSpPr>
        <p:grpSpPr>
          <a:xfrm>
            <a:off x="586649" y="7194971"/>
            <a:ext cx="8403767" cy="1366889"/>
            <a:chOff x="586649" y="6283206"/>
            <a:chExt cx="8557351" cy="1253699"/>
          </a:xfrm>
        </p:grpSpPr>
        <p:sp>
          <p:nvSpPr>
            <p:cNvPr id="11" name="Rectangle 10">
              <a:extLst>
                <a:ext uri="{FF2B5EF4-FFF2-40B4-BE49-F238E27FC236}">
                  <a16:creationId xmlns:a16="http://schemas.microsoft.com/office/drawing/2014/main" id="{55D4C624-C436-4EF3-890E-1DB69B8080CB}"/>
                </a:ext>
              </a:extLst>
            </p:cNvPr>
            <p:cNvSpPr/>
            <p:nvPr/>
          </p:nvSpPr>
          <p:spPr>
            <a:xfrm>
              <a:off x="586649" y="6283206"/>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4EA5C60-34BE-4F9A-BCDB-A5127324EFA4}"/>
                </a:ext>
              </a:extLst>
            </p:cNvPr>
            <p:cNvSpPr txBox="1"/>
            <p:nvPr/>
          </p:nvSpPr>
          <p:spPr>
            <a:xfrm>
              <a:off x="797441" y="6336576"/>
              <a:ext cx="8135767" cy="1200329"/>
            </a:xfrm>
            <a:prstGeom prst="rect">
              <a:avLst/>
            </a:prstGeom>
            <a:noFill/>
          </p:spPr>
          <p:txBody>
            <a:bodyPr wrap="square" rtlCol="0">
              <a:spAutoFit/>
            </a:bodyPr>
            <a:lstStyle/>
            <a:p>
              <a:pPr algn="just"/>
              <a:r>
                <a:rPr lang="en-US" sz="3600">
                  <a:latin typeface="Times New Roman" pitchFamily="18" charset="0"/>
                  <a:cs typeface="Times New Roman" pitchFamily="18" charset="0"/>
                </a:rPr>
                <a:t>Chính sách ruộng đất góp phần phát triển nông nghiệp.</a:t>
              </a:r>
            </a:p>
          </p:txBody>
        </p:sp>
      </p:grpSp>
      <p:grpSp>
        <p:nvGrpSpPr>
          <p:cNvPr id="25" name="Group 24">
            <a:extLst>
              <a:ext uri="{FF2B5EF4-FFF2-40B4-BE49-F238E27FC236}">
                <a16:creationId xmlns:a16="http://schemas.microsoft.com/office/drawing/2014/main" id="{8873FEE0-A627-4E46-BD69-1500A9C50A52}"/>
              </a:ext>
            </a:extLst>
          </p:cNvPr>
          <p:cNvGrpSpPr/>
          <p:nvPr/>
        </p:nvGrpSpPr>
        <p:grpSpPr>
          <a:xfrm>
            <a:off x="609600" y="8729611"/>
            <a:ext cx="8403767" cy="1366889"/>
            <a:chOff x="609600" y="7734300"/>
            <a:chExt cx="8557351" cy="1253699"/>
          </a:xfrm>
        </p:grpSpPr>
        <p:sp>
          <p:nvSpPr>
            <p:cNvPr id="13" name="Rectangle 12">
              <a:extLst>
                <a:ext uri="{FF2B5EF4-FFF2-40B4-BE49-F238E27FC236}">
                  <a16:creationId xmlns:a16="http://schemas.microsoft.com/office/drawing/2014/main" id="{E48F7679-19D4-4DE6-8EE3-40ABE00BAC1C}"/>
                </a:ext>
              </a:extLst>
            </p:cNvPr>
            <p:cNvSpPr/>
            <p:nvPr/>
          </p:nvSpPr>
          <p:spPr>
            <a:xfrm>
              <a:off x="609600" y="7734300"/>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1B3ACBA-B83D-4F0C-B5BC-45C9E764D327}"/>
                </a:ext>
              </a:extLst>
            </p:cNvPr>
            <p:cNvSpPr txBox="1"/>
            <p:nvPr/>
          </p:nvSpPr>
          <p:spPr>
            <a:xfrm>
              <a:off x="820392" y="7787670"/>
              <a:ext cx="8135767" cy="1200329"/>
            </a:xfrm>
            <a:prstGeom prst="rect">
              <a:avLst/>
            </a:prstGeom>
            <a:noFill/>
          </p:spPr>
          <p:txBody>
            <a:bodyPr wrap="square" rtlCol="0">
              <a:spAutoFit/>
            </a:bodyPr>
            <a:lstStyle/>
            <a:p>
              <a:pPr algn="just"/>
              <a:r>
                <a:rPr lang="en-US" sz="3600">
                  <a:latin typeface="Times New Roman" pitchFamily="18" charset="0"/>
                  <a:cs typeface="Times New Roman" pitchFamily="18" charset="0"/>
                </a:rPr>
                <a:t>Chính sách giáo dục, khoa cử tạo ra đội ngũ quan lại có tài.</a:t>
              </a:r>
            </a:p>
          </p:txBody>
        </p:sp>
      </p:grpSp>
      <p:pic>
        <p:nvPicPr>
          <p:cNvPr id="6" name="Picture 5">
            <a:extLst>
              <a:ext uri="{FF2B5EF4-FFF2-40B4-BE49-F238E27FC236}">
                <a16:creationId xmlns:a16="http://schemas.microsoft.com/office/drawing/2014/main" id="{F26FCDC4-30CD-439B-B3FC-24AE701D7053}"/>
              </a:ext>
            </a:extLst>
          </p:cNvPr>
          <p:cNvPicPr>
            <a:picLocks noChangeAspect="1"/>
          </p:cNvPicPr>
          <p:nvPr/>
        </p:nvPicPr>
        <p:blipFill>
          <a:blip r:embed="rId4"/>
          <a:stretch>
            <a:fillRect/>
          </a:stretch>
        </p:blipFill>
        <p:spPr>
          <a:xfrm>
            <a:off x="18610782" y="-952500"/>
            <a:ext cx="10108811" cy="5526912"/>
          </a:xfrm>
          <a:prstGeom prst="rect">
            <a:avLst/>
          </a:prstGeom>
        </p:spPr>
      </p:pic>
      <p:pic>
        <p:nvPicPr>
          <p:cNvPr id="16" name="Picture 15">
            <a:extLst>
              <a:ext uri="{FF2B5EF4-FFF2-40B4-BE49-F238E27FC236}">
                <a16:creationId xmlns:a16="http://schemas.microsoft.com/office/drawing/2014/main" id="{3D4A29FE-CEDC-4CDE-B50A-B800BF92F247}"/>
              </a:ext>
            </a:extLst>
          </p:cNvPr>
          <p:cNvPicPr>
            <a:picLocks noChangeAspect="1"/>
          </p:cNvPicPr>
          <p:nvPr/>
        </p:nvPicPr>
        <p:blipFill>
          <a:blip r:embed="rId5"/>
          <a:stretch>
            <a:fillRect/>
          </a:stretch>
        </p:blipFill>
        <p:spPr>
          <a:xfrm>
            <a:off x="5943600" y="-2433270"/>
            <a:ext cx="7788315" cy="1745131"/>
          </a:xfrm>
          <a:prstGeom prst="rect">
            <a:avLst/>
          </a:prstGeom>
        </p:spPr>
      </p:pic>
      <p:sp>
        <p:nvSpPr>
          <p:cNvPr id="26" name="TextBox 25">
            <a:extLst>
              <a:ext uri="{FF2B5EF4-FFF2-40B4-BE49-F238E27FC236}">
                <a16:creationId xmlns:a16="http://schemas.microsoft.com/office/drawing/2014/main" id="{69BDE2DE-4265-4F23-8E6D-8BE938101052}"/>
              </a:ext>
            </a:extLst>
          </p:cNvPr>
          <p:cNvSpPr txBox="1"/>
          <p:nvPr/>
        </p:nvSpPr>
        <p:spPr>
          <a:xfrm>
            <a:off x="609600" y="1460837"/>
            <a:ext cx="8403767" cy="1015663"/>
          </a:xfrm>
          <a:prstGeom prst="rect">
            <a:avLst/>
          </a:prstGeom>
          <a:noFill/>
        </p:spPr>
        <p:txBody>
          <a:bodyPr wrap="square" rtlCol="0">
            <a:spAutoFit/>
          </a:bodyPr>
          <a:lstStyle/>
          <a:p>
            <a:r>
              <a:rPr lang="en-US" sz="6000" b="1">
                <a:solidFill>
                  <a:srgbClr val="F17B22"/>
                </a:solidFill>
                <a:latin typeface="Times New Roman" panose="02020603050405020304" pitchFamily="18" charset="0"/>
                <a:cs typeface="Times New Roman" panose="02020603050405020304" pitchFamily="18" charset="0"/>
              </a:rPr>
              <a:t>a) Kết quả</a:t>
            </a:r>
          </a:p>
        </p:txBody>
      </p:sp>
      <p:grpSp>
        <p:nvGrpSpPr>
          <p:cNvPr id="27" name="Group 26">
            <a:extLst>
              <a:ext uri="{FF2B5EF4-FFF2-40B4-BE49-F238E27FC236}">
                <a16:creationId xmlns:a16="http://schemas.microsoft.com/office/drawing/2014/main" id="{D1EF81D4-BD70-49C5-BC90-45A27FBBE8B8}"/>
              </a:ext>
            </a:extLst>
          </p:cNvPr>
          <p:cNvGrpSpPr/>
          <p:nvPr/>
        </p:nvGrpSpPr>
        <p:grpSpPr>
          <a:xfrm>
            <a:off x="586649" y="2591045"/>
            <a:ext cx="8403767" cy="1366889"/>
            <a:chOff x="586649" y="3684223"/>
            <a:chExt cx="8403767" cy="1366889"/>
          </a:xfrm>
        </p:grpSpPr>
        <p:sp>
          <p:nvSpPr>
            <p:cNvPr id="28" name="Rectangle 27">
              <a:extLst>
                <a:ext uri="{FF2B5EF4-FFF2-40B4-BE49-F238E27FC236}">
                  <a16:creationId xmlns:a16="http://schemas.microsoft.com/office/drawing/2014/main" id="{A4710B88-EDCD-4AC9-82D5-AA4949F0AB80}"/>
                </a:ext>
              </a:extLst>
            </p:cNvPr>
            <p:cNvSpPr/>
            <p:nvPr/>
          </p:nvSpPr>
          <p:spPr>
            <a:xfrm>
              <a:off x="586649" y="3684223"/>
              <a:ext cx="8403767" cy="1366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B76B284-E94C-4DB5-B26C-829B5B127C7D}"/>
                </a:ext>
              </a:extLst>
            </p:cNvPr>
            <p:cNvSpPr txBox="1"/>
            <p:nvPr/>
          </p:nvSpPr>
          <p:spPr>
            <a:xfrm>
              <a:off x="793658" y="3878310"/>
              <a:ext cx="7989749" cy="1107996"/>
            </a:xfrm>
            <a:prstGeom prst="rect">
              <a:avLst/>
            </a:prstGeom>
            <a:noFill/>
          </p:spPr>
          <p:txBody>
            <a:bodyPr wrap="square" rtlCol="0">
              <a:spAutoFit/>
            </a:bodyPr>
            <a:lstStyle/>
            <a:p>
              <a:pPr algn="ctr"/>
              <a:r>
                <a:rPr lang="en-US" sz="6600" b="1">
                  <a:latin typeface="Times New Roman" panose="02020603050405020304" pitchFamily="18" charset="0"/>
                  <a:cs typeface="Times New Roman" panose="02020603050405020304" pitchFamily="18" charset="0"/>
                </a:rPr>
                <a:t>NHẬN ĐỊNH</a:t>
              </a:r>
            </a:p>
          </p:txBody>
        </p:sp>
      </p:grpSp>
      <p:grpSp>
        <p:nvGrpSpPr>
          <p:cNvPr id="30" name="Group 29">
            <a:extLst>
              <a:ext uri="{FF2B5EF4-FFF2-40B4-BE49-F238E27FC236}">
                <a16:creationId xmlns:a16="http://schemas.microsoft.com/office/drawing/2014/main" id="{62D84F6B-8272-4D1C-ADED-9E56D850CBFD}"/>
              </a:ext>
            </a:extLst>
          </p:cNvPr>
          <p:cNvGrpSpPr/>
          <p:nvPr/>
        </p:nvGrpSpPr>
        <p:grpSpPr>
          <a:xfrm>
            <a:off x="9001644" y="4125687"/>
            <a:ext cx="8403767" cy="1394416"/>
            <a:chOff x="586649" y="3684223"/>
            <a:chExt cx="8403767" cy="1394416"/>
          </a:xfrm>
        </p:grpSpPr>
        <p:sp>
          <p:nvSpPr>
            <p:cNvPr id="31" name="Rectangle 30">
              <a:extLst>
                <a:ext uri="{FF2B5EF4-FFF2-40B4-BE49-F238E27FC236}">
                  <a16:creationId xmlns:a16="http://schemas.microsoft.com/office/drawing/2014/main" id="{42AC0B7D-6A17-4858-9B5C-3787603F9716}"/>
                </a:ext>
              </a:extLst>
            </p:cNvPr>
            <p:cNvSpPr/>
            <p:nvPr/>
          </p:nvSpPr>
          <p:spPr>
            <a:xfrm>
              <a:off x="586649" y="3684223"/>
              <a:ext cx="8403767" cy="1366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2583EB8-457D-418E-B017-4E22F25E19B1}"/>
                </a:ext>
              </a:extLst>
            </p:cNvPr>
            <p:cNvSpPr txBox="1"/>
            <p:nvPr/>
          </p:nvSpPr>
          <p:spPr>
            <a:xfrm>
              <a:off x="793658" y="3878310"/>
              <a:ext cx="7989749"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a:t>
              </a:r>
            </a:p>
          </p:txBody>
        </p:sp>
      </p:grpSp>
      <p:grpSp>
        <p:nvGrpSpPr>
          <p:cNvPr id="33" name="Group 32">
            <a:extLst>
              <a:ext uri="{FF2B5EF4-FFF2-40B4-BE49-F238E27FC236}">
                <a16:creationId xmlns:a16="http://schemas.microsoft.com/office/drawing/2014/main" id="{D088EA72-F628-4815-A786-05A8D04216F6}"/>
              </a:ext>
            </a:extLst>
          </p:cNvPr>
          <p:cNvGrpSpPr/>
          <p:nvPr/>
        </p:nvGrpSpPr>
        <p:grpSpPr>
          <a:xfrm>
            <a:off x="9001644" y="5660329"/>
            <a:ext cx="8403767" cy="1366889"/>
            <a:chOff x="586649" y="4325525"/>
            <a:chExt cx="8557351" cy="1351375"/>
          </a:xfrm>
        </p:grpSpPr>
        <p:sp>
          <p:nvSpPr>
            <p:cNvPr id="34" name="Rectangle 33">
              <a:extLst>
                <a:ext uri="{FF2B5EF4-FFF2-40B4-BE49-F238E27FC236}">
                  <a16:creationId xmlns:a16="http://schemas.microsoft.com/office/drawing/2014/main" id="{5F6B95C8-D4D6-425C-8C65-BA640368BC7A}"/>
                </a:ext>
              </a:extLst>
            </p:cNvPr>
            <p:cNvSpPr/>
            <p:nvPr/>
          </p:nvSpPr>
          <p:spPr>
            <a:xfrm>
              <a:off x="586649" y="4325525"/>
              <a:ext cx="8557351" cy="1351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DF05AF7-0D72-4D7E-98DD-EB2E1EE2932E}"/>
                </a:ext>
              </a:extLst>
            </p:cNvPr>
            <p:cNvSpPr txBox="1"/>
            <p:nvPr/>
          </p:nvSpPr>
          <p:spPr>
            <a:xfrm>
              <a:off x="797441" y="4378895"/>
              <a:ext cx="8135767"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a:t>
              </a:r>
            </a:p>
          </p:txBody>
        </p:sp>
      </p:grpSp>
      <p:grpSp>
        <p:nvGrpSpPr>
          <p:cNvPr id="36" name="Group 35">
            <a:extLst>
              <a:ext uri="{FF2B5EF4-FFF2-40B4-BE49-F238E27FC236}">
                <a16:creationId xmlns:a16="http://schemas.microsoft.com/office/drawing/2014/main" id="{12EBA55B-3488-456A-9DCC-C69835E40343}"/>
              </a:ext>
            </a:extLst>
          </p:cNvPr>
          <p:cNvGrpSpPr/>
          <p:nvPr/>
        </p:nvGrpSpPr>
        <p:grpSpPr>
          <a:xfrm>
            <a:off x="9001644" y="7194971"/>
            <a:ext cx="8403767" cy="1258518"/>
            <a:chOff x="586649" y="6283206"/>
            <a:chExt cx="8557351" cy="1154302"/>
          </a:xfrm>
        </p:grpSpPr>
        <p:sp>
          <p:nvSpPr>
            <p:cNvPr id="37" name="Rectangle 36">
              <a:extLst>
                <a:ext uri="{FF2B5EF4-FFF2-40B4-BE49-F238E27FC236}">
                  <a16:creationId xmlns:a16="http://schemas.microsoft.com/office/drawing/2014/main" id="{5D701B72-35E3-46D8-B4E0-0082ECE79B46}"/>
                </a:ext>
              </a:extLst>
            </p:cNvPr>
            <p:cNvSpPr/>
            <p:nvPr/>
          </p:nvSpPr>
          <p:spPr>
            <a:xfrm>
              <a:off x="586649" y="6283206"/>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75B9DE9-7C25-4160-8706-40803B98C77C}"/>
                </a:ext>
              </a:extLst>
            </p:cNvPr>
            <p:cNvSpPr txBox="1"/>
            <p:nvPr/>
          </p:nvSpPr>
          <p:spPr>
            <a:xfrm>
              <a:off x="797441" y="6336576"/>
              <a:ext cx="8135767" cy="110093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FFACB4DE-6FBF-4A71-96E8-19C4CEDDD53B}"/>
              </a:ext>
            </a:extLst>
          </p:cNvPr>
          <p:cNvGrpSpPr/>
          <p:nvPr/>
        </p:nvGrpSpPr>
        <p:grpSpPr>
          <a:xfrm>
            <a:off x="9024595" y="8729611"/>
            <a:ext cx="8403767" cy="1258518"/>
            <a:chOff x="609600" y="7734300"/>
            <a:chExt cx="8557351" cy="1154302"/>
          </a:xfrm>
        </p:grpSpPr>
        <p:sp>
          <p:nvSpPr>
            <p:cNvPr id="40" name="Rectangle 39">
              <a:extLst>
                <a:ext uri="{FF2B5EF4-FFF2-40B4-BE49-F238E27FC236}">
                  <a16:creationId xmlns:a16="http://schemas.microsoft.com/office/drawing/2014/main" id="{1EB25A81-9961-4CBC-9599-F502EEA39850}"/>
                </a:ext>
              </a:extLst>
            </p:cNvPr>
            <p:cNvSpPr/>
            <p:nvPr/>
          </p:nvSpPr>
          <p:spPr>
            <a:xfrm>
              <a:off x="609600" y="7734300"/>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2A487C96-6626-4323-807F-5DC5367AD89E}"/>
                </a:ext>
              </a:extLst>
            </p:cNvPr>
            <p:cNvSpPr txBox="1"/>
            <p:nvPr/>
          </p:nvSpPr>
          <p:spPr>
            <a:xfrm>
              <a:off x="820392" y="7787670"/>
              <a:ext cx="8135767" cy="110093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126AFF40-1961-4E7F-A6C0-4D5DBBE9DAEE}"/>
              </a:ext>
            </a:extLst>
          </p:cNvPr>
          <p:cNvGrpSpPr/>
          <p:nvPr/>
        </p:nvGrpSpPr>
        <p:grpSpPr>
          <a:xfrm>
            <a:off x="9001644" y="2591045"/>
            <a:ext cx="8403767" cy="1366889"/>
            <a:chOff x="586649" y="3684223"/>
            <a:chExt cx="8403767" cy="1366889"/>
          </a:xfrm>
        </p:grpSpPr>
        <p:sp>
          <p:nvSpPr>
            <p:cNvPr id="43" name="Rectangle 42">
              <a:extLst>
                <a:ext uri="{FF2B5EF4-FFF2-40B4-BE49-F238E27FC236}">
                  <a16:creationId xmlns:a16="http://schemas.microsoft.com/office/drawing/2014/main" id="{A6EAF20F-93EB-4411-B366-EEDAB6D93133}"/>
                </a:ext>
              </a:extLst>
            </p:cNvPr>
            <p:cNvSpPr/>
            <p:nvPr/>
          </p:nvSpPr>
          <p:spPr>
            <a:xfrm>
              <a:off x="586649" y="3684223"/>
              <a:ext cx="8403767" cy="1366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59335BAB-B252-4751-9CCD-233CFFC56825}"/>
                </a:ext>
              </a:extLst>
            </p:cNvPr>
            <p:cNvSpPr txBox="1"/>
            <p:nvPr/>
          </p:nvSpPr>
          <p:spPr>
            <a:xfrm>
              <a:off x="793658" y="3878310"/>
              <a:ext cx="7989749" cy="1107996"/>
            </a:xfrm>
            <a:prstGeom prst="rect">
              <a:avLst/>
            </a:prstGeom>
            <a:noFill/>
          </p:spPr>
          <p:txBody>
            <a:bodyPr wrap="square" rtlCol="0">
              <a:spAutoFit/>
            </a:bodyPr>
            <a:lstStyle/>
            <a:p>
              <a:pPr algn="ctr"/>
              <a:r>
                <a:rPr lang="en-US" sz="6600" b="1">
                  <a:latin typeface="Times New Roman" panose="02020603050405020304" pitchFamily="18" charset="0"/>
                  <a:cs typeface="Times New Roman" panose="02020603050405020304" pitchFamily="18" charset="0"/>
                </a:rPr>
                <a:t>MINH CHỨNG</a:t>
              </a:r>
            </a:p>
          </p:txBody>
        </p:sp>
      </p:grpSp>
      <p:sp>
        <p:nvSpPr>
          <p:cNvPr id="47" name="TextBox 46">
            <a:extLst>
              <a:ext uri="{FF2B5EF4-FFF2-40B4-BE49-F238E27FC236}">
                <a16:creationId xmlns:a16="http://schemas.microsoft.com/office/drawing/2014/main" id="{23902976-BEC5-4533-BBDE-F4ABB0CACF63}"/>
              </a:ext>
            </a:extLst>
          </p:cNvPr>
          <p:cNvSpPr txBox="1"/>
          <p:nvPr/>
        </p:nvSpPr>
        <p:spPr>
          <a:xfrm>
            <a:off x="5078275" y="1309081"/>
            <a:ext cx="13944600" cy="3416320"/>
          </a:xfrm>
          <a:prstGeom prst="rect">
            <a:avLst/>
          </a:prstGeom>
          <a:noFill/>
        </p:spPr>
        <p:txBody>
          <a:bodyPr wrap="square" rtlCol="0">
            <a:spAutoFit/>
          </a:bodyPr>
          <a:lstStyle/>
          <a:p>
            <a:r>
              <a:rPr lang="en-US" sz="3600" b="1">
                <a:solidFill>
                  <a:srgbClr val="F17B22"/>
                </a:solidFill>
                <a:latin typeface="Times New Roman" panose="02020603050405020304" pitchFamily="18" charset="0"/>
                <a:cs typeface="Times New Roman" panose="02020603050405020304" pitchFamily="18" charset="0"/>
              </a:rPr>
              <a:t>Hoạt động - cá nhân </a:t>
            </a:r>
          </a:p>
          <a:p>
            <a:r>
              <a:rPr lang="en-US" sz="3600" b="1">
                <a:solidFill>
                  <a:srgbClr val="F17B22"/>
                </a:solidFill>
                <a:latin typeface="Times New Roman" panose="02020603050405020304" pitchFamily="18" charset="0"/>
                <a:cs typeface="Times New Roman" panose="02020603050405020304" pitchFamily="18" charset="0"/>
              </a:rPr>
              <a:t>:Đọc SGK và tìm các minh chứng, chứng minh cho nhận định sau</a:t>
            </a:r>
          </a:p>
          <a:p>
            <a:endParaRPr lang="en-US" sz="3600" b="1">
              <a:solidFill>
                <a:srgbClr val="F17B22"/>
              </a:solidFill>
              <a:latin typeface="Times New Roman" panose="02020603050405020304" pitchFamily="18" charset="0"/>
              <a:cs typeface="Times New Roman" panose="02020603050405020304" pitchFamily="18" charset="0"/>
            </a:endParaRPr>
          </a:p>
          <a:p>
            <a:endParaRPr lang="en-US" sz="3600" b="1">
              <a:solidFill>
                <a:srgbClr val="F17B22"/>
              </a:solidFill>
              <a:latin typeface="Times New Roman" panose="02020603050405020304" pitchFamily="18" charset="0"/>
              <a:cs typeface="Times New Roman" panose="02020603050405020304" pitchFamily="18" charset="0"/>
            </a:endParaRPr>
          </a:p>
          <a:p>
            <a:endParaRPr lang="en-US" sz="3600" b="1">
              <a:solidFill>
                <a:srgbClr val="F17B22"/>
              </a:solidFill>
              <a:latin typeface="Times New Roman" panose="02020603050405020304" pitchFamily="18" charset="0"/>
              <a:cs typeface="Times New Roman" panose="02020603050405020304" pitchFamily="18" charset="0"/>
            </a:endParaRPr>
          </a:p>
          <a:p>
            <a:endParaRPr lang="en-US" sz="3600" b="1">
              <a:solidFill>
                <a:srgbClr val="F17B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3D4D-2667-0C70-7F70-B987F67DB74B}"/>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Freeform 34">
            <a:extLst>
              <a:ext uri="{FF2B5EF4-FFF2-40B4-BE49-F238E27FC236}">
                <a16:creationId xmlns:a16="http://schemas.microsoft.com/office/drawing/2014/main" id="{280B5829-CA04-F51A-154A-C52411B48719}"/>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defTabSz="914445">
              <a:defRPr/>
            </a:pPr>
            <a:endParaRPr lang="en-US">
              <a:solidFill>
                <a:prstClr val="black"/>
              </a:solidFill>
              <a:latin typeface="Calibri"/>
            </a:endParaRPr>
          </a:p>
        </p:txBody>
      </p:sp>
      <p:sp>
        <p:nvSpPr>
          <p:cNvPr id="9" name="TextBox 8">
            <a:extLst>
              <a:ext uri="{FF2B5EF4-FFF2-40B4-BE49-F238E27FC236}">
                <a16:creationId xmlns:a16="http://schemas.microsoft.com/office/drawing/2014/main" id="{AA52D6BD-7F3E-D9D5-8772-58EB1A62C17A}"/>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a:solidFill>
                  <a:prstClr val="white"/>
                </a:solidFill>
                <a:latin typeface="Sitka Banner" pitchFamily="2" charset="0"/>
                <a:ea typeface="Times New Roman" panose="02020603050405020304" pitchFamily="18" charset="0"/>
                <a:cs typeface="Times New Roman" panose="02020603050405020304" pitchFamily="18" charset="0"/>
              </a:rPr>
              <a:t>3. Kết quả và ý nghĩa</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5A08886-012C-4C3F-AAEE-2991E010C6EB}"/>
              </a:ext>
            </a:extLst>
          </p:cNvPr>
          <p:cNvGrpSpPr/>
          <p:nvPr/>
        </p:nvGrpSpPr>
        <p:grpSpPr>
          <a:xfrm>
            <a:off x="586649" y="3223359"/>
            <a:ext cx="8403767" cy="1827753"/>
            <a:chOff x="586649" y="2456649"/>
            <a:chExt cx="8557351" cy="1676400"/>
          </a:xfrm>
        </p:grpSpPr>
        <p:sp>
          <p:nvSpPr>
            <p:cNvPr id="2" name="Rectangle 1">
              <a:extLst>
                <a:ext uri="{FF2B5EF4-FFF2-40B4-BE49-F238E27FC236}">
                  <a16:creationId xmlns:a16="http://schemas.microsoft.com/office/drawing/2014/main" id="{7284BEAE-D318-4CA0-8EC6-3E5B6A888955}"/>
                </a:ext>
              </a:extLst>
            </p:cNvPr>
            <p:cNvSpPr/>
            <p:nvPr/>
          </p:nvSpPr>
          <p:spPr>
            <a:xfrm>
              <a:off x="586649" y="2456649"/>
              <a:ext cx="8557351"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829B65-34F5-40A7-89E4-45B4DE0344EE}"/>
                </a:ext>
              </a:extLst>
            </p:cNvPr>
            <p:cNvSpPr txBox="1"/>
            <p:nvPr/>
          </p:nvSpPr>
          <p:spPr>
            <a:xfrm>
              <a:off x="797441" y="2756240"/>
              <a:ext cx="8135767" cy="1100932"/>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Bộ máy </a:t>
              </a:r>
              <a:r>
                <a:rPr lang="en-US" sz="3600">
                  <a:solidFill>
                    <a:srgbClr val="FF0000"/>
                  </a:solidFill>
                  <a:latin typeface="Times New Roman" panose="02020603050405020304" pitchFamily="18" charset="0"/>
                  <a:cs typeface="Times New Roman" panose="02020603050405020304" pitchFamily="18" charset="0"/>
                </a:rPr>
                <a:t>nhà nước quy củ, chặt chẽ, tập trung quyền lực trong tay vua </a:t>
              </a:r>
            </a:p>
          </p:txBody>
        </p:sp>
      </p:grpSp>
      <p:grpSp>
        <p:nvGrpSpPr>
          <p:cNvPr id="23" name="Group 22">
            <a:extLst>
              <a:ext uri="{FF2B5EF4-FFF2-40B4-BE49-F238E27FC236}">
                <a16:creationId xmlns:a16="http://schemas.microsoft.com/office/drawing/2014/main" id="{54E6D3C6-AF1B-4EDA-B4A0-B2B75C503C8C}"/>
              </a:ext>
            </a:extLst>
          </p:cNvPr>
          <p:cNvGrpSpPr/>
          <p:nvPr/>
        </p:nvGrpSpPr>
        <p:grpSpPr>
          <a:xfrm>
            <a:off x="586649" y="5272856"/>
            <a:ext cx="8403767" cy="1473384"/>
            <a:chOff x="586649" y="4325525"/>
            <a:chExt cx="8557351" cy="1351375"/>
          </a:xfrm>
        </p:grpSpPr>
        <p:sp>
          <p:nvSpPr>
            <p:cNvPr id="8" name="Rectangle 7">
              <a:extLst>
                <a:ext uri="{FF2B5EF4-FFF2-40B4-BE49-F238E27FC236}">
                  <a16:creationId xmlns:a16="http://schemas.microsoft.com/office/drawing/2014/main" id="{64C8C608-CF01-41C6-AB77-2BA1B5DE259B}"/>
                </a:ext>
              </a:extLst>
            </p:cNvPr>
            <p:cNvSpPr/>
            <p:nvPr/>
          </p:nvSpPr>
          <p:spPr>
            <a:xfrm>
              <a:off x="586649" y="4325525"/>
              <a:ext cx="8557351" cy="1351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CF9065-7057-4F0F-B3E8-A09918AB0CCD}"/>
                </a:ext>
              </a:extLst>
            </p:cNvPr>
            <p:cNvSpPr txBox="1"/>
            <p:nvPr/>
          </p:nvSpPr>
          <p:spPr>
            <a:xfrm>
              <a:off x="797441" y="4378895"/>
              <a:ext cx="8135767" cy="11009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solidFill>
                    <a:srgbClr val="7030A0"/>
                  </a:solidFill>
                  <a:latin typeface="Times New Roman" pitchFamily="18" charset="0"/>
                  <a:cs typeface="Times New Roman" pitchFamily="18" charset="0"/>
                </a:rPr>
                <a:t>Hạn chế </a:t>
              </a:r>
              <a:r>
                <a:rPr lang="en-US" sz="3600">
                  <a:latin typeface="Times New Roman" pitchFamily="18" charset="0"/>
                  <a:cs typeface="Times New Roman" pitchFamily="18" charset="0"/>
                </a:rPr>
                <a:t>được tình trạng </a:t>
              </a:r>
              <a:r>
                <a:rPr lang="en-US" sz="3600">
                  <a:solidFill>
                    <a:srgbClr val="7030A0"/>
                  </a:solidFill>
                  <a:latin typeface="Times New Roman" pitchFamily="18" charset="0"/>
                  <a:cs typeface="Times New Roman" pitchFamily="18" charset="0"/>
                </a:rPr>
                <a:t>chuyên quyền, nguy cơ cát cứ.</a:t>
              </a:r>
            </a:p>
          </p:txBody>
        </p:sp>
      </p:grpSp>
      <p:grpSp>
        <p:nvGrpSpPr>
          <p:cNvPr id="24" name="Group 23">
            <a:extLst>
              <a:ext uri="{FF2B5EF4-FFF2-40B4-BE49-F238E27FC236}">
                <a16:creationId xmlns:a16="http://schemas.microsoft.com/office/drawing/2014/main" id="{44148C68-08CA-4A8E-AE0A-D9B53A4D3247}"/>
              </a:ext>
            </a:extLst>
          </p:cNvPr>
          <p:cNvGrpSpPr/>
          <p:nvPr/>
        </p:nvGrpSpPr>
        <p:grpSpPr>
          <a:xfrm>
            <a:off x="586649" y="6997327"/>
            <a:ext cx="8403767" cy="1258518"/>
            <a:chOff x="586649" y="6283206"/>
            <a:chExt cx="8557351" cy="1154302"/>
          </a:xfrm>
        </p:grpSpPr>
        <p:sp>
          <p:nvSpPr>
            <p:cNvPr id="11" name="Rectangle 10">
              <a:extLst>
                <a:ext uri="{FF2B5EF4-FFF2-40B4-BE49-F238E27FC236}">
                  <a16:creationId xmlns:a16="http://schemas.microsoft.com/office/drawing/2014/main" id="{55D4C624-C436-4EF3-890E-1DB69B8080CB}"/>
                </a:ext>
              </a:extLst>
            </p:cNvPr>
            <p:cNvSpPr/>
            <p:nvPr/>
          </p:nvSpPr>
          <p:spPr>
            <a:xfrm>
              <a:off x="586649" y="6283206"/>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4EA5C60-34BE-4F9A-BCDB-A5127324EFA4}"/>
                </a:ext>
              </a:extLst>
            </p:cNvPr>
            <p:cNvSpPr txBox="1"/>
            <p:nvPr/>
          </p:nvSpPr>
          <p:spPr>
            <a:xfrm>
              <a:off x="797441" y="6336576"/>
              <a:ext cx="8135767" cy="1100932"/>
            </a:xfrm>
            <a:prstGeom prst="rect">
              <a:avLst/>
            </a:prstGeom>
            <a:noFill/>
          </p:spPr>
          <p:txBody>
            <a:bodyPr wrap="square" rtlCol="0">
              <a:spAutoFit/>
            </a:bodyPr>
            <a:lstStyle/>
            <a:p>
              <a:pPr algn="just"/>
              <a:r>
                <a:rPr lang="en-US" sz="3600">
                  <a:latin typeface="Times New Roman" pitchFamily="18" charset="0"/>
                  <a:cs typeface="Times New Roman" pitchFamily="18" charset="0"/>
                </a:rPr>
                <a:t>Chính sách ruộng đất </a:t>
              </a:r>
              <a:r>
                <a:rPr lang="en-US" sz="3600">
                  <a:solidFill>
                    <a:srgbClr val="002060"/>
                  </a:solidFill>
                  <a:latin typeface="Times New Roman" pitchFamily="18" charset="0"/>
                  <a:cs typeface="Times New Roman" pitchFamily="18" charset="0"/>
                </a:rPr>
                <a:t>góp phần phát triển nông nghiệp.</a:t>
              </a:r>
            </a:p>
          </p:txBody>
        </p:sp>
      </p:grpSp>
      <p:grpSp>
        <p:nvGrpSpPr>
          <p:cNvPr id="25" name="Group 24">
            <a:extLst>
              <a:ext uri="{FF2B5EF4-FFF2-40B4-BE49-F238E27FC236}">
                <a16:creationId xmlns:a16="http://schemas.microsoft.com/office/drawing/2014/main" id="{8873FEE0-A627-4E46-BD69-1500A9C50A52}"/>
              </a:ext>
            </a:extLst>
          </p:cNvPr>
          <p:cNvGrpSpPr/>
          <p:nvPr/>
        </p:nvGrpSpPr>
        <p:grpSpPr>
          <a:xfrm>
            <a:off x="609600" y="8501011"/>
            <a:ext cx="8403767" cy="1258518"/>
            <a:chOff x="609600" y="7734300"/>
            <a:chExt cx="8557351" cy="1154302"/>
          </a:xfrm>
        </p:grpSpPr>
        <p:sp>
          <p:nvSpPr>
            <p:cNvPr id="13" name="Rectangle 12">
              <a:extLst>
                <a:ext uri="{FF2B5EF4-FFF2-40B4-BE49-F238E27FC236}">
                  <a16:creationId xmlns:a16="http://schemas.microsoft.com/office/drawing/2014/main" id="{E48F7679-19D4-4DE6-8EE3-40ABE00BAC1C}"/>
                </a:ext>
              </a:extLst>
            </p:cNvPr>
            <p:cNvSpPr/>
            <p:nvPr/>
          </p:nvSpPr>
          <p:spPr>
            <a:xfrm>
              <a:off x="609600" y="7734300"/>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1B3ACBA-B83D-4F0C-B5BC-45C9E764D327}"/>
                </a:ext>
              </a:extLst>
            </p:cNvPr>
            <p:cNvSpPr txBox="1"/>
            <p:nvPr/>
          </p:nvSpPr>
          <p:spPr>
            <a:xfrm>
              <a:off x="820392" y="7787670"/>
              <a:ext cx="8135767" cy="1100932"/>
            </a:xfrm>
            <a:prstGeom prst="rect">
              <a:avLst/>
            </a:prstGeom>
            <a:noFill/>
          </p:spPr>
          <p:txBody>
            <a:bodyPr wrap="square" rtlCol="0">
              <a:spAutoFit/>
            </a:bodyPr>
            <a:lstStyle/>
            <a:p>
              <a:pPr algn="just"/>
              <a:r>
                <a:rPr lang="en-US" sz="3600">
                  <a:latin typeface="Times New Roman" pitchFamily="18" charset="0"/>
                  <a:cs typeface="Times New Roman" pitchFamily="18" charset="0"/>
                </a:rPr>
                <a:t>Chính sách </a:t>
              </a:r>
              <a:r>
                <a:rPr lang="en-US" sz="3600">
                  <a:solidFill>
                    <a:srgbClr val="FF0000"/>
                  </a:solidFill>
                  <a:latin typeface="Times New Roman" pitchFamily="18" charset="0"/>
                  <a:cs typeface="Times New Roman" pitchFamily="18" charset="0"/>
                </a:rPr>
                <a:t>giáo dục, khoa cử tạo ra đội ngũ quan lại có tài.</a:t>
              </a:r>
            </a:p>
          </p:txBody>
        </p:sp>
      </p:grpSp>
      <p:pic>
        <p:nvPicPr>
          <p:cNvPr id="6" name="Picture 5">
            <a:extLst>
              <a:ext uri="{FF2B5EF4-FFF2-40B4-BE49-F238E27FC236}">
                <a16:creationId xmlns:a16="http://schemas.microsoft.com/office/drawing/2014/main" id="{F26FCDC4-30CD-439B-B3FC-24AE701D7053}"/>
              </a:ext>
            </a:extLst>
          </p:cNvPr>
          <p:cNvPicPr>
            <a:picLocks noChangeAspect="1"/>
          </p:cNvPicPr>
          <p:nvPr/>
        </p:nvPicPr>
        <p:blipFill>
          <a:blip r:embed="rId4"/>
          <a:stretch>
            <a:fillRect/>
          </a:stretch>
        </p:blipFill>
        <p:spPr>
          <a:xfrm>
            <a:off x="18610782" y="-952500"/>
            <a:ext cx="10108811" cy="5526912"/>
          </a:xfrm>
          <a:prstGeom prst="rect">
            <a:avLst/>
          </a:prstGeom>
        </p:spPr>
      </p:pic>
      <p:pic>
        <p:nvPicPr>
          <p:cNvPr id="16" name="Picture 15">
            <a:extLst>
              <a:ext uri="{FF2B5EF4-FFF2-40B4-BE49-F238E27FC236}">
                <a16:creationId xmlns:a16="http://schemas.microsoft.com/office/drawing/2014/main" id="{3D4A29FE-CEDC-4CDE-B50A-B800BF92F247}"/>
              </a:ext>
            </a:extLst>
          </p:cNvPr>
          <p:cNvPicPr>
            <a:picLocks noChangeAspect="1"/>
          </p:cNvPicPr>
          <p:nvPr/>
        </p:nvPicPr>
        <p:blipFill>
          <a:blip r:embed="rId5"/>
          <a:stretch>
            <a:fillRect/>
          </a:stretch>
        </p:blipFill>
        <p:spPr>
          <a:xfrm>
            <a:off x="5943600" y="-2433270"/>
            <a:ext cx="7788315" cy="1745131"/>
          </a:xfrm>
          <a:prstGeom prst="rect">
            <a:avLst/>
          </a:prstGeom>
        </p:spPr>
      </p:pic>
      <p:sp>
        <p:nvSpPr>
          <p:cNvPr id="17" name="Rectangle: Rounded Corners 16">
            <a:extLst>
              <a:ext uri="{FF2B5EF4-FFF2-40B4-BE49-F238E27FC236}">
                <a16:creationId xmlns:a16="http://schemas.microsoft.com/office/drawing/2014/main" id="{2B74D548-B39C-46BE-9E32-F6E57C2AF23E}"/>
              </a:ext>
            </a:extLst>
          </p:cNvPr>
          <p:cNvSpPr/>
          <p:nvPr/>
        </p:nvSpPr>
        <p:spPr>
          <a:xfrm>
            <a:off x="10039966" y="2079486"/>
            <a:ext cx="7544217" cy="7421687"/>
          </a:xfrm>
          <a:prstGeom prst="roundRect">
            <a:avLst>
              <a:gd name="adj" fmla="val 12035"/>
            </a:avLst>
          </a:prstGeom>
          <a:solidFill>
            <a:srgbClr val="FBE6D4"/>
          </a:solidFill>
          <a:ln>
            <a:solidFill>
              <a:srgbClr val="F37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4D6247E-13BB-49DA-943C-67761F6EBCEF}"/>
              </a:ext>
            </a:extLst>
          </p:cNvPr>
          <p:cNvSpPr/>
          <p:nvPr/>
        </p:nvSpPr>
        <p:spPr>
          <a:xfrm>
            <a:off x="10668000" y="2456649"/>
            <a:ext cx="3810000" cy="1086651"/>
          </a:xfrm>
          <a:prstGeom prst="roundRect">
            <a:avLst>
              <a:gd name="adj" fmla="val 42559"/>
            </a:avLst>
          </a:prstGeom>
          <a:solidFill>
            <a:srgbClr val="F17B22"/>
          </a:solidFill>
          <a:ln>
            <a:solidFill>
              <a:srgbClr val="F07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038C4A-1485-4D7B-8C14-7F9763426DEC}"/>
              </a:ext>
            </a:extLst>
          </p:cNvPr>
          <p:cNvSpPr txBox="1"/>
          <p:nvPr/>
        </p:nvSpPr>
        <p:spPr>
          <a:xfrm>
            <a:off x="10896600" y="2615254"/>
            <a:ext cx="3352800" cy="769441"/>
          </a:xfrm>
          <a:prstGeom prst="rect">
            <a:avLst/>
          </a:prstGeom>
          <a:noFill/>
        </p:spPr>
        <p:txBody>
          <a:bodyPr wrap="square" rtlCol="0">
            <a:spAutoFit/>
          </a:bodyPr>
          <a:lstStyle/>
          <a:p>
            <a:pPr algn="ctr"/>
            <a:r>
              <a:rPr lang="en-US" sz="4400">
                <a:solidFill>
                  <a:schemeClr val="bg1"/>
                </a:solidFill>
                <a:latin typeface="Times New Roman" panose="02020603050405020304" pitchFamily="18" charset="0"/>
                <a:cs typeface="Times New Roman" panose="02020603050405020304" pitchFamily="18" charset="0"/>
              </a:rPr>
              <a:t>TƯ LIỆU 2:</a:t>
            </a:r>
          </a:p>
        </p:txBody>
      </p:sp>
      <p:sp>
        <p:nvSpPr>
          <p:cNvPr id="20" name="TextBox 19">
            <a:extLst>
              <a:ext uri="{FF2B5EF4-FFF2-40B4-BE49-F238E27FC236}">
                <a16:creationId xmlns:a16="http://schemas.microsoft.com/office/drawing/2014/main" id="{8292D19D-3B9F-42C1-BD7E-6F1AC5BCDFC7}"/>
              </a:ext>
            </a:extLst>
          </p:cNvPr>
          <p:cNvSpPr txBox="1"/>
          <p:nvPr/>
        </p:nvSpPr>
        <p:spPr>
          <a:xfrm>
            <a:off x="10210800" y="3848100"/>
            <a:ext cx="7086600" cy="4832092"/>
          </a:xfrm>
          <a:prstGeom prst="rect">
            <a:avLst/>
          </a:prstGeom>
          <a:noFill/>
        </p:spPr>
        <p:txBody>
          <a:bodyPr wrap="square" rtlCol="0">
            <a:spAutoFit/>
          </a:bodyPr>
          <a:lstStyle/>
          <a:p>
            <a:pPr algn="just"/>
            <a:r>
              <a:rPr lang="vi-VN" sz="4400">
                <a:latin typeface="Times New Roman" pitchFamily="18" charset="0"/>
                <a:cs typeface="Times New Roman" pitchFamily="18" charset="0"/>
              </a:rPr>
              <a:t>Cuộc cải cách của vua Lê Thánh Tông “khiến cho quan to, quan nhỏ đều ràng buộc với nhau Chức trọng, chức khinh cùng kiềm chế lẫn nhau. Uy quyền không bị lợi dụng, thế nước vậy là khó lay”.</a:t>
            </a:r>
            <a:endParaRPr lang="en-US" sz="4400"/>
          </a:p>
        </p:txBody>
      </p:sp>
      <p:sp>
        <p:nvSpPr>
          <p:cNvPr id="21" name="TextBox 20">
            <a:extLst>
              <a:ext uri="{FF2B5EF4-FFF2-40B4-BE49-F238E27FC236}">
                <a16:creationId xmlns:a16="http://schemas.microsoft.com/office/drawing/2014/main" id="{1575108D-E8E9-44BF-8ADA-B84CB3D860C3}"/>
              </a:ext>
            </a:extLst>
          </p:cNvPr>
          <p:cNvSpPr txBox="1"/>
          <p:nvPr/>
        </p:nvSpPr>
        <p:spPr>
          <a:xfrm>
            <a:off x="10210383" y="8680192"/>
            <a:ext cx="7544217" cy="461665"/>
          </a:xfrm>
          <a:prstGeom prst="rect">
            <a:avLst/>
          </a:prstGeom>
          <a:noFill/>
        </p:spPr>
        <p:txBody>
          <a:bodyPr wrap="square" rtlCol="0">
            <a:spAutoFit/>
          </a:bodyPr>
          <a:lstStyle/>
          <a:p>
            <a:pPr algn="just"/>
            <a:r>
              <a:rPr lang="vi-VN" sz="2400">
                <a:latin typeface="Times New Roman" pitchFamily="18" charset="0"/>
                <a:cs typeface="Times New Roman" pitchFamily="18" charset="0"/>
              </a:rPr>
              <a:t>(Ngô Sỹ Liên, Đại Việt sử ký toàn thư, Tập II, Sđd, tr. 454)</a:t>
            </a:r>
            <a:endParaRPr lang="en-US" sz="240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69BDE2DE-4265-4F23-8E6D-8BE938101052}"/>
              </a:ext>
            </a:extLst>
          </p:cNvPr>
          <p:cNvSpPr txBox="1"/>
          <p:nvPr/>
        </p:nvSpPr>
        <p:spPr>
          <a:xfrm>
            <a:off x="609600" y="1943100"/>
            <a:ext cx="8403767" cy="1015663"/>
          </a:xfrm>
          <a:prstGeom prst="rect">
            <a:avLst/>
          </a:prstGeom>
          <a:noFill/>
        </p:spPr>
        <p:txBody>
          <a:bodyPr wrap="square" rtlCol="0">
            <a:spAutoFit/>
          </a:bodyPr>
          <a:lstStyle/>
          <a:p>
            <a:r>
              <a:rPr lang="en-US" sz="6000" b="1">
                <a:solidFill>
                  <a:srgbClr val="F17B22"/>
                </a:solidFill>
                <a:latin typeface="Times New Roman" panose="02020603050405020304" pitchFamily="18" charset="0"/>
                <a:cs typeface="Times New Roman" panose="02020603050405020304" pitchFamily="18" charset="0"/>
              </a:rPr>
              <a:t>a) Kết quả</a:t>
            </a:r>
          </a:p>
        </p:txBody>
      </p:sp>
    </p:spTree>
    <p:extLst>
      <p:ext uri="{BB962C8B-B14F-4D97-AF65-F5344CB8AC3E}">
        <p14:creationId xmlns:p14="http://schemas.microsoft.com/office/powerpoint/2010/main" val="178177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3D4D-2667-0C70-7F70-B987F67DB74B}"/>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Freeform 34">
            <a:extLst>
              <a:ext uri="{FF2B5EF4-FFF2-40B4-BE49-F238E27FC236}">
                <a16:creationId xmlns:a16="http://schemas.microsoft.com/office/drawing/2014/main" id="{280B5829-CA04-F51A-154A-C52411B48719}"/>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defTabSz="914445">
              <a:defRPr/>
            </a:pPr>
            <a:endParaRPr lang="en-US">
              <a:solidFill>
                <a:prstClr val="black"/>
              </a:solidFill>
              <a:latin typeface="Calibri"/>
            </a:endParaRPr>
          </a:p>
        </p:txBody>
      </p:sp>
      <p:sp>
        <p:nvSpPr>
          <p:cNvPr id="9" name="TextBox 8">
            <a:extLst>
              <a:ext uri="{FF2B5EF4-FFF2-40B4-BE49-F238E27FC236}">
                <a16:creationId xmlns:a16="http://schemas.microsoft.com/office/drawing/2014/main" id="{AA52D6BD-7F3E-D9D5-8772-58EB1A62C17A}"/>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a:solidFill>
                  <a:prstClr val="white"/>
                </a:solidFill>
                <a:latin typeface="Sitka Banner" pitchFamily="2" charset="0"/>
                <a:ea typeface="Times New Roman" panose="02020603050405020304" pitchFamily="18" charset="0"/>
                <a:cs typeface="Times New Roman" panose="02020603050405020304" pitchFamily="18" charset="0"/>
              </a:rPr>
              <a:t>3. Kết quả và ý nghĩa</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CD22C72-2FCA-410F-89DA-F6663D9BC460}"/>
              </a:ext>
            </a:extLst>
          </p:cNvPr>
          <p:cNvGrpSpPr/>
          <p:nvPr/>
        </p:nvGrpSpPr>
        <p:grpSpPr>
          <a:xfrm>
            <a:off x="586649" y="4125687"/>
            <a:ext cx="8403767" cy="1394416"/>
            <a:chOff x="586649" y="3684223"/>
            <a:chExt cx="8403767" cy="1394416"/>
          </a:xfrm>
        </p:grpSpPr>
        <p:sp>
          <p:nvSpPr>
            <p:cNvPr id="2" name="Rectangle 1">
              <a:extLst>
                <a:ext uri="{FF2B5EF4-FFF2-40B4-BE49-F238E27FC236}">
                  <a16:creationId xmlns:a16="http://schemas.microsoft.com/office/drawing/2014/main" id="{7284BEAE-D318-4CA0-8EC6-3E5B6A888955}"/>
                </a:ext>
              </a:extLst>
            </p:cNvPr>
            <p:cNvSpPr/>
            <p:nvPr/>
          </p:nvSpPr>
          <p:spPr>
            <a:xfrm>
              <a:off x="586649" y="3684223"/>
              <a:ext cx="8403767" cy="1366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A829B65-34F5-40A7-89E4-45B4DE0344EE}"/>
                </a:ext>
              </a:extLst>
            </p:cNvPr>
            <p:cNvSpPr txBox="1"/>
            <p:nvPr/>
          </p:nvSpPr>
          <p:spPr>
            <a:xfrm>
              <a:off x="793658" y="3878310"/>
              <a:ext cx="7989749"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Làm </a:t>
              </a:r>
              <a:r>
                <a:rPr lang="en-US" sz="3600">
                  <a:solidFill>
                    <a:srgbClr val="7030A0"/>
                  </a:solidFill>
                  <a:latin typeface="Times New Roman" panose="02020603050405020304" pitchFamily="18" charset="0"/>
                  <a:cs typeface="Times New Roman" panose="02020603050405020304" pitchFamily="18" charset="0"/>
                </a:rPr>
                <a:t>chuyển </a:t>
              </a:r>
              <a:r>
                <a:rPr lang="en-US" sz="3600" smtClean="0">
                  <a:solidFill>
                    <a:srgbClr val="7030A0"/>
                  </a:solidFill>
                  <a:latin typeface="Times New Roman" panose="02020603050405020304" pitchFamily="18" charset="0"/>
                  <a:cs typeface="Times New Roman" panose="02020603050405020304" pitchFamily="18" charset="0"/>
                </a:rPr>
                <a:t>biến </a:t>
              </a:r>
              <a:r>
                <a:rPr lang="en-US" sz="3600">
                  <a:solidFill>
                    <a:srgbClr val="7030A0"/>
                  </a:solidFill>
                  <a:latin typeface="Times New Roman" panose="02020603050405020304" pitchFamily="18" charset="0"/>
                  <a:cs typeface="Times New Roman" panose="02020603050405020304" pitchFamily="18" charset="0"/>
                </a:rPr>
                <a:t>toàn bộ các hoạt động </a:t>
              </a:r>
              <a:r>
                <a:rPr lang="en-US" sz="3600">
                  <a:latin typeface="Times New Roman" panose="02020603050405020304" pitchFamily="18" charset="0"/>
                  <a:cs typeface="Times New Roman" panose="02020603050405020304" pitchFamily="18" charset="0"/>
                </a:rPr>
                <a:t>của quốc gia.</a:t>
              </a:r>
            </a:p>
          </p:txBody>
        </p:sp>
      </p:grpSp>
      <p:grpSp>
        <p:nvGrpSpPr>
          <p:cNvPr id="23" name="Group 22">
            <a:extLst>
              <a:ext uri="{FF2B5EF4-FFF2-40B4-BE49-F238E27FC236}">
                <a16:creationId xmlns:a16="http://schemas.microsoft.com/office/drawing/2014/main" id="{54E6D3C6-AF1B-4EDA-B4A0-B2B75C503C8C}"/>
              </a:ext>
            </a:extLst>
          </p:cNvPr>
          <p:cNvGrpSpPr/>
          <p:nvPr/>
        </p:nvGrpSpPr>
        <p:grpSpPr>
          <a:xfrm>
            <a:off x="586649" y="5660329"/>
            <a:ext cx="8403767" cy="1366889"/>
            <a:chOff x="586649" y="4325525"/>
            <a:chExt cx="8557351" cy="1351375"/>
          </a:xfrm>
        </p:grpSpPr>
        <p:sp>
          <p:nvSpPr>
            <p:cNvPr id="8" name="Rectangle 7">
              <a:extLst>
                <a:ext uri="{FF2B5EF4-FFF2-40B4-BE49-F238E27FC236}">
                  <a16:creationId xmlns:a16="http://schemas.microsoft.com/office/drawing/2014/main" id="{64C8C608-CF01-41C6-AB77-2BA1B5DE259B}"/>
                </a:ext>
              </a:extLst>
            </p:cNvPr>
            <p:cNvSpPr/>
            <p:nvPr/>
          </p:nvSpPr>
          <p:spPr>
            <a:xfrm>
              <a:off x="586649" y="4325525"/>
              <a:ext cx="8557351" cy="1351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CF9065-7057-4F0F-B3E8-A09918AB0CCD}"/>
                </a:ext>
              </a:extLst>
            </p:cNvPr>
            <p:cNvSpPr txBox="1"/>
            <p:nvPr/>
          </p:nvSpPr>
          <p:spPr>
            <a:xfrm>
              <a:off x="797441" y="4378895"/>
              <a:ext cx="813576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a:solidFill>
                    <a:srgbClr val="7030A0"/>
                  </a:solidFill>
                  <a:latin typeface="Times New Roman" pitchFamily="18" charset="0"/>
                  <a:cs typeface="Times New Roman" pitchFamily="18" charset="0"/>
                </a:rPr>
                <a:t>Tạo cơ sở cho </a:t>
              </a:r>
              <a:r>
                <a:rPr lang="vi-VN" sz="3600">
                  <a:latin typeface="Times New Roman" pitchFamily="18" charset="0"/>
                  <a:cs typeface="Times New Roman" pitchFamily="18" charset="0"/>
                </a:rPr>
                <a:t>Vương triều Lê sơ </a:t>
              </a:r>
              <a:r>
                <a:rPr lang="vi-VN" sz="3600">
                  <a:solidFill>
                    <a:srgbClr val="FF0000"/>
                  </a:solidFill>
                  <a:latin typeface="Times New Roman" pitchFamily="18" charset="0"/>
                  <a:cs typeface="Times New Roman" pitchFamily="18" charset="0"/>
                </a:rPr>
                <a:t>phát triển vững mạnh, đất nước hưng thịnh.</a:t>
              </a:r>
              <a:endParaRPr lang="en-US" sz="3600">
                <a:solidFill>
                  <a:srgbClr val="FF0000"/>
                </a:solidFill>
                <a:latin typeface="Times New Roman" pitchFamily="18" charset="0"/>
                <a:cs typeface="Times New Roman" pitchFamily="18" charset="0"/>
              </a:endParaRPr>
            </a:p>
          </p:txBody>
        </p:sp>
      </p:grpSp>
      <p:grpSp>
        <p:nvGrpSpPr>
          <p:cNvPr id="24" name="Group 23">
            <a:extLst>
              <a:ext uri="{FF2B5EF4-FFF2-40B4-BE49-F238E27FC236}">
                <a16:creationId xmlns:a16="http://schemas.microsoft.com/office/drawing/2014/main" id="{44148C68-08CA-4A8E-AE0A-D9B53A4D3247}"/>
              </a:ext>
            </a:extLst>
          </p:cNvPr>
          <p:cNvGrpSpPr/>
          <p:nvPr/>
        </p:nvGrpSpPr>
        <p:grpSpPr>
          <a:xfrm>
            <a:off x="586649" y="7194968"/>
            <a:ext cx="8403767" cy="2463922"/>
            <a:chOff x="586649" y="6283206"/>
            <a:chExt cx="8557351" cy="1130588"/>
          </a:xfrm>
        </p:grpSpPr>
        <p:sp>
          <p:nvSpPr>
            <p:cNvPr id="11" name="Rectangle 10">
              <a:extLst>
                <a:ext uri="{FF2B5EF4-FFF2-40B4-BE49-F238E27FC236}">
                  <a16:creationId xmlns:a16="http://schemas.microsoft.com/office/drawing/2014/main" id="{55D4C624-C436-4EF3-890E-1DB69B8080CB}"/>
                </a:ext>
              </a:extLst>
            </p:cNvPr>
            <p:cNvSpPr/>
            <p:nvPr/>
          </p:nvSpPr>
          <p:spPr>
            <a:xfrm>
              <a:off x="586649" y="6283206"/>
              <a:ext cx="8557351" cy="1130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4EA5C60-34BE-4F9A-BCDB-A5127324EFA4}"/>
                </a:ext>
              </a:extLst>
            </p:cNvPr>
            <p:cNvSpPr txBox="1"/>
            <p:nvPr/>
          </p:nvSpPr>
          <p:spPr>
            <a:xfrm>
              <a:off x="797441" y="6336576"/>
              <a:ext cx="8135767" cy="1059191"/>
            </a:xfrm>
            <a:prstGeom prst="rect">
              <a:avLst/>
            </a:prstGeom>
            <a:noFill/>
          </p:spPr>
          <p:txBody>
            <a:bodyPr wrap="square" rtlCol="0">
              <a:spAutoFit/>
            </a:bodyPr>
            <a:lstStyle/>
            <a:p>
              <a:pPr algn="just"/>
              <a:r>
                <a:rPr lang="en-US" sz="3600">
                  <a:solidFill>
                    <a:srgbClr val="7030A0"/>
                  </a:solidFill>
                  <a:latin typeface="Times New Roman" pitchFamily="18" charset="0"/>
                  <a:cs typeface="Times New Roman" pitchFamily="18" charset="0"/>
                </a:rPr>
                <a:t>Góp phần xây dựng</a:t>
              </a:r>
              <a:r>
                <a:rPr lang="vi-VN" sz="3600">
                  <a:solidFill>
                    <a:srgbClr val="7030A0"/>
                  </a:solidFill>
                  <a:latin typeface="Times New Roman" pitchFamily="18" charset="0"/>
                  <a:cs typeface="Times New Roman" pitchFamily="18" charset="0"/>
                </a:rPr>
                <a:t> vương triều</a:t>
              </a:r>
              <a:r>
                <a:rPr lang="en-US" sz="3600">
                  <a:solidFill>
                    <a:srgbClr val="7030A0"/>
                  </a:solidFill>
                  <a:latin typeface="Times New Roman" pitchFamily="18" charset="0"/>
                  <a:cs typeface="Times New Roman" pitchFamily="18" charset="0"/>
                </a:rPr>
                <a:t> Lê sơ</a:t>
              </a:r>
              <a:r>
                <a:rPr lang="vi-VN" sz="3600">
                  <a:solidFill>
                    <a:srgbClr val="7030A0"/>
                  </a:solidFill>
                  <a:latin typeface="Times New Roman" pitchFamily="18" charset="0"/>
                  <a:cs typeface="Times New Roman" pitchFamily="18" charset="0"/>
                </a:rPr>
                <a:t> vững mạnh</a:t>
              </a:r>
              <a:r>
                <a:rPr lang="vi-VN" sz="3600">
                  <a:latin typeface="Times New Roman" pitchFamily="18" charset="0"/>
                  <a:cs typeface="Times New Roman" pitchFamily="18" charset="0"/>
                </a:rPr>
                <a:t> và </a:t>
              </a:r>
              <a:r>
                <a:rPr lang="vi-VN" sz="3600">
                  <a:solidFill>
                    <a:srgbClr val="7030A0"/>
                  </a:solidFill>
                  <a:latin typeface="Times New Roman" pitchFamily="18" charset="0"/>
                  <a:cs typeface="Times New Roman" pitchFamily="18" charset="0"/>
                </a:rPr>
                <a:t>đất nước </a:t>
              </a:r>
              <a:r>
                <a:rPr lang="vi-VN" sz="3600">
                  <a:latin typeface="Times New Roman" pitchFamily="18" charset="0"/>
                  <a:cs typeface="Times New Roman" pitchFamily="18" charset="0"/>
                </a:rPr>
                <a:t>trở nên </a:t>
              </a:r>
              <a:r>
                <a:rPr lang="vi-VN" sz="3600">
                  <a:solidFill>
                    <a:srgbClr val="FF0000"/>
                  </a:solidFill>
                  <a:latin typeface="Times New Roman" pitchFamily="18" charset="0"/>
                  <a:cs typeface="Times New Roman" pitchFamily="18" charset="0"/>
                </a:rPr>
                <a:t>hưng thịnh nhất</a:t>
              </a:r>
              <a:r>
                <a:rPr lang="vi-VN" sz="3600">
                  <a:latin typeface="Times New Roman" pitchFamily="18" charset="0"/>
                  <a:cs typeface="Times New Roman" pitchFamily="18" charset="0"/>
                </a:rPr>
                <a:t> trong lịch sử trung đại Việt Nam.</a:t>
              </a:r>
              <a:endParaRPr lang="en-US" sz="3600">
                <a:latin typeface="Times New Roman" pitchFamily="18" charset="0"/>
                <a:cs typeface="Times New Roman" pitchFamily="18" charset="0"/>
              </a:endParaRPr>
            </a:p>
          </p:txBody>
        </p:sp>
      </p:grpSp>
      <p:pic>
        <p:nvPicPr>
          <p:cNvPr id="6" name="Picture 5">
            <a:extLst>
              <a:ext uri="{FF2B5EF4-FFF2-40B4-BE49-F238E27FC236}">
                <a16:creationId xmlns:a16="http://schemas.microsoft.com/office/drawing/2014/main" id="{F26FCDC4-30CD-439B-B3FC-24AE701D7053}"/>
              </a:ext>
            </a:extLst>
          </p:cNvPr>
          <p:cNvPicPr>
            <a:picLocks noChangeAspect="1"/>
          </p:cNvPicPr>
          <p:nvPr/>
        </p:nvPicPr>
        <p:blipFill>
          <a:blip r:embed="rId4"/>
          <a:stretch>
            <a:fillRect/>
          </a:stretch>
        </p:blipFill>
        <p:spPr>
          <a:xfrm>
            <a:off x="18610782" y="-952500"/>
            <a:ext cx="10108811" cy="5526912"/>
          </a:xfrm>
          <a:prstGeom prst="rect">
            <a:avLst/>
          </a:prstGeom>
        </p:spPr>
      </p:pic>
      <p:pic>
        <p:nvPicPr>
          <p:cNvPr id="16" name="Picture 15">
            <a:extLst>
              <a:ext uri="{FF2B5EF4-FFF2-40B4-BE49-F238E27FC236}">
                <a16:creationId xmlns:a16="http://schemas.microsoft.com/office/drawing/2014/main" id="{3D4A29FE-CEDC-4CDE-B50A-B800BF92F247}"/>
              </a:ext>
            </a:extLst>
          </p:cNvPr>
          <p:cNvPicPr>
            <a:picLocks noChangeAspect="1"/>
          </p:cNvPicPr>
          <p:nvPr/>
        </p:nvPicPr>
        <p:blipFill>
          <a:blip r:embed="rId5"/>
          <a:stretch>
            <a:fillRect/>
          </a:stretch>
        </p:blipFill>
        <p:spPr>
          <a:xfrm>
            <a:off x="5943600" y="-2433270"/>
            <a:ext cx="7788315" cy="1745131"/>
          </a:xfrm>
          <a:prstGeom prst="rect">
            <a:avLst/>
          </a:prstGeom>
        </p:spPr>
      </p:pic>
      <p:sp>
        <p:nvSpPr>
          <p:cNvPr id="26" name="TextBox 25">
            <a:extLst>
              <a:ext uri="{FF2B5EF4-FFF2-40B4-BE49-F238E27FC236}">
                <a16:creationId xmlns:a16="http://schemas.microsoft.com/office/drawing/2014/main" id="{69BDE2DE-4265-4F23-8E6D-8BE938101052}"/>
              </a:ext>
            </a:extLst>
          </p:cNvPr>
          <p:cNvSpPr txBox="1"/>
          <p:nvPr/>
        </p:nvSpPr>
        <p:spPr>
          <a:xfrm>
            <a:off x="533400" y="1537037"/>
            <a:ext cx="8403767" cy="1015663"/>
          </a:xfrm>
          <a:prstGeom prst="rect">
            <a:avLst/>
          </a:prstGeom>
          <a:noFill/>
        </p:spPr>
        <p:txBody>
          <a:bodyPr wrap="square" rtlCol="0">
            <a:spAutoFit/>
          </a:bodyPr>
          <a:lstStyle/>
          <a:p>
            <a:r>
              <a:rPr lang="en-US" sz="6000" b="1">
                <a:solidFill>
                  <a:srgbClr val="F17B22"/>
                </a:solidFill>
                <a:latin typeface="Times New Roman" panose="02020603050405020304" pitchFamily="18" charset="0"/>
                <a:cs typeface="Times New Roman" panose="02020603050405020304" pitchFamily="18" charset="0"/>
              </a:rPr>
              <a:t>b) Ý nghĩa</a:t>
            </a:r>
          </a:p>
        </p:txBody>
      </p:sp>
      <p:pic>
        <p:nvPicPr>
          <p:cNvPr id="1026" name="Picture 2" descr="Lê Thánh Tông, vị vua suốt đời vì dân! | BÁO QUẢNG NAM ONLINE - Tin tức mới  nhất">
            <a:extLst>
              <a:ext uri="{FF2B5EF4-FFF2-40B4-BE49-F238E27FC236}">
                <a16:creationId xmlns:a16="http://schemas.microsoft.com/office/drawing/2014/main" id="{51FCCFFC-3A32-4494-BBCE-34E0CA9F4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198" y="2306711"/>
            <a:ext cx="8553764" cy="48114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EBABB0-A13B-43A3-B7F5-591ED27D79AC}"/>
              </a:ext>
            </a:extLst>
          </p:cNvPr>
          <p:cNvSpPr txBox="1"/>
          <p:nvPr/>
        </p:nvSpPr>
        <p:spPr>
          <a:xfrm>
            <a:off x="9753600" y="7287249"/>
            <a:ext cx="7924800" cy="1323439"/>
          </a:xfrm>
          <a:prstGeom prst="rect">
            <a:avLst/>
          </a:prstGeom>
          <a:noFill/>
        </p:spPr>
        <p:txBody>
          <a:bodyPr wrap="square" rtlCol="0">
            <a:spAutoFit/>
          </a:bodyPr>
          <a:lstStyle/>
          <a:p>
            <a:r>
              <a:rPr lang="en-US" sz="4000" b="1" i="1">
                <a:latin typeface="Times New Roman" panose="02020603050405020304" pitchFamily="18" charset="0"/>
                <a:cs typeface="Times New Roman" panose="02020603050405020304" pitchFamily="18" charset="0"/>
              </a:rPr>
              <a:t>"Đời vua Thái Tổ, Thái Tông Thóc lúa đầy đồng, trâu chẳng buồn ăn"</a:t>
            </a:r>
          </a:p>
        </p:txBody>
      </p:sp>
      <p:sp>
        <p:nvSpPr>
          <p:cNvPr id="46" name="TextBox 45">
            <a:extLst>
              <a:ext uri="{FF2B5EF4-FFF2-40B4-BE49-F238E27FC236}">
                <a16:creationId xmlns:a16="http://schemas.microsoft.com/office/drawing/2014/main" id="{834669F1-E450-44A6-ABC3-EAA6DA52AE2B}"/>
              </a:ext>
            </a:extLst>
          </p:cNvPr>
          <p:cNvSpPr txBox="1"/>
          <p:nvPr/>
        </p:nvSpPr>
        <p:spPr>
          <a:xfrm>
            <a:off x="4876801" y="1725140"/>
            <a:ext cx="13411199" cy="646331"/>
          </a:xfrm>
          <a:prstGeom prst="rect">
            <a:avLst/>
          </a:prstGeom>
          <a:noFill/>
        </p:spPr>
        <p:txBody>
          <a:bodyPr wrap="square" rtlCol="0">
            <a:spAutoFit/>
          </a:bodyPr>
          <a:lstStyle/>
          <a:p>
            <a:r>
              <a:rPr lang="en-US" sz="3600" b="1">
                <a:solidFill>
                  <a:srgbClr val="F17B22"/>
                </a:solidFill>
                <a:latin typeface="Times New Roman" panose="02020603050405020304" pitchFamily="18" charset="0"/>
                <a:cs typeface="Times New Roman" panose="02020603050405020304" pitchFamily="18" charset="0"/>
              </a:rPr>
              <a:t>Đọc SGK và nêu ý nghĩa cuộc cải cách của Lê Thánh Tông.</a:t>
            </a:r>
          </a:p>
        </p:txBody>
      </p:sp>
    </p:spTree>
    <p:extLst>
      <p:ext uri="{BB962C8B-B14F-4D97-AF65-F5344CB8AC3E}">
        <p14:creationId xmlns:p14="http://schemas.microsoft.com/office/powerpoint/2010/main" val="15279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656" t="23212" r="21261" b="24421"/>
          <a:stretch>
            <a:fillRect/>
          </a:stretch>
        </p:blipFill>
        <p:spPr>
          <a:xfrm>
            <a:off x="0" y="0"/>
            <a:ext cx="18288000" cy="10287000"/>
          </a:xfrm>
          <a:prstGeom prst="rect">
            <a:avLst/>
          </a:prstGeom>
        </p:spPr>
      </p:pic>
      <p:grpSp>
        <p:nvGrpSpPr>
          <p:cNvPr id="3" name="Group 3"/>
          <p:cNvGrpSpPr/>
          <p:nvPr/>
        </p:nvGrpSpPr>
        <p:grpSpPr>
          <a:xfrm>
            <a:off x="465094"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4">
                <a:extLst>
                  <a:ext uri="{96DAC541-7B7A-43D3-8B79-37D633B846F1}">
                    <asvg:svgBlip xmlns:asvg="http://schemas.microsoft.com/office/drawing/2016/SVG/main" xmlns="" r:embed="rId5"/>
                  </a:ext>
                </a:extLst>
              </a:blip>
              <a:stretch>
                <a:fillRect r="-15575"/>
              </a:stretch>
            </a:blipFill>
          </p:spPr>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6">
                <a:extLst>
                  <a:ext uri="{96DAC541-7B7A-43D3-8B79-37D633B846F1}">
                    <asvg:svgBlip xmlns:asvg="http://schemas.microsoft.com/office/drawing/2016/SVG/main" xmlns="" r:embed="rId7"/>
                  </a:ext>
                </a:extLst>
              </a:blip>
              <a:stretch>
                <a:fillRect l="-157979"/>
              </a:stretch>
            </a:blipFill>
          </p:spPr>
        </p:sp>
      </p:grpSp>
      <p:sp>
        <p:nvSpPr>
          <p:cNvPr id="7" name="Freeform 7"/>
          <p:cNvSpPr/>
          <p:nvPr/>
        </p:nvSpPr>
        <p:spPr>
          <a:xfrm rot="-4279549">
            <a:off x="5223018" y="1318856"/>
            <a:ext cx="1066125" cy="908873"/>
          </a:xfrm>
          <a:custGeom>
            <a:avLst/>
            <a:gdLst/>
            <a:ahLst/>
            <a:cxnLst/>
            <a:rect l="l" t="t" r="r" b="b"/>
            <a:pathLst>
              <a:path w="1066125" h="908872">
                <a:moveTo>
                  <a:pt x="0" y="0"/>
                </a:moveTo>
                <a:lnTo>
                  <a:pt x="1066125" y="0"/>
                </a:lnTo>
                <a:lnTo>
                  <a:pt x="1066125" y="908871"/>
                </a:lnTo>
                <a:lnTo>
                  <a:pt x="0" y="9088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914445"/>
            <a:endParaRPr lang="en-US">
              <a:solidFill>
                <a:prstClr val="black"/>
              </a:solidFill>
              <a:latin typeface="Calibri"/>
            </a:endParaRPr>
          </a:p>
        </p:txBody>
      </p:sp>
      <p:sp>
        <p:nvSpPr>
          <p:cNvPr id="8" name="Freeform 8"/>
          <p:cNvSpPr/>
          <p:nvPr/>
        </p:nvSpPr>
        <p:spPr>
          <a:xfrm>
            <a:off x="16045685" y="803156"/>
            <a:ext cx="971160" cy="827915"/>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3397390">
            <a:off x="11691923" y="8212634"/>
            <a:ext cx="936110" cy="798033"/>
          </a:xfrm>
          <a:custGeom>
            <a:avLst/>
            <a:gdLst/>
            <a:ahLst/>
            <a:cxnLst/>
            <a:rect l="l" t="t" r="r" b="b"/>
            <a:pathLst>
              <a:path w="936109" h="798033">
                <a:moveTo>
                  <a:pt x="0" y="0"/>
                </a:moveTo>
                <a:lnTo>
                  <a:pt x="936109" y="0"/>
                </a:lnTo>
                <a:lnTo>
                  <a:pt x="936109" y="798033"/>
                </a:lnTo>
                <a:lnTo>
                  <a:pt x="0" y="7980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9677401" y="3818890"/>
            <a:ext cx="11082818" cy="5772740"/>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10"/>
            <a:stretch>
              <a:fillRect/>
            </a:stretch>
          </a:blipFill>
        </p:spPr>
        <p:txBody>
          <a:bodyPr/>
          <a:lstStyle/>
          <a:p>
            <a:pPr defTabSz="914445"/>
            <a:endParaRPr lang="en-US">
              <a:solidFill>
                <a:prstClr val="black"/>
              </a:solidFill>
              <a:latin typeface="Calibri"/>
            </a:endParaRPr>
          </a:p>
        </p:txBody>
      </p:sp>
      <p:sp>
        <p:nvSpPr>
          <p:cNvPr id="13" name="TextBox 3">
            <a:extLst>
              <a:ext uri="{FF2B5EF4-FFF2-40B4-BE49-F238E27FC236}">
                <a16:creationId xmlns:a16="http://schemas.microsoft.com/office/drawing/2014/main" id="{152B86E0-270A-4A59-B901-5CE2E963C427}"/>
              </a:ext>
            </a:extLst>
          </p:cNvPr>
          <p:cNvSpPr txBox="1"/>
          <p:nvPr/>
        </p:nvSpPr>
        <p:spPr>
          <a:xfrm>
            <a:off x="1600204" y="571500"/>
            <a:ext cx="15087596" cy="1517338"/>
          </a:xfrm>
          <a:prstGeom prst="rect">
            <a:avLst/>
          </a:prstGeom>
        </p:spPr>
        <p:txBody>
          <a:bodyPr wrap="square" lIns="0" tIns="0" rIns="0" bIns="0" rtlCol="0" anchor="t">
            <a:spAutoFit/>
          </a:bodyPr>
          <a:lstStyle/>
          <a:p>
            <a:pPr algn="ctr" defTabSz="914445">
              <a:lnSpc>
                <a:spcPts val="12881"/>
              </a:lnSpc>
            </a:pPr>
            <a:r>
              <a:rPr lang="en-US" sz="9201">
                <a:solidFill>
                  <a:srgbClr val="000000"/>
                </a:solidFill>
                <a:latin typeface="Times New Roman" panose="02020603050405020304" pitchFamily="18" charset="0"/>
                <a:cs typeface="Times New Roman" panose="02020603050405020304" pitchFamily="18" charset="0"/>
              </a:rPr>
              <a:t>EM BIẾT GÌ VỀ</a:t>
            </a:r>
          </a:p>
        </p:txBody>
      </p:sp>
      <p:sp>
        <p:nvSpPr>
          <p:cNvPr id="14" name="TextBox 4">
            <a:extLst>
              <a:ext uri="{FF2B5EF4-FFF2-40B4-BE49-F238E27FC236}">
                <a16:creationId xmlns:a16="http://schemas.microsoft.com/office/drawing/2014/main" id="{A0C5C23B-BCAA-41F3-A465-1253CAEE086C}"/>
              </a:ext>
            </a:extLst>
          </p:cNvPr>
          <p:cNvSpPr txBox="1"/>
          <p:nvPr/>
        </p:nvSpPr>
        <p:spPr>
          <a:xfrm>
            <a:off x="2269726" y="2252345"/>
            <a:ext cx="13748552" cy="1661993"/>
          </a:xfrm>
          <a:prstGeom prst="rect">
            <a:avLst/>
          </a:prstGeom>
        </p:spPr>
        <p:txBody>
          <a:bodyPr wrap="square" lIns="0" tIns="0" rIns="0" bIns="0" rtlCol="0" anchor="t">
            <a:spAutoFit/>
          </a:bodyPr>
          <a:lstStyle/>
          <a:p>
            <a:pPr algn="ctr" defTabSz="914445"/>
            <a:r>
              <a:rPr lang="en-US" sz="5400" b="1">
                <a:solidFill>
                  <a:srgbClr val="6F131E"/>
                </a:solidFill>
                <a:latin typeface="Times New Roman" panose="02020603050405020304" pitchFamily="18" charset="0"/>
                <a:cs typeface="Times New Roman" panose="02020603050405020304" pitchFamily="18" charset="0"/>
              </a:rPr>
              <a:t>CUỘC CẢI CÁCH CỦA LÊ THÁNH TÔNG</a:t>
            </a:r>
          </a:p>
          <a:p>
            <a:pPr algn="ctr" defTabSz="914445"/>
            <a:r>
              <a:rPr lang="en-US" sz="5400" b="1">
                <a:solidFill>
                  <a:srgbClr val="6F131E"/>
                </a:solidFill>
                <a:latin typeface="Times New Roman" panose="02020603050405020304" pitchFamily="18" charset="0"/>
                <a:cs typeface="Times New Roman" panose="02020603050405020304" pitchFamily="18" charset="0"/>
              </a:rPr>
              <a:t>(THẾ KỈ XV)</a:t>
            </a:r>
          </a:p>
        </p:txBody>
      </p:sp>
      <p:pic>
        <p:nvPicPr>
          <p:cNvPr id="12" name="Picture 11">
            <a:extLst>
              <a:ext uri="{FF2B5EF4-FFF2-40B4-BE49-F238E27FC236}">
                <a16:creationId xmlns:a16="http://schemas.microsoft.com/office/drawing/2014/main" id="{B3F64C92-8A22-4920-ACCC-D6729B66D0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5424" y="6987063"/>
            <a:ext cx="3113691" cy="3113691"/>
          </a:xfrm>
          <a:prstGeom prst="rect">
            <a:avLst/>
          </a:prstGeom>
        </p:spPr>
      </p:pic>
      <p:sp>
        <p:nvSpPr>
          <p:cNvPr id="6" name="TextBox 5">
            <a:extLst>
              <a:ext uri="{FF2B5EF4-FFF2-40B4-BE49-F238E27FC236}">
                <a16:creationId xmlns:a16="http://schemas.microsoft.com/office/drawing/2014/main" id="{FD2FEE6E-94F6-4D09-8800-2DDDE2795CB0}"/>
              </a:ext>
            </a:extLst>
          </p:cNvPr>
          <p:cNvSpPr txBox="1"/>
          <p:nvPr/>
        </p:nvSpPr>
        <p:spPr>
          <a:xfrm>
            <a:off x="4138907" y="4381500"/>
            <a:ext cx="1001018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Hãy làm bài kiểm tra này để kiểm tra kiến ​​thức của em.</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sp>
      <p:grpSp>
        <p:nvGrpSpPr>
          <p:cNvPr id="3" name="Group 3"/>
          <p:cNvGrpSpPr/>
          <p:nvPr/>
        </p:nvGrpSpPr>
        <p:grpSpPr>
          <a:xfrm>
            <a:off x="1935109" y="1821474"/>
            <a:ext cx="14301560" cy="6921439"/>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105214" y="7316867"/>
            <a:ext cx="953108" cy="890203"/>
          </a:xfrm>
          <a:custGeom>
            <a:avLst/>
            <a:gdLst/>
            <a:ahLst/>
            <a:cxnLst/>
            <a:rect l="l" t="t" r="r" b="b"/>
            <a:pathLst>
              <a:path w="953108" h="890203">
                <a:moveTo>
                  <a:pt x="0" y="0"/>
                </a:moveTo>
                <a:lnTo>
                  <a:pt x="953109" y="0"/>
                </a:lnTo>
                <a:lnTo>
                  <a:pt x="953109" y="890203"/>
                </a:lnTo>
                <a:lnTo>
                  <a:pt x="0" y="8902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203093" y="3089949"/>
            <a:ext cx="2067298" cy="3733269"/>
          </a:xfrm>
          <a:custGeom>
            <a:avLst/>
            <a:gdLst/>
            <a:ahLst/>
            <a:cxnLst/>
            <a:rect l="l" t="t" r="r" b="b"/>
            <a:pathLst>
              <a:path w="2067298" h="3733269">
                <a:moveTo>
                  <a:pt x="0" y="0"/>
                </a:moveTo>
                <a:lnTo>
                  <a:pt x="2067298" y="0"/>
                </a:lnTo>
                <a:lnTo>
                  <a:pt x="2067298" y="3733269"/>
                </a:lnTo>
                <a:lnTo>
                  <a:pt x="0" y="3733269"/>
                </a:lnTo>
                <a:lnTo>
                  <a:pt x="0" y="0"/>
                </a:lnTo>
                <a:close/>
              </a:path>
            </a:pathLst>
          </a:custGeom>
          <a:blipFill>
            <a:blip r:embed="rId5"/>
            <a:stretch>
              <a:fillRect/>
            </a:stretch>
          </a:blipFill>
        </p:spPr>
      </p:sp>
      <p:sp>
        <p:nvSpPr>
          <p:cNvPr id="8" name="Freeform 8"/>
          <p:cNvSpPr/>
          <p:nvPr/>
        </p:nvSpPr>
        <p:spPr>
          <a:xfrm>
            <a:off x="7181545" y="3741168"/>
            <a:ext cx="3082050" cy="3082050"/>
          </a:xfrm>
          <a:custGeom>
            <a:avLst/>
            <a:gdLst/>
            <a:ahLst/>
            <a:cxnLst/>
            <a:rect l="l" t="t" r="r" b="b"/>
            <a:pathLst>
              <a:path w="3082050" h="3082050">
                <a:moveTo>
                  <a:pt x="0" y="0"/>
                </a:moveTo>
                <a:lnTo>
                  <a:pt x="3082050" y="0"/>
                </a:lnTo>
                <a:lnTo>
                  <a:pt x="3082050" y="3082050"/>
                </a:lnTo>
                <a:lnTo>
                  <a:pt x="0" y="30820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1384999" y="3180375"/>
            <a:ext cx="3909060" cy="4114800"/>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638366" y="2006977"/>
            <a:ext cx="17011267" cy="8540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Noto Sans"/>
              </a:rPr>
              <a:t>Tên thật của vua Lê Thánh Tông</a:t>
            </a:r>
          </a:p>
        </p:txBody>
      </p:sp>
      <p:sp>
        <p:nvSpPr>
          <p:cNvPr id="11" name="TextBox 11"/>
          <p:cNvSpPr txBox="1"/>
          <p:nvPr/>
        </p:nvSpPr>
        <p:spPr>
          <a:xfrm>
            <a:off x="0" y="7287306"/>
            <a:ext cx="17011267" cy="8540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Noto Sans"/>
              </a:rPr>
              <a:t>Lê Tư Thành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A">
            <a:extLst>
              <a:ext uri="{FF2B5EF4-FFF2-40B4-BE49-F238E27FC236}">
                <a16:creationId xmlns:a16="http://schemas.microsoft.com/office/drawing/2014/main" id="{04743EBA-D476-D34F-7DBD-177F5F528D7C}"/>
              </a:ext>
            </a:extLst>
          </p:cNvPr>
          <p:cNvGrpSpPr/>
          <p:nvPr/>
        </p:nvGrpSpPr>
        <p:grpSpPr>
          <a:xfrm>
            <a:off x="3419475" y="4919344"/>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606678"/>
              <a:ext cx="2802077"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effectLst/>
                  <a:latin typeface="Times New Roman" panose="02020603050405020304" pitchFamily="18" charset="0"/>
                  <a:cs typeface="Times New Roman" panose="02020603050405020304" pitchFamily="18" charset="0"/>
                </a:rPr>
                <a:t>Hoàn thiện bộ máy nhà nước</a:t>
              </a:r>
              <a:endParaRPr lang="en-GB" sz="2700" dirty="0">
                <a:latin typeface="Times New Roman" panose="02020603050405020304" pitchFamily="18" charset="0"/>
                <a:cs typeface="Times New Roman" panose="02020603050405020304" pitchFamily="18" charset="0"/>
              </a:endParaRPr>
            </a:p>
          </p:txBody>
        </p:sp>
      </p:grpSp>
      <p:grpSp>
        <p:nvGrpSpPr>
          <p:cNvPr id="34" name="B">
            <a:extLst>
              <a:ext uri="{FF2B5EF4-FFF2-40B4-BE49-F238E27FC236}">
                <a16:creationId xmlns:a16="http://schemas.microsoft.com/office/drawing/2014/main" id="{3B73BA66-B40D-12A1-66D2-A6F5D886DBFE}"/>
              </a:ext>
            </a:extLst>
          </p:cNvPr>
          <p:cNvGrpSpPr/>
          <p:nvPr/>
        </p:nvGrpSpPr>
        <p:grpSpPr>
          <a:xfrm>
            <a:off x="3419475" y="6616979"/>
            <a:ext cx="5406048" cy="1535348"/>
            <a:chOff x="755650" y="4411319"/>
            <a:chExt cx="3604032" cy="1023565"/>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738435"/>
              <a:ext cx="2758809"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effectLst/>
                  <a:latin typeface="Times New Roman" panose="02020603050405020304" pitchFamily="18" charset="0"/>
                  <a:cs typeface="Times New Roman" panose="02020603050405020304" pitchFamily="18" charset="0"/>
                </a:rPr>
                <a:t>Ổn định tình hình chính trị để phát triển kinh tế, văn hoá</a:t>
              </a:r>
              <a:endParaRPr lang="en-GB" sz="2700" dirty="0">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636668"/>
            <a:ext cx="5406048" cy="1515659"/>
            <a:chOff x="4783966" y="4424445"/>
            <a:chExt cx="3604032" cy="1010439"/>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744998"/>
              <a:ext cx="2809408"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effectLst/>
                  <a:latin typeface="Times New Roman" panose="02020603050405020304" pitchFamily="18" charset="0"/>
                  <a:cs typeface="Times New Roman" panose="02020603050405020304" pitchFamily="18" charset="0"/>
                </a:rPr>
                <a:t>Tăng cường tiềm lực, đối phó với giặc ngoại xâm</a:t>
              </a:r>
              <a:endParaRPr lang="en-GB" sz="2700"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4418" y="6847509"/>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409700"/>
            <a:ext cx="9461404" cy="1158161"/>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9" name="Line1">
            <a:extLst>
              <a:ext uri="{FF2B5EF4-FFF2-40B4-BE49-F238E27FC236}">
                <a16:creationId xmlns:a16="http://schemas.microsoft.com/office/drawing/2014/main" id="{BAD1DE43-4D8B-68D7-7732-53D80A77E16E}"/>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id="{DF351D41-3CF2-0DAB-8E66-BC95E4152769}"/>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15" name="Line1">
            <a:extLst>
              <a:ext uri="{FF2B5EF4-FFF2-40B4-BE49-F238E27FC236}">
                <a16:creationId xmlns:a16="http://schemas.microsoft.com/office/drawing/2014/main" id="{F1CDD96D-6DCA-2C2A-4BBA-F56DE9C6714A}"/>
              </a:ext>
            </a:extLst>
          </p:cNvPr>
          <p:cNvCxnSpPr>
            <a:cxnSpLocks/>
          </p:cNvCxnSpPr>
          <p:nvPr/>
        </p:nvCxnSpPr>
        <p:spPr>
          <a:xfrm>
            <a:off x="6474939" y="3262184"/>
            <a:ext cx="8262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8" name="Oval 17">
            <a:extLst>
              <a:ext uri="{FF2B5EF4-FFF2-40B4-BE49-F238E27FC236}">
                <a16:creationId xmlns:a16="http://schemas.microsoft.com/office/drawing/2014/main" id="{8D3ADACA-B689-A443-5F41-20E283F17F14}"/>
              </a:ext>
            </a:extLst>
          </p:cNvPr>
          <p:cNvSpPr/>
          <p:nvPr/>
        </p:nvSpPr>
        <p:spPr>
          <a:xfrm>
            <a:off x="72201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113362" y="1724680"/>
            <a:ext cx="8202838" cy="523220"/>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en-US" sz="2800" b="0" i="0">
                <a:solidFill>
                  <a:schemeClr val="bg1"/>
                </a:solidFill>
                <a:effectLst/>
                <a:latin typeface="Times New Roman" panose="02020603050405020304" pitchFamily="18" charset="0"/>
                <a:cs typeface="Times New Roman" panose="02020603050405020304" pitchFamily="18" charset="0"/>
              </a:rPr>
              <a:t>Mục đích cuộc cải cách của Lê Thánh Tông là gì?</a:t>
            </a:r>
            <a:endParaRPr lang="en-GB" sz="27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3584549" y="5123823"/>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95812" y="6847509"/>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170315" y="4781904"/>
            <a:ext cx="11947370" cy="4651497"/>
            <a:chOff x="539750" y="3207727"/>
            <a:chExt cx="7964913" cy="3100998"/>
          </a:xfrm>
        </p:grpSpPr>
        <p:sp>
          <p:nvSpPr>
            <p:cNvPr id="26" name="Rectangle 25">
              <a:extLst>
                <a:ext uri="{FF2B5EF4-FFF2-40B4-BE49-F238E27FC236}">
                  <a16:creationId xmlns:a16="http://schemas.microsoft.com/office/drawing/2014/main" id="{6453B107-C6D4-354D-3401-F1213C6C4BA0}"/>
                </a:ext>
              </a:extLst>
            </p:cNvPr>
            <p:cNvSpPr/>
            <p:nvPr/>
          </p:nvSpPr>
          <p:spPr>
            <a:xfrm>
              <a:off x="539750" y="3207727"/>
              <a:ext cx="7964913" cy="3100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1710119" y="4893984"/>
              <a:ext cx="2638551" cy="519050"/>
            </a:xfrm>
            <a:prstGeom prst="snip2SameRect">
              <a:avLst>
                <a:gd name="adj1" fmla="val 11026"/>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49" y="4919344"/>
            <a:ext cx="5406048" cy="1535348"/>
            <a:chOff x="4783966" y="3279562"/>
            <a:chExt cx="3604032" cy="1023565"/>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606678"/>
              <a:ext cx="2809408"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effectLst/>
                  <a:latin typeface="Times New Roman" panose="02020603050405020304" pitchFamily="18" charset="0"/>
                  <a:cs typeface="Times New Roman" panose="02020603050405020304" pitchFamily="18" charset="0"/>
                </a:rPr>
                <a:t>Tăng cường quyền lực của hoàng đế và bộ máy nhà nước</a:t>
              </a:r>
              <a:endParaRPr lang="en-GB" sz="2700" dirty="0">
                <a:latin typeface="Times New Roman" panose="02020603050405020304" pitchFamily="18" charset="0"/>
                <a:cs typeface="Times New Roman" panose="02020603050405020304" pitchFamily="18" charset="0"/>
              </a:endParaRPr>
            </a:p>
          </p:txBody>
        </p:sp>
      </p:grpSp>
      <p:sp>
        <p:nvSpPr>
          <p:cNvPr id="40" name="1">
            <a:extLst>
              <a:ext uri="{FF2B5EF4-FFF2-40B4-BE49-F238E27FC236}">
                <a16:creationId xmlns:a16="http://schemas.microsoft.com/office/drawing/2014/main" id="{BD7354AB-41D9-3D07-CC63-50F4FC6DD454}"/>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1</a:t>
            </a:r>
          </a:p>
        </p:txBody>
      </p:sp>
      <p:sp>
        <p:nvSpPr>
          <p:cNvPr id="22" name="Next">
            <a:hlinkClick r:id="rId2" action="ppaction://hlinksldjump"/>
            <a:extLst>
              <a:ext uri="{FF2B5EF4-FFF2-40B4-BE49-F238E27FC236}">
                <a16:creationId xmlns:a16="http://schemas.microsoft.com/office/drawing/2014/main" id="{7C25D57E-F93B-AC2F-B768-9F2B179164F8}"/>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sp>
        <p:nvSpPr>
          <p:cNvPr id="6" name="x1">
            <a:extLst>
              <a:ext uri="{FF2B5EF4-FFF2-40B4-BE49-F238E27FC236}">
                <a16:creationId xmlns:a16="http://schemas.microsoft.com/office/drawing/2014/main" id="{9D1D703B-6057-2D32-54B1-79F4F57747E5}"/>
              </a:ext>
            </a:extLst>
          </p:cNvPr>
          <p:cNvSpPr txBox="1"/>
          <p:nvPr/>
        </p:nvSpPr>
        <p:spPr>
          <a:xfrm>
            <a:off x="8386956" y="7340976"/>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657EFFE1-5C31-49EA-A9B1-D2A4402BC4B1}"/>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81094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anim calcmode="lin" valueType="num">
                                      <p:cBhvr>
                                        <p:cTn id="13" dur="250" fill="hold"/>
                                        <p:tgtEl>
                                          <p:spTgt spid="6"/>
                                        </p:tgtEl>
                                        <p:attrNameLst>
                                          <p:attrName>ppt_x</p:attrName>
                                        </p:attrNameLst>
                                      </p:cBhvr>
                                      <p:tavLst>
                                        <p:tav tm="0">
                                          <p:val>
                                            <p:strVal val="#ppt_x"/>
                                          </p:val>
                                        </p:tav>
                                        <p:tav tm="100000">
                                          <p:val>
                                            <p:strVal val="#ppt_x"/>
                                          </p:val>
                                        </p:tav>
                                      </p:tavLst>
                                    </p:anim>
                                    <p:anim calcmode="lin" valueType="num">
                                      <p:cBhvr>
                                        <p:cTn id="14"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repeatCount="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21"/>
                                        </p:tgtEl>
                                        <p:attrNameLst>
                                          <p:attrName>ppt_w</p:attrName>
                                        </p:attrNameLst>
                                      </p:cBhvr>
                                      <p:tavLst>
                                        <p:tav tm="0">
                                          <p:val>
                                            <p:strVal val="ppt_w"/>
                                          </p:val>
                                        </p:tav>
                                        <p:tav tm="100000">
                                          <p:val>
                                            <p:fltVal val="0"/>
                                          </p:val>
                                        </p:tav>
                                      </p:tavLst>
                                    </p:anim>
                                    <p:anim calcmode="lin" valueType="num">
                                      <p:cBhvr>
                                        <p:cTn id="27" dur="500"/>
                                        <p:tgtEl>
                                          <p:spTgt spid="21"/>
                                        </p:tgtEl>
                                        <p:attrNameLst>
                                          <p:attrName>ppt_h</p:attrName>
                                        </p:attrNameLst>
                                      </p:cBhvr>
                                      <p:tavLst>
                                        <p:tav tm="0">
                                          <p:val>
                                            <p:strVal val="ppt_h"/>
                                          </p:val>
                                        </p:tav>
                                        <p:tav tm="100000">
                                          <p:val>
                                            <p:fltVal val="0"/>
                                          </p:val>
                                        </p:tav>
                                      </p:tavLst>
                                    </p:anim>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repeatCount="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p:bldP spid="21" grpId="1"/>
      <p:bldP spid="30" grpId="0"/>
      <p:bldP spid="30" grpId="1"/>
      <p:bldP spid="31" grpId="0"/>
      <p:bldP spid="31" grpId="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A">
            <a:extLst>
              <a:ext uri="{FF2B5EF4-FFF2-40B4-BE49-F238E27FC236}">
                <a16:creationId xmlns:a16="http://schemas.microsoft.com/office/drawing/2014/main" id="{04743EBA-D476-D34F-7DBD-177F5F528D7C}"/>
              </a:ext>
            </a:extLst>
          </p:cNvPr>
          <p:cNvGrpSpPr/>
          <p:nvPr/>
        </p:nvGrpSpPr>
        <p:grpSpPr>
          <a:xfrm>
            <a:off x="3419475" y="4919345"/>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395031"/>
              <a:ext cx="2802077" cy="792625"/>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Chia cả nước thành 13 đạo thừa tuyên</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4" name="B">
            <a:extLst>
              <a:ext uri="{FF2B5EF4-FFF2-40B4-BE49-F238E27FC236}">
                <a16:creationId xmlns:a16="http://schemas.microsoft.com/office/drawing/2014/main" id="{3B73BA66-B40D-12A1-66D2-A6F5D886DBFE}"/>
              </a:ext>
            </a:extLst>
          </p:cNvPr>
          <p:cNvGrpSpPr/>
          <p:nvPr/>
        </p:nvGrpSpPr>
        <p:grpSpPr>
          <a:xfrm>
            <a:off x="3419475" y="6574744"/>
            <a:ext cx="5406048" cy="1619827"/>
            <a:chOff x="755650" y="4383160"/>
            <a:chExt cx="3604032" cy="1079884"/>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383160"/>
              <a:ext cx="2758809" cy="1079884"/>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Ban hành bộ Luật Hồng Đức để bảo vệ lợi ích của triều đình</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636670"/>
            <a:ext cx="5406048" cy="1515659"/>
            <a:chOff x="4783966" y="4424445"/>
            <a:chExt cx="3604032" cy="1010439"/>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533351"/>
              <a:ext cx="2809408" cy="792625"/>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Tăng cường lực lượng quân đội triều đình</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0048" y="6847509"/>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360219"/>
            <a:ext cx="8632728" cy="1158161"/>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13" name="Line1">
            <a:extLst>
              <a:ext uri="{FF2B5EF4-FFF2-40B4-BE49-F238E27FC236}">
                <a16:creationId xmlns:a16="http://schemas.microsoft.com/office/drawing/2014/main" id="{1845FC9A-A2B5-ADB1-83C5-E26816F2428B}"/>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3A247C02-6EC1-27F5-33C9-2B24CB0F1B4C}"/>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6" name="Line1">
            <a:extLst>
              <a:ext uri="{FF2B5EF4-FFF2-40B4-BE49-F238E27FC236}">
                <a16:creationId xmlns:a16="http://schemas.microsoft.com/office/drawing/2014/main" id="{2CCFE457-0E18-EEAB-FCC9-9B51971833EA}"/>
              </a:ext>
            </a:extLst>
          </p:cNvPr>
          <p:cNvCxnSpPr>
            <a:cxnSpLocks/>
          </p:cNvCxnSpPr>
          <p:nvPr/>
        </p:nvCxnSpPr>
        <p:spPr>
          <a:xfrm>
            <a:off x="6474939" y="3262184"/>
            <a:ext cx="16524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1" name="Oval 10">
            <a:extLst>
              <a:ext uri="{FF2B5EF4-FFF2-40B4-BE49-F238E27FC236}">
                <a16:creationId xmlns:a16="http://schemas.microsoft.com/office/drawing/2014/main" id="{B3D00CC5-9B0F-2114-F49B-E086C8D4A474}"/>
              </a:ext>
            </a:extLst>
          </p:cNvPr>
          <p:cNvSpPr/>
          <p:nvPr/>
        </p:nvSpPr>
        <p:spPr>
          <a:xfrm>
            <a:off x="80463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113361" y="1522393"/>
            <a:ext cx="7749117" cy="954107"/>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en-US" sz="2800" b="0" i="0">
                <a:solidFill>
                  <a:schemeClr val="bg1"/>
                </a:solidFill>
                <a:effectLst/>
                <a:latin typeface="Times New Roman" panose="02020603050405020304" pitchFamily="18" charset="0"/>
                <a:cs typeface="Times New Roman" panose="02020603050405020304" pitchFamily="18" charset="0"/>
              </a:rPr>
              <a:t>Chính sách nào của vua Lê Thánh Tông đã giúp tập trung tối đa quyền lực vào tay nhà vua?</a:t>
            </a:r>
            <a:endParaRPr lang="en-GB" sz="27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3584549" y="5109935"/>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84549" y="6856337"/>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437060" y="4863801"/>
            <a:ext cx="12096750" cy="4651497"/>
            <a:chOff x="539750" y="3207727"/>
            <a:chExt cx="8064500" cy="3100998"/>
          </a:xfrm>
        </p:grpSpPr>
        <p:sp>
          <p:nvSpPr>
            <p:cNvPr id="26" name="Rectangle 25">
              <a:extLst>
                <a:ext uri="{FF2B5EF4-FFF2-40B4-BE49-F238E27FC236}">
                  <a16:creationId xmlns:a16="http://schemas.microsoft.com/office/drawing/2014/main" id="{6453B107-C6D4-354D-3401-F1213C6C4BA0}"/>
                </a:ext>
              </a:extLst>
            </p:cNvPr>
            <p:cNvSpPr/>
            <p:nvPr/>
          </p:nvSpPr>
          <p:spPr>
            <a:xfrm>
              <a:off x="539750" y="3207727"/>
              <a:ext cx="8064500" cy="3100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755651" y="3722068"/>
              <a:ext cx="3593020" cy="514261"/>
            </a:xfrm>
            <a:prstGeom prst="snip2SameRect">
              <a:avLst>
                <a:gd name="adj1" fmla="val 7980"/>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50" y="4908432"/>
            <a:ext cx="5713382" cy="1619826"/>
            <a:chOff x="4783966" y="3272287"/>
            <a:chExt cx="3808921" cy="1079884"/>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272287"/>
              <a:ext cx="3017976" cy="1079884"/>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Bãi bỏ chức Tể tướng, Đại hành khiển, các cơ quan do vua trực tiếp chỉ đạo</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10" name="2">
            <a:extLst>
              <a:ext uri="{FF2B5EF4-FFF2-40B4-BE49-F238E27FC236}">
                <a16:creationId xmlns:a16="http://schemas.microsoft.com/office/drawing/2014/main" id="{310AB76B-F318-7D6E-1E43-980CD0D5AA1C}"/>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2</a:t>
            </a:r>
          </a:p>
        </p:txBody>
      </p:sp>
      <p:sp>
        <p:nvSpPr>
          <p:cNvPr id="15" name="Next">
            <a:hlinkClick r:id="rId2" action="ppaction://hlinksldjump"/>
            <a:extLst>
              <a:ext uri="{FF2B5EF4-FFF2-40B4-BE49-F238E27FC236}">
                <a16:creationId xmlns:a16="http://schemas.microsoft.com/office/drawing/2014/main" id="{32CB14D4-C8AD-8C2E-089E-96D82A9E395E}"/>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sp>
        <p:nvSpPr>
          <p:cNvPr id="12" name="x1">
            <a:extLst>
              <a:ext uri="{FF2B5EF4-FFF2-40B4-BE49-F238E27FC236}">
                <a16:creationId xmlns:a16="http://schemas.microsoft.com/office/drawing/2014/main" id="{D609BA65-AA3A-808D-DB60-A151A2321A10}"/>
              </a:ext>
            </a:extLst>
          </p:cNvPr>
          <p:cNvSpPr txBox="1"/>
          <p:nvPr/>
        </p:nvSpPr>
        <p:spPr>
          <a:xfrm>
            <a:off x="8391717" y="5584587"/>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179DCFA2-837C-41A8-B995-E811AEC1E2C9}"/>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4441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anim calcmode="lin" valueType="num">
                                      <p:cBhvr>
                                        <p:cTn id="8" dur="250" fill="hold"/>
                                        <p:tgtEl>
                                          <p:spTgt spid="27"/>
                                        </p:tgtEl>
                                        <p:attrNameLst>
                                          <p:attrName>ppt_x</p:attrName>
                                        </p:attrNameLst>
                                      </p:cBhvr>
                                      <p:tavLst>
                                        <p:tav tm="0">
                                          <p:val>
                                            <p:strVal val="#ppt_x"/>
                                          </p:val>
                                        </p:tav>
                                        <p:tav tm="100000">
                                          <p:val>
                                            <p:strVal val="#ppt_x"/>
                                          </p:val>
                                        </p:tav>
                                      </p:tavLst>
                                    </p:anim>
                                    <p:anim calcmode="lin" valueType="num">
                                      <p:cBhvr>
                                        <p:cTn id="9" dur="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anim calcmode="lin" valueType="num">
                                      <p:cBhvr>
                                        <p:cTn id="13" dur="250" fill="hold"/>
                                        <p:tgtEl>
                                          <p:spTgt spid="12"/>
                                        </p:tgtEl>
                                        <p:attrNameLst>
                                          <p:attrName>ppt_x</p:attrName>
                                        </p:attrNameLst>
                                      </p:cBhvr>
                                      <p:tavLst>
                                        <p:tav tm="0">
                                          <p:val>
                                            <p:strVal val="#ppt_x"/>
                                          </p:val>
                                        </p:tav>
                                        <p:tav tm="100000">
                                          <p:val>
                                            <p:strVal val="#ppt_x"/>
                                          </p:val>
                                        </p:tav>
                                      </p:tavLst>
                                    </p:anim>
                                    <p:anim calcmode="lin" valueType="num">
                                      <p:cBhvr>
                                        <p:cTn id="14"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5"/>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repeatCount="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21"/>
                                        </p:tgtEl>
                                        <p:attrNameLst>
                                          <p:attrName>ppt_w</p:attrName>
                                        </p:attrNameLst>
                                      </p:cBhvr>
                                      <p:tavLst>
                                        <p:tav tm="0">
                                          <p:val>
                                            <p:strVal val="ppt_w"/>
                                          </p:val>
                                        </p:tav>
                                        <p:tav tm="100000">
                                          <p:val>
                                            <p:fltVal val="0"/>
                                          </p:val>
                                        </p:tav>
                                      </p:tavLst>
                                    </p:anim>
                                    <p:anim calcmode="lin" valueType="num">
                                      <p:cBhvr>
                                        <p:cTn id="27" dur="500"/>
                                        <p:tgtEl>
                                          <p:spTgt spid="21"/>
                                        </p:tgtEl>
                                        <p:attrNameLst>
                                          <p:attrName>ppt_h</p:attrName>
                                        </p:attrNameLst>
                                      </p:cBhvr>
                                      <p:tavLst>
                                        <p:tav tm="0">
                                          <p:val>
                                            <p:strVal val="ppt_h"/>
                                          </p:val>
                                        </p:tav>
                                        <p:tav tm="100000">
                                          <p:val>
                                            <p:fltVal val="0"/>
                                          </p:val>
                                        </p:tav>
                                      </p:tavLst>
                                    </p:anim>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repeatCount="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1" grpId="0"/>
      <p:bldP spid="21" grpId="1"/>
      <p:bldP spid="30" grpId="0"/>
      <p:bldP spid="30" grpId="1"/>
      <p:bldP spid="31" grpId="0"/>
      <p:bldP spid="31" grpId="1"/>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A">
            <a:extLst>
              <a:ext uri="{FF2B5EF4-FFF2-40B4-BE49-F238E27FC236}">
                <a16:creationId xmlns:a16="http://schemas.microsoft.com/office/drawing/2014/main" id="{04743EBA-D476-D34F-7DBD-177F5F528D7C}"/>
              </a:ext>
            </a:extLst>
          </p:cNvPr>
          <p:cNvGrpSpPr/>
          <p:nvPr/>
        </p:nvGrpSpPr>
        <p:grpSpPr>
          <a:xfrm>
            <a:off x="3419475" y="4919345"/>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538661"/>
              <a:ext cx="2802077"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 Văn hoá và giáo dục</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4" name="B">
            <a:extLst>
              <a:ext uri="{FF2B5EF4-FFF2-40B4-BE49-F238E27FC236}">
                <a16:creationId xmlns:a16="http://schemas.microsoft.com/office/drawing/2014/main" id="{3B73BA66-B40D-12A1-66D2-A6F5D886DBFE}"/>
              </a:ext>
            </a:extLst>
          </p:cNvPr>
          <p:cNvGrpSpPr/>
          <p:nvPr/>
        </p:nvGrpSpPr>
        <p:grpSpPr>
          <a:xfrm>
            <a:off x="3419475" y="6616981"/>
            <a:ext cx="5406048" cy="1535348"/>
            <a:chOff x="755650" y="4411319"/>
            <a:chExt cx="3604032" cy="1023565"/>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670417"/>
              <a:ext cx="2758809"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Thể chế và quan chế. </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49" y="4919344"/>
            <a:ext cx="5406048" cy="1535348"/>
            <a:chOff x="4783966" y="3279562"/>
            <a:chExt cx="3604032" cy="1023565"/>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538661"/>
              <a:ext cx="2809408"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Kinh tế và chính trị. </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0048" y="5143500"/>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360219"/>
            <a:ext cx="8632728" cy="1158161"/>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15" name="Line1">
            <a:extLst>
              <a:ext uri="{FF2B5EF4-FFF2-40B4-BE49-F238E27FC236}">
                <a16:creationId xmlns:a16="http://schemas.microsoft.com/office/drawing/2014/main" id="{C640B708-8175-4F10-6296-5A2325BDFB92}"/>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4ECE70D1-DEEA-BF05-1024-34BBABAF0362}"/>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6" name="Line1">
            <a:extLst>
              <a:ext uri="{FF2B5EF4-FFF2-40B4-BE49-F238E27FC236}">
                <a16:creationId xmlns:a16="http://schemas.microsoft.com/office/drawing/2014/main" id="{AA39AFE7-9613-48EF-9BE4-4587F5A12C52}"/>
              </a:ext>
            </a:extLst>
          </p:cNvPr>
          <p:cNvCxnSpPr>
            <a:cxnSpLocks/>
          </p:cNvCxnSpPr>
          <p:nvPr/>
        </p:nvCxnSpPr>
        <p:spPr>
          <a:xfrm>
            <a:off x="6474939" y="3262184"/>
            <a:ext cx="24786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9" name="Oval 8">
            <a:extLst>
              <a:ext uri="{FF2B5EF4-FFF2-40B4-BE49-F238E27FC236}">
                <a16:creationId xmlns:a16="http://schemas.microsoft.com/office/drawing/2014/main" id="{BCDA9028-B7AA-CBDC-30E8-71ADCA0EAF6B}"/>
              </a:ext>
            </a:extLst>
          </p:cNvPr>
          <p:cNvSpPr/>
          <p:nvPr/>
        </p:nvSpPr>
        <p:spPr>
          <a:xfrm>
            <a:off x="88725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113361" y="1562100"/>
            <a:ext cx="7542578" cy="954107"/>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vi-VN" sz="2800" b="1" i="0">
                <a:solidFill>
                  <a:schemeClr val="bg1"/>
                </a:solidFill>
                <a:effectLst/>
                <a:latin typeface="Times New Roman" panose="02020603050405020304" pitchFamily="18" charset="0"/>
                <a:cs typeface="Times New Roman" panose="02020603050405020304" pitchFamily="18" charset="0"/>
              </a:rPr>
              <a:t>Cuộc cải cách của vua Lê Thánh Tông bao gồm các lĩnh vực nào dưới đây? </a:t>
            </a:r>
            <a:endParaRPr lang="en-GB" sz="2700" dirty="0">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3584549" y="5109935"/>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84549" y="6856337"/>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095625" y="4914900"/>
            <a:ext cx="12096750" cy="4651499"/>
            <a:chOff x="539751" y="3207726"/>
            <a:chExt cx="8064500" cy="3100999"/>
          </a:xfrm>
        </p:grpSpPr>
        <p:sp>
          <p:nvSpPr>
            <p:cNvPr id="26" name="Rectangle 25">
              <a:extLst>
                <a:ext uri="{FF2B5EF4-FFF2-40B4-BE49-F238E27FC236}">
                  <a16:creationId xmlns:a16="http://schemas.microsoft.com/office/drawing/2014/main" id="{6453B107-C6D4-354D-3401-F1213C6C4BA0}"/>
                </a:ext>
              </a:extLst>
            </p:cNvPr>
            <p:cNvSpPr/>
            <p:nvPr/>
          </p:nvSpPr>
          <p:spPr>
            <a:xfrm>
              <a:off x="539751" y="3207726"/>
              <a:ext cx="8064500" cy="310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755650" y="3441754"/>
              <a:ext cx="3816349" cy="509473"/>
            </a:xfrm>
            <a:prstGeom prst="snip2SameRect">
              <a:avLst>
                <a:gd name="adj1" fmla="val 6867"/>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636668"/>
            <a:ext cx="5406048" cy="1515659"/>
            <a:chOff x="4783966" y="4424445"/>
            <a:chExt cx="3604032" cy="1010439"/>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676981"/>
              <a:ext cx="2809408"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Toàn diện về mọi mặt. </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11" name="3">
            <a:extLst>
              <a:ext uri="{FF2B5EF4-FFF2-40B4-BE49-F238E27FC236}">
                <a16:creationId xmlns:a16="http://schemas.microsoft.com/office/drawing/2014/main" id="{97ECC455-3BB4-B61B-5893-5B545FB16753}"/>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3</a:t>
            </a:r>
          </a:p>
        </p:txBody>
      </p:sp>
      <p:sp>
        <p:nvSpPr>
          <p:cNvPr id="13" name="Next">
            <a:hlinkClick r:id="rId2" action="ppaction://hlinksldjump"/>
            <a:extLst>
              <a:ext uri="{FF2B5EF4-FFF2-40B4-BE49-F238E27FC236}">
                <a16:creationId xmlns:a16="http://schemas.microsoft.com/office/drawing/2014/main" id="{1901E60A-C0C0-FD61-6694-C786D33EFAFB}"/>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sp>
        <p:nvSpPr>
          <p:cNvPr id="12" name="x1">
            <a:extLst>
              <a:ext uri="{FF2B5EF4-FFF2-40B4-BE49-F238E27FC236}">
                <a16:creationId xmlns:a16="http://schemas.microsoft.com/office/drawing/2014/main" id="{EF00A1D1-20E7-0F70-D19D-B79049886D43}"/>
              </a:ext>
            </a:extLst>
          </p:cNvPr>
          <p:cNvSpPr txBox="1"/>
          <p:nvPr/>
        </p:nvSpPr>
        <p:spPr>
          <a:xfrm>
            <a:off x="8734145" y="5167475"/>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98B7E75B-B092-4DFD-99B5-03B3B88F7BBD}"/>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78613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repeatCount="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0"/>
                                        </p:tgtEl>
                                        <p:attrNameLst>
                                          <p:attrName>ppt_w</p:attrName>
                                        </p:attrNameLst>
                                      </p:cBhvr>
                                      <p:tavLst>
                                        <p:tav tm="0">
                                          <p:val>
                                            <p:strVal val="ppt_w"/>
                                          </p:val>
                                        </p:tav>
                                        <p:tav tm="100000">
                                          <p:val>
                                            <p:fltVal val="0"/>
                                          </p:val>
                                        </p:tav>
                                      </p:tavLst>
                                    </p:anim>
                                    <p:anim calcmode="lin" valueType="num">
                                      <p:cBhvr>
                                        <p:cTn id="29" dur="500"/>
                                        <p:tgtEl>
                                          <p:spTgt spid="30"/>
                                        </p:tgtEl>
                                        <p:attrNameLst>
                                          <p:attrName>ppt_h</p:attrName>
                                        </p:attrNameLst>
                                      </p:cBhvr>
                                      <p:tavLst>
                                        <p:tav tm="0">
                                          <p:val>
                                            <p:strVal val="ppt_h"/>
                                          </p:val>
                                        </p:tav>
                                        <p:tav tm="100000">
                                          <p:val>
                                            <p:fltVal val="0"/>
                                          </p:val>
                                        </p:tav>
                                      </p:tavLst>
                                    </p:anim>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repeatCount="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50"/>
                                        <p:tgtEl>
                                          <p:spTgt spid="27"/>
                                        </p:tgtEl>
                                      </p:cBhvr>
                                    </p:animEffect>
                                    <p:anim calcmode="lin" valueType="num">
                                      <p:cBhvr>
                                        <p:cTn id="53" dur="250" fill="hold"/>
                                        <p:tgtEl>
                                          <p:spTgt spid="27"/>
                                        </p:tgtEl>
                                        <p:attrNameLst>
                                          <p:attrName>ppt_x</p:attrName>
                                        </p:attrNameLst>
                                      </p:cBhvr>
                                      <p:tavLst>
                                        <p:tav tm="0">
                                          <p:val>
                                            <p:strVal val="#ppt_x"/>
                                          </p:val>
                                        </p:tav>
                                        <p:tav tm="100000">
                                          <p:val>
                                            <p:strVal val="#ppt_x"/>
                                          </p:val>
                                        </p:tav>
                                      </p:tavLst>
                                    </p:anim>
                                    <p:anim calcmode="lin" valueType="num">
                                      <p:cBhvr>
                                        <p:cTn id="54" dur="25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anim calcmode="lin" valueType="num">
                                      <p:cBhvr>
                                        <p:cTn id="58" dur="250" fill="hold"/>
                                        <p:tgtEl>
                                          <p:spTgt spid="12"/>
                                        </p:tgtEl>
                                        <p:attrNameLst>
                                          <p:attrName>ppt_x</p:attrName>
                                        </p:attrNameLst>
                                      </p:cBhvr>
                                      <p:tavLst>
                                        <p:tav tm="0">
                                          <p:val>
                                            <p:strVal val="#ppt_x"/>
                                          </p:val>
                                        </p:tav>
                                        <p:tav tm="100000">
                                          <p:val>
                                            <p:strVal val="#ppt_x"/>
                                          </p:val>
                                        </p:tav>
                                      </p:tavLst>
                                    </p:anim>
                                    <p:anim calcmode="lin" valueType="num">
                                      <p:cBhvr>
                                        <p:cTn id="5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1" grpId="0"/>
      <p:bldP spid="21" grpId="1"/>
      <p:bldP spid="30" grpId="0"/>
      <p:bldP spid="30" grpId="1"/>
      <p:bldP spid="31" grpId="0"/>
      <p:bldP spid="31"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B">
            <a:extLst>
              <a:ext uri="{FF2B5EF4-FFF2-40B4-BE49-F238E27FC236}">
                <a16:creationId xmlns:a16="http://schemas.microsoft.com/office/drawing/2014/main" id="{3B73BA66-B40D-12A1-66D2-A6F5D886DBFE}"/>
              </a:ext>
            </a:extLst>
          </p:cNvPr>
          <p:cNvGrpSpPr/>
          <p:nvPr/>
        </p:nvGrpSpPr>
        <p:grpSpPr>
          <a:xfrm>
            <a:off x="3419475" y="6616979"/>
            <a:ext cx="5406048" cy="1535348"/>
            <a:chOff x="755650" y="4411319"/>
            <a:chExt cx="3604032" cy="1023565"/>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738435"/>
              <a:ext cx="2758809"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thờ cúng các anh hùng dân tộc. </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49" y="4919344"/>
            <a:ext cx="5406048" cy="1535348"/>
            <a:chOff x="4783966" y="3279562"/>
            <a:chExt cx="3604032" cy="1023565"/>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606678"/>
              <a:ext cx="2809408"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700">
                  <a:solidFill>
                    <a:prstClr val="white"/>
                  </a:solidFill>
                  <a:latin typeface="Times New Roman" panose="02020603050405020304" pitchFamily="18" charset="0"/>
                  <a:cs typeface="Times New Roman" panose="02020603050405020304" pitchFamily="18" charset="0"/>
                </a:rPr>
                <a:t>f</a:t>
              </a:r>
              <a:r>
                <a:rPr lang="en-US" sz="2800" b="0" i="0">
                  <a:solidFill>
                    <a:srgbClr val="333333"/>
                  </a:solidFill>
                  <a:effectLst/>
                  <a:latin typeface="Times New Roman" panose="02020603050405020304" pitchFamily="18" charset="0"/>
                  <a:cs typeface="Times New Roman" panose="02020603050405020304" pitchFamily="18" charset="0"/>
                </a:rPr>
                <a:t> vinh danh những bậc hiền tài. </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636668"/>
            <a:ext cx="5406048" cy="1515659"/>
            <a:chOff x="4783966" y="4424445"/>
            <a:chExt cx="3604032" cy="1010439"/>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744998"/>
              <a:ext cx="2809408"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vinh danh những anh hùng dân tộc. </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4418" y="6847509"/>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360219"/>
            <a:ext cx="8632728" cy="1158161"/>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15" name="Line1">
            <a:extLst>
              <a:ext uri="{FF2B5EF4-FFF2-40B4-BE49-F238E27FC236}">
                <a16:creationId xmlns:a16="http://schemas.microsoft.com/office/drawing/2014/main" id="{8243B301-224B-BA70-0BD2-DB4519B8F0BC}"/>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F5B1133A-1554-45A9-5955-5ED00070B837}"/>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9" name="Line1">
            <a:extLst>
              <a:ext uri="{FF2B5EF4-FFF2-40B4-BE49-F238E27FC236}">
                <a16:creationId xmlns:a16="http://schemas.microsoft.com/office/drawing/2014/main" id="{048B0E6A-34D2-4E22-1E17-744AB1A30D9E}"/>
              </a:ext>
            </a:extLst>
          </p:cNvPr>
          <p:cNvCxnSpPr>
            <a:cxnSpLocks/>
          </p:cNvCxnSpPr>
          <p:nvPr/>
        </p:nvCxnSpPr>
        <p:spPr>
          <a:xfrm>
            <a:off x="6474939" y="3262184"/>
            <a:ext cx="33048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0" name="Oval 9">
            <a:extLst>
              <a:ext uri="{FF2B5EF4-FFF2-40B4-BE49-F238E27FC236}">
                <a16:creationId xmlns:a16="http://schemas.microsoft.com/office/drawing/2014/main" id="{4F882E67-32C3-6EC3-D719-07B0B0666FB7}"/>
              </a:ext>
            </a:extLst>
          </p:cNvPr>
          <p:cNvSpPr/>
          <p:nvPr/>
        </p:nvSpPr>
        <p:spPr>
          <a:xfrm>
            <a:off x="96987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219365" y="1454549"/>
            <a:ext cx="6858000" cy="523220"/>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vi-VN" sz="2800" b="1" i="0">
                <a:solidFill>
                  <a:srgbClr val="333333"/>
                </a:solidFill>
                <a:effectLst/>
                <a:latin typeface="Times New Roman" panose="02020603050405020304" pitchFamily="18" charset="0"/>
                <a:cs typeface="Times New Roman" panose="02020603050405020304" pitchFamily="18" charset="0"/>
              </a:rPr>
              <a:t>Năm 1484, nhà Lê sơ lập bia Tiến sĩ nhằm </a:t>
            </a:r>
            <a:endParaRPr lang="en-GB" sz="2700" dirty="0">
              <a:solidFill>
                <a:prstClr val="white"/>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9624812" y="5123823"/>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95812" y="6847509"/>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6" name="4">
            <a:extLst>
              <a:ext uri="{FF2B5EF4-FFF2-40B4-BE49-F238E27FC236}">
                <a16:creationId xmlns:a16="http://schemas.microsoft.com/office/drawing/2014/main" id="{6230D48F-B39B-D342-ED92-3CB5F1B9606D}"/>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4</a:t>
            </a:r>
          </a:p>
        </p:txBody>
      </p:sp>
      <p:sp>
        <p:nvSpPr>
          <p:cNvPr id="12" name="Next">
            <a:hlinkClick r:id="rId2" action="ppaction://hlinksldjump"/>
            <a:extLst>
              <a:ext uri="{FF2B5EF4-FFF2-40B4-BE49-F238E27FC236}">
                <a16:creationId xmlns:a16="http://schemas.microsoft.com/office/drawing/2014/main" id="{D777B18C-1173-AD39-397C-0A03DACDE252}"/>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128205" y="4305300"/>
            <a:ext cx="12031589" cy="4913384"/>
            <a:chOff x="-3499126" y="3033136"/>
            <a:chExt cx="8021059" cy="3275589"/>
          </a:xfrm>
        </p:grpSpPr>
        <p:sp>
          <p:nvSpPr>
            <p:cNvPr id="26" name="Rectangle 25">
              <a:extLst>
                <a:ext uri="{FF2B5EF4-FFF2-40B4-BE49-F238E27FC236}">
                  <a16:creationId xmlns:a16="http://schemas.microsoft.com/office/drawing/2014/main" id="{6453B107-C6D4-354D-3401-F1213C6C4BA0}"/>
                </a:ext>
              </a:extLst>
            </p:cNvPr>
            <p:cNvSpPr/>
            <p:nvPr/>
          </p:nvSpPr>
          <p:spPr>
            <a:xfrm>
              <a:off x="-3499126" y="3033136"/>
              <a:ext cx="8021059" cy="3275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755650" y="4295043"/>
              <a:ext cx="3593020" cy="514261"/>
            </a:xfrm>
            <a:prstGeom prst="snip2SameRect">
              <a:avLst>
                <a:gd name="adj1" fmla="val 7980"/>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3" name="A">
            <a:extLst>
              <a:ext uri="{FF2B5EF4-FFF2-40B4-BE49-F238E27FC236}">
                <a16:creationId xmlns:a16="http://schemas.microsoft.com/office/drawing/2014/main" id="{04743EBA-D476-D34F-7DBD-177F5F528D7C}"/>
              </a:ext>
            </a:extLst>
          </p:cNvPr>
          <p:cNvGrpSpPr/>
          <p:nvPr/>
        </p:nvGrpSpPr>
        <p:grpSpPr>
          <a:xfrm>
            <a:off x="3419475" y="4919344"/>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606678"/>
              <a:ext cx="2802077" cy="369332"/>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ghi danh những người đậu tiến sĩ. </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11" name="x1">
            <a:extLst>
              <a:ext uri="{FF2B5EF4-FFF2-40B4-BE49-F238E27FC236}">
                <a16:creationId xmlns:a16="http://schemas.microsoft.com/office/drawing/2014/main" id="{41CC2413-291A-8D38-0F8B-9990F8AFF3F7}"/>
              </a:ext>
            </a:extLst>
          </p:cNvPr>
          <p:cNvSpPr txBox="1"/>
          <p:nvPr/>
        </p:nvSpPr>
        <p:spPr>
          <a:xfrm>
            <a:off x="14452263" y="6442565"/>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8323906A-F944-4097-A280-1E3504FBCC6D}"/>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88946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0"/>
                                        </p:tgtEl>
                                        <p:attrNameLst>
                                          <p:attrName>ppt_w</p:attrName>
                                        </p:attrNameLst>
                                      </p:cBhvr>
                                      <p:tavLst>
                                        <p:tav tm="0">
                                          <p:val>
                                            <p:strVal val="ppt_w"/>
                                          </p:val>
                                        </p:tav>
                                        <p:tav tm="100000">
                                          <p:val>
                                            <p:fltVal val="0"/>
                                          </p:val>
                                        </p:tav>
                                      </p:tavLst>
                                    </p:anim>
                                    <p:anim calcmode="lin" valueType="num">
                                      <p:cBhvr>
                                        <p:cTn id="14" dur="500"/>
                                        <p:tgtEl>
                                          <p:spTgt spid="30"/>
                                        </p:tgtEl>
                                        <p:attrNameLst>
                                          <p:attrName>ppt_h</p:attrName>
                                        </p:attrNameLst>
                                      </p:cBhvr>
                                      <p:tavLst>
                                        <p:tav tm="0">
                                          <p:val>
                                            <p:strVal val="ppt_h"/>
                                          </p:val>
                                        </p:tav>
                                        <p:tav tm="100000">
                                          <p:val>
                                            <p:fltVal val="0"/>
                                          </p:val>
                                        </p:tav>
                                      </p:tavLst>
                                    </p:anim>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repeatCount="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repeatCount="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50"/>
                                        <p:tgtEl>
                                          <p:spTgt spid="27"/>
                                        </p:tgtEl>
                                      </p:cBhvr>
                                    </p:animEffect>
                                    <p:anim calcmode="lin" valueType="num">
                                      <p:cBhvr>
                                        <p:cTn id="53" dur="250" fill="hold"/>
                                        <p:tgtEl>
                                          <p:spTgt spid="27"/>
                                        </p:tgtEl>
                                        <p:attrNameLst>
                                          <p:attrName>ppt_x</p:attrName>
                                        </p:attrNameLst>
                                      </p:cBhvr>
                                      <p:tavLst>
                                        <p:tav tm="0">
                                          <p:val>
                                            <p:strVal val="#ppt_x"/>
                                          </p:val>
                                        </p:tav>
                                        <p:tav tm="100000">
                                          <p:val>
                                            <p:strVal val="#ppt_x"/>
                                          </p:val>
                                        </p:tav>
                                      </p:tavLst>
                                    </p:anim>
                                    <p:anim calcmode="lin" valueType="num">
                                      <p:cBhvr>
                                        <p:cTn id="54" dur="25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anim calcmode="lin" valueType="num">
                                      <p:cBhvr>
                                        <p:cTn id="58" dur="250" fill="hold"/>
                                        <p:tgtEl>
                                          <p:spTgt spid="11"/>
                                        </p:tgtEl>
                                        <p:attrNameLst>
                                          <p:attrName>ppt_x</p:attrName>
                                        </p:attrNameLst>
                                      </p:cBhvr>
                                      <p:tavLst>
                                        <p:tav tm="0">
                                          <p:val>
                                            <p:strVal val="#ppt_x"/>
                                          </p:val>
                                        </p:tav>
                                        <p:tav tm="100000">
                                          <p:val>
                                            <p:strVal val="#ppt_x"/>
                                          </p:val>
                                        </p:tav>
                                      </p:tavLst>
                                    </p:anim>
                                    <p:anim calcmode="lin" valueType="num">
                                      <p:cBhvr>
                                        <p:cTn id="59"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21" grpId="0"/>
      <p:bldP spid="21" grpId="1"/>
      <p:bldP spid="30" grpId="0"/>
      <p:bldP spid="30" grpId="1"/>
      <p:bldP spid="31" grpId="0"/>
      <p:bldP spid="31" grpId="1"/>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A">
            <a:extLst>
              <a:ext uri="{FF2B5EF4-FFF2-40B4-BE49-F238E27FC236}">
                <a16:creationId xmlns:a16="http://schemas.microsoft.com/office/drawing/2014/main" id="{04743EBA-D476-D34F-7DBD-177F5F528D7C}"/>
              </a:ext>
            </a:extLst>
          </p:cNvPr>
          <p:cNvGrpSpPr/>
          <p:nvPr/>
        </p:nvGrpSpPr>
        <p:grpSpPr>
          <a:xfrm>
            <a:off x="3419475" y="4919344"/>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538661"/>
              <a:ext cx="2802077"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Hình thư</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4" name="B">
            <a:extLst>
              <a:ext uri="{FF2B5EF4-FFF2-40B4-BE49-F238E27FC236}">
                <a16:creationId xmlns:a16="http://schemas.microsoft.com/office/drawing/2014/main" id="{3B73BA66-B40D-12A1-66D2-A6F5D886DBFE}"/>
              </a:ext>
            </a:extLst>
          </p:cNvPr>
          <p:cNvGrpSpPr/>
          <p:nvPr/>
        </p:nvGrpSpPr>
        <p:grpSpPr>
          <a:xfrm>
            <a:off x="3419475" y="6616979"/>
            <a:ext cx="5406048" cy="1535348"/>
            <a:chOff x="755650" y="4411319"/>
            <a:chExt cx="3604032" cy="1023565"/>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670418"/>
              <a:ext cx="2758809"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 Hình luật</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49" y="4919344"/>
            <a:ext cx="5406048" cy="1535348"/>
            <a:chOff x="4783966" y="3279562"/>
            <a:chExt cx="3604032" cy="1023565"/>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538661"/>
              <a:ext cx="2809408" cy="505367"/>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Hoàng Việt luật lệ</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0048" y="5143500"/>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360219"/>
            <a:ext cx="8632728" cy="1158161"/>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15" name="Line1">
            <a:extLst>
              <a:ext uri="{FF2B5EF4-FFF2-40B4-BE49-F238E27FC236}">
                <a16:creationId xmlns:a16="http://schemas.microsoft.com/office/drawing/2014/main" id="{73D657CB-A479-C458-7127-DAEA33DCAE40}"/>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E4D693AC-8D5D-6D89-993B-7D49AE7B0F4A}"/>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10" name="Line1">
            <a:extLst>
              <a:ext uri="{FF2B5EF4-FFF2-40B4-BE49-F238E27FC236}">
                <a16:creationId xmlns:a16="http://schemas.microsoft.com/office/drawing/2014/main" id="{C86B10D9-A589-421E-5939-96F7C91FBBCA}"/>
              </a:ext>
            </a:extLst>
          </p:cNvPr>
          <p:cNvCxnSpPr>
            <a:cxnSpLocks/>
          </p:cNvCxnSpPr>
          <p:nvPr/>
        </p:nvCxnSpPr>
        <p:spPr>
          <a:xfrm>
            <a:off x="6474939" y="3262184"/>
            <a:ext cx="41310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1" name="Oval 10">
            <a:extLst>
              <a:ext uri="{FF2B5EF4-FFF2-40B4-BE49-F238E27FC236}">
                <a16:creationId xmlns:a16="http://schemas.microsoft.com/office/drawing/2014/main" id="{E49D1794-88F2-23E7-A185-2D6D915E13BC}"/>
              </a:ext>
            </a:extLst>
          </p:cNvPr>
          <p:cNvSpPr/>
          <p:nvPr/>
        </p:nvSpPr>
        <p:spPr>
          <a:xfrm>
            <a:off x="10524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393217" y="1454549"/>
            <a:ext cx="6880934" cy="954107"/>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vi-VN" sz="2800" b="0" i="0">
                <a:solidFill>
                  <a:srgbClr val="333333"/>
                </a:solidFill>
                <a:effectLst/>
                <a:latin typeface="Times New Roman" panose="02020603050405020304" pitchFamily="18" charset="0"/>
                <a:cs typeface="Times New Roman" panose="02020603050405020304" pitchFamily="18" charset="0"/>
              </a:rPr>
              <a:t>Bộ luật được ban hành dưới vua Lê Thánh Tông là:</a:t>
            </a:r>
            <a:endParaRPr lang="en-GB" sz="2700" dirty="0">
              <a:solidFill>
                <a:prstClr val="white"/>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3584549" y="5109935"/>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84549" y="6856337"/>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584549" y="3803380"/>
            <a:ext cx="11991975" cy="4924539"/>
            <a:chOff x="539750" y="3025699"/>
            <a:chExt cx="7994650" cy="3283026"/>
          </a:xfrm>
        </p:grpSpPr>
        <p:sp>
          <p:nvSpPr>
            <p:cNvPr id="26" name="Rectangle 25">
              <a:extLst>
                <a:ext uri="{FF2B5EF4-FFF2-40B4-BE49-F238E27FC236}">
                  <a16:creationId xmlns:a16="http://schemas.microsoft.com/office/drawing/2014/main" id="{6453B107-C6D4-354D-3401-F1213C6C4BA0}"/>
                </a:ext>
              </a:extLst>
            </p:cNvPr>
            <p:cNvSpPr/>
            <p:nvPr/>
          </p:nvSpPr>
          <p:spPr>
            <a:xfrm>
              <a:off x="539750" y="3025699"/>
              <a:ext cx="7994650" cy="3283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755650" y="4321709"/>
              <a:ext cx="3816349" cy="509473"/>
            </a:xfrm>
            <a:prstGeom prst="snip2SameRect">
              <a:avLst>
                <a:gd name="adj1" fmla="val 6748"/>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636668"/>
            <a:ext cx="5406048" cy="1515659"/>
            <a:chOff x="4783966" y="4424445"/>
            <a:chExt cx="3604032" cy="1010439"/>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682110"/>
              <a:ext cx="2809408" cy="495108"/>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700">
                  <a:solidFill>
                    <a:srgbClr val="2A3F49"/>
                  </a:solidFill>
                  <a:latin typeface="Times New Roman" panose="02020603050405020304" pitchFamily="18" charset="0"/>
                  <a:cs typeface="Times New Roman" panose="02020603050405020304" pitchFamily="18" charset="0"/>
                </a:rPr>
                <a:t>Quốc triều hình luật</a:t>
              </a:r>
              <a:endParaRPr lang="en-GB" sz="2700" dirty="0">
                <a:solidFill>
                  <a:srgbClr val="2A3F49"/>
                </a:solidFill>
                <a:latin typeface="Times New Roman" panose="02020603050405020304" pitchFamily="18" charset="0"/>
                <a:cs typeface="Times New Roman" panose="02020603050405020304" pitchFamily="18" charset="0"/>
              </a:endParaRPr>
            </a:p>
          </p:txBody>
        </p:sp>
      </p:grpSp>
      <p:sp>
        <p:nvSpPr>
          <p:cNvPr id="9" name="5">
            <a:extLst>
              <a:ext uri="{FF2B5EF4-FFF2-40B4-BE49-F238E27FC236}">
                <a16:creationId xmlns:a16="http://schemas.microsoft.com/office/drawing/2014/main" id="{AC3B8728-B5D2-1AB0-EAD9-BD654B6CB034}"/>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5</a:t>
            </a:r>
          </a:p>
        </p:txBody>
      </p:sp>
      <p:sp>
        <p:nvSpPr>
          <p:cNvPr id="13" name="Next">
            <a:hlinkClick r:id="rId2" action="ppaction://hlinksldjump"/>
            <a:extLst>
              <a:ext uri="{FF2B5EF4-FFF2-40B4-BE49-F238E27FC236}">
                <a16:creationId xmlns:a16="http://schemas.microsoft.com/office/drawing/2014/main" id="{29E2854C-120E-DFCB-EFCA-D8B8723790CE}"/>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sp>
        <p:nvSpPr>
          <p:cNvPr id="12" name="x1">
            <a:extLst>
              <a:ext uri="{FF2B5EF4-FFF2-40B4-BE49-F238E27FC236}">
                <a16:creationId xmlns:a16="http://schemas.microsoft.com/office/drawing/2014/main" id="{E12FE9A9-50B6-4E06-BC70-14B7D7ABF92A}"/>
              </a:ext>
            </a:extLst>
          </p:cNvPr>
          <p:cNvSpPr txBox="1"/>
          <p:nvPr/>
        </p:nvSpPr>
        <p:spPr>
          <a:xfrm>
            <a:off x="8731806" y="6477051"/>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708318CD-E2AA-4692-80D3-2F70781AE1DB}"/>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069890"/>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repeatCount="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0"/>
                                        </p:tgtEl>
                                        <p:attrNameLst>
                                          <p:attrName>ppt_w</p:attrName>
                                        </p:attrNameLst>
                                      </p:cBhvr>
                                      <p:tavLst>
                                        <p:tav tm="0">
                                          <p:val>
                                            <p:strVal val="ppt_w"/>
                                          </p:val>
                                        </p:tav>
                                        <p:tav tm="100000">
                                          <p:val>
                                            <p:fltVal val="0"/>
                                          </p:val>
                                        </p:tav>
                                      </p:tavLst>
                                    </p:anim>
                                    <p:anim calcmode="lin" valueType="num">
                                      <p:cBhvr>
                                        <p:cTn id="29" dur="500"/>
                                        <p:tgtEl>
                                          <p:spTgt spid="30"/>
                                        </p:tgtEl>
                                        <p:attrNameLst>
                                          <p:attrName>ppt_h</p:attrName>
                                        </p:attrNameLst>
                                      </p:cBhvr>
                                      <p:tavLst>
                                        <p:tav tm="0">
                                          <p:val>
                                            <p:strVal val="ppt_h"/>
                                          </p:val>
                                        </p:tav>
                                        <p:tav tm="100000">
                                          <p:val>
                                            <p:fltVal val="0"/>
                                          </p:val>
                                        </p:tav>
                                      </p:tavLst>
                                    </p:anim>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repeatCount="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50"/>
                                        <p:tgtEl>
                                          <p:spTgt spid="27"/>
                                        </p:tgtEl>
                                      </p:cBhvr>
                                    </p:animEffect>
                                    <p:anim calcmode="lin" valueType="num">
                                      <p:cBhvr>
                                        <p:cTn id="53" dur="250" fill="hold"/>
                                        <p:tgtEl>
                                          <p:spTgt spid="27"/>
                                        </p:tgtEl>
                                        <p:attrNameLst>
                                          <p:attrName>ppt_x</p:attrName>
                                        </p:attrNameLst>
                                      </p:cBhvr>
                                      <p:tavLst>
                                        <p:tav tm="0">
                                          <p:val>
                                            <p:strVal val="#ppt_x"/>
                                          </p:val>
                                        </p:tav>
                                        <p:tav tm="100000">
                                          <p:val>
                                            <p:strVal val="#ppt_x"/>
                                          </p:val>
                                        </p:tav>
                                      </p:tavLst>
                                    </p:anim>
                                    <p:anim calcmode="lin" valueType="num">
                                      <p:cBhvr>
                                        <p:cTn id="54" dur="25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anim calcmode="lin" valueType="num">
                                      <p:cBhvr>
                                        <p:cTn id="58" dur="250" fill="hold"/>
                                        <p:tgtEl>
                                          <p:spTgt spid="12"/>
                                        </p:tgtEl>
                                        <p:attrNameLst>
                                          <p:attrName>ppt_x</p:attrName>
                                        </p:attrNameLst>
                                      </p:cBhvr>
                                      <p:tavLst>
                                        <p:tav tm="0">
                                          <p:val>
                                            <p:strVal val="#ppt_x"/>
                                          </p:val>
                                        </p:tav>
                                        <p:tav tm="100000">
                                          <p:val>
                                            <p:strVal val="#ppt_x"/>
                                          </p:val>
                                        </p:tav>
                                      </p:tavLst>
                                    </p:anim>
                                    <p:anim calcmode="lin" valueType="num">
                                      <p:cBhvr>
                                        <p:cTn id="5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1" grpId="0"/>
      <p:bldP spid="21" grpId="1"/>
      <p:bldP spid="30" grpId="0"/>
      <p:bldP spid="30" grpId="1"/>
      <p:bldP spid="31" grpId="0"/>
      <p:bldP spid="31" grpId="1"/>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A">
            <a:extLst>
              <a:ext uri="{FF2B5EF4-FFF2-40B4-BE49-F238E27FC236}">
                <a16:creationId xmlns:a16="http://schemas.microsoft.com/office/drawing/2014/main" id="{04743EBA-D476-D34F-7DBD-177F5F528D7C}"/>
              </a:ext>
            </a:extLst>
          </p:cNvPr>
          <p:cNvGrpSpPr/>
          <p:nvPr/>
        </p:nvGrpSpPr>
        <p:grpSpPr>
          <a:xfrm>
            <a:off x="3419475" y="4919345"/>
            <a:ext cx="5406048" cy="1535348"/>
            <a:chOff x="755650" y="3279562"/>
            <a:chExt cx="3604032" cy="1023565"/>
          </a:xfrm>
        </p:grpSpPr>
        <p:sp>
          <p:nvSpPr>
            <p:cNvPr id="2" name="Rectangle 1">
              <a:extLst>
                <a:ext uri="{FF2B5EF4-FFF2-40B4-BE49-F238E27FC236}">
                  <a16:creationId xmlns:a16="http://schemas.microsoft.com/office/drawing/2014/main" id="{3B2F059C-2D59-FA19-A513-0582D796E9D6}"/>
                </a:ext>
              </a:extLst>
            </p:cNvPr>
            <p:cNvSpPr/>
            <p:nvPr/>
          </p:nvSpPr>
          <p:spPr>
            <a:xfrm>
              <a:off x="759682"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B65EF77-F530-E843-7D4B-24B5EECC53BC}"/>
                </a:ext>
              </a:extLst>
            </p:cNvPr>
            <p:cNvSpPr/>
            <p:nvPr/>
          </p:nvSpPr>
          <p:spPr>
            <a:xfrm>
              <a:off x="755650"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A</a:t>
              </a:r>
            </a:p>
          </p:txBody>
        </p:sp>
        <p:sp>
          <p:nvSpPr>
            <p:cNvPr id="36" name="text">
              <a:extLst>
                <a:ext uri="{FF2B5EF4-FFF2-40B4-BE49-F238E27FC236}">
                  <a16:creationId xmlns:a16="http://schemas.microsoft.com/office/drawing/2014/main" id="{E83C38BA-6F80-21C6-5B27-A2C1D9D85ED3}"/>
                </a:ext>
              </a:extLst>
            </p:cNvPr>
            <p:cNvSpPr txBox="1"/>
            <p:nvPr/>
          </p:nvSpPr>
          <p:spPr>
            <a:xfrm>
              <a:off x="1546594" y="3395031"/>
              <a:ext cx="2802077" cy="792625"/>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Hoàn thiện bộ máy nhà nước</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4" name="B">
            <a:extLst>
              <a:ext uri="{FF2B5EF4-FFF2-40B4-BE49-F238E27FC236}">
                <a16:creationId xmlns:a16="http://schemas.microsoft.com/office/drawing/2014/main" id="{3B73BA66-B40D-12A1-66D2-A6F5D886DBFE}"/>
              </a:ext>
            </a:extLst>
          </p:cNvPr>
          <p:cNvGrpSpPr/>
          <p:nvPr/>
        </p:nvGrpSpPr>
        <p:grpSpPr>
          <a:xfrm>
            <a:off x="3419475" y="6574744"/>
            <a:ext cx="5406048" cy="1619827"/>
            <a:chOff x="755650" y="4383160"/>
            <a:chExt cx="3604032" cy="1079884"/>
          </a:xfrm>
        </p:grpSpPr>
        <p:sp>
          <p:nvSpPr>
            <p:cNvPr id="7" name="Rectangle 6">
              <a:extLst>
                <a:ext uri="{FF2B5EF4-FFF2-40B4-BE49-F238E27FC236}">
                  <a16:creationId xmlns:a16="http://schemas.microsoft.com/office/drawing/2014/main" id="{73342FD4-A786-0F35-A141-7C31B10FDCBE}"/>
                </a:ext>
              </a:extLst>
            </p:cNvPr>
            <p:cNvSpPr/>
            <p:nvPr/>
          </p:nvSpPr>
          <p:spPr>
            <a:xfrm>
              <a:off x="759682" y="4411319"/>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7246CE3D-3EB9-09A2-4D66-DD6C8947DE28}"/>
                </a:ext>
              </a:extLst>
            </p:cNvPr>
            <p:cNvSpPr/>
            <p:nvPr/>
          </p:nvSpPr>
          <p:spPr>
            <a:xfrm>
              <a:off x="755650" y="4411319"/>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2EC448F8-7597-3370-AB79-DA5A881F3C98}"/>
                </a:ext>
              </a:extLst>
            </p:cNvPr>
            <p:cNvSpPr txBox="1"/>
            <p:nvPr/>
          </p:nvSpPr>
          <p:spPr>
            <a:xfrm>
              <a:off x="1581970" y="4383160"/>
              <a:ext cx="2758809" cy="1079884"/>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Ổn định chính trị để phát triển kinh tế, văn hoá</a:t>
              </a:r>
              <a:endParaRPr lang="en-GB" sz="2700" dirty="0">
                <a:solidFill>
                  <a:prstClr val="white"/>
                </a:solidFill>
                <a:latin typeface="Times New Roman" panose="02020603050405020304" pitchFamily="18" charset="0"/>
                <a:cs typeface="Times New Roman" panose="02020603050405020304" pitchFamily="18" charset="0"/>
              </a:endParaRPr>
            </a:p>
          </p:txBody>
        </p:sp>
      </p:grpSp>
      <p:grpSp>
        <p:nvGrpSpPr>
          <p:cNvPr id="35" name="C">
            <a:extLst>
              <a:ext uri="{FF2B5EF4-FFF2-40B4-BE49-F238E27FC236}">
                <a16:creationId xmlns:a16="http://schemas.microsoft.com/office/drawing/2014/main" id="{5FF5172F-1643-3B79-4784-00984A4059F7}"/>
              </a:ext>
            </a:extLst>
          </p:cNvPr>
          <p:cNvGrpSpPr/>
          <p:nvPr/>
        </p:nvGrpSpPr>
        <p:grpSpPr>
          <a:xfrm>
            <a:off x="9461949" y="4877106"/>
            <a:ext cx="5406048" cy="1619827"/>
            <a:chOff x="4783966" y="3251402"/>
            <a:chExt cx="3604032" cy="1079884"/>
          </a:xfrm>
        </p:grpSpPr>
        <p:sp>
          <p:nvSpPr>
            <p:cNvPr id="14" name="Rectangle 13">
              <a:extLst>
                <a:ext uri="{FF2B5EF4-FFF2-40B4-BE49-F238E27FC236}">
                  <a16:creationId xmlns:a16="http://schemas.microsoft.com/office/drawing/2014/main" id="{4B448328-41C4-D0AE-EBA2-9FEB4000E263}"/>
                </a:ext>
              </a:extLst>
            </p:cNvPr>
            <p:cNvSpPr/>
            <p:nvPr/>
          </p:nvSpPr>
          <p:spPr>
            <a:xfrm>
              <a:off x="4787998" y="3279562"/>
              <a:ext cx="3600000" cy="1023565"/>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16" name="Rectangle 4">
              <a:extLst>
                <a:ext uri="{FF2B5EF4-FFF2-40B4-BE49-F238E27FC236}">
                  <a16:creationId xmlns:a16="http://schemas.microsoft.com/office/drawing/2014/main" id="{376D0AD0-D8FB-1DE3-423A-4FFF3D040B28}"/>
                </a:ext>
              </a:extLst>
            </p:cNvPr>
            <p:cNvSpPr/>
            <p:nvPr/>
          </p:nvSpPr>
          <p:spPr>
            <a:xfrm>
              <a:off x="4783966" y="3279562"/>
              <a:ext cx="790944" cy="1023565"/>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C</a:t>
              </a:r>
            </a:p>
          </p:txBody>
        </p:sp>
        <p:sp>
          <p:nvSpPr>
            <p:cNvPr id="41" name="TextBox 40">
              <a:extLst>
                <a:ext uri="{FF2B5EF4-FFF2-40B4-BE49-F238E27FC236}">
                  <a16:creationId xmlns:a16="http://schemas.microsoft.com/office/drawing/2014/main" id="{568C4582-1716-5DA9-4DC4-3A0330EC8E4B}"/>
                </a:ext>
              </a:extLst>
            </p:cNvPr>
            <p:cNvSpPr txBox="1"/>
            <p:nvPr/>
          </p:nvSpPr>
          <p:spPr>
            <a:xfrm>
              <a:off x="5574911" y="3251402"/>
              <a:ext cx="2809408" cy="1079884"/>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vi-VN" sz="2800" b="0" i="0">
                  <a:solidFill>
                    <a:srgbClr val="333333"/>
                  </a:solidFill>
                  <a:effectLst/>
                  <a:latin typeface="Times New Roman" panose="02020603050405020304" pitchFamily="18" charset="0"/>
                  <a:cs typeface="Times New Roman" panose="02020603050405020304" pitchFamily="18" charset="0"/>
                </a:rPr>
                <a:t>Đưa chế độ quân chủ Việt Nam phát triển đến đỉnh cao</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2CFFAE2B-0E7C-5B0D-E004-2503EE318CE4}"/>
              </a:ext>
            </a:extLst>
          </p:cNvPr>
          <p:cNvSpPr txBox="1"/>
          <p:nvPr/>
        </p:nvSpPr>
        <p:spPr>
          <a:xfrm>
            <a:off x="9630048" y="5143500"/>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 name="Question"/>
          <p:cNvSpPr/>
          <p:nvPr/>
        </p:nvSpPr>
        <p:spPr>
          <a:xfrm>
            <a:off x="6235796" y="1360219"/>
            <a:ext cx="8632728" cy="1610459"/>
          </a:xfrm>
          <a:prstGeom prst="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GB" sz="2700" dirty="0">
              <a:solidFill>
                <a:prstClr val="white"/>
              </a:solidFill>
              <a:latin typeface="Times New Roman" panose="02020603050405020304" pitchFamily="18" charset="0"/>
              <a:cs typeface="Times New Roman" panose="02020603050405020304" pitchFamily="18" charset="0"/>
            </a:endParaRPr>
          </a:p>
        </p:txBody>
      </p:sp>
      <p:cxnSp>
        <p:nvCxnSpPr>
          <p:cNvPr id="15" name="Line1">
            <a:extLst>
              <a:ext uri="{FF2B5EF4-FFF2-40B4-BE49-F238E27FC236}">
                <a16:creationId xmlns:a16="http://schemas.microsoft.com/office/drawing/2014/main" id="{6354CB54-D0E0-7B03-5CD7-113E1F6FF29D}"/>
              </a:ext>
            </a:extLst>
          </p:cNvPr>
          <p:cNvCxnSpPr>
            <a:cxnSpLocks/>
          </p:cNvCxnSpPr>
          <p:nvPr/>
        </p:nvCxnSpPr>
        <p:spPr>
          <a:xfrm>
            <a:off x="6474939" y="3262184"/>
            <a:ext cx="8262000" cy="0"/>
          </a:xfrm>
          <a:prstGeom prst="line">
            <a:avLst/>
          </a:prstGeom>
          <a:gradFill>
            <a:gsLst>
              <a:gs pos="0">
                <a:srgbClr val="90C8E5"/>
              </a:gs>
              <a:gs pos="15000">
                <a:srgbClr val="9D9CCD"/>
              </a:gs>
              <a:gs pos="100000">
                <a:srgbClr val="01407D"/>
              </a:gs>
            </a:gsLst>
            <a:lin ang="7200000" scaled="0"/>
          </a:gradFill>
          <a:ln w="63500" cap="rnd" cmpd="sng">
            <a:solidFill>
              <a:srgbClr val="01407D">
                <a:alpha val="10000"/>
              </a:srgbClr>
            </a:soli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7" name="Oval 16">
            <a:extLst>
              <a:ext uri="{FF2B5EF4-FFF2-40B4-BE49-F238E27FC236}">
                <a16:creationId xmlns:a16="http://schemas.microsoft.com/office/drawing/2014/main" id="{37F0DEA8-36AF-A45C-656E-996854FBFA31}"/>
              </a:ext>
            </a:extLst>
          </p:cNvPr>
          <p:cNvSpPr/>
          <p:nvPr/>
        </p:nvSpPr>
        <p:spPr>
          <a:xfrm>
            <a:off x="146559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cxnSp>
        <p:nvCxnSpPr>
          <p:cNvPr id="6" name="Line1">
            <a:extLst>
              <a:ext uri="{FF2B5EF4-FFF2-40B4-BE49-F238E27FC236}">
                <a16:creationId xmlns:a16="http://schemas.microsoft.com/office/drawing/2014/main" id="{D31B0854-CC60-1D41-2ACF-2CAD06A97FDA}"/>
              </a:ext>
            </a:extLst>
          </p:cNvPr>
          <p:cNvCxnSpPr>
            <a:cxnSpLocks/>
          </p:cNvCxnSpPr>
          <p:nvPr/>
        </p:nvCxnSpPr>
        <p:spPr>
          <a:xfrm>
            <a:off x="6474939" y="3262184"/>
            <a:ext cx="4957200" cy="0"/>
          </a:xfrm>
          <a:prstGeom prst="line">
            <a:avLst/>
          </a:prstGeom>
          <a:gradFill>
            <a:gsLst>
              <a:gs pos="0">
                <a:srgbClr val="90C8E5"/>
              </a:gs>
              <a:gs pos="15000">
                <a:srgbClr val="9D9CCD"/>
              </a:gs>
              <a:gs pos="100000">
                <a:srgbClr val="01407D"/>
              </a:gs>
            </a:gsLst>
            <a:lin ang="7200000" scaled="0"/>
          </a:gradFill>
          <a:ln w="63500" cap="rnd" cmpd="sng">
            <a:gradFill>
              <a:gsLst>
                <a:gs pos="62000">
                  <a:srgbClr val="25B8BC"/>
                </a:gs>
                <a:gs pos="0">
                  <a:srgbClr val="90C8E5"/>
                </a:gs>
                <a:gs pos="20000">
                  <a:srgbClr val="9D9CCD"/>
                </a:gs>
                <a:gs pos="100000">
                  <a:srgbClr val="01407D"/>
                </a:gs>
              </a:gsLst>
              <a:lin ang="4800000" scaled="0"/>
            </a:gradFill>
            <a:round/>
            <a:headEnd type="none"/>
            <a:tailEnd type="oval"/>
          </a:ln>
          <a:effectLst/>
        </p:spPr>
        <p:style>
          <a:lnRef idx="2">
            <a:schemeClr val="accent1">
              <a:shade val="50000"/>
            </a:schemeClr>
          </a:lnRef>
          <a:fillRef idx="1">
            <a:schemeClr val="accent1"/>
          </a:fillRef>
          <a:effectRef idx="0">
            <a:schemeClr val="accent1"/>
          </a:effectRef>
          <a:fontRef idx="minor">
            <a:schemeClr val="lt1"/>
          </a:fontRef>
        </p:style>
      </p:cxnSp>
      <p:sp>
        <p:nvSpPr>
          <p:cNvPr id="11" name="Oval 10">
            <a:extLst>
              <a:ext uri="{FF2B5EF4-FFF2-40B4-BE49-F238E27FC236}">
                <a16:creationId xmlns:a16="http://schemas.microsoft.com/office/drawing/2014/main" id="{EE11ED00-5A9E-9C02-56C2-1A33FD9355AB}"/>
              </a:ext>
            </a:extLst>
          </p:cNvPr>
          <p:cNvSpPr/>
          <p:nvPr/>
        </p:nvSpPr>
        <p:spPr>
          <a:xfrm>
            <a:off x="11351139" y="3181184"/>
            <a:ext cx="162000" cy="1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4" name="Snip Single Corner Rectangle 3">
            <a:extLst>
              <a:ext uri="{FF2B5EF4-FFF2-40B4-BE49-F238E27FC236}">
                <a16:creationId xmlns:a16="http://schemas.microsoft.com/office/drawing/2014/main" id="{8D6914CE-AA41-783F-0A3F-D5A6C8E33CF8}"/>
              </a:ext>
            </a:extLst>
          </p:cNvPr>
          <p:cNvSpPr/>
          <p:nvPr/>
        </p:nvSpPr>
        <p:spPr>
          <a:xfrm>
            <a:off x="3419475" y="823913"/>
            <a:ext cx="3095625" cy="2729778"/>
          </a:xfrm>
          <a:prstGeom prst="snip1Rect">
            <a:avLst/>
          </a:prstGeom>
          <a:solidFill>
            <a:schemeClr val="bg1"/>
          </a:solidFill>
          <a:ln w="25400">
            <a:gradFill flip="none" rotWithShape="1">
              <a:gsLst>
                <a:gs pos="0">
                  <a:srgbClr val="90C8E5"/>
                </a:gs>
                <a:gs pos="15000">
                  <a:srgbClr val="9D9CCD"/>
                </a:gs>
                <a:gs pos="100000">
                  <a:srgbClr val="01407D"/>
                </a:gs>
              </a:gsLst>
              <a:lin ang="7200000" scaled="0"/>
              <a:tileRect/>
            </a:gra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a:solidFill>
                <a:prstClr val="white"/>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0646BBF-49E7-ABF6-16E7-8B9DD2BF6954}"/>
              </a:ext>
            </a:extLst>
          </p:cNvPr>
          <p:cNvSpPr txBox="1"/>
          <p:nvPr/>
        </p:nvSpPr>
        <p:spPr>
          <a:xfrm>
            <a:off x="7207898" y="1454549"/>
            <a:ext cx="6880934" cy="1384995"/>
          </a:xfrm>
          <a:prstGeom prst="rect">
            <a:avLst/>
          </a:prstGeom>
          <a:noFill/>
          <a:effectLst>
            <a:outerShdw blurRad="12700" dist="25400" dir="2700000" algn="tl" rotWithShape="0">
              <a:srgbClr val="01407D">
                <a:alpha val="70000"/>
              </a:srgbClr>
            </a:outerShdw>
          </a:effectLst>
        </p:spPr>
        <p:txBody>
          <a:bodyPr wrap="square">
            <a:spAutoFit/>
          </a:bodyPr>
          <a:lstStyle/>
          <a:p>
            <a:pPr algn="ctr" defTabSz="1371600"/>
            <a:r>
              <a:rPr lang="en-US" sz="2800" b="0" i="0">
                <a:solidFill>
                  <a:srgbClr val="333333"/>
                </a:solidFill>
                <a:effectLst/>
                <a:latin typeface="Times New Roman" panose="02020603050405020304" pitchFamily="18" charset="0"/>
                <a:cs typeface="Times New Roman" panose="02020603050405020304" pitchFamily="18" charset="0"/>
              </a:rPr>
              <a:t>Cuộc cải cách hành chính của vua Lê Thánh Tông không mang lại kết quả nào đối với tình hình Đại Việt lúc bấy giờ?</a:t>
            </a:r>
            <a:endParaRPr lang="en-GB" sz="2700" dirty="0">
              <a:solidFill>
                <a:prstClr val="white"/>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A92DE17-A45C-C24E-B9FF-B9783E1BB79E}"/>
              </a:ext>
            </a:extLst>
          </p:cNvPr>
          <p:cNvSpPr txBox="1"/>
          <p:nvPr/>
        </p:nvSpPr>
        <p:spPr>
          <a:xfrm>
            <a:off x="3584549" y="5109935"/>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sp>
        <p:nvSpPr>
          <p:cNvPr id="31" name="TextBox 30">
            <a:extLst>
              <a:ext uri="{FF2B5EF4-FFF2-40B4-BE49-F238E27FC236}">
                <a16:creationId xmlns:a16="http://schemas.microsoft.com/office/drawing/2014/main" id="{994E60C3-2C4D-3059-3277-E98CF31559AE}"/>
              </a:ext>
            </a:extLst>
          </p:cNvPr>
          <p:cNvSpPr txBox="1"/>
          <p:nvPr/>
        </p:nvSpPr>
        <p:spPr>
          <a:xfrm>
            <a:off x="3584549" y="6856337"/>
            <a:ext cx="856269" cy="1107996"/>
          </a:xfrm>
          <a:prstGeom prst="rect">
            <a:avLst/>
          </a:prstGeom>
          <a:noFill/>
        </p:spPr>
        <p:txBody>
          <a:bodyPr wrap="square" rtlCol="0">
            <a:spAutoFit/>
          </a:bodyPr>
          <a:lstStyle/>
          <a:p>
            <a:pPr defTabSz="1371600"/>
            <a:r>
              <a:rPr lang="en-IC" sz="6600" b="1" dirty="0">
                <a:solidFill>
                  <a:srgbClr val="ED6C76"/>
                </a:solidFill>
                <a:latin typeface="Times New Roman" panose="02020603050405020304" pitchFamily="18" charset="0"/>
                <a:cs typeface="Times New Roman" panose="02020603050405020304" pitchFamily="18" charset="0"/>
              </a:rPr>
              <a:t>X</a:t>
            </a:r>
          </a:p>
        </p:txBody>
      </p:sp>
      <p:grpSp>
        <p:nvGrpSpPr>
          <p:cNvPr id="27" name="Well Done">
            <a:extLst>
              <a:ext uri="{FF2B5EF4-FFF2-40B4-BE49-F238E27FC236}">
                <a16:creationId xmlns:a16="http://schemas.microsoft.com/office/drawing/2014/main" id="{99FF1560-0175-429E-7DEC-9427E3D2EC9A}"/>
              </a:ext>
            </a:extLst>
          </p:cNvPr>
          <p:cNvGrpSpPr/>
          <p:nvPr/>
        </p:nvGrpSpPr>
        <p:grpSpPr>
          <a:xfrm>
            <a:off x="3092307" y="4152900"/>
            <a:ext cx="12096750" cy="5124093"/>
            <a:chOff x="539750" y="2892663"/>
            <a:chExt cx="8064500" cy="3416062"/>
          </a:xfrm>
        </p:grpSpPr>
        <p:sp>
          <p:nvSpPr>
            <p:cNvPr id="26" name="Rectangle 25">
              <a:extLst>
                <a:ext uri="{FF2B5EF4-FFF2-40B4-BE49-F238E27FC236}">
                  <a16:creationId xmlns:a16="http://schemas.microsoft.com/office/drawing/2014/main" id="{6453B107-C6D4-354D-3401-F1213C6C4BA0}"/>
                </a:ext>
              </a:extLst>
            </p:cNvPr>
            <p:cNvSpPr/>
            <p:nvPr/>
          </p:nvSpPr>
          <p:spPr>
            <a:xfrm>
              <a:off x="539750" y="3007755"/>
              <a:ext cx="8064500" cy="3300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717A758-B5D3-D37F-86EE-A00A06BFB5E8}"/>
                </a:ext>
              </a:extLst>
            </p:cNvPr>
            <p:cNvSpPr txBox="1"/>
            <p:nvPr/>
          </p:nvSpPr>
          <p:spPr>
            <a:xfrm>
              <a:off x="755650" y="2892663"/>
              <a:ext cx="3816349" cy="509473"/>
            </a:xfrm>
            <a:prstGeom prst="snip2SameRect">
              <a:avLst>
                <a:gd name="adj1" fmla="val 6356"/>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b="1">
                  <a:solidFill>
                    <a:prstClr val="white"/>
                  </a:solidFill>
                  <a:latin typeface="Times New Roman" panose="02020603050405020304" pitchFamily="18" charset="0"/>
                  <a:cs typeface="Times New Roman" panose="02020603050405020304" pitchFamily="18" charset="0"/>
                </a:rPr>
                <a:t>Hoàn toàn chính xác</a:t>
              </a:r>
              <a:endParaRPr lang="en-GB" sz="2700" b="1" dirty="0">
                <a:solidFill>
                  <a:prstClr val="white"/>
                </a:solidFill>
                <a:latin typeface="Times New Roman" panose="02020603050405020304" pitchFamily="18" charset="0"/>
                <a:cs typeface="Times New Roman" panose="02020603050405020304" pitchFamily="18" charset="0"/>
              </a:endParaRPr>
            </a:p>
          </p:txBody>
        </p:sp>
      </p:grpSp>
      <p:grpSp>
        <p:nvGrpSpPr>
          <p:cNvPr id="38" name="D">
            <a:extLst>
              <a:ext uri="{FF2B5EF4-FFF2-40B4-BE49-F238E27FC236}">
                <a16:creationId xmlns:a16="http://schemas.microsoft.com/office/drawing/2014/main" id="{B64E57DF-F667-9C06-D6DC-E1587FE5D51C}"/>
              </a:ext>
            </a:extLst>
          </p:cNvPr>
          <p:cNvGrpSpPr/>
          <p:nvPr/>
        </p:nvGrpSpPr>
        <p:grpSpPr>
          <a:xfrm>
            <a:off x="9461949" y="6584589"/>
            <a:ext cx="5406048" cy="1619827"/>
            <a:chOff x="4783966" y="4389723"/>
            <a:chExt cx="3604032" cy="1079884"/>
          </a:xfrm>
        </p:grpSpPr>
        <p:sp>
          <p:nvSpPr>
            <p:cNvPr id="19" name="Rectangle 18">
              <a:extLst>
                <a:ext uri="{FF2B5EF4-FFF2-40B4-BE49-F238E27FC236}">
                  <a16:creationId xmlns:a16="http://schemas.microsoft.com/office/drawing/2014/main" id="{D9CA39A6-1127-4A18-ED91-3764DA682AF9}"/>
                </a:ext>
              </a:extLst>
            </p:cNvPr>
            <p:cNvSpPr/>
            <p:nvPr/>
          </p:nvSpPr>
          <p:spPr>
            <a:xfrm>
              <a:off x="4787998" y="4424445"/>
              <a:ext cx="3600000" cy="1010439"/>
            </a:xfrm>
            <a:prstGeom prst="rect">
              <a:avLst/>
            </a:prstGeom>
            <a:solidFill>
              <a:srgbClr val="25B8BC"/>
            </a:solidFill>
            <a:ln w="25400">
              <a:no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endParaRPr lang="en-IC" sz="2700" dirty="0">
                <a:solidFill>
                  <a:prstClr val="white"/>
                </a:solidFill>
                <a:latin typeface="Times New Roman" panose="02020603050405020304" pitchFamily="18" charset="0"/>
                <a:cs typeface="Times New Roman" panose="02020603050405020304" pitchFamily="18" charset="0"/>
              </a:endParaRPr>
            </a:p>
          </p:txBody>
        </p:sp>
        <p:sp>
          <p:nvSpPr>
            <p:cNvPr id="20" name="Rectangle 4">
              <a:extLst>
                <a:ext uri="{FF2B5EF4-FFF2-40B4-BE49-F238E27FC236}">
                  <a16:creationId xmlns:a16="http://schemas.microsoft.com/office/drawing/2014/main" id="{5F28BA2B-7F43-9EB2-EA84-7DC6F8F78841}"/>
                </a:ext>
              </a:extLst>
            </p:cNvPr>
            <p:cNvSpPr/>
            <p:nvPr/>
          </p:nvSpPr>
          <p:spPr>
            <a:xfrm>
              <a:off x="4783966" y="4424445"/>
              <a:ext cx="790944" cy="1010439"/>
            </a:xfrm>
            <a:prstGeom prst="snip1Rect">
              <a:avLst/>
            </a:prstGeom>
            <a:gradFill>
              <a:gsLst>
                <a:gs pos="0">
                  <a:srgbClr val="90C8E5"/>
                </a:gs>
                <a:gs pos="15000">
                  <a:srgbClr val="9D9CCD"/>
                </a:gs>
                <a:gs pos="100000">
                  <a:srgbClr val="01407D"/>
                </a:gs>
              </a:gsLst>
              <a:lin ang="7200000" scaled="0"/>
            </a:gra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5400" b="1" dirty="0">
                  <a:solidFill>
                    <a:prstClr val="white"/>
                  </a:solidFill>
                  <a:latin typeface="Times New Roman" panose="02020603050405020304" pitchFamily="18" charset="0"/>
                  <a:cs typeface="Times New Roman" panose="02020603050405020304" pitchFamily="18" charset="0"/>
                </a:rPr>
                <a:t>D</a:t>
              </a:r>
            </a:p>
          </p:txBody>
        </p:sp>
        <p:sp>
          <p:nvSpPr>
            <p:cNvPr id="42" name="TextBox 41">
              <a:extLst>
                <a:ext uri="{FF2B5EF4-FFF2-40B4-BE49-F238E27FC236}">
                  <a16:creationId xmlns:a16="http://schemas.microsoft.com/office/drawing/2014/main" id="{F8F959FC-DB2B-F404-0223-405AEF8FEAC5}"/>
                </a:ext>
              </a:extLst>
            </p:cNvPr>
            <p:cNvSpPr txBox="1"/>
            <p:nvPr/>
          </p:nvSpPr>
          <p:spPr>
            <a:xfrm>
              <a:off x="5574911" y="4389723"/>
              <a:ext cx="2809408" cy="1079884"/>
            </a:xfrm>
            <a:prstGeom prst="rect">
              <a:avLst/>
            </a:prstGeom>
            <a:noFill/>
            <a:ln w="25400">
              <a:noFill/>
            </a:ln>
            <a:effectLst>
              <a:outerShdw blurRad="12700" dist="25400" dir="2700000" algn="tl" rotWithShape="0">
                <a:srgbClr val="01407D">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62000" rIns="324000" bIns="162000" rtlCol="0" anchor="ctr">
              <a:spAutoFit/>
            </a:bodyPr>
            <a:lstStyle>
              <a:defPPr>
                <a:defRPr lang="en-US"/>
              </a:defPPr>
              <a:lvl1pPr algn="ctr">
                <a:defRPr b="0" i="0" u="none" strike="noStrike">
                  <a:solidFill>
                    <a:schemeClr val="bg1"/>
                  </a:solidFill>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371600"/>
              <a:r>
                <a:rPr lang="en-US" sz="2800" b="0" i="0">
                  <a:solidFill>
                    <a:srgbClr val="333333"/>
                  </a:solidFill>
                  <a:effectLst/>
                  <a:latin typeface="Times New Roman" panose="02020603050405020304" pitchFamily="18" charset="0"/>
                  <a:cs typeface="Times New Roman" panose="02020603050405020304" pitchFamily="18" charset="0"/>
                </a:rPr>
                <a:t>Thúc đẩy quá trình khai hoang và mở rộng lãnh thổ</a:t>
              </a:r>
              <a:endParaRPr lang="en-GB" sz="2700" dirty="0">
                <a:solidFill>
                  <a:prstClr val="white"/>
                </a:solidFill>
                <a:latin typeface="Times New Roman" panose="02020603050405020304" pitchFamily="18" charset="0"/>
                <a:cs typeface="Times New Roman" panose="02020603050405020304" pitchFamily="18" charset="0"/>
              </a:endParaRPr>
            </a:p>
          </p:txBody>
        </p:sp>
      </p:grpSp>
      <p:sp>
        <p:nvSpPr>
          <p:cNvPr id="9" name="6">
            <a:extLst>
              <a:ext uri="{FF2B5EF4-FFF2-40B4-BE49-F238E27FC236}">
                <a16:creationId xmlns:a16="http://schemas.microsoft.com/office/drawing/2014/main" id="{AC3B8728-B5D2-1AB0-EAD9-BD654B6CB034}"/>
              </a:ext>
            </a:extLst>
          </p:cNvPr>
          <p:cNvSpPr/>
          <p:nvPr/>
        </p:nvSpPr>
        <p:spPr>
          <a:xfrm>
            <a:off x="6777893" y="1048541"/>
            <a:ext cx="670938" cy="670938"/>
          </a:xfrm>
          <a:prstGeom prst="ellipse">
            <a:avLst/>
          </a:prstGeom>
          <a:solidFill>
            <a:srgbClr val="25B8BC"/>
          </a:solidFill>
          <a:ln w="25400">
            <a:solidFill>
              <a:schemeClr val="bg1"/>
            </a:solidFill>
          </a:ln>
          <a:effectLst>
            <a:outerShdw blurRad="25400" dist="38100" dir="2700000" algn="tl" rotWithShape="0">
              <a:srgbClr val="01407D">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32000" tIns="162000" rIns="432000" bIns="162000"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6</a:t>
            </a:r>
          </a:p>
        </p:txBody>
      </p:sp>
      <p:sp>
        <p:nvSpPr>
          <p:cNvPr id="13" name="Next">
            <a:hlinkClick r:id="rId2" action="ppaction://hlinksldjump"/>
            <a:extLst>
              <a:ext uri="{FF2B5EF4-FFF2-40B4-BE49-F238E27FC236}">
                <a16:creationId xmlns:a16="http://schemas.microsoft.com/office/drawing/2014/main" id="{770FFC0A-1CCB-28D8-2C1E-B2B1887D04CA}"/>
              </a:ext>
            </a:extLst>
          </p:cNvPr>
          <p:cNvSpPr/>
          <p:nvPr/>
        </p:nvSpPr>
        <p:spPr>
          <a:xfrm>
            <a:off x="13339483" y="8693522"/>
            <a:ext cx="1529042" cy="749394"/>
          </a:xfrm>
          <a:prstGeom prst="homePlate">
            <a:avLst/>
          </a:prstGeom>
          <a:solidFill>
            <a:srgbClr val="01407D"/>
          </a:solidFill>
          <a:ln>
            <a:solidFill>
              <a:srgbClr val="01407D"/>
            </a:solidFill>
          </a:ln>
          <a:scene3d>
            <a:camera prst="orthographicFront"/>
            <a:lightRig rig="soft" dir="t"/>
          </a:scene3d>
          <a:sp3d extrusionH="50800" contourW="12700" prstMaterial="plastic">
            <a:bevelT w="50800" h="50800" prst="angle"/>
            <a:bevelB w="50800" h="50800" prst="angle"/>
            <a:extrusionClr>
              <a:srgbClr val="01407D"/>
            </a:extrusionClr>
            <a:contourClr>
              <a:srgbClr val="01407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Next</a:t>
            </a:r>
          </a:p>
        </p:txBody>
      </p:sp>
      <p:sp>
        <p:nvSpPr>
          <p:cNvPr id="12" name="x1">
            <a:extLst>
              <a:ext uri="{FF2B5EF4-FFF2-40B4-BE49-F238E27FC236}">
                <a16:creationId xmlns:a16="http://schemas.microsoft.com/office/drawing/2014/main" id="{F85F7816-6109-578E-99B1-0243FF1EC8C0}"/>
              </a:ext>
            </a:extLst>
          </p:cNvPr>
          <p:cNvSpPr txBox="1"/>
          <p:nvPr/>
        </p:nvSpPr>
        <p:spPr>
          <a:xfrm>
            <a:off x="8730468" y="4353032"/>
            <a:ext cx="410214" cy="960772"/>
          </a:xfrm>
          <a:prstGeom prst="rect">
            <a:avLst/>
          </a:prstGeom>
          <a:noFill/>
        </p:spPr>
        <p:txBody>
          <a:bodyPr wrap="square" lIns="377999" tIns="270000" rIns="377999" bIns="270000" rtlCol="0">
            <a:spAutoFit/>
          </a:bodyPr>
          <a:lstStyle/>
          <a:p>
            <a:pPr algn="ctr" defTabSz="1371600"/>
            <a:r>
              <a:rPr lang="en-IC" sz="2700" b="1" dirty="0">
                <a:solidFill>
                  <a:prstClr val="white"/>
                </a:solidFill>
                <a:latin typeface="Times New Roman" panose="02020603050405020304" pitchFamily="18" charset="0"/>
                <a:cs typeface="Times New Roman" panose="02020603050405020304" pitchFamily="18" charset="0"/>
              </a:rPr>
              <a:t>X</a:t>
            </a:r>
          </a:p>
        </p:txBody>
      </p:sp>
      <p:sp>
        <p:nvSpPr>
          <p:cNvPr id="39" name="Freeform 10">
            <a:extLst>
              <a:ext uri="{FF2B5EF4-FFF2-40B4-BE49-F238E27FC236}">
                <a16:creationId xmlns:a16="http://schemas.microsoft.com/office/drawing/2014/main" id="{7A92B6FB-DCEB-405E-8120-A2CFD6C7BC7D}"/>
              </a:ext>
            </a:extLst>
          </p:cNvPr>
          <p:cNvSpPr/>
          <p:nvPr/>
        </p:nvSpPr>
        <p:spPr>
          <a:xfrm flipH="1">
            <a:off x="1994859" y="707909"/>
            <a:ext cx="5387280" cy="2806088"/>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3"/>
            <a:stretch>
              <a:fillRect/>
            </a:stretch>
          </a:blipFill>
        </p:spPr>
        <p:txBody>
          <a:bodyPr/>
          <a:lstStyle/>
          <a:p>
            <a:pPr defTabSz="914445"/>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60871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53" presetClass="entr" presetSubtype="16" repeatCount="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0"/>
                                        </p:tgtEl>
                                        <p:attrNameLst>
                                          <p:attrName>ppt_w</p:attrName>
                                        </p:attrNameLst>
                                      </p:cBhvr>
                                      <p:tavLst>
                                        <p:tav tm="0">
                                          <p:val>
                                            <p:strVal val="ppt_w"/>
                                          </p:val>
                                        </p:tav>
                                        <p:tav tm="100000">
                                          <p:val>
                                            <p:fltVal val="0"/>
                                          </p:val>
                                        </p:tav>
                                      </p:tavLst>
                                    </p:anim>
                                    <p:anim calcmode="lin" valueType="num">
                                      <p:cBhvr>
                                        <p:cTn id="29" dur="500"/>
                                        <p:tgtEl>
                                          <p:spTgt spid="30"/>
                                        </p:tgtEl>
                                        <p:attrNameLst>
                                          <p:attrName>ppt_h</p:attrName>
                                        </p:attrNameLst>
                                      </p:cBhvr>
                                      <p:tavLst>
                                        <p:tav tm="0">
                                          <p:val>
                                            <p:strVal val="ppt_h"/>
                                          </p:val>
                                        </p:tav>
                                        <p:tav tm="100000">
                                          <p:val>
                                            <p:fltVal val="0"/>
                                          </p:val>
                                        </p:tav>
                                      </p:tavLst>
                                    </p:anim>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repeatCount="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250"/>
                                        <p:tgtEl>
                                          <p:spTgt spid="27"/>
                                        </p:tgtEl>
                                      </p:cBhvr>
                                    </p:animEffect>
                                    <p:anim calcmode="lin" valueType="num">
                                      <p:cBhvr>
                                        <p:cTn id="53" dur="250" fill="hold"/>
                                        <p:tgtEl>
                                          <p:spTgt spid="27"/>
                                        </p:tgtEl>
                                        <p:attrNameLst>
                                          <p:attrName>ppt_x</p:attrName>
                                        </p:attrNameLst>
                                      </p:cBhvr>
                                      <p:tavLst>
                                        <p:tav tm="0">
                                          <p:val>
                                            <p:strVal val="#ppt_x"/>
                                          </p:val>
                                        </p:tav>
                                        <p:tav tm="100000">
                                          <p:val>
                                            <p:strVal val="#ppt_x"/>
                                          </p:val>
                                        </p:tav>
                                      </p:tavLst>
                                    </p:anim>
                                    <p:anim calcmode="lin" valueType="num">
                                      <p:cBhvr>
                                        <p:cTn id="54" dur="25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anim calcmode="lin" valueType="num">
                                      <p:cBhvr>
                                        <p:cTn id="58" dur="250" fill="hold"/>
                                        <p:tgtEl>
                                          <p:spTgt spid="12"/>
                                        </p:tgtEl>
                                        <p:attrNameLst>
                                          <p:attrName>ppt_x</p:attrName>
                                        </p:attrNameLst>
                                      </p:cBhvr>
                                      <p:tavLst>
                                        <p:tav tm="0">
                                          <p:val>
                                            <p:strVal val="#ppt_x"/>
                                          </p:val>
                                        </p:tav>
                                        <p:tav tm="100000">
                                          <p:val>
                                            <p:strVal val="#ppt_x"/>
                                          </p:val>
                                        </p:tav>
                                      </p:tavLst>
                                    </p:anim>
                                    <p:anim calcmode="lin" valueType="num">
                                      <p:cBhvr>
                                        <p:cTn id="5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8"/>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1" grpId="0"/>
      <p:bldP spid="21" grpId="1"/>
      <p:bldP spid="30" grpId="0"/>
      <p:bldP spid="30" grpId="1"/>
      <p:bldP spid="31" grpId="0"/>
      <p:bldP spid="31" grpId="1"/>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37AE080-F69A-CC9A-DC65-7E2174E0B2D0}"/>
              </a:ext>
            </a:extLst>
          </p:cNvPr>
          <p:cNvSpPr txBox="1"/>
          <p:nvPr/>
        </p:nvSpPr>
        <p:spPr>
          <a:xfrm>
            <a:off x="4283396" y="1147763"/>
            <a:ext cx="9721211" cy="2762930"/>
          </a:xfrm>
          <a:prstGeom prst="snip2SameRect">
            <a:avLst>
              <a:gd name="adj1" fmla="val 10066"/>
              <a:gd name="adj2" fmla="val 0"/>
            </a:avLst>
          </a:prstGeom>
          <a:solidFill>
            <a:srgbClr val="01407D"/>
          </a:solidFill>
        </p:spPr>
        <p:txBody>
          <a:bodyPr wrap="square" lIns="162000" tIns="162000" rIns="162000" bIns="162000">
            <a:spAutoFit/>
          </a:bodyPr>
          <a:lstStyle/>
          <a:p>
            <a:pPr algn="ctr" defTabSz="1371600">
              <a:spcBef>
                <a:spcPts val="1800"/>
              </a:spcBef>
            </a:pPr>
            <a:r>
              <a:rPr lang="en-GB" sz="2700">
                <a:solidFill>
                  <a:prstClr val="white"/>
                </a:solidFill>
                <a:latin typeface="Twinkl"/>
              </a:rPr>
              <a:t>Chúc mừng các em!</a:t>
            </a:r>
            <a:br>
              <a:rPr lang="en-GB" sz="2700">
                <a:solidFill>
                  <a:prstClr val="white"/>
                </a:solidFill>
                <a:latin typeface="Twinkl"/>
              </a:rPr>
            </a:br>
            <a:r>
              <a:rPr lang="en-GB" sz="2700">
                <a:solidFill>
                  <a:prstClr val="white"/>
                </a:solidFill>
                <a:latin typeface="Twinkl"/>
              </a:rPr>
              <a:t>Đã hoàn thiện bài tập trắc nghiệm về cuộc cải các của vua Lê Thánh Tông?</a:t>
            </a:r>
          </a:p>
          <a:p>
            <a:pPr algn="ctr" defTabSz="1371600">
              <a:spcBef>
                <a:spcPts val="1800"/>
              </a:spcBef>
            </a:pPr>
            <a:r>
              <a:rPr lang="en-GB" sz="2700">
                <a:solidFill>
                  <a:prstClr val="white"/>
                </a:solidFill>
                <a:latin typeface="Twinkl"/>
              </a:rPr>
              <a:t>Em có suy suy nghĩ gì về giá trị của những cải cách của Lê Thánh Tông với hiện tại</a:t>
            </a:r>
            <a:endParaRPr lang="en-GB" sz="2700" dirty="0">
              <a:solidFill>
                <a:prstClr val="white"/>
              </a:solidFill>
              <a:latin typeface="Twinkl"/>
            </a:endParaRPr>
          </a:p>
        </p:txBody>
      </p:sp>
      <p:pic>
        <p:nvPicPr>
          <p:cNvPr id="1026" name="Picture 2">
            <a:extLst>
              <a:ext uri="{FF2B5EF4-FFF2-40B4-BE49-F238E27FC236}">
                <a16:creationId xmlns:a16="http://schemas.microsoft.com/office/drawing/2014/main" id="{DF45D402-2C3E-4F39-A521-5181BF2B6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24" y="4533900"/>
            <a:ext cx="8229600" cy="431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5131"/>
      </p:ext>
    </p:extLst>
  </p:cSld>
  <p:clrMapOvr>
    <a:masterClrMapping/>
  </p:clrMapOvr>
  <p:transition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1" y="146194"/>
            <a:ext cx="18119558" cy="1331876"/>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4486883" y="408998"/>
            <a:ext cx="8833286" cy="83099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13238"/>
            <a:r>
              <a:rPr lang="en-US" sz="54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485222"/>
            <a:ext cx="5696124" cy="364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2635BA6-2A75-EC6F-F42D-99CC8C6851B4}"/>
              </a:ext>
            </a:extLst>
          </p:cNvPr>
          <p:cNvSpPr txBox="1"/>
          <p:nvPr/>
        </p:nvSpPr>
        <p:spPr>
          <a:xfrm>
            <a:off x="3352800" y="1721286"/>
            <a:ext cx="14450839" cy="5822871"/>
          </a:xfrm>
          <a:prstGeom prst="wedgeRoundRectCallout">
            <a:avLst>
              <a:gd name="adj1" fmla="val -47464"/>
              <a:gd name="adj2" fmla="val 8515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lang="vi-VN" sz="4800" b="0" i="1">
                <a:solidFill>
                  <a:srgbClr val="000000"/>
                </a:solidFill>
                <a:effectLst/>
                <a:latin typeface="+mj-lt"/>
              </a:rPr>
              <a:t>+ Đóng vai Thượng thư Bộ Hộ đề xuất ý kiến cải cách về kinh tế Đại Việt với vua Lê Thánh Tông.</a:t>
            </a:r>
            <a:endParaRPr lang="vi-VN" sz="4800" b="0" i="0">
              <a:solidFill>
                <a:srgbClr val="000000"/>
              </a:solidFill>
              <a:effectLst/>
              <a:latin typeface="+mj-lt"/>
            </a:endParaRPr>
          </a:p>
          <a:p>
            <a:pPr algn="l"/>
            <a:r>
              <a:rPr lang="vi-VN" sz="4800" b="0" i="1">
                <a:solidFill>
                  <a:srgbClr val="000000"/>
                </a:solidFill>
                <a:effectLst/>
                <a:latin typeface="+mj-lt"/>
              </a:rPr>
              <a:t>+ Đóng vai Thượng thư Bộ Hình tư vấn với vua Lê Thánh Tông về việc soạn thảo bộ Quốc triều hình luật.</a:t>
            </a:r>
            <a:endParaRPr lang="vi-VN" sz="4800" b="0" i="0">
              <a:solidFill>
                <a:srgbClr val="000000"/>
              </a:solidFill>
              <a:effectLst/>
              <a:latin typeface="+mj-lt"/>
            </a:endParaRPr>
          </a:p>
          <a:p>
            <a:pPr algn="l"/>
            <a:r>
              <a:rPr lang="vi-VN" sz="4800" b="0" i="1">
                <a:solidFill>
                  <a:srgbClr val="000000"/>
                </a:solidFill>
                <a:effectLst/>
                <a:latin typeface="+mj-lt"/>
              </a:rPr>
              <a:t>+ Đóng vai Thượng thư Bộ Lễ em đề xuất với vua Lê Thánh Tông đề ra các chính sách/biện pháp phát triển giáo dục.</a:t>
            </a:r>
            <a:endParaRPr lang="vi-VN" sz="4800" b="0" i="0">
              <a:solidFill>
                <a:srgbClr val="000000"/>
              </a:solidFill>
              <a:effectLst/>
              <a:latin typeface="+mj-lt"/>
            </a:endParaRPr>
          </a:p>
        </p:txBody>
      </p:sp>
    </p:spTree>
    <p:extLst>
      <p:ext uri="{BB962C8B-B14F-4D97-AF65-F5344CB8AC3E}">
        <p14:creationId xmlns:p14="http://schemas.microsoft.com/office/powerpoint/2010/main" val="11527588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endParaRPr lang="en-US"/>
          </a:p>
        </p:txBody>
      </p:sp>
      <p:grpSp>
        <p:nvGrpSpPr>
          <p:cNvPr id="3" name="Group 3"/>
          <p:cNvGrpSpPr/>
          <p:nvPr/>
        </p:nvGrpSpPr>
        <p:grpSpPr>
          <a:xfrm>
            <a:off x="1935109" y="1821474"/>
            <a:ext cx="14301560" cy="6921439"/>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105214" y="7316867"/>
            <a:ext cx="953108" cy="890203"/>
          </a:xfrm>
          <a:custGeom>
            <a:avLst/>
            <a:gdLst/>
            <a:ahLst/>
            <a:cxnLst/>
            <a:rect l="l" t="t" r="r" b="b"/>
            <a:pathLst>
              <a:path w="953108" h="890203">
                <a:moveTo>
                  <a:pt x="0" y="0"/>
                </a:moveTo>
                <a:lnTo>
                  <a:pt x="953109" y="0"/>
                </a:lnTo>
                <a:lnTo>
                  <a:pt x="953109" y="890203"/>
                </a:lnTo>
                <a:lnTo>
                  <a:pt x="0" y="8902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395527" y="2525032"/>
            <a:ext cx="4730162" cy="5848706"/>
          </a:xfrm>
          <a:custGeom>
            <a:avLst/>
            <a:gdLst/>
            <a:ahLst/>
            <a:cxnLst/>
            <a:rect l="l" t="t" r="r" b="b"/>
            <a:pathLst>
              <a:path w="3740620" h="4625166">
                <a:moveTo>
                  <a:pt x="0" y="0"/>
                </a:moveTo>
                <a:lnTo>
                  <a:pt x="3740620" y="0"/>
                </a:lnTo>
                <a:lnTo>
                  <a:pt x="3740620" y="4625166"/>
                </a:lnTo>
                <a:lnTo>
                  <a:pt x="0" y="4625166"/>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021206" y="2006977"/>
            <a:ext cx="8245588" cy="1736437"/>
          </a:xfrm>
          <a:prstGeom prst="rect">
            <a:avLst/>
          </a:prstGeom>
        </p:spPr>
        <p:txBody>
          <a:bodyPr wrap="square" lIns="0" tIns="0" rIns="0" bIns="0" rtlCol="0" anchor="t">
            <a:spAutoFit/>
          </a:bodyPr>
          <a:lstStyle/>
          <a:p>
            <a:pPr algn="ctr">
              <a:lnSpc>
                <a:spcPts val="6999"/>
              </a:lnSpc>
              <a:spcBef>
                <a:spcPct val="0"/>
              </a:spcBef>
            </a:pPr>
            <a:r>
              <a:rPr lang="en-US" sz="4999">
                <a:solidFill>
                  <a:srgbClr val="000000"/>
                </a:solidFill>
                <a:latin typeface="Noto Sans"/>
              </a:rPr>
              <a:t>Đây là một người được vua </a:t>
            </a:r>
          </a:p>
          <a:p>
            <a:pPr algn="ctr">
              <a:lnSpc>
                <a:spcPts val="6999"/>
              </a:lnSpc>
              <a:spcBef>
                <a:spcPct val="0"/>
              </a:spcBef>
            </a:pPr>
            <a:r>
              <a:rPr lang="en-US" sz="4999">
                <a:solidFill>
                  <a:srgbClr val="000000"/>
                </a:solidFill>
                <a:latin typeface="Noto Sans"/>
              </a:rPr>
              <a:t>Lê Thánh Tông Minh oan</a:t>
            </a:r>
          </a:p>
        </p:txBody>
      </p:sp>
      <p:sp>
        <p:nvSpPr>
          <p:cNvPr id="9" name="TextBox 9"/>
          <p:cNvSpPr txBox="1"/>
          <p:nvPr/>
        </p:nvSpPr>
        <p:spPr>
          <a:xfrm>
            <a:off x="486000" y="7287306"/>
            <a:ext cx="17011267" cy="8540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Noto Sans"/>
              </a:rPr>
              <a:t>Nguyễn Trãi</a:t>
            </a:r>
          </a:p>
        </p:txBody>
      </p:sp>
      <p:sp>
        <p:nvSpPr>
          <p:cNvPr id="10" name="TextBox 10"/>
          <p:cNvSpPr txBox="1"/>
          <p:nvPr/>
        </p:nvSpPr>
        <p:spPr>
          <a:xfrm>
            <a:off x="7584150" y="5063747"/>
            <a:ext cx="7698003" cy="597859"/>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Noto Sans"/>
              </a:rPr>
              <a:t>Gợi ý: vụ án Lệ Chi Viên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endParaRPr lang="en-US"/>
          </a:p>
        </p:txBody>
      </p:sp>
      <p:grpSp>
        <p:nvGrpSpPr>
          <p:cNvPr id="3" name="Group 3"/>
          <p:cNvGrpSpPr/>
          <p:nvPr/>
        </p:nvGrpSpPr>
        <p:grpSpPr>
          <a:xfrm>
            <a:off x="1935109" y="1821474"/>
            <a:ext cx="14301560" cy="6921439"/>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105214" y="7316867"/>
            <a:ext cx="953108" cy="890203"/>
          </a:xfrm>
          <a:custGeom>
            <a:avLst/>
            <a:gdLst/>
            <a:ahLst/>
            <a:cxnLst/>
            <a:rect l="l" t="t" r="r" b="b"/>
            <a:pathLst>
              <a:path w="953108" h="890203">
                <a:moveTo>
                  <a:pt x="0" y="0"/>
                </a:moveTo>
                <a:lnTo>
                  <a:pt x="953109" y="0"/>
                </a:lnTo>
                <a:lnTo>
                  <a:pt x="953109" y="890203"/>
                </a:lnTo>
                <a:lnTo>
                  <a:pt x="0" y="8902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897327" y="3410146"/>
            <a:ext cx="3986446" cy="3972409"/>
          </a:xfrm>
          <a:custGeom>
            <a:avLst/>
            <a:gdLst/>
            <a:ahLst/>
            <a:cxnLst/>
            <a:rect l="l" t="t" r="r" b="b"/>
            <a:pathLst>
              <a:path w="3986446" h="3972409">
                <a:moveTo>
                  <a:pt x="0" y="0"/>
                </a:moveTo>
                <a:lnTo>
                  <a:pt x="3986446" y="0"/>
                </a:lnTo>
                <a:lnTo>
                  <a:pt x="3986446" y="3972410"/>
                </a:lnTo>
                <a:lnTo>
                  <a:pt x="0" y="3972410"/>
                </a:lnTo>
                <a:lnTo>
                  <a:pt x="0" y="0"/>
                </a:lnTo>
                <a:close/>
              </a:path>
            </a:pathLst>
          </a:custGeom>
          <a:blipFill>
            <a:blip r:embed="rId5"/>
            <a:stretch>
              <a:fillRect/>
            </a:stretch>
          </a:blipFill>
        </p:spPr>
        <p:txBody>
          <a:bodyPr/>
          <a:lstStyle/>
          <a:p>
            <a:endParaRPr lang="en-US"/>
          </a:p>
        </p:txBody>
      </p:sp>
      <p:sp>
        <p:nvSpPr>
          <p:cNvPr id="8" name="Freeform 8"/>
          <p:cNvSpPr/>
          <p:nvPr/>
        </p:nvSpPr>
        <p:spPr>
          <a:xfrm>
            <a:off x="10473749" y="326775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9"/>
          <p:cNvSpPr txBox="1"/>
          <p:nvPr/>
        </p:nvSpPr>
        <p:spPr>
          <a:xfrm>
            <a:off x="638366" y="2006977"/>
            <a:ext cx="17011267" cy="818942"/>
          </a:xfrm>
          <a:prstGeom prst="rect">
            <a:avLst/>
          </a:prstGeom>
        </p:spPr>
        <p:txBody>
          <a:bodyPr lIns="0" tIns="0" rIns="0" bIns="0" rtlCol="0" anchor="t">
            <a:spAutoFit/>
          </a:bodyPr>
          <a:lstStyle/>
          <a:p>
            <a:pPr algn="ctr">
              <a:lnSpc>
                <a:spcPts val="6999"/>
              </a:lnSpc>
              <a:spcBef>
                <a:spcPct val="0"/>
              </a:spcBef>
            </a:pPr>
            <a:r>
              <a:rPr lang="en-US" sz="4400">
                <a:solidFill>
                  <a:srgbClr val="000000"/>
                </a:solidFill>
                <a:latin typeface="Noto Sans"/>
              </a:rPr>
              <a:t>Đây là bộ luật được ban hành thời vua Lê Thánh Tông</a:t>
            </a:r>
          </a:p>
        </p:txBody>
      </p:sp>
      <p:sp>
        <p:nvSpPr>
          <p:cNvPr id="10" name="TextBox 10"/>
          <p:cNvSpPr txBox="1"/>
          <p:nvPr/>
        </p:nvSpPr>
        <p:spPr>
          <a:xfrm>
            <a:off x="486000" y="7287306"/>
            <a:ext cx="17011267" cy="8540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Noto Sans"/>
              </a:rPr>
              <a:t>Luật Hồng Đức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656" t="23212" r="21261" b="24421"/>
          <a:stretch>
            <a:fillRect/>
          </a:stretch>
        </p:blipFill>
        <p:spPr>
          <a:xfrm>
            <a:off x="0" y="0"/>
            <a:ext cx="18288000" cy="10287000"/>
          </a:xfrm>
          <a:prstGeom prst="rect">
            <a:avLst/>
          </a:prstGeom>
        </p:spPr>
      </p:pic>
      <p:grpSp>
        <p:nvGrpSpPr>
          <p:cNvPr id="3" name="Group 3"/>
          <p:cNvGrpSpPr/>
          <p:nvPr/>
        </p:nvGrpSpPr>
        <p:grpSpPr>
          <a:xfrm>
            <a:off x="465094" y="372492"/>
            <a:ext cx="17357816" cy="9542016"/>
            <a:chOff x="0" y="0"/>
            <a:chExt cx="23143754" cy="12722688"/>
          </a:xfrm>
        </p:grpSpPr>
        <p:sp>
          <p:nvSpPr>
            <p:cNvPr id="4" name="Freeform 4"/>
            <p:cNvSpPr/>
            <p:nvPr/>
          </p:nvSpPr>
          <p:spPr>
            <a:xfrm>
              <a:off x="0" y="0"/>
              <a:ext cx="16587590" cy="12722688"/>
            </a:xfrm>
            <a:custGeom>
              <a:avLst/>
              <a:gdLst/>
              <a:ahLst/>
              <a:cxnLst/>
              <a:rect l="l" t="t" r="r" b="b"/>
              <a:pathLst>
                <a:path w="16587590" h="12722688">
                  <a:moveTo>
                    <a:pt x="0" y="0"/>
                  </a:moveTo>
                  <a:lnTo>
                    <a:pt x="16587590" y="0"/>
                  </a:lnTo>
                  <a:lnTo>
                    <a:pt x="16587590" y="12722688"/>
                  </a:lnTo>
                  <a:lnTo>
                    <a:pt x="0" y="12722688"/>
                  </a:lnTo>
                  <a:lnTo>
                    <a:pt x="0" y="0"/>
                  </a:lnTo>
                  <a:close/>
                </a:path>
              </a:pathLst>
            </a:custGeom>
            <a:blipFill>
              <a:blip r:embed="rId3">
                <a:extLst>
                  <a:ext uri="{96DAC541-7B7A-43D3-8B79-37D633B846F1}">
                    <asvg:svgBlip xmlns:asvg="http://schemas.microsoft.com/office/drawing/2016/SVG/main" xmlns="" r:embed="rId4"/>
                  </a:ext>
                </a:extLst>
              </a:blip>
              <a:stretch>
                <a:fillRect r="-15575"/>
              </a:stretch>
            </a:blipFill>
          </p:spPr>
        </p:sp>
        <p:sp>
          <p:nvSpPr>
            <p:cNvPr id="5" name="Freeform 5"/>
            <p:cNvSpPr/>
            <p:nvPr/>
          </p:nvSpPr>
          <p:spPr>
            <a:xfrm>
              <a:off x="15712479" y="0"/>
              <a:ext cx="7431275" cy="12722688"/>
            </a:xfrm>
            <a:custGeom>
              <a:avLst/>
              <a:gdLst/>
              <a:ahLst/>
              <a:cxnLst/>
              <a:rect l="l" t="t" r="r" b="b"/>
              <a:pathLst>
                <a:path w="7431275" h="12722688">
                  <a:moveTo>
                    <a:pt x="0" y="0"/>
                  </a:moveTo>
                  <a:lnTo>
                    <a:pt x="7431275" y="0"/>
                  </a:lnTo>
                  <a:lnTo>
                    <a:pt x="7431275" y="12722688"/>
                  </a:lnTo>
                  <a:lnTo>
                    <a:pt x="0" y="12722688"/>
                  </a:lnTo>
                  <a:lnTo>
                    <a:pt x="0" y="0"/>
                  </a:lnTo>
                  <a:close/>
                </a:path>
              </a:pathLst>
            </a:custGeom>
            <a:blipFill>
              <a:blip r:embed="rId5">
                <a:extLst>
                  <a:ext uri="{96DAC541-7B7A-43D3-8B79-37D633B846F1}">
                    <asvg:svgBlip xmlns:asvg="http://schemas.microsoft.com/office/drawing/2016/SVG/main" xmlns="" r:embed="rId6"/>
                  </a:ext>
                </a:extLst>
              </a:blip>
              <a:stretch>
                <a:fillRect l="-157979"/>
              </a:stretch>
            </a:blipFill>
          </p:spPr>
        </p:sp>
      </p:grpSp>
      <p:sp>
        <p:nvSpPr>
          <p:cNvPr id="7" name="Freeform 7"/>
          <p:cNvSpPr/>
          <p:nvPr/>
        </p:nvSpPr>
        <p:spPr>
          <a:xfrm rot="-4279549">
            <a:off x="5223018" y="1318856"/>
            <a:ext cx="1066125" cy="908873"/>
          </a:xfrm>
          <a:custGeom>
            <a:avLst/>
            <a:gdLst/>
            <a:ahLst/>
            <a:cxnLst/>
            <a:rect l="l" t="t" r="r" b="b"/>
            <a:pathLst>
              <a:path w="1066125" h="908872">
                <a:moveTo>
                  <a:pt x="0" y="0"/>
                </a:moveTo>
                <a:lnTo>
                  <a:pt x="1066125" y="0"/>
                </a:lnTo>
                <a:lnTo>
                  <a:pt x="1066125" y="908871"/>
                </a:lnTo>
                <a:lnTo>
                  <a:pt x="0" y="9088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445"/>
            <a:endParaRPr lang="en-US">
              <a:solidFill>
                <a:prstClr val="black"/>
              </a:solidFill>
              <a:latin typeface="Calibri"/>
            </a:endParaRPr>
          </a:p>
        </p:txBody>
      </p:sp>
      <p:sp>
        <p:nvSpPr>
          <p:cNvPr id="8" name="Freeform 8"/>
          <p:cNvSpPr/>
          <p:nvPr/>
        </p:nvSpPr>
        <p:spPr>
          <a:xfrm>
            <a:off x="16045685" y="803156"/>
            <a:ext cx="971160" cy="827915"/>
          </a:xfrm>
          <a:custGeom>
            <a:avLst/>
            <a:gdLst/>
            <a:ahLst/>
            <a:cxnLst/>
            <a:rect l="l" t="t" r="r" b="b"/>
            <a:pathLst>
              <a:path w="971160" h="827914">
                <a:moveTo>
                  <a:pt x="0" y="0"/>
                </a:moveTo>
                <a:lnTo>
                  <a:pt x="971160" y="0"/>
                </a:lnTo>
                <a:lnTo>
                  <a:pt x="971160" y="827914"/>
                </a:lnTo>
                <a:lnTo>
                  <a:pt x="0" y="8279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3397390">
            <a:off x="11691923" y="8212634"/>
            <a:ext cx="936110" cy="798033"/>
          </a:xfrm>
          <a:custGeom>
            <a:avLst/>
            <a:gdLst/>
            <a:ahLst/>
            <a:cxnLst/>
            <a:rect l="l" t="t" r="r" b="b"/>
            <a:pathLst>
              <a:path w="936109" h="798033">
                <a:moveTo>
                  <a:pt x="0" y="0"/>
                </a:moveTo>
                <a:lnTo>
                  <a:pt x="936109" y="0"/>
                </a:lnTo>
                <a:lnTo>
                  <a:pt x="936109" y="798033"/>
                </a:lnTo>
                <a:lnTo>
                  <a:pt x="0" y="7980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flipH="1">
            <a:off x="9677401" y="3818890"/>
            <a:ext cx="11082818" cy="5772740"/>
          </a:xfrm>
          <a:custGeom>
            <a:avLst/>
            <a:gdLst/>
            <a:ahLst/>
            <a:cxnLst/>
            <a:rect l="l" t="t" r="r" b="b"/>
            <a:pathLst>
              <a:path w="12530617" h="7048472">
                <a:moveTo>
                  <a:pt x="0" y="0"/>
                </a:moveTo>
                <a:lnTo>
                  <a:pt x="12530617" y="0"/>
                </a:lnTo>
                <a:lnTo>
                  <a:pt x="12530617" y="7048472"/>
                </a:lnTo>
                <a:lnTo>
                  <a:pt x="0" y="7048472"/>
                </a:lnTo>
                <a:lnTo>
                  <a:pt x="0" y="0"/>
                </a:lnTo>
                <a:close/>
              </a:path>
            </a:pathLst>
          </a:custGeom>
          <a:blipFill>
            <a:blip r:embed="rId9"/>
            <a:stretch>
              <a:fillRect/>
            </a:stretch>
          </a:blipFill>
        </p:spPr>
        <p:txBody>
          <a:bodyPr/>
          <a:lstStyle/>
          <a:p>
            <a:pPr defTabSz="914445"/>
            <a:endParaRPr lang="en-US">
              <a:solidFill>
                <a:prstClr val="black"/>
              </a:solidFill>
              <a:latin typeface="Calibri"/>
            </a:endParaRPr>
          </a:p>
        </p:txBody>
      </p:sp>
      <p:sp>
        <p:nvSpPr>
          <p:cNvPr id="13" name="TextBox 3">
            <a:extLst>
              <a:ext uri="{FF2B5EF4-FFF2-40B4-BE49-F238E27FC236}">
                <a16:creationId xmlns:a16="http://schemas.microsoft.com/office/drawing/2014/main" id="{152B86E0-270A-4A59-B901-5CE2E963C427}"/>
              </a:ext>
            </a:extLst>
          </p:cNvPr>
          <p:cNvSpPr txBox="1"/>
          <p:nvPr/>
        </p:nvSpPr>
        <p:spPr>
          <a:xfrm>
            <a:off x="7400530" y="857251"/>
            <a:ext cx="3486944" cy="1517338"/>
          </a:xfrm>
          <a:prstGeom prst="rect">
            <a:avLst/>
          </a:prstGeom>
        </p:spPr>
        <p:txBody>
          <a:bodyPr lIns="0" tIns="0" rIns="0" bIns="0" rtlCol="0" anchor="t">
            <a:spAutoFit/>
          </a:bodyPr>
          <a:lstStyle/>
          <a:p>
            <a:pPr algn="ctr" defTabSz="914445">
              <a:lnSpc>
                <a:spcPts val="12881"/>
              </a:lnSpc>
            </a:pPr>
            <a:r>
              <a:rPr lang="en-US" sz="9201">
                <a:solidFill>
                  <a:srgbClr val="000000"/>
                </a:solidFill>
                <a:latin typeface="Times New Roman" panose="02020603050405020304" pitchFamily="18" charset="0"/>
                <a:cs typeface="Times New Roman" panose="02020603050405020304" pitchFamily="18" charset="0"/>
              </a:rPr>
              <a:t>Bài 10</a:t>
            </a:r>
          </a:p>
        </p:txBody>
      </p:sp>
      <p:sp>
        <p:nvSpPr>
          <p:cNvPr id="14" name="TextBox 4">
            <a:extLst>
              <a:ext uri="{FF2B5EF4-FFF2-40B4-BE49-F238E27FC236}">
                <a16:creationId xmlns:a16="http://schemas.microsoft.com/office/drawing/2014/main" id="{A0C5C23B-BCAA-41F3-A465-1253CAEE086C}"/>
              </a:ext>
            </a:extLst>
          </p:cNvPr>
          <p:cNvSpPr txBox="1"/>
          <p:nvPr/>
        </p:nvSpPr>
        <p:spPr>
          <a:xfrm>
            <a:off x="2269726" y="2252345"/>
            <a:ext cx="13748552" cy="1661993"/>
          </a:xfrm>
          <a:prstGeom prst="rect">
            <a:avLst/>
          </a:prstGeom>
        </p:spPr>
        <p:txBody>
          <a:bodyPr wrap="square" lIns="0" tIns="0" rIns="0" bIns="0" rtlCol="0" anchor="t">
            <a:spAutoFit/>
          </a:bodyPr>
          <a:lstStyle/>
          <a:p>
            <a:pPr algn="ctr" defTabSz="914445"/>
            <a:r>
              <a:rPr lang="en-US" sz="5400" b="1">
                <a:solidFill>
                  <a:srgbClr val="6F131E"/>
                </a:solidFill>
                <a:latin typeface="Times New Roman" panose="02020603050405020304" pitchFamily="18" charset="0"/>
                <a:cs typeface="Times New Roman" panose="02020603050405020304" pitchFamily="18" charset="0"/>
              </a:rPr>
              <a:t>CUỘC CẢI CÁCH CỦA LÊ THÁNH TÔNG</a:t>
            </a:r>
          </a:p>
          <a:p>
            <a:pPr algn="ctr" defTabSz="914445"/>
            <a:r>
              <a:rPr lang="en-US" sz="5400" b="1">
                <a:solidFill>
                  <a:srgbClr val="6F131E"/>
                </a:solidFill>
                <a:latin typeface="Times New Roman" panose="02020603050405020304" pitchFamily="18" charset="0"/>
                <a:cs typeface="Times New Roman" panose="02020603050405020304" pitchFamily="18" charset="0"/>
              </a:rPr>
              <a:t>(THẾ KỈ XV)</a:t>
            </a:r>
          </a:p>
        </p:txBody>
      </p:sp>
      <p:pic>
        <p:nvPicPr>
          <p:cNvPr id="12" name="Picture 11">
            <a:extLst>
              <a:ext uri="{FF2B5EF4-FFF2-40B4-BE49-F238E27FC236}">
                <a16:creationId xmlns:a16="http://schemas.microsoft.com/office/drawing/2014/main" id="{B3F64C92-8A22-4920-ACCC-D6729B66D0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5424" y="6987063"/>
            <a:ext cx="3113691" cy="3113691"/>
          </a:xfrm>
          <a:prstGeom prst="rect">
            <a:avLst/>
          </a:prstGeom>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2333553" y="6937223"/>
            <a:ext cx="4065656" cy="2896779"/>
          </a:xfrm>
          <a:custGeom>
            <a:avLst/>
            <a:gdLst/>
            <a:ahLst/>
            <a:cxnLst/>
            <a:rect l="l" t="t" r="r" b="b"/>
            <a:pathLst>
              <a:path w="2891133" h="2059932">
                <a:moveTo>
                  <a:pt x="2891133" y="2059932"/>
                </a:moveTo>
                <a:lnTo>
                  <a:pt x="0" y="2059932"/>
                </a:lnTo>
                <a:lnTo>
                  <a:pt x="0" y="0"/>
                </a:lnTo>
                <a:lnTo>
                  <a:pt x="2891133" y="0"/>
                </a:lnTo>
                <a:lnTo>
                  <a:pt x="2891133" y="2059932"/>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961303" y="343949"/>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6158750" y="2982007"/>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AutoShape 17"/>
          <p:cNvSpPr/>
          <p:nvPr/>
        </p:nvSpPr>
        <p:spPr>
          <a:xfrm>
            <a:off x="3750918" y="1360288"/>
            <a:ext cx="7989773" cy="1"/>
          </a:xfrm>
          <a:prstGeom prst="line">
            <a:avLst/>
          </a:prstGeom>
          <a:ln w="38100" cap="flat">
            <a:solidFill>
              <a:srgbClr val="6C4A4A"/>
            </a:solidFill>
            <a:prstDash val="solid"/>
            <a:headEnd type="none" w="sm" len="sm"/>
            <a:tailEnd type="none" w="sm" len="sm"/>
          </a:ln>
        </p:spPr>
        <p:txBody>
          <a:bodyPr/>
          <a:lstStyle/>
          <a:p>
            <a:endParaRPr lang="en-US"/>
          </a:p>
        </p:txBody>
      </p:sp>
      <p:sp>
        <p:nvSpPr>
          <p:cNvPr id="39" name="Freeform 39"/>
          <p:cNvSpPr/>
          <p:nvPr/>
        </p:nvSpPr>
        <p:spPr>
          <a:xfrm rot="-5400000">
            <a:off x="16883934" y="705529"/>
            <a:ext cx="3635165" cy="2590055"/>
          </a:xfrm>
          <a:custGeom>
            <a:avLst/>
            <a:gdLst/>
            <a:ahLst/>
            <a:cxnLst/>
            <a:rect l="l" t="t" r="r" b="b"/>
            <a:pathLst>
              <a:path w="2585006" h="1841817">
                <a:moveTo>
                  <a:pt x="0" y="0"/>
                </a:moveTo>
                <a:lnTo>
                  <a:pt x="2585007" y="0"/>
                </a:lnTo>
                <a:lnTo>
                  <a:pt x="2585007" y="1841817"/>
                </a:lnTo>
                <a:lnTo>
                  <a:pt x="0" y="1841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2" name="TextBox 6">
            <a:extLst>
              <a:ext uri="{FF2B5EF4-FFF2-40B4-BE49-F238E27FC236}">
                <a16:creationId xmlns:a16="http://schemas.microsoft.com/office/drawing/2014/main" id="{7C9A8990-BA56-490A-858E-731956740606}"/>
              </a:ext>
            </a:extLst>
          </p:cNvPr>
          <p:cNvSpPr txBox="1"/>
          <p:nvPr/>
        </p:nvSpPr>
        <p:spPr>
          <a:xfrm>
            <a:off x="1485903" y="7876426"/>
            <a:ext cx="6007041" cy="4506074"/>
          </a:xfrm>
          <a:prstGeom prst="rect">
            <a:avLst/>
          </a:prstGeom>
        </p:spPr>
        <p:txBody>
          <a:bodyPr lIns="71438" tIns="71438" rIns="71438" bIns="71438" rtlCol="0" anchor="ctr"/>
          <a:lstStyle/>
          <a:p>
            <a:pPr algn="ctr" defTabSz="1285921">
              <a:lnSpc>
                <a:spcPts val="4724"/>
              </a:lnSpc>
            </a:pPr>
            <a:endParaRPr lang="en-US" sz="3374">
              <a:solidFill>
                <a:srgbClr val="FFFFFF"/>
              </a:solidFill>
              <a:latin typeface="Garet Light"/>
            </a:endParaRPr>
          </a:p>
        </p:txBody>
      </p:sp>
      <p:sp>
        <p:nvSpPr>
          <p:cNvPr id="51" name="Rectangle 50">
            <a:extLst>
              <a:ext uri="{FF2B5EF4-FFF2-40B4-BE49-F238E27FC236}">
                <a16:creationId xmlns:a16="http://schemas.microsoft.com/office/drawing/2014/main" id="{741FDF2E-A5DB-4ED0-969D-3C854F2C63B9}"/>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2" name="Freeform 34">
            <a:extLst>
              <a:ext uri="{FF2B5EF4-FFF2-40B4-BE49-F238E27FC236}">
                <a16:creationId xmlns:a16="http://schemas.microsoft.com/office/drawing/2014/main" id="{90E9473B-7F5A-4D8C-BD08-126B30ABBF18}"/>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D608D8FA-424F-492B-ADF8-6E1F655AB710}"/>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1.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Bối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cảnh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lịch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sử</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E6FCC5-114F-474E-975A-AB863E238AE7}"/>
              </a:ext>
            </a:extLst>
          </p:cNvPr>
          <p:cNvPicPr>
            <a:picLocks noChangeAspect="1"/>
          </p:cNvPicPr>
          <p:nvPr/>
        </p:nvPicPr>
        <p:blipFill rotWithShape="1">
          <a:blip r:embed="rId7"/>
          <a:srcRect l="7504" t="15930" r="7504" b="4523"/>
          <a:stretch/>
        </p:blipFill>
        <p:spPr>
          <a:xfrm>
            <a:off x="5575955" y="2000556"/>
            <a:ext cx="12265323" cy="6457166"/>
          </a:xfrm>
          <a:prstGeom prst="rect">
            <a:avLst/>
          </a:prstGeom>
        </p:spPr>
      </p:pic>
      <p:sp>
        <p:nvSpPr>
          <p:cNvPr id="40" name="TextBox 39">
            <a:extLst>
              <a:ext uri="{FF2B5EF4-FFF2-40B4-BE49-F238E27FC236}">
                <a16:creationId xmlns:a16="http://schemas.microsoft.com/office/drawing/2014/main" id="{0BF03835-7CDE-462A-9D0A-CB8E7A4ECE41}"/>
              </a:ext>
            </a:extLst>
          </p:cNvPr>
          <p:cNvSpPr txBox="1"/>
          <p:nvPr/>
        </p:nvSpPr>
        <p:spPr>
          <a:xfrm>
            <a:off x="422071" y="2353636"/>
            <a:ext cx="5153884" cy="2656046"/>
          </a:xfrm>
          <a:prstGeom prst="wedgeRoundRectCallout">
            <a:avLst>
              <a:gd name="adj1" fmla="val 10497"/>
              <a:gd name="adj2" fmla="val 6537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cặp</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đôi</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Dựa</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thông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tin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trong</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mục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1 SGK tr</a:t>
            </a:r>
            <a:r>
              <a:rPr kumimoji="0" lang="en-US" sz="3000" b="0" i="0" u="none" strike="noStrike" kern="1200" cap="none" spc="0" normalizeH="0" baseline="0" noProof="0">
                <a:ln>
                  <a:noFill/>
                </a:ln>
                <a:solidFill>
                  <a:prstClr val="black"/>
                </a:solidFill>
                <a:effectLst/>
                <a:uLnTx/>
                <a:uFillTx/>
                <a:latin typeface="Sitka Banner" pitchFamily="2" charset="0"/>
                <a:ea typeface="+mn-ea"/>
                <a:cs typeface="Times New Roman" panose="02020603050405020304" pitchFamily="18" charset="0"/>
              </a:rPr>
              <a:t>. </a:t>
            </a:r>
            <a:r>
              <a:rPr lang="en-US" sz="3000">
                <a:solidFill>
                  <a:prstClr val="black"/>
                </a:solidFill>
                <a:latin typeface="Sitka Banner" pitchFamily="2" charset="0"/>
                <a:cs typeface="Times New Roman" panose="02020603050405020304" pitchFamily="18" charset="0"/>
              </a:rPr>
              <a:t>64-65, nêu </a:t>
            </a:r>
            <a:r>
              <a:rPr lang="en-US" sz="3000" dirty="0" err="1">
                <a:solidFill>
                  <a:prstClr val="black"/>
                </a:solidFill>
                <a:latin typeface="Sitka Banner" pitchFamily="2" charset="0"/>
                <a:cs typeface="Times New Roman" panose="02020603050405020304" pitchFamily="18" charset="0"/>
              </a:rPr>
              <a:t>bối</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cảnh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lịch</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sử</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của</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cuộc</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cải</a:t>
            </a:r>
            <a:r>
              <a:rPr lang="en-US" sz="3000" dirty="0">
                <a:solidFill>
                  <a:prstClr val="black"/>
                </a:solidFill>
                <a:latin typeface="Sitka Banner" pitchFamily="2" charset="0"/>
                <a:cs typeface="Times New Roman" panose="02020603050405020304" pitchFamily="18" charset="0"/>
              </a:rPr>
              <a:t> </a:t>
            </a:r>
            <a:r>
              <a:rPr lang="en-US" sz="3000" err="1">
                <a:solidFill>
                  <a:prstClr val="black"/>
                </a:solidFill>
                <a:latin typeface="Sitka Banner" pitchFamily="2" charset="0"/>
                <a:cs typeface="Times New Roman" panose="02020603050405020304" pitchFamily="18" charset="0"/>
              </a:rPr>
              <a:t>cách</a:t>
            </a:r>
            <a:r>
              <a:rPr lang="en-US" sz="3000">
                <a:solidFill>
                  <a:prstClr val="black"/>
                </a:solidFill>
                <a:latin typeface="Sitka Banner" pitchFamily="2" charset="0"/>
                <a:cs typeface="Times New Roman" panose="02020603050405020304" pitchFamily="18" charset="0"/>
              </a:rPr>
              <a:t> của Lê Thánh Tông theo phiếu sau:</a:t>
            </a:r>
            <a:endPar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22322505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2333553" y="6937223"/>
            <a:ext cx="4065656" cy="2896779"/>
          </a:xfrm>
          <a:custGeom>
            <a:avLst/>
            <a:gdLst/>
            <a:ahLst/>
            <a:cxnLst/>
            <a:rect l="l" t="t" r="r" b="b"/>
            <a:pathLst>
              <a:path w="2891133" h="2059932">
                <a:moveTo>
                  <a:pt x="2891133" y="2059932"/>
                </a:moveTo>
                <a:lnTo>
                  <a:pt x="0" y="2059932"/>
                </a:lnTo>
                <a:lnTo>
                  <a:pt x="0" y="0"/>
                </a:lnTo>
                <a:lnTo>
                  <a:pt x="2891133" y="0"/>
                </a:lnTo>
                <a:lnTo>
                  <a:pt x="2891133" y="2059932"/>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961303" y="343949"/>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1905000" y="1868343"/>
            <a:ext cx="3645817" cy="5062676"/>
            <a:chOff x="0" y="0"/>
            <a:chExt cx="1153447" cy="1162608"/>
          </a:xfrm>
        </p:grpSpPr>
        <p:sp>
          <p:nvSpPr>
            <p:cNvPr id="8" name="Freeform 8"/>
            <p:cNvSpPr/>
            <p:nvPr/>
          </p:nvSpPr>
          <p:spPr>
            <a:xfrm>
              <a:off x="0" y="0"/>
              <a:ext cx="1153447" cy="1162608"/>
            </a:xfrm>
            <a:custGeom>
              <a:avLst/>
              <a:gdLst/>
              <a:ahLst/>
              <a:cxnLst/>
              <a:rect l="l" t="t" r="r" b="b"/>
              <a:pathLst>
                <a:path w="1153447" h="1162608">
                  <a:moveTo>
                    <a:pt x="80627" y="0"/>
                  </a:moveTo>
                  <a:lnTo>
                    <a:pt x="1072820" y="0"/>
                  </a:lnTo>
                  <a:cubicBezTo>
                    <a:pt x="1094204" y="0"/>
                    <a:pt x="1114712" y="8495"/>
                    <a:pt x="1129832" y="23615"/>
                  </a:cubicBezTo>
                  <a:cubicBezTo>
                    <a:pt x="1144952" y="38736"/>
                    <a:pt x="1153447" y="59243"/>
                    <a:pt x="1153447" y="80627"/>
                  </a:cubicBezTo>
                  <a:lnTo>
                    <a:pt x="1153447" y="1081981"/>
                  </a:lnTo>
                  <a:cubicBezTo>
                    <a:pt x="1153447" y="1126510"/>
                    <a:pt x="1117349" y="1162608"/>
                    <a:pt x="1072820" y="1162608"/>
                  </a:cubicBezTo>
                  <a:lnTo>
                    <a:pt x="80627" y="1162608"/>
                  </a:lnTo>
                  <a:cubicBezTo>
                    <a:pt x="59243" y="1162608"/>
                    <a:pt x="38736" y="1154113"/>
                    <a:pt x="23615" y="1138993"/>
                  </a:cubicBezTo>
                  <a:cubicBezTo>
                    <a:pt x="8495" y="1123872"/>
                    <a:pt x="0" y="1103364"/>
                    <a:pt x="0" y="1081981"/>
                  </a:cubicBezTo>
                  <a:lnTo>
                    <a:pt x="0" y="80627"/>
                  </a:lnTo>
                  <a:cubicBezTo>
                    <a:pt x="0" y="59243"/>
                    <a:pt x="8495" y="38736"/>
                    <a:pt x="23615" y="23615"/>
                  </a:cubicBezTo>
                  <a:cubicBezTo>
                    <a:pt x="38736" y="8495"/>
                    <a:pt x="59243" y="0"/>
                    <a:pt x="80627" y="0"/>
                  </a:cubicBezTo>
                  <a:close/>
                </a:path>
              </a:pathLst>
            </a:custGeom>
            <a:solidFill>
              <a:srgbClr val="EDEDED"/>
            </a:solidFill>
            <a:ln w="38100" cap="rnd">
              <a:solidFill>
                <a:srgbClr val="DDBEBE"/>
              </a:solidFill>
              <a:prstDash val="solid"/>
              <a:round/>
            </a:ln>
          </p:spPr>
        </p:sp>
        <p:sp>
          <p:nvSpPr>
            <p:cNvPr id="9" name="TextBox 9"/>
            <p:cNvSpPr txBox="1"/>
            <p:nvPr/>
          </p:nvSpPr>
          <p:spPr>
            <a:xfrm>
              <a:off x="0" y="-47625"/>
              <a:ext cx="812800" cy="860425"/>
            </a:xfrm>
            <a:prstGeom prst="rect">
              <a:avLst/>
            </a:prstGeom>
          </p:spPr>
          <p:txBody>
            <a:bodyPr lIns="71438" tIns="71438" rIns="71438" bIns="71438" rtlCol="0" anchor="ctr"/>
            <a:lstStyle/>
            <a:p>
              <a:pPr algn="ctr" defTabSz="1285921">
                <a:lnSpc>
                  <a:spcPts val="2756"/>
                </a:lnSpc>
              </a:pPr>
              <a:endParaRPr sz="2531">
                <a:solidFill>
                  <a:prstClr val="black"/>
                </a:solidFill>
                <a:latin typeface="Calibri"/>
              </a:endParaRPr>
            </a:p>
          </p:txBody>
        </p:sp>
      </p:grpSp>
      <p:sp>
        <p:nvSpPr>
          <p:cNvPr id="13" name="Freeform 13"/>
          <p:cNvSpPr/>
          <p:nvPr/>
        </p:nvSpPr>
        <p:spPr>
          <a:xfrm>
            <a:off x="16158750" y="2982007"/>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4" name="Group 14"/>
          <p:cNvGrpSpPr/>
          <p:nvPr/>
        </p:nvGrpSpPr>
        <p:grpSpPr>
          <a:xfrm>
            <a:off x="6778582" y="1868343"/>
            <a:ext cx="9909214" cy="5062676"/>
            <a:chOff x="0" y="0"/>
            <a:chExt cx="1153447" cy="1162608"/>
          </a:xfrm>
        </p:grpSpPr>
        <p:sp>
          <p:nvSpPr>
            <p:cNvPr id="15" name="Freeform 15"/>
            <p:cNvSpPr/>
            <p:nvPr/>
          </p:nvSpPr>
          <p:spPr>
            <a:xfrm>
              <a:off x="0" y="0"/>
              <a:ext cx="1153447" cy="1162608"/>
            </a:xfrm>
            <a:custGeom>
              <a:avLst/>
              <a:gdLst/>
              <a:ahLst/>
              <a:cxnLst/>
              <a:rect l="l" t="t" r="r" b="b"/>
              <a:pathLst>
                <a:path w="1153447" h="1162608">
                  <a:moveTo>
                    <a:pt x="80627" y="0"/>
                  </a:moveTo>
                  <a:lnTo>
                    <a:pt x="1072820" y="0"/>
                  </a:lnTo>
                  <a:cubicBezTo>
                    <a:pt x="1094204" y="0"/>
                    <a:pt x="1114712" y="8495"/>
                    <a:pt x="1129832" y="23615"/>
                  </a:cubicBezTo>
                  <a:cubicBezTo>
                    <a:pt x="1144952" y="38736"/>
                    <a:pt x="1153447" y="59243"/>
                    <a:pt x="1153447" y="80627"/>
                  </a:cubicBezTo>
                  <a:lnTo>
                    <a:pt x="1153447" y="1081981"/>
                  </a:lnTo>
                  <a:cubicBezTo>
                    <a:pt x="1153447" y="1126510"/>
                    <a:pt x="1117349" y="1162608"/>
                    <a:pt x="1072820" y="1162608"/>
                  </a:cubicBezTo>
                  <a:lnTo>
                    <a:pt x="80627" y="1162608"/>
                  </a:lnTo>
                  <a:cubicBezTo>
                    <a:pt x="59243" y="1162608"/>
                    <a:pt x="38736" y="1154113"/>
                    <a:pt x="23615" y="1138993"/>
                  </a:cubicBezTo>
                  <a:cubicBezTo>
                    <a:pt x="8495" y="1123872"/>
                    <a:pt x="0" y="1103364"/>
                    <a:pt x="0" y="1081981"/>
                  </a:cubicBezTo>
                  <a:lnTo>
                    <a:pt x="0" y="80627"/>
                  </a:lnTo>
                  <a:cubicBezTo>
                    <a:pt x="0" y="59243"/>
                    <a:pt x="8495" y="38736"/>
                    <a:pt x="23615" y="23615"/>
                  </a:cubicBezTo>
                  <a:cubicBezTo>
                    <a:pt x="38736" y="8495"/>
                    <a:pt x="59243" y="0"/>
                    <a:pt x="80627" y="0"/>
                  </a:cubicBezTo>
                  <a:close/>
                </a:path>
              </a:pathLst>
            </a:custGeom>
            <a:solidFill>
              <a:srgbClr val="EDEDED"/>
            </a:solidFill>
            <a:ln w="38100" cap="rnd">
              <a:solidFill>
                <a:srgbClr val="DDBEBE"/>
              </a:solidFill>
              <a:prstDash val="solid"/>
              <a:round/>
            </a:ln>
          </p:spPr>
        </p:sp>
        <p:sp>
          <p:nvSpPr>
            <p:cNvPr id="16" name="TextBox 16"/>
            <p:cNvSpPr txBox="1"/>
            <p:nvPr/>
          </p:nvSpPr>
          <p:spPr>
            <a:xfrm>
              <a:off x="0" y="-47625"/>
              <a:ext cx="812800" cy="860425"/>
            </a:xfrm>
            <a:prstGeom prst="rect">
              <a:avLst/>
            </a:prstGeom>
          </p:spPr>
          <p:txBody>
            <a:bodyPr lIns="71438" tIns="71438" rIns="71438" bIns="71438" rtlCol="0" anchor="ctr"/>
            <a:lstStyle/>
            <a:p>
              <a:pPr algn="ctr" defTabSz="1285921">
                <a:lnSpc>
                  <a:spcPts val="2756"/>
                </a:lnSpc>
              </a:pPr>
              <a:endParaRPr sz="2531">
                <a:solidFill>
                  <a:prstClr val="black"/>
                </a:solidFill>
                <a:latin typeface="Calibri"/>
              </a:endParaRPr>
            </a:p>
          </p:txBody>
        </p:sp>
      </p:grpSp>
      <p:sp>
        <p:nvSpPr>
          <p:cNvPr id="17" name="AutoShape 17"/>
          <p:cNvSpPr/>
          <p:nvPr/>
        </p:nvSpPr>
        <p:spPr>
          <a:xfrm>
            <a:off x="3750918" y="1360288"/>
            <a:ext cx="7989773" cy="1"/>
          </a:xfrm>
          <a:prstGeom prst="line">
            <a:avLst/>
          </a:prstGeom>
          <a:ln w="38100" cap="flat">
            <a:solidFill>
              <a:srgbClr val="6C4A4A"/>
            </a:solidFill>
            <a:prstDash val="solid"/>
            <a:headEnd type="none" w="sm" len="sm"/>
            <a:tailEnd type="none" w="sm" len="sm"/>
          </a:ln>
        </p:spPr>
        <p:txBody>
          <a:bodyPr/>
          <a:lstStyle/>
          <a:p>
            <a:endParaRPr lang="en-US"/>
          </a:p>
        </p:txBody>
      </p:sp>
      <p:sp>
        <p:nvSpPr>
          <p:cNvPr id="19" name="AutoShape 19"/>
          <p:cNvSpPr/>
          <p:nvPr/>
        </p:nvSpPr>
        <p:spPr>
          <a:xfrm rot="16200000">
            <a:off x="3491170" y="1620037"/>
            <a:ext cx="523276" cy="3780"/>
          </a:xfrm>
          <a:prstGeom prst="line">
            <a:avLst/>
          </a:prstGeom>
          <a:ln w="38100" cap="flat">
            <a:solidFill>
              <a:srgbClr val="6C4A4A"/>
            </a:solidFill>
            <a:prstDash val="solid"/>
            <a:headEnd type="none" w="sm" len="sm"/>
            <a:tailEnd type="none" w="sm" len="sm"/>
          </a:ln>
        </p:spPr>
        <p:txBody>
          <a:bodyPr/>
          <a:lstStyle/>
          <a:p>
            <a:endParaRPr lang="en-US"/>
          </a:p>
        </p:txBody>
      </p:sp>
      <p:sp>
        <p:nvSpPr>
          <p:cNvPr id="20" name="AutoShape 20"/>
          <p:cNvSpPr/>
          <p:nvPr/>
        </p:nvSpPr>
        <p:spPr>
          <a:xfrm rot="-5400000">
            <a:off x="11473270" y="1600921"/>
            <a:ext cx="534842" cy="0"/>
          </a:xfrm>
          <a:prstGeom prst="line">
            <a:avLst/>
          </a:prstGeom>
          <a:ln w="38100" cap="flat">
            <a:solidFill>
              <a:srgbClr val="6C4A4A"/>
            </a:solidFill>
            <a:prstDash val="solid"/>
            <a:headEnd type="none" w="sm" len="sm"/>
            <a:tailEnd type="none" w="sm" len="sm"/>
          </a:ln>
        </p:spPr>
      </p:sp>
      <p:sp>
        <p:nvSpPr>
          <p:cNvPr id="22" name="Freeform 22"/>
          <p:cNvSpPr/>
          <p:nvPr/>
        </p:nvSpPr>
        <p:spPr>
          <a:xfrm>
            <a:off x="1905000" y="1868343"/>
            <a:ext cx="3644740" cy="1045273"/>
          </a:xfrm>
          <a:custGeom>
            <a:avLst/>
            <a:gdLst/>
            <a:ahLst/>
            <a:cxnLst/>
            <a:rect l="l" t="t" r="r" b="b"/>
            <a:pathLst>
              <a:path w="1153106" h="330699">
                <a:moveTo>
                  <a:pt x="80651" y="0"/>
                </a:moveTo>
                <a:lnTo>
                  <a:pt x="1072456" y="0"/>
                </a:lnTo>
                <a:cubicBezTo>
                  <a:pt x="1093846" y="0"/>
                  <a:pt x="1114359" y="8497"/>
                  <a:pt x="1129484" y="23622"/>
                </a:cubicBezTo>
                <a:cubicBezTo>
                  <a:pt x="1144609" y="38747"/>
                  <a:pt x="1153106" y="59261"/>
                  <a:pt x="1153106" y="80651"/>
                </a:cubicBezTo>
                <a:lnTo>
                  <a:pt x="1153106" y="250048"/>
                </a:lnTo>
                <a:cubicBezTo>
                  <a:pt x="1153106" y="271438"/>
                  <a:pt x="1144609" y="291952"/>
                  <a:pt x="1129484" y="307077"/>
                </a:cubicBezTo>
                <a:cubicBezTo>
                  <a:pt x="1114359" y="322201"/>
                  <a:pt x="1093846" y="330699"/>
                  <a:pt x="1072456" y="330699"/>
                </a:cubicBezTo>
                <a:lnTo>
                  <a:pt x="80651" y="330699"/>
                </a:lnTo>
                <a:cubicBezTo>
                  <a:pt x="36109" y="330699"/>
                  <a:pt x="0" y="294590"/>
                  <a:pt x="0" y="250048"/>
                </a:cubicBezTo>
                <a:lnTo>
                  <a:pt x="0" y="80651"/>
                </a:lnTo>
                <a:cubicBezTo>
                  <a:pt x="0" y="59261"/>
                  <a:pt x="8497" y="38747"/>
                  <a:pt x="23622" y="23622"/>
                </a:cubicBezTo>
                <a:cubicBezTo>
                  <a:pt x="38747" y="8497"/>
                  <a:pt x="59261" y="0"/>
                  <a:pt x="80651" y="0"/>
                </a:cubicBezTo>
                <a:close/>
              </a:path>
            </a:pathLst>
          </a:custGeom>
          <a:solidFill>
            <a:srgbClr val="DDBEBE"/>
          </a:solidFill>
          <a:ln w="38100" cap="rnd">
            <a:solidFill>
              <a:srgbClr val="DDBEBE"/>
            </a:solidFill>
            <a:prstDash val="solid"/>
            <a:round/>
          </a:ln>
        </p:spPr>
        <p:txBody>
          <a:bodyPr/>
          <a:lstStyle/>
          <a:p>
            <a:endParaRPr lang="en-US"/>
          </a:p>
        </p:txBody>
      </p:sp>
      <p:sp>
        <p:nvSpPr>
          <p:cNvPr id="23" name="TextBox 23"/>
          <p:cNvSpPr txBox="1"/>
          <p:nvPr/>
        </p:nvSpPr>
        <p:spPr>
          <a:xfrm>
            <a:off x="1905000" y="1778023"/>
            <a:ext cx="3830532" cy="2659417"/>
          </a:xfrm>
          <a:prstGeom prst="rect">
            <a:avLst/>
          </a:prstGeom>
        </p:spPr>
        <p:txBody>
          <a:bodyPr lIns="71438" tIns="71438" rIns="71438" bIns="71438" rtlCol="0" anchor="ctr"/>
          <a:lstStyle/>
          <a:p>
            <a:pPr algn="ctr" defTabSz="1285921">
              <a:lnSpc>
                <a:spcPts val="2756"/>
              </a:lnSpc>
            </a:pPr>
            <a:endParaRPr lang="en-US" sz="1969">
              <a:solidFill>
                <a:srgbClr val="6C4A4A"/>
              </a:solidFill>
              <a:latin typeface="Garet Light"/>
            </a:endParaRPr>
          </a:p>
        </p:txBody>
      </p:sp>
      <p:grpSp>
        <p:nvGrpSpPr>
          <p:cNvPr id="24" name="Group 24"/>
          <p:cNvGrpSpPr/>
          <p:nvPr/>
        </p:nvGrpSpPr>
        <p:grpSpPr>
          <a:xfrm>
            <a:off x="3439482" y="1627711"/>
            <a:ext cx="523275" cy="52327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9595"/>
            </a:solidFill>
          </p:spPr>
        </p:sp>
        <p:sp>
          <p:nvSpPr>
            <p:cNvPr id="26" name="TextBox 26"/>
            <p:cNvSpPr txBox="1"/>
            <p:nvPr/>
          </p:nvSpPr>
          <p:spPr>
            <a:xfrm>
              <a:off x="76200" y="66675"/>
              <a:ext cx="660400" cy="669925"/>
            </a:xfrm>
            <a:prstGeom prst="rect">
              <a:avLst/>
            </a:prstGeom>
          </p:spPr>
          <p:txBody>
            <a:bodyPr lIns="71438" tIns="71438" rIns="71438" bIns="71438" rtlCol="0" anchor="ctr"/>
            <a:lstStyle/>
            <a:p>
              <a:pPr algn="ctr" defTabSz="1285921">
                <a:lnSpc>
                  <a:spcPts val="195"/>
                </a:lnSpc>
              </a:pPr>
              <a:endParaRPr sz="2531">
                <a:solidFill>
                  <a:prstClr val="black"/>
                </a:solidFill>
                <a:latin typeface="Calibri"/>
              </a:endParaRPr>
            </a:p>
          </p:txBody>
        </p:sp>
      </p:grpSp>
      <p:grpSp>
        <p:nvGrpSpPr>
          <p:cNvPr id="33" name="Group 33"/>
          <p:cNvGrpSpPr/>
          <p:nvPr/>
        </p:nvGrpSpPr>
        <p:grpSpPr>
          <a:xfrm>
            <a:off x="6779659" y="1868343"/>
            <a:ext cx="9909214" cy="1045273"/>
            <a:chOff x="0" y="0"/>
            <a:chExt cx="1153447" cy="330699"/>
          </a:xfrm>
        </p:grpSpPr>
        <p:sp>
          <p:nvSpPr>
            <p:cNvPr id="34" name="Freeform 34"/>
            <p:cNvSpPr/>
            <p:nvPr/>
          </p:nvSpPr>
          <p:spPr>
            <a:xfrm>
              <a:off x="0" y="0"/>
              <a:ext cx="1153447" cy="330699"/>
            </a:xfrm>
            <a:custGeom>
              <a:avLst/>
              <a:gdLst/>
              <a:ahLst/>
              <a:cxnLst/>
              <a:rect l="l" t="t" r="r" b="b"/>
              <a:pathLst>
                <a:path w="1153447" h="330699">
                  <a:moveTo>
                    <a:pt x="80627" y="0"/>
                  </a:moveTo>
                  <a:lnTo>
                    <a:pt x="1072820" y="0"/>
                  </a:lnTo>
                  <a:cubicBezTo>
                    <a:pt x="1094204" y="0"/>
                    <a:pt x="1114712" y="8495"/>
                    <a:pt x="1129832" y="23615"/>
                  </a:cubicBezTo>
                  <a:cubicBezTo>
                    <a:pt x="1144952" y="38736"/>
                    <a:pt x="1153447" y="59243"/>
                    <a:pt x="1153447" y="80627"/>
                  </a:cubicBezTo>
                  <a:lnTo>
                    <a:pt x="1153447" y="250072"/>
                  </a:lnTo>
                  <a:cubicBezTo>
                    <a:pt x="1153447" y="271455"/>
                    <a:pt x="1144952" y="291963"/>
                    <a:pt x="1129832" y="307084"/>
                  </a:cubicBezTo>
                  <a:cubicBezTo>
                    <a:pt x="1114712" y="322204"/>
                    <a:pt x="1094204" y="330699"/>
                    <a:pt x="1072820" y="330699"/>
                  </a:cubicBezTo>
                  <a:lnTo>
                    <a:pt x="80627" y="330699"/>
                  </a:lnTo>
                  <a:cubicBezTo>
                    <a:pt x="59243" y="330699"/>
                    <a:pt x="38736" y="322204"/>
                    <a:pt x="23615" y="307084"/>
                  </a:cubicBezTo>
                  <a:cubicBezTo>
                    <a:pt x="8495" y="291963"/>
                    <a:pt x="0" y="271455"/>
                    <a:pt x="0" y="250072"/>
                  </a:cubicBezTo>
                  <a:lnTo>
                    <a:pt x="0" y="80627"/>
                  </a:lnTo>
                  <a:cubicBezTo>
                    <a:pt x="0" y="59243"/>
                    <a:pt x="8495" y="38736"/>
                    <a:pt x="23615" y="23615"/>
                  </a:cubicBezTo>
                  <a:cubicBezTo>
                    <a:pt x="38736" y="8495"/>
                    <a:pt x="59243" y="0"/>
                    <a:pt x="80627" y="0"/>
                  </a:cubicBezTo>
                  <a:close/>
                </a:path>
              </a:pathLst>
            </a:custGeom>
            <a:solidFill>
              <a:srgbClr val="DDBEBE"/>
            </a:solidFill>
            <a:ln w="38100" cap="rnd">
              <a:solidFill>
                <a:srgbClr val="DDBEBE"/>
              </a:solidFill>
              <a:prstDash val="solid"/>
              <a:round/>
            </a:ln>
          </p:spPr>
        </p:sp>
        <p:sp>
          <p:nvSpPr>
            <p:cNvPr id="35" name="TextBox 35"/>
            <p:cNvSpPr txBox="1"/>
            <p:nvPr/>
          </p:nvSpPr>
          <p:spPr>
            <a:xfrm>
              <a:off x="0" y="-28575"/>
              <a:ext cx="812800" cy="841375"/>
            </a:xfrm>
            <a:prstGeom prst="rect">
              <a:avLst/>
            </a:prstGeom>
          </p:spPr>
          <p:txBody>
            <a:bodyPr lIns="71438" tIns="71438" rIns="71438" bIns="71438" rtlCol="0" anchor="ctr"/>
            <a:lstStyle/>
            <a:p>
              <a:pPr algn="ctr" defTabSz="1285921">
                <a:lnSpc>
                  <a:spcPts val="2756"/>
                </a:lnSpc>
              </a:pPr>
              <a:endParaRPr lang="en-US" sz="1969">
                <a:solidFill>
                  <a:srgbClr val="6C4A4A"/>
                </a:solidFill>
                <a:latin typeface="Garet Light"/>
              </a:endParaRPr>
            </a:p>
            <a:p>
              <a:pPr algn="ctr" defTabSz="1285921">
                <a:lnSpc>
                  <a:spcPts val="2756"/>
                </a:lnSpc>
              </a:pPr>
              <a:endParaRPr lang="en-US" sz="1969">
                <a:solidFill>
                  <a:srgbClr val="6C4A4A"/>
                </a:solidFill>
                <a:latin typeface="Garet Light"/>
              </a:endParaRPr>
            </a:p>
          </p:txBody>
        </p:sp>
      </p:grpSp>
      <p:grpSp>
        <p:nvGrpSpPr>
          <p:cNvPr id="36" name="Group 36"/>
          <p:cNvGrpSpPr/>
          <p:nvPr/>
        </p:nvGrpSpPr>
        <p:grpSpPr>
          <a:xfrm>
            <a:off x="11505843" y="1639276"/>
            <a:ext cx="523275" cy="52327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9595"/>
            </a:solidFill>
          </p:spPr>
        </p:sp>
        <p:sp>
          <p:nvSpPr>
            <p:cNvPr id="38" name="TextBox 38"/>
            <p:cNvSpPr txBox="1"/>
            <p:nvPr/>
          </p:nvSpPr>
          <p:spPr>
            <a:xfrm>
              <a:off x="76200" y="66675"/>
              <a:ext cx="660400" cy="669925"/>
            </a:xfrm>
            <a:prstGeom prst="rect">
              <a:avLst/>
            </a:prstGeom>
          </p:spPr>
          <p:txBody>
            <a:bodyPr lIns="71438" tIns="71438" rIns="71438" bIns="71438" rtlCol="0" anchor="ctr"/>
            <a:lstStyle/>
            <a:p>
              <a:pPr algn="ctr" defTabSz="1285921">
                <a:lnSpc>
                  <a:spcPts val="195"/>
                </a:lnSpc>
              </a:pPr>
              <a:endParaRPr sz="2531">
                <a:solidFill>
                  <a:prstClr val="black"/>
                </a:solidFill>
                <a:latin typeface="Calibri"/>
              </a:endParaRPr>
            </a:p>
          </p:txBody>
        </p:sp>
      </p:grpSp>
      <p:sp>
        <p:nvSpPr>
          <p:cNvPr id="39" name="Freeform 39"/>
          <p:cNvSpPr/>
          <p:nvPr/>
        </p:nvSpPr>
        <p:spPr>
          <a:xfrm rot="-5400000">
            <a:off x="16883934" y="705529"/>
            <a:ext cx="3635165" cy="2590055"/>
          </a:xfrm>
          <a:custGeom>
            <a:avLst/>
            <a:gdLst/>
            <a:ahLst/>
            <a:cxnLst/>
            <a:rect l="l" t="t" r="r" b="b"/>
            <a:pathLst>
              <a:path w="2585006" h="1841817">
                <a:moveTo>
                  <a:pt x="0" y="0"/>
                </a:moveTo>
                <a:lnTo>
                  <a:pt x="2585007" y="0"/>
                </a:lnTo>
                <a:lnTo>
                  <a:pt x="2585007" y="1841817"/>
                </a:lnTo>
                <a:lnTo>
                  <a:pt x="0" y="1841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3" name="TextBox 43"/>
          <p:cNvSpPr txBox="1"/>
          <p:nvPr/>
        </p:nvSpPr>
        <p:spPr>
          <a:xfrm>
            <a:off x="6848712" y="3043078"/>
            <a:ext cx="9839083" cy="1969770"/>
          </a:xfrm>
          <a:prstGeom prst="rect">
            <a:avLst/>
          </a:prstGeom>
        </p:spPr>
        <p:txBody>
          <a:bodyPr wrap="square" lIns="0" tIns="0" rIns="0" bIns="0" rtlCol="0" anchor="t">
            <a:spAutoFit/>
          </a:bodyPr>
          <a:lstStyle/>
          <a:p>
            <a:pPr defTabSz="1285921">
              <a:spcBef>
                <a:spcPct val="0"/>
              </a:spcBef>
            </a:pPr>
            <a:r>
              <a:rPr lang="en-US" sz="3200" b="1">
                <a:solidFill>
                  <a:srgbClr val="002060"/>
                </a:solidFill>
                <a:latin typeface="Times New Roman" panose="02020603050405020304" pitchFamily="18" charset="0"/>
                <a:cs typeface="Times New Roman" panose="02020603050405020304" pitchFamily="18" charset="0"/>
              </a:rPr>
              <a:t>Trung ương</a:t>
            </a:r>
            <a:r>
              <a:rPr lang="en-US" sz="3200">
                <a:solidFill>
                  <a:srgbClr val="002060"/>
                </a:solidFill>
                <a:latin typeface="Times New Roman" panose="02020603050405020304" pitchFamily="18"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A4F2BB07-101D-44C0-9308-DEBF7B3A167E}"/>
              </a:ext>
            </a:extLst>
          </p:cNvPr>
          <p:cNvSpPr txBox="1"/>
          <p:nvPr/>
        </p:nvSpPr>
        <p:spPr>
          <a:xfrm>
            <a:off x="7839369" y="2441392"/>
            <a:ext cx="8356110" cy="414985"/>
          </a:xfrm>
          <a:prstGeom prst="rect">
            <a:avLst/>
          </a:prstGeom>
        </p:spPr>
        <p:txBody>
          <a:bodyPr wrap="square" lIns="0" tIns="0" rIns="0" bIns="0" rtlCol="0" anchor="t">
            <a:spAutoFit/>
          </a:bodyPr>
          <a:lstStyle/>
          <a:p>
            <a:pPr algn="ctr" defTabSz="1285921">
              <a:lnSpc>
                <a:spcPts val="2756"/>
              </a:lnSpc>
              <a:spcBef>
                <a:spcPct val="0"/>
              </a:spcBef>
            </a:pPr>
            <a:r>
              <a:rPr lang="en-US" sz="4400">
                <a:solidFill>
                  <a:srgbClr val="002060"/>
                </a:solidFill>
                <a:latin typeface="Canva Sans"/>
              </a:rPr>
              <a:t>b. KHÓ KHĂN</a:t>
            </a:r>
          </a:p>
        </p:txBody>
      </p:sp>
      <p:sp>
        <p:nvSpPr>
          <p:cNvPr id="45" name="TextBox 44">
            <a:extLst>
              <a:ext uri="{FF2B5EF4-FFF2-40B4-BE49-F238E27FC236}">
                <a16:creationId xmlns:a16="http://schemas.microsoft.com/office/drawing/2014/main" id="{876500F0-2053-468C-9784-866531CB9553}"/>
              </a:ext>
            </a:extLst>
          </p:cNvPr>
          <p:cNvSpPr txBox="1"/>
          <p:nvPr/>
        </p:nvSpPr>
        <p:spPr>
          <a:xfrm>
            <a:off x="1808268" y="2441392"/>
            <a:ext cx="3830532" cy="417550"/>
          </a:xfrm>
          <a:prstGeom prst="rect">
            <a:avLst/>
          </a:prstGeom>
        </p:spPr>
        <p:txBody>
          <a:bodyPr wrap="square" lIns="0" tIns="0" rIns="0" bIns="0" rtlCol="0" anchor="t">
            <a:spAutoFit/>
          </a:bodyPr>
          <a:lstStyle/>
          <a:p>
            <a:pPr algn="ctr" defTabSz="1285921">
              <a:lnSpc>
                <a:spcPts val="2756"/>
              </a:lnSpc>
              <a:spcBef>
                <a:spcPct val="0"/>
              </a:spcBef>
            </a:pPr>
            <a:r>
              <a:rPr lang="en-US" sz="4400">
                <a:solidFill>
                  <a:srgbClr val="002060"/>
                </a:solidFill>
                <a:latin typeface="Canva Sans"/>
              </a:rPr>
              <a:t>a.THUẬN LỢI</a:t>
            </a:r>
          </a:p>
        </p:txBody>
      </p:sp>
      <p:sp>
        <p:nvSpPr>
          <p:cNvPr id="46" name="TextBox 43">
            <a:extLst>
              <a:ext uri="{FF2B5EF4-FFF2-40B4-BE49-F238E27FC236}">
                <a16:creationId xmlns:a16="http://schemas.microsoft.com/office/drawing/2014/main" id="{2D5605EB-8EFC-40C2-B569-A421B424A010}"/>
              </a:ext>
            </a:extLst>
          </p:cNvPr>
          <p:cNvSpPr txBox="1"/>
          <p:nvPr/>
        </p:nvSpPr>
        <p:spPr>
          <a:xfrm>
            <a:off x="1916936" y="3306009"/>
            <a:ext cx="3645818" cy="3447098"/>
          </a:xfrm>
          <a:prstGeom prst="rect">
            <a:avLst/>
          </a:prstGeom>
        </p:spPr>
        <p:txBody>
          <a:bodyPr wrap="square" lIns="0" tIns="0" rIns="0" bIns="0" rtlCol="0" anchor="t">
            <a:spAutoFit/>
          </a:bodyPr>
          <a:lstStyle/>
          <a:p>
            <a:pPr algn="ctr" defTabSz="1285921">
              <a:spcBef>
                <a:spcPct val="0"/>
              </a:spcBef>
            </a:pPr>
            <a:r>
              <a:rPr lang="en-US" sz="3200">
                <a:solidFill>
                  <a:srgbClr val="002060"/>
                </a:solidFill>
                <a:latin typeface="Times New Roman" panose="02020603050405020304" pitchFamily="18" charset="0"/>
                <a:cs typeface="Times New Roman" panose="02020603050405020304" pitchFamily="18" charset="0"/>
              </a:rPr>
              <a:t>.....................................................................................................................................................................................................................................................</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47" name="TextBox 43">
            <a:extLst>
              <a:ext uri="{FF2B5EF4-FFF2-40B4-BE49-F238E27FC236}">
                <a16:creationId xmlns:a16="http://schemas.microsoft.com/office/drawing/2014/main" id="{D78B371B-E9CC-4177-8B4F-0440B2EC43E7}"/>
              </a:ext>
            </a:extLst>
          </p:cNvPr>
          <p:cNvSpPr txBox="1"/>
          <p:nvPr/>
        </p:nvSpPr>
        <p:spPr>
          <a:xfrm>
            <a:off x="6848712" y="4651058"/>
            <a:ext cx="9839083" cy="1969770"/>
          </a:xfrm>
          <a:prstGeom prst="rect">
            <a:avLst/>
          </a:prstGeom>
        </p:spPr>
        <p:txBody>
          <a:bodyPr wrap="square" lIns="0" tIns="0" rIns="0" bIns="0" rtlCol="0" anchor="t">
            <a:spAutoFit/>
          </a:bodyPr>
          <a:lstStyle/>
          <a:p>
            <a:pPr defTabSz="1285921">
              <a:spcBef>
                <a:spcPct val="0"/>
              </a:spcBef>
            </a:pPr>
            <a:r>
              <a:rPr lang="en-US" sz="3200" b="1">
                <a:solidFill>
                  <a:srgbClr val="002060"/>
                </a:solidFill>
                <a:latin typeface="Times New Roman" panose="02020603050405020304" pitchFamily="18" charset="0"/>
                <a:cs typeface="Times New Roman" panose="02020603050405020304" pitchFamily="18" charset="0"/>
              </a:rPr>
              <a:t>Địa phương</a:t>
            </a:r>
            <a:r>
              <a:rPr lang="en-US" sz="3200">
                <a:solidFill>
                  <a:srgbClr val="002060"/>
                </a:solidFill>
                <a:latin typeface="Times New Roman" panose="02020603050405020304" pitchFamily="18"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a:t>
            </a:r>
          </a:p>
        </p:txBody>
      </p:sp>
      <p:sp>
        <p:nvSpPr>
          <p:cNvPr id="61" name="Freeform 5">
            <a:extLst>
              <a:ext uri="{FF2B5EF4-FFF2-40B4-BE49-F238E27FC236}">
                <a16:creationId xmlns:a16="http://schemas.microsoft.com/office/drawing/2014/main" id="{DFBC8910-6781-44EA-B7F6-FCC3659946EF}"/>
              </a:ext>
            </a:extLst>
          </p:cNvPr>
          <p:cNvSpPr/>
          <p:nvPr/>
        </p:nvSpPr>
        <p:spPr>
          <a:xfrm>
            <a:off x="1485903" y="7460602"/>
            <a:ext cx="15316195" cy="2026298"/>
          </a:xfrm>
          <a:custGeom>
            <a:avLst/>
            <a:gdLst/>
            <a:ahLst/>
            <a:cxnLst/>
            <a:rect l="l" t="t" r="r" b="b"/>
            <a:pathLst>
              <a:path w="2072402" h="382634">
                <a:moveTo>
                  <a:pt x="37357" y="0"/>
                </a:moveTo>
                <a:lnTo>
                  <a:pt x="2035045" y="0"/>
                </a:lnTo>
                <a:cubicBezTo>
                  <a:pt x="2055677" y="0"/>
                  <a:pt x="2072402" y="16725"/>
                  <a:pt x="2072402" y="37357"/>
                </a:cubicBezTo>
                <a:lnTo>
                  <a:pt x="2072402" y="345277"/>
                </a:lnTo>
                <a:cubicBezTo>
                  <a:pt x="2072402" y="355184"/>
                  <a:pt x="2068467" y="364686"/>
                  <a:pt x="2061461" y="371692"/>
                </a:cubicBezTo>
                <a:cubicBezTo>
                  <a:pt x="2054455" y="378698"/>
                  <a:pt x="2044953" y="382634"/>
                  <a:pt x="2035045" y="382634"/>
                </a:cubicBezTo>
                <a:lnTo>
                  <a:pt x="37357" y="382634"/>
                </a:lnTo>
                <a:cubicBezTo>
                  <a:pt x="27449" y="382634"/>
                  <a:pt x="17948" y="378698"/>
                  <a:pt x="10942" y="371692"/>
                </a:cubicBezTo>
                <a:cubicBezTo>
                  <a:pt x="3936" y="364686"/>
                  <a:pt x="0" y="355184"/>
                  <a:pt x="0" y="345277"/>
                </a:cubicBezTo>
                <a:lnTo>
                  <a:pt x="0" y="37357"/>
                </a:lnTo>
                <a:cubicBezTo>
                  <a:pt x="0" y="27449"/>
                  <a:pt x="3936" y="17948"/>
                  <a:pt x="10942" y="10942"/>
                </a:cubicBezTo>
                <a:cubicBezTo>
                  <a:pt x="17948" y="3936"/>
                  <a:pt x="27449" y="0"/>
                  <a:pt x="37357" y="0"/>
                </a:cubicBezTo>
                <a:close/>
              </a:path>
            </a:pathLst>
          </a:custGeom>
          <a:solidFill>
            <a:srgbClr val="C89595">
              <a:alpha val="36000"/>
            </a:srgbClr>
          </a:solidFill>
        </p:spPr>
        <p:txBody>
          <a:bodyPr/>
          <a:lstStyle/>
          <a:p>
            <a:endParaRPr lang="en-US"/>
          </a:p>
        </p:txBody>
      </p:sp>
      <p:sp>
        <p:nvSpPr>
          <p:cNvPr id="62" name="TextBox 6">
            <a:extLst>
              <a:ext uri="{FF2B5EF4-FFF2-40B4-BE49-F238E27FC236}">
                <a16:creationId xmlns:a16="http://schemas.microsoft.com/office/drawing/2014/main" id="{7C9A8990-BA56-490A-858E-731956740606}"/>
              </a:ext>
            </a:extLst>
          </p:cNvPr>
          <p:cNvSpPr txBox="1"/>
          <p:nvPr/>
        </p:nvSpPr>
        <p:spPr>
          <a:xfrm>
            <a:off x="1485903" y="7876426"/>
            <a:ext cx="6007041" cy="4506074"/>
          </a:xfrm>
          <a:prstGeom prst="rect">
            <a:avLst/>
          </a:prstGeom>
        </p:spPr>
        <p:txBody>
          <a:bodyPr lIns="71438" tIns="71438" rIns="71438" bIns="71438" rtlCol="0" anchor="ctr"/>
          <a:lstStyle/>
          <a:p>
            <a:pPr algn="ctr" defTabSz="1285921">
              <a:lnSpc>
                <a:spcPts val="4724"/>
              </a:lnSpc>
            </a:pPr>
            <a:endParaRPr lang="en-US" sz="3374">
              <a:solidFill>
                <a:srgbClr val="FFFFFF"/>
              </a:solidFill>
              <a:latin typeface="Garet Light"/>
            </a:endParaRPr>
          </a:p>
        </p:txBody>
      </p:sp>
      <p:sp>
        <p:nvSpPr>
          <p:cNvPr id="63" name="TextBox 40">
            <a:extLst>
              <a:ext uri="{FF2B5EF4-FFF2-40B4-BE49-F238E27FC236}">
                <a16:creationId xmlns:a16="http://schemas.microsoft.com/office/drawing/2014/main" id="{BEE35F4C-ABB6-4C4C-A630-C950E9FA9819}"/>
              </a:ext>
            </a:extLst>
          </p:cNvPr>
          <p:cNvSpPr txBox="1"/>
          <p:nvPr/>
        </p:nvSpPr>
        <p:spPr>
          <a:xfrm>
            <a:off x="1600206" y="7735087"/>
            <a:ext cx="15087590" cy="1477328"/>
          </a:xfrm>
          <a:prstGeom prst="rect">
            <a:avLst/>
          </a:prstGeom>
        </p:spPr>
        <p:txBody>
          <a:bodyPr wrap="square" lIns="0" tIns="0" rIns="0" bIns="0" rtlCol="0" anchor="t">
            <a:spAutoFit/>
          </a:bodyPr>
          <a:lstStyle/>
          <a:p>
            <a:pPr algn="ctr" defTabSz="1285921">
              <a:spcBef>
                <a:spcPct val="0"/>
              </a:spcBef>
            </a:pPr>
            <a:r>
              <a:rPr lang="en-US" sz="4800">
                <a:solidFill>
                  <a:srgbClr val="002060"/>
                </a:solidFill>
                <a:latin typeface="Times New Roman" panose="02020603050405020304" pitchFamily="18" charset="0"/>
                <a:cs typeface="Times New Roman" panose="02020603050405020304" pitchFamily="18" charset="0"/>
              </a:rPr>
              <a:t>Vì vậy </a:t>
            </a:r>
            <a:r>
              <a:rPr lang="en-US" sz="4800" b="1">
                <a:solidFill>
                  <a:srgbClr val="002060"/>
                </a:solidFill>
                <a:latin typeface="Times New Roman" panose="02020603050405020304" pitchFamily="18" charset="0"/>
                <a:cs typeface="Times New Roman" panose="02020603050405020304" pitchFamily="18" charset="0"/>
              </a:rPr>
              <a:t>....................................................................................</a:t>
            </a:r>
          </a:p>
          <a:p>
            <a:pPr algn="ctr" defTabSz="1285921">
              <a:spcBef>
                <a:spcPct val="0"/>
              </a:spcBef>
            </a:pPr>
            <a:r>
              <a:rPr lang="en-US" sz="4800" b="1">
                <a:solidFill>
                  <a:srgbClr val="002060"/>
                </a:solidFill>
                <a:latin typeface="Times New Roman" panose="02020603050405020304" pitchFamily="18" charset="0"/>
                <a:cs typeface="Times New Roman" panose="02020603050405020304" pitchFamily="18" charset="0"/>
              </a:rPr>
              <a:t>...............................................................................................</a:t>
            </a:r>
          </a:p>
        </p:txBody>
      </p:sp>
      <p:sp>
        <p:nvSpPr>
          <p:cNvPr id="51" name="Rectangle 50">
            <a:extLst>
              <a:ext uri="{FF2B5EF4-FFF2-40B4-BE49-F238E27FC236}">
                <a16:creationId xmlns:a16="http://schemas.microsoft.com/office/drawing/2014/main" id="{741FDF2E-A5DB-4ED0-969D-3C854F2C63B9}"/>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2" name="Freeform 34">
            <a:extLst>
              <a:ext uri="{FF2B5EF4-FFF2-40B4-BE49-F238E27FC236}">
                <a16:creationId xmlns:a16="http://schemas.microsoft.com/office/drawing/2014/main" id="{90E9473B-7F5A-4D8C-BD08-126B30ABBF18}"/>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D608D8FA-424F-492B-ADF8-6E1F655AB710}"/>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1.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Bối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cảnh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lịch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sử</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8537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2333553" y="6937223"/>
            <a:ext cx="4065656" cy="2896779"/>
          </a:xfrm>
          <a:custGeom>
            <a:avLst/>
            <a:gdLst/>
            <a:ahLst/>
            <a:cxnLst/>
            <a:rect l="l" t="t" r="r" b="b"/>
            <a:pathLst>
              <a:path w="2891133" h="2059932">
                <a:moveTo>
                  <a:pt x="2891133" y="2059932"/>
                </a:moveTo>
                <a:lnTo>
                  <a:pt x="0" y="2059932"/>
                </a:lnTo>
                <a:lnTo>
                  <a:pt x="0" y="0"/>
                </a:lnTo>
                <a:lnTo>
                  <a:pt x="2891133" y="0"/>
                </a:lnTo>
                <a:lnTo>
                  <a:pt x="2891133" y="2059932"/>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961303" y="343949"/>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1905000" y="1868343"/>
            <a:ext cx="3645817" cy="5062676"/>
            <a:chOff x="0" y="0"/>
            <a:chExt cx="1153447" cy="1162608"/>
          </a:xfrm>
        </p:grpSpPr>
        <p:sp>
          <p:nvSpPr>
            <p:cNvPr id="8" name="Freeform 8"/>
            <p:cNvSpPr/>
            <p:nvPr/>
          </p:nvSpPr>
          <p:spPr>
            <a:xfrm>
              <a:off x="0" y="0"/>
              <a:ext cx="1153447" cy="1162608"/>
            </a:xfrm>
            <a:custGeom>
              <a:avLst/>
              <a:gdLst/>
              <a:ahLst/>
              <a:cxnLst/>
              <a:rect l="l" t="t" r="r" b="b"/>
              <a:pathLst>
                <a:path w="1153447" h="1162608">
                  <a:moveTo>
                    <a:pt x="80627" y="0"/>
                  </a:moveTo>
                  <a:lnTo>
                    <a:pt x="1072820" y="0"/>
                  </a:lnTo>
                  <a:cubicBezTo>
                    <a:pt x="1094204" y="0"/>
                    <a:pt x="1114712" y="8495"/>
                    <a:pt x="1129832" y="23615"/>
                  </a:cubicBezTo>
                  <a:cubicBezTo>
                    <a:pt x="1144952" y="38736"/>
                    <a:pt x="1153447" y="59243"/>
                    <a:pt x="1153447" y="80627"/>
                  </a:cubicBezTo>
                  <a:lnTo>
                    <a:pt x="1153447" y="1081981"/>
                  </a:lnTo>
                  <a:cubicBezTo>
                    <a:pt x="1153447" y="1126510"/>
                    <a:pt x="1117349" y="1162608"/>
                    <a:pt x="1072820" y="1162608"/>
                  </a:cubicBezTo>
                  <a:lnTo>
                    <a:pt x="80627" y="1162608"/>
                  </a:lnTo>
                  <a:cubicBezTo>
                    <a:pt x="59243" y="1162608"/>
                    <a:pt x="38736" y="1154113"/>
                    <a:pt x="23615" y="1138993"/>
                  </a:cubicBezTo>
                  <a:cubicBezTo>
                    <a:pt x="8495" y="1123872"/>
                    <a:pt x="0" y="1103364"/>
                    <a:pt x="0" y="1081981"/>
                  </a:cubicBezTo>
                  <a:lnTo>
                    <a:pt x="0" y="80627"/>
                  </a:lnTo>
                  <a:cubicBezTo>
                    <a:pt x="0" y="59243"/>
                    <a:pt x="8495" y="38736"/>
                    <a:pt x="23615" y="23615"/>
                  </a:cubicBezTo>
                  <a:cubicBezTo>
                    <a:pt x="38736" y="8495"/>
                    <a:pt x="59243" y="0"/>
                    <a:pt x="80627" y="0"/>
                  </a:cubicBezTo>
                  <a:close/>
                </a:path>
              </a:pathLst>
            </a:custGeom>
            <a:solidFill>
              <a:srgbClr val="EDEDED"/>
            </a:solidFill>
            <a:ln w="38100" cap="rnd">
              <a:solidFill>
                <a:srgbClr val="DDBEBE"/>
              </a:solidFill>
              <a:prstDash val="solid"/>
              <a:round/>
            </a:ln>
          </p:spPr>
        </p:sp>
        <p:sp>
          <p:nvSpPr>
            <p:cNvPr id="9" name="TextBox 9"/>
            <p:cNvSpPr txBox="1"/>
            <p:nvPr/>
          </p:nvSpPr>
          <p:spPr>
            <a:xfrm>
              <a:off x="0" y="-47625"/>
              <a:ext cx="812800" cy="860425"/>
            </a:xfrm>
            <a:prstGeom prst="rect">
              <a:avLst/>
            </a:prstGeom>
          </p:spPr>
          <p:txBody>
            <a:bodyPr lIns="71438" tIns="71438" rIns="71438" bIns="71438" rtlCol="0" anchor="ctr"/>
            <a:lstStyle/>
            <a:p>
              <a:pPr algn="ctr" defTabSz="1285921">
                <a:lnSpc>
                  <a:spcPts val="2756"/>
                </a:lnSpc>
              </a:pPr>
              <a:endParaRPr sz="2531">
                <a:solidFill>
                  <a:prstClr val="black"/>
                </a:solidFill>
                <a:latin typeface="Calibri"/>
              </a:endParaRPr>
            </a:p>
          </p:txBody>
        </p:sp>
      </p:grpSp>
      <p:sp>
        <p:nvSpPr>
          <p:cNvPr id="13" name="Freeform 13"/>
          <p:cNvSpPr/>
          <p:nvPr/>
        </p:nvSpPr>
        <p:spPr>
          <a:xfrm>
            <a:off x="16158750" y="2982007"/>
            <a:ext cx="5975310" cy="5975310"/>
          </a:xfrm>
          <a:custGeom>
            <a:avLst/>
            <a:gdLst/>
            <a:ahLst/>
            <a:cxnLst/>
            <a:rect l="l" t="t" r="r" b="b"/>
            <a:pathLst>
              <a:path w="4249109" h="4249109">
                <a:moveTo>
                  <a:pt x="0" y="0"/>
                </a:moveTo>
                <a:lnTo>
                  <a:pt x="4249109" y="0"/>
                </a:lnTo>
                <a:lnTo>
                  <a:pt x="4249109" y="4249109"/>
                </a:lnTo>
                <a:lnTo>
                  <a:pt x="0" y="4249109"/>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4" name="Group 14"/>
          <p:cNvGrpSpPr/>
          <p:nvPr/>
        </p:nvGrpSpPr>
        <p:grpSpPr>
          <a:xfrm>
            <a:off x="6778582" y="1868343"/>
            <a:ext cx="9909214" cy="5062676"/>
            <a:chOff x="0" y="0"/>
            <a:chExt cx="1153447" cy="1162608"/>
          </a:xfrm>
        </p:grpSpPr>
        <p:sp>
          <p:nvSpPr>
            <p:cNvPr id="15" name="Freeform 15"/>
            <p:cNvSpPr/>
            <p:nvPr/>
          </p:nvSpPr>
          <p:spPr>
            <a:xfrm>
              <a:off x="0" y="0"/>
              <a:ext cx="1153447" cy="1162608"/>
            </a:xfrm>
            <a:custGeom>
              <a:avLst/>
              <a:gdLst/>
              <a:ahLst/>
              <a:cxnLst/>
              <a:rect l="l" t="t" r="r" b="b"/>
              <a:pathLst>
                <a:path w="1153447" h="1162608">
                  <a:moveTo>
                    <a:pt x="80627" y="0"/>
                  </a:moveTo>
                  <a:lnTo>
                    <a:pt x="1072820" y="0"/>
                  </a:lnTo>
                  <a:cubicBezTo>
                    <a:pt x="1094204" y="0"/>
                    <a:pt x="1114712" y="8495"/>
                    <a:pt x="1129832" y="23615"/>
                  </a:cubicBezTo>
                  <a:cubicBezTo>
                    <a:pt x="1144952" y="38736"/>
                    <a:pt x="1153447" y="59243"/>
                    <a:pt x="1153447" y="80627"/>
                  </a:cubicBezTo>
                  <a:lnTo>
                    <a:pt x="1153447" y="1081981"/>
                  </a:lnTo>
                  <a:cubicBezTo>
                    <a:pt x="1153447" y="1126510"/>
                    <a:pt x="1117349" y="1162608"/>
                    <a:pt x="1072820" y="1162608"/>
                  </a:cubicBezTo>
                  <a:lnTo>
                    <a:pt x="80627" y="1162608"/>
                  </a:lnTo>
                  <a:cubicBezTo>
                    <a:pt x="59243" y="1162608"/>
                    <a:pt x="38736" y="1154113"/>
                    <a:pt x="23615" y="1138993"/>
                  </a:cubicBezTo>
                  <a:cubicBezTo>
                    <a:pt x="8495" y="1123872"/>
                    <a:pt x="0" y="1103364"/>
                    <a:pt x="0" y="1081981"/>
                  </a:cubicBezTo>
                  <a:lnTo>
                    <a:pt x="0" y="80627"/>
                  </a:lnTo>
                  <a:cubicBezTo>
                    <a:pt x="0" y="59243"/>
                    <a:pt x="8495" y="38736"/>
                    <a:pt x="23615" y="23615"/>
                  </a:cubicBezTo>
                  <a:cubicBezTo>
                    <a:pt x="38736" y="8495"/>
                    <a:pt x="59243" y="0"/>
                    <a:pt x="80627" y="0"/>
                  </a:cubicBezTo>
                  <a:close/>
                </a:path>
              </a:pathLst>
            </a:custGeom>
            <a:solidFill>
              <a:srgbClr val="EDEDED"/>
            </a:solidFill>
            <a:ln w="38100" cap="rnd">
              <a:solidFill>
                <a:srgbClr val="DDBEBE"/>
              </a:solidFill>
              <a:prstDash val="solid"/>
              <a:round/>
            </a:ln>
          </p:spPr>
        </p:sp>
        <p:sp>
          <p:nvSpPr>
            <p:cNvPr id="16" name="TextBox 16"/>
            <p:cNvSpPr txBox="1"/>
            <p:nvPr/>
          </p:nvSpPr>
          <p:spPr>
            <a:xfrm>
              <a:off x="0" y="-47625"/>
              <a:ext cx="812800" cy="860425"/>
            </a:xfrm>
            <a:prstGeom prst="rect">
              <a:avLst/>
            </a:prstGeom>
          </p:spPr>
          <p:txBody>
            <a:bodyPr lIns="71438" tIns="71438" rIns="71438" bIns="71438" rtlCol="0" anchor="ctr"/>
            <a:lstStyle/>
            <a:p>
              <a:pPr algn="ctr" defTabSz="1285921">
                <a:lnSpc>
                  <a:spcPts val="2756"/>
                </a:lnSpc>
              </a:pPr>
              <a:endParaRPr sz="2531">
                <a:solidFill>
                  <a:prstClr val="black"/>
                </a:solidFill>
                <a:latin typeface="Calibri"/>
              </a:endParaRPr>
            </a:p>
          </p:txBody>
        </p:sp>
      </p:grpSp>
      <p:sp>
        <p:nvSpPr>
          <p:cNvPr id="17" name="AutoShape 17"/>
          <p:cNvSpPr/>
          <p:nvPr/>
        </p:nvSpPr>
        <p:spPr>
          <a:xfrm>
            <a:off x="3750918" y="1360288"/>
            <a:ext cx="7989773" cy="1"/>
          </a:xfrm>
          <a:prstGeom prst="line">
            <a:avLst/>
          </a:prstGeom>
          <a:ln w="38100" cap="flat">
            <a:solidFill>
              <a:srgbClr val="6C4A4A"/>
            </a:solidFill>
            <a:prstDash val="solid"/>
            <a:headEnd type="none" w="sm" len="sm"/>
            <a:tailEnd type="none" w="sm" len="sm"/>
          </a:ln>
        </p:spPr>
        <p:txBody>
          <a:bodyPr/>
          <a:lstStyle/>
          <a:p>
            <a:endParaRPr lang="en-US"/>
          </a:p>
        </p:txBody>
      </p:sp>
      <p:sp>
        <p:nvSpPr>
          <p:cNvPr id="19" name="AutoShape 19"/>
          <p:cNvSpPr/>
          <p:nvPr/>
        </p:nvSpPr>
        <p:spPr>
          <a:xfrm rot="16200000">
            <a:off x="3491170" y="1620037"/>
            <a:ext cx="523276" cy="3780"/>
          </a:xfrm>
          <a:prstGeom prst="line">
            <a:avLst/>
          </a:prstGeom>
          <a:ln w="38100" cap="flat">
            <a:solidFill>
              <a:srgbClr val="6C4A4A"/>
            </a:solidFill>
            <a:prstDash val="solid"/>
            <a:headEnd type="none" w="sm" len="sm"/>
            <a:tailEnd type="none" w="sm" len="sm"/>
          </a:ln>
        </p:spPr>
        <p:txBody>
          <a:bodyPr/>
          <a:lstStyle/>
          <a:p>
            <a:endParaRPr lang="en-US"/>
          </a:p>
        </p:txBody>
      </p:sp>
      <p:sp>
        <p:nvSpPr>
          <p:cNvPr id="20" name="AutoShape 20"/>
          <p:cNvSpPr/>
          <p:nvPr/>
        </p:nvSpPr>
        <p:spPr>
          <a:xfrm rot="-5400000">
            <a:off x="11473270" y="1600921"/>
            <a:ext cx="534842" cy="0"/>
          </a:xfrm>
          <a:prstGeom prst="line">
            <a:avLst/>
          </a:prstGeom>
          <a:ln w="38100" cap="flat">
            <a:solidFill>
              <a:srgbClr val="6C4A4A"/>
            </a:solidFill>
            <a:prstDash val="solid"/>
            <a:headEnd type="none" w="sm" len="sm"/>
            <a:tailEnd type="none" w="sm" len="sm"/>
          </a:ln>
        </p:spPr>
      </p:sp>
      <p:sp>
        <p:nvSpPr>
          <p:cNvPr id="22" name="Freeform 22"/>
          <p:cNvSpPr/>
          <p:nvPr/>
        </p:nvSpPr>
        <p:spPr>
          <a:xfrm>
            <a:off x="1905000" y="1868343"/>
            <a:ext cx="3644740" cy="1045273"/>
          </a:xfrm>
          <a:custGeom>
            <a:avLst/>
            <a:gdLst/>
            <a:ahLst/>
            <a:cxnLst/>
            <a:rect l="l" t="t" r="r" b="b"/>
            <a:pathLst>
              <a:path w="1153106" h="330699">
                <a:moveTo>
                  <a:pt x="80651" y="0"/>
                </a:moveTo>
                <a:lnTo>
                  <a:pt x="1072456" y="0"/>
                </a:lnTo>
                <a:cubicBezTo>
                  <a:pt x="1093846" y="0"/>
                  <a:pt x="1114359" y="8497"/>
                  <a:pt x="1129484" y="23622"/>
                </a:cubicBezTo>
                <a:cubicBezTo>
                  <a:pt x="1144609" y="38747"/>
                  <a:pt x="1153106" y="59261"/>
                  <a:pt x="1153106" y="80651"/>
                </a:cubicBezTo>
                <a:lnTo>
                  <a:pt x="1153106" y="250048"/>
                </a:lnTo>
                <a:cubicBezTo>
                  <a:pt x="1153106" y="271438"/>
                  <a:pt x="1144609" y="291952"/>
                  <a:pt x="1129484" y="307077"/>
                </a:cubicBezTo>
                <a:cubicBezTo>
                  <a:pt x="1114359" y="322201"/>
                  <a:pt x="1093846" y="330699"/>
                  <a:pt x="1072456" y="330699"/>
                </a:cubicBezTo>
                <a:lnTo>
                  <a:pt x="80651" y="330699"/>
                </a:lnTo>
                <a:cubicBezTo>
                  <a:pt x="36109" y="330699"/>
                  <a:pt x="0" y="294590"/>
                  <a:pt x="0" y="250048"/>
                </a:cubicBezTo>
                <a:lnTo>
                  <a:pt x="0" y="80651"/>
                </a:lnTo>
                <a:cubicBezTo>
                  <a:pt x="0" y="59261"/>
                  <a:pt x="8497" y="38747"/>
                  <a:pt x="23622" y="23622"/>
                </a:cubicBezTo>
                <a:cubicBezTo>
                  <a:pt x="38747" y="8497"/>
                  <a:pt x="59261" y="0"/>
                  <a:pt x="80651" y="0"/>
                </a:cubicBezTo>
                <a:close/>
              </a:path>
            </a:pathLst>
          </a:custGeom>
          <a:solidFill>
            <a:srgbClr val="DDBEBE"/>
          </a:solidFill>
          <a:ln w="38100" cap="rnd">
            <a:solidFill>
              <a:srgbClr val="DDBEBE"/>
            </a:solidFill>
            <a:prstDash val="solid"/>
            <a:round/>
          </a:ln>
        </p:spPr>
        <p:txBody>
          <a:bodyPr/>
          <a:lstStyle/>
          <a:p>
            <a:endParaRPr lang="en-US"/>
          </a:p>
        </p:txBody>
      </p:sp>
      <p:sp>
        <p:nvSpPr>
          <p:cNvPr id="23" name="TextBox 23"/>
          <p:cNvSpPr txBox="1"/>
          <p:nvPr/>
        </p:nvSpPr>
        <p:spPr>
          <a:xfrm>
            <a:off x="1905000" y="1778023"/>
            <a:ext cx="3830532" cy="2659417"/>
          </a:xfrm>
          <a:prstGeom prst="rect">
            <a:avLst/>
          </a:prstGeom>
        </p:spPr>
        <p:txBody>
          <a:bodyPr lIns="71438" tIns="71438" rIns="71438" bIns="71438" rtlCol="0" anchor="ctr"/>
          <a:lstStyle/>
          <a:p>
            <a:pPr algn="ctr" defTabSz="1285921">
              <a:lnSpc>
                <a:spcPts val="2756"/>
              </a:lnSpc>
            </a:pPr>
            <a:endParaRPr lang="en-US" sz="1969">
              <a:solidFill>
                <a:srgbClr val="6C4A4A"/>
              </a:solidFill>
              <a:latin typeface="Garet Light"/>
            </a:endParaRPr>
          </a:p>
        </p:txBody>
      </p:sp>
      <p:grpSp>
        <p:nvGrpSpPr>
          <p:cNvPr id="24" name="Group 24"/>
          <p:cNvGrpSpPr/>
          <p:nvPr/>
        </p:nvGrpSpPr>
        <p:grpSpPr>
          <a:xfrm>
            <a:off x="3439482" y="1627711"/>
            <a:ext cx="523275" cy="52327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9595"/>
            </a:solidFill>
          </p:spPr>
        </p:sp>
        <p:sp>
          <p:nvSpPr>
            <p:cNvPr id="26" name="TextBox 26"/>
            <p:cNvSpPr txBox="1"/>
            <p:nvPr/>
          </p:nvSpPr>
          <p:spPr>
            <a:xfrm>
              <a:off x="76200" y="66675"/>
              <a:ext cx="660400" cy="669925"/>
            </a:xfrm>
            <a:prstGeom prst="rect">
              <a:avLst/>
            </a:prstGeom>
          </p:spPr>
          <p:txBody>
            <a:bodyPr lIns="71438" tIns="71438" rIns="71438" bIns="71438" rtlCol="0" anchor="ctr"/>
            <a:lstStyle/>
            <a:p>
              <a:pPr algn="ctr" defTabSz="1285921">
                <a:lnSpc>
                  <a:spcPts val="195"/>
                </a:lnSpc>
              </a:pPr>
              <a:endParaRPr sz="2531">
                <a:solidFill>
                  <a:prstClr val="black"/>
                </a:solidFill>
                <a:latin typeface="Calibri"/>
              </a:endParaRPr>
            </a:p>
          </p:txBody>
        </p:sp>
      </p:grpSp>
      <p:grpSp>
        <p:nvGrpSpPr>
          <p:cNvPr id="33" name="Group 33"/>
          <p:cNvGrpSpPr/>
          <p:nvPr/>
        </p:nvGrpSpPr>
        <p:grpSpPr>
          <a:xfrm>
            <a:off x="6779659" y="1868343"/>
            <a:ext cx="9909214" cy="1045273"/>
            <a:chOff x="0" y="0"/>
            <a:chExt cx="1153447" cy="330699"/>
          </a:xfrm>
        </p:grpSpPr>
        <p:sp>
          <p:nvSpPr>
            <p:cNvPr id="34" name="Freeform 34"/>
            <p:cNvSpPr/>
            <p:nvPr/>
          </p:nvSpPr>
          <p:spPr>
            <a:xfrm>
              <a:off x="0" y="0"/>
              <a:ext cx="1153447" cy="330699"/>
            </a:xfrm>
            <a:custGeom>
              <a:avLst/>
              <a:gdLst/>
              <a:ahLst/>
              <a:cxnLst/>
              <a:rect l="l" t="t" r="r" b="b"/>
              <a:pathLst>
                <a:path w="1153447" h="330699">
                  <a:moveTo>
                    <a:pt x="80627" y="0"/>
                  </a:moveTo>
                  <a:lnTo>
                    <a:pt x="1072820" y="0"/>
                  </a:lnTo>
                  <a:cubicBezTo>
                    <a:pt x="1094204" y="0"/>
                    <a:pt x="1114712" y="8495"/>
                    <a:pt x="1129832" y="23615"/>
                  </a:cubicBezTo>
                  <a:cubicBezTo>
                    <a:pt x="1144952" y="38736"/>
                    <a:pt x="1153447" y="59243"/>
                    <a:pt x="1153447" y="80627"/>
                  </a:cubicBezTo>
                  <a:lnTo>
                    <a:pt x="1153447" y="250072"/>
                  </a:lnTo>
                  <a:cubicBezTo>
                    <a:pt x="1153447" y="271455"/>
                    <a:pt x="1144952" y="291963"/>
                    <a:pt x="1129832" y="307084"/>
                  </a:cubicBezTo>
                  <a:cubicBezTo>
                    <a:pt x="1114712" y="322204"/>
                    <a:pt x="1094204" y="330699"/>
                    <a:pt x="1072820" y="330699"/>
                  </a:cubicBezTo>
                  <a:lnTo>
                    <a:pt x="80627" y="330699"/>
                  </a:lnTo>
                  <a:cubicBezTo>
                    <a:pt x="59243" y="330699"/>
                    <a:pt x="38736" y="322204"/>
                    <a:pt x="23615" y="307084"/>
                  </a:cubicBezTo>
                  <a:cubicBezTo>
                    <a:pt x="8495" y="291963"/>
                    <a:pt x="0" y="271455"/>
                    <a:pt x="0" y="250072"/>
                  </a:cubicBezTo>
                  <a:lnTo>
                    <a:pt x="0" y="80627"/>
                  </a:lnTo>
                  <a:cubicBezTo>
                    <a:pt x="0" y="59243"/>
                    <a:pt x="8495" y="38736"/>
                    <a:pt x="23615" y="23615"/>
                  </a:cubicBezTo>
                  <a:cubicBezTo>
                    <a:pt x="38736" y="8495"/>
                    <a:pt x="59243" y="0"/>
                    <a:pt x="80627" y="0"/>
                  </a:cubicBezTo>
                  <a:close/>
                </a:path>
              </a:pathLst>
            </a:custGeom>
            <a:solidFill>
              <a:srgbClr val="DDBEBE"/>
            </a:solidFill>
            <a:ln w="38100" cap="rnd">
              <a:solidFill>
                <a:srgbClr val="DDBEBE"/>
              </a:solidFill>
              <a:prstDash val="solid"/>
              <a:round/>
            </a:ln>
          </p:spPr>
        </p:sp>
        <p:sp>
          <p:nvSpPr>
            <p:cNvPr id="35" name="TextBox 35"/>
            <p:cNvSpPr txBox="1"/>
            <p:nvPr/>
          </p:nvSpPr>
          <p:spPr>
            <a:xfrm>
              <a:off x="0" y="-28575"/>
              <a:ext cx="812800" cy="841375"/>
            </a:xfrm>
            <a:prstGeom prst="rect">
              <a:avLst/>
            </a:prstGeom>
          </p:spPr>
          <p:txBody>
            <a:bodyPr lIns="71438" tIns="71438" rIns="71438" bIns="71438" rtlCol="0" anchor="ctr"/>
            <a:lstStyle/>
            <a:p>
              <a:pPr algn="ctr" defTabSz="1285921">
                <a:lnSpc>
                  <a:spcPts val="2756"/>
                </a:lnSpc>
              </a:pPr>
              <a:endParaRPr lang="en-US" sz="1969">
                <a:solidFill>
                  <a:srgbClr val="6C4A4A"/>
                </a:solidFill>
                <a:latin typeface="Garet Light"/>
              </a:endParaRPr>
            </a:p>
            <a:p>
              <a:pPr algn="ctr" defTabSz="1285921">
                <a:lnSpc>
                  <a:spcPts val="2756"/>
                </a:lnSpc>
              </a:pPr>
              <a:endParaRPr lang="en-US" sz="1969">
                <a:solidFill>
                  <a:srgbClr val="6C4A4A"/>
                </a:solidFill>
                <a:latin typeface="Garet Light"/>
              </a:endParaRPr>
            </a:p>
          </p:txBody>
        </p:sp>
      </p:grpSp>
      <p:grpSp>
        <p:nvGrpSpPr>
          <p:cNvPr id="36" name="Group 36"/>
          <p:cNvGrpSpPr/>
          <p:nvPr/>
        </p:nvGrpSpPr>
        <p:grpSpPr>
          <a:xfrm>
            <a:off x="11505843" y="1639276"/>
            <a:ext cx="523275" cy="52327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89595"/>
            </a:solidFill>
          </p:spPr>
        </p:sp>
        <p:sp>
          <p:nvSpPr>
            <p:cNvPr id="38" name="TextBox 38"/>
            <p:cNvSpPr txBox="1"/>
            <p:nvPr/>
          </p:nvSpPr>
          <p:spPr>
            <a:xfrm>
              <a:off x="76200" y="66675"/>
              <a:ext cx="660400" cy="669925"/>
            </a:xfrm>
            <a:prstGeom prst="rect">
              <a:avLst/>
            </a:prstGeom>
          </p:spPr>
          <p:txBody>
            <a:bodyPr lIns="71438" tIns="71438" rIns="71438" bIns="71438" rtlCol="0" anchor="ctr"/>
            <a:lstStyle/>
            <a:p>
              <a:pPr algn="ctr" defTabSz="1285921">
                <a:lnSpc>
                  <a:spcPts val="195"/>
                </a:lnSpc>
              </a:pPr>
              <a:endParaRPr sz="2531">
                <a:solidFill>
                  <a:prstClr val="black"/>
                </a:solidFill>
                <a:latin typeface="Calibri"/>
              </a:endParaRPr>
            </a:p>
          </p:txBody>
        </p:sp>
      </p:grpSp>
      <p:sp>
        <p:nvSpPr>
          <p:cNvPr id="39" name="Freeform 39"/>
          <p:cNvSpPr/>
          <p:nvPr/>
        </p:nvSpPr>
        <p:spPr>
          <a:xfrm rot="-5400000">
            <a:off x="16883934" y="705529"/>
            <a:ext cx="3635165" cy="2590055"/>
          </a:xfrm>
          <a:custGeom>
            <a:avLst/>
            <a:gdLst/>
            <a:ahLst/>
            <a:cxnLst/>
            <a:rect l="l" t="t" r="r" b="b"/>
            <a:pathLst>
              <a:path w="2585006" h="1841817">
                <a:moveTo>
                  <a:pt x="0" y="0"/>
                </a:moveTo>
                <a:lnTo>
                  <a:pt x="2585007" y="0"/>
                </a:lnTo>
                <a:lnTo>
                  <a:pt x="2585007" y="1841817"/>
                </a:lnTo>
                <a:lnTo>
                  <a:pt x="0" y="1841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3" name="TextBox 43"/>
          <p:cNvSpPr txBox="1"/>
          <p:nvPr/>
        </p:nvSpPr>
        <p:spPr>
          <a:xfrm>
            <a:off x="6848712" y="3043078"/>
            <a:ext cx="9839083" cy="1477328"/>
          </a:xfrm>
          <a:prstGeom prst="rect">
            <a:avLst/>
          </a:prstGeom>
        </p:spPr>
        <p:txBody>
          <a:bodyPr wrap="square" lIns="0" tIns="0" rIns="0" bIns="0" rtlCol="0" anchor="t">
            <a:spAutoFit/>
          </a:bodyPr>
          <a:lstStyle/>
          <a:p>
            <a:pPr defTabSz="1285921">
              <a:spcBef>
                <a:spcPct val="0"/>
              </a:spcBef>
            </a:pPr>
            <a:r>
              <a:rPr lang="en-US" sz="3200" b="1">
                <a:solidFill>
                  <a:srgbClr val="002060"/>
                </a:solidFill>
                <a:latin typeface="Times New Roman" panose="02020603050405020304" pitchFamily="18" charset="0"/>
                <a:cs typeface="Times New Roman" panose="02020603050405020304" pitchFamily="18" charset="0"/>
              </a:rPr>
              <a:t>Trung ương</a:t>
            </a:r>
            <a:r>
              <a:rPr lang="en-US" sz="3200">
                <a:solidFill>
                  <a:srgbClr val="002060"/>
                </a:solidFill>
                <a:latin typeface="Times New Roman" panose="02020603050405020304" pitchFamily="18" charset="0"/>
                <a:cs typeface="Times New Roman" panose="02020603050405020304" pitchFamily="18" charset="0"/>
              </a:rPr>
              <a:t>: </a:t>
            </a:r>
          </a:p>
          <a:p>
            <a:pPr defTabSz="1285921">
              <a:spcBef>
                <a:spcPct val="0"/>
              </a:spcBef>
            </a:pPr>
            <a:r>
              <a:rPr lang="en-US" sz="3200">
                <a:solidFill>
                  <a:srgbClr val="002060"/>
                </a:solidFill>
                <a:latin typeface="Times New Roman" panose="02020603050405020304" pitchFamily="18"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Quyền lực</a:t>
            </a:r>
            <a:r>
              <a:rPr lang="en-US" sz="3200">
                <a:solidFill>
                  <a:srgbClr val="002060"/>
                </a:solidFill>
                <a:latin typeface="Times New Roman" panose="02020603050405020304" pitchFamily="18" charset="0"/>
                <a:cs typeface="Times New Roman" panose="02020603050405020304" pitchFamily="18" charset="0"/>
              </a:rPr>
              <a:t> chủ yếu tập trung trong tay các </a:t>
            </a:r>
            <a:r>
              <a:rPr lang="en-US" sz="3200" b="1">
                <a:solidFill>
                  <a:srgbClr val="002060"/>
                </a:solidFill>
                <a:latin typeface="Times New Roman" panose="02020603050405020304" pitchFamily="18" charset="0"/>
                <a:cs typeface="Times New Roman" panose="02020603050405020304" pitchFamily="18" charset="0"/>
              </a:rPr>
              <a:t>quan đại thần</a:t>
            </a:r>
          </a:p>
          <a:p>
            <a:pPr defTabSz="1285921">
              <a:spcBef>
                <a:spcPct val="0"/>
              </a:spcBef>
            </a:pPr>
            <a:r>
              <a:rPr lang="en-US" sz="3200">
                <a:solidFill>
                  <a:srgbClr val="002060"/>
                </a:solidFill>
                <a:latin typeface="Times New Roman" panose="02020603050405020304" pitchFamily="18" charset="0"/>
                <a:cs typeface="Times New Roman" panose="02020603050405020304" pitchFamily="18" charset="0"/>
              </a:rPr>
              <a:t>- Tình trạng </a:t>
            </a:r>
            <a:r>
              <a:rPr lang="en-US" sz="3200" b="1">
                <a:solidFill>
                  <a:srgbClr val="002060"/>
                </a:solidFill>
                <a:latin typeface="Times New Roman" panose="02020603050405020304" pitchFamily="18" charset="0"/>
                <a:cs typeface="Times New Roman" panose="02020603050405020304" pitchFamily="18" charset="0"/>
              </a:rPr>
              <a:t>"ấu chúa"</a:t>
            </a:r>
            <a:r>
              <a:rPr lang="en-US" sz="3200">
                <a:solidFill>
                  <a:srgbClr val="002060"/>
                </a:solidFill>
                <a:latin typeface="Times New Roman" panose="02020603050405020304" pitchFamily="18" charset="0"/>
                <a:cs typeface="Times New Roman" panose="02020603050405020304" pitchFamily="18" charset="0"/>
              </a:rPr>
              <a:t>... </a:t>
            </a:r>
            <a:r>
              <a:rPr lang="en-US" sz="3200" b="1">
                <a:solidFill>
                  <a:srgbClr val="002060"/>
                </a:solidFill>
                <a:latin typeface="Times New Roman" panose="02020603050405020304" pitchFamily="18" charset="0"/>
                <a:cs typeface="Times New Roman" panose="02020603050405020304" pitchFamily="18" charset="0"/>
              </a:rPr>
              <a:t>quan lại lộng hành, tham nhũng</a:t>
            </a:r>
          </a:p>
        </p:txBody>
      </p:sp>
      <p:sp>
        <p:nvSpPr>
          <p:cNvPr id="44" name="TextBox 43">
            <a:extLst>
              <a:ext uri="{FF2B5EF4-FFF2-40B4-BE49-F238E27FC236}">
                <a16:creationId xmlns:a16="http://schemas.microsoft.com/office/drawing/2014/main" id="{A4F2BB07-101D-44C0-9308-DEBF7B3A167E}"/>
              </a:ext>
            </a:extLst>
          </p:cNvPr>
          <p:cNvSpPr txBox="1"/>
          <p:nvPr/>
        </p:nvSpPr>
        <p:spPr>
          <a:xfrm>
            <a:off x="7839369" y="2441392"/>
            <a:ext cx="8356110" cy="414985"/>
          </a:xfrm>
          <a:prstGeom prst="rect">
            <a:avLst/>
          </a:prstGeom>
        </p:spPr>
        <p:txBody>
          <a:bodyPr wrap="square" lIns="0" tIns="0" rIns="0" bIns="0" rtlCol="0" anchor="t">
            <a:spAutoFit/>
          </a:bodyPr>
          <a:lstStyle/>
          <a:p>
            <a:pPr algn="ctr" defTabSz="1285921">
              <a:lnSpc>
                <a:spcPts val="2756"/>
              </a:lnSpc>
              <a:spcBef>
                <a:spcPct val="0"/>
              </a:spcBef>
            </a:pPr>
            <a:r>
              <a:rPr lang="en-US" sz="4400">
                <a:solidFill>
                  <a:srgbClr val="002060"/>
                </a:solidFill>
                <a:latin typeface="Canva Sans"/>
              </a:rPr>
              <a:t>b. KHÓ KHĂN</a:t>
            </a:r>
          </a:p>
        </p:txBody>
      </p:sp>
      <p:sp>
        <p:nvSpPr>
          <p:cNvPr id="45" name="TextBox 44">
            <a:extLst>
              <a:ext uri="{FF2B5EF4-FFF2-40B4-BE49-F238E27FC236}">
                <a16:creationId xmlns:a16="http://schemas.microsoft.com/office/drawing/2014/main" id="{876500F0-2053-468C-9784-866531CB9553}"/>
              </a:ext>
            </a:extLst>
          </p:cNvPr>
          <p:cNvSpPr txBox="1"/>
          <p:nvPr/>
        </p:nvSpPr>
        <p:spPr>
          <a:xfrm>
            <a:off x="1808268" y="2441392"/>
            <a:ext cx="3830532" cy="417550"/>
          </a:xfrm>
          <a:prstGeom prst="rect">
            <a:avLst/>
          </a:prstGeom>
        </p:spPr>
        <p:txBody>
          <a:bodyPr wrap="square" lIns="0" tIns="0" rIns="0" bIns="0" rtlCol="0" anchor="t">
            <a:spAutoFit/>
          </a:bodyPr>
          <a:lstStyle/>
          <a:p>
            <a:pPr algn="ctr" defTabSz="1285921">
              <a:lnSpc>
                <a:spcPts val="2756"/>
              </a:lnSpc>
              <a:spcBef>
                <a:spcPct val="0"/>
              </a:spcBef>
            </a:pPr>
            <a:r>
              <a:rPr lang="en-US" sz="4400">
                <a:solidFill>
                  <a:srgbClr val="002060"/>
                </a:solidFill>
                <a:latin typeface="Canva Sans"/>
              </a:rPr>
              <a:t>a.THUẬN LỢI</a:t>
            </a:r>
          </a:p>
        </p:txBody>
      </p:sp>
      <p:sp>
        <p:nvSpPr>
          <p:cNvPr id="46" name="TextBox 43">
            <a:extLst>
              <a:ext uri="{FF2B5EF4-FFF2-40B4-BE49-F238E27FC236}">
                <a16:creationId xmlns:a16="http://schemas.microsoft.com/office/drawing/2014/main" id="{2D5605EB-8EFC-40C2-B569-A421B424A010}"/>
              </a:ext>
            </a:extLst>
          </p:cNvPr>
          <p:cNvSpPr txBox="1"/>
          <p:nvPr/>
        </p:nvSpPr>
        <p:spPr>
          <a:xfrm>
            <a:off x="1916936" y="3306009"/>
            <a:ext cx="3645818" cy="1477328"/>
          </a:xfrm>
          <a:prstGeom prst="rect">
            <a:avLst/>
          </a:prstGeom>
        </p:spPr>
        <p:txBody>
          <a:bodyPr wrap="square" lIns="0" tIns="0" rIns="0" bIns="0" rtlCol="0" anchor="t">
            <a:spAutoFit/>
          </a:bodyPr>
          <a:lstStyle/>
          <a:p>
            <a:pPr algn="ctr" defTabSz="1285921">
              <a:spcBef>
                <a:spcPct val="0"/>
              </a:spcBef>
            </a:pPr>
            <a:r>
              <a:rPr lang="en-US" sz="3200">
                <a:solidFill>
                  <a:srgbClr val="002060"/>
                </a:solidFill>
                <a:latin typeface="Times New Roman" panose="02020603050405020304" pitchFamily="18" charset="0"/>
                <a:cs typeface="Times New Roman" panose="02020603050405020304" pitchFamily="18" charset="0"/>
              </a:rPr>
              <a:t>Tình hình c</a:t>
            </a:r>
            <a:r>
              <a:rPr lang="en-US" sz="3200" b="1">
                <a:solidFill>
                  <a:srgbClr val="002060"/>
                </a:solidFill>
                <a:latin typeface="Times New Roman" panose="02020603050405020304" pitchFamily="18" charset="0"/>
                <a:cs typeface="Times New Roman" panose="02020603050405020304" pitchFamily="18" charset="0"/>
              </a:rPr>
              <a:t>hính trị, kinh tế, xã hội</a:t>
            </a:r>
            <a:r>
              <a:rPr lang="en-US" sz="3200">
                <a:solidFill>
                  <a:srgbClr val="002060"/>
                </a:solidFill>
                <a:latin typeface="Times New Roman" panose="02020603050405020304" pitchFamily="18" charset="0"/>
                <a:cs typeface="Times New Roman" panose="02020603050405020304" pitchFamily="18" charset="0"/>
              </a:rPr>
              <a:t> từng bước </a:t>
            </a:r>
            <a:r>
              <a:rPr lang="en-US" sz="3200" b="1">
                <a:solidFill>
                  <a:srgbClr val="002060"/>
                </a:solidFill>
                <a:latin typeface="Times New Roman" panose="02020603050405020304" pitchFamily="18" charset="0"/>
                <a:cs typeface="Times New Roman" panose="02020603050405020304" pitchFamily="18" charset="0"/>
              </a:rPr>
              <a:t>ổn định</a:t>
            </a:r>
          </a:p>
        </p:txBody>
      </p:sp>
      <p:sp>
        <p:nvSpPr>
          <p:cNvPr id="47" name="TextBox 43">
            <a:extLst>
              <a:ext uri="{FF2B5EF4-FFF2-40B4-BE49-F238E27FC236}">
                <a16:creationId xmlns:a16="http://schemas.microsoft.com/office/drawing/2014/main" id="{D78B371B-E9CC-4177-8B4F-0440B2EC43E7}"/>
              </a:ext>
            </a:extLst>
          </p:cNvPr>
          <p:cNvSpPr txBox="1"/>
          <p:nvPr/>
        </p:nvSpPr>
        <p:spPr>
          <a:xfrm>
            <a:off x="6848712" y="4651058"/>
            <a:ext cx="9839083" cy="984885"/>
          </a:xfrm>
          <a:prstGeom prst="rect">
            <a:avLst/>
          </a:prstGeom>
        </p:spPr>
        <p:txBody>
          <a:bodyPr wrap="square" lIns="0" tIns="0" rIns="0" bIns="0" rtlCol="0" anchor="t">
            <a:spAutoFit/>
          </a:bodyPr>
          <a:lstStyle/>
          <a:p>
            <a:pPr defTabSz="1285921">
              <a:spcBef>
                <a:spcPct val="0"/>
              </a:spcBef>
            </a:pPr>
            <a:r>
              <a:rPr lang="en-US" sz="3200" b="1">
                <a:solidFill>
                  <a:srgbClr val="002060"/>
                </a:solidFill>
                <a:latin typeface="Times New Roman" panose="02020603050405020304" pitchFamily="18" charset="0"/>
                <a:cs typeface="Times New Roman" panose="02020603050405020304" pitchFamily="18" charset="0"/>
              </a:rPr>
              <a:t>Địa phương</a:t>
            </a:r>
            <a:r>
              <a:rPr lang="en-US" sz="3200">
                <a:solidFill>
                  <a:srgbClr val="002060"/>
                </a:solidFill>
                <a:latin typeface="Times New Roman" panose="02020603050405020304" pitchFamily="18" charset="0"/>
                <a:cs typeface="Times New Roman" panose="02020603050405020304" pitchFamily="18" charset="0"/>
              </a:rPr>
              <a:t>: Quyền lực người đứng đầu các đạo rất lớn</a:t>
            </a:r>
          </a:p>
          <a:p>
            <a:pPr defTabSz="1285921">
              <a:spcBef>
                <a:spcPct val="0"/>
              </a:spcBef>
            </a:pPr>
            <a:r>
              <a:rPr lang="en-US" sz="3200">
                <a:solidFill>
                  <a:srgbClr val="002060"/>
                </a:solidFill>
                <a:latin typeface="Times New Roman" panose="02020603050405020304" pitchFamily="18" charset="0"/>
                <a:cs typeface="Times New Roman" panose="02020603050405020304" pitchFamily="18" charset="0"/>
              </a:rPr>
              <a:t>--&gt; Mầm mống </a:t>
            </a:r>
            <a:r>
              <a:rPr lang="en-US" sz="3200" b="1">
                <a:solidFill>
                  <a:srgbClr val="002060"/>
                </a:solidFill>
                <a:latin typeface="Times New Roman" panose="02020603050405020304" pitchFamily="18" charset="0"/>
                <a:cs typeface="Times New Roman" panose="02020603050405020304" pitchFamily="18" charset="0"/>
              </a:rPr>
              <a:t>xu hướng phân tán quyền lực</a:t>
            </a:r>
          </a:p>
        </p:txBody>
      </p:sp>
      <p:sp>
        <p:nvSpPr>
          <p:cNvPr id="61" name="Freeform 5">
            <a:extLst>
              <a:ext uri="{FF2B5EF4-FFF2-40B4-BE49-F238E27FC236}">
                <a16:creationId xmlns:a16="http://schemas.microsoft.com/office/drawing/2014/main" id="{DFBC8910-6781-44EA-B7F6-FCC3659946EF}"/>
              </a:ext>
            </a:extLst>
          </p:cNvPr>
          <p:cNvSpPr/>
          <p:nvPr/>
        </p:nvSpPr>
        <p:spPr>
          <a:xfrm>
            <a:off x="1485903" y="7460602"/>
            <a:ext cx="15316195" cy="2026298"/>
          </a:xfrm>
          <a:custGeom>
            <a:avLst/>
            <a:gdLst/>
            <a:ahLst/>
            <a:cxnLst/>
            <a:rect l="l" t="t" r="r" b="b"/>
            <a:pathLst>
              <a:path w="2072402" h="382634">
                <a:moveTo>
                  <a:pt x="37357" y="0"/>
                </a:moveTo>
                <a:lnTo>
                  <a:pt x="2035045" y="0"/>
                </a:lnTo>
                <a:cubicBezTo>
                  <a:pt x="2055677" y="0"/>
                  <a:pt x="2072402" y="16725"/>
                  <a:pt x="2072402" y="37357"/>
                </a:cubicBezTo>
                <a:lnTo>
                  <a:pt x="2072402" y="345277"/>
                </a:lnTo>
                <a:cubicBezTo>
                  <a:pt x="2072402" y="355184"/>
                  <a:pt x="2068467" y="364686"/>
                  <a:pt x="2061461" y="371692"/>
                </a:cubicBezTo>
                <a:cubicBezTo>
                  <a:pt x="2054455" y="378698"/>
                  <a:pt x="2044953" y="382634"/>
                  <a:pt x="2035045" y="382634"/>
                </a:cubicBezTo>
                <a:lnTo>
                  <a:pt x="37357" y="382634"/>
                </a:lnTo>
                <a:cubicBezTo>
                  <a:pt x="27449" y="382634"/>
                  <a:pt x="17948" y="378698"/>
                  <a:pt x="10942" y="371692"/>
                </a:cubicBezTo>
                <a:cubicBezTo>
                  <a:pt x="3936" y="364686"/>
                  <a:pt x="0" y="355184"/>
                  <a:pt x="0" y="345277"/>
                </a:cubicBezTo>
                <a:lnTo>
                  <a:pt x="0" y="37357"/>
                </a:lnTo>
                <a:cubicBezTo>
                  <a:pt x="0" y="27449"/>
                  <a:pt x="3936" y="17948"/>
                  <a:pt x="10942" y="10942"/>
                </a:cubicBezTo>
                <a:cubicBezTo>
                  <a:pt x="17948" y="3936"/>
                  <a:pt x="27449" y="0"/>
                  <a:pt x="37357" y="0"/>
                </a:cubicBezTo>
                <a:close/>
              </a:path>
            </a:pathLst>
          </a:custGeom>
          <a:solidFill>
            <a:srgbClr val="C89595">
              <a:alpha val="36000"/>
            </a:srgbClr>
          </a:solidFill>
        </p:spPr>
        <p:txBody>
          <a:bodyPr/>
          <a:lstStyle/>
          <a:p>
            <a:endParaRPr lang="en-US"/>
          </a:p>
        </p:txBody>
      </p:sp>
      <p:sp>
        <p:nvSpPr>
          <p:cNvPr id="62" name="TextBox 6">
            <a:extLst>
              <a:ext uri="{FF2B5EF4-FFF2-40B4-BE49-F238E27FC236}">
                <a16:creationId xmlns:a16="http://schemas.microsoft.com/office/drawing/2014/main" id="{7C9A8990-BA56-490A-858E-731956740606}"/>
              </a:ext>
            </a:extLst>
          </p:cNvPr>
          <p:cNvSpPr txBox="1"/>
          <p:nvPr/>
        </p:nvSpPr>
        <p:spPr>
          <a:xfrm>
            <a:off x="1485903" y="7876426"/>
            <a:ext cx="6007041" cy="4506074"/>
          </a:xfrm>
          <a:prstGeom prst="rect">
            <a:avLst/>
          </a:prstGeom>
        </p:spPr>
        <p:txBody>
          <a:bodyPr lIns="71438" tIns="71438" rIns="71438" bIns="71438" rtlCol="0" anchor="ctr"/>
          <a:lstStyle/>
          <a:p>
            <a:pPr algn="ctr" defTabSz="1285921">
              <a:lnSpc>
                <a:spcPts val="4724"/>
              </a:lnSpc>
            </a:pPr>
            <a:endParaRPr lang="en-US" sz="3374">
              <a:solidFill>
                <a:srgbClr val="FFFFFF"/>
              </a:solidFill>
              <a:latin typeface="Garet Light"/>
            </a:endParaRPr>
          </a:p>
        </p:txBody>
      </p:sp>
      <p:sp>
        <p:nvSpPr>
          <p:cNvPr id="63" name="TextBox 40">
            <a:extLst>
              <a:ext uri="{FF2B5EF4-FFF2-40B4-BE49-F238E27FC236}">
                <a16:creationId xmlns:a16="http://schemas.microsoft.com/office/drawing/2014/main" id="{BEE35F4C-ABB6-4C4C-A630-C950E9FA9819}"/>
              </a:ext>
            </a:extLst>
          </p:cNvPr>
          <p:cNvSpPr txBox="1"/>
          <p:nvPr/>
        </p:nvSpPr>
        <p:spPr>
          <a:xfrm>
            <a:off x="1600206" y="7735087"/>
            <a:ext cx="15087590" cy="1477328"/>
          </a:xfrm>
          <a:prstGeom prst="rect">
            <a:avLst/>
          </a:prstGeom>
        </p:spPr>
        <p:txBody>
          <a:bodyPr wrap="square" lIns="0" tIns="0" rIns="0" bIns="0" rtlCol="0" anchor="t">
            <a:spAutoFit/>
          </a:bodyPr>
          <a:lstStyle/>
          <a:p>
            <a:pPr algn="ctr" defTabSz="1285921">
              <a:spcBef>
                <a:spcPct val="0"/>
              </a:spcBef>
            </a:pPr>
            <a:r>
              <a:rPr lang="en-US" sz="4800">
                <a:solidFill>
                  <a:srgbClr val="002060"/>
                </a:solidFill>
                <a:latin typeface="Times New Roman" panose="02020603050405020304" pitchFamily="18" charset="0"/>
                <a:cs typeface="Times New Roman" panose="02020603050405020304" pitchFamily="18" charset="0"/>
              </a:rPr>
              <a:t>Vì vậy Lê Thánh Tông tiến hành cải cách nhằm</a:t>
            </a:r>
            <a:r>
              <a:rPr lang="en-US" sz="4800" b="1">
                <a:solidFill>
                  <a:srgbClr val="002060"/>
                </a:solidFill>
                <a:latin typeface="Times New Roman" panose="02020603050405020304" pitchFamily="18" charset="0"/>
                <a:cs typeface="Times New Roman" panose="02020603050405020304" pitchFamily="18" charset="0"/>
              </a:rPr>
              <a:t> tăng cường quyền lực của Hoàng đế và bộ máy nhà nước</a:t>
            </a:r>
          </a:p>
        </p:txBody>
      </p:sp>
      <p:sp>
        <p:nvSpPr>
          <p:cNvPr id="51" name="Rectangle 50">
            <a:extLst>
              <a:ext uri="{FF2B5EF4-FFF2-40B4-BE49-F238E27FC236}">
                <a16:creationId xmlns:a16="http://schemas.microsoft.com/office/drawing/2014/main" id="{741FDF2E-A5DB-4ED0-969D-3C854F2C63B9}"/>
              </a:ext>
            </a:extLst>
          </p:cNvPr>
          <p:cNvSpPr/>
          <p:nvPr/>
        </p:nvSpPr>
        <p:spPr>
          <a:xfrm>
            <a:off x="0" y="12229"/>
            <a:ext cx="18288000" cy="13668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2" name="Freeform 34">
            <a:extLst>
              <a:ext uri="{FF2B5EF4-FFF2-40B4-BE49-F238E27FC236}">
                <a16:creationId xmlns:a16="http://schemas.microsoft.com/office/drawing/2014/main" id="{90E9473B-7F5A-4D8C-BD08-126B30ABBF18}"/>
              </a:ext>
            </a:extLst>
          </p:cNvPr>
          <p:cNvSpPr/>
          <p:nvPr/>
        </p:nvSpPr>
        <p:spPr>
          <a:xfrm>
            <a:off x="-322782" y="0"/>
            <a:ext cx="2052431" cy="1366887"/>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defTabSz="914445">
              <a:defRPr/>
            </a:pPr>
            <a:endParaRPr lang="en-US">
              <a:solidFill>
                <a:prstClr val="black"/>
              </a:solidFill>
              <a:latin typeface="Calibri"/>
            </a:endParaRPr>
          </a:p>
        </p:txBody>
      </p:sp>
      <p:sp>
        <p:nvSpPr>
          <p:cNvPr id="53" name="TextBox 52">
            <a:extLst>
              <a:ext uri="{FF2B5EF4-FFF2-40B4-BE49-F238E27FC236}">
                <a16:creationId xmlns:a16="http://schemas.microsoft.com/office/drawing/2014/main" id="{D608D8FA-424F-492B-ADF8-6E1F655AB710}"/>
              </a:ext>
            </a:extLst>
          </p:cNvPr>
          <p:cNvSpPr txBox="1"/>
          <p:nvPr/>
        </p:nvSpPr>
        <p:spPr>
          <a:xfrm>
            <a:off x="-3707175" y="246762"/>
            <a:ext cx="16558352" cy="738664"/>
          </a:xfrm>
          <a:prstGeom prst="rect">
            <a:avLst/>
          </a:prstGeom>
          <a:noFill/>
        </p:spPr>
        <p:txBody>
          <a:bodyPr wrap="square" lIns="0" tIns="0" rIns="0" bIns="0" rtlCol="0">
            <a:spAutoFit/>
          </a:bodyPr>
          <a:lstStyle/>
          <a:p>
            <a:pPr algn="ctr" defTabSz="1371600">
              <a:defRPr/>
            </a:pP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1.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Bối</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cảnh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lịch</a:t>
            </a:r>
            <a:r>
              <a:rPr lang="en-US" sz="4800" dirty="0">
                <a:solidFill>
                  <a:prstClr val="white"/>
                </a:solidFill>
                <a:latin typeface="Sitka Banner" pitchFamily="2" charset="0"/>
                <a:ea typeface="Times New Roman" panose="02020603050405020304" pitchFamily="18" charset="0"/>
                <a:cs typeface="Times New Roman" panose="02020603050405020304" pitchFamily="18" charset="0"/>
              </a:rPr>
              <a:t> </a:t>
            </a:r>
            <a:r>
              <a:rPr lang="en-US" sz="4800" dirty="0" err="1">
                <a:solidFill>
                  <a:prstClr val="white"/>
                </a:solidFill>
                <a:latin typeface="Sitka Banner" pitchFamily="2" charset="0"/>
                <a:ea typeface="Times New Roman" panose="02020603050405020304" pitchFamily="18" charset="0"/>
                <a:cs typeface="Times New Roman" panose="02020603050405020304" pitchFamily="18" charset="0"/>
              </a:rPr>
              <a:t>sử</a:t>
            </a:r>
            <a:endParaRPr lang="en-US" sz="4800" dirty="0">
              <a:solidFill>
                <a:prstClr val="white"/>
              </a:solidFill>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2727</TotalTime>
  <Words>3189</Words>
  <Application>Microsoft Office PowerPoint</Application>
  <PresentationFormat>Custom</PresentationFormat>
  <Paragraphs>395</Paragraphs>
  <Slides>37</Slides>
  <Notes>4</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37</vt:i4>
      </vt:variant>
    </vt:vector>
  </HeadingPairs>
  <TitlesOfParts>
    <vt:vector size="57" baseType="lpstr">
      <vt:lpstr>Noto Sans</vt:lpstr>
      <vt:lpstr>Canva Sans</vt:lpstr>
      <vt:lpstr>Sitka Banner</vt:lpstr>
      <vt:lpstr>Calibri Light</vt:lpstr>
      <vt:lpstr>Times New Roman</vt:lpstr>
      <vt:lpstr>#9Slide02 Noi dung dai</vt:lpstr>
      <vt:lpstr>Twinkl</vt:lpstr>
      <vt:lpstr>Calibri</vt:lpstr>
      <vt:lpstr>Garet Light</vt:lpstr>
      <vt:lpstr>Verdana</vt:lpstr>
      <vt:lpstr>Arial</vt:lpstr>
      <vt:lpstr>Office Theme</vt:lpstr>
      <vt:lpstr>1_Office Theme</vt:lpstr>
      <vt:lpstr>2_Office Theme</vt:lpstr>
      <vt:lpstr>4_Office Theme</vt:lpstr>
      <vt:lpstr>3_Office Theme</vt:lpstr>
      <vt:lpstr>5_Office Theme</vt:lpstr>
      <vt:lpstr>6_Office Theme</vt:lpstr>
      <vt:lpstr>Slide Layouts</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Nonsense Words Phonics Slides</dc:title>
  <dc:subject>9Slide.vn</dc:subject>
  <dc:creator>admin</dc:creator>
  <dc:description>9Slide.vn</dc:description>
  <cp:lastModifiedBy>admin</cp:lastModifiedBy>
  <cp:revision>37</cp:revision>
  <dcterms:created xsi:type="dcterms:W3CDTF">2006-08-16T00:00:00Z</dcterms:created>
  <dcterms:modified xsi:type="dcterms:W3CDTF">2024-01-18T02:09:47Z</dcterms:modified>
  <cp:category>9Slide.vn</cp:category>
  <dc:identifier>DAFwtiBj3HA</dc:identifier>
</cp:coreProperties>
</file>