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 id="2147483682" r:id="rId4"/>
  </p:sldMasterIdLst>
  <p:notesMasterIdLst>
    <p:notesMasterId r:id="rId34"/>
  </p:notesMasterIdLst>
  <p:sldIdLst>
    <p:sldId id="256" r:id="rId5"/>
    <p:sldId id="820" r:id="rId6"/>
    <p:sldId id="261" r:id="rId7"/>
    <p:sldId id="801" r:id="rId8"/>
    <p:sldId id="810" r:id="rId9"/>
    <p:sldId id="811" r:id="rId10"/>
    <p:sldId id="812" r:id="rId11"/>
    <p:sldId id="802" r:id="rId12"/>
    <p:sldId id="803" r:id="rId13"/>
    <p:sldId id="804" r:id="rId14"/>
    <p:sldId id="815" r:id="rId15"/>
    <p:sldId id="821" r:id="rId16"/>
    <p:sldId id="816" r:id="rId17"/>
    <p:sldId id="817" r:id="rId18"/>
    <p:sldId id="818" r:id="rId19"/>
    <p:sldId id="819" r:id="rId20"/>
    <p:sldId id="805" r:id="rId21"/>
    <p:sldId id="806" r:id="rId22"/>
    <p:sldId id="813" r:id="rId23"/>
    <p:sldId id="807" r:id="rId24"/>
    <p:sldId id="808" r:id="rId25"/>
    <p:sldId id="809" r:id="rId26"/>
    <p:sldId id="296" r:id="rId27"/>
    <p:sldId id="381" r:id="rId28"/>
    <p:sldId id="814" r:id="rId29"/>
    <p:sldId id="257" r:id="rId30"/>
    <p:sldId id="258" r:id="rId31"/>
    <p:sldId id="259" r:id="rId32"/>
    <p:sldId id="26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C2C"/>
    <a:srgbClr val="FFFFFF"/>
    <a:srgbClr val="FA759E"/>
    <a:srgbClr val="E7B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2A92A-156E-E969-C1A9-74F19158DF46}" v="2" dt="2023-09-19T07:23:18.294"/>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1369" autoAdjust="0"/>
  </p:normalViewPr>
  <p:slideViewPr>
    <p:cSldViewPr showGuides="1">
      <p:cViewPr>
        <p:scale>
          <a:sx n="50" d="100"/>
          <a:sy n="50" d="100"/>
        </p:scale>
        <p:origin x="1934" y="58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Thị Ngân (ADAS - GV - THPT)" userId="S::nganpt@aschool.edu.vn::6e1ccf18-64c3-487c-a001-b7eaa70196a8" providerId="AD" clId="Web-{6C02A92A-156E-E969-C1A9-74F19158DF46}"/>
    <pc:docChg chg="sldOrd">
      <pc:chgData name="Phạm Thị Ngân (ADAS - GV - THPT)" userId="S::nganpt@aschool.edu.vn::6e1ccf18-64c3-487c-a001-b7eaa70196a8" providerId="AD" clId="Web-{6C02A92A-156E-E969-C1A9-74F19158DF46}" dt="2023-09-19T07:23:18.294" v="1"/>
      <pc:docMkLst>
        <pc:docMk/>
      </pc:docMkLst>
      <pc:sldChg chg="ord">
        <pc:chgData name="Phạm Thị Ngân (ADAS - GV - THPT)" userId="S::nganpt@aschool.edu.vn::6e1ccf18-64c3-487c-a001-b7eaa70196a8" providerId="AD" clId="Web-{6C02A92A-156E-E969-C1A9-74F19158DF46}" dt="2023-09-19T07:23:18.294" v="1"/>
        <pc:sldMkLst>
          <pc:docMk/>
          <pc:sldMk cId="0"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63E71-426C-4C26-84B4-4F12C83EFE2D}"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1213B-123E-42E2-BDB1-C1682B4634A6}" type="slidenum">
              <a:rPr lang="en-US" smtClean="0"/>
              <a:t>‹#›</a:t>
            </a:fld>
            <a:endParaRPr lang="en-US"/>
          </a:p>
        </p:txBody>
      </p:sp>
    </p:spTree>
    <p:extLst>
      <p:ext uri="{BB962C8B-B14F-4D97-AF65-F5344CB8AC3E}">
        <p14:creationId xmlns:p14="http://schemas.microsoft.com/office/powerpoint/2010/main" val="297860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60-30-10</a:t>
            </a:r>
          </a:p>
        </p:txBody>
      </p:sp>
      <p:sp>
        <p:nvSpPr>
          <p:cNvPr id="4" name="Slide Number Placeholder 3"/>
          <p:cNvSpPr>
            <a:spLocks noGrp="1"/>
          </p:cNvSpPr>
          <p:nvPr>
            <p:ph type="sldNum" sz="quarter" idx="5"/>
          </p:nvPr>
        </p:nvSpPr>
        <p:spPr/>
        <p:txBody>
          <a:bodyPr/>
          <a:lstStyle/>
          <a:p>
            <a:fld id="{2E61213B-123E-42E2-BDB1-C1682B4634A6}" type="slidenum">
              <a:rPr lang="en-US" smtClean="0"/>
              <a:t>3</a:t>
            </a:fld>
            <a:endParaRPr lang="en-US"/>
          </a:p>
        </p:txBody>
      </p:sp>
    </p:spTree>
    <p:extLst>
      <p:ext uri="{BB962C8B-B14F-4D97-AF65-F5344CB8AC3E}">
        <p14:creationId xmlns:p14="http://schemas.microsoft.com/office/powerpoint/2010/main" val="161557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Năm 1397 Tháng 6, xuống chiếu hạn chế danh điền tức ruộng tư.</a:t>
            </a:r>
          </a:p>
          <a:p>
            <a:r>
              <a:rPr lang="vi-VN"/>
              <a:t>Đại vương và trưởng công chúa thì số ruộng không hạn chế; đến thứ dân thì số ruộng là 10 mẫu. Người nào có nhiều nếu có tội, thì cho tuỳ ý được lấy ruộng để chuộc tội, bị biếm chức hay mất chức cũng được làm như vậy. Số ruộng thừa phải hiến cho nhà nước.</a:t>
            </a:r>
          </a:p>
          <a:p>
            <a:r>
              <a:rPr lang="vi-VN"/>
              <a:t>Trước kia, các nhà tôn thất thường sai nô tì của mình đắp đê bối ở bờ biển để ngăn nước mặn, sau hai ba năm, khai khẩn thành ruộng, cho họ lấy lẫn nhau và ở ngay đấy, lập ra nhiều ruộng đất tư trang, cho nên có lệnh này.</a:t>
            </a:r>
          </a:p>
          <a:p>
            <a:r>
              <a:rPr lang="en-US"/>
              <a:t>Theo </a:t>
            </a:r>
            <a:r>
              <a:rPr lang="vi-VN"/>
              <a:t>Ngô Sĩ Liên và các sử thần triều Hậu Lê, Đại Việt sử ký toàn thư, Tập 2, NXB Khoa học xã hội, Hà Nội</a:t>
            </a:r>
            <a:r>
              <a:rPr lang="en-US"/>
              <a:t>.</a:t>
            </a:r>
          </a:p>
        </p:txBody>
      </p:sp>
      <p:sp>
        <p:nvSpPr>
          <p:cNvPr id="4" name="Slide Number Placeholder 3"/>
          <p:cNvSpPr>
            <a:spLocks noGrp="1"/>
          </p:cNvSpPr>
          <p:nvPr>
            <p:ph type="sldNum" sz="quarter" idx="5"/>
          </p:nvPr>
        </p:nvSpPr>
        <p:spPr/>
        <p:txBody>
          <a:bodyPr/>
          <a:lstStyle/>
          <a:p>
            <a:fld id="{2E61213B-123E-42E2-BDB1-C1682B4634A6}" type="slidenum">
              <a:rPr lang="en-US" smtClean="0"/>
              <a:t>14</a:t>
            </a:fld>
            <a:endParaRPr lang="en-US"/>
          </a:p>
        </p:txBody>
      </p:sp>
    </p:spTree>
    <p:extLst>
      <p:ext uri="{BB962C8B-B14F-4D97-AF65-F5344CB8AC3E}">
        <p14:creationId xmlns:p14="http://schemas.microsoft.com/office/powerpoint/2010/main" val="298095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Năm 1398 Ra lệnh cho những người có ruộng phải khai báo số mẫu ruộng. Hành khiển Hà Đức Lân nói kín với người nhà rằng: “Đặt ra phép này chỉ để cướp ruộng của dân thôi”. Quý Ly nghe được, giáng Lân làm Hộ bộ thượng thư.</a:t>
            </a:r>
          </a:p>
          <a:p>
            <a:r>
              <a:rPr lang="vi-VN"/>
              <a:t>Lại ra lệnh cho dân phải nêu rõ họ tên cắm ở trên ruộng. Quan lộ, phủ châu, huyện cùng khám xét, đo đạc, lập thành sổ sách, 5 năm mới xong. Ruộng nào không có giấy khai báo hay cam kết thì lấy làm quan điền tức ruộng công.</a:t>
            </a:r>
          </a:p>
          <a:p>
            <a:r>
              <a:rPr lang="en-US"/>
              <a:t>Theo </a:t>
            </a:r>
            <a:r>
              <a:rPr lang="vi-VN"/>
              <a:t>Ngô Sĩ Liên và các sử thần triều Hậu Lê, Đại Việt sử ký toàn thư, Tập 2, NXB Khoa học xã hội, Hà Nội</a:t>
            </a:r>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15</a:t>
            </a:fld>
            <a:endParaRPr lang="en-US"/>
          </a:p>
        </p:txBody>
      </p:sp>
    </p:spTree>
    <p:extLst>
      <p:ext uri="{BB962C8B-B14F-4D97-AF65-F5344CB8AC3E}">
        <p14:creationId xmlns:p14="http://schemas.microsoft.com/office/powerpoint/2010/main" val="39163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Năm 1401 Mùa hạ, tháng 4, Hán Thương sai làm sổ hộ tịch trong cả nước,... Biên hết vào sổ những nhân khẩu từ 2 tuổi trở lên và lấy số hiện tại làm thực số, không cho phép người lưu vong mà vẫn biên tên trong sổ. Yết thị cho các phiên trấn hễ có người kinh nào trú ngụ thì đuổi về nguyên quán. Trước đây Quý Ly có lần nói với các quan: “Làm thế nào để có được 100 vạn quân để chống giặc Bắc?”. Đồng tri khu mật sứ Hoàng Hối Khanh dâng kế sách này....</a:t>
            </a:r>
          </a:p>
          <a:p>
            <a:r>
              <a:rPr lang="vi-VN"/>
              <a:t>Hán Thương lập phép hạn chế gia nô, chiếu theo phẩm cấp được có số lượng khác nhau, còn thừa phải dâng lên, mỗi tên được trả 5 quan tiền. Người nào đáng được có gia nô phải xuất trình chúc thư 3 đời. Nổ người nước ngoài thì không theo lệ này.</a:t>
            </a:r>
          </a:p>
          <a:p>
            <a:r>
              <a:rPr lang="en-US"/>
              <a:t>Theo </a:t>
            </a:r>
            <a:r>
              <a:rPr lang="vi-VN"/>
              <a:t>Ngô Sĩ Liên và các sử thần triều Hậu Lê, Đại Việt sử ký toàn thư, Tập 2, NXB Khoa học xã hội, Hà Nội</a:t>
            </a:r>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16</a:t>
            </a:fld>
            <a:endParaRPr lang="en-US"/>
          </a:p>
        </p:txBody>
      </p:sp>
    </p:spTree>
    <p:extLst>
      <p:ext uri="{BB962C8B-B14F-4D97-AF65-F5344CB8AC3E}">
        <p14:creationId xmlns:p14="http://schemas.microsoft.com/office/powerpoint/2010/main" val="1615066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Tóm tắt ngắn gọn nội dung sau:</a:t>
            </a:r>
          </a:p>
          <a:p>
            <a:endParaRPr lang="vi-VN"/>
          </a:p>
          <a:p>
            <a:r>
              <a:rPr lang="vi-VN"/>
              <a:t>- Ý nghĩa: - Hạn chế: T</a:t>
            </a:r>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22</a:t>
            </a:fld>
            <a:endParaRPr lang="en-US"/>
          </a:p>
        </p:txBody>
      </p:sp>
    </p:spTree>
    <p:extLst>
      <p:ext uri="{BB962C8B-B14F-4D97-AF65-F5344CB8AC3E}">
        <p14:creationId xmlns:p14="http://schemas.microsoft.com/office/powerpoint/2010/main" val="175136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3-5 </a:t>
            </a:r>
            <a:r>
              <a:rPr lang="en-US" dirty="0" err="1"/>
              <a:t>học</a:t>
            </a:r>
            <a:r>
              <a:rPr lang="en-US" dirty="0"/>
              <a:t> </a:t>
            </a:r>
            <a:r>
              <a:rPr lang="en-US" dirty="0" err="1"/>
              <a:t>sinh</a:t>
            </a:r>
            <a:r>
              <a:rPr lang="en-US" dirty="0"/>
              <a:t> chia </a:t>
            </a:r>
            <a:r>
              <a:rPr lang="en-US" dirty="0" err="1"/>
              <a:t>sẻ</a:t>
            </a:r>
            <a:r>
              <a:rPr lang="en-US" dirty="0"/>
              <a:t> </a:t>
            </a:r>
            <a:r>
              <a:rPr lang="en-US" dirty="0" err="1"/>
              <a:t>nhanh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69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Đầu: Nhân vật nghĩ gì về xã hội đang sống?</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Miệng: Nhân vật đã nói những gì?</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Trái tim: Nhân vật đang cảm thấy như thế nào? Hoặc nhân vật dành tình yêu cho những ai/nhóm đối tượng nào?</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Tay: Hành động của nhân vật?</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Chân: Hậu quả, tác động mà nhân vật đã tạo ra.</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A3740-F921-4D47-96A3-434154851D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Đầu: Nhân vật nghĩ gì về xã hội đang sống?</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Miệng: Nhân vật đã nói những gì?</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Trái tim: Nhân vật đang cảm thấy như thế nào? Hoặc nhân vật dành tình yêu cho những ai/nhóm đối tượng nào?</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Tay: Hành động của nhân vật?</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Chân: Hậu quả, tác động mà nhân vật đã tạo ra.</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A3740-F921-4D47-96A3-434154851D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93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Đầu: Nhân vật nghĩ gì về xã hội đang sống?</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Miệng: Nhân vật đã nói những gì?</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Trái tim: Nhân vật đang cảm thấy như thế nào? Hoặc nhân vật dành tình yêu cho những ai/nhóm đối tượng nào?</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Tay: Hành động của nhân vật?</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b="1">
                <a:solidFill>
                  <a:srgbClr val="374151"/>
                </a:solidFill>
                <a:effectLst/>
                <a:latin typeface="Segoe UI" panose="020B0502040204020203" pitchFamily="34" charset="0"/>
                <a:ea typeface="Times New Roman" panose="02020603050405020304" pitchFamily="18" charset="0"/>
              </a:rPr>
              <a:t>Chân: Hậu quả, tác động mà nhân vật đã tạo ra.</a:t>
            </a:r>
            <a:r>
              <a:rPr lang="en-US" sz="1800">
                <a:solidFill>
                  <a:srgbClr val="374151"/>
                </a:solidFill>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A3740-F921-4D47-96A3-434154851D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8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Dưới đây là phiếu học tập đã được biến đổi từ các nhiệm vụ cụ thể cho từng nhóm:</a:t>
            </a:r>
          </a:p>
          <a:p>
            <a:endParaRPr lang="vi-VN"/>
          </a:p>
          <a:p>
            <a:r>
              <a:rPr lang="vi-VN"/>
              <a:t>**Phiếu Học Tập 1: Bối Cảnh Lịch Sử**</a:t>
            </a:r>
          </a:p>
          <a:p>
            <a:r>
              <a:rPr lang="vi-VN"/>
              <a:t>- Nhiệm vụ của bạn là tìm hiểu và trình bày về bối cảnh lịch sử của thời kỳ cuộc khủng hoảng trong thời kỳ Nhà Trần. Hãy tập trung vào tình hình kinh tế, xã hội, và chính trị trong thời kỳ này, cũng như những yếu tố chính gây ra cuộc khủng hoảng.</a:t>
            </a:r>
          </a:p>
          <a:p>
            <a:endParaRPr lang="vi-VN"/>
          </a:p>
          <a:p>
            <a:r>
              <a:rPr lang="vi-VN"/>
              <a:t>**Phiếu Học Tập 2: Nội Dung Cải Cách**</a:t>
            </a:r>
          </a:p>
          <a:p>
            <a:r>
              <a:rPr lang="vi-VN"/>
              <a:t>- Nhiệm vụ của bạn là nghiên cứu các biện pháp cải cách được thực hiện bởi Hồ Quý Ly và Triều Hồ, và sau đó trình bày về nội dung cải cách này. Hãy tập trung vào các biện pháp cụ thể, mục tiêu của chúng, và tác động của chúng đối với xã hội và chính trị.</a:t>
            </a:r>
          </a:p>
          <a:p>
            <a:endParaRPr lang="vi-VN"/>
          </a:p>
          <a:p>
            <a:r>
              <a:rPr lang="vi-VN"/>
              <a:t>**Phiếu Học Tập 3: Kết Quả và Ý Nghĩa**</a:t>
            </a:r>
          </a:p>
          <a:p>
            <a:r>
              <a:rPr lang="vi-VN"/>
              <a:t>- Nhiệm vụ của bạn là trình bày về kết quả của các biện pháp cải cách và nhấn mạnh ý nghĩa của chúng. Hãy thảo luận về tác động tích cực và hạn chế của các biện pháp này, cũng như bài học mà chúng ta có thể rút ra và cách áp dụng trong thời kỳ hiện đại.</a:t>
            </a:r>
            <a:endParaRPr lang="en-US"/>
          </a:p>
          <a:p>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4</a:t>
            </a:fld>
            <a:endParaRPr lang="en-US"/>
          </a:p>
        </p:txBody>
      </p:sp>
    </p:spTree>
    <p:extLst>
      <p:ext uri="{BB962C8B-B14F-4D97-AF65-F5344CB8AC3E}">
        <p14:creationId xmlns:p14="http://schemas.microsoft.com/office/powerpoint/2010/main" val="352583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5</a:t>
            </a:fld>
            <a:endParaRPr lang="en-US"/>
          </a:p>
        </p:txBody>
      </p:sp>
    </p:spTree>
    <p:extLst>
      <p:ext uri="{BB962C8B-B14F-4D97-AF65-F5344CB8AC3E}">
        <p14:creationId xmlns:p14="http://schemas.microsoft.com/office/powerpoint/2010/main" val="299591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S</a:t>
            </a:r>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6</a:t>
            </a:fld>
            <a:endParaRPr lang="en-US"/>
          </a:p>
        </p:txBody>
      </p:sp>
    </p:spTree>
    <p:extLst>
      <p:ext uri="{BB962C8B-B14F-4D97-AF65-F5344CB8AC3E}">
        <p14:creationId xmlns:p14="http://schemas.microsoft.com/office/powerpoint/2010/main" val="6847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7</a:t>
            </a:fld>
            <a:endParaRPr lang="en-US"/>
          </a:p>
        </p:txBody>
      </p:sp>
    </p:spTree>
    <p:extLst>
      <p:ext uri="{BB962C8B-B14F-4D97-AF65-F5344CB8AC3E}">
        <p14:creationId xmlns:p14="http://schemas.microsoft.com/office/powerpoint/2010/main" val="8959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Kinh tế - xã hội:</a:t>
            </a:r>
          </a:p>
          <a:p>
            <a:r>
              <a:rPr lang="vi-VN" b="1"/>
              <a:t>-</a:t>
            </a:r>
            <a:endParaRPr lang="en-US" b="1"/>
          </a:p>
        </p:txBody>
      </p:sp>
      <p:sp>
        <p:nvSpPr>
          <p:cNvPr id="4" name="Slide Number Placeholder 3"/>
          <p:cNvSpPr>
            <a:spLocks noGrp="1"/>
          </p:cNvSpPr>
          <p:nvPr>
            <p:ph type="sldNum" sz="quarter" idx="5"/>
          </p:nvPr>
        </p:nvSpPr>
        <p:spPr/>
        <p:txBody>
          <a:bodyPr/>
          <a:lstStyle/>
          <a:p>
            <a:fld id="{2E61213B-123E-42E2-BDB1-C1682B4634A6}" type="slidenum">
              <a:rPr lang="en-US" smtClean="0"/>
              <a:t>8</a:t>
            </a:fld>
            <a:endParaRPr lang="en-US"/>
          </a:p>
        </p:txBody>
      </p:sp>
    </p:spTree>
    <p:extLst>
      <p:ext uri="{BB962C8B-B14F-4D97-AF65-F5344CB8AC3E}">
        <p14:creationId xmlns:p14="http://schemas.microsoft.com/office/powerpoint/2010/main" val="394321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11</a:t>
            </a:fld>
            <a:endParaRPr lang="en-US"/>
          </a:p>
        </p:txBody>
      </p:sp>
    </p:spTree>
    <p:extLst>
      <p:ext uri="{BB962C8B-B14F-4D97-AF65-F5344CB8AC3E}">
        <p14:creationId xmlns:p14="http://schemas.microsoft.com/office/powerpoint/2010/main" val="53714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12</a:t>
            </a:fld>
            <a:endParaRPr lang="en-US"/>
          </a:p>
        </p:txBody>
      </p:sp>
    </p:spTree>
    <p:extLst>
      <p:ext uri="{BB962C8B-B14F-4D97-AF65-F5344CB8AC3E}">
        <p14:creationId xmlns:p14="http://schemas.microsoft.com/office/powerpoint/2010/main" val="46643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Năm 1396</a:t>
            </a:r>
            <a:r>
              <a:rPr lang="en-US"/>
              <a:t> </a:t>
            </a:r>
            <a:r>
              <a:rPr lang="vi-VN"/>
              <a:t>Mùa hạ, tháng 4, bắt đầu phát</a:t>
            </a:r>
            <a:r>
              <a:rPr lang="en-US"/>
              <a:t> </a:t>
            </a:r>
            <a:r>
              <a:rPr lang="vi-VN"/>
              <a:t>tiền giấy</a:t>
            </a:r>
            <a:r>
              <a:rPr lang="en-US"/>
              <a:t> </a:t>
            </a:r>
            <a:r>
              <a:rPr lang="vi-VN"/>
              <a:t> Thông bảo hội sao. In xong, ra lệnh cho người đến đổi, cứ 1 quan tiền đồng đổi lấy 1 quan 2 tiền giấy.</a:t>
            </a:r>
          </a:p>
          <a:p>
            <a:r>
              <a:rPr lang="vi-VN"/>
              <a:t>Thể thức tiền giấy</a:t>
            </a:r>
            <a:r>
              <a:rPr lang="en-US"/>
              <a:t> </a:t>
            </a:r>
            <a:r>
              <a:rPr lang="vi-VN"/>
              <a:t>: tờ 10 đồng vẽ rồng, tờ 30 đồng vẽ sóng, tờ 1 tiền vẽ mây, tờ 2 tiền vẽ rùa, tờ 3 tiền vẽ lân, tờ 5 tiền vẽ phượng, tờ 1 quan vẽ rồng. Kẻ làm tiền giả bị tội chết, ruộng đất, tài sản tịch thu.</a:t>
            </a:r>
          </a:p>
          <a:p>
            <a:r>
              <a:rPr lang="vi-VN"/>
              <a:t>Cấm tuyệt tiền đồng, không được chứa lén, tiêu vụng, tất cả thu hết về kho Ngao</a:t>
            </a:r>
          </a:p>
          <a:p>
            <a:r>
              <a:rPr lang="vi-VN"/>
              <a:t>Trì ở kinh thành và trị sở các xứ. Kẻ nào vi phạm cũng bị trị tội như làm tiền giả.</a:t>
            </a:r>
          </a:p>
          <a:p>
            <a:r>
              <a:rPr lang="en-US"/>
              <a:t>Theo </a:t>
            </a:r>
            <a:r>
              <a:rPr lang="vi-VN"/>
              <a:t>Ngô Sĩ Liên và các sử thần triều Hậu Lê, Đại Việt sử ký toàn thư, Tập 2, NXB Khoa học xã hội, Hà Nội</a:t>
            </a:r>
            <a:endParaRPr lang="en-US"/>
          </a:p>
        </p:txBody>
      </p:sp>
      <p:sp>
        <p:nvSpPr>
          <p:cNvPr id="4" name="Slide Number Placeholder 3"/>
          <p:cNvSpPr>
            <a:spLocks noGrp="1"/>
          </p:cNvSpPr>
          <p:nvPr>
            <p:ph type="sldNum" sz="quarter" idx="5"/>
          </p:nvPr>
        </p:nvSpPr>
        <p:spPr/>
        <p:txBody>
          <a:bodyPr/>
          <a:lstStyle/>
          <a:p>
            <a:fld id="{2E61213B-123E-42E2-BDB1-C1682B4634A6}" type="slidenum">
              <a:rPr lang="en-US" smtClean="0"/>
              <a:t>13</a:t>
            </a:fld>
            <a:endParaRPr lang="en-US"/>
          </a:p>
        </p:txBody>
      </p:sp>
    </p:spTree>
    <p:extLst>
      <p:ext uri="{BB962C8B-B14F-4D97-AF65-F5344CB8AC3E}">
        <p14:creationId xmlns:p14="http://schemas.microsoft.com/office/powerpoint/2010/main" val="214280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4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7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18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454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89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96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2705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517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3070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83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024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448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8885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617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1050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072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3613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746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819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3870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68376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73599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575306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534623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008639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3673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07595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546467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69157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9/24/2023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5692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78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71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670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26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7FCB3B-DA42-482C-A8E8-DD9EB73ACFD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9/24/2023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2E6DE13-D040-4991-B5DB-5829E7E85B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321720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8367EAF-29F5-409C-91CA-DCDC6FAB95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920617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4C9D8D-BC87-49C1-B302-B80A03E486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9/24/2023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37542054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23.xml"/><Relationship Id="rId4" Type="http://schemas.openxmlformats.org/officeDocument/2006/relationships/audio" Target="../media/media2.mp3"/></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637A99B-04B5-4C55-BFC6-92CF69DC876B}"/>
              </a:ext>
            </a:extLst>
          </p:cNvPr>
          <p:cNvGrpSpPr/>
          <p:nvPr/>
        </p:nvGrpSpPr>
        <p:grpSpPr>
          <a:xfrm>
            <a:off x="0" y="0"/>
            <a:ext cx="12192000" cy="6858000"/>
            <a:chOff x="0" y="0"/>
            <a:chExt cx="12192000" cy="6858000"/>
          </a:xfrm>
        </p:grpSpPr>
        <p:grpSp>
          <p:nvGrpSpPr>
            <p:cNvPr id="6" name="Group 5">
              <a:extLst>
                <a:ext uri="{FF2B5EF4-FFF2-40B4-BE49-F238E27FC236}">
                  <a16:creationId xmlns:a16="http://schemas.microsoft.com/office/drawing/2014/main" id="{0FB23496-18CA-4BFB-B1A2-358FA71A82EE}"/>
                </a:ext>
              </a:extLst>
            </p:cNvPr>
            <p:cNvGrpSpPr/>
            <p:nvPr/>
          </p:nvGrpSpPr>
          <p:grpSpPr>
            <a:xfrm>
              <a:off x="0" y="0"/>
              <a:ext cx="12192000" cy="6858000"/>
              <a:chOff x="0" y="0"/>
              <a:chExt cx="12192000" cy="6858000"/>
            </a:xfrm>
          </p:grpSpPr>
          <p:grpSp>
            <p:nvGrpSpPr>
              <p:cNvPr id="4" name="Group 3">
                <a:extLst>
                  <a:ext uri="{FF2B5EF4-FFF2-40B4-BE49-F238E27FC236}">
                    <a16:creationId xmlns:a16="http://schemas.microsoft.com/office/drawing/2014/main" id="{54DEA794-4690-48B7-BD24-41F397DD844F}"/>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DB43B8A8-0B8E-4F05-A8B1-82632E1ACC3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CEFC734-79E9-447B-9FF3-9C91E052284D}"/>
                    </a:ext>
                  </a:extLst>
                </p:cNvPr>
                <p:cNvSpPr/>
                <p:nvPr/>
              </p:nvSpPr>
              <p:spPr>
                <a:xfrm>
                  <a:off x="10287000" y="0"/>
                  <a:ext cx="1752600" cy="457200"/>
                </a:xfrm>
                <a:prstGeom prst="rect">
                  <a:avLst/>
                </a:prstGeom>
                <a:solidFill>
                  <a:srgbClr val="E7B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C6F81C8-B7B9-4636-A059-29D4E768D73E}"/>
                  </a:ext>
                </a:extLst>
              </p:cNvPr>
              <p:cNvSpPr/>
              <p:nvPr/>
            </p:nvSpPr>
            <p:spPr>
              <a:xfrm>
                <a:off x="990600" y="2133600"/>
                <a:ext cx="6019800" cy="228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04EABD9-B503-4D21-8831-EA733786ADC6}"/>
                </a:ext>
              </a:extLst>
            </p:cNvPr>
            <p:cNvGrpSpPr/>
            <p:nvPr/>
          </p:nvGrpSpPr>
          <p:grpSpPr>
            <a:xfrm>
              <a:off x="2895600" y="1371600"/>
              <a:ext cx="2438400" cy="2438400"/>
              <a:chOff x="2895600" y="1371600"/>
              <a:chExt cx="2438400" cy="2438400"/>
            </a:xfrm>
          </p:grpSpPr>
          <p:pic>
            <p:nvPicPr>
              <p:cNvPr id="8" name="Picture 7">
                <a:extLst>
                  <a:ext uri="{FF2B5EF4-FFF2-40B4-BE49-F238E27FC236}">
                    <a16:creationId xmlns:a16="http://schemas.microsoft.com/office/drawing/2014/main" id="{358C75D7-D2A1-4845-9EE8-EE3D5F71F673}"/>
                  </a:ext>
                </a:extLst>
              </p:cNvPr>
              <p:cNvPicPr>
                <a:picLocks noChangeAspect="1"/>
              </p:cNvPicPr>
              <p:nvPr/>
            </p:nvPicPr>
            <p:blipFill>
              <a:blip r:embed="rId3"/>
              <a:stretch>
                <a:fillRect/>
              </a:stretch>
            </p:blipFill>
            <p:spPr>
              <a:xfrm>
                <a:off x="2895600" y="1371600"/>
                <a:ext cx="2438400" cy="2438400"/>
              </a:xfrm>
              <a:prstGeom prst="rect">
                <a:avLst/>
              </a:prstGeom>
            </p:spPr>
          </p:pic>
          <p:sp>
            <p:nvSpPr>
              <p:cNvPr id="9" name="Rectangle 8">
                <a:extLst>
                  <a:ext uri="{FF2B5EF4-FFF2-40B4-BE49-F238E27FC236}">
                    <a16:creationId xmlns:a16="http://schemas.microsoft.com/office/drawing/2014/main" id="{C90B78C9-E1BB-4F67-9162-5A0261CA24E5}"/>
                  </a:ext>
                </a:extLst>
              </p:cNvPr>
              <p:cNvSpPr/>
              <p:nvPr/>
            </p:nvSpPr>
            <p:spPr>
              <a:xfrm>
                <a:off x="3124200" y="2286000"/>
                <a:ext cx="1219200" cy="533400"/>
              </a:xfrm>
              <a:prstGeom prst="rect">
                <a:avLst/>
              </a:prstGeom>
              <a:solidFill>
                <a:srgbClr val="FA7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a:extLst>
              <a:ext uri="{FF2B5EF4-FFF2-40B4-BE49-F238E27FC236}">
                <a16:creationId xmlns:a16="http://schemas.microsoft.com/office/drawing/2014/main" id="{C8DAD11F-1BA2-4448-AE1A-11AFAB0961BC}"/>
              </a:ext>
            </a:extLst>
          </p:cNvPr>
          <p:cNvSpPr txBox="1"/>
          <p:nvPr/>
        </p:nvSpPr>
        <p:spPr>
          <a:xfrm>
            <a:off x="3276600" y="2286000"/>
            <a:ext cx="1066800" cy="553998"/>
          </a:xfrm>
          <a:prstGeom prst="rect">
            <a:avLst/>
          </a:prstGeom>
          <a:noFill/>
        </p:spPr>
        <p:txBody>
          <a:bodyPr wrap="square" lIns="0" tIns="0" rIns="0" bIns="0" rtlCol="0">
            <a:spAutoFit/>
          </a:bodyPr>
          <a:lstStyle/>
          <a:p>
            <a:pPr algn="l"/>
            <a:r>
              <a:rPr lang="en-US" sz="3600" b="1">
                <a:solidFill>
                  <a:schemeClr val="bg1"/>
                </a:solidFill>
                <a:latin typeface="Times New Roman" panose="02020603050405020304" pitchFamily="18" charset="0"/>
                <a:cs typeface="Times New Roman" panose="02020603050405020304" pitchFamily="18" charset="0"/>
              </a:rPr>
              <a:t>Bài 9</a:t>
            </a:r>
          </a:p>
        </p:txBody>
      </p:sp>
      <p:sp>
        <p:nvSpPr>
          <p:cNvPr id="13" name="TextBox 12">
            <a:extLst>
              <a:ext uri="{FF2B5EF4-FFF2-40B4-BE49-F238E27FC236}">
                <a16:creationId xmlns:a16="http://schemas.microsoft.com/office/drawing/2014/main" id="{5C349630-1286-4D94-B9D2-9706AA4C0FE2}"/>
              </a:ext>
            </a:extLst>
          </p:cNvPr>
          <p:cNvSpPr txBox="1"/>
          <p:nvPr/>
        </p:nvSpPr>
        <p:spPr>
          <a:xfrm>
            <a:off x="381000" y="3200400"/>
            <a:ext cx="6858000" cy="923330"/>
          </a:xfrm>
          <a:prstGeom prst="rect">
            <a:avLst/>
          </a:prstGeom>
          <a:noFill/>
        </p:spPr>
        <p:txBody>
          <a:bodyPr wrap="square" lIns="0" tIns="0" rIns="0" bIns="0" rtlCol="0">
            <a:spAutoFit/>
          </a:bodyPr>
          <a:lstStyle/>
          <a:p>
            <a:pPr algn="ctr"/>
            <a:r>
              <a:rPr lang="en-US" sz="3000" b="1">
                <a:latin typeface="Times New Roman" panose="02020603050405020304" pitchFamily="18" charset="0"/>
                <a:cs typeface="Times New Roman" panose="02020603050405020304" pitchFamily="18" charset="0"/>
              </a:rPr>
              <a:t>Cuộc cải cách của Hồ Quý Ly và triều Hồ</a:t>
            </a:r>
          </a:p>
          <a:p>
            <a:pPr algn="ctr"/>
            <a:r>
              <a:rPr lang="en-US" sz="3000" b="1">
                <a:latin typeface="Times New Roman" panose="02020603050405020304" pitchFamily="18" charset="0"/>
                <a:cs typeface="Times New Roman" panose="02020603050405020304" pitchFamily="18" charset="0"/>
              </a:rPr>
              <a:t>(Cuối thế kỉ XIV, đầu thế kỉ XV)</a:t>
            </a:r>
          </a:p>
        </p:txBody>
      </p:sp>
      <p:pic>
        <p:nvPicPr>
          <p:cNvPr id="14" name="Picture 13">
            <a:extLst>
              <a:ext uri="{FF2B5EF4-FFF2-40B4-BE49-F238E27FC236}">
                <a16:creationId xmlns:a16="http://schemas.microsoft.com/office/drawing/2014/main" id="{B3F64C92-8A22-4920-ACCC-D6729B66D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963509"/>
            <a:ext cx="2075794" cy="2075794"/>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4BC0A6-07D7-4B05-8619-FC0352D119F1}"/>
              </a:ext>
            </a:extLst>
          </p:cNvPr>
          <p:cNvSpPr/>
          <p:nvPr/>
        </p:nvSpPr>
        <p:spPr>
          <a:xfrm>
            <a:off x="144554" y="1032831"/>
            <a:ext cx="4046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E6B330-6AD1-4DDD-975F-F7406FD271D9}"/>
              </a:ext>
            </a:extLst>
          </p:cNvPr>
          <p:cNvSpPr/>
          <p:nvPr/>
        </p:nvSpPr>
        <p:spPr>
          <a:xfrm>
            <a:off x="381000" y="2057399"/>
            <a:ext cx="10069512" cy="3767769"/>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en-US" sz="5400" b="1">
                <a:solidFill>
                  <a:srgbClr val="000000"/>
                </a:solidFill>
                <a:latin typeface="Times New Roman" panose="02020603050405020304" pitchFamily="18" charset="0"/>
                <a:cs typeface="Times New Roman" panose="02020603050405020304" pitchFamily="18" charset="0"/>
              </a:rPr>
              <a:t>1. Bối cảnh lịch sử</a:t>
            </a:r>
          </a:p>
        </p:txBody>
      </p:sp>
      <p:sp>
        <p:nvSpPr>
          <p:cNvPr id="5" name="TextBox 5"/>
          <p:cNvSpPr txBox="1"/>
          <p:nvPr/>
        </p:nvSpPr>
        <p:spPr>
          <a:xfrm>
            <a:off x="1013377" y="2100627"/>
            <a:ext cx="10069512" cy="568874"/>
          </a:xfrm>
          <a:prstGeom prst="rect">
            <a:avLst/>
          </a:prstGeom>
        </p:spPr>
        <p:txBody>
          <a:bodyPr wrap="square" lIns="0" tIns="0" rIns="0" bIns="0" rtlCol="0" anchor="t">
            <a:spAutoFit/>
          </a:bodyPr>
          <a:lstStyle/>
          <a:p>
            <a:pPr>
              <a:lnSpc>
                <a:spcPct val="15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Tầng lớp thống trị ăn chơi, hưởng lạc.</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227937"/>
            <a:ext cx="6248282" cy="584775"/>
          </a:xfrm>
          <a:prstGeom prst="rect">
            <a:avLst/>
          </a:prstGeom>
          <a:noFill/>
        </p:spPr>
        <p:txBody>
          <a:bodyPr wrap="square" rtlCol="0">
            <a:spAutoFit/>
          </a:bodyPr>
          <a:lstStyle/>
          <a:p>
            <a:r>
              <a:rPr lang="vi-VN" sz="3200" b="1">
                <a:solidFill>
                  <a:schemeClr val="tx1">
                    <a:lumMod val="95000"/>
                    <a:lumOff val="5000"/>
                  </a:schemeClr>
                </a:solidFill>
                <a:latin typeface="Times New Roman" panose="02020603050405020304" pitchFamily="18" charset="0"/>
                <a:cs typeface="Times New Roman" panose="02020603050405020304" pitchFamily="18" charset="0"/>
              </a:rPr>
              <a:t>b</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Về chính trị</a:t>
            </a:r>
          </a:p>
        </p:txBody>
      </p:sp>
      <p:sp>
        <p:nvSpPr>
          <p:cNvPr id="8" name="TextBox 5">
            <a:extLst>
              <a:ext uri="{FF2B5EF4-FFF2-40B4-BE49-F238E27FC236}">
                <a16:creationId xmlns:a16="http://schemas.microsoft.com/office/drawing/2014/main" id="{EF13CF9C-ED6A-43C9-AD15-4F0FE7CB080A}"/>
              </a:ext>
            </a:extLst>
          </p:cNvPr>
          <p:cNvSpPr txBox="1"/>
          <p:nvPr/>
        </p:nvSpPr>
        <p:spPr>
          <a:xfrm>
            <a:off x="1013377" y="2865760"/>
            <a:ext cx="10069512" cy="568874"/>
          </a:xfrm>
          <a:prstGeom prst="rect">
            <a:avLst/>
          </a:prstGeom>
        </p:spPr>
        <p:txBody>
          <a:bodyPr wrap="square" lIns="0" tIns="0" rIns="0" bIns="0" rtlCol="0" anchor="t">
            <a:spAutoFit/>
          </a:bodyPr>
          <a:lstStyle/>
          <a:p>
            <a:pPr>
              <a:lnSpc>
                <a:spcPct val="15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triều, trung thần thì ít, kẻ gian nịnh, cơ hội thì nhiều</a:t>
            </a:r>
          </a:p>
        </p:txBody>
      </p:sp>
      <p:sp>
        <p:nvSpPr>
          <p:cNvPr id="10" name="TextBox 5">
            <a:extLst>
              <a:ext uri="{FF2B5EF4-FFF2-40B4-BE49-F238E27FC236}">
                <a16:creationId xmlns:a16="http://schemas.microsoft.com/office/drawing/2014/main" id="{69B49D77-5341-4AA5-964F-3703FD3169B5}"/>
              </a:ext>
            </a:extLst>
          </p:cNvPr>
          <p:cNvSpPr txBox="1"/>
          <p:nvPr/>
        </p:nvSpPr>
        <p:spPr>
          <a:xfrm>
            <a:off x="1013377" y="3630893"/>
            <a:ext cx="10069512" cy="861774"/>
          </a:xfrm>
          <a:prstGeom prst="rect">
            <a:avLst/>
          </a:prstGeom>
        </p:spPr>
        <p:txBody>
          <a:bodyPr wrap="square" lIns="0" tIns="0" rIns="0" bIns="0" rtlCol="0" anchor="t">
            <a:spAutoFit/>
          </a:bodyPr>
          <a:lstStyle/>
          <a:p>
            <a:pP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Triều Trần gặp khó khăn khi đối phó với các cuộc tấn công của Chăm-pa và sự đe doạ của nhà Minh.</a:t>
            </a:r>
          </a:p>
        </p:txBody>
      </p:sp>
      <p:sp>
        <p:nvSpPr>
          <p:cNvPr id="11" name="TextBox 5">
            <a:extLst>
              <a:ext uri="{FF2B5EF4-FFF2-40B4-BE49-F238E27FC236}">
                <a16:creationId xmlns:a16="http://schemas.microsoft.com/office/drawing/2014/main" id="{DB4B3930-48E0-4B58-8E8D-90898FAE9605}"/>
              </a:ext>
            </a:extLst>
          </p:cNvPr>
          <p:cNvSpPr txBox="1"/>
          <p:nvPr/>
        </p:nvSpPr>
        <p:spPr>
          <a:xfrm>
            <a:off x="1013377" y="4688926"/>
            <a:ext cx="10069512" cy="568874"/>
          </a:xfrm>
          <a:prstGeom prst="rect">
            <a:avLst/>
          </a:prstGeom>
        </p:spPr>
        <p:txBody>
          <a:bodyPr wrap="square" lIns="0" tIns="0" rIns="0" bIns="0" rtlCol="0" anchor="t">
            <a:spAutoFit/>
          </a:bodyPr>
          <a:lstStyle/>
          <a:p>
            <a:pPr>
              <a:lnSpc>
                <a:spcPct val="15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Hồ Quý Ly thâu tóm quyền lực, buộc vua Trần nhường ngôi.</a:t>
            </a:r>
          </a:p>
        </p:txBody>
      </p:sp>
    </p:spTree>
    <p:extLst>
      <p:ext uri="{BB962C8B-B14F-4D97-AF65-F5344CB8AC3E}">
        <p14:creationId xmlns:p14="http://schemas.microsoft.com/office/powerpoint/2010/main" val="2754587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745C2F-9FF6-4750-853D-B159D2AF5750}"/>
              </a:ext>
            </a:extLst>
          </p:cNvPr>
          <p:cNvSpPr/>
          <p:nvPr/>
        </p:nvSpPr>
        <p:spPr>
          <a:xfrm>
            <a:off x="228600" y="228600"/>
            <a:ext cx="11125200" cy="5943600"/>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9679ED-7C46-41A7-82DD-6C71D7D77CA5}"/>
              </a:ext>
            </a:extLst>
          </p:cNvPr>
          <p:cNvPicPr>
            <a:picLocks noChangeAspect="1"/>
          </p:cNvPicPr>
          <p:nvPr/>
        </p:nvPicPr>
        <p:blipFill>
          <a:blip r:embed="rId5"/>
          <a:stretch>
            <a:fillRect/>
          </a:stretch>
        </p:blipFill>
        <p:spPr>
          <a:xfrm>
            <a:off x="13716000" y="-762000"/>
            <a:ext cx="7635902" cy="3566469"/>
          </a:xfrm>
          <a:prstGeom prst="rect">
            <a:avLst/>
          </a:prstGeom>
        </p:spPr>
      </p:pic>
      <p:sp>
        <p:nvSpPr>
          <p:cNvPr id="2" name="TextBox 1">
            <a:extLst>
              <a:ext uri="{FF2B5EF4-FFF2-40B4-BE49-F238E27FC236}">
                <a16:creationId xmlns:a16="http://schemas.microsoft.com/office/drawing/2014/main" id="{B99A5986-2190-4AAA-AB7C-279695DB5FA6}"/>
              </a:ext>
            </a:extLst>
          </p:cNvPr>
          <p:cNvSpPr txBox="1"/>
          <p:nvPr/>
        </p:nvSpPr>
        <p:spPr>
          <a:xfrm>
            <a:off x="563880" y="568911"/>
            <a:ext cx="10454640" cy="5262979"/>
          </a:xfrm>
          <a:prstGeom prst="rect">
            <a:avLst/>
          </a:prstGeom>
          <a:noFill/>
        </p:spPr>
        <p:txBody>
          <a:bodyPr wrap="square" rtlCol="0">
            <a:spAutoFit/>
          </a:bodyPr>
          <a:lstStyle/>
          <a:p>
            <a:pPr algn="just"/>
            <a:r>
              <a:rPr lang="vi-VN" sz="2400">
                <a:latin typeface="+mj-lt"/>
              </a:rPr>
              <a:t>Về</a:t>
            </a:r>
            <a:r>
              <a:rPr lang="vi-VN" sz="2400" b="1">
                <a:latin typeface="+mj-lt"/>
              </a:rPr>
              <a:t> bối cảnh lịch sử </a:t>
            </a:r>
            <a:r>
              <a:rPr lang="vi-VN" sz="2400">
                <a:latin typeface="+mj-lt"/>
              </a:rPr>
              <a:t>cuối Triều Trần: </a:t>
            </a:r>
            <a:r>
              <a:rPr lang="vi-VN" sz="2400" b="1">
                <a:latin typeface="+mj-lt"/>
              </a:rPr>
              <a:t>Vua Trần Dụ Tông</a:t>
            </a:r>
            <a:r>
              <a:rPr lang="vi-VN" sz="2400">
                <a:latin typeface="+mj-lt"/>
              </a:rPr>
              <a:t> “sai đào hồ lớn ở vườn ngự nơi hậu cung, trong hồ chất đá làm núi, bên bờ hồ trồng thông, trúc và nhiều thứ cây khác, thêm vào đẩy nào là cỏ lạ, hoa thơm, mu</a:t>
            </a:r>
            <a:r>
              <a:rPr lang="en-US" sz="2400">
                <a:latin typeface="+mj-lt"/>
              </a:rPr>
              <a:t>ô</a:t>
            </a:r>
            <a:r>
              <a:rPr lang="vi-VN" sz="2400">
                <a:latin typeface="+mj-lt"/>
              </a:rPr>
              <a:t>ng kì, chim quý. Bốn mặt khai thông cho nước sông vào. Lại đào hồ khác, bắt dân chở nước vào hồ để nuôi cá, các hải sản. Bắt người Hoa châu chở cá sấu thả vào đấy. Lại làm dãy khách lang ở Tây Điện thẳng đến cửa Hoàng Phúc... Nay xây cất, mai tu đạo, không lúc nào ngớt việc”. Nhà vua lại “buông tuồng vô độ. Tính nghiện rượu, thường sai các quan vào uống rượu cùng. Người nào uống được nhiều thì ban thưởng. Bùi Khoan dùng kế giả vờ uống hết trăm thùng rượu, được thưởng tước hai t</a:t>
            </a:r>
            <a:r>
              <a:rPr lang="en-US" sz="2400">
                <a:latin typeface="+mj-lt"/>
              </a:rPr>
              <a:t>ư</a:t>
            </a:r>
            <a:r>
              <a:rPr lang="vi-VN" sz="2400">
                <a:latin typeface="+mj-lt"/>
              </a:rPr>
              <a:t>”. Dương Nhật Lễ (con phường chèo, cháu Dụ Tông) gây sự biến, mưu đổi họ, gây biến, khiến cho Triều Trần lâm vào cuộc khủng hoảng cung đình. Vua thích đánh bạc, thường xuyên gọi các nhà giàu ở Bắc Giang, Hà Tây vào cung, đặt 1 tiếng 30 quan. Vua lại tin dùng nịnh thần, Chu Văn An dâng Thất trảm sớ nhưng không được vua chấp nhận đã treo ấn từ quan.</a:t>
            </a:r>
            <a:endParaRPr lang="en-US" sz="2400">
              <a:latin typeface="+mj-lt"/>
            </a:endParaRPr>
          </a:p>
        </p:txBody>
      </p:sp>
      <p:pic>
        <p:nvPicPr>
          <p:cNvPr id="5" name="ve_boi_canh_lich_su_cuoi_trieu_190923222059">
            <a:hlinkClick r:id="" action="ppaction://media"/>
            <a:extLst>
              <a:ext uri="{FF2B5EF4-FFF2-40B4-BE49-F238E27FC236}">
                <a16:creationId xmlns:a16="http://schemas.microsoft.com/office/drawing/2014/main" id="{ACE4B95E-0180-4782-AA75-FB1DABD029AB}"/>
              </a:ext>
            </a:extLst>
          </p:cNvPr>
          <p:cNvPicPr>
            <a:picLocks noChangeAspect="1"/>
          </p:cNvPicPr>
          <p:nvPr>
            <a:audioFile r:link="rId1"/>
            <p:extLst>
              <p:ext uri="{DAA4B4D4-6D71-4841-9C94-3DE7FCFB9230}">
                <p14:media xmlns:p14="http://schemas.microsoft.com/office/powerpoint/2010/main" r:embed="rId2">
                  <p14:trim end="125093.8594"/>
                </p14:media>
              </p:ext>
            </p:extLst>
          </p:nvPr>
        </p:nvPicPr>
        <p:blipFill>
          <a:blip r:embed="rId6"/>
          <a:stretch>
            <a:fillRect/>
          </a:stretch>
        </p:blipFill>
        <p:spPr>
          <a:xfrm>
            <a:off x="5767754" y="7391400"/>
            <a:ext cx="487363" cy="487363"/>
          </a:xfrm>
          <a:prstGeom prst="rect">
            <a:avLst/>
          </a:prstGeom>
        </p:spPr>
      </p:pic>
    </p:spTree>
    <p:extLst>
      <p:ext uri="{BB962C8B-B14F-4D97-AF65-F5344CB8AC3E}">
        <p14:creationId xmlns:p14="http://schemas.microsoft.com/office/powerpoint/2010/main" val="2512200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745C2F-9FF6-4750-853D-B159D2AF5750}"/>
              </a:ext>
            </a:extLst>
          </p:cNvPr>
          <p:cNvSpPr/>
          <p:nvPr/>
        </p:nvSpPr>
        <p:spPr>
          <a:xfrm>
            <a:off x="228600" y="228600"/>
            <a:ext cx="11125200" cy="5943600"/>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9A5986-2190-4AAA-AB7C-279695DB5FA6}"/>
              </a:ext>
            </a:extLst>
          </p:cNvPr>
          <p:cNvSpPr txBox="1"/>
          <p:nvPr/>
        </p:nvSpPr>
        <p:spPr>
          <a:xfrm>
            <a:off x="563880" y="304800"/>
            <a:ext cx="6294120" cy="5940088"/>
          </a:xfrm>
          <a:prstGeom prst="rect">
            <a:avLst/>
          </a:prstGeom>
          <a:noFill/>
        </p:spPr>
        <p:txBody>
          <a:bodyPr wrap="square" rtlCol="0">
            <a:spAutoFit/>
          </a:bodyPr>
          <a:lstStyle/>
          <a:p>
            <a:pPr algn="just"/>
            <a:r>
              <a:rPr lang="vi-VN" sz="2000">
                <a:latin typeface="+mj-lt"/>
              </a:rPr>
              <a:t>Về</a:t>
            </a:r>
            <a:r>
              <a:rPr lang="vi-VN" sz="2000" b="1">
                <a:latin typeface="+mj-lt"/>
              </a:rPr>
              <a:t> bối cảnh lịch sử </a:t>
            </a:r>
            <a:r>
              <a:rPr lang="vi-VN" sz="2000">
                <a:latin typeface="+mj-lt"/>
              </a:rPr>
              <a:t>cuối Triều Trần: </a:t>
            </a:r>
            <a:r>
              <a:rPr lang="vi-VN" sz="2000" b="1">
                <a:latin typeface="+mj-lt"/>
              </a:rPr>
              <a:t>Vua Trần Dụ Tông</a:t>
            </a:r>
            <a:r>
              <a:rPr lang="vi-VN" sz="2000">
                <a:latin typeface="+mj-lt"/>
              </a:rPr>
              <a:t> “sai đào hồ lớn ở vườn ngự nơi hậu cung, trong hồ chất đá làm núi, bên bờ hồ trồng thông, trúc và nhiều thứ cây khác, thêm vào đẩy nào là cỏ lạ, hoa thơm, mu</a:t>
            </a:r>
            <a:r>
              <a:rPr lang="en-US" sz="2000">
                <a:latin typeface="+mj-lt"/>
              </a:rPr>
              <a:t>ô</a:t>
            </a:r>
            <a:r>
              <a:rPr lang="vi-VN" sz="2000">
                <a:latin typeface="+mj-lt"/>
              </a:rPr>
              <a:t>ng kì, chim quý. Bốn mặt khai thông cho nước sông vào. Lại đào hồ khác, bắt dân chở nước vào hồ để nuôi cá, các hải sản. Bắt người Hoa châu chở cá sấu thả vào đấy. Lại làm dãy khách lang ở Tây Điện thẳng đến cửa Hoàng Phúc... Nay xây cất, mai tu đạo, không lúc nào ngớt việc”. Nhà vua lại “buông tuồng vô độ. Tính nghiện rượu, thường sai các quan vào uống rượu cùng. Người nào uống được nhiều thì ban thưởng. Bùi Khoan dùng kế giả vờ uống hết trăm thùng rượu, được thưởng tước hai t</a:t>
            </a:r>
            <a:r>
              <a:rPr lang="en-US" sz="2000">
                <a:latin typeface="+mj-lt"/>
              </a:rPr>
              <a:t>ư</a:t>
            </a:r>
            <a:r>
              <a:rPr lang="vi-VN" sz="2000">
                <a:latin typeface="+mj-lt"/>
              </a:rPr>
              <a:t>”. Dương Nhật Lễ (con phường chèo, cháu Dụ Tông) gây sự biến, mưu đổi họ, gây biến, khiến cho Triều Trần lâm vào cuộc khủng hoảng cung đình. Vua thích đánh bạc, thường xuyên gọi các nhà giàu ở Bắc Giang, Hà Tây vào cung, đặt 1 tiếng 30 quan. Vua lại tin dùng nịnh thần, Chu Văn An dâng Thất trảm sớ nhưng không được vua chấp nhận đã treo ấn từ quan.</a:t>
            </a:r>
            <a:endParaRPr lang="en-US" sz="2000">
              <a:latin typeface="+mj-lt"/>
            </a:endParaRPr>
          </a:p>
        </p:txBody>
      </p:sp>
      <p:pic>
        <p:nvPicPr>
          <p:cNvPr id="5" name="ve_boi_canh_lich_su_cuoi_trieu_190923222059">
            <a:hlinkClick r:id="" action="ppaction://media"/>
            <a:extLst>
              <a:ext uri="{FF2B5EF4-FFF2-40B4-BE49-F238E27FC236}">
                <a16:creationId xmlns:a16="http://schemas.microsoft.com/office/drawing/2014/main" id="{ACE4B95E-0180-4782-AA75-FB1DABD029AB}"/>
              </a:ext>
            </a:extLst>
          </p:cNvPr>
          <p:cNvPicPr>
            <a:picLocks noChangeAspect="1"/>
          </p:cNvPicPr>
          <p:nvPr>
            <a:audioFile r:link="rId1"/>
            <p:extLst>
              <p:ext uri="{DAA4B4D4-6D71-4841-9C94-3DE7FCFB9230}">
                <p14:media xmlns:p14="http://schemas.microsoft.com/office/powerpoint/2010/main" r:embed="rId2">
                  <p14:trim end="125093.8594"/>
                </p14:media>
              </p:ext>
            </p:extLst>
          </p:nvPr>
        </p:nvPicPr>
        <p:blipFill>
          <a:blip r:embed="rId7"/>
          <a:stretch>
            <a:fillRect/>
          </a:stretch>
        </p:blipFill>
        <p:spPr>
          <a:xfrm>
            <a:off x="5767754" y="7391400"/>
            <a:ext cx="487363" cy="487363"/>
          </a:xfrm>
          <a:prstGeom prst="rect">
            <a:avLst/>
          </a:prstGeom>
        </p:spPr>
      </p:pic>
      <p:pic>
        <p:nvPicPr>
          <p:cNvPr id="6" name="Picture 5">
            <a:extLst>
              <a:ext uri="{FF2B5EF4-FFF2-40B4-BE49-F238E27FC236}">
                <a16:creationId xmlns:a16="http://schemas.microsoft.com/office/drawing/2014/main" id="{D8158755-C6B5-4485-BEA8-CCEDA41CECC1}"/>
              </a:ext>
            </a:extLst>
          </p:cNvPr>
          <p:cNvPicPr>
            <a:picLocks noChangeAspect="1"/>
          </p:cNvPicPr>
          <p:nvPr/>
        </p:nvPicPr>
        <p:blipFill>
          <a:blip r:embed="rId8"/>
          <a:stretch>
            <a:fillRect/>
          </a:stretch>
        </p:blipFill>
        <p:spPr>
          <a:xfrm>
            <a:off x="7791450" y="914400"/>
            <a:ext cx="2857500" cy="4295775"/>
          </a:xfrm>
          <a:prstGeom prst="rect">
            <a:avLst/>
          </a:prstGeom>
        </p:spPr>
      </p:pic>
      <p:sp>
        <p:nvSpPr>
          <p:cNvPr id="7" name="TextBox 6">
            <a:extLst>
              <a:ext uri="{FF2B5EF4-FFF2-40B4-BE49-F238E27FC236}">
                <a16:creationId xmlns:a16="http://schemas.microsoft.com/office/drawing/2014/main" id="{F62C8B1C-36EF-457E-A48F-F5440ABC9B67}"/>
              </a:ext>
            </a:extLst>
          </p:cNvPr>
          <p:cNvSpPr txBox="1"/>
          <p:nvPr/>
        </p:nvSpPr>
        <p:spPr>
          <a:xfrm>
            <a:off x="7924800" y="5334000"/>
            <a:ext cx="2724150" cy="646331"/>
          </a:xfrm>
          <a:prstGeom prst="rect">
            <a:avLst/>
          </a:prstGeom>
          <a:noFill/>
        </p:spPr>
        <p:txBody>
          <a:bodyPr wrap="square" rtlCol="0">
            <a:spAutoFit/>
          </a:bodyPr>
          <a:lstStyle/>
          <a:p>
            <a:pPr algn="ctr"/>
            <a:r>
              <a:rPr lang="vi-VN" b="1">
                <a:latin typeface="+mj-lt"/>
              </a:rPr>
              <a:t>tượng </a:t>
            </a:r>
            <a:r>
              <a:rPr lang="vi-VN" sz="1800" b="1">
                <a:latin typeface="+mj-lt"/>
              </a:rPr>
              <a:t>Vua Trần Dụ Tông</a:t>
            </a:r>
          </a:p>
          <a:p>
            <a:pPr algn="ctr"/>
            <a:r>
              <a:rPr lang="vi-VN">
                <a:latin typeface="+mj-lt"/>
              </a:rPr>
              <a:t>nguồn </a:t>
            </a:r>
            <a:r>
              <a:rPr lang="en-US" i="0">
                <a:solidFill>
                  <a:srgbClr val="202122"/>
                </a:solidFill>
                <a:effectLst/>
                <a:latin typeface="Arial" panose="020B0604020202020204" pitchFamily="34" charset="0"/>
              </a:rPr>
              <a:t>Wikipedia</a:t>
            </a:r>
            <a:endParaRPr lang="en-US"/>
          </a:p>
        </p:txBody>
      </p:sp>
      <p:pic>
        <p:nvPicPr>
          <p:cNvPr id="8" name="nhạc nền">
            <a:hlinkClick r:id="" action="ppaction://media"/>
            <a:extLst>
              <a:ext uri="{FF2B5EF4-FFF2-40B4-BE49-F238E27FC236}">
                <a16:creationId xmlns:a16="http://schemas.microsoft.com/office/drawing/2014/main" id="{627CD9E3-81F3-43E9-BF0A-046AF522637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42637" y="7635081"/>
            <a:ext cx="487363" cy="487363"/>
          </a:xfrm>
          <a:prstGeom prst="rect">
            <a:avLst/>
          </a:prstGeom>
        </p:spPr>
      </p:pic>
    </p:spTree>
    <p:extLst>
      <p:ext uri="{BB962C8B-B14F-4D97-AF65-F5344CB8AC3E}">
        <p14:creationId xmlns:p14="http://schemas.microsoft.com/office/powerpoint/2010/main" val="1735686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38" fill="hold"/>
                                        <p:tgtEl>
                                          <p:spTgt spid="5"/>
                                        </p:tgtEl>
                                      </p:cBhvr>
                                    </p:cmd>
                                  </p:childTnLst>
                                </p:cTn>
                              </p:par>
                              <p:par>
                                <p:cTn id="7" presetID="1" presetClass="mediacall" presetSubtype="0" fill="hold" nodeType="withEffect">
                                  <p:stCondLst>
                                    <p:cond delay="0"/>
                                  </p:stCondLst>
                                  <p:childTnLst>
                                    <p:cmd type="call" cmd="playFrom(0.0)">
                                      <p:cBhvr>
                                        <p:cTn id="8" dur="1528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audio>
              <p:cMediaNode vol="30488">
                <p:cTn id="1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20416-4908-4FA6-AD61-5E130A1D6EF9}"/>
              </a:ext>
            </a:extLst>
          </p:cNvPr>
          <p:cNvPicPr>
            <a:picLocks noChangeAspect="1"/>
          </p:cNvPicPr>
          <p:nvPr/>
        </p:nvPicPr>
        <p:blipFill>
          <a:blip r:embed="rId3"/>
          <a:stretch>
            <a:fillRect/>
          </a:stretch>
        </p:blipFill>
        <p:spPr>
          <a:xfrm>
            <a:off x="2209800" y="838200"/>
            <a:ext cx="7772400" cy="5181600"/>
          </a:xfrm>
          <a:prstGeom prst="rect">
            <a:avLst/>
          </a:prstGeom>
        </p:spPr>
      </p:pic>
    </p:spTree>
    <p:extLst>
      <p:ext uri="{BB962C8B-B14F-4D97-AF65-F5344CB8AC3E}">
        <p14:creationId xmlns:p14="http://schemas.microsoft.com/office/powerpoint/2010/main" val="40054552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9538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935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693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3271C4-6A0F-438B-A95E-F90D2437C264}"/>
              </a:ext>
            </a:extLst>
          </p:cNvPr>
          <p:cNvSpPr/>
          <p:nvPr/>
        </p:nvSpPr>
        <p:spPr>
          <a:xfrm>
            <a:off x="144554" y="1032831"/>
            <a:ext cx="4046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en-US" sz="5400" b="1">
                <a:solidFill>
                  <a:srgbClr val="000000"/>
                </a:solidFill>
                <a:latin typeface="Times New Roman" panose="02020603050405020304" pitchFamily="18" charset="0"/>
                <a:cs typeface="Times New Roman" panose="02020603050405020304" pitchFamily="18" charset="0"/>
              </a:rPr>
              <a:t>2. Nội dung cải cách</a:t>
            </a:r>
          </a:p>
        </p:txBody>
      </p:sp>
      <p:sp>
        <p:nvSpPr>
          <p:cNvPr id="5" name="TextBox 5"/>
          <p:cNvSpPr txBox="1"/>
          <p:nvPr/>
        </p:nvSpPr>
        <p:spPr>
          <a:xfrm>
            <a:off x="575814" y="2059802"/>
            <a:ext cx="10725858" cy="430887"/>
          </a:xfrm>
          <a:prstGeom prst="rect">
            <a:avLst/>
          </a:prstGeom>
        </p:spPr>
        <p:txBody>
          <a:bodyPr wrap="square" lIns="0" tIns="0" rIns="0" bIns="0" rtlCol="0" anchor="t">
            <a:spAutoFit/>
          </a:bodyPr>
          <a:lstStyle/>
          <a:p>
            <a:pPr>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Hạn chế chế độ sở hữu lớn về ruộng đất thông qua chính sách hạn điền.</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227937"/>
            <a:ext cx="6248282" cy="584775"/>
          </a:xfrm>
          <a:prstGeom prst="rect">
            <a:avLst/>
          </a:prstGeom>
          <a:noFill/>
        </p:spPr>
        <p:txBody>
          <a:bodyPr wrap="square" rtlCol="0">
            <a:spAutoFit/>
          </a:bodyPr>
          <a:lstStyle/>
          <a:p>
            <a:r>
              <a:rPr lang="en-US" sz="3200" b="1">
                <a:solidFill>
                  <a:schemeClr val="tx1">
                    <a:lumMod val="95000"/>
                    <a:lumOff val="5000"/>
                  </a:schemeClr>
                </a:solidFill>
                <a:latin typeface="Times New Roman" panose="02020603050405020304" pitchFamily="18" charset="0"/>
                <a:cs typeface="Times New Roman" panose="02020603050405020304" pitchFamily="18" charset="0"/>
              </a:rPr>
              <a:t>a) Về </a:t>
            </a:r>
            <a:r>
              <a:rPr lang="vi-VN" sz="3200" b="1">
                <a:solidFill>
                  <a:schemeClr val="tx1">
                    <a:lumMod val="95000"/>
                    <a:lumOff val="5000"/>
                  </a:schemeClr>
                </a:solidFill>
                <a:latin typeface="Times New Roman" panose="02020603050405020304" pitchFamily="18" charset="0"/>
                <a:cs typeface="Times New Roman" panose="02020603050405020304" pitchFamily="18" charset="0"/>
              </a:rPr>
              <a:t>kinh tế, xã hội</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FA25836-6437-4EB5-9DDA-59B4D54C8E34}"/>
              </a:ext>
            </a:extLst>
          </p:cNvPr>
          <p:cNvPicPr>
            <a:picLocks noChangeAspect="1"/>
          </p:cNvPicPr>
          <p:nvPr/>
        </p:nvPicPr>
        <p:blipFill>
          <a:blip r:embed="rId4"/>
          <a:stretch>
            <a:fillRect/>
          </a:stretch>
        </p:blipFill>
        <p:spPr>
          <a:xfrm>
            <a:off x="473058" y="4572000"/>
            <a:ext cx="11245884" cy="1794162"/>
          </a:xfrm>
          <a:prstGeom prst="rect">
            <a:avLst/>
          </a:prstGeom>
        </p:spPr>
      </p:pic>
      <p:pic>
        <p:nvPicPr>
          <p:cNvPr id="8" name="Picture 7">
            <a:extLst>
              <a:ext uri="{FF2B5EF4-FFF2-40B4-BE49-F238E27FC236}">
                <a16:creationId xmlns:a16="http://schemas.microsoft.com/office/drawing/2014/main" id="{16A2461E-74E8-40B5-A7B7-2F0580398944}"/>
              </a:ext>
            </a:extLst>
          </p:cNvPr>
          <p:cNvPicPr>
            <a:picLocks noChangeAspect="1"/>
          </p:cNvPicPr>
          <p:nvPr/>
        </p:nvPicPr>
        <p:blipFill>
          <a:blip r:embed="rId5"/>
          <a:stretch>
            <a:fillRect/>
          </a:stretch>
        </p:blipFill>
        <p:spPr>
          <a:xfrm>
            <a:off x="1403404" y="4572001"/>
            <a:ext cx="9385192" cy="1824646"/>
          </a:xfrm>
          <a:prstGeom prst="rect">
            <a:avLst/>
          </a:prstGeom>
        </p:spPr>
      </p:pic>
      <p:sp>
        <p:nvSpPr>
          <p:cNvPr id="11" name="TextBox 5">
            <a:extLst>
              <a:ext uri="{FF2B5EF4-FFF2-40B4-BE49-F238E27FC236}">
                <a16:creationId xmlns:a16="http://schemas.microsoft.com/office/drawing/2014/main" id="{F0F462B8-8648-47A7-A83D-BB4FBB05D41F}"/>
              </a:ext>
            </a:extLst>
          </p:cNvPr>
          <p:cNvSpPr txBox="1"/>
          <p:nvPr/>
        </p:nvSpPr>
        <p:spPr>
          <a:xfrm>
            <a:off x="622706" y="2882927"/>
            <a:ext cx="10725858" cy="430887"/>
          </a:xfrm>
          <a:prstGeom prst="rect">
            <a:avLst/>
          </a:prstGeom>
        </p:spPr>
        <p:txBody>
          <a:bodyPr wrap="square" lIns="0" tIns="0" rIns="0" bIns="0" rtlCol="0" anchor="t">
            <a:spAutoFit/>
          </a:bodyPr>
          <a:lstStyle/>
          <a:p>
            <a:pPr>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Phát hành tiền giấy, cải cách thuế và thống nhất đơn vị đo lường quốc gia.</a:t>
            </a:r>
          </a:p>
        </p:txBody>
      </p:sp>
      <p:sp>
        <p:nvSpPr>
          <p:cNvPr id="12" name="TextBox 5">
            <a:extLst>
              <a:ext uri="{FF2B5EF4-FFF2-40B4-BE49-F238E27FC236}">
                <a16:creationId xmlns:a16="http://schemas.microsoft.com/office/drawing/2014/main" id="{88D11372-914A-4AE6-96B5-A382EA43853D}"/>
              </a:ext>
            </a:extLst>
          </p:cNvPr>
          <p:cNvSpPr txBox="1"/>
          <p:nvPr/>
        </p:nvSpPr>
        <p:spPr>
          <a:xfrm>
            <a:off x="622706" y="3706052"/>
            <a:ext cx="10725858" cy="861774"/>
          </a:xfrm>
          <a:prstGeom prst="rect">
            <a:avLst/>
          </a:prstGeom>
        </p:spPr>
        <p:txBody>
          <a:bodyPr wrap="square" lIns="0" tIns="0" rIns="0" bIns="0" rtlCol="0" anchor="t">
            <a:spAutoFit/>
          </a:bodyPr>
          <a:lstStyle/>
          <a:p>
            <a:pPr>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Quy định số lượng gia nô được sở hữu bởi tầng lớp quý tộc, vương hầu, và quan lại.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8175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4BA4791-C7AC-4F63-83FF-44AC90FBA9B7}"/>
              </a:ext>
            </a:extLst>
          </p:cNvPr>
          <p:cNvSpPr/>
          <p:nvPr/>
        </p:nvSpPr>
        <p:spPr>
          <a:xfrm>
            <a:off x="380999" y="1667664"/>
            <a:ext cx="11139453" cy="3378956"/>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29A7D1-3EF3-4029-A1BB-36DBF27253CA}"/>
              </a:ext>
            </a:extLst>
          </p:cNvPr>
          <p:cNvSpPr/>
          <p:nvPr/>
        </p:nvSpPr>
        <p:spPr>
          <a:xfrm>
            <a:off x="144554" y="1032832"/>
            <a:ext cx="4046446" cy="584776"/>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en-US" sz="5400" b="1">
                <a:solidFill>
                  <a:srgbClr val="000000"/>
                </a:solidFill>
                <a:latin typeface="Times New Roman" panose="02020603050405020304" pitchFamily="18" charset="0"/>
                <a:cs typeface="Times New Roman" panose="02020603050405020304" pitchFamily="18" charset="0"/>
              </a:rPr>
              <a:t>2. Nội dung cải cách</a:t>
            </a:r>
          </a:p>
        </p:txBody>
      </p:sp>
      <p:sp>
        <p:nvSpPr>
          <p:cNvPr id="5" name="TextBox 5"/>
          <p:cNvSpPr txBox="1"/>
          <p:nvPr/>
        </p:nvSpPr>
        <p:spPr>
          <a:xfrm>
            <a:off x="733071" y="1667663"/>
            <a:ext cx="10725858" cy="121520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Tăng cường lực lượng quân đội chính quy và củng cố phòng thủ ở các khu vực hiểm yếu.</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990600"/>
            <a:ext cx="6248282" cy="584775"/>
          </a:xfrm>
          <a:prstGeom prst="rect">
            <a:avLst/>
          </a:prstGeom>
          <a:noFill/>
        </p:spPr>
        <p:txBody>
          <a:bodyPr wrap="square" rtlCol="0">
            <a:spAutoFit/>
          </a:bodyPr>
          <a:lstStyle/>
          <a:p>
            <a:r>
              <a:rPr lang="vi-VN" sz="3200" b="1">
                <a:solidFill>
                  <a:schemeClr val="tx1">
                    <a:lumMod val="95000"/>
                    <a:lumOff val="5000"/>
                  </a:schemeClr>
                </a:solidFill>
                <a:latin typeface="Times New Roman" panose="02020603050405020304" pitchFamily="18" charset="0"/>
                <a:cs typeface="Times New Roman" panose="02020603050405020304" pitchFamily="18" charset="0"/>
              </a:rPr>
              <a:t>b</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Về </a:t>
            </a:r>
            <a:r>
              <a:rPr lang="vi-VN" sz="3200" b="1">
                <a:solidFill>
                  <a:schemeClr val="tx1">
                    <a:lumMod val="95000"/>
                    <a:lumOff val="5000"/>
                  </a:schemeClr>
                </a:solidFill>
                <a:latin typeface="Times New Roman" panose="02020603050405020304" pitchFamily="18" charset="0"/>
                <a:cs typeface="Times New Roman" panose="02020603050405020304" pitchFamily="18" charset="0"/>
              </a:rPr>
              <a:t>quân sự</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026" name="Picture 2" descr="Top 10 Bài văn thuyết minh về thành nhà Hồ hay nhất - toplist.vn">
            <a:extLst>
              <a:ext uri="{FF2B5EF4-FFF2-40B4-BE49-F238E27FC236}">
                <a16:creationId xmlns:a16="http://schemas.microsoft.com/office/drawing/2014/main" id="{9AB4A25D-6A14-4905-95BB-06043F48C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046620"/>
            <a:ext cx="2815732" cy="1678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5AABEF-8824-4973-9C48-415E01A0BE8F}"/>
              </a:ext>
            </a:extLst>
          </p:cNvPr>
          <p:cNvSpPr txBox="1"/>
          <p:nvPr/>
        </p:nvSpPr>
        <p:spPr>
          <a:xfrm>
            <a:off x="8944892" y="5110964"/>
            <a:ext cx="2590800" cy="369332"/>
          </a:xfrm>
          <a:prstGeom prst="rect">
            <a:avLst/>
          </a:prstGeom>
          <a:solidFill>
            <a:schemeClr val="tx1">
              <a:alpha val="33000"/>
            </a:schemeClr>
          </a:solidFill>
        </p:spPr>
        <p:txBody>
          <a:bodyPr wrap="square" rtlCol="0">
            <a:spAutoFit/>
          </a:bodyPr>
          <a:lstStyle/>
          <a:p>
            <a:pPr algn="ctr"/>
            <a:r>
              <a:rPr lang="vi-VN" b="1">
                <a:solidFill>
                  <a:schemeClr val="bg1"/>
                </a:solidFill>
                <a:latin typeface="Times New Roman" panose="02020603050405020304" pitchFamily="18" charset="0"/>
                <a:cs typeface="Times New Roman" panose="02020603050405020304" pitchFamily="18" charset="0"/>
              </a:rPr>
              <a:t>Thành Tây Đô</a:t>
            </a:r>
            <a:endParaRPr lang="en-US" b="1">
              <a:solidFill>
                <a:schemeClr val="bg1"/>
              </a:solidFill>
              <a:latin typeface="Times New Roman" panose="02020603050405020304" pitchFamily="18" charset="0"/>
              <a:cs typeface="Times New Roman" panose="02020603050405020304" pitchFamily="18" charset="0"/>
            </a:endParaRPr>
          </a:p>
        </p:txBody>
      </p:sp>
      <p:sp>
        <p:nvSpPr>
          <p:cNvPr id="12" name="TextBox 5">
            <a:extLst>
              <a:ext uri="{FF2B5EF4-FFF2-40B4-BE49-F238E27FC236}">
                <a16:creationId xmlns:a16="http://schemas.microsoft.com/office/drawing/2014/main" id="{B4DF0E23-F25A-4EF7-A8D4-8B42906BED56}"/>
              </a:ext>
            </a:extLst>
          </p:cNvPr>
          <p:cNvSpPr txBox="1"/>
          <p:nvPr/>
        </p:nvSpPr>
        <p:spPr>
          <a:xfrm>
            <a:off x="733071" y="2967432"/>
            <a:ext cx="10725858" cy="1215204"/>
          </a:xfrm>
          <a:prstGeom prst="rect">
            <a:avLst/>
          </a:prstGeom>
        </p:spPr>
        <p:txBody>
          <a:bodyPr wrap="square" lIns="0" tIns="0" rIns="0" bIns="0" rtlCol="0" anchor="t">
            <a:spAutoFit/>
          </a:bodyPr>
          <a:lstStyle/>
          <a:p>
            <a:pPr>
              <a:lnSpc>
                <a:spcPct val="15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Xây dựng thành luỹ tại các điểm chiến lược như Tây Đô (Thanh Hoá) và Đa Bang (Hà Nội), sản xuất súng thần cơ, và xây thuyền chiến.</a:t>
            </a:r>
          </a:p>
        </p:txBody>
      </p:sp>
      <p:sp>
        <p:nvSpPr>
          <p:cNvPr id="13" name="TextBox 5">
            <a:extLst>
              <a:ext uri="{FF2B5EF4-FFF2-40B4-BE49-F238E27FC236}">
                <a16:creationId xmlns:a16="http://schemas.microsoft.com/office/drawing/2014/main" id="{644C76BC-96D5-47E1-B857-617A5090B658}"/>
              </a:ext>
            </a:extLst>
          </p:cNvPr>
          <p:cNvSpPr txBox="1"/>
          <p:nvPr/>
        </p:nvSpPr>
        <p:spPr>
          <a:xfrm>
            <a:off x="794595" y="4267200"/>
            <a:ext cx="10725858" cy="56887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Quản lý nhân khẩu từ 2 tuổi trở lên để tăng sức mạnh quân đội.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11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ãy cùng khám phá di tích lịch sử Thành nhà Hồ với bạn flycam của lớp học thực tế -Học lịch sử thật …">
            <a:hlinkClick r:id="" action="ppaction://media"/>
            <a:extLst>
              <a:ext uri="{FF2B5EF4-FFF2-40B4-BE49-F238E27FC236}">
                <a16:creationId xmlns:a16="http://schemas.microsoft.com/office/drawing/2014/main" id="{5E9F7839-6EFF-42C5-B630-0E2AB28C19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457199"/>
            <a:ext cx="10439400" cy="5872163"/>
          </a:xfrm>
          <a:prstGeom prst="rect">
            <a:avLst/>
          </a:prstGeom>
        </p:spPr>
      </p:pic>
    </p:spTree>
    <p:extLst>
      <p:ext uri="{BB962C8B-B14F-4D97-AF65-F5344CB8AC3E}">
        <p14:creationId xmlns:p14="http://schemas.microsoft.com/office/powerpoint/2010/main" val="3043373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D1ED3-7C03-40C7-B083-9917685723DF}"/>
              </a:ext>
            </a:extLst>
          </p:cNvPr>
          <p:cNvPicPr>
            <a:picLocks noChangeAspect="1"/>
          </p:cNvPicPr>
          <p:nvPr/>
        </p:nvPicPr>
        <p:blipFill rotWithShape="1">
          <a:blip r:embed="rId2"/>
          <a:srcRect l="60000"/>
          <a:stretch/>
        </p:blipFill>
        <p:spPr>
          <a:xfrm>
            <a:off x="7924800" y="457200"/>
            <a:ext cx="4876800" cy="6857999"/>
          </a:xfrm>
          <a:prstGeom prst="rect">
            <a:avLst/>
          </a:prstGeom>
        </p:spPr>
      </p:pic>
    </p:spTree>
    <p:extLst>
      <p:ext uri="{BB962C8B-B14F-4D97-AF65-F5344CB8AC3E}">
        <p14:creationId xmlns:p14="http://schemas.microsoft.com/office/powerpoint/2010/main" val="173522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B8300D-F9C1-4F34-BFE9-FA381BEC3D40}"/>
              </a:ext>
            </a:extLst>
          </p:cNvPr>
          <p:cNvSpPr/>
          <p:nvPr/>
        </p:nvSpPr>
        <p:spPr>
          <a:xfrm>
            <a:off x="380999" y="2057399"/>
            <a:ext cx="11139453" cy="3767769"/>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BB104D-E4AA-4536-8A70-AECAA96345D5}"/>
              </a:ext>
            </a:extLst>
          </p:cNvPr>
          <p:cNvSpPr/>
          <p:nvPr/>
        </p:nvSpPr>
        <p:spPr>
          <a:xfrm>
            <a:off x="144554" y="1148339"/>
            <a:ext cx="4427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en-US" sz="5400" b="1">
                <a:solidFill>
                  <a:srgbClr val="000000"/>
                </a:solidFill>
                <a:latin typeface="Times New Roman" panose="02020603050405020304" pitchFamily="18" charset="0"/>
                <a:cs typeface="Times New Roman" panose="02020603050405020304" pitchFamily="18" charset="0"/>
              </a:rPr>
              <a:t>2. Nội dung cải cách</a:t>
            </a:r>
          </a:p>
        </p:txBody>
      </p:sp>
      <p:sp>
        <p:nvSpPr>
          <p:cNvPr id="5" name="TextBox 5"/>
          <p:cNvSpPr txBox="1"/>
          <p:nvPr/>
        </p:nvSpPr>
        <p:spPr>
          <a:xfrm>
            <a:off x="794595" y="2392350"/>
            <a:ext cx="10725858" cy="56887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Hạn chế sự phát triển của Phật giáo.</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227937"/>
            <a:ext cx="6248282" cy="584775"/>
          </a:xfrm>
          <a:prstGeom prst="rect">
            <a:avLst/>
          </a:prstGeom>
          <a:noFill/>
        </p:spPr>
        <p:txBody>
          <a:bodyPr wrap="square" rtlCol="0">
            <a:spAutoFit/>
          </a:bodyPr>
          <a:lstStyle/>
          <a:p>
            <a:r>
              <a:rPr lang="vi-VN" sz="3200" b="1">
                <a:solidFill>
                  <a:schemeClr val="tx1">
                    <a:lumMod val="95000"/>
                    <a:lumOff val="5000"/>
                  </a:schemeClr>
                </a:solidFill>
                <a:latin typeface="Times New Roman" panose="02020603050405020304" pitchFamily="18" charset="0"/>
                <a:cs typeface="Times New Roman" panose="02020603050405020304" pitchFamily="18" charset="0"/>
              </a:rPr>
              <a:t>c</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Về </a:t>
            </a:r>
            <a:r>
              <a:rPr lang="vi-VN" sz="3200" b="1">
                <a:solidFill>
                  <a:schemeClr val="tx1">
                    <a:lumMod val="95000"/>
                    <a:lumOff val="5000"/>
                  </a:schemeClr>
                </a:solidFill>
                <a:latin typeface="Times New Roman" panose="02020603050405020304" pitchFamily="18" charset="0"/>
                <a:cs typeface="Times New Roman" panose="02020603050405020304" pitchFamily="18" charset="0"/>
              </a:rPr>
              <a:t>văn hóa, giáo dục</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Box 5">
            <a:extLst>
              <a:ext uri="{FF2B5EF4-FFF2-40B4-BE49-F238E27FC236}">
                <a16:creationId xmlns:a16="http://schemas.microsoft.com/office/drawing/2014/main" id="{03CF6416-DF44-41C8-B433-9EDE41088B94}"/>
              </a:ext>
            </a:extLst>
          </p:cNvPr>
          <p:cNvSpPr txBox="1"/>
          <p:nvPr/>
        </p:nvSpPr>
        <p:spPr>
          <a:xfrm>
            <a:off x="794595" y="3235210"/>
            <a:ext cx="10725858" cy="121520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Chấn chỉnh lại chế độ thi cử và mở rộng việc học, đặt học quan đến cấp phủ và châu; tổ chức thi cử để tuyển chọn nhân tài.</a:t>
            </a:r>
          </a:p>
        </p:txBody>
      </p:sp>
      <p:sp>
        <p:nvSpPr>
          <p:cNvPr id="10" name="TextBox 5">
            <a:extLst>
              <a:ext uri="{FF2B5EF4-FFF2-40B4-BE49-F238E27FC236}">
                <a16:creationId xmlns:a16="http://schemas.microsoft.com/office/drawing/2014/main" id="{757E2DD6-A425-4172-BFCB-17DA753CB766}"/>
              </a:ext>
            </a:extLst>
          </p:cNvPr>
          <p:cNvSpPr txBox="1"/>
          <p:nvPr/>
        </p:nvSpPr>
        <p:spPr>
          <a:xfrm>
            <a:off x="794595" y="4724400"/>
            <a:ext cx="10725858" cy="56887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Khuyến khích sử dụng chữ Nôm.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119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02152A-110B-4EAC-B6EF-569E3B91F705}"/>
              </a:ext>
            </a:extLst>
          </p:cNvPr>
          <p:cNvSpPr/>
          <p:nvPr/>
        </p:nvSpPr>
        <p:spPr>
          <a:xfrm>
            <a:off x="381000" y="2057399"/>
            <a:ext cx="11430000" cy="4098001"/>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85652C-8755-444A-BDC1-C5711EC16022}"/>
              </a:ext>
            </a:extLst>
          </p:cNvPr>
          <p:cNvSpPr/>
          <p:nvPr/>
        </p:nvSpPr>
        <p:spPr>
          <a:xfrm>
            <a:off x="144554" y="1032831"/>
            <a:ext cx="4046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vi-VN" sz="5400" b="1">
                <a:solidFill>
                  <a:srgbClr val="000000"/>
                </a:solidFill>
                <a:latin typeface="Times New Roman" panose="02020603050405020304" pitchFamily="18" charset="0"/>
                <a:cs typeface="Times New Roman" panose="02020603050405020304" pitchFamily="18" charset="0"/>
              </a:rPr>
              <a:t>3</a:t>
            </a:r>
            <a:r>
              <a:rPr lang="en-US" sz="5400" b="1">
                <a:solidFill>
                  <a:srgbClr val="000000"/>
                </a:solidFill>
                <a:latin typeface="Times New Roman" panose="02020603050405020304" pitchFamily="18" charset="0"/>
                <a:cs typeface="Times New Roman" panose="02020603050405020304" pitchFamily="18" charset="0"/>
              </a:rPr>
              <a:t>. </a:t>
            </a:r>
            <a:r>
              <a:rPr lang="vi-VN" sz="5400" b="1">
                <a:solidFill>
                  <a:srgbClr val="000000"/>
                </a:solidFill>
                <a:latin typeface="Times New Roman" panose="02020603050405020304" pitchFamily="18" charset="0"/>
                <a:cs typeface="Times New Roman" panose="02020603050405020304" pitchFamily="18" charset="0"/>
              </a:rPr>
              <a:t>Kết quả và ý nghĩa</a:t>
            </a:r>
            <a:endParaRPr lang="en-US" sz="5400" b="1">
              <a:solidFill>
                <a:srgbClr val="000000"/>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794595" y="1981200"/>
            <a:ext cx="10725858" cy="121520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Cải cách của Hồ Quý Ly và Triều Hồ giúp đất nước thoát khỏi khủng hoảng, củng cố quyền lực trung ương.</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227937"/>
            <a:ext cx="6248282" cy="584775"/>
          </a:xfrm>
          <a:prstGeom prst="rect">
            <a:avLst/>
          </a:prstGeom>
          <a:noFill/>
        </p:spPr>
        <p:txBody>
          <a:bodyPr wrap="square" rtlCol="0">
            <a:spAutoFit/>
          </a:bodyPr>
          <a:lstStyle/>
          <a:p>
            <a:r>
              <a:rPr lang="vi-VN" sz="3200" b="1">
                <a:solidFill>
                  <a:schemeClr val="tx1">
                    <a:lumMod val="95000"/>
                    <a:lumOff val="5000"/>
                  </a:schemeClr>
                </a:solidFill>
                <a:latin typeface="Times New Roman" panose="02020603050405020304" pitchFamily="18" charset="0"/>
                <a:cs typeface="Times New Roman" panose="02020603050405020304" pitchFamily="18" charset="0"/>
              </a:rPr>
              <a:t>a) Kết quả</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Box 5">
            <a:extLst>
              <a:ext uri="{FF2B5EF4-FFF2-40B4-BE49-F238E27FC236}">
                <a16:creationId xmlns:a16="http://schemas.microsoft.com/office/drawing/2014/main" id="{E798F242-38A7-44F4-8EBA-39A5B8A46657}"/>
              </a:ext>
            </a:extLst>
          </p:cNvPr>
          <p:cNvSpPr txBox="1"/>
          <p:nvPr/>
        </p:nvSpPr>
        <p:spPr>
          <a:xfrm>
            <a:off x="794595" y="3429000"/>
            <a:ext cx="10725858" cy="121520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Chính sách hạn điền và hạn nô suy yếu quý tộc, gia tăng thu nhập cho Nhà nước và tăng quyền lực chính quyền.</a:t>
            </a:r>
          </a:p>
        </p:txBody>
      </p:sp>
      <p:sp>
        <p:nvSpPr>
          <p:cNvPr id="10" name="TextBox 5">
            <a:extLst>
              <a:ext uri="{FF2B5EF4-FFF2-40B4-BE49-F238E27FC236}">
                <a16:creationId xmlns:a16="http://schemas.microsoft.com/office/drawing/2014/main" id="{85C41E26-67B6-4F41-A0E7-317C07563DD1}"/>
              </a:ext>
            </a:extLst>
          </p:cNvPr>
          <p:cNvSpPr txBox="1"/>
          <p:nvPr/>
        </p:nvSpPr>
        <p:spPr>
          <a:xfrm>
            <a:off x="794595" y="4876800"/>
            <a:ext cx="10725858" cy="1215204"/>
          </a:xfrm>
          <a:prstGeom prst="rect">
            <a:avLst/>
          </a:prstGeom>
        </p:spPr>
        <p:txBody>
          <a:bodyPr wrap="square" lIns="0" tIns="0" rIns="0" bIns="0" rtlCol="0" anchor="t">
            <a:spAutoFit/>
          </a:bodyPr>
          <a:lstStyle/>
          <a:p>
            <a:pPr>
              <a:lnSpc>
                <a:spcPct val="15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Cải cách văn hoá và giáo dục thể hiện tư tưởng tiến bộ, xây dựng nền văn hoá và giáo dục dân tộc.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7408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917CEC-5A42-4C3D-9BBC-E1302B038656}"/>
              </a:ext>
            </a:extLst>
          </p:cNvPr>
          <p:cNvSpPr/>
          <p:nvPr/>
        </p:nvSpPr>
        <p:spPr>
          <a:xfrm>
            <a:off x="144554" y="1032831"/>
            <a:ext cx="4046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CF451C-F069-471F-9063-C9B7BE4CB1D0}"/>
              </a:ext>
            </a:extLst>
          </p:cNvPr>
          <p:cNvSpPr/>
          <p:nvPr/>
        </p:nvSpPr>
        <p:spPr>
          <a:xfrm>
            <a:off x="380999" y="2057399"/>
            <a:ext cx="11016405" cy="3276601"/>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477200"/>
            <a:ext cx="10507077" cy="556627"/>
          </a:xfrm>
          <a:prstGeom prst="rect">
            <a:avLst/>
          </a:prstGeom>
        </p:spPr>
        <p:txBody>
          <a:bodyPr lIns="0" tIns="0" rIns="0" bIns="0" rtlCol="0" anchor="t">
            <a:spAutoFit/>
          </a:bodyPr>
          <a:lstStyle/>
          <a:p>
            <a:pPr algn="ctr" defTabSz="609630">
              <a:lnSpc>
                <a:spcPts val="4107"/>
              </a:lnSpc>
            </a:pPr>
            <a:r>
              <a:rPr lang="vi-VN" sz="5400" b="1">
                <a:solidFill>
                  <a:srgbClr val="000000"/>
                </a:solidFill>
                <a:latin typeface="Times New Roman" panose="02020603050405020304" pitchFamily="18" charset="0"/>
                <a:cs typeface="Times New Roman" panose="02020603050405020304" pitchFamily="18" charset="0"/>
              </a:rPr>
              <a:t>3</a:t>
            </a:r>
            <a:r>
              <a:rPr lang="en-US" sz="5400" b="1">
                <a:solidFill>
                  <a:srgbClr val="000000"/>
                </a:solidFill>
                <a:latin typeface="Times New Roman" panose="02020603050405020304" pitchFamily="18" charset="0"/>
                <a:cs typeface="Times New Roman" panose="02020603050405020304" pitchFamily="18" charset="0"/>
              </a:rPr>
              <a:t>. </a:t>
            </a:r>
            <a:r>
              <a:rPr lang="vi-VN" sz="5400" b="1">
                <a:solidFill>
                  <a:srgbClr val="000000"/>
                </a:solidFill>
                <a:latin typeface="Times New Roman" panose="02020603050405020304" pitchFamily="18" charset="0"/>
                <a:cs typeface="Times New Roman" panose="02020603050405020304" pitchFamily="18" charset="0"/>
              </a:rPr>
              <a:t>Kết quả và ý nghĩa</a:t>
            </a:r>
            <a:endParaRPr lang="en-US" sz="5400" b="1">
              <a:solidFill>
                <a:srgbClr val="000000"/>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794595" y="1981200"/>
            <a:ext cx="10725858" cy="1388842"/>
          </a:xfrm>
          <a:prstGeom prst="rect">
            <a:avLst/>
          </a:prstGeom>
        </p:spPr>
        <p:txBody>
          <a:bodyPr wrap="square" lIns="0" tIns="0" rIns="0" bIns="0" rtlCol="0" anchor="t">
            <a:spAutoFit/>
          </a:bodyPr>
          <a:lstStyle/>
          <a:p>
            <a:pPr>
              <a:lnSpc>
                <a:spcPct val="150000"/>
              </a:lnSpc>
              <a:spcAft>
                <a:spcPts val="800"/>
              </a:spcAft>
            </a:pPr>
            <a:r>
              <a:rPr lang="vi-VN" sz="3200">
                <a:effectLst/>
                <a:latin typeface="+mj-lt"/>
                <a:ea typeface="Calibri" panose="020F0502020204030204" pitchFamily="34" charset="0"/>
                <a:cs typeface="Times New Roman" panose="02020603050405020304" pitchFamily="18" charset="0"/>
              </a:rPr>
              <a:t>-Ý nghĩa: </a:t>
            </a:r>
            <a:r>
              <a:rPr lang="vi-VN" sz="3200">
                <a:latin typeface="+mj-lt"/>
              </a:rPr>
              <a:t>Cuộc cải cách giúp ổn định tình hình xã hội, củng cố sức mạnh quốc gia để chuẩn bị đối phó với nguy cơ xâm lược.</a:t>
            </a:r>
            <a:endParaRPr lang="vi-VN" sz="320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227937"/>
            <a:ext cx="6248282" cy="584775"/>
          </a:xfrm>
          <a:prstGeom prst="rect">
            <a:avLst/>
          </a:prstGeom>
          <a:noFill/>
        </p:spPr>
        <p:txBody>
          <a:bodyPr wrap="square" rtlCol="0">
            <a:spAutoFit/>
          </a:bodyPr>
          <a:lstStyle/>
          <a:p>
            <a:r>
              <a:rPr lang="vi-VN" sz="3200" b="1">
                <a:solidFill>
                  <a:schemeClr val="tx1">
                    <a:lumMod val="95000"/>
                    <a:lumOff val="5000"/>
                  </a:schemeClr>
                </a:solidFill>
                <a:latin typeface="Times New Roman" panose="02020603050405020304" pitchFamily="18" charset="0"/>
                <a:cs typeface="Times New Roman" panose="02020603050405020304" pitchFamily="18" charset="0"/>
              </a:rPr>
              <a:t>b) Ý nghĩa, hạn chế</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extBox 5">
            <a:extLst>
              <a:ext uri="{FF2B5EF4-FFF2-40B4-BE49-F238E27FC236}">
                <a16:creationId xmlns:a16="http://schemas.microsoft.com/office/drawing/2014/main" id="{C11A6111-71A3-4298-99B8-499CDAA1262F}"/>
              </a:ext>
            </a:extLst>
          </p:cNvPr>
          <p:cNvSpPr txBox="1"/>
          <p:nvPr/>
        </p:nvSpPr>
        <p:spPr>
          <a:xfrm>
            <a:off x="794595" y="3733800"/>
            <a:ext cx="10725858" cy="1401025"/>
          </a:xfrm>
          <a:prstGeom prst="rect">
            <a:avLst/>
          </a:prstGeom>
        </p:spPr>
        <p:txBody>
          <a:bodyPr wrap="square" lIns="0" tIns="0" rIns="0" bIns="0" rtlCol="0" anchor="t">
            <a:spAutoFit/>
          </a:bodyPr>
          <a:lstStyle/>
          <a:p>
            <a:pPr>
              <a:lnSpc>
                <a:spcPct val="150000"/>
              </a:lnSpc>
              <a:spcAft>
                <a:spcPts val="800"/>
              </a:spcAft>
            </a:pPr>
            <a:r>
              <a:rPr lang="vi-VN" sz="3200">
                <a:effectLst/>
                <a:latin typeface="+mj-lt"/>
                <a:ea typeface="Calibri" panose="020F0502020204030204" pitchFamily="34" charset="0"/>
                <a:cs typeface="Times New Roman" panose="02020603050405020304" pitchFamily="18" charset="0"/>
              </a:rPr>
              <a:t>– Hạn chế: </a:t>
            </a:r>
            <a:r>
              <a:rPr lang="en-US" sz="3200">
                <a:latin typeface="+mj-lt"/>
              </a:rPr>
              <a:t>C</a:t>
            </a:r>
            <a:r>
              <a:rPr lang="vi-VN" sz="3200">
                <a:latin typeface="+mj-lt"/>
              </a:rPr>
              <a:t>ách này vẫn còn </a:t>
            </a:r>
            <a:r>
              <a:rPr lang="en-US" sz="3200">
                <a:latin typeface="Times New Roman" panose="02020603050405020304" pitchFamily="18" charset="0"/>
                <a:cs typeface="Times New Roman" panose="02020603050405020304" pitchFamily="18" charset="0"/>
              </a:rPr>
              <a:t>chưa triệt để (như chính sách hạn nô) và kết quả trong thực tiễn còn hạn chế</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7891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346688" y="1828800"/>
            <a:ext cx="11235712" cy="1569660"/>
          </a:xfrm>
          <a:prstGeom prst="rect">
            <a:avLst/>
          </a:prstGeom>
          <a:noFill/>
          <a:ln w="9525">
            <a:solidFill>
              <a:srgbClr val="66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a:ln>
                  <a:noFill/>
                </a:ln>
                <a:solidFill>
                  <a:srgbClr val="800000"/>
                </a:solidFill>
                <a:effectLst/>
                <a:uLnTx/>
                <a:uFillTx/>
                <a:latin typeface="Sitka Banner" pitchFamily="2" charset="0"/>
                <a:ea typeface="+mn-ea"/>
                <a:cs typeface="+mn-cs"/>
              </a:rPr>
              <a:t>"Trong cuộc cải cách của Hồ Quý Ly và Triều Hồ, em hãy chia sẻ một nội dung mà em ấn tượng nhất? Và tại sao em nghĩ nó lại quan trọng đối với thời kỳ đó?"</a:t>
            </a:r>
            <a:endParaRPr kumimoji="0" lang="en-US" altLang="en-US" sz="3200" b="1" i="0" u="none" strike="noStrike" kern="1200" cap="none" spc="0" normalizeH="0" baseline="0" noProof="0" dirty="0">
              <a:ln>
                <a:noFill/>
              </a:ln>
              <a:solidFill>
                <a:srgbClr val="800000"/>
              </a:solidFill>
              <a:effectLst/>
              <a:uLnTx/>
              <a:uFillTx/>
              <a:latin typeface="Sitka Banner" pitchFamily="2" charset="0"/>
              <a:ea typeface="+mn-ea"/>
              <a:cs typeface="+mn-cs"/>
            </a:endParaRPr>
          </a:p>
        </p:txBody>
      </p:sp>
      <p:pic>
        <p:nvPicPr>
          <p:cNvPr id="3" name="Picture 2">
            <a:extLst>
              <a:ext uri="{FF2B5EF4-FFF2-40B4-BE49-F238E27FC236}">
                <a16:creationId xmlns:a16="http://schemas.microsoft.com/office/drawing/2014/main" id="{D4C50724-40EE-B105-265F-15ECEE65A783}"/>
              </a:ext>
            </a:extLst>
          </p:cNvPr>
          <p:cNvPicPr>
            <a:picLocks noChangeAspect="1"/>
          </p:cNvPicPr>
          <p:nvPr/>
        </p:nvPicPr>
        <p:blipFill>
          <a:blip r:embed="rId3"/>
          <a:stretch>
            <a:fillRect/>
          </a:stretch>
        </p:blipFill>
        <p:spPr>
          <a:xfrm>
            <a:off x="0" y="109206"/>
            <a:ext cx="12039600" cy="768177"/>
          </a:xfrm>
          <a:prstGeom prst="rect">
            <a:avLst/>
          </a:prstGeom>
        </p:spPr>
      </p:pic>
      <p:sp>
        <p:nvSpPr>
          <p:cNvPr id="4" name="TextBox 8">
            <a:extLst>
              <a:ext uri="{FF2B5EF4-FFF2-40B4-BE49-F238E27FC236}">
                <a16:creationId xmlns:a16="http://schemas.microsoft.com/office/drawing/2014/main" id="{B37321E3-2B5E-DF1F-B86B-D80FD6797462}"/>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41440360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70" y="3926605"/>
            <a:ext cx="4151482" cy="265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2635BA6-2A75-EC6F-F42D-99CC8C6851B4}"/>
              </a:ext>
            </a:extLst>
          </p:cNvPr>
          <p:cNvSpPr txBox="1"/>
          <p:nvPr/>
        </p:nvSpPr>
        <p:spPr>
          <a:xfrm>
            <a:off x="2187571" y="1160582"/>
            <a:ext cx="8839200" cy="3915966"/>
          </a:xfrm>
          <a:prstGeom prst="wedgeRoundRectCallout">
            <a:avLst>
              <a:gd name="adj1" fmla="val -34787"/>
              <a:gd name="adj2" fmla="val 60286"/>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Sitka Banner" pitchFamily="2" charset="0"/>
                <a:ea typeface="+mn-ea"/>
                <a:cs typeface="Times New Roman" panose="02020603050405020304" pitchFamily="18" charset="0"/>
              </a:rPr>
              <a:t> Nếu như, theo quan điểm phong kiến chính thống trước đây, Hồ Quý Ly là ngụy tặc, tham vọng, tàn bạo, triều Hồ là ngụy triều, thì với quan điểm Mác xít hiện nay, việc Hồ Quý Ly khẳng định, ông xứng đáng là một vị vua văn hóa, vị vua yêu nước.</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black"/>
                </a:solidFill>
                <a:latin typeface="Sitka Banner" pitchFamily="2" charset="0"/>
                <a:cs typeface="Times New Roman" panose="02020603050405020304" pitchFamily="18" charset="0"/>
              </a:rPr>
              <a:t>Theo em tại sao quan điểm hiện nay lại đánh giá Hồ Quý Ly khác với các sử gia phong kiến?</a:t>
            </a:r>
            <a:endParaRPr kumimoji="0" lang="en-US" sz="32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2498C3C2-D4BF-4F9E-8015-74CCE28FEFC1}"/>
              </a:ext>
            </a:extLst>
          </p:cNvPr>
          <p:cNvPicPr>
            <a:picLocks noChangeAspect="1"/>
          </p:cNvPicPr>
          <p:nvPr/>
        </p:nvPicPr>
        <p:blipFill>
          <a:blip r:embed="rId4"/>
          <a:stretch>
            <a:fillRect/>
          </a:stretch>
        </p:blipFill>
        <p:spPr>
          <a:xfrm>
            <a:off x="838200" y="-4114800"/>
            <a:ext cx="11911092" cy="3718882"/>
          </a:xfrm>
          <a:prstGeom prst="rect">
            <a:avLst/>
          </a:prstGeom>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685801" y="1447800"/>
            <a:ext cx="10375864" cy="2826306"/>
          </a:xfrm>
          <a:prstGeom prst="round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Sitka Banner" pitchFamily="2" charset="0"/>
                <a:ea typeface="+mn-ea"/>
                <a:cs typeface="Times New Roman" panose="02020603050405020304" pitchFamily="18" charset="0"/>
              </a:rPr>
              <a:t> Hồ Quý Ly cho xây dựng tòa thành đá, từ mục tiêu ban đầu là một căn cứ quân sự chống lại giặc Minh, ngày nay trở thành di sản văn hóa thế giới, cùng với những chính sách cải cách táo bạo, toàn diện, nhất là về văn hóa, giáo dục đã khẳng định, ông xứng đáng là một vị vua văn hóa, vị vua yêu nước.</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51992265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AAD21738-EC53-4208-9358-53C959C007A4}"/>
              </a:ext>
            </a:extLst>
          </p:cNvPr>
          <p:cNvSpPr/>
          <p:nvPr/>
        </p:nvSpPr>
        <p:spPr>
          <a:xfrm>
            <a:off x="381000" y="685800"/>
            <a:ext cx="4242258" cy="580603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reeform 3">
            <a:extLst>
              <a:ext uri="{FF2B5EF4-FFF2-40B4-BE49-F238E27FC236}">
                <a16:creationId xmlns:a16="http://schemas.microsoft.com/office/drawing/2014/main" id="{BC81D681-E053-4553-B49A-436C9305B0C5}"/>
              </a:ext>
            </a:extLst>
          </p:cNvPr>
          <p:cNvSpPr/>
          <p:nvPr/>
        </p:nvSpPr>
        <p:spPr>
          <a:xfrm>
            <a:off x="4495800" y="114300"/>
            <a:ext cx="7315200" cy="6629400"/>
          </a:xfrm>
          <a:custGeom>
            <a:avLst/>
            <a:gdLst/>
            <a:ahLst/>
            <a:cxnLst/>
            <a:rect l="l" t="t" r="r" b="b"/>
            <a:pathLst>
              <a:path w="4018634" h="7081293">
                <a:moveTo>
                  <a:pt x="0" y="0"/>
                </a:moveTo>
                <a:lnTo>
                  <a:pt x="4018634" y="0"/>
                </a:lnTo>
                <a:lnTo>
                  <a:pt x="4018634" y="7081293"/>
                </a:lnTo>
                <a:lnTo>
                  <a:pt x="0" y="7081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BBD956E9-89DB-4FB4-B38E-52ACA936342D}"/>
              </a:ext>
            </a:extLst>
          </p:cNvPr>
          <p:cNvSpPr txBox="1"/>
          <p:nvPr/>
        </p:nvSpPr>
        <p:spPr>
          <a:xfrm>
            <a:off x="5766258" y="1066800"/>
            <a:ext cx="490174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 Hồ Quý Ly nghĩ gì về xã hội đang sống?</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5A73764-E4EB-4494-8680-ABF4E17600C6}"/>
              </a:ext>
            </a:extLst>
          </p:cNvPr>
          <p:cNvSpPr txBox="1"/>
          <p:nvPr/>
        </p:nvSpPr>
        <p:spPr>
          <a:xfrm>
            <a:off x="5359629" y="2010821"/>
            <a:ext cx="57150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 Theo em nhân vật đã nói những gì?</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9" name="Graphic 8" descr="Lips outline">
            <a:extLst>
              <a:ext uri="{FF2B5EF4-FFF2-40B4-BE49-F238E27FC236}">
                <a16:creationId xmlns:a16="http://schemas.microsoft.com/office/drawing/2014/main" id="{F12D5F53-ACEF-4D96-9ED9-021570B44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29595" y="1436132"/>
            <a:ext cx="545068" cy="545068"/>
          </a:xfrm>
          <a:prstGeom prst="rect">
            <a:avLst/>
          </a:prstGeom>
        </p:spPr>
      </p:pic>
      <p:pic>
        <p:nvPicPr>
          <p:cNvPr id="11" name="Graphic 10" descr="Eyes outline">
            <a:extLst>
              <a:ext uri="{FF2B5EF4-FFF2-40B4-BE49-F238E27FC236}">
                <a16:creationId xmlns:a16="http://schemas.microsoft.com/office/drawing/2014/main" id="{345F8AF2-573D-46D5-B84E-A0D0B7AD7C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44929" y="809506"/>
            <a:ext cx="914400" cy="914400"/>
          </a:xfrm>
          <a:prstGeom prst="rect">
            <a:avLst/>
          </a:prstGeom>
        </p:spPr>
      </p:pic>
      <p:sp>
        <p:nvSpPr>
          <p:cNvPr id="12" name="TextBox 11">
            <a:extLst>
              <a:ext uri="{FF2B5EF4-FFF2-40B4-BE49-F238E27FC236}">
                <a16:creationId xmlns:a16="http://schemas.microsoft.com/office/drawing/2014/main" id="{E63FC154-28A5-461F-8640-BD51A916EE88}"/>
              </a:ext>
            </a:extLst>
          </p:cNvPr>
          <p:cNvSpPr txBox="1"/>
          <p:nvPr/>
        </p:nvSpPr>
        <p:spPr>
          <a:xfrm>
            <a:off x="5155971" y="2663222"/>
            <a:ext cx="6121629" cy="353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 tim nhân vật đang cảm thấy như thế nào?</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C3E8DC-C665-4D1D-BC8E-688FFDC8F616}"/>
              </a:ext>
            </a:extLst>
          </p:cNvPr>
          <p:cNvSpPr txBox="1"/>
          <p:nvPr/>
        </p:nvSpPr>
        <p:spPr>
          <a:xfrm>
            <a:off x="5155971" y="3330714"/>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 Hồ Quý Ly và triều Hồ đã có những hành động gì?</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F6CE1F-32F5-470D-AEE1-FF6636D84706}"/>
              </a:ext>
            </a:extLst>
          </p:cNvPr>
          <p:cNvSpPr txBox="1"/>
          <p:nvPr/>
        </p:nvSpPr>
        <p:spPr>
          <a:xfrm>
            <a:off x="5155971" y="4038600"/>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 Kết quả và ý nghĩa mà Hồ Quý Ly và triều Hồ đã tạo ra?</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8661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C81D681-E053-4553-B49A-436C9305B0C5}"/>
              </a:ext>
            </a:extLst>
          </p:cNvPr>
          <p:cNvSpPr/>
          <p:nvPr/>
        </p:nvSpPr>
        <p:spPr>
          <a:xfrm>
            <a:off x="4495800" y="114300"/>
            <a:ext cx="7315200" cy="6629400"/>
          </a:xfrm>
          <a:custGeom>
            <a:avLst/>
            <a:gdLst/>
            <a:ahLst/>
            <a:cxnLst/>
            <a:rect l="l" t="t" r="r" b="b"/>
            <a:pathLst>
              <a:path w="4018634" h="7081293">
                <a:moveTo>
                  <a:pt x="0" y="0"/>
                </a:moveTo>
                <a:lnTo>
                  <a:pt x="4018634" y="0"/>
                </a:lnTo>
                <a:lnTo>
                  <a:pt x="4018634" y="7081293"/>
                </a:lnTo>
                <a:lnTo>
                  <a:pt x="0" y="70812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BBD956E9-89DB-4FB4-B38E-52ACA936342D}"/>
              </a:ext>
            </a:extLst>
          </p:cNvPr>
          <p:cNvSpPr txBox="1"/>
          <p:nvPr/>
        </p:nvSpPr>
        <p:spPr>
          <a:xfrm>
            <a:off x="5766258" y="1066800"/>
            <a:ext cx="490174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 Hồ Quý Ly nghĩ gì về xã hội đang sống?</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5A73764-E4EB-4494-8680-ABF4E17600C6}"/>
              </a:ext>
            </a:extLst>
          </p:cNvPr>
          <p:cNvSpPr txBox="1"/>
          <p:nvPr/>
        </p:nvSpPr>
        <p:spPr>
          <a:xfrm>
            <a:off x="5359629" y="2010821"/>
            <a:ext cx="57150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 Theo em nhân vật đã nói những gì?</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63FC154-28A5-461F-8640-BD51A916EE88}"/>
              </a:ext>
            </a:extLst>
          </p:cNvPr>
          <p:cNvSpPr txBox="1"/>
          <p:nvPr/>
        </p:nvSpPr>
        <p:spPr>
          <a:xfrm>
            <a:off x="5155971" y="2663222"/>
            <a:ext cx="6121629" cy="353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 tim nhân vật đang cảm thấy như thế nào?</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C3E8DC-C665-4D1D-BC8E-688FFDC8F616}"/>
              </a:ext>
            </a:extLst>
          </p:cNvPr>
          <p:cNvSpPr txBox="1"/>
          <p:nvPr/>
        </p:nvSpPr>
        <p:spPr>
          <a:xfrm>
            <a:off x="5155971" y="3330714"/>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 Hồ Quý Ly và triều Hồ đã có những hành động gì?</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F6CE1F-32F5-470D-AEE1-FF6636D84706}"/>
              </a:ext>
            </a:extLst>
          </p:cNvPr>
          <p:cNvSpPr txBox="1"/>
          <p:nvPr/>
        </p:nvSpPr>
        <p:spPr>
          <a:xfrm>
            <a:off x="5155971" y="4038600"/>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 Kết quả và ý nghĩa mà Hồ Quý Ly và triều Hồ đã tạo ra?</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83D3A30-A1E1-48E8-9AEB-EDC9A77BF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58" y="929676"/>
            <a:ext cx="4050842" cy="550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2513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E2BF933-E650-4D14-9341-CD4824C7CE99}"/>
              </a:ext>
            </a:extLst>
          </p:cNvPr>
          <p:cNvSpPr/>
          <p:nvPr/>
        </p:nvSpPr>
        <p:spPr>
          <a:xfrm>
            <a:off x="4876800" y="-1802827"/>
            <a:ext cx="6858000" cy="7216582"/>
          </a:xfrm>
          <a:custGeom>
            <a:avLst/>
            <a:gdLst/>
            <a:ahLst/>
            <a:cxnLst/>
            <a:rect l="l" t="t" r="r" b="b"/>
            <a:pathLst>
              <a:path w="2947025" h="3024000">
                <a:moveTo>
                  <a:pt x="0" y="0"/>
                </a:moveTo>
                <a:lnTo>
                  <a:pt x="2947026" y="0"/>
                </a:lnTo>
                <a:lnTo>
                  <a:pt x="2947026"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BBD956E9-89DB-4FB4-B38E-52ACA936342D}"/>
              </a:ext>
            </a:extLst>
          </p:cNvPr>
          <p:cNvSpPr txBox="1"/>
          <p:nvPr/>
        </p:nvSpPr>
        <p:spPr>
          <a:xfrm>
            <a:off x="5232171" y="1501914"/>
            <a:ext cx="612094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 Hồ Quý Ly nghĩ gì về xã hội đang sống?</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5A73764-E4EB-4494-8680-ABF4E17600C6}"/>
              </a:ext>
            </a:extLst>
          </p:cNvPr>
          <p:cNvSpPr txBox="1"/>
          <p:nvPr/>
        </p:nvSpPr>
        <p:spPr>
          <a:xfrm>
            <a:off x="5232171" y="2164073"/>
            <a:ext cx="57150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 Theo em nhân vật đã nói những gì?</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63FC154-28A5-461F-8640-BD51A916EE88}"/>
              </a:ext>
            </a:extLst>
          </p:cNvPr>
          <p:cNvSpPr txBox="1"/>
          <p:nvPr/>
        </p:nvSpPr>
        <p:spPr>
          <a:xfrm>
            <a:off x="5232171" y="2826232"/>
            <a:ext cx="6121629" cy="353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 tim nhân vật đang cảm thấy như thế nào?</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C3E8DC-C665-4D1D-BC8E-688FFDC8F616}"/>
              </a:ext>
            </a:extLst>
          </p:cNvPr>
          <p:cNvSpPr txBox="1"/>
          <p:nvPr/>
        </p:nvSpPr>
        <p:spPr>
          <a:xfrm>
            <a:off x="5232171" y="3473002"/>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 Hồ Quý Ly và triều Hồ đã có những hành động gì?</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F6CE1F-32F5-470D-AEE1-FF6636D84706}"/>
              </a:ext>
            </a:extLst>
          </p:cNvPr>
          <p:cNvSpPr txBox="1"/>
          <p:nvPr/>
        </p:nvSpPr>
        <p:spPr>
          <a:xfrm>
            <a:off x="5232171" y="4473714"/>
            <a:ext cx="612162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 Kết quả và ý nghĩa mà Hồ Quý Ly và triều Hồ đã tạo ra?</a:t>
            </a: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83D3A30-A1E1-48E8-9AEB-EDC9A77BF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58" y="929676"/>
            <a:ext cx="4050842" cy="550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5586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80867-74C0-46B5-AC3F-E50D712D9B0F}"/>
              </a:ext>
            </a:extLst>
          </p:cNvPr>
          <p:cNvPicPr>
            <a:picLocks noChangeAspect="1"/>
          </p:cNvPicPr>
          <p:nvPr/>
        </p:nvPicPr>
        <p:blipFill>
          <a:blip r:embed="rId2"/>
          <a:stretch>
            <a:fillRect/>
          </a:stretch>
        </p:blipFill>
        <p:spPr>
          <a:xfrm>
            <a:off x="6064827" y="2438400"/>
            <a:ext cx="5098222" cy="1173582"/>
          </a:xfrm>
          <a:prstGeom prst="rect">
            <a:avLst/>
          </a:prstGeom>
        </p:spPr>
      </p:pic>
      <p:pic>
        <p:nvPicPr>
          <p:cNvPr id="6" name="Picture 5">
            <a:extLst>
              <a:ext uri="{FF2B5EF4-FFF2-40B4-BE49-F238E27FC236}">
                <a16:creationId xmlns:a16="http://schemas.microsoft.com/office/drawing/2014/main" id="{419B4A1C-BB81-44A6-A152-10F6A1036E49}"/>
              </a:ext>
            </a:extLst>
          </p:cNvPr>
          <p:cNvPicPr>
            <a:picLocks noChangeAspect="1"/>
          </p:cNvPicPr>
          <p:nvPr/>
        </p:nvPicPr>
        <p:blipFill>
          <a:blip r:embed="rId3"/>
          <a:stretch>
            <a:fillRect/>
          </a:stretch>
        </p:blipFill>
        <p:spPr>
          <a:xfrm>
            <a:off x="609600" y="456942"/>
            <a:ext cx="4572396" cy="5944115"/>
          </a:xfrm>
          <a:prstGeom prst="rect">
            <a:avLst/>
          </a:prstGeom>
        </p:spPr>
      </p:pic>
    </p:spTree>
    <p:extLst>
      <p:ext uri="{BB962C8B-B14F-4D97-AF65-F5344CB8AC3E}">
        <p14:creationId xmlns:p14="http://schemas.microsoft.com/office/powerpoint/2010/main" val="18261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4F4F"/>
        </a:solidFill>
        <a:effectLst/>
      </p:bgPr>
    </p:bg>
    <p:spTree>
      <p:nvGrpSpPr>
        <p:cNvPr id="1" name=""/>
        <p:cNvGrpSpPr/>
        <p:nvPr/>
      </p:nvGrpSpPr>
      <p:grpSpPr>
        <a:xfrm>
          <a:off x="0" y="0"/>
          <a:ext cx="0" cy="0"/>
          <a:chOff x="0" y="0"/>
          <a:chExt cx="0" cy="0"/>
        </a:xfrm>
      </p:grpSpPr>
      <p:sp>
        <p:nvSpPr>
          <p:cNvPr id="2" name="Freeform 2"/>
          <p:cNvSpPr/>
          <p:nvPr/>
        </p:nvSpPr>
        <p:spPr>
          <a:xfrm>
            <a:off x="-461320" y="-2966586"/>
            <a:ext cx="13114639" cy="6506101"/>
          </a:xfrm>
          <a:custGeom>
            <a:avLst/>
            <a:gdLst/>
            <a:ahLst/>
            <a:cxnLst/>
            <a:rect l="l" t="t" r="r" b="b"/>
            <a:pathLst>
              <a:path w="19671958" h="9759152">
                <a:moveTo>
                  <a:pt x="0" y="0"/>
                </a:moveTo>
                <a:lnTo>
                  <a:pt x="19671958" y="0"/>
                </a:lnTo>
                <a:lnTo>
                  <a:pt x="19671958" y="9759152"/>
                </a:lnTo>
                <a:lnTo>
                  <a:pt x="0" y="9759152"/>
                </a:lnTo>
                <a:lnTo>
                  <a:pt x="0" y="0"/>
                </a:lnTo>
                <a:close/>
              </a:path>
            </a:pathLst>
          </a:custGeom>
          <a:blipFill>
            <a:blip r:embed="rId3">
              <a:extLst>
                <a:ext uri="{96DAC541-7B7A-43D3-8B79-37D633B846F1}">
                  <asvg:svgBlip xmlns:asvg="http://schemas.microsoft.com/office/drawing/2016/SVG/main" r:embed="rId4"/>
                </a:ext>
              </a:extLst>
            </a:blip>
            <a:stretch>
              <a:fillRect b="-101574"/>
            </a:stretch>
          </a:blipFill>
        </p:spPr>
        <p:txBody>
          <a:bodyPr/>
          <a:lstStyle/>
          <a:p>
            <a:endParaRPr lang="en-US"/>
          </a:p>
        </p:txBody>
      </p:sp>
      <p:sp>
        <p:nvSpPr>
          <p:cNvPr id="3" name="TextBox 3"/>
          <p:cNvSpPr txBox="1"/>
          <p:nvPr/>
        </p:nvSpPr>
        <p:spPr>
          <a:xfrm>
            <a:off x="609600" y="2526715"/>
            <a:ext cx="10972800" cy="2359620"/>
          </a:xfrm>
          <a:prstGeom prst="rect">
            <a:avLst/>
          </a:prstGeom>
        </p:spPr>
        <p:txBody>
          <a:bodyPr wrap="square" lIns="0" tIns="0" rIns="0" bIns="0" rtlCol="0" anchor="t">
            <a:spAutoFit/>
          </a:bodyPr>
          <a:lstStyle/>
          <a:p>
            <a:pPr algn="ctr" defTabSz="609630">
              <a:lnSpc>
                <a:spcPts val="18376"/>
              </a:lnSpc>
              <a:spcBef>
                <a:spcPct val="0"/>
              </a:spcBef>
            </a:pPr>
            <a:r>
              <a:rPr lang="en-US" sz="18376" spc="-1194">
                <a:solidFill>
                  <a:srgbClr val="FDECCF"/>
                </a:solidFill>
                <a:latin typeface="SG85-CHI SON 1" panose="02000600000000000000" pitchFamily="2" charset="0"/>
              </a:rPr>
              <a:t>Đại Ngu</a:t>
            </a:r>
          </a:p>
        </p:txBody>
      </p:sp>
      <p:grpSp>
        <p:nvGrpSpPr>
          <p:cNvPr id="4" name="Group 4"/>
          <p:cNvGrpSpPr/>
          <p:nvPr/>
        </p:nvGrpSpPr>
        <p:grpSpPr>
          <a:xfrm>
            <a:off x="3355290" y="4800900"/>
            <a:ext cx="5481420" cy="1139792"/>
            <a:chOff x="0" y="0"/>
            <a:chExt cx="2165499" cy="450288"/>
          </a:xfrm>
        </p:grpSpPr>
        <p:sp>
          <p:nvSpPr>
            <p:cNvPr id="5" name="Freeform 5"/>
            <p:cNvSpPr/>
            <p:nvPr/>
          </p:nvSpPr>
          <p:spPr>
            <a:xfrm>
              <a:off x="0" y="0"/>
              <a:ext cx="2165499" cy="450288"/>
            </a:xfrm>
            <a:custGeom>
              <a:avLst/>
              <a:gdLst/>
              <a:ahLst/>
              <a:cxnLst/>
              <a:rect l="l" t="t" r="r" b="b"/>
              <a:pathLst>
                <a:path w="2165499" h="450288">
                  <a:moveTo>
                    <a:pt x="23540" y="0"/>
                  </a:moveTo>
                  <a:lnTo>
                    <a:pt x="2141960" y="0"/>
                  </a:lnTo>
                  <a:cubicBezTo>
                    <a:pt x="2148203" y="0"/>
                    <a:pt x="2154190" y="2480"/>
                    <a:pt x="2158605" y="6895"/>
                  </a:cubicBezTo>
                  <a:cubicBezTo>
                    <a:pt x="2163019" y="11309"/>
                    <a:pt x="2165499" y="17297"/>
                    <a:pt x="2165499" y="23540"/>
                  </a:cubicBezTo>
                  <a:lnTo>
                    <a:pt x="2165499" y="426748"/>
                  </a:lnTo>
                  <a:cubicBezTo>
                    <a:pt x="2165499" y="432991"/>
                    <a:pt x="2163019" y="438979"/>
                    <a:pt x="2158605" y="443393"/>
                  </a:cubicBezTo>
                  <a:cubicBezTo>
                    <a:pt x="2154190" y="447808"/>
                    <a:pt x="2148203" y="450288"/>
                    <a:pt x="2141960" y="450288"/>
                  </a:cubicBezTo>
                  <a:lnTo>
                    <a:pt x="23540" y="450288"/>
                  </a:lnTo>
                  <a:cubicBezTo>
                    <a:pt x="10539" y="450288"/>
                    <a:pt x="0" y="439749"/>
                    <a:pt x="0" y="426748"/>
                  </a:cubicBezTo>
                  <a:lnTo>
                    <a:pt x="0" y="23540"/>
                  </a:lnTo>
                  <a:cubicBezTo>
                    <a:pt x="0" y="17297"/>
                    <a:pt x="2480" y="11309"/>
                    <a:pt x="6895" y="6895"/>
                  </a:cubicBezTo>
                  <a:cubicBezTo>
                    <a:pt x="11309" y="2480"/>
                    <a:pt x="17297" y="0"/>
                    <a:pt x="23540" y="0"/>
                  </a:cubicBezTo>
                  <a:close/>
                </a:path>
              </a:pathLst>
            </a:custGeom>
            <a:solidFill>
              <a:srgbClr val="FDECCF"/>
            </a:solidFill>
            <a:ln w="76200">
              <a:solidFill>
                <a:srgbClr val="000000"/>
              </a:solidFill>
            </a:ln>
          </p:spPr>
        </p:sp>
        <p:sp>
          <p:nvSpPr>
            <p:cNvPr id="6" name="TextBox 6"/>
            <p:cNvSpPr txBox="1"/>
            <p:nvPr/>
          </p:nvSpPr>
          <p:spPr>
            <a:xfrm>
              <a:off x="0" y="-57150"/>
              <a:ext cx="812800" cy="8699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rot="834130">
            <a:off x="1408931" y="990458"/>
            <a:ext cx="800015" cy="1212144"/>
          </a:xfrm>
          <a:custGeom>
            <a:avLst/>
            <a:gdLst/>
            <a:ahLst/>
            <a:cxnLst/>
            <a:rect l="l" t="t" r="r" b="b"/>
            <a:pathLst>
              <a:path w="1200022" h="1818216">
                <a:moveTo>
                  <a:pt x="0" y="0"/>
                </a:moveTo>
                <a:lnTo>
                  <a:pt x="1200022" y="0"/>
                </a:lnTo>
                <a:lnTo>
                  <a:pt x="1200022" y="1818216"/>
                </a:lnTo>
                <a:lnTo>
                  <a:pt x="0" y="181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0248084" y="4800900"/>
            <a:ext cx="1697446" cy="1832601"/>
          </a:xfrm>
          <a:custGeom>
            <a:avLst/>
            <a:gdLst/>
            <a:ahLst/>
            <a:cxnLst/>
            <a:rect l="l" t="t" r="r" b="b"/>
            <a:pathLst>
              <a:path w="2546169" h="2748901">
                <a:moveTo>
                  <a:pt x="0" y="0"/>
                </a:moveTo>
                <a:lnTo>
                  <a:pt x="2546169" y="0"/>
                </a:lnTo>
                <a:lnTo>
                  <a:pt x="2546169" y="2748901"/>
                </a:lnTo>
                <a:lnTo>
                  <a:pt x="0" y="2748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3451206" y="4802370"/>
            <a:ext cx="5279321" cy="1098249"/>
          </a:xfrm>
          <a:prstGeom prst="rect">
            <a:avLst/>
          </a:prstGeom>
        </p:spPr>
        <p:txBody>
          <a:bodyPr lIns="0" tIns="0" rIns="0" bIns="0" rtlCol="0" anchor="t">
            <a:spAutoFit/>
          </a:bodyPr>
          <a:lstStyle/>
          <a:p>
            <a:pPr algn="ctr" defTabSz="609630">
              <a:lnSpc>
                <a:spcPts val="4480"/>
              </a:lnSpc>
            </a:pPr>
            <a:r>
              <a:rPr lang="en-US" sz="2933">
                <a:solidFill>
                  <a:srgbClr val="000000"/>
                </a:solidFill>
                <a:latin typeface="#9Slide01 Tieu de ngan" panose="00000800000000000000" pitchFamily="2" charset="0"/>
              </a:rPr>
              <a:t>Hãy nêu những hiểu biết của em về cụm từ trên?</a:t>
            </a:r>
          </a:p>
        </p:txBody>
      </p:sp>
      <p:pic>
        <p:nvPicPr>
          <p:cNvPr id="13" name="Picture 12">
            <a:extLst>
              <a:ext uri="{FF2B5EF4-FFF2-40B4-BE49-F238E27FC236}">
                <a16:creationId xmlns:a16="http://schemas.microsoft.com/office/drawing/2014/main" id="{7A76158C-D71C-456E-A96D-2DB01F996311}"/>
              </a:ext>
            </a:extLst>
          </p:cNvPr>
          <p:cNvPicPr>
            <a:picLocks noChangeAspect="1"/>
          </p:cNvPicPr>
          <p:nvPr/>
        </p:nvPicPr>
        <p:blipFill>
          <a:blip r:embed="rId9"/>
          <a:stretch>
            <a:fillRect/>
          </a:stretch>
        </p:blipFill>
        <p:spPr>
          <a:xfrm>
            <a:off x="13288270" y="-762000"/>
            <a:ext cx="6629975" cy="3619814"/>
          </a:xfrm>
          <a:prstGeom prst="rect">
            <a:avLst/>
          </a:prstGeom>
        </p:spPr>
      </p:pic>
      <p:sp>
        <p:nvSpPr>
          <p:cNvPr id="14" name="TextBox 13">
            <a:extLst>
              <a:ext uri="{FF2B5EF4-FFF2-40B4-BE49-F238E27FC236}">
                <a16:creationId xmlns:a16="http://schemas.microsoft.com/office/drawing/2014/main" id="{6E68A315-2EEF-4EC3-991E-114AF1D01B70}"/>
              </a:ext>
            </a:extLst>
          </p:cNvPr>
          <p:cNvSpPr txBox="1"/>
          <p:nvPr/>
        </p:nvSpPr>
        <p:spPr>
          <a:xfrm>
            <a:off x="5974080" y="1488440"/>
            <a:ext cx="914400" cy="914400"/>
          </a:xfrm>
          <a:prstGeom prst="rect">
            <a:avLst/>
          </a:prstGeom>
          <a:noFill/>
        </p:spPr>
        <p:txBody>
          <a:bodyPr wrap="square" rtlCol="0">
            <a:spAutoFit/>
          </a:bodyPr>
          <a:lstStyle/>
          <a:p>
            <a:endParaRPr lang="en-US"/>
          </a:p>
        </p:txBody>
      </p:sp>
      <p:sp>
        <p:nvSpPr>
          <p:cNvPr id="15" name="TextBox 14">
            <a:extLst>
              <a:ext uri="{FF2B5EF4-FFF2-40B4-BE49-F238E27FC236}">
                <a16:creationId xmlns:a16="http://schemas.microsoft.com/office/drawing/2014/main" id="{5271FBC4-99A4-4064-97D0-DA1B32A94B44}"/>
              </a:ext>
            </a:extLst>
          </p:cNvPr>
          <p:cNvSpPr txBox="1"/>
          <p:nvPr/>
        </p:nvSpPr>
        <p:spPr>
          <a:xfrm>
            <a:off x="152400" y="4760827"/>
            <a:ext cx="2286000" cy="646331"/>
          </a:xfrm>
          <a:prstGeom prst="rect">
            <a:avLst/>
          </a:prstGeom>
          <a:noFill/>
        </p:spPr>
        <p:txBody>
          <a:bodyPr wrap="square" rtlCol="0">
            <a:spAutoFit/>
          </a:bodyPr>
          <a:lstStyle/>
          <a:p>
            <a:r>
              <a:rPr lang="en-US" sz="3600">
                <a:solidFill>
                  <a:srgbClr val="FFFFFF"/>
                </a:solidFill>
                <a:latin typeface="#9Slide01 Tieu de ngan" panose="00000800000000000000" pitchFamily="2" charset="0"/>
              </a:rPr>
              <a:t>Who</a:t>
            </a:r>
          </a:p>
        </p:txBody>
      </p:sp>
      <p:sp>
        <p:nvSpPr>
          <p:cNvPr id="16" name="TextBox 15">
            <a:extLst>
              <a:ext uri="{FF2B5EF4-FFF2-40B4-BE49-F238E27FC236}">
                <a16:creationId xmlns:a16="http://schemas.microsoft.com/office/drawing/2014/main" id="{EFF765D4-DA3A-4C19-B1EE-3F5943C73E1A}"/>
              </a:ext>
            </a:extLst>
          </p:cNvPr>
          <p:cNvSpPr txBox="1"/>
          <p:nvPr/>
        </p:nvSpPr>
        <p:spPr>
          <a:xfrm>
            <a:off x="8998901" y="4760827"/>
            <a:ext cx="2286000" cy="646331"/>
          </a:xfrm>
          <a:prstGeom prst="rect">
            <a:avLst/>
          </a:prstGeom>
          <a:noFill/>
        </p:spPr>
        <p:txBody>
          <a:bodyPr wrap="square" rtlCol="0">
            <a:spAutoFit/>
          </a:bodyPr>
          <a:lstStyle/>
          <a:p>
            <a:r>
              <a:rPr lang="en-US" sz="3600">
                <a:solidFill>
                  <a:srgbClr val="FFFFFF"/>
                </a:solidFill>
                <a:latin typeface="#9Slide01 Tieu de ngan" panose="00000800000000000000" pitchFamily="2" charset="0"/>
              </a:rPr>
              <a:t>When</a:t>
            </a:r>
          </a:p>
        </p:txBody>
      </p:sp>
      <p:sp>
        <p:nvSpPr>
          <p:cNvPr id="17" name="TextBox 16">
            <a:extLst>
              <a:ext uri="{FF2B5EF4-FFF2-40B4-BE49-F238E27FC236}">
                <a16:creationId xmlns:a16="http://schemas.microsoft.com/office/drawing/2014/main" id="{6863EE53-6CAC-4E3C-8222-C11AFA8F4E0C}"/>
              </a:ext>
            </a:extLst>
          </p:cNvPr>
          <p:cNvSpPr txBox="1"/>
          <p:nvPr/>
        </p:nvSpPr>
        <p:spPr>
          <a:xfrm>
            <a:off x="2308206" y="6039082"/>
            <a:ext cx="2286000" cy="646331"/>
          </a:xfrm>
          <a:prstGeom prst="rect">
            <a:avLst/>
          </a:prstGeom>
          <a:noFill/>
        </p:spPr>
        <p:txBody>
          <a:bodyPr wrap="square" rtlCol="0">
            <a:spAutoFit/>
          </a:bodyPr>
          <a:lstStyle/>
          <a:p>
            <a:r>
              <a:rPr lang="en-US" sz="3600">
                <a:solidFill>
                  <a:srgbClr val="FFFFFF"/>
                </a:solidFill>
                <a:latin typeface="#9Slide01 Tieu de ngan" panose="00000800000000000000" pitchFamily="2" charset="0"/>
              </a:rPr>
              <a:t>How</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id="{523C6239-39B5-4C6E-BCB4-88F469D024FF}"/>
              </a:ext>
            </a:extLst>
          </p:cNvPr>
          <p:cNvSpPr/>
          <p:nvPr/>
        </p:nvSpPr>
        <p:spPr>
          <a:xfrm>
            <a:off x="4188182" y="2030213"/>
            <a:ext cx="7771715" cy="2026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0745EBCF-B912-4116-828A-2EEB93217058}"/>
              </a:ext>
            </a:extLst>
          </p:cNvPr>
          <p:cNvSpPr/>
          <p:nvPr/>
        </p:nvSpPr>
        <p:spPr>
          <a:xfrm>
            <a:off x="4072776" y="152400"/>
            <a:ext cx="7923648" cy="173041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4634921" y="282372"/>
            <a:ext cx="7313200" cy="160043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0"/>
              </a:spcAft>
              <a:buClr>
                <a:srgbClr val="000000"/>
              </a:buClr>
              <a:buSzPts val="1300"/>
              <a:buFontTx/>
              <a:buNone/>
              <a:tabLst>
                <a:tab pos="521335" algn="l"/>
              </a:tabLst>
              <a:defRPr/>
            </a:pPr>
            <a:r>
              <a:rPr lang="en-US" sz="2600">
                <a:latin typeface="Times New Roman" panose="02020603050405020304" pitchFamily="18" charset="0"/>
                <a:cs typeface="Times New Roman" panose="02020603050405020304" pitchFamily="18" charset="0"/>
              </a:rPr>
              <a:t>T</a:t>
            </a:r>
            <a:r>
              <a:rPr lang="vi-VN" sz="2600">
                <a:latin typeface="Times New Roman" panose="02020603050405020304" pitchFamily="18" charset="0"/>
                <a:cs typeface="Times New Roman" panose="02020603050405020304" pitchFamily="18" charset="0"/>
              </a:rPr>
              <a:t>ìm hiểu và trình bày về bối cảnh lịch sử </a:t>
            </a:r>
            <a:r>
              <a:rPr lang="en-US" sz="2600">
                <a:latin typeface="Times New Roman" panose="02020603050405020304" pitchFamily="18" charset="0"/>
                <a:cs typeface="Times New Roman" panose="02020603050405020304" pitchFamily="18" charset="0"/>
              </a:rPr>
              <a:t>của cuộc cải cách của Hồ Quý Ly và triều Hồ</a:t>
            </a:r>
            <a:r>
              <a:rPr lang="vi-VN" sz="2600">
                <a:latin typeface="Times New Roman" panose="02020603050405020304" pitchFamily="18" charset="0"/>
                <a:cs typeface="Times New Roman" panose="02020603050405020304" pitchFamily="18" charset="0"/>
              </a:rPr>
              <a:t>. Hãy tập trung vào tình hình kinh tế, xã hội, và chính trị trong thời kỳ này</a:t>
            </a:r>
            <a:r>
              <a:rPr lang="en-US" sz="2600">
                <a:latin typeface="Times New Roman" panose="02020603050405020304" pitchFamily="18" charset="0"/>
                <a:cs typeface="Times New Roman" panose="02020603050405020304" pitchFamily="18" charset="0"/>
              </a:rPr>
              <a:t>. </a:t>
            </a:r>
            <a:r>
              <a:rPr lang="en-US" sz="2600" b="1">
                <a:latin typeface="Times New Roman" panose="02020603050405020304" pitchFamily="18" charset="0"/>
                <a:cs typeface="Times New Roman" panose="02020603050405020304" pitchFamily="18" charset="0"/>
              </a:rPr>
              <a:t>Đọc tư liệu tr61</a:t>
            </a:r>
            <a:endPar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AutoShape 30">
            <a:extLst>
              <a:ext uri="{FF2B5EF4-FFF2-40B4-BE49-F238E27FC236}">
                <a16:creationId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id="{C16E0BC2-E8AC-49C1-9107-A4B4D9CE2C68}"/>
              </a:ext>
            </a:extLst>
          </p:cNvPr>
          <p:cNvSpPr txBox="1"/>
          <p:nvPr/>
        </p:nvSpPr>
        <p:spPr>
          <a:xfrm>
            <a:off x="-320767" y="2615788"/>
            <a:ext cx="3401223" cy="605935"/>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Nhiệm vụ nhóm</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037ED5BC-B303-3DDA-3AE2-050C4D74DB84}"/>
              </a:ext>
            </a:extLst>
          </p:cNvPr>
          <p:cNvSpPr/>
          <p:nvPr/>
        </p:nvSpPr>
        <p:spPr>
          <a:xfrm>
            <a:off x="4032815" y="4285408"/>
            <a:ext cx="7825576" cy="236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29">
            <a:extLst>
              <a:ext uri="{FF2B5EF4-FFF2-40B4-BE49-F238E27FC236}">
                <a16:creationId xmlns:a16="http://schemas.microsoft.com/office/drawing/2014/main" id="{7E681104-9164-F46D-4C41-D247E2578678}"/>
              </a:ext>
            </a:extLst>
          </p:cNvPr>
          <p:cNvSpPr txBox="1"/>
          <p:nvPr/>
        </p:nvSpPr>
        <p:spPr>
          <a:xfrm>
            <a:off x="4749380" y="2133600"/>
            <a:ext cx="7214444" cy="235962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lang="en-US" sz="2600">
                <a:latin typeface="Times New Roman" panose="02020603050405020304" pitchFamily="18" charset="0"/>
                <a:cs typeface="Times New Roman" panose="02020603050405020304" pitchFamily="18" charset="0"/>
              </a:rPr>
              <a:t>N</a:t>
            </a:r>
            <a:r>
              <a:rPr lang="vi-VN" sz="2600">
                <a:latin typeface="Times New Roman" panose="02020603050405020304" pitchFamily="18" charset="0"/>
                <a:cs typeface="Times New Roman" panose="02020603050405020304" pitchFamily="18" charset="0"/>
              </a:rPr>
              <a:t>ghiên cứu các biện pháp cải cách được thực hiện bởi Hồ Quý Ly và Triều Hồ</a:t>
            </a:r>
            <a:r>
              <a:rPr 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sau đó trình bày về nội dung </a:t>
            </a:r>
            <a:r>
              <a:rPr lang="en-US" sz="2600">
                <a:latin typeface="Times New Roman" panose="02020603050405020304" pitchFamily="18" charset="0"/>
                <a:cs typeface="Times New Roman" panose="02020603050405020304" pitchFamily="18" charset="0"/>
              </a:rPr>
              <a:t>cuộc </a:t>
            </a:r>
            <a:r>
              <a:rPr lang="vi-VN" sz="2600">
                <a:latin typeface="Times New Roman" panose="02020603050405020304" pitchFamily="18" charset="0"/>
                <a:cs typeface="Times New Roman" panose="02020603050405020304" pitchFamily="18" charset="0"/>
              </a:rPr>
              <a:t>cải cách. Hãy tập trung vào các biện pháp cụ thể, mục tiêu của chúng</a:t>
            </a:r>
            <a:r>
              <a:rPr lang="en-US" sz="2600">
                <a:latin typeface="Times New Roman" panose="02020603050405020304" pitchFamily="18" charset="0"/>
                <a:cs typeface="Times New Roman" panose="02020603050405020304" pitchFamily="18" charset="0"/>
              </a:rPr>
              <a:t>.</a:t>
            </a:r>
            <a:r>
              <a:rPr lang="vi-VN" sz="2600">
                <a:latin typeface="Times New Roman" panose="02020603050405020304" pitchFamily="18" charset="0"/>
                <a:cs typeface="Times New Roman" panose="02020603050405020304" pitchFamily="18" charset="0"/>
              </a:rPr>
              <a:t> </a:t>
            </a:r>
            <a:r>
              <a:rPr lang="en-US" sz="2600" b="1">
                <a:latin typeface="Times New Roman" panose="02020603050405020304" pitchFamily="18" charset="0"/>
                <a:cs typeface="Times New Roman" panose="02020603050405020304" pitchFamily="18" charset="0"/>
              </a:rPr>
              <a:t>Đọc tư liệu tr62-63</a:t>
            </a:r>
          </a:p>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endParaRPr kumimoji="0" 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Box 29">
            <a:extLst>
              <a:ext uri="{FF2B5EF4-FFF2-40B4-BE49-F238E27FC236}">
                <a16:creationId xmlns:a16="http://schemas.microsoft.com/office/drawing/2014/main" id="{BB6758F9-BB0C-CAE7-7453-B0EABAD834C6}"/>
              </a:ext>
            </a:extLst>
          </p:cNvPr>
          <p:cNvSpPr txBox="1"/>
          <p:nvPr/>
        </p:nvSpPr>
        <p:spPr>
          <a:xfrm>
            <a:off x="4634922" y="4400252"/>
            <a:ext cx="7186812" cy="2000548"/>
          </a:xfrm>
          <a:prstGeom prst="rect">
            <a:avLst/>
          </a:prstGeom>
        </p:spPr>
        <p:txBody>
          <a:bodyPr wrap="square" lIns="0" tIns="0" rIns="0" bIns="0" rtlCol="0" anchor="t">
            <a:spAutoFit/>
          </a:bodyPr>
          <a:lstStyle/>
          <a:p>
            <a:r>
              <a:rPr lang="en-US" sz="2600">
                <a:latin typeface="+mj-lt"/>
              </a:rPr>
              <a:t>T</a:t>
            </a:r>
            <a:r>
              <a:rPr lang="vi-VN" sz="2600">
                <a:latin typeface="+mj-lt"/>
              </a:rPr>
              <a:t>rình bày về kết quả của </a:t>
            </a:r>
            <a:r>
              <a:rPr lang="en-US" sz="2600">
                <a:latin typeface="Times New Roman" panose="02020603050405020304" pitchFamily="18" charset="0"/>
                <a:cs typeface="Times New Roman" panose="02020603050405020304" pitchFamily="18" charset="0"/>
              </a:rPr>
              <a:t>cuộc</a:t>
            </a:r>
            <a:r>
              <a:rPr lang="vi-VN" sz="2600">
                <a:latin typeface="+mj-lt"/>
              </a:rPr>
              <a:t> cải cách và nhấn mạnh ý nghĩa của chúng. Hãy </a:t>
            </a:r>
            <a:r>
              <a:rPr lang="en-US" sz="2600">
                <a:latin typeface="Times New Roman" panose="02020603050405020304" pitchFamily="18" charset="0"/>
                <a:cs typeface="Times New Roman" panose="02020603050405020304" pitchFamily="18" charset="0"/>
              </a:rPr>
              <a:t>nêu</a:t>
            </a:r>
            <a:r>
              <a:rPr lang="vi-VN" sz="2600">
                <a:latin typeface="+mj-lt"/>
              </a:rPr>
              <a:t> tác động tích cực và hạn chế của các biện pháp này, cũng như bài học mà chúng ta có thể rút ra và cách áp dụng trong thời kỳ hiện đại.</a:t>
            </a:r>
            <a:r>
              <a:rPr lang="en-US" sz="2600">
                <a:latin typeface="+mj-lt"/>
              </a:rPr>
              <a:t> </a:t>
            </a:r>
            <a:r>
              <a:rPr lang="en-US" sz="2600" b="1">
                <a:latin typeface="Times New Roman" panose="02020603050405020304" pitchFamily="18" charset="0"/>
                <a:cs typeface="Times New Roman" panose="02020603050405020304" pitchFamily="18" charset="0"/>
              </a:rPr>
              <a:t>Đọc tư liệu tr 63</a:t>
            </a:r>
          </a:p>
        </p:txBody>
      </p:sp>
      <p:pic>
        <p:nvPicPr>
          <p:cNvPr id="7" name="Picture 6">
            <a:extLst>
              <a:ext uri="{FF2B5EF4-FFF2-40B4-BE49-F238E27FC236}">
                <a16:creationId xmlns:a16="http://schemas.microsoft.com/office/drawing/2014/main" id="{055BB35C-73D7-DBD9-1ED9-17E358EDFD3F}"/>
              </a:ext>
            </a:extLst>
          </p:cNvPr>
          <p:cNvPicPr>
            <a:picLocks noChangeAspect="1"/>
          </p:cNvPicPr>
          <p:nvPr/>
        </p:nvPicPr>
        <p:blipFill>
          <a:blip r:embed="rId3"/>
          <a:stretch>
            <a:fillRect/>
          </a:stretch>
        </p:blipFill>
        <p:spPr>
          <a:xfrm>
            <a:off x="-320767" y="252010"/>
            <a:ext cx="2773920" cy="2639797"/>
          </a:xfrm>
          <a:prstGeom prst="rect">
            <a:avLst/>
          </a:prstGeom>
        </p:spPr>
      </p:pic>
      <p:pic>
        <p:nvPicPr>
          <p:cNvPr id="8" name="Picture 7">
            <a:extLst>
              <a:ext uri="{FF2B5EF4-FFF2-40B4-BE49-F238E27FC236}">
                <a16:creationId xmlns:a16="http://schemas.microsoft.com/office/drawing/2014/main" id="{C5277D6B-FE84-FEF5-835F-BB6A1CC5CB8E}"/>
              </a:ext>
            </a:extLst>
          </p:cNvPr>
          <p:cNvPicPr>
            <a:picLocks noChangeAspect="1"/>
          </p:cNvPicPr>
          <p:nvPr/>
        </p:nvPicPr>
        <p:blipFill>
          <a:blip r:embed="rId4"/>
          <a:stretch>
            <a:fillRect/>
          </a:stretch>
        </p:blipFill>
        <p:spPr>
          <a:xfrm>
            <a:off x="-62430" y="4294801"/>
            <a:ext cx="2089358" cy="2360031"/>
          </a:xfrm>
          <a:prstGeom prst="rect">
            <a:avLst/>
          </a:prstGeom>
        </p:spPr>
      </p:pic>
      <p:sp>
        <p:nvSpPr>
          <p:cNvPr id="10" name="Oval 9">
            <a:extLst>
              <a:ext uri="{FF2B5EF4-FFF2-40B4-BE49-F238E27FC236}">
                <a16:creationId xmlns:a16="http://schemas.microsoft.com/office/drawing/2014/main" id="{CB93B557-8600-148B-EE7D-B3D06EF7290E}"/>
              </a:ext>
            </a:extLst>
          </p:cNvPr>
          <p:cNvSpPr/>
          <p:nvPr/>
        </p:nvSpPr>
        <p:spPr>
          <a:xfrm>
            <a:off x="3368803" y="605170"/>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id="{9A10BA70-5D55-E013-9792-F8F5EA351419}"/>
              </a:ext>
            </a:extLst>
          </p:cNvPr>
          <p:cNvSpPr/>
          <p:nvPr/>
        </p:nvSpPr>
        <p:spPr>
          <a:xfrm>
            <a:off x="3492043" y="2696403"/>
            <a:ext cx="1218853" cy="1217459"/>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3" name="Oval 12">
            <a:extLst>
              <a:ext uri="{FF2B5EF4-FFF2-40B4-BE49-F238E27FC236}">
                <a16:creationId xmlns:a16="http://schemas.microsoft.com/office/drawing/2014/main" id="{02CC352B-4B2B-234C-B79A-A0C611CEA892}"/>
              </a:ext>
            </a:extLst>
          </p:cNvPr>
          <p:cNvSpPr/>
          <p:nvPr/>
        </p:nvSpPr>
        <p:spPr>
          <a:xfrm>
            <a:off x="3416068" y="5307356"/>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0" name="TextBox 40">
            <a:extLst>
              <a:ext uri="{FF2B5EF4-FFF2-40B4-BE49-F238E27FC236}">
                <a16:creationId xmlns:a16="http://schemas.microsoft.com/office/drawing/2014/main" id="{7911D118-121D-495E-9877-F52834E353CA}"/>
              </a:ext>
            </a:extLst>
          </p:cNvPr>
          <p:cNvSpPr txBox="1"/>
          <p:nvPr/>
        </p:nvSpPr>
        <p:spPr>
          <a:xfrm>
            <a:off x="-320767" y="3516161"/>
            <a:ext cx="3401223" cy="605935"/>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Thời gian 8 phút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365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504860C-4FF8-482F-AF0D-60CCFEB48410}"/>
              </a:ext>
            </a:extLst>
          </p:cNvPr>
          <p:cNvGraphicFramePr>
            <a:graphicFrameLocks noGrp="1"/>
          </p:cNvGraphicFramePr>
          <p:nvPr>
            <p:extLst>
              <p:ext uri="{D42A27DB-BD31-4B8C-83A1-F6EECF244321}">
                <p14:modId xmlns:p14="http://schemas.microsoft.com/office/powerpoint/2010/main" val="1043530649"/>
              </p:ext>
            </p:extLst>
          </p:nvPr>
        </p:nvGraphicFramePr>
        <p:xfrm>
          <a:off x="1143000" y="1143000"/>
          <a:ext cx="9355432" cy="3748065"/>
        </p:xfrm>
        <a:graphic>
          <a:graphicData uri="http://schemas.openxmlformats.org/drawingml/2006/table">
            <a:tbl>
              <a:tblPr firstRow="1" bandRow="1">
                <a:tableStyleId>{E8B1032C-EA38-4F05-BA0D-38AFFFC7BED3}</a:tableStyleId>
              </a:tblPr>
              <a:tblGrid>
                <a:gridCol w="7526632">
                  <a:extLst>
                    <a:ext uri="{9D8B030D-6E8A-4147-A177-3AD203B41FA5}">
                      <a16:colId xmlns:a16="http://schemas.microsoft.com/office/drawing/2014/main" val="1424513162"/>
                    </a:ext>
                  </a:extLst>
                </a:gridCol>
                <a:gridCol w="1828800">
                  <a:extLst>
                    <a:ext uri="{9D8B030D-6E8A-4147-A177-3AD203B41FA5}">
                      <a16:colId xmlns:a16="http://schemas.microsoft.com/office/drawing/2014/main" val="2950034427"/>
                    </a:ext>
                  </a:extLst>
                </a:gridCol>
              </a:tblGrid>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539685794"/>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297655132"/>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882719680"/>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1488458768"/>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832984668"/>
                  </a:ext>
                </a:extLst>
              </a:tr>
            </a:tbl>
          </a:graphicData>
        </a:graphic>
      </p:graphicFrame>
      <p:sp>
        <p:nvSpPr>
          <p:cNvPr id="7" name="TextBox 6">
            <a:extLst>
              <a:ext uri="{FF2B5EF4-FFF2-40B4-BE49-F238E27FC236}">
                <a16:creationId xmlns:a16="http://schemas.microsoft.com/office/drawing/2014/main" id="{165A9546-4ECE-4DC2-A5D9-AE2D006A3338}"/>
              </a:ext>
            </a:extLst>
          </p:cNvPr>
          <p:cNvSpPr txBox="1"/>
          <p:nvPr/>
        </p:nvSpPr>
        <p:spPr>
          <a:xfrm>
            <a:off x="1295400" y="1371600"/>
            <a:ext cx="7162800"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Tiêu chí</a:t>
            </a:r>
            <a:endParaRPr lang="en-US" sz="2400" b="1"/>
          </a:p>
        </p:txBody>
      </p:sp>
      <p:sp>
        <p:nvSpPr>
          <p:cNvPr id="8" name="TextBox 7">
            <a:extLst>
              <a:ext uri="{FF2B5EF4-FFF2-40B4-BE49-F238E27FC236}">
                <a16:creationId xmlns:a16="http://schemas.microsoft.com/office/drawing/2014/main" id="{FEF57650-6847-48A1-920F-7635EDC18BBC}"/>
              </a:ext>
            </a:extLst>
          </p:cNvPr>
          <p:cNvSpPr txBox="1"/>
          <p:nvPr/>
        </p:nvSpPr>
        <p:spPr>
          <a:xfrm>
            <a:off x="1295400" y="2133600"/>
            <a:ext cx="7162800"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Hiểu biết về bối cảnh lịch sử</a:t>
            </a:r>
            <a:endParaRPr lang="en-US" sz="2400"/>
          </a:p>
        </p:txBody>
      </p:sp>
      <p:sp>
        <p:nvSpPr>
          <p:cNvPr id="9" name="TextBox 8">
            <a:extLst>
              <a:ext uri="{FF2B5EF4-FFF2-40B4-BE49-F238E27FC236}">
                <a16:creationId xmlns:a16="http://schemas.microsoft.com/office/drawing/2014/main" id="{FCE8BCD1-E9EA-4891-83FB-A99B634475C8}"/>
              </a:ext>
            </a:extLst>
          </p:cNvPr>
          <p:cNvSpPr txBox="1"/>
          <p:nvPr/>
        </p:nvSpPr>
        <p:spPr>
          <a:xfrm>
            <a:off x="1295400" y="2865120"/>
            <a:ext cx="7162800"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Trình bày thông tin một cách rõ ràng và có logic.</a:t>
            </a:r>
            <a:endParaRPr lang="en-US" sz="2400"/>
          </a:p>
        </p:txBody>
      </p:sp>
      <p:sp>
        <p:nvSpPr>
          <p:cNvPr id="10" name="TextBox 9">
            <a:extLst>
              <a:ext uri="{FF2B5EF4-FFF2-40B4-BE49-F238E27FC236}">
                <a16:creationId xmlns:a16="http://schemas.microsoft.com/office/drawing/2014/main" id="{29605FF1-3907-4AD3-BD63-7617E46BD4ED}"/>
              </a:ext>
            </a:extLst>
          </p:cNvPr>
          <p:cNvSpPr txBox="1"/>
          <p:nvPr/>
        </p:nvSpPr>
        <p:spPr>
          <a:xfrm>
            <a:off x="1295400" y="3596640"/>
            <a:ext cx="7162800"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Sự hợp tác và tương tác tích cực trong nhóm</a:t>
            </a:r>
            <a:endParaRPr lang="en-US" sz="2400"/>
          </a:p>
        </p:txBody>
      </p:sp>
      <p:sp>
        <p:nvSpPr>
          <p:cNvPr id="11" name="TextBox 10">
            <a:extLst>
              <a:ext uri="{FF2B5EF4-FFF2-40B4-BE49-F238E27FC236}">
                <a16:creationId xmlns:a16="http://schemas.microsoft.com/office/drawing/2014/main" id="{191A4C4F-07D4-4AE1-875E-92459B06B4E8}"/>
              </a:ext>
            </a:extLst>
          </p:cNvPr>
          <p:cNvSpPr txBox="1"/>
          <p:nvPr/>
        </p:nvSpPr>
        <p:spPr>
          <a:xfrm>
            <a:off x="1295400" y="4328160"/>
            <a:ext cx="7162800"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Tham gia tích cực trong cuộc thảo luận sau khi trình bày.</a:t>
            </a:r>
            <a:endParaRPr lang="en-US" sz="2400"/>
          </a:p>
        </p:txBody>
      </p:sp>
      <p:sp>
        <p:nvSpPr>
          <p:cNvPr id="12" name="TextBox 11">
            <a:extLst>
              <a:ext uri="{FF2B5EF4-FFF2-40B4-BE49-F238E27FC236}">
                <a16:creationId xmlns:a16="http://schemas.microsoft.com/office/drawing/2014/main" id="{28A943AD-7895-4808-92E2-10D7A89B6E06}"/>
              </a:ext>
            </a:extLst>
          </p:cNvPr>
          <p:cNvSpPr txBox="1"/>
          <p:nvPr/>
        </p:nvSpPr>
        <p:spPr>
          <a:xfrm>
            <a:off x="8595360" y="1371601"/>
            <a:ext cx="1903072"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Điểm từ 1-5</a:t>
            </a:r>
            <a:endParaRPr lang="en-US" sz="2400" b="1"/>
          </a:p>
        </p:txBody>
      </p:sp>
      <p:sp>
        <p:nvSpPr>
          <p:cNvPr id="13" name="TextBox 12">
            <a:extLst>
              <a:ext uri="{FF2B5EF4-FFF2-40B4-BE49-F238E27FC236}">
                <a16:creationId xmlns:a16="http://schemas.microsoft.com/office/drawing/2014/main" id="{445809A3-9768-4F12-84FF-13901839C970}"/>
              </a:ext>
            </a:extLst>
          </p:cNvPr>
          <p:cNvSpPr txBox="1"/>
          <p:nvPr/>
        </p:nvSpPr>
        <p:spPr>
          <a:xfrm>
            <a:off x="1600200" y="304800"/>
            <a:ext cx="8763000" cy="523220"/>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Tiêu Chí Đánh Giá Nhóm 1 - Bối Cảnh Lịch Sử</a:t>
            </a:r>
          </a:p>
        </p:txBody>
      </p:sp>
    </p:spTree>
    <p:extLst>
      <p:ext uri="{BB962C8B-B14F-4D97-AF65-F5344CB8AC3E}">
        <p14:creationId xmlns:p14="http://schemas.microsoft.com/office/powerpoint/2010/main" val="36350478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504860C-4FF8-482F-AF0D-60CCFEB48410}"/>
              </a:ext>
            </a:extLst>
          </p:cNvPr>
          <p:cNvGraphicFramePr>
            <a:graphicFrameLocks noGrp="1"/>
          </p:cNvGraphicFramePr>
          <p:nvPr>
            <p:extLst>
              <p:ext uri="{D42A27DB-BD31-4B8C-83A1-F6EECF244321}">
                <p14:modId xmlns:p14="http://schemas.microsoft.com/office/powerpoint/2010/main" val="3919964309"/>
              </p:ext>
            </p:extLst>
          </p:nvPr>
        </p:nvGraphicFramePr>
        <p:xfrm>
          <a:off x="609600" y="1143000"/>
          <a:ext cx="9888832" cy="4256698"/>
        </p:xfrm>
        <a:graphic>
          <a:graphicData uri="http://schemas.openxmlformats.org/drawingml/2006/table">
            <a:tbl>
              <a:tblPr firstRow="1" bandRow="1">
                <a:tableStyleId>{E8B1032C-EA38-4F05-BA0D-38AFFFC7BED3}</a:tableStyleId>
              </a:tblPr>
              <a:tblGrid>
                <a:gridCol w="7955763">
                  <a:extLst>
                    <a:ext uri="{9D8B030D-6E8A-4147-A177-3AD203B41FA5}">
                      <a16:colId xmlns:a16="http://schemas.microsoft.com/office/drawing/2014/main" val="1424513162"/>
                    </a:ext>
                  </a:extLst>
                </a:gridCol>
                <a:gridCol w="1933069">
                  <a:extLst>
                    <a:ext uri="{9D8B030D-6E8A-4147-A177-3AD203B41FA5}">
                      <a16:colId xmlns:a16="http://schemas.microsoft.com/office/drawing/2014/main" val="2950034427"/>
                    </a:ext>
                  </a:extLst>
                </a:gridCol>
              </a:tblGrid>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539685794"/>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297655132"/>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882719680"/>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1488458768"/>
                  </a:ext>
                </a:extLst>
              </a:tr>
              <a:tr h="749613">
                <a:tc>
                  <a:txBody>
                    <a:bodyPr/>
                    <a:lstStyle/>
                    <a:p>
                      <a:endParaRPr lang="en-US" sz="1500"/>
                    </a:p>
                  </a:txBody>
                  <a:tcPr marL="115246" marR="115246" marT="57623" marB="57623"/>
                </a:tc>
                <a:tc>
                  <a:txBody>
                    <a:bodyPr/>
                    <a:lstStyle/>
                    <a:p>
                      <a:endParaRPr lang="vi-VN" sz="1500"/>
                    </a:p>
                    <a:p>
                      <a:endParaRPr lang="vi-VN" sz="1500"/>
                    </a:p>
                    <a:p>
                      <a:endParaRPr lang="vi-VN" sz="1500"/>
                    </a:p>
                    <a:p>
                      <a:endParaRPr lang="vi-VN" sz="1500"/>
                    </a:p>
                    <a:p>
                      <a:endParaRPr lang="en-US" sz="1500"/>
                    </a:p>
                  </a:txBody>
                  <a:tcPr marL="115246" marR="115246" marT="57623" marB="57623"/>
                </a:tc>
                <a:extLst>
                  <a:ext uri="{0D108BD9-81ED-4DB2-BD59-A6C34878D82A}">
                    <a16:rowId xmlns:a16="http://schemas.microsoft.com/office/drawing/2014/main" val="832984668"/>
                  </a:ext>
                </a:extLst>
              </a:tr>
            </a:tbl>
          </a:graphicData>
        </a:graphic>
      </p:graphicFrame>
      <p:sp>
        <p:nvSpPr>
          <p:cNvPr id="7" name="TextBox 6">
            <a:extLst>
              <a:ext uri="{FF2B5EF4-FFF2-40B4-BE49-F238E27FC236}">
                <a16:creationId xmlns:a16="http://schemas.microsoft.com/office/drawing/2014/main" id="{165A9546-4ECE-4DC2-A5D9-AE2D006A3338}"/>
              </a:ext>
            </a:extLst>
          </p:cNvPr>
          <p:cNvSpPr txBox="1"/>
          <p:nvPr/>
        </p:nvSpPr>
        <p:spPr>
          <a:xfrm>
            <a:off x="1295400" y="1371600"/>
            <a:ext cx="7162800"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Tiêu chí</a:t>
            </a:r>
            <a:endParaRPr lang="en-US" sz="2400" b="1"/>
          </a:p>
        </p:txBody>
      </p:sp>
      <p:sp>
        <p:nvSpPr>
          <p:cNvPr id="8" name="TextBox 7">
            <a:extLst>
              <a:ext uri="{FF2B5EF4-FFF2-40B4-BE49-F238E27FC236}">
                <a16:creationId xmlns:a16="http://schemas.microsoft.com/office/drawing/2014/main" id="{FEF57650-6847-48A1-920F-7635EDC18BBC}"/>
              </a:ext>
            </a:extLst>
          </p:cNvPr>
          <p:cNvSpPr txBox="1"/>
          <p:nvPr/>
        </p:nvSpPr>
        <p:spPr>
          <a:xfrm>
            <a:off x="762000" y="2133600"/>
            <a:ext cx="7696200" cy="461665"/>
          </a:xfrm>
          <a:prstGeom prst="rect">
            <a:avLst/>
          </a:prstGeom>
          <a:noFill/>
        </p:spPr>
        <p:txBody>
          <a:bodyPr wrap="square" rtlCol="0">
            <a:spAutoFit/>
          </a:bodyPr>
          <a:lstStyle/>
          <a:p>
            <a:r>
              <a:rPr lang="en-US" sz="2400">
                <a:effectLst/>
                <a:latin typeface="Times New Roman" panose="02020603050405020304" pitchFamily="18" charset="0"/>
                <a:cs typeface="Times New Roman" panose="02020603050405020304" pitchFamily="18" charset="0"/>
              </a:rPr>
              <a:t>Nắm vững nội dung cải cách của Hồ Quý Ly và Triều Hồ</a:t>
            </a:r>
            <a:endParaRPr lang="en-US" sz="3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CE8BCD1-E9EA-4891-83FB-A99B634475C8}"/>
              </a:ext>
            </a:extLst>
          </p:cNvPr>
          <p:cNvSpPr txBox="1"/>
          <p:nvPr/>
        </p:nvSpPr>
        <p:spPr>
          <a:xfrm>
            <a:off x="762000" y="2865120"/>
            <a:ext cx="7696200" cy="461665"/>
          </a:xfrm>
          <a:prstGeom prst="rect">
            <a:avLst/>
          </a:prstGeom>
          <a:noFill/>
        </p:spPr>
        <p:txBody>
          <a:bodyPr wrap="square" rtlCol="0">
            <a:spAutoFit/>
          </a:bodyPr>
          <a:lstStyle/>
          <a:p>
            <a:r>
              <a:rPr lang="en-US" sz="2400">
                <a:effectLst/>
                <a:latin typeface="Times New Roman" panose="02020603050405020304" pitchFamily="18" charset="0"/>
                <a:cs typeface="Times New Roman" panose="02020603050405020304" pitchFamily="18" charset="0"/>
              </a:rPr>
              <a:t>Trình bày các biện pháp cải cách một cách chi tiết và rõ ràng</a:t>
            </a:r>
            <a:endParaRPr lang="en-US" sz="36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605FF1-3907-4AD3-BD63-7617E46BD4ED}"/>
              </a:ext>
            </a:extLst>
          </p:cNvPr>
          <p:cNvSpPr txBox="1"/>
          <p:nvPr/>
        </p:nvSpPr>
        <p:spPr>
          <a:xfrm>
            <a:off x="762000" y="3596640"/>
            <a:ext cx="7696200"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ự hợp tác trong việc nghiên cứu và trình bày thông tin</a:t>
            </a:r>
            <a:endParaRPr lang="en-US" sz="36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91A4C4F-07D4-4AE1-875E-92459B06B4E8}"/>
              </a:ext>
            </a:extLst>
          </p:cNvPr>
          <p:cNvSpPr txBox="1"/>
          <p:nvPr/>
        </p:nvSpPr>
        <p:spPr>
          <a:xfrm>
            <a:off x="762000" y="4328160"/>
            <a:ext cx="7696200" cy="830997"/>
          </a:xfrm>
          <a:prstGeom prst="rect">
            <a:avLst/>
          </a:prstGeom>
          <a:noFill/>
        </p:spPr>
        <p:txBody>
          <a:bodyPr wrap="square" rtlCol="0">
            <a:spAutoFit/>
          </a:bodyPr>
          <a:lstStyle/>
          <a:p>
            <a:r>
              <a:rPr lang="en-US" sz="2400">
                <a:effectLst/>
                <a:latin typeface="Times New Roman" panose="02020603050405020304" pitchFamily="18" charset="0"/>
                <a:cs typeface="Times New Roman" panose="02020603050405020304" pitchFamily="18" charset="0"/>
              </a:rPr>
              <a:t>Khả năng thảo luận và trao đổi ý kiến về tầm quan trọng của các biện pháp cải cách</a:t>
            </a:r>
            <a:endParaRPr lang="en-US" sz="36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8A943AD-7895-4808-92E2-10D7A89B6E06}"/>
              </a:ext>
            </a:extLst>
          </p:cNvPr>
          <p:cNvSpPr txBox="1"/>
          <p:nvPr/>
        </p:nvSpPr>
        <p:spPr>
          <a:xfrm>
            <a:off x="8595360" y="1371601"/>
            <a:ext cx="1903072"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Điểm từ 1-5</a:t>
            </a:r>
            <a:endParaRPr lang="en-US" sz="2400" b="1"/>
          </a:p>
        </p:txBody>
      </p:sp>
      <p:sp>
        <p:nvSpPr>
          <p:cNvPr id="13" name="TextBox 12">
            <a:extLst>
              <a:ext uri="{FF2B5EF4-FFF2-40B4-BE49-F238E27FC236}">
                <a16:creationId xmlns:a16="http://schemas.microsoft.com/office/drawing/2014/main" id="{445809A3-9768-4F12-84FF-13901839C970}"/>
              </a:ext>
            </a:extLst>
          </p:cNvPr>
          <p:cNvSpPr txBox="1"/>
          <p:nvPr/>
        </p:nvSpPr>
        <p:spPr>
          <a:xfrm>
            <a:off x="1600200" y="304800"/>
            <a:ext cx="8763000" cy="523220"/>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Tiêu Chí Đánh Giá Nhóm 2- Nội dung cải cách</a:t>
            </a:r>
          </a:p>
        </p:txBody>
      </p:sp>
    </p:spTree>
    <p:extLst>
      <p:ext uri="{BB962C8B-B14F-4D97-AF65-F5344CB8AC3E}">
        <p14:creationId xmlns:p14="http://schemas.microsoft.com/office/powerpoint/2010/main" val="8272094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504860C-4FF8-482F-AF0D-60CCFEB48410}"/>
              </a:ext>
            </a:extLst>
          </p:cNvPr>
          <p:cNvGraphicFramePr>
            <a:graphicFrameLocks noGrp="1"/>
          </p:cNvGraphicFramePr>
          <p:nvPr>
            <p:extLst>
              <p:ext uri="{D42A27DB-BD31-4B8C-83A1-F6EECF244321}">
                <p14:modId xmlns:p14="http://schemas.microsoft.com/office/powerpoint/2010/main" val="355796777"/>
              </p:ext>
            </p:extLst>
          </p:nvPr>
        </p:nvGraphicFramePr>
        <p:xfrm>
          <a:off x="304800" y="1229214"/>
          <a:ext cx="11658600" cy="4308131"/>
        </p:xfrm>
        <a:graphic>
          <a:graphicData uri="http://schemas.openxmlformats.org/drawingml/2006/table">
            <a:tbl>
              <a:tblPr firstRow="1" bandRow="1">
                <a:tableStyleId>{E8B1032C-EA38-4F05-BA0D-38AFFFC7BED3}</a:tableStyleId>
              </a:tblPr>
              <a:tblGrid>
                <a:gridCol w="9379577">
                  <a:extLst>
                    <a:ext uri="{9D8B030D-6E8A-4147-A177-3AD203B41FA5}">
                      <a16:colId xmlns:a16="http://schemas.microsoft.com/office/drawing/2014/main" val="1424513162"/>
                    </a:ext>
                  </a:extLst>
                </a:gridCol>
                <a:gridCol w="2279023">
                  <a:extLst>
                    <a:ext uri="{9D8B030D-6E8A-4147-A177-3AD203B41FA5}">
                      <a16:colId xmlns:a16="http://schemas.microsoft.com/office/drawing/2014/main" val="2950034427"/>
                    </a:ext>
                  </a:extLst>
                </a:gridCol>
              </a:tblGrid>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539685794"/>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2297655132"/>
                  </a:ext>
                </a:extLst>
              </a:tr>
              <a:tr h="749613">
                <a:tc>
                  <a:txBody>
                    <a:bodyPr/>
                    <a:lstStyle/>
                    <a:p>
                      <a:endParaRPr lang="en-US" sz="1500"/>
                    </a:p>
                  </a:txBody>
                  <a:tcPr marL="115246" marR="115246" marT="57623" marB="57623"/>
                </a:tc>
                <a:tc>
                  <a:txBody>
                    <a:bodyPr/>
                    <a:lstStyle/>
                    <a:p>
                      <a:endParaRPr lang="en-US" sz="1500"/>
                    </a:p>
                  </a:txBody>
                  <a:tcPr marL="115246" marR="115246" marT="57623" marB="57623"/>
                </a:tc>
                <a:extLst>
                  <a:ext uri="{0D108BD9-81ED-4DB2-BD59-A6C34878D82A}">
                    <a16:rowId xmlns:a16="http://schemas.microsoft.com/office/drawing/2014/main" val="882719680"/>
                  </a:ext>
                </a:extLst>
              </a:tr>
              <a:tr h="749613">
                <a:tc>
                  <a:txBody>
                    <a:bodyPr/>
                    <a:lstStyle/>
                    <a:p>
                      <a:endParaRPr lang="en-US" sz="1500"/>
                    </a:p>
                  </a:txBody>
                  <a:tcPr marL="115246" marR="115246" marT="57623" marB="57623"/>
                </a:tc>
                <a:tc>
                  <a:txBody>
                    <a:bodyPr/>
                    <a:lstStyle/>
                    <a:p>
                      <a:endParaRPr lang="vi-VN" sz="1500"/>
                    </a:p>
                    <a:p>
                      <a:endParaRPr lang="vi-VN" sz="1500"/>
                    </a:p>
                    <a:p>
                      <a:endParaRPr lang="vi-VN" sz="1500"/>
                    </a:p>
                    <a:p>
                      <a:endParaRPr lang="en-US" sz="1500"/>
                    </a:p>
                  </a:txBody>
                  <a:tcPr marL="115246" marR="115246" marT="57623" marB="57623"/>
                </a:tc>
                <a:extLst>
                  <a:ext uri="{0D108BD9-81ED-4DB2-BD59-A6C34878D82A}">
                    <a16:rowId xmlns:a16="http://schemas.microsoft.com/office/drawing/2014/main" val="1488458768"/>
                  </a:ext>
                </a:extLst>
              </a:tr>
              <a:tr h="749613">
                <a:tc>
                  <a:txBody>
                    <a:bodyPr/>
                    <a:lstStyle/>
                    <a:p>
                      <a:endParaRPr lang="en-US" sz="1500"/>
                    </a:p>
                  </a:txBody>
                  <a:tcPr marL="115246" marR="115246" marT="57623" marB="57623"/>
                </a:tc>
                <a:tc>
                  <a:txBody>
                    <a:bodyPr/>
                    <a:lstStyle/>
                    <a:p>
                      <a:endParaRPr lang="vi-VN" sz="1500"/>
                    </a:p>
                    <a:p>
                      <a:endParaRPr lang="vi-VN" sz="1500"/>
                    </a:p>
                    <a:p>
                      <a:endParaRPr lang="vi-VN" sz="1500"/>
                    </a:p>
                    <a:p>
                      <a:endParaRPr lang="en-US" sz="1500"/>
                    </a:p>
                  </a:txBody>
                  <a:tcPr marL="115246" marR="115246" marT="57623" marB="57623"/>
                </a:tc>
                <a:extLst>
                  <a:ext uri="{0D108BD9-81ED-4DB2-BD59-A6C34878D82A}">
                    <a16:rowId xmlns:a16="http://schemas.microsoft.com/office/drawing/2014/main" val="832984668"/>
                  </a:ext>
                </a:extLst>
              </a:tr>
            </a:tbl>
          </a:graphicData>
        </a:graphic>
      </p:graphicFrame>
      <p:sp>
        <p:nvSpPr>
          <p:cNvPr id="7" name="TextBox 6">
            <a:extLst>
              <a:ext uri="{FF2B5EF4-FFF2-40B4-BE49-F238E27FC236}">
                <a16:creationId xmlns:a16="http://schemas.microsoft.com/office/drawing/2014/main" id="{165A9546-4ECE-4DC2-A5D9-AE2D006A3338}"/>
              </a:ext>
            </a:extLst>
          </p:cNvPr>
          <p:cNvSpPr txBox="1"/>
          <p:nvPr/>
        </p:nvSpPr>
        <p:spPr>
          <a:xfrm>
            <a:off x="1066800" y="1371600"/>
            <a:ext cx="7162800"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Tiêu chí</a:t>
            </a:r>
            <a:endParaRPr lang="en-US" sz="2400" b="1"/>
          </a:p>
        </p:txBody>
      </p:sp>
      <p:sp>
        <p:nvSpPr>
          <p:cNvPr id="8" name="TextBox 7">
            <a:extLst>
              <a:ext uri="{FF2B5EF4-FFF2-40B4-BE49-F238E27FC236}">
                <a16:creationId xmlns:a16="http://schemas.microsoft.com/office/drawing/2014/main" id="{FEF57650-6847-48A1-920F-7635EDC18BBC}"/>
              </a:ext>
            </a:extLst>
          </p:cNvPr>
          <p:cNvSpPr txBox="1"/>
          <p:nvPr/>
        </p:nvSpPr>
        <p:spPr>
          <a:xfrm>
            <a:off x="381000" y="2098357"/>
            <a:ext cx="9448800" cy="492443"/>
          </a:xfrm>
          <a:prstGeom prst="rect">
            <a:avLst/>
          </a:prstGeom>
          <a:noFill/>
        </p:spPr>
        <p:txBody>
          <a:bodyPr wrap="square" rtlCol="0">
            <a:spAutoFit/>
          </a:bodyPr>
          <a:lstStyle/>
          <a:p>
            <a:r>
              <a:rPr lang="en-US" sz="2600">
                <a:effectLst/>
                <a:latin typeface="Times New Roman" panose="02020603050405020304" pitchFamily="18" charset="0"/>
                <a:cs typeface="Times New Roman" panose="02020603050405020304" pitchFamily="18" charset="0"/>
              </a:rPr>
              <a:t>Hiểu biết về kết quả của các biện pháp cải cách và ý nghĩa của chúng</a:t>
            </a:r>
            <a:endParaRPr lang="en-US" sz="2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CE8BCD1-E9EA-4891-83FB-A99B634475C8}"/>
              </a:ext>
            </a:extLst>
          </p:cNvPr>
          <p:cNvSpPr txBox="1"/>
          <p:nvPr/>
        </p:nvSpPr>
        <p:spPr>
          <a:xfrm>
            <a:off x="381000" y="2865120"/>
            <a:ext cx="9448800" cy="492443"/>
          </a:xfrm>
          <a:prstGeom prst="rect">
            <a:avLst/>
          </a:prstGeom>
          <a:noFill/>
        </p:spPr>
        <p:txBody>
          <a:bodyPr wrap="square" rtlCol="0">
            <a:spAutoFit/>
          </a:bodyPr>
          <a:lstStyle/>
          <a:p>
            <a:r>
              <a:rPr lang="en-US" sz="2600">
                <a:effectLst/>
                <a:latin typeface="Times New Roman" panose="02020603050405020304" pitchFamily="18" charset="0"/>
                <a:cs typeface="Times New Roman" panose="02020603050405020304" pitchFamily="18" charset="0"/>
              </a:rPr>
              <a:t>Trình bày các biện pháp cải cách một cách chi tiết và rõ ràng</a:t>
            </a:r>
            <a:endParaRPr lang="en-US" sz="26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605FF1-3907-4AD3-BD63-7617E46BD4ED}"/>
              </a:ext>
            </a:extLst>
          </p:cNvPr>
          <p:cNvSpPr txBox="1"/>
          <p:nvPr/>
        </p:nvSpPr>
        <p:spPr>
          <a:xfrm>
            <a:off x="381000" y="3603248"/>
            <a:ext cx="9448800" cy="892552"/>
          </a:xfrm>
          <a:prstGeom prst="rect">
            <a:avLst/>
          </a:prstGeom>
          <a:noFill/>
        </p:spPr>
        <p:txBody>
          <a:bodyPr wrap="square" rtlCol="0">
            <a:spAutoFit/>
          </a:bodyPr>
          <a:lstStyle/>
          <a:p>
            <a:r>
              <a:rPr lang="en-US" sz="2600">
                <a:effectLst/>
                <a:latin typeface="Times New Roman" panose="02020603050405020304" pitchFamily="18" charset="0"/>
                <a:cs typeface="Times New Roman" panose="02020603050405020304" pitchFamily="18" charset="0"/>
              </a:rPr>
              <a:t>Thể hiện khả năng thảo luận về bài học rút ra và cách áp dụng trong ngày nay</a:t>
            </a:r>
            <a:endParaRPr lang="en-US" sz="26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91A4C4F-07D4-4AE1-875E-92459B06B4E8}"/>
              </a:ext>
            </a:extLst>
          </p:cNvPr>
          <p:cNvSpPr txBox="1"/>
          <p:nvPr/>
        </p:nvSpPr>
        <p:spPr>
          <a:xfrm>
            <a:off x="381000" y="4593848"/>
            <a:ext cx="9448800" cy="892552"/>
          </a:xfrm>
          <a:prstGeom prst="rect">
            <a:avLst/>
          </a:prstGeom>
          <a:noFill/>
        </p:spPr>
        <p:txBody>
          <a:bodyPr wrap="square" rtlCol="0">
            <a:spAutoFit/>
          </a:bodyPr>
          <a:lstStyle/>
          <a:p>
            <a:r>
              <a:rPr lang="en-US" sz="2600" b="0" i="0">
                <a:solidFill>
                  <a:srgbClr val="374151"/>
                </a:solidFill>
                <a:effectLst/>
                <a:latin typeface="Times New Roman" panose="02020603050405020304" pitchFamily="18" charset="0"/>
                <a:cs typeface="Times New Roman" panose="02020603050405020304" pitchFamily="18" charset="0"/>
              </a:rPr>
              <a:t>Sự hợp tác trong nhóm và tham gia tích cực vào cuộc thảo luận sau khi trình bày</a:t>
            </a:r>
            <a:endParaRPr lang="en-US" sz="26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8A943AD-7895-4808-92E2-10D7A89B6E06}"/>
              </a:ext>
            </a:extLst>
          </p:cNvPr>
          <p:cNvSpPr txBox="1"/>
          <p:nvPr/>
        </p:nvSpPr>
        <p:spPr>
          <a:xfrm>
            <a:off x="9755528" y="1371601"/>
            <a:ext cx="1903072" cy="461665"/>
          </a:xfrm>
          <a:prstGeom prst="rect">
            <a:avLst/>
          </a:prstGeom>
          <a:noFill/>
        </p:spPr>
        <p:txBody>
          <a:bodyPr wrap="square" rtlCol="0">
            <a:spAutoFit/>
          </a:bodyPr>
          <a:lstStyle/>
          <a:p>
            <a:r>
              <a:rPr lang="vi-VN" sz="2400" b="1">
                <a:latin typeface="Times New Roman" panose="02020603050405020304" pitchFamily="18" charset="0"/>
                <a:cs typeface="Times New Roman" panose="02020603050405020304" pitchFamily="18" charset="0"/>
              </a:rPr>
              <a:t>Điểm từ 1-5</a:t>
            </a:r>
            <a:endParaRPr lang="en-US" sz="2400" b="1"/>
          </a:p>
        </p:txBody>
      </p:sp>
      <p:sp>
        <p:nvSpPr>
          <p:cNvPr id="13" name="TextBox 12">
            <a:extLst>
              <a:ext uri="{FF2B5EF4-FFF2-40B4-BE49-F238E27FC236}">
                <a16:creationId xmlns:a16="http://schemas.microsoft.com/office/drawing/2014/main" id="{445809A3-9768-4F12-84FF-13901839C970}"/>
              </a:ext>
            </a:extLst>
          </p:cNvPr>
          <p:cNvSpPr txBox="1"/>
          <p:nvPr/>
        </p:nvSpPr>
        <p:spPr>
          <a:xfrm>
            <a:off x="1600200" y="304800"/>
            <a:ext cx="8763000" cy="523220"/>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Tiêu Chí Đánh Giá Nhóm 3- Kết quả ý nghĩa</a:t>
            </a:r>
          </a:p>
        </p:txBody>
      </p:sp>
      <p:sp>
        <p:nvSpPr>
          <p:cNvPr id="4" name="TextBox 3">
            <a:extLst>
              <a:ext uri="{FF2B5EF4-FFF2-40B4-BE49-F238E27FC236}">
                <a16:creationId xmlns:a16="http://schemas.microsoft.com/office/drawing/2014/main" id="{EBBF2F53-065F-4D1C-92F1-A4B644CC65AF}"/>
              </a:ext>
            </a:extLst>
          </p:cNvPr>
          <p:cNvSpPr txBox="1"/>
          <p:nvPr/>
        </p:nvSpPr>
        <p:spPr>
          <a:xfrm>
            <a:off x="609600" y="5715000"/>
            <a:ext cx="10744200" cy="830997"/>
          </a:xfrm>
          <a:prstGeom prst="rect">
            <a:avLst/>
          </a:prstGeom>
          <a:solidFill>
            <a:srgbClr val="C00000">
              <a:alpha val="53000"/>
            </a:srgbClr>
          </a:solidFill>
        </p:spPr>
        <p:txBody>
          <a:bodyPr wrap="square" rtlCol="0">
            <a:spAutoFit/>
          </a:bodyPr>
          <a:lstStyle/>
          <a:p>
            <a:r>
              <a:rPr lang="vi-VN" sz="2400" b="0" i="0">
                <a:solidFill>
                  <a:schemeClr val="bg1"/>
                </a:solidFill>
                <a:effectLst/>
                <a:latin typeface="+mj-lt"/>
              </a:rPr>
              <a:t>Mỗi tiêu chí sẽ được điểm từ 1 đến 5, với 1 là điểm yếu nhất và 5 là điểm tốt nhất, để đánh giá hiệu suất của từng nhóm trong hoạt động nhóm.</a:t>
            </a:r>
            <a:endParaRPr lang="en-US" sz="2400">
              <a:solidFill>
                <a:schemeClr val="bg1"/>
              </a:solidFill>
              <a:latin typeface="+mj-lt"/>
            </a:endParaRPr>
          </a:p>
        </p:txBody>
      </p:sp>
    </p:spTree>
    <p:extLst>
      <p:ext uri="{BB962C8B-B14F-4D97-AF65-F5344CB8AC3E}">
        <p14:creationId xmlns:p14="http://schemas.microsoft.com/office/powerpoint/2010/main" val="9674067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2E6D6C-45CC-44BF-B076-6E9037BAAC72}"/>
              </a:ext>
            </a:extLst>
          </p:cNvPr>
          <p:cNvSpPr txBox="1"/>
          <p:nvPr/>
        </p:nvSpPr>
        <p:spPr>
          <a:xfrm>
            <a:off x="1447800" y="76200"/>
            <a:ext cx="10058400" cy="3539430"/>
          </a:xfrm>
          <a:prstGeom prst="rect">
            <a:avLst/>
          </a:prstGeom>
          <a:solidFill>
            <a:srgbClr val="FC9C2C">
              <a:alpha val="24000"/>
            </a:srgbClr>
          </a:solidFill>
        </p:spPr>
        <p:txBody>
          <a:bodyPr wrap="square" rtlCol="0">
            <a:spAutoFit/>
          </a:bodyPr>
          <a:lstStyle/>
          <a:p>
            <a:r>
              <a:rPr lang="vi-VN" sz="2800">
                <a:latin typeface="+mj-lt"/>
              </a:rPr>
              <a:t>TƯ LIỆU 1. Nguyễn Phi Khanh – một vị quan dưới Triều Trần và sau là Triều Hồ đã viết:</a:t>
            </a:r>
          </a:p>
          <a:p>
            <a:r>
              <a:rPr lang="vi-VN" sz="2800" i="1">
                <a:latin typeface="+mj-lt"/>
              </a:rPr>
              <a:t>Ruộng lúa ngàn dặm đỏ như cháy</a:t>
            </a:r>
          </a:p>
          <a:p>
            <a:r>
              <a:rPr lang="vi-VN" sz="2800" i="1">
                <a:latin typeface="+mj-lt"/>
              </a:rPr>
              <a:t>Đồng quê than vãn trông vào đâu?</a:t>
            </a:r>
            <a:endParaRPr lang="en-US" sz="2800" i="1">
              <a:latin typeface="+mj-lt"/>
            </a:endParaRPr>
          </a:p>
          <a:p>
            <a:r>
              <a:rPr lang="vi-VN" sz="2800" i="1">
                <a:latin typeface="+mj-lt"/>
              </a:rPr>
              <a:t>... Lưới chài quan lại còn vơ vét</a:t>
            </a:r>
            <a:endParaRPr lang="en-US" sz="2800" i="1">
              <a:latin typeface="+mj-lt"/>
            </a:endParaRPr>
          </a:p>
          <a:p>
            <a:r>
              <a:rPr lang="vi-VN" sz="2800" i="1">
                <a:latin typeface="+mj-lt"/>
              </a:rPr>
              <a:t> Máu thịt nhân dân cạn nửa rồi...</a:t>
            </a:r>
          </a:p>
          <a:p>
            <a:r>
              <a:rPr lang="vi-VN" sz="2800">
                <a:latin typeface="+mj-lt"/>
              </a:rPr>
              <a:t>(Trương Hữu Quýnh (Chủ biên), Đại cương lịch sử Việt Nam, Tập I,</a:t>
            </a:r>
          </a:p>
          <a:p>
            <a:r>
              <a:rPr lang="vi-VN" sz="2800">
                <a:latin typeface="+mj-lt"/>
              </a:rPr>
              <a:t>NXB Giáo dục, 1998, tr. 249) THIC</a:t>
            </a:r>
            <a:endParaRPr lang="en-US" sz="2800">
              <a:latin typeface="+mj-lt"/>
            </a:endParaRPr>
          </a:p>
        </p:txBody>
      </p:sp>
      <p:grpSp>
        <p:nvGrpSpPr>
          <p:cNvPr id="6" name="Group 5">
            <a:extLst>
              <a:ext uri="{FF2B5EF4-FFF2-40B4-BE49-F238E27FC236}">
                <a16:creationId xmlns:a16="http://schemas.microsoft.com/office/drawing/2014/main" id="{F2436ECC-D710-4585-B004-60168C3757ED}"/>
              </a:ext>
            </a:extLst>
          </p:cNvPr>
          <p:cNvGrpSpPr/>
          <p:nvPr/>
        </p:nvGrpSpPr>
        <p:grpSpPr>
          <a:xfrm>
            <a:off x="1066800" y="3615630"/>
            <a:ext cx="10591800" cy="1261170"/>
            <a:chOff x="1066800" y="3615630"/>
            <a:chExt cx="10591800" cy="1261170"/>
          </a:xfrm>
        </p:grpSpPr>
        <p:sp>
          <p:nvSpPr>
            <p:cNvPr id="5" name="Speech Bubble: Rectangle 4">
              <a:extLst>
                <a:ext uri="{FF2B5EF4-FFF2-40B4-BE49-F238E27FC236}">
                  <a16:creationId xmlns:a16="http://schemas.microsoft.com/office/drawing/2014/main" id="{1BB31E17-390B-463D-967B-9582FA889826}"/>
                </a:ext>
              </a:extLst>
            </p:cNvPr>
            <p:cNvSpPr/>
            <p:nvPr/>
          </p:nvSpPr>
          <p:spPr>
            <a:xfrm>
              <a:off x="1066800" y="3615630"/>
              <a:ext cx="10591800" cy="1261170"/>
            </a:xfrm>
            <a:prstGeom prst="wedgeRectCallou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E85379-AECD-4202-BE9D-934C2FCE07B6}"/>
                </a:ext>
              </a:extLst>
            </p:cNvPr>
            <p:cNvSpPr txBox="1"/>
            <p:nvPr/>
          </p:nvSpPr>
          <p:spPr>
            <a:xfrm>
              <a:off x="1447800" y="3615630"/>
              <a:ext cx="9677400" cy="1077218"/>
            </a:xfrm>
            <a:prstGeom prst="rect">
              <a:avLst/>
            </a:prstGeom>
            <a:noFill/>
          </p:spPr>
          <p:txBody>
            <a:bodyPr wrap="square" rtlCol="0">
              <a:spAutoFit/>
            </a:bodyPr>
            <a:lstStyle/>
            <a:p>
              <a:pPr algn="just"/>
              <a:r>
                <a:rPr lang="en-US" sz="3200" b="1">
                  <a:solidFill>
                    <a:schemeClr val="bg1"/>
                  </a:solidFill>
                  <a:latin typeface="Times New Roman" panose="02020603050405020304" pitchFamily="18" charset="0"/>
                  <a:cs typeface="Times New Roman" panose="02020603050405020304" pitchFamily="18" charset="0"/>
                </a:rPr>
                <a:t>Đoạn tư liệu trên cho em thấy những điều gì về bối cảnh diễn ra cải cách của Hồ Quý Ly và triều Hồ?</a:t>
              </a:r>
            </a:p>
          </p:txBody>
        </p:sp>
      </p:grpSp>
      <p:sp>
        <p:nvSpPr>
          <p:cNvPr id="4" name="TextBox 3">
            <a:extLst>
              <a:ext uri="{FF2B5EF4-FFF2-40B4-BE49-F238E27FC236}">
                <a16:creationId xmlns:a16="http://schemas.microsoft.com/office/drawing/2014/main" id="{F0764E9D-46AB-4C17-9E07-674CD5145D13}"/>
              </a:ext>
            </a:extLst>
          </p:cNvPr>
          <p:cNvSpPr txBox="1"/>
          <p:nvPr/>
        </p:nvSpPr>
        <p:spPr>
          <a:xfrm>
            <a:off x="914400" y="5029200"/>
            <a:ext cx="10744200" cy="1569660"/>
          </a:xfrm>
          <a:prstGeom prst="rect">
            <a:avLst/>
          </a:prstGeom>
          <a:noFill/>
          <a:ln>
            <a:solidFill>
              <a:srgbClr val="FF0000"/>
            </a:solidFill>
          </a:ln>
        </p:spPr>
        <p:txBody>
          <a:bodyPr wrap="square" rtlCol="0">
            <a:spAutoFit/>
          </a:bodyPr>
          <a:lstStyle/>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ả cảnh đại hạn, mất mùa, đói kém cuối Triều Trần</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trong khi đó quan lại thì tham nhũng, vơ vét khiến cho cuộc sống của nhân dân vô cùng khổ cực.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947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F971C2-4CB7-4A55-AA50-E4A673D6948A}"/>
              </a:ext>
            </a:extLst>
          </p:cNvPr>
          <p:cNvSpPr/>
          <p:nvPr/>
        </p:nvSpPr>
        <p:spPr>
          <a:xfrm>
            <a:off x="144554" y="1032831"/>
            <a:ext cx="4046446"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7D850A-250E-48D5-8105-082AF9F1FBF0}"/>
              </a:ext>
            </a:extLst>
          </p:cNvPr>
          <p:cNvSpPr/>
          <p:nvPr/>
        </p:nvSpPr>
        <p:spPr>
          <a:xfrm>
            <a:off x="1741488" y="3113858"/>
            <a:ext cx="10069512" cy="2711832"/>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794595" y="281573"/>
            <a:ext cx="10507077" cy="556627"/>
          </a:xfrm>
          <a:prstGeom prst="rect">
            <a:avLst/>
          </a:prstGeom>
        </p:spPr>
        <p:txBody>
          <a:bodyPr lIns="0" tIns="0" rIns="0" bIns="0" rtlCol="0" anchor="t">
            <a:spAutoFit/>
          </a:bodyPr>
          <a:lstStyle/>
          <a:p>
            <a:pPr algn="ctr" defTabSz="609630">
              <a:lnSpc>
                <a:spcPts val="4107"/>
              </a:lnSpc>
            </a:pPr>
            <a:r>
              <a:rPr lang="en-US" sz="5400" b="1">
                <a:solidFill>
                  <a:srgbClr val="000000"/>
                </a:solidFill>
                <a:latin typeface="Times New Roman" panose="02020603050405020304" pitchFamily="18" charset="0"/>
                <a:cs typeface="Times New Roman" panose="02020603050405020304" pitchFamily="18" charset="0"/>
              </a:rPr>
              <a:t>1. Bối cảnh lịch sử</a:t>
            </a:r>
          </a:p>
        </p:txBody>
      </p:sp>
      <p:grpSp>
        <p:nvGrpSpPr>
          <p:cNvPr id="3" name="Group 2">
            <a:extLst>
              <a:ext uri="{FF2B5EF4-FFF2-40B4-BE49-F238E27FC236}">
                <a16:creationId xmlns:a16="http://schemas.microsoft.com/office/drawing/2014/main" id="{82F167A5-4498-41AF-A06C-FFE3B76D98E1}"/>
              </a:ext>
            </a:extLst>
          </p:cNvPr>
          <p:cNvGrpSpPr/>
          <p:nvPr/>
        </p:nvGrpSpPr>
        <p:grpSpPr>
          <a:xfrm>
            <a:off x="1741488" y="2138939"/>
            <a:ext cx="10221912" cy="832861"/>
            <a:chOff x="1741488" y="2138939"/>
            <a:chExt cx="10221912" cy="832861"/>
          </a:xfrm>
        </p:grpSpPr>
        <p:sp>
          <p:nvSpPr>
            <p:cNvPr id="7" name="Rectangle 6">
              <a:extLst>
                <a:ext uri="{FF2B5EF4-FFF2-40B4-BE49-F238E27FC236}">
                  <a16:creationId xmlns:a16="http://schemas.microsoft.com/office/drawing/2014/main" id="{D4DD869A-C543-4782-A677-AF88EB11A913}"/>
                </a:ext>
              </a:extLst>
            </p:cNvPr>
            <p:cNvSpPr/>
            <p:nvPr/>
          </p:nvSpPr>
          <p:spPr>
            <a:xfrm>
              <a:off x="1741488" y="2138939"/>
              <a:ext cx="10069512" cy="832861"/>
            </a:xfrm>
            <a:prstGeom prst="rect">
              <a:avLst/>
            </a:prstGeom>
            <a:solidFill>
              <a:srgbClr val="FC9C2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893888" y="2309661"/>
              <a:ext cx="10069512" cy="491417"/>
            </a:xfrm>
            <a:prstGeom prst="rect">
              <a:avLst/>
            </a:prstGeom>
          </p:spPr>
          <p:txBody>
            <a:bodyPr wrap="square" lIns="0" tIns="0" rIns="0" bIns="0" rtlCol="0" anchor="t">
              <a:spAutoFit/>
            </a:bodyPr>
            <a:lstStyle/>
            <a:p>
              <a:pPr>
                <a:lnSpc>
                  <a:spcPct val="107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Nông nghiệp sa sút, mất mùa, đói kém.</a:t>
              </a:r>
            </a:p>
          </p:txBody>
        </p:sp>
      </p:grpSp>
      <p:sp>
        <p:nvSpPr>
          <p:cNvPr id="6" name="TextBox 6"/>
          <p:cNvSpPr txBox="1"/>
          <p:nvPr/>
        </p:nvSpPr>
        <p:spPr>
          <a:xfrm>
            <a:off x="1741488" y="3282911"/>
            <a:ext cx="10069512" cy="492443"/>
          </a:xfrm>
          <a:prstGeom prst="rect">
            <a:avLst/>
          </a:prstGeom>
        </p:spPr>
        <p:txBody>
          <a:bodyPr wrap="square" lIns="0" tIns="0" rIns="0" bIns="0" rtlCol="0" anchor="t">
            <a:spAutoFit/>
          </a:bodyPr>
          <a:lstStyle/>
          <a:p>
            <a:r>
              <a:rPr lang="vi-VN" sz="3200">
                <a:latin typeface="Times New Roman" panose="02020603050405020304" pitchFamily="18" charset="0"/>
                <a:cs typeface="Times New Roman" panose="02020603050405020304" pitchFamily="18" charset="0"/>
              </a:rPr>
              <a:t>- Tầng lớp quý tộc và vương hầu kiểm soát nhiều ruộng đất.</a:t>
            </a:r>
          </a:p>
        </p:txBody>
      </p:sp>
      <p:sp>
        <p:nvSpPr>
          <p:cNvPr id="9" name="TextBox 8">
            <a:extLst>
              <a:ext uri="{FF2B5EF4-FFF2-40B4-BE49-F238E27FC236}">
                <a16:creationId xmlns:a16="http://schemas.microsoft.com/office/drawing/2014/main" id="{C0E2FC4D-CF80-4F5A-924A-D0B3B17BDDBB}"/>
              </a:ext>
            </a:extLst>
          </p:cNvPr>
          <p:cNvSpPr txBox="1"/>
          <p:nvPr/>
        </p:nvSpPr>
        <p:spPr>
          <a:xfrm>
            <a:off x="228718" y="1032310"/>
            <a:ext cx="6248282" cy="584775"/>
          </a:xfrm>
          <a:prstGeom prst="rect">
            <a:avLst/>
          </a:prstGeom>
          <a:noFill/>
        </p:spPr>
        <p:txBody>
          <a:bodyPr wrap="square" rtlCol="0">
            <a:spAutoFit/>
          </a:bodyPr>
          <a:lstStyle/>
          <a:p>
            <a:r>
              <a:rPr lang="en-US" sz="3200" b="1">
                <a:solidFill>
                  <a:schemeClr val="tx1">
                    <a:lumMod val="95000"/>
                    <a:lumOff val="5000"/>
                  </a:schemeClr>
                </a:solidFill>
                <a:latin typeface="Times New Roman" panose="02020603050405020304" pitchFamily="18" charset="0"/>
                <a:cs typeface="Times New Roman" panose="02020603050405020304" pitchFamily="18" charset="0"/>
              </a:rPr>
              <a:t>a) Về kinh tế - xã hội</a:t>
            </a:r>
          </a:p>
        </p:txBody>
      </p:sp>
      <p:grpSp>
        <p:nvGrpSpPr>
          <p:cNvPr id="18" name="Group 17">
            <a:extLst>
              <a:ext uri="{FF2B5EF4-FFF2-40B4-BE49-F238E27FC236}">
                <a16:creationId xmlns:a16="http://schemas.microsoft.com/office/drawing/2014/main" id="{6CB095DD-2B38-438A-8A0A-C1E9CBCC6FF3}"/>
              </a:ext>
            </a:extLst>
          </p:cNvPr>
          <p:cNvGrpSpPr/>
          <p:nvPr/>
        </p:nvGrpSpPr>
        <p:grpSpPr>
          <a:xfrm>
            <a:off x="144554" y="4053344"/>
            <a:ext cx="1596934" cy="832861"/>
            <a:chOff x="144554" y="4053344"/>
            <a:chExt cx="1596934" cy="832861"/>
          </a:xfrm>
        </p:grpSpPr>
        <p:sp>
          <p:nvSpPr>
            <p:cNvPr id="14" name="Rectangle 13">
              <a:extLst>
                <a:ext uri="{FF2B5EF4-FFF2-40B4-BE49-F238E27FC236}">
                  <a16:creationId xmlns:a16="http://schemas.microsoft.com/office/drawing/2014/main" id="{2A3EC1A5-03F7-4B1B-B2EF-E1706BF599AE}"/>
                </a:ext>
              </a:extLst>
            </p:cNvPr>
            <p:cNvSpPr/>
            <p:nvPr/>
          </p:nvSpPr>
          <p:spPr>
            <a:xfrm>
              <a:off x="144554" y="4053344"/>
              <a:ext cx="1520734"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8D694D-FA87-4768-9C7A-424C0BC84BF6}"/>
                </a:ext>
              </a:extLst>
            </p:cNvPr>
            <p:cNvSpPr txBox="1"/>
            <p:nvPr/>
          </p:nvSpPr>
          <p:spPr>
            <a:xfrm>
              <a:off x="228718" y="4208164"/>
              <a:ext cx="1512770"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 Xã hội</a:t>
              </a:r>
            </a:p>
          </p:txBody>
        </p:sp>
      </p:grpSp>
      <p:grpSp>
        <p:nvGrpSpPr>
          <p:cNvPr id="8" name="Group 7">
            <a:extLst>
              <a:ext uri="{FF2B5EF4-FFF2-40B4-BE49-F238E27FC236}">
                <a16:creationId xmlns:a16="http://schemas.microsoft.com/office/drawing/2014/main" id="{16740BA2-112C-4BED-8836-64311458E9C5}"/>
              </a:ext>
            </a:extLst>
          </p:cNvPr>
          <p:cNvGrpSpPr/>
          <p:nvPr/>
        </p:nvGrpSpPr>
        <p:grpSpPr>
          <a:xfrm>
            <a:off x="70762" y="2138939"/>
            <a:ext cx="1828682" cy="832861"/>
            <a:chOff x="70762" y="2138939"/>
            <a:chExt cx="1828682" cy="832861"/>
          </a:xfrm>
        </p:grpSpPr>
        <p:sp>
          <p:nvSpPr>
            <p:cNvPr id="13" name="Rectangle 12">
              <a:extLst>
                <a:ext uri="{FF2B5EF4-FFF2-40B4-BE49-F238E27FC236}">
                  <a16:creationId xmlns:a16="http://schemas.microsoft.com/office/drawing/2014/main" id="{76BE796C-3AD9-44AC-85BC-940D51440E2B}"/>
                </a:ext>
              </a:extLst>
            </p:cNvPr>
            <p:cNvSpPr/>
            <p:nvPr/>
          </p:nvSpPr>
          <p:spPr>
            <a:xfrm>
              <a:off x="144554" y="2138939"/>
              <a:ext cx="1520734" cy="832861"/>
            </a:xfrm>
            <a:prstGeom prst="rect">
              <a:avLst/>
            </a:prstGeom>
            <a:solidFill>
              <a:srgbClr val="FC9C2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D40E70-39AE-4E43-AA01-D0AB62832178}"/>
                </a:ext>
              </a:extLst>
            </p:cNvPr>
            <p:cNvSpPr txBox="1"/>
            <p:nvPr/>
          </p:nvSpPr>
          <p:spPr>
            <a:xfrm>
              <a:off x="70762" y="2293759"/>
              <a:ext cx="1828682"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 Kinh tế</a:t>
              </a:r>
            </a:p>
          </p:txBody>
        </p:sp>
      </p:grpSp>
      <p:sp>
        <p:nvSpPr>
          <p:cNvPr id="16" name="TextBox 6">
            <a:extLst>
              <a:ext uri="{FF2B5EF4-FFF2-40B4-BE49-F238E27FC236}">
                <a16:creationId xmlns:a16="http://schemas.microsoft.com/office/drawing/2014/main" id="{C5BF80F1-0415-46D5-9046-A68B1423FF8A}"/>
              </a:ext>
            </a:extLst>
          </p:cNvPr>
          <p:cNvSpPr txBox="1"/>
          <p:nvPr/>
        </p:nvSpPr>
        <p:spPr>
          <a:xfrm>
            <a:off x="1741488" y="3956934"/>
            <a:ext cx="10069512" cy="492443"/>
          </a:xfrm>
          <a:prstGeom prst="rect">
            <a:avLst/>
          </a:prstGeom>
        </p:spPr>
        <p:txBody>
          <a:bodyPr wrap="square" lIns="0" tIns="0" rIns="0" bIns="0" rtlCol="0" anchor="t">
            <a:spAutoFit/>
          </a:bodyPr>
          <a:lstStyle/>
          <a:p>
            <a:r>
              <a:rPr lang="vi-VN" sz="3200">
                <a:latin typeface="Times New Roman" panose="02020603050405020304" pitchFamily="18" charset="0"/>
                <a:cs typeface="Times New Roman" panose="02020603050405020304" pitchFamily="18" charset="0"/>
              </a:rPr>
              <a:t>- Nông dân phải bán ruộng đất cho quý tộc, biến thành nô tì.</a:t>
            </a:r>
          </a:p>
        </p:txBody>
      </p:sp>
      <p:sp>
        <p:nvSpPr>
          <p:cNvPr id="17" name="TextBox 6">
            <a:extLst>
              <a:ext uri="{FF2B5EF4-FFF2-40B4-BE49-F238E27FC236}">
                <a16:creationId xmlns:a16="http://schemas.microsoft.com/office/drawing/2014/main" id="{4CDCDFBE-11B3-4F5C-B18C-DFCD49E6991A}"/>
              </a:ext>
            </a:extLst>
          </p:cNvPr>
          <p:cNvSpPr txBox="1"/>
          <p:nvPr/>
        </p:nvSpPr>
        <p:spPr>
          <a:xfrm>
            <a:off x="1741488" y="4630958"/>
            <a:ext cx="10069512" cy="984885"/>
          </a:xfrm>
          <a:prstGeom prst="rect">
            <a:avLst/>
          </a:prstGeom>
        </p:spPr>
        <p:txBody>
          <a:bodyPr wrap="square" lIns="0" tIns="0" rIns="0" bIns="0" rtlCol="0" anchor="t">
            <a:spAutoFit/>
          </a:bodyPr>
          <a:lstStyle/>
          <a:p>
            <a:r>
              <a:rPr lang="vi-VN" sz="3200">
                <a:latin typeface="Times New Roman" panose="02020603050405020304" pitchFamily="18" charset="0"/>
                <a:cs typeface="Times New Roman" panose="02020603050405020304" pitchFamily="18" charset="0"/>
              </a:rPr>
              <a:t>- Mâu thuẫn xã hội gia tăng, gây ra nhiều cuộc khởi nghĩa của nông dân và nô tì.</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057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874</TotalTime>
  <Words>3294</Words>
  <Application>Microsoft Office PowerPoint</Application>
  <PresentationFormat>Widescreen</PresentationFormat>
  <Paragraphs>184</Paragraphs>
  <Slides>29</Slides>
  <Notes>17</Notes>
  <HiddenSlides>0</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#9Slide01 Tieu de ngan</vt:lpstr>
      <vt:lpstr>#9Slide02 Noi dung dai</vt:lpstr>
      <vt:lpstr>#9Slide02 Tieu de dai</vt:lpstr>
      <vt:lpstr>Arial</vt:lpstr>
      <vt:lpstr>Calibri</vt:lpstr>
      <vt:lpstr>Calibri Light</vt:lpstr>
      <vt:lpstr>Segoe UI</vt:lpstr>
      <vt:lpstr>SG85-CHI SON 1</vt:lpstr>
      <vt:lpstr>Sitka Banner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Phạm Thị Ngân (ADAS - GV - THPT)</cp:lastModifiedBy>
  <cp:revision>21</cp:revision>
  <dcterms:created xsi:type="dcterms:W3CDTF">2023-06-19T08:59:54Z</dcterms:created>
  <dcterms:modified xsi:type="dcterms:W3CDTF">2023-09-24T02:24:19Z</dcterms:modified>
  <cp:category>9Slide.vn</cp:category>
  <cp:contentStatus>9Slide</cp:contentStatus>
</cp:coreProperties>
</file>