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1"/>
  </p:sldMasterIdLst>
  <p:notesMasterIdLst>
    <p:notesMasterId r:id="rId24"/>
  </p:notesMasterIdLst>
  <p:sldIdLst>
    <p:sldId id="322" r:id="rId2"/>
    <p:sldId id="321" r:id="rId3"/>
    <p:sldId id="324" r:id="rId4"/>
    <p:sldId id="326" r:id="rId5"/>
    <p:sldId id="256" r:id="rId6"/>
    <p:sldId id="309" r:id="rId7"/>
    <p:sldId id="327" r:id="rId8"/>
    <p:sldId id="328" r:id="rId9"/>
    <p:sldId id="285" r:id="rId10"/>
    <p:sldId id="291" r:id="rId11"/>
    <p:sldId id="312" r:id="rId12"/>
    <p:sldId id="261" r:id="rId13"/>
    <p:sldId id="329" r:id="rId14"/>
    <p:sldId id="337" r:id="rId15"/>
    <p:sldId id="330" r:id="rId16"/>
    <p:sldId id="333" r:id="rId17"/>
    <p:sldId id="306" r:id="rId18"/>
    <p:sldId id="331" r:id="rId19"/>
    <p:sldId id="264" r:id="rId20"/>
    <p:sldId id="334" r:id="rId21"/>
    <p:sldId id="335" r:id="rId22"/>
    <p:sldId id="33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p:cViewPr varScale="1">
        <p:scale>
          <a:sx n="65" d="100"/>
          <a:sy n="65" d="100"/>
        </p:scale>
        <p:origin x="858" y="6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fld id="{61FC01C7-AC9F-4276-BE77-7D83DC18411A}" type="slidenum">
              <a:rPr lang="en-US" altLang="en-US"/>
              <a:pPr/>
              <a:t>‹#›</a:t>
            </a:fld>
            <a:endParaRPr lang="en-US" altLang="en-US"/>
          </a:p>
        </p:txBody>
      </p:sp>
    </p:spTree>
    <p:extLst>
      <p:ext uri="{BB962C8B-B14F-4D97-AF65-F5344CB8AC3E}">
        <p14:creationId xmlns:p14="http://schemas.microsoft.com/office/powerpoint/2010/main" val="46120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8876-CBB8-4F07-8FC7-788198A084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1536B-F760-4A6A-B73E-F5782A78C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CBB72D-A22E-42F3-AFCD-7BFEB605515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30A0569-71F2-4A65-84A4-614C888B2C6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C62AC63-6365-4B00-B6DB-EEA0E896EE60}"/>
              </a:ext>
            </a:extLst>
          </p:cNvPr>
          <p:cNvSpPr>
            <a:spLocks noGrp="1"/>
          </p:cNvSpPr>
          <p:nvPr>
            <p:ph type="sldNum" sz="quarter" idx="12"/>
          </p:nvPr>
        </p:nvSpPr>
        <p:spPr/>
        <p:txBody>
          <a:bodyPr/>
          <a:lstStyle/>
          <a:p>
            <a:fld id="{3FBF53D8-85FC-48DC-81EA-0F415B08C6F2}" type="slidenum">
              <a:rPr lang="en-US" altLang="en-US" smtClean="0"/>
              <a:pPr/>
              <a:t>‹#›</a:t>
            </a:fld>
            <a:endParaRPr lang="en-US" altLang="en-US"/>
          </a:p>
        </p:txBody>
      </p:sp>
    </p:spTree>
    <p:extLst>
      <p:ext uri="{BB962C8B-B14F-4D97-AF65-F5344CB8AC3E}">
        <p14:creationId xmlns:p14="http://schemas.microsoft.com/office/powerpoint/2010/main" val="251155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EF4F-FF06-4149-9B5C-EAA9AE48E9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F243AD-E232-4195-B19F-5799F8B1B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5B5DE-3551-461C-8A4D-044EBE71A7C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DE3E3D7-6445-48CA-A727-D60A870410C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559FA59-D9BE-4D4F-82C2-6B3E7462630B}"/>
              </a:ext>
            </a:extLst>
          </p:cNvPr>
          <p:cNvSpPr>
            <a:spLocks noGrp="1"/>
          </p:cNvSpPr>
          <p:nvPr>
            <p:ph type="sldNum" sz="quarter" idx="12"/>
          </p:nvPr>
        </p:nvSpPr>
        <p:spPr/>
        <p:txBody>
          <a:bodyPr/>
          <a:lstStyle/>
          <a:p>
            <a:fld id="{E8241D39-937D-4579-A067-13EBAA77E7D8}" type="slidenum">
              <a:rPr lang="en-US" altLang="en-US" smtClean="0"/>
              <a:pPr/>
              <a:t>‹#›</a:t>
            </a:fld>
            <a:endParaRPr lang="en-US" altLang="en-US"/>
          </a:p>
        </p:txBody>
      </p:sp>
    </p:spTree>
    <p:extLst>
      <p:ext uri="{BB962C8B-B14F-4D97-AF65-F5344CB8AC3E}">
        <p14:creationId xmlns:p14="http://schemas.microsoft.com/office/powerpoint/2010/main" val="70268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D029D-4827-4EC8-A6C7-7C4CC95229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4F7A69-760A-4341-96DD-AA8DD4AB63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C680A-C5DE-4CC4-97EB-A279EC81975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F4880EE-66B6-4AA1-95F2-F997232B3B1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DCA2392-78E9-409F-BDD1-21F61E7E63A1}"/>
              </a:ext>
            </a:extLst>
          </p:cNvPr>
          <p:cNvSpPr>
            <a:spLocks noGrp="1"/>
          </p:cNvSpPr>
          <p:nvPr>
            <p:ph type="sldNum" sz="quarter" idx="12"/>
          </p:nvPr>
        </p:nvSpPr>
        <p:spPr/>
        <p:txBody>
          <a:bodyPr/>
          <a:lstStyle/>
          <a:p>
            <a:fld id="{5FAC8394-338C-462A-AA3A-8E956BB7FFCD}" type="slidenum">
              <a:rPr lang="en-US" altLang="en-US" smtClean="0"/>
              <a:pPr/>
              <a:t>‹#›</a:t>
            </a:fld>
            <a:endParaRPr lang="en-US" altLang="en-US"/>
          </a:p>
        </p:txBody>
      </p:sp>
    </p:spTree>
    <p:extLst>
      <p:ext uri="{BB962C8B-B14F-4D97-AF65-F5344CB8AC3E}">
        <p14:creationId xmlns:p14="http://schemas.microsoft.com/office/powerpoint/2010/main" val="2346087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38CDE747-1BDB-4DA8-87E6-2214D8799E91}" type="slidenum">
              <a:rPr lang="en-US" altLang="en-US"/>
              <a:pPr/>
              <a:t>‹#›</a:t>
            </a:fld>
            <a:endParaRPr lang="en-US" altLang="en-US"/>
          </a:p>
        </p:txBody>
      </p:sp>
    </p:spTree>
    <p:extLst>
      <p:ext uri="{BB962C8B-B14F-4D97-AF65-F5344CB8AC3E}">
        <p14:creationId xmlns:p14="http://schemas.microsoft.com/office/powerpoint/2010/main" val="282228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CA0B-11EE-47B4-96A9-3A4AF86C5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D5581-DD7D-4E52-9D04-DA6AD3637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02BC6-E650-406B-A9FD-E59FBA35048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262761C-734D-4727-81EE-70C5D4D60DC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CDAF5D7-3454-4162-BF79-8263BFAF8345}"/>
              </a:ext>
            </a:extLst>
          </p:cNvPr>
          <p:cNvSpPr>
            <a:spLocks noGrp="1"/>
          </p:cNvSpPr>
          <p:nvPr>
            <p:ph type="sldNum" sz="quarter" idx="12"/>
          </p:nvPr>
        </p:nvSpPr>
        <p:spPr/>
        <p:txBody>
          <a:bodyPr/>
          <a:lstStyle/>
          <a:p>
            <a:fld id="{74FF133A-CD7A-4335-98C5-3D371D131CEF}" type="slidenum">
              <a:rPr lang="en-US" altLang="en-US" smtClean="0"/>
              <a:pPr/>
              <a:t>‹#›</a:t>
            </a:fld>
            <a:endParaRPr lang="en-US" altLang="en-US"/>
          </a:p>
        </p:txBody>
      </p:sp>
    </p:spTree>
    <p:extLst>
      <p:ext uri="{BB962C8B-B14F-4D97-AF65-F5344CB8AC3E}">
        <p14:creationId xmlns:p14="http://schemas.microsoft.com/office/powerpoint/2010/main" val="347275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22FB-3729-4CEE-8C39-0A4DC54EC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75E3BC-B6C5-4E94-B3D5-9AF3F6119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76DFCD-7625-40BC-8F47-01249352FA1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22A6CC-3CD8-44F2-B785-23BFAD33DAE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CE6973C-C873-484D-B54D-8B30812EF0DD}"/>
              </a:ext>
            </a:extLst>
          </p:cNvPr>
          <p:cNvSpPr>
            <a:spLocks noGrp="1"/>
          </p:cNvSpPr>
          <p:nvPr>
            <p:ph type="sldNum" sz="quarter" idx="12"/>
          </p:nvPr>
        </p:nvSpPr>
        <p:spPr/>
        <p:txBody>
          <a:bodyPr/>
          <a:lstStyle/>
          <a:p>
            <a:fld id="{D065B0DE-D1D3-4349-8104-B68F7592E1A9}" type="slidenum">
              <a:rPr lang="en-US" altLang="en-US" smtClean="0"/>
              <a:pPr/>
              <a:t>‹#›</a:t>
            </a:fld>
            <a:endParaRPr lang="en-US" altLang="en-US"/>
          </a:p>
        </p:txBody>
      </p:sp>
    </p:spTree>
    <p:extLst>
      <p:ext uri="{BB962C8B-B14F-4D97-AF65-F5344CB8AC3E}">
        <p14:creationId xmlns:p14="http://schemas.microsoft.com/office/powerpoint/2010/main" val="138370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8C46-3EA3-469D-88EF-FEAB0E803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3B6AF-DC68-4833-BFA7-455D57DD42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12578B-C887-4939-957C-C6F6715DDF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F1CB44-5D09-46A1-A88F-9F37371387F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8420FB7-554A-426A-80B5-0492030C101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724BF41-E9F3-48C0-B104-4CB23C4B813E}"/>
              </a:ext>
            </a:extLst>
          </p:cNvPr>
          <p:cNvSpPr>
            <a:spLocks noGrp="1"/>
          </p:cNvSpPr>
          <p:nvPr>
            <p:ph type="sldNum" sz="quarter" idx="12"/>
          </p:nvPr>
        </p:nvSpPr>
        <p:spPr/>
        <p:txBody>
          <a:bodyPr/>
          <a:lstStyle/>
          <a:p>
            <a:fld id="{74FF133A-CD7A-4335-98C5-3D371D131CEF}" type="slidenum">
              <a:rPr lang="en-US" altLang="en-US" smtClean="0"/>
              <a:pPr/>
              <a:t>‹#›</a:t>
            </a:fld>
            <a:endParaRPr lang="en-US" altLang="en-US"/>
          </a:p>
        </p:txBody>
      </p:sp>
    </p:spTree>
    <p:extLst>
      <p:ext uri="{BB962C8B-B14F-4D97-AF65-F5344CB8AC3E}">
        <p14:creationId xmlns:p14="http://schemas.microsoft.com/office/powerpoint/2010/main" val="56020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4B1F-E480-471E-A3B5-CCCA366FEA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BD082F-B59F-4E1A-A441-FE580783D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30E50-1DDE-4E47-8A5C-C80439021C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3086F6-FD2D-4AD1-91F1-ADC3D8CE2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5918B-67A3-4BA3-8358-25CAB90B6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7D9F74-76B3-4FC4-96E9-A800DA4C5BA2}"/>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015BCE8A-15F2-48C1-BD7B-2D48DA2812BD}"/>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83AAE96-7594-496D-A139-4DDEC75970E2}"/>
              </a:ext>
            </a:extLst>
          </p:cNvPr>
          <p:cNvSpPr>
            <a:spLocks noGrp="1"/>
          </p:cNvSpPr>
          <p:nvPr>
            <p:ph type="sldNum" sz="quarter" idx="12"/>
          </p:nvPr>
        </p:nvSpPr>
        <p:spPr/>
        <p:txBody>
          <a:bodyPr/>
          <a:lstStyle/>
          <a:p>
            <a:fld id="{582AF1A7-C4A8-43C5-9AF9-E2AA75449E82}" type="slidenum">
              <a:rPr lang="en-US" altLang="en-US" smtClean="0"/>
              <a:pPr/>
              <a:t>‹#›</a:t>
            </a:fld>
            <a:endParaRPr lang="en-US" altLang="en-US"/>
          </a:p>
        </p:txBody>
      </p:sp>
    </p:spTree>
    <p:extLst>
      <p:ext uri="{BB962C8B-B14F-4D97-AF65-F5344CB8AC3E}">
        <p14:creationId xmlns:p14="http://schemas.microsoft.com/office/powerpoint/2010/main" val="187762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BDB9C-ED31-4E42-B1D9-E6920CB1BB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4D586-1A1E-4264-816E-B22E61FE587C}"/>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AC7E69A-0B00-4704-BF1F-ACD94B00603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5AFBEF13-F24C-4289-9377-CBF9A792AE41}"/>
              </a:ext>
            </a:extLst>
          </p:cNvPr>
          <p:cNvSpPr>
            <a:spLocks noGrp="1"/>
          </p:cNvSpPr>
          <p:nvPr>
            <p:ph type="sldNum" sz="quarter" idx="12"/>
          </p:nvPr>
        </p:nvSpPr>
        <p:spPr/>
        <p:txBody>
          <a:bodyPr/>
          <a:lstStyle/>
          <a:p>
            <a:fld id="{B7D5C618-B444-45B7-88CA-F7DF48BCA975}" type="slidenum">
              <a:rPr lang="en-US" altLang="en-US" smtClean="0"/>
              <a:pPr/>
              <a:t>‹#›</a:t>
            </a:fld>
            <a:endParaRPr lang="en-US" altLang="en-US"/>
          </a:p>
        </p:txBody>
      </p:sp>
    </p:spTree>
    <p:extLst>
      <p:ext uri="{BB962C8B-B14F-4D97-AF65-F5344CB8AC3E}">
        <p14:creationId xmlns:p14="http://schemas.microsoft.com/office/powerpoint/2010/main" val="412032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5E3DB-66F8-4990-AE25-FC00B024CEE9}"/>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B2DC2516-B4BD-486A-A5EB-A2D277B8FDAE}"/>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9938E7D4-3993-470F-AE35-91044DD603D9}"/>
              </a:ext>
            </a:extLst>
          </p:cNvPr>
          <p:cNvSpPr>
            <a:spLocks noGrp="1"/>
          </p:cNvSpPr>
          <p:nvPr>
            <p:ph type="sldNum" sz="quarter" idx="12"/>
          </p:nvPr>
        </p:nvSpPr>
        <p:spPr/>
        <p:txBody>
          <a:bodyPr/>
          <a:lstStyle/>
          <a:p>
            <a:fld id="{3F6E04DF-993F-436D-B54A-39B27EB4FFEA}" type="slidenum">
              <a:rPr lang="en-US" altLang="en-US" smtClean="0"/>
              <a:pPr/>
              <a:t>‹#›</a:t>
            </a:fld>
            <a:endParaRPr lang="en-US" altLang="en-US"/>
          </a:p>
        </p:txBody>
      </p:sp>
    </p:spTree>
    <p:extLst>
      <p:ext uri="{BB962C8B-B14F-4D97-AF65-F5344CB8AC3E}">
        <p14:creationId xmlns:p14="http://schemas.microsoft.com/office/powerpoint/2010/main" val="4263424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97B2-3AE3-44F8-BB73-AF0B1E7F5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82F2B5-9E6E-4BF3-AE3F-7DA63189B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93CFCF-6D02-4616-B6C3-122B9B365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043A1E-65C0-4B45-8F95-28CE01B7EEB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BEA85DD-119C-4968-8B91-4AC92A4D79D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20F08B0-3520-49A2-ABB5-78335D13A462}"/>
              </a:ext>
            </a:extLst>
          </p:cNvPr>
          <p:cNvSpPr>
            <a:spLocks noGrp="1"/>
          </p:cNvSpPr>
          <p:nvPr>
            <p:ph type="sldNum" sz="quarter" idx="12"/>
          </p:nvPr>
        </p:nvSpPr>
        <p:spPr/>
        <p:txBody>
          <a:bodyPr/>
          <a:lstStyle/>
          <a:p>
            <a:fld id="{176BA921-AB1F-4226-A669-C14BEA2CDE77}" type="slidenum">
              <a:rPr lang="en-US" altLang="en-US" smtClean="0"/>
              <a:pPr/>
              <a:t>‹#›</a:t>
            </a:fld>
            <a:endParaRPr lang="en-US" altLang="en-US"/>
          </a:p>
        </p:txBody>
      </p:sp>
    </p:spTree>
    <p:extLst>
      <p:ext uri="{BB962C8B-B14F-4D97-AF65-F5344CB8AC3E}">
        <p14:creationId xmlns:p14="http://schemas.microsoft.com/office/powerpoint/2010/main" val="72953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313B-30F9-437F-B4F8-E8ED46C0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6AC465-B50E-461D-A5CA-04F905C11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7B9629-FF1A-40A7-9ABA-6207980A6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CE4E8-BE21-496D-ABD4-C49282A0EA1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CD77584-F025-4C24-A625-5A0383B4C63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3A2F343-9EBD-41FD-955A-1F0B79AB598D}"/>
              </a:ext>
            </a:extLst>
          </p:cNvPr>
          <p:cNvSpPr>
            <a:spLocks noGrp="1"/>
          </p:cNvSpPr>
          <p:nvPr>
            <p:ph type="sldNum" sz="quarter" idx="12"/>
          </p:nvPr>
        </p:nvSpPr>
        <p:spPr/>
        <p:txBody>
          <a:bodyPr/>
          <a:lstStyle/>
          <a:p>
            <a:fld id="{EFF1EC56-65F7-4783-8E26-D288235144DF}" type="slidenum">
              <a:rPr lang="en-US" altLang="en-US" smtClean="0"/>
              <a:pPr/>
              <a:t>‹#›</a:t>
            </a:fld>
            <a:endParaRPr lang="en-US" altLang="en-US"/>
          </a:p>
        </p:txBody>
      </p:sp>
    </p:spTree>
    <p:extLst>
      <p:ext uri="{BB962C8B-B14F-4D97-AF65-F5344CB8AC3E}">
        <p14:creationId xmlns:p14="http://schemas.microsoft.com/office/powerpoint/2010/main" val="184911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7FB56-8774-4F58-B5C4-E2EAE9F54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9A2A4F-8DCE-4C28-B7BF-A02F6925E7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C2C3C-545C-4FF6-B349-90E6F9037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4087A16-321F-4A31-BDA2-9ECEB1DE77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A28B834-E183-4A1A-B5D4-46F0DB83FE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133A-CD7A-4335-98C5-3D371D131CEF}" type="slidenum">
              <a:rPr lang="en-US" altLang="en-US" smtClean="0"/>
              <a:pPr/>
              <a:t>‹#›</a:t>
            </a:fld>
            <a:endParaRPr lang="en-US" altLang="en-US"/>
          </a:p>
        </p:txBody>
      </p:sp>
    </p:spTree>
    <p:extLst>
      <p:ext uri="{BB962C8B-B14F-4D97-AF65-F5344CB8AC3E}">
        <p14:creationId xmlns:p14="http://schemas.microsoft.com/office/powerpoint/2010/main" val="140841821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gif"/><Relationship Id="rId7" Type="http://schemas.openxmlformats.org/officeDocument/2006/relationships/hyperlink" Target="http://tmjpainandtreatment.com/2014/09/answers-to-questions-about-tmj-disorders/" TargetMode="Externa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jp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10.png"/><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8.gif"/><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gi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26.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1.gif"/><Relationship Id="rId5" Type="http://schemas.openxmlformats.org/officeDocument/2006/relationships/image" Target="../media/image30.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road, scene, way&#10;&#10;Description automatically generated">
            <a:extLst>
              <a:ext uri="{FF2B5EF4-FFF2-40B4-BE49-F238E27FC236}">
                <a16:creationId xmlns:a16="http://schemas.microsoft.com/office/drawing/2014/main" id="{1A9C8222-9280-4DF3-BCF1-2C346828D9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545" y="1407045"/>
            <a:ext cx="2476500" cy="1857375"/>
          </a:xfrm>
        </p:spPr>
      </p:pic>
      <p:pic>
        <p:nvPicPr>
          <p:cNvPr id="7" name="Picture 6">
            <a:extLst>
              <a:ext uri="{FF2B5EF4-FFF2-40B4-BE49-F238E27FC236}">
                <a16:creationId xmlns:a16="http://schemas.microsoft.com/office/drawing/2014/main" id="{C08DC441-3619-484A-BA0D-6F2489A57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586" y="1441664"/>
            <a:ext cx="2476500" cy="1857375"/>
          </a:xfrm>
          <a:prstGeom prst="rect">
            <a:avLst/>
          </a:prstGeom>
        </p:spPr>
      </p:pic>
      <p:pic>
        <p:nvPicPr>
          <p:cNvPr id="9" name="Picture 8" descr="A picture containing text, outdoor, road, way&#10;&#10;Description automatically generated">
            <a:extLst>
              <a:ext uri="{FF2B5EF4-FFF2-40B4-BE49-F238E27FC236}">
                <a16:creationId xmlns:a16="http://schemas.microsoft.com/office/drawing/2014/main" id="{A1BBA92A-4A6F-4E8E-B43B-F38E4F94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969" y="3518226"/>
            <a:ext cx="3543300" cy="265747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96B28BE-8595-432B-B5A9-61215CCF6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473" y="3530386"/>
            <a:ext cx="4572000" cy="2571750"/>
          </a:xfrm>
          <a:prstGeom prst="rect">
            <a:avLst/>
          </a:prstGeom>
        </p:spPr>
      </p:pic>
      <p:pic>
        <p:nvPicPr>
          <p:cNvPr id="13" name="Picture 12" descr="A picture containing outdoor, building, bridge&#10;&#10;Description automatically generated">
            <a:extLst>
              <a:ext uri="{FF2B5EF4-FFF2-40B4-BE49-F238E27FC236}">
                <a16:creationId xmlns:a16="http://schemas.microsoft.com/office/drawing/2014/main" id="{73E4928D-8D1D-45C8-9F40-5CC092126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510" y="1352513"/>
            <a:ext cx="2667000" cy="2000250"/>
          </a:xfrm>
          <a:prstGeom prst="rect">
            <a:avLst/>
          </a:prstGeom>
        </p:spPr>
      </p:pic>
      <p:sp>
        <p:nvSpPr>
          <p:cNvPr id="15" name="TextBox 14">
            <a:extLst>
              <a:ext uri="{FF2B5EF4-FFF2-40B4-BE49-F238E27FC236}">
                <a16:creationId xmlns:a16="http://schemas.microsoft.com/office/drawing/2014/main" id="{E267B78A-5F2A-4D0B-A130-B783720D51B1}"/>
              </a:ext>
            </a:extLst>
          </p:cNvPr>
          <p:cNvSpPr txBox="1"/>
          <p:nvPr/>
        </p:nvSpPr>
        <p:spPr>
          <a:xfrm>
            <a:off x="2336800" y="6353324"/>
            <a:ext cx="7848600" cy="400110"/>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Cầu Tacoma trong bang Washington (Mỹ) bị sập năm 1940  </a:t>
            </a:r>
          </a:p>
        </p:txBody>
      </p:sp>
      <p:grpSp>
        <p:nvGrpSpPr>
          <p:cNvPr id="16" name="Group 15">
            <a:extLst>
              <a:ext uri="{FF2B5EF4-FFF2-40B4-BE49-F238E27FC236}">
                <a16:creationId xmlns:a16="http://schemas.microsoft.com/office/drawing/2014/main" id="{861E7853-FD5F-41B4-A8A0-CD81C151709F}"/>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17" name="Rounded Rectangle 36">
              <a:extLst>
                <a:ext uri="{FF2B5EF4-FFF2-40B4-BE49-F238E27FC236}">
                  <a16:creationId xmlns:a16="http://schemas.microsoft.com/office/drawing/2014/main" id="{8C02B926-76E3-49A1-A37E-B86CEA34946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439B7BD6-D9B7-494E-B1ED-D8F24E9D169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Đặt vấn đề</a:t>
              </a:r>
            </a:p>
          </p:txBody>
        </p:sp>
      </p:grpSp>
      <p:sp>
        <p:nvSpPr>
          <p:cNvPr id="19" name="TextBox 18">
            <a:extLst>
              <a:ext uri="{FF2B5EF4-FFF2-40B4-BE49-F238E27FC236}">
                <a16:creationId xmlns:a16="http://schemas.microsoft.com/office/drawing/2014/main" id="{7A0CAF1E-7AB2-43BD-9856-831E0B110C02}"/>
              </a:ext>
            </a:extLst>
          </p:cNvPr>
          <p:cNvSpPr txBox="1"/>
          <p:nvPr/>
        </p:nvSpPr>
        <p:spPr>
          <a:xfrm>
            <a:off x="1264056" y="832754"/>
            <a:ext cx="9729645" cy="477054"/>
          </a:xfrm>
          <a:prstGeom prst="rect">
            <a:avLst/>
          </a:prstGeom>
          <a:noFill/>
        </p:spPr>
        <p:txBody>
          <a:bodyPr wrap="square">
            <a:spAutoFit/>
          </a:bodyPr>
          <a:lstStyle/>
          <a:p>
            <a:pPr algn="ctr"/>
            <a:r>
              <a:rPr lang="en-US" altLang="en-US" sz="2500">
                <a:solidFill>
                  <a:srgbClr val="0070C0"/>
                </a:solidFill>
                <a:latin typeface="Arial" panose="020B0604020202020204" pitchFamily="34" charset="0"/>
                <a:cs typeface="Arial" panose="020B0604020202020204" pitchFamily="34" charset="0"/>
              </a:rPr>
              <a:t>Điều gì có thể khiến cho cây câu rung lắc và sụp đổ như vậy?</a:t>
            </a:r>
          </a:p>
        </p:txBody>
      </p:sp>
      <p:pic>
        <p:nvPicPr>
          <p:cNvPr id="20" name="Picture 19" descr="http://tmjpainandtreatment.com/wp-content/uploads/2014/09/little-man-with-red-question-mark.jpg">
            <a:hlinkClick r:id="rId7"/>
            <a:extLst>
              <a:ext uri="{FF2B5EF4-FFF2-40B4-BE49-F238E27FC236}">
                <a16:creationId xmlns:a16="http://schemas.microsoft.com/office/drawing/2014/main" id="{E17AA2BA-3ED9-448B-9856-DC0D27C165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105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60250" y="736519"/>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1. Thế nào là dao động cưỡng bức</a:t>
            </a:r>
            <a:endParaRPr lang="en-US" altLang="en-US" sz="2400" b="0">
              <a:solidFill>
                <a:srgbClr val="0070C0"/>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47060" y="3425046"/>
            <a:ext cx="98467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just" eaLnBrk="1" hangingPunct="1"/>
            <a:r>
              <a:rPr lang="en-US" altLang="en-US" sz="2400" b="0" dirty="0">
                <a:latin typeface="Arial" panose="020B0604020202020204" pitchFamily="34" charset="0"/>
                <a:cs typeface="Arial" panose="020B0604020202020204" pitchFamily="34" charset="0"/>
              </a:rPr>
              <a:t>Khi </a:t>
            </a:r>
            <a:r>
              <a:rPr lang="en-US" altLang="en-US" sz="2400" b="0" dirty="0" err="1">
                <a:latin typeface="Arial" panose="020B0604020202020204" pitchFamily="34" charset="0"/>
                <a:cs typeface="Arial" panose="020B0604020202020204" pitchFamily="34" charset="0"/>
              </a:rPr>
              <a:t>đi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xe</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máy</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lúc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xe</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máy</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dừng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vẫn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còn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nổ</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máy</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người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ngồi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trên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xe</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cảm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thấy</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xe</a:t>
            </a:r>
            <a:r>
              <a:rPr lang="en-US" altLang="en-US" sz="2400" b="0" dirty="0">
                <a:latin typeface="Arial" panose="020B0604020202020204" pitchFamily="34" charset="0"/>
                <a:cs typeface="Arial" panose="020B0604020202020204" pitchFamily="34" charset="0"/>
              </a:rPr>
              <a:t> rung, </a:t>
            </a:r>
            <a:r>
              <a:rPr lang="en-US" altLang="en-US" sz="2400" b="0" dirty="0" err="1">
                <a:latin typeface="Arial" panose="020B0604020202020204" pitchFamily="34" charset="0"/>
                <a:cs typeface="Arial" panose="020B0604020202020204" pitchFamily="34" charset="0"/>
              </a:rPr>
              <a:t>hiện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tượng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đó</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vì</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khung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xe</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bị</a:t>
            </a:r>
            <a:r>
              <a:rPr lang="en-US" altLang="en-US" sz="2400" b="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dao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cưỡng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bức</a:t>
            </a:r>
            <a:r>
              <a:rPr lang="en-US" altLang="en-US" sz="240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dưới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dụng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lực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cưỡng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bức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tuần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hoàn</a:t>
            </a:r>
            <a:r>
              <a:rPr lang="en-US" altLang="en-US" sz="240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gây</a:t>
            </a:r>
            <a:r>
              <a:rPr lang="en-US" altLang="en-US" sz="2400" b="0" dirty="0">
                <a:latin typeface="Arial" panose="020B0604020202020204" pitchFamily="34" charset="0"/>
                <a:cs typeface="Arial" panose="020B0604020202020204" pitchFamily="34" charset="0"/>
              </a:rPr>
              <a:t> ra </a:t>
            </a:r>
            <a:r>
              <a:rPr lang="en-US" altLang="en-US" sz="2400" b="0" dirty="0" err="1">
                <a:latin typeface="Arial" panose="020B0604020202020204" pitchFamily="34" charset="0"/>
                <a:cs typeface="Arial" panose="020B0604020202020204" pitchFamily="34" charset="0"/>
              </a:rPr>
              <a:t>bởi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chuyển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động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pit- </a:t>
            </a:r>
            <a:r>
              <a:rPr lang="en-US" altLang="en-US" sz="2400" b="0" dirty="0" err="1">
                <a:latin typeface="Arial" panose="020B0604020202020204" pitchFamily="34" charset="0"/>
                <a:cs typeface="Arial" panose="020B0604020202020204" pitchFamily="34" charset="0"/>
              </a:rPr>
              <a:t>tông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trong</a:t>
            </a:r>
            <a:r>
              <a:rPr lang="en-US" altLang="en-US" sz="2400" b="0" dirty="0">
                <a:latin typeface="Arial" panose="020B0604020202020204" pitchFamily="34" charset="0"/>
                <a:cs typeface="Arial" panose="020B0604020202020204" pitchFamily="34" charset="0"/>
              </a:rPr>
              <a:t> xi </a:t>
            </a:r>
            <a:r>
              <a:rPr lang="en-US" altLang="en-US" sz="2400" b="0" dirty="0" err="1">
                <a:latin typeface="Arial" panose="020B0604020202020204" pitchFamily="34" charset="0"/>
                <a:cs typeface="Arial" panose="020B0604020202020204" pitchFamily="34" charset="0"/>
              </a:rPr>
              <a:t>lanh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máy</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nổ</a:t>
            </a:r>
            <a:r>
              <a:rPr lang="en-US" altLang="en-US" sz="2400" b="0" dirty="0">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766E5323-6068-4360-8DA1-EF523905D5C3}"/>
              </a:ext>
            </a:extLst>
          </p:cNvPr>
          <p:cNvGrpSpPr/>
          <p:nvPr/>
        </p:nvGrpSpPr>
        <p:grpSpPr>
          <a:xfrm>
            <a:off x="-294357" y="64868"/>
            <a:ext cx="11503581" cy="551277"/>
            <a:chOff x="74035" y="2267003"/>
            <a:chExt cx="10431860" cy="769542"/>
          </a:xfrm>
        </p:grpSpPr>
        <p:grpSp>
          <p:nvGrpSpPr>
            <p:cNvPr id="9" name="Group 70">
              <a:extLst>
                <a:ext uri="{FF2B5EF4-FFF2-40B4-BE49-F238E27FC236}">
                  <a16:creationId xmlns:a16="http://schemas.microsoft.com/office/drawing/2014/main" id="{8498E9F3-E9C0-45BF-BFE2-17DDDF2FAC76}"/>
                </a:ext>
              </a:extLst>
            </p:cNvPr>
            <p:cNvGrpSpPr>
              <a:grpSpLocks/>
            </p:cNvGrpSpPr>
            <p:nvPr/>
          </p:nvGrpSpPr>
          <p:grpSpPr bwMode="auto">
            <a:xfrm>
              <a:off x="286106" y="2280388"/>
              <a:ext cx="5306530" cy="756153"/>
              <a:chOff x="564746" y="3403328"/>
              <a:chExt cx="2732615" cy="1456458"/>
            </a:xfrm>
          </p:grpSpPr>
          <p:pic>
            <p:nvPicPr>
              <p:cNvPr id="12" name="Picture 11" descr="empty-green-rectangle">
                <a:extLst>
                  <a:ext uri="{FF2B5EF4-FFF2-40B4-BE49-F238E27FC236}">
                    <a16:creationId xmlns:a16="http://schemas.microsoft.com/office/drawing/2014/main" id="{9F115BDF-F2F7-445E-BC68-E9F22DEE5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5E346BB9-B52A-48EC-B018-33E38FE75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6660DDD1-87A5-4A64-8152-A9C0D58AE7B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6A9CFF0E-381B-4372-A032-CA092011AC09}"/>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cưỡng bức</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92A437E6-4D3D-4FAC-9DF0-697798FB5DAC}"/>
              </a:ext>
            </a:extLst>
          </p:cNvPr>
          <p:cNvGrpSpPr/>
          <p:nvPr/>
        </p:nvGrpSpPr>
        <p:grpSpPr>
          <a:xfrm>
            <a:off x="592623" y="1118954"/>
            <a:ext cx="9846778" cy="1107149"/>
            <a:chOff x="592623" y="1118954"/>
            <a:chExt cx="9846778" cy="1107149"/>
          </a:xfrm>
        </p:grpSpPr>
        <p:pic>
          <p:nvPicPr>
            <p:cNvPr id="16" name="Picture 4" descr="empty-blue-rectangle">
              <a:extLst>
                <a:ext uri="{FF2B5EF4-FFF2-40B4-BE49-F238E27FC236}">
                  <a16:creationId xmlns:a16="http://schemas.microsoft.com/office/drawing/2014/main" id="{963C83EB-58D4-4366-AF57-3B45238720A8}"/>
                </a:ext>
              </a:extLst>
            </p:cNvPr>
            <p:cNvPicPr>
              <a:picLocks noChangeAspect="1" noChangeArrowheads="1"/>
            </p:cNvPicPr>
            <p:nvPr/>
          </p:nvPicPr>
          <p:blipFill>
            <a:blip r:embed="rId4"/>
            <a:srcRect/>
            <a:stretch>
              <a:fillRect/>
            </a:stretch>
          </p:blipFill>
          <p:spPr bwMode="auto">
            <a:xfrm>
              <a:off x="592623" y="1118954"/>
              <a:ext cx="9846778" cy="1107149"/>
            </a:xfrm>
            <a:prstGeom prst="rect">
              <a:avLst/>
            </a:prstGeom>
            <a:noFill/>
            <a:ln w="9525">
              <a:noFill/>
              <a:miter lim="800000"/>
              <a:headEnd/>
              <a:tailEnd/>
            </a:ln>
          </p:spPr>
        </p:pic>
        <p:sp>
          <p:nvSpPr>
            <p:cNvPr id="19" name="Rectangle 18">
              <a:extLst>
                <a:ext uri="{FF2B5EF4-FFF2-40B4-BE49-F238E27FC236}">
                  <a16:creationId xmlns:a16="http://schemas.microsoft.com/office/drawing/2014/main" id="{AF7A5F13-22BE-472A-B840-CFDFC8C7300B}"/>
                </a:ext>
              </a:extLst>
            </p:cNvPr>
            <p:cNvSpPr>
              <a:spLocks noChangeArrowheads="1"/>
            </p:cNvSpPr>
            <p:nvPr/>
          </p:nvSpPr>
          <p:spPr bwMode="auto">
            <a:xfrm>
              <a:off x="1314362" y="1258314"/>
              <a:ext cx="85121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en-US" altLang="en-US" sz="2500" b="0">
                  <a:latin typeface="Arial" panose="020B0604020202020204" pitchFamily="34" charset="0"/>
                  <a:cs typeface="Arial" panose="020B0604020202020204" pitchFamily="34" charset="0"/>
                </a:rPr>
                <a:t>Dao động chịu tác dụng của một ngoại lực cưỡng bức tuần hoàn F = F</a:t>
              </a:r>
              <a:r>
                <a:rPr lang="en-US" altLang="en-US" sz="2500" b="0" baseline="-25000">
                  <a:latin typeface="Arial" panose="020B0604020202020204" pitchFamily="34" charset="0"/>
                  <a:cs typeface="Arial" panose="020B0604020202020204" pitchFamily="34" charset="0"/>
                </a:rPr>
                <a:t>0</a:t>
              </a:r>
              <a:r>
                <a:rPr lang="en-US" altLang="en-US" sz="2500" b="0">
                  <a:latin typeface="Arial" panose="020B0604020202020204" pitchFamily="34" charset="0"/>
                  <a:cs typeface="Arial" panose="020B0604020202020204" pitchFamily="34" charset="0"/>
                </a:rPr>
                <a:t> cos(</a:t>
              </a:r>
              <a:r>
                <a:rPr lang="en-US" altLang="en-US" sz="2500" b="0">
                  <a:latin typeface="Arial" panose="020B0604020202020204" pitchFamily="34" charset="0"/>
                  <a:cs typeface="Arial" panose="020B0604020202020204" pitchFamily="34" charset="0"/>
                  <a:sym typeface="Symbol" panose="05050102010706020507" pitchFamily="18" charset="2"/>
                </a:rPr>
                <a:t></a:t>
              </a:r>
              <a:r>
                <a:rPr lang="en-US" altLang="en-US" sz="2500" b="0" baseline="-25000">
                  <a:latin typeface="Arial" panose="020B0604020202020204" pitchFamily="34" charset="0"/>
                  <a:cs typeface="Arial" panose="020B0604020202020204" pitchFamily="34" charset="0"/>
                  <a:sym typeface="Symbol" panose="05050102010706020507" pitchFamily="18" charset="2"/>
                </a:rPr>
                <a:t>cb</a:t>
              </a:r>
              <a:r>
                <a:rPr lang="en-US" altLang="en-US" sz="2500" b="0">
                  <a:latin typeface="Arial" panose="020B0604020202020204" pitchFamily="34" charset="0"/>
                  <a:cs typeface="Arial" panose="020B0604020202020204" pitchFamily="34" charset="0"/>
                  <a:sym typeface="Symbol" panose="05050102010706020507" pitchFamily="18" charset="2"/>
                </a:rPr>
                <a:t>t + ) gọi là dao động cưỡng bức</a:t>
              </a:r>
              <a:endParaRPr lang="en-US" altLang="en-US" sz="2500" b="0" dirty="0">
                <a:latin typeface="Arial" panose="020B0604020202020204" pitchFamily="34" charset="0"/>
                <a:cs typeface="Arial" panose="020B0604020202020204" pitchFamily="34" charset="0"/>
              </a:endParaRPr>
            </a:p>
          </p:txBody>
        </p:sp>
      </p:grpSp>
      <p:sp>
        <p:nvSpPr>
          <p:cNvPr id="6" name="Rectangle 5"/>
          <p:cNvSpPr>
            <a:spLocks noChangeArrowheads="1"/>
          </p:cNvSpPr>
          <p:nvPr/>
        </p:nvSpPr>
        <p:spPr bwMode="auto">
          <a:xfrm>
            <a:off x="225504" y="2397424"/>
            <a:ext cx="1463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2. Ví dụ</a:t>
            </a:r>
            <a:r>
              <a:rPr lang="en-US" altLang="en-US" sz="2400" b="0">
                <a:solidFill>
                  <a:srgbClr val="0070C0"/>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4B890F-F382-47BA-BE3E-A9AD105FA4E9}"/>
              </a:ext>
            </a:extLst>
          </p:cNvPr>
          <p:cNvSpPr>
            <a:spLocks noChangeArrowheads="1"/>
          </p:cNvSpPr>
          <p:nvPr/>
        </p:nvSpPr>
        <p:spPr bwMode="auto">
          <a:xfrm>
            <a:off x="160250" y="736519"/>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3. Đặc điểm của dao động cưỡng bức</a:t>
            </a:r>
            <a:endParaRPr lang="en-US" altLang="en-US" sz="2400" b="0">
              <a:solidFill>
                <a:srgbClr val="0070C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A5472ED-00D1-4BE4-A974-7EA3D37CF18E}"/>
              </a:ext>
            </a:extLst>
          </p:cNvPr>
          <p:cNvGrpSpPr/>
          <p:nvPr/>
        </p:nvGrpSpPr>
        <p:grpSpPr>
          <a:xfrm>
            <a:off x="-294357" y="64868"/>
            <a:ext cx="11503581" cy="551277"/>
            <a:chOff x="74035" y="2267003"/>
            <a:chExt cx="10431860" cy="769542"/>
          </a:xfrm>
        </p:grpSpPr>
        <p:grpSp>
          <p:nvGrpSpPr>
            <p:cNvPr id="10" name="Group 70">
              <a:extLst>
                <a:ext uri="{FF2B5EF4-FFF2-40B4-BE49-F238E27FC236}">
                  <a16:creationId xmlns:a16="http://schemas.microsoft.com/office/drawing/2014/main" id="{EC735DE8-E315-4C86-80B2-F3BE1D993BAF}"/>
                </a:ext>
              </a:extLst>
            </p:cNvPr>
            <p:cNvGrpSpPr>
              <a:grpSpLocks/>
            </p:cNvGrpSpPr>
            <p:nvPr/>
          </p:nvGrpSpPr>
          <p:grpSpPr bwMode="auto">
            <a:xfrm>
              <a:off x="286106" y="2280388"/>
              <a:ext cx="5306530" cy="756153"/>
              <a:chOff x="564746" y="3403328"/>
              <a:chExt cx="2732615" cy="1456458"/>
            </a:xfrm>
          </p:grpSpPr>
          <p:pic>
            <p:nvPicPr>
              <p:cNvPr id="13" name="Picture 12" descr="empty-green-rectangle">
                <a:extLst>
                  <a:ext uri="{FF2B5EF4-FFF2-40B4-BE49-F238E27FC236}">
                    <a16:creationId xmlns:a16="http://schemas.microsoft.com/office/drawing/2014/main" id="{ACAA5039-8CED-4960-B506-E6458B4C0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top-faded">
                <a:extLst>
                  <a:ext uri="{FF2B5EF4-FFF2-40B4-BE49-F238E27FC236}">
                    <a16:creationId xmlns:a16="http://schemas.microsoft.com/office/drawing/2014/main" id="{83D6DF4F-9531-43FA-B25F-3C6D8ED83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781D5CC-8DE4-45CA-BF39-C23A894CFDB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77C94EDE-385A-4DC6-BBE2-95B3996DD20B}"/>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cưỡng bức</a:t>
              </a:r>
              <a:endParaRPr lang="en-US" sz="2800" dirty="0">
                <a:cs typeface="Arial" panose="020B0604020202020204" pitchFamily="34" charset="0"/>
              </a:endParaRPr>
            </a:p>
          </p:txBody>
        </p:sp>
      </p:grpSp>
      <p:pic>
        <p:nvPicPr>
          <p:cNvPr id="17" name="Picture 4" descr="empty-blue-rectangle">
            <a:extLst>
              <a:ext uri="{FF2B5EF4-FFF2-40B4-BE49-F238E27FC236}">
                <a16:creationId xmlns:a16="http://schemas.microsoft.com/office/drawing/2014/main" id="{A04F15F5-C637-4DE3-BA79-CAAF2D6DECCF}"/>
              </a:ext>
            </a:extLst>
          </p:cNvPr>
          <p:cNvPicPr>
            <a:picLocks noChangeAspect="1" noChangeArrowheads="1"/>
          </p:cNvPicPr>
          <p:nvPr/>
        </p:nvPicPr>
        <p:blipFill>
          <a:blip r:embed="rId4"/>
          <a:srcRect/>
          <a:stretch>
            <a:fillRect/>
          </a:stretch>
        </p:blipFill>
        <p:spPr bwMode="auto">
          <a:xfrm>
            <a:off x="677974" y="1295467"/>
            <a:ext cx="10226449" cy="1316416"/>
          </a:xfrm>
          <a:prstGeom prst="rect">
            <a:avLst/>
          </a:prstGeom>
          <a:noFill/>
          <a:ln w="9525">
            <a:noFill/>
            <a:miter lim="800000"/>
            <a:headEnd/>
            <a:tailEnd/>
          </a:ln>
        </p:spPr>
      </p:pic>
      <p:sp>
        <p:nvSpPr>
          <p:cNvPr id="19" name="Rectangle 1026060">
            <a:extLst>
              <a:ext uri="{FF2B5EF4-FFF2-40B4-BE49-F238E27FC236}">
                <a16:creationId xmlns:a16="http://schemas.microsoft.com/office/drawing/2014/main" id="{32EAFAA2-541C-413D-9675-55C2024A0A98}"/>
              </a:ext>
            </a:extLst>
          </p:cNvPr>
          <p:cNvSpPr>
            <a:spLocks noChangeArrowheads="1"/>
          </p:cNvSpPr>
          <p:nvPr/>
        </p:nvSpPr>
        <p:spPr bwMode="auto">
          <a:xfrm>
            <a:off x="1314445" y="1436359"/>
            <a:ext cx="8001000" cy="880241"/>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sz="2500">
                <a:latin typeface="Arial" panose="020B0604020202020204" pitchFamily="34" charset="0"/>
                <a:cs typeface="Arial" panose="020B0604020202020204" pitchFamily="34" charset="0"/>
              </a:rPr>
              <a:t>Dao động cưỡng bức có biên độ (A) không đổi và có tần số riêng bằng tần số của lực cưỡng bức (f</a:t>
            </a:r>
            <a:r>
              <a:rPr lang="en-US" sz="2500" baseline="-25000">
                <a:latin typeface="Arial" panose="020B0604020202020204" pitchFamily="34" charset="0"/>
                <a:cs typeface="Arial" panose="020B0604020202020204" pitchFamily="34" charset="0"/>
              </a:rPr>
              <a:t>0</a:t>
            </a:r>
            <a:r>
              <a:rPr lang="en-US" sz="2500">
                <a:latin typeface="Arial" panose="020B0604020202020204" pitchFamily="34" charset="0"/>
                <a:cs typeface="Arial" panose="020B0604020202020204" pitchFamily="34" charset="0"/>
              </a:rPr>
              <a:t> = f</a:t>
            </a:r>
            <a:r>
              <a:rPr lang="en-US" sz="2500" baseline="-25000">
                <a:latin typeface="Arial" panose="020B0604020202020204" pitchFamily="34" charset="0"/>
                <a:cs typeface="Arial" panose="020B0604020202020204" pitchFamily="34" charset="0"/>
              </a:rPr>
              <a:t>cb</a:t>
            </a:r>
            <a:r>
              <a:rPr lang="en-US" sz="2500">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54D4780B-3AA9-45BA-98DB-D8A9FB710CE5}"/>
              </a:ext>
            </a:extLst>
          </p:cNvPr>
          <p:cNvGrpSpPr/>
          <p:nvPr/>
        </p:nvGrpSpPr>
        <p:grpSpPr>
          <a:xfrm>
            <a:off x="556516" y="2957260"/>
            <a:ext cx="10347907" cy="2894584"/>
            <a:chOff x="556516" y="2957260"/>
            <a:chExt cx="10347907" cy="2894584"/>
          </a:xfrm>
        </p:grpSpPr>
        <p:pic>
          <p:nvPicPr>
            <p:cNvPr id="20" name="Picture 4" descr="empty-blue-rectangle">
              <a:extLst>
                <a:ext uri="{FF2B5EF4-FFF2-40B4-BE49-F238E27FC236}">
                  <a16:creationId xmlns:a16="http://schemas.microsoft.com/office/drawing/2014/main" id="{A53052FA-9498-42B8-9E90-49131076F519}"/>
                </a:ext>
              </a:extLst>
            </p:cNvPr>
            <p:cNvPicPr>
              <a:picLocks noChangeAspect="1" noChangeArrowheads="1"/>
            </p:cNvPicPr>
            <p:nvPr/>
          </p:nvPicPr>
          <p:blipFill>
            <a:blip r:embed="rId4"/>
            <a:srcRect/>
            <a:stretch>
              <a:fillRect/>
            </a:stretch>
          </p:blipFill>
          <p:spPr bwMode="auto">
            <a:xfrm>
              <a:off x="556516" y="2957260"/>
              <a:ext cx="10347907" cy="2665345"/>
            </a:xfrm>
            <a:prstGeom prst="rect">
              <a:avLst/>
            </a:prstGeom>
            <a:noFill/>
            <a:ln w="9525">
              <a:noFill/>
              <a:miter lim="800000"/>
              <a:headEnd/>
              <a:tailEnd/>
            </a:ln>
          </p:spPr>
        </p:pic>
        <p:sp>
          <p:nvSpPr>
            <p:cNvPr id="21" name="Rectangle 1026060">
              <a:extLst>
                <a:ext uri="{FF2B5EF4-FFF2-40B4-BE49-F238E27FC236}">
                  <a16:creationId xmlns:a16="http://schemas.microsoft.com/office/drawing/2014/main" id="{3E95C361-7B21-4752-845F-0EC07F24BE9A}"/>
                </a:ext>
              </a:extLst>
            </p:cNvPr>
            <p:cNvSpPr>
              <a:spLocks noChangeArrowheads="1"/>
            </p:cNvSpPr>
            <p:nvPr/>
          </p:nvSpPr>
          <p:spPr bwMode="auto">
            <a:xfrm>
              <a:off x="1225093" y="3048000"/>
              <a:ext cx="8690713" cy="2803844"/>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sz="2500">
                  <a:latin typeface="Arial" panose="020B0604020202020204" pitchFamily="34" charset="0"/>
                  <a:cs typeface="Arial" panose="020B0604020202020204" pitchFamily="34" charset="0"/>
                </a:rPr>
                <a:t>Biên độ A</a:t>
              </a:r>
              <a:r>
                <a:rPr lang="en-US" sz="2500" baseline="-25000">
                  <a:latin typeface="Arial" panose="020B0604020202020204" pitchFamily="34" charset="0"/>
                  <a:cs typeface="Arial" panose="020B0604020202020204" pitchFamily="34" charset="0"/>
                </a:rPr>
                <a:t>cb</a:t>
              </a:r>
              <a:r>
                <a:rPr lang="en-US" sz="2500">
                  <a:latin typeface="Arial" panose="020B0604020202020204" pitchFamily="34" charset="0"/>
                  <a:cs typeface="Arial" panose="020B0604020202020204" pitchFamily="34" charset="0"/>
                </a:rPr>
                <a:t> của dao động cưỡng bức  phụ thuộc vào: </a:t>
              </a:r>
            </a:p>
            <a:p>
              <a:pPr marL="744538" lvl="1" indent="-287338" defTabSz="1095375">
                <a:buClr>
                  <a:schemeClr val="tx2"/>
                </a:buClr>
                <a:buSzPct val="95000"/>
                <a:buBlip>
                  <a:blip r:embed="rId5"/>
                </a:buBlip>
              </a:pPr>
              <a:r>
                <a:rPr lang="en-US" sz="2500">
                  <a:latin typeface="Arial" panose="020B0604020202020204" pitchFamily="34" charset="0"/>
                  <a:cs typeface="Arial" panose="020B0604020202020204" pitchFamily="34" charset="0"/>
                </a:rPr>
                <a:t>Biên độ của ngoại lực cưỡng bức F</a:t>
              </a:r>
              <a:r>
                <a:rPr lang="en-US" sz="2500" baseline="-25000">
                  <a:latin typeface="Arial" panose="020B0604020202020204" pitchFamily="34" charset="0"/>
                  <a:cs typeface="Arial" panose="020B0604020202020204" pitchFamily="34" charset="0"/>
                </a:rPr>
                <a:t>0</a:t>
              </a:r>
              <a:r>
                <a:rPr lang="en-US" sz="2500">
                  <a:latin typeface="Arial" panose="020B0604020202020204" pitchFamily="34" charset="0"/>
                  <a:cs typeface="Arial" panose="020B0604020202020204" pitchFamily="34" charset="0"/>
                </a:rPr>
                <a:t> </a:t>
              </a:r>
            </a:p>
            <a:p>
              <a:pPr marL="744538" lvl="1" indent="-287338" defTabSz="1095375">
                <a:buClr>
                  <a:schemeClr val="tx2"/>
                </a:buClr>
                <a:buSzPct val="95000"/>
                <a:buBlip>
                  <a:blip r:embed="rId5"/>
                </a:buBlip>
              </a:pPr>
              <a:r>
                <a:rPr lang="en-US" sz="2500">
                  <a:latin typeface="Arial" panose="020B0604020202020204" pitchFamily="34" charset="0"/>
                  <a:cs typeface="Arial" panose="020B0604020202020204" pitchFamily="34" charset="0"/>
                </a:rPr>
                <a:t>Lực cản của môi trường.</a:t>
              </a:r>
            </a:p>
            <a:p>
              <a:pPr marL="744538" lvl="1" indent="-287338" defTabSz="1095375">
                <a:buClr>
                  <a:schemeClr val="tx2"/>
                </a:buClr>
                <a:buSzPct val="95000"/>
                <a:buBlip>
                  <a:blip r:embed="rId5"/>
                </a:buBlip>
              </a:pPr>
              <a:r>
                <a:rPr lang="en-US" sz="2500">
                  <a:latin typeface="Arial" panose="020B0604020202020204" pitchFamily="34" charset="0"/>
                  <a:cs typeface="Arial" panose="020B0604020202020204" pitchFamily="34" charset="0"/>
                </a:rPr>
                <a:t>Độ chênh lệch giữa tần số của lực cưỡng bức f</a:t>
              </a:r>
              <a:r>
                <a:rPr lang="en-US" sz="2500" baseline="-25000">
                  <a:latin typeface="Arial" panose="020B0604020202020204" pitchFamily="34" charset="0"/>
                  <a:cs typeface="Arial" panose="020B0604020202020204" pitchFamily="34" charset="0"/>
                </a:rPr>
                <a:t>cb</a:t>
              </a:r>
              <a:r>
                <a:rPr lang="en-US" sz="2500">
                  <a:latin typeface="Arial" panose="020B0604020202020204" pitchFamily="34" charset="0"/>
                  <a:cs typeface="Arial" panose="020B0604020202020204" pitchFamily="34" charset="0"/>
                </a:rPr>
                <a:t> và tần số dao động riêng f</a:t>
              </a:r>
              <a:r>
                <a:rPr lang="en-US" sz="2500" baseline="-25000">
                  <a:latin typeface="Arial" panose="020B0604020202020204" pitchFamily="34" charset="0"/>
                  <a:cs typeface="Arial" panose="020B0604020202020204" pitchFamily="34" charset="0"/>
                </a:rPr>
                <a:t>o</a:t>
              </a:r>
              <a:r>
                <a:rPr lang="en-US" sz="2500">
                  <a:latin typeface="Arial" panose="020B0604020202020204" pitchFamily="34" charset="0"/>
                  <a:cs typeface="Arial" panose="020B0604020202020204" pitchFamily="34" charset="0"/>
                </a:rPr>
                <a:t> của hệ.</a:t>
              </a:r>
            </a:p>
            <a:p>
              <a:pPr lvl="1" defTabSz="1095375">
                <a:buClr>
                  <a:schemeClr val="tx2"/>
                </a:buClr>
                <a:buSzPct val="95000"/>
              </a:pPr>
              <a:r>
                <a:rPr lang="en-US" sz="2500">
                  <a:latin typeface="Arial" panose="020B0604020202020204" pitchFamily="34" charset="0"/>
                  <a:cs typeface="Arial" panose="020B0604020202020204" pitchFamily="34" charset="0"/>
                  <a:sym typeface="Symbol"/>
                </a:rPr>
                <a:t>    </a:t>
              </a:r>
              <a:r>
                <a:rPr lang="en-US" sz="2500">
                  <a:solidFill>
                    <a:srgbClr val="C00000"/>
                  </a:solidFill>
                  <a:latin typeface="Arial" panose="020B0604020202020204" pitchFamily="34" charset="0"/>
                  <a:cs typeface="Arial" panose="020B0604020202020204" pitchFamily="34" charset="0"/>
                </a:rPr>
                <a:t>Khi f</a:t>
              </a:r>
              <a:r>
                <a:rPr lang="en-US" sz="2500" baseline="-25000">
                  <a:solidFill>
                    <a:srgbClr val="C00000"/>
                  </a:solidFill>
                  <a:latin typeface="Arial" panose="020B0604020202020204" pitchFamily="34" charset="0"/>
                  <a:cs typeface="Arial" panose="020B0604020202020204" pitchFamily="34" charset="0"/>
                </a:rPr>
                <a:t>cb</a:t>
              </a:r>
              <a:r>
                <a:rPr lang="en-US" sz="2500">
                  <a:solidFill>
                    <a:srgbClr val="C00000"/>
                  </a:solidFill>
                  <a:latin typeface="Arial" panose="020B0604020202020204" pitchFamily="34" charset="0"/>
                  <a:cs typeface="Arial" panose="020B0604020202020204" pitchFamily="34" charset="0"/>
                </a:rPr>
                <a:t> càng gần f</a:t>
              </a:r>
              <a:r>
                <a:rPr lang="en-US" sz="2500" baseline="-25000">
                  <a:solidFill>
                    <a:srgbClr val="C00000"/>
                  </a:solidFill>
                  <a:latin typeface="Arial" panose="020B0604020202020204" pitchFamily="34" charset="0"/>
                  <a:cs typeface="Arial" panose="020B0604020202020204" pitchFamily="34" charset="0"/>
                </a:rPr>
                <a:t>o</a:t>
              </a:r>
              <a:r>
                <a:rPr lang="en-US" sz="2500">
                  <a:solidFill>
                    <a:srgbClr val="C00000"/>
                  </a:solidFill>
                  <a:latin typeface="Arial" panose="020B0604020202020204" pitchFamily="34" charset="0"/>
                  <a:cs typeface="Arial" panose="020B0604020202020204" pitchFamily="34" charset="0"/>
                </a:rPr>
                <a:t> thì A càng lớn </a:t>
              </a:r>
            </a:p>
            <a:p>
              <a:pPr marL="287338" indent="-287338" defTabSz="1095375">
                <a:buClr>
                  <a:schemeClr val="tx2"/>
                </a:buClr>
                <a:buSzPct val="95000"/>
                <a:buBlip>
                  <a:blip r:embed="rId5"/>
                </a:buBlip>
              </a:pPr>
              <a:endParaRPr lang="en-US" altLang="en-US" sz="2500">
                <a:latin typeface="Arial" panose="020B0604020202020204" pitchFamily="34" charset="0"/>
                <a:cs typeface="Arial" panose="020B060402020202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F6A77D-2D0A-481C-9F9D-6FE8F701CD43}"/>
              </a:ext>
            </a:extLst>
          </p:cNvPr>
          <p:cNvGrpSpPr/>
          <p:nvPr/>
        </p:nvGrpSpPr>
        <p:grpSpPr>
          <a:xfrm>
            <a:off x="-294357" y="64868"/>
            <a:ext cx="11503581" cy="551277"/>
            <a:chOff x="74035" y="2267003"/>
            <a:chExt cx="10431860" cy="769542"/>
          </a:xfrm>
        </p:grpSpPr>
        <p:grpSp>
          <p:nvGrpSpPr>
            <p:cNvPr id="9" name="Group 70">
              <a:extLst>
                <a:ext uri="{FF2B5EF4-FFF2-40B4-BE49-F238E27FC236}">
                  <a16:creationId xmlns:a16="http://schemas.microsoft.com/office/drawing/2014/main" id="{3A1E1115-2983-4659-9BD4-6EF33599C6DD}"/>
                </a:ext>
              </a:extLst>
            </p:cNvPr>
            <p:cNvGrpSpPr>
              <a:grpSpLocks/>
            </p:cNvGrpSpPr>
            <p:nvPr/>
          </p:nvGrpSpPr>
          <p:grpSpPr bwMode="auto">
            <a:xfrm>
              <a:off x="286106" y="2280388"/>
              <a:ext cx="5306530" cy="756153"/>
              <a:chOff x="564746" y="3403328"/>
              <a:chExt cx="2732615" cy="1456458"/>
            </a:xfrm>
          </p:grpSpPr>
          <p:pic>
            <p:nvPicPr>
              <p:cNvPr id="12" name="Picture 11" descr="empty-green-rectangle">
                <a:extLst>
                  <a:ext uri="{FF2B5EF4-FFF2-40B4-BE49-F238E27FC236}">
                    <a16:creationId xmlns:a16="http://schemas.microsoft.com/office/drawing/2014/main" id="{6ED2EA76-6A4A-4952-9669-25269EBAD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EC675D4A-A44E-4664-88F6-28BF04E5D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3D0F7B2F-B684-417A-8777-C8D3F366B4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D5C467C8-1CB3-43E8-9134-70470C09D7C2}"/>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15" name="Rectangle 14">
            <a:extLst>
              <a:ext uri="{FF2B5EF4-FFF2-40B4-BE49-F238E27FC236}">
                <a16:creationId xmlns:a16="http://schemas.microsoft.com/office/drawing/2014/main" id="{D03A37AE-AD77-4751-BE77-07E028677C2D}"/>
              </a:ext>
            </a:extLst>
          </p:cNvPr>
          <p:cNvSpPr>
            <a:spLocks noChangeArrowheads="1"/>
          </p:cNvSpPr>
          <p:nvPr/>
        </p:nvSpPr>
        <p:spPr bwMode="auto">
          <a:xfrm>
            <a:off x="252413" y="677313"/>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1. Định nghĩa</a:t>
            </a:r>
            <a:endParaRPr lang="en-US" altLang="en-US" sz="2400" b="0">
              <a:solidFill>
                <a:srgbClr val="0070C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1B5C1959-9AD6-4862-96D7-FDCD384CD2E7}"/>
              </a:ext>
            </a:extLst>
          </p:cNvPr>
          <p:cNvPicPr>
            <a:picLocks noChangeAspect="1"/>
          </p:cNvPicPr>
          <p:nvPr/>
        </p:nvPicPr>
        <p:blipFill>
          <a:blip r:embed="rId4"/>
          <a:stretch>
            <a:fillRect/>
          </a:stretch>
        </p:blipFill>
        <p:spPr>
          <a:xfrm>
            <a:off x="6667573" y="2895600"/>
            <a:ext cx="4457627" cy="3816242"/>
          </a:xfrm>
          <a:prstGeom prst="rect">
            <a:avLst/>
          </a:prstGeom>
        </p:spPr>
      </p:pic>
      <p:grpSp>
        <p:nvGrpSpPr>
          <p:cNvPr id="2" name="Group 1">
            <a:extLst>
              <a:ext uri="{FF2B5EF4-FFF2-40B4-BE49-F238E27FC236}">
                <a16:creationId xmlns:a16="http://schemas.microsoft.com/office/drawing/2014/main" id="{F122AA23-B191-43F9-8C3E-CFBE6F2FD5E9}"/>
              </a:ext>
            </a:extLst>
          </p:cNvPr>
          <p:cNvGrpSpPr/>
          <p:nvPr/>
        </p:nvGrpSpPr>
        <p:grpSpPr>
          <a:xfrm>
            <a:off x="677974" y="1203051"/>
            <a:ext cx="10226449" cy="1555236"/>
            <a:chOff x="677974" y="1203051"/>
            <a:chExt cx="10226449" cy="1555236"/>
          </a:xfrm>
        </p:grpSpPr>
        <p:pic>
          <p:nvPicPr>
            <p:cNvPr id="17" name="Picture 4" descr="empty-blue-rectangle">
              <a:extLst>
                <a:ext uri="{FF2B5EF4-FFF2-40B4-BE49-F238E27FC236}">
                  <a16:creationId xmlns:a16="http://schemas.microsoft.com/office/drawing/2014/main" id="{54A029CD-B259-41F4-A09A-093984E3DD74}"/>
                </a:ext>
              </a:extLst>
            </p:cNvPr>
            <p:cNvPicPr>
              <a:picLocks noChangeAspect="1" noChangeArrowheads="1"/>
            </p:cNvPicPr>
            <p:nvPr/>
          </p:nvPicPr>
          <p:blipFill>
            <a:blip r:embed="rId5"/>
            <a:srcRect/>
            <a:stretch>
              <a:fillRect/>
            </a:stretch>
          </p:blipFill>
          <p:spPr bwMode="auto">
            <a:xfrm>
              <a:off x="677974" y="1203051"/>
              <a:ext cx="10226449" cy="1555236"/>
            </a:xfrm>
            <a:prstGeom prst="rect">
              <a:avLst/>
            </a:prstGeom>
            <a:noFill/>
            <a:ln w="9525">
              <a:noFill/>
              <a:miter lim="800000"/>
              <a:headEnd/>
              <a:tailEnd/>
            </a:ln>
          </p:spPr>
        </p:pic>
        <p:sp>
          <p:nvSpPr>
            <p:cNvPr id="18" name="Rectangle 17">
              <a:extLst>
                <a:ext uri="{FF2B5EF4-FFF2-40B4-BE49-F238E27FC236}">
                  <a16:creationId xmlns:a16="http://schemas.microsoft.com/office/drawing/2014/main" id="{0AC63442-91A8-4C3F-AA5B-58250CC8EF6A}"/>
                </a:ext>
              </a:extLst>
            </p:cNvPr>
            <p:cNvSpPr>
              <a:spLocks noChangeArrowheads="1"/>
            </p:cNvSpPr>
            <p:nvPr/>
          </p:nvSpPr>
          <p:spPr bwMode="auto">
            <a:xfrm>
              <a:off x="1167207" y="1337938"/>
              <a:ext cx="924798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en-US" altLang="en-US" sz="2600" b="0">
                  <a:latin typeface="Arial" panose="020B0604020202020204" pitchFamily="34" charset="0"/>
                  <a:cs typeface="Arial" panose="020B0604020202020204" pitchFamily="34" charset="0"/>
                </a:rPr>
                <a:t>Hiện tượng biên độ dao động cưỡng bức tăng đến giá trị cực đại khi tần số f của lực cưỡng bức tiến đến bằng tần số riêng f</a:t>
              </a:r>
              <a:r>
                <a:rPr lang="en-US" altLang="en-US" sz="2600" b="0" baseline="-25000">
                  <a:latin typeface="Arial" panose="020B0604020202020204" pitchFamily="34" charset="0"/>
                  <a:cs typeface="Arial" panose="020B0604020202020204" pitchFamily="34" charset="0"/>
                </a:rPr>
                <a:t>0</a:t>
              </a:r>
              <a:r>
                <a:rPr lang="en-US" altLang="en-US" sz="2600" b="0">
                  <a:latin typeface="Arial" panose="020B0604020202020204" pitchFamily="34" charset="0"/>
                  <a:cs typeface="Arial" panose="020B0604020202020204" pitchFamily="34" charset="0"/>
                </a:rPr>
                <a:t> của hệ dao động gọi là hiện tượng cộng hưởng.</a:t>
              </a:r>
            </a:p>
          </p:txBody>
        </p:sp>
      </p:grpSp>
      <p:sp>
        <p:nvSpPr>
          <p:cNvPr id="19" name="Rectangle 18">
            <a:extLst>
              <a:ext uri="{FF2B5EF4-FFF2-40B4-BE49-F238E27FC236}">
                <a16:creationId xmlns:a16="http://schemas.microsoft.com/office/drawing/2014/main" id="{BE8953CA-6123-4CAC-A82D-394D2B1DC854}"/>
              </a:ext>
            </a:extLst>
          </p:cNvPr>
          <p:cNvSpPr>
            <a:spLocks noChangeArrowheads="1"/>
          </p:cNvSpPr>
          <p:nvPr/>
        </p:nvSpPr>
        <p:spPr bwMode="auto">
          <a:xfrm>
            <a:off x="1361208" y="4114799"/>
            <a:ext cx="48084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a:latin typeface="Arial" panose="020B0604020202020204" pitchFamily="34" charset="0"/>
                <a:cs typeface="Arial" panose="020B0604020202020204" pitchFamily="34" charset="0"/>
              </a:rPr>
              <a:t>Biên độ A càng lớn khi lực cản môi trường càng nhỏ.</a:t>
            </a:r>
          </a:p>
        </p:txBody>
      </p:sp>
      <p:grpSp>
        <p:nvGrpSpPr>
          <p:cNvPr id="3" name="Group 2">
            <a:extLst>
              <a:ext uri="{FF2B5EF4-FFF2-40B4-BE49-F238E27FC236}">
                <a16:creationId xmlns:a16="http://schemas.microsoft.com/office/drawing/2014/main" id="{3406C67B-25B6-4181-8148-907D61809996}"/>
              </a:ext>
            </a:extLst>
          </p:cNvPr>
          <p:cNvGrpSpPr/>
          <p:nvPr/>
        </p:nvGrpSpPr>
        <p:grpSpPr>
          <a:xfrm>
            <a:off x="122454" y="2953695"/>
            <a:ext cx="6243782" cy="837866"/>
            <a:chOff x="1905000" y="2708825"/>
            <a:chExt cx="6243782" cy="837866"/>
          </a:xfrm>
        </p:grpSpPr>
        <p:pic>
          <p:nvPicPr>
            <p:cNvPr id="22" name="Picture 21" descr="empty-red-rectangle">
              <a:extLst>
                <a:ext uri="{FF2B5EF4-FFF2-40B4-BE49-F238E27FC236}">
                  <a16:creationId xmlns:a16="http://schemas.microsoft.com/office/drawing/2014/main" id="{19A678C7-6131-45EB-88CE-19AEF96A3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342" y="2708825"/>
              <a:ext cx="3874657" cy="83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8A07D04A-B7DC-4DE3-9CE3-B97D2C80FCBE}"/>
                </a:ext>
              </a:extLst>
            </p:cNvPr>
            <p:cNvSpPr txBox="1"/>
            <p:nvPr/>
          </p:nvSpPr>
          <p:spPr>
            <a:xfrm>
              <a:off x="1905000" y="2818630"/>
              <a:ext cx="6243782" cy="553998"/>
            </a:xfrm>
            <a:prstGeom prst="rect">
              <a:avLst/>
            </a:prstGeom>
            <a:noFill/>
          </p:spPr>
          <p:txBody>
            <a:bodyPr wrap="square">
              <a:spAutoFit/>
            </a:bodyPr>
            <a:lstStyle/>
            <a:p>
              <a:pPr algn="ctr" eaLnBrk="1" hangingPunct="1"/>
              <a:r>
                <a:rPr lang="en-US" altLang="en-US" sz="3000" b="0">
                  <a:latin typeface="Arial" panose="020B0604020202020204" pitchFamily="34" charset="0"/>
                  <a:cs typeface="Arial" panose="020B0604020202020204" pitchFamily="34" charset="0"/>
                </a:rPr>
                <a:t> Điều kiện f</a:t>
              </a:r>
              <a:r>
                <a:rPr lang="en-US" altLang="en-US" sz="3000" b="0" baseline="-25000">
                  <a:latin typeface="Arial" panose="020B0604020202020204" pitchFamily="34" charset="0"/>
                  <a:cs typeface="Arial" panose="020B0604020202020204" pitchFamily="34" charset="0"/>
                </a:rPr>
                <a:t>cb</a:t>
              </a:r>
              <a:r>
                <a:rPr lang="en-US" altLang="en-US" sz="3000" b="0">
                  <a:latin typeface="Arial" panose="020B0604020202020204" pitchFamily="34" charset="0"/>
                  <a:cs typeface="Arial" panose="020B0604020202020204" pitchFamily="34" charset="0"/>
                </a:rPr>
                <a:t> = f</a:t>
              </a:r>
              <a:r>
                <a:rPr lang="en-US" altLang="en-US" sz="3000" b="0" baseline="-25000">
                  <a:latin typeface="Arial" panose="020B0604020202020204" pitchFamily="34" charset="0"/>
                  <a:cs typeface="Arial" panose="020B0604020202020204" pitchFamily="34" charset="0"/>
                </a:rPr>
                <a:t>0</a:t>
              </a:r>
              <a:r>
                <a:rPr lang="en-US" altLang="en-US" sz="3000" b="0">
                  <a:latin typeface="Arial" panose="020B0604020202020204" pitchFamily="34" charset="0"/>
                  <a:cs typeface="Arial" panose="020B0604020202020204" pitchFamily="34"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050CC-8B88-40AE-9473-95D164518D5D}"/>
              </a:ext>
            </a:extLst>
          </p:cNvPr>
          <p:cNvGrpSpPr/>
          <p:nvPr/>
        </p:nvGrpSpPr>
        <p:grpSpPr>
          <a:xfrm>
            <a:off x="-294357" y="64868"/>
            <a:ext cx="11503581" cy="551277"/>
            <a:chOff x="74035" y="2267003"/>
            <a:chExt cx="10431860" cy="769542"/>
          </a:xfrm>
        </p:grpSpPr>
        <p:grpSp>
          <p:nvGrpSpPr>
            <p:cNvPr id="5" name="Group 70">
              <a:extLst>
                <a:ext uri="{FF2B5EF4-FFF2-40B4-BE49-F238E27FC236}">
                  <a16:creationId xmlns:a16="http://schemas.microsoft.com/office/drawing/2014/main" id="{5CCDE00E-7E6B-4D3B-96CA-F1965298F668}"/>
                </a:ext>
              </a:extLst>
            </p:cNvPr>
            <p:cNvGrpSpPr>
              <a:grpSpLocks/>
            </p:cNvGrpSpPr>
            <p:nvPr/>
          </p:nvGrpSpPr>
          <p:grpSpPr bwMode="auto">
            <a:xfrm>
              <a:off x="286106" y="2280388"/>
              <a:ext cx="5306530" cy="756153"/>
              <a:chOff x="564746" y="3403328"/>
              <a:chExt cx="2732615" cy="1456458"/>
            </a:xfrm>
          </p:grpSpPr>
          <p:pic>
            <p:nvPicPr>
              <p:cNvPr id="8" name="Picture 7" descr="empty-green-rectangle">
                <a:extLst>
                  <a:ext uri="{FF2B5EF4-FFF2-40B4-BE49-F238E27FC236}">
                    <a16:creationId xmlns:a16="http://schemas.microsoft.com/office/drawing/2014/main" id="{1EBD0ED8-3BED-4A49-8678-2DDD371FE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92DF0604-CAAB-4A21-A716-2D46E5C4E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66D007A7-0E88-466E-89CC-C992A868C2A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DAC4D968-40EC-4ECB-AF89-EF38F2132CCC}"/>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10" name="Rectangle 9">
            <a:extLst>
              <a:ext uri="{FF2B5EF4-FFF2-40B4-BE49-F238E27FC236}">
                <a16:creationId xmlns:a16="http://schemas.microsoft.com/office/drawing/2014/main" id="{DF18D955-B3CB-412D-91F9-C58E51BB349C}"/>
              </a:ext>
            </a:extLst>
          </p:cNvPr>
          <p:cNvSpPr>
            <a:spLocks noChangeArrowheads="1"/>
          </p:cNvSpPr>
          <p:nvPr/>
        </p:nvSpPr>
        <p:spPr bwMode="auto">
          <a:xfrm>
            <a:off x="252413" y="677313"/>
            <a:ext cx="541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2. Giải thích</a:t>
            </a:r>
            <a:endParaRPr lang="en-US" altLang="en-US" sz="2400" b="0">
              <a:solidFill>
                <a:srgbClr val="0070C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4442AD8-D75A-404D-B450-F745202B1F96}"/>
              </a:ext>
            </a:extLst>
          </p:cNvPr>
          <p:cNvSpPr>
            <a:spLocks noChangeArrowheads="1"/>
          </p:cNvSpPr>
          <p:nvPr/>
        </p:nvSpPr>
        <p:spPr bwMode="auto">
          <a:xfrm>
            <a:off x="448859" y="2682415"/>
            <a:ext cx="53492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000" b="0" u="sng">
                <a:latin typeface="Arial" panose="020B0604020202020204" pitchFamily="34" charset="0"/>
                <a:cs typeface="Arial" panose="020B0604020202020204" pitchFamily="34" charset="0"/>
              </a:rPr>
              <a:t>Ví dụ về hiện tượng cộng hưởng</a:t>
            </a:r>
          </a:p>
          <a:p>
            <a:pPr eaLnBrk="1" hangingPunct="1"/>
            <a:r>
              <a:rPr lang="en-US" altLang="en-US" sz="2000" b="0">
                <a:latin typeface="Arial" panose="020B0604020202020204" pitchFamily="34" charset="0"/>
                <a:cs typeface="Arial" panose="020B0604020202020204" pitchFamily="34" charset="0"/>
              </a:rPr>
              <a:t>Khi âm thanh phát ra có tần số bằng với tần số dao động riêng của ly thủy tinh sẽ làm ly thủy tinh dao động với biên độ lớn và bị vỡ</a:t>
            </a:r>
            <a:endParaRPr lang="en-US" altLang="en-US" sz="2000" b="0" dirty="0">
              <a:latin typeface="Arial" panose="020B0604020202020204" pitchFamily="34" charset="0"/>
              <a:cs typeface="Arial" panose="020B0604020202020204" pitchFamily="34" charset="0"/>
            </a:endParaRPr>
          </a:p>
        </p:txBody>
      </p:sp>
      <p:pic>
        <p:nvPicPr>
          <p:cNvPr id="16" name="Content Placeholder 4" descr="A picture containing wall, indoor, electronics&#10;&#10;Description automatically generated">
            <a:extLst>
              <a:ext uri="{FF2B5EF4-FFF2-40B4-BE49-F238E27FC236}">
                <a16:creationId xmlns:a16="http://schemas.microsoft.com/office/drawing/2014/main" id="{C19F737A-EED2-4E41-B068-AE4688E6ECF6}"/>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156638" y="4229751"/>
            <a:ext cx="3810000" cy="2143125"/>
          </a:xfrm>
        </p:spPr>
      </p:pic>
      <p:grpSp>
        <p:nvGrpSpPr>
          <p:cNvPr id="2" name="Group 1">
            <a:extLst>
              <a:ext uri="{FF2B5EF4-FFF2-40B4-BE49-F238E27FC236}">
                <a16:creationId xmlns:a16="http://schemas.microsoft.com/office/drawing/2014/main" id="{73F6345D-CC24-422E-BD0C-F865F63EB826}"/>
              </a:ext>
            </a:extLst>
          </p:cNvPr>
          <p:cNvGrpSpPr/>
          <p:nvPr/>
        </p:nvGrpSpPr>
        <p:grpSpPr>
          <a:xfrm>
            <a:off x="270611" y="1142102"/>
            <a:ext cx="11430000" cy="1316416"/>
            <a:chOff x="270612" y="1142102"/>
            <a:chExt cx="11430000" cy="1316416"/>
          </a:xfrm>
        </p:grpSpPr>
        <p:pic>
          <p:nvPicPr>
            <p:cNvPr id="17" name="Picture 4" descr="empty-blue-rectangle">
              <a:extLst>
                <a:ext uri="{FF2B5EF4-FFF2-40B4-BE49-F238E27FC236}">
                  <a16:creationId xmlns:a16="http://schemas.microsoft.com/office/drawing/2014/main" id="{C3F884F4-55AE-4EBF-899D-1D131A9E72BD}"/>
                </a:ext>
              </a:extLst>
            </p:cNvPr>
            <p:cNvPicPr>
              <a:picLocks noChangeAspect="1" noChangeArrowheads="1"/>
            </p:cNvPicPr>
            <p:nvPr/>
          </p:nvPicPr>
          <p:blipFill>
            <a:blip r:embed="rId5"/>
            <a:srcRect/>
            <a:stretch>
              <a:fillRect/>
            </a:stretch>
          </p:blipFill>
          <p:spPr bwMode="auto">
            <a:xfrm>
              <a:off x="270612" y="1142102"/>
              <a:ext cx="11430000" cy="1316416"/>
            </a:xfrm>
            <a:prstGeom prst="rect">
              <a:avLst/>
            </a:prstGeom>
            <a:noFill/>
            <a:ln w="9525">
              <a:noFill/>
              <a:miter lim="800000"/>
              <a:headEnd/>
              <a:tailEnd/>
            </a:ln>
          </p:spPr>
        </p:pic>
        <p:sp>
          <p:nvSpPr>
            <p:cNvPr id="18" name="Rectangle 17">
              <a:extLst>
                <a:ext uri="{FF2B5EF4-FFF2-40B4-BE49-F238E27FC236}">
                  <a16:creationId xmlns:a16="http://schemas.microsoft.com/office/drawing/2014/main" id="{56B97BF2-D622-45EC-8FB9-CFC73E66B908}"/>
                </a:ext>
              </a:extLst>
            </p:cNvPr>
            <p:cNvSpPr>
              <a:spLocks noChangeArrowheads="1"/>
            </p:cNvSpPr>
            <p:nvPr/>
          </p:nvSpPr>
          <p:spPr bwMode="auto">
            <a:xfrm>
              <a:off x="982776" y="1178448"/>
              <a:ext cx="104472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dirty="0" err="1">
                  <a:latin typeface="Arial" panose="020B0604020202020204" pitchFamily="34" charset="0"/>
                  <a:cs typeface="Arial" panose="020B0604020202020204" pitchFamily="34" charset="0"/>
                </a:rPr>
                <a:t>Khi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f</a:t>
              </a:r>
              <a:r>
                <a:rPr lang="en-US" altLang="en-US" sz="2400" b="0" baseline="-25000" dirty="0" err="1">
                  <a:latin typeface="Arial" panose="020B0604020202020204" pitchFamily="34" charset="0"/>
                  <a:cs typeface="Arial" panose="020B0604020202020204" pitchFamily="34" charset="0"/>
                </a:rPr>
                <a:t>cb</a:t>
              </a:r>
              <a:r>
                <a:rPr lang="en-US" altLang="en-US" sz="2400" b="0" dirty="0">
                  <a:latin typeface="Arial" panose="020B0604020202020204" pitchFamily="34" charset="0"/>
                  <a:cs typeface="Arial" panose="020B0604020202020204" pitchFamily="34" charset="0"/>
                </a:rPr>
                <a:t> = f</a:t>
              </a:r>
              <a:r>
                <a:rPr lang="en-US" altLang="en-US" sz="2400" b="0" baseline="-25000" dirty="0">
                  <a:latin typeface="Arial" panose="020B0604020202020204" pitchFamily="34" charset="0"/>
                  <a:cs typeface="Arial" panose="020B0604020202020204" pitchFamily="34" charset="0"/>
                </a:rPr>
                <a:t>0</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thì</a:t>
              </a:r>
              <a:r>
                <a:rPr lang="en-US" altLang="en-US" sz="2400" b="0" dirty="0">
                  <a:latin typeface="Arial" panose="020B0604020202020204" pitchFamily="34" charset="0"/>
                  <a:cs typeface="Arial" panose="020B0604020202020204" pitchFamily="34" charset="0"/>
                </a:rPr>
                <a:t> A </a:t>
              </a:r>
              <a:r>
                <a:rPr lang="en-US" altLang="en-US" sz="2400" b="0" dirty="0" err="1">
                  <a:latin typeface="Arial" panose="020B0604020202020204" pitchFamily="34" charset="0"/>
                  <a:cs typeface="Arial" panose="020B0604020202020204" pitchFamily="34" charset="0"/>
                </a:rPr>
                <a:t>cực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đại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vì</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lúc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đó</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hệ</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được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cung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cấp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năng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lượng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một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cách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nhịp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nhàng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đúng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lúc</a:t>
              </a:r>
              <a:r>
                <a:rPr lang="en-US" altLang="en-US" sz="2400" b="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sym typeface="Symbol" panose="05050102010706020507" pitchFamily="18" charset="2"/>
                </a:rPr>
                <a:t></a:t>
              </a:r>
              <a:r>
                <a:rPr lang="en-US" altLang="en-US" sz="2400" b="0" dirty="0">
                  <a:latin typeface="Arial" panose="020B0604020202020204" pitchFamily="34" charset="0"/>
                  <a:cs typeface="Arial" panose="020B0604020202020204" pitchFamily="34" charset="0"/>
                </a:rPr>
                <a:t> A </a:t>
              </a:r>
              <a:r>
                <a:rPr lang="en-US" altLang="en-US" sz="2400" b="0" dirty="0" err="1">
                  <a:latin typeface="Arial" panose="020B0604020202020204" pitchFamily="34" charset="0"/>
                  <a:cs typeface="Arial" panose="020B0604020202020204" pitchFamily="34" charset="0"/>
                </a:rPr>
                <a:t>tăng</a:t>
              </a:r>
              <a:r>
                <a:rPr lang="en-US" altLang="en-US" sz="2400" b="0" dirty="0">
                  <a:latin typeface="Arial" panose="020B0604020202020204" pitchFamily="34" charset="0"/>
                  <a:cs typeface="Arial" panose="020B0604020202020204" pitchFamily="34" charset="0"/>
                </a:rPr>
                <a:t> </a:t>
              </a:r>
              <a:r>
                <a:rPr lang="en-US" altLang="en-US" sz="2400" b="0" err="1">
                  <a:latin typeface="Arial" panose="020B0604020202020204" pitchFamily="34" charset="0"/>
                  <a:cs typeface="Arial" panose="020B0604020202020204" pitchFamily="34" charset="0"/>
                </a:rPr>
                <a:t>dần</a:t>
              </a:r>
              <a:r>
                <a:rPr lang="en-US" altLang="en-US" sz="2400" b="0">
                  <a:latin typeface="Arial" panose="020B0604020202020204" pitchFamily="34" charset="0"/>
                  <a:cs typeface="Arial" panose="020B0604020202020204" pitchFamily="34" charset="0"/>
                </a:rPr>
                <a:t> lên. Biên độ cực </a:t>
              </a:r>
              <a:r>
                <a:rPr lang="en-US" altLang="en-US" sz="2400" b="0" dirty="0" err="1">
                  <a:latin typeface="Arial" panose="020B0604020202020204" pitchFamily="34" charset="0"/>
                  <a:cs typeface="Arial" panose="020B0604020202020204" pitchFamily="34" charset="0"/>
                </a:rPr>
                <a:t>đại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tốc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độ</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tiêu</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hao</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năng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lượng</a:t>
              </a:r>
              <a:r>
                <a:rPr lang="en-US" altLang="en-US" sz="2400" b="0" dirty="0">
                  <a:latin typeface="Arial" panose="020B0604020202020204" pitchFamily="34" charset="0"/>
                  <a:cs typeface="Arial" panose="020B0604020202020204" pitchFamily="34" charset="0"/>
                </a:rPr>
                <a:t> do ma </a:t>
              </a:r>
              <a:r>
                <a:rPr lang="en-US" altLang="en-US" sz="2400" b="0" dirty="0" err="1">
                  <a:latin typeface="Arial" panose="020B0604020202020204" pitchFamily="34" charset="0"/>
                  <a:cs typeface="Arial" panose="020B0604020202020204" pitchFamily="34" charset="0"/>
                </a:rPr>
                <a:t>sát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bằng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tốc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độ</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cung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cấp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năng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lượng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cho</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hệ</a:t>
              </a:r>
              <a:r>
                <a:rPr lang="en-US" altLang="en-US" sz="2400" b="0" dirty="0">
                  <a:latin typeface="Arial" panose="020B0604020202020204" pitchFamily="34" charset="0"/>
                  <a:cs typeface="Arial" panose="020B0604020202020204" pitchFamily="34" charset="0"/>
                </a:rPr>
                <a:t>.</a:t>
              </a:r>
            </a:p>
          </p:txBody>
        </p:sp>
      </p:grpSp>
      <p:pic>
        <p:nvPicPr>
          <p:cNvPr id="19" name="Content Placeholder 4" descr="A picture containing container, glass&#10;&#10;Description automatically generated">
            <a:extLst>
              <a:ext uri="{FF2B5EF4-FFF2-40B4-BE49-F238E27FC236}">
                <a16:creationId xmlns:a16="http://schemas.microsoft.com/office/drawing/2014/main" id="{971B4258-A1E7-4E4D-A929-80BA940D8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5000" y="3030656"/>
            <a:ext cx="2524224" cy="2978436"/>
          </a:xfrm>
          <a:prstGeom prst="rect">
            <a:avLst/>
          </a:prstGeom>
        </p:spPr>
      </p:pic>
      <p:pic>
        <p:nvPicPr>
          <p:cNvPr id="20" name="Picture 19" descr="A glass of water&#10;&#10;Description automatically generated with low confidence">
            <a:extLst>
              <a:ext uri="{FF2B5EF4-FFF2-40B4-BE49-F238E27FC236}">
                <a16:creationId xmlns:a16="http://schemas.microsoft.com/office/drawing/2014/main" id="{B6695C13-E5C7-4CBC-8C78-59C237D0D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1800" y="3000639"/>
            <a:ext cx="2564706" cy="3008453"/>
          </a:xfrm>
          <a:prstGeom prst="rect">
            <a:avLst/>
          </a:prstGeom>
        </p:spPr>
      </p:pic>
    </p:spTree>
    <p:extLst>
      <p:ext uri="{BB962C8B-B14F-4D97-AF65-F5344CB8AC3E}">
        <p14:creationId xmlns:p14="http://schemas.microsoft.com/office/powerpoint/2010/main" val="27947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6C0E09-17B6-4587-9CBE-AC1A51F917A8}"/>
              </a:ext>
            </a:extLst>
          </p:cNvPr>
          <p:cNvGrpSpPr/>
          <p:nvPr/>
        </p:nvGrpSpPr>
        <p:grpSpPr>
          <a:xfrm>
            <a:off x="-294357" y="64868"/>
            <a:ext cx="11503581" cy="551277"/>
            <a:chOff x="74035" y="2267003"/>
            <a:chExt cx="10431860" cy="769542"/>
          </a:xfrm>
        </p:grpSpPr>
        <p:grpSp>
          <p:nvGrpSpPr>
            <p:cNvPr id="5" name="Group 70">
              <a:extLst>
                <a:ext uri="{FF2B5EF4-FFF2-40B4-BE49-F238E27FC236}">
                  <a16:creationId xmlns:a16="http://schemas.microsoft.com/office/drawing/2014/main" id="{7ECF0DC6-34CF-49B3-923B-5722824E616D}"/>
                </a:ext>
              </a:extLst>
            </p:cNvPr>
            <p:cNvGrpSpPr>
              <a:grpSpLocks/>
            </p:cNvGrpSpPr>
            <p:nvPr/>
          </p:nvGrpSpPr>
          <p:grpSpPr bwMode="auto">
            <a:xfrm>
              <a:off x="286106" y="2280388"/>
              <a:ext cx="5306530" cy="756153"/>
              <a:chOff x="564746" y="3403328"/>
              <a:chExt cx="2732615" cy="1456458"/>
            </a:xfrm>
          </p:grpSpPr>
          <p:pic>
            <p:nvPicPr>
              <p:cNvPr id="8" name="Picture 7" descr="empty-green-rectangle">
                <a:extLst>
                  <a:ext uri="{FF2B5EF4-FFF2-40B4-BE49-F238E27FC236}">
                    <a16:creationId xmlns:a16="http://schemas.microsoft.com/office/drawing/2014/main" id="{4753FA32-5BE8-4C59-ADFE-8B35374DB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EFBC9F9E-41DB-4DB0-BA28-368D440C5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B0C8058-547B-4598-80F4-C010DC661F3C}"/>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911A3DF4-00FB-46A2-B97B-5C0CD47F163F}"/>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pic>
        <p:nvPicPr>
          <p:cNvPr id="10" name="tieng thet">
            <a:hlinkClick r:id="" action="ppaction://media"/>
            <a:extLst>
              <a:ext uri="{FF2B5EF4-FFF2-40B4-BE49-F238E27FC236}">
                <a16:creationId xmlns:a16="http://schemas.microsoft.com/office/drawing/2014/main" id="{C0B717EC-E03E-41D1-A509-B38AC9DFCA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81600" y="924791"/>
            <a:ext cx="4673600" cy="3505200"/>
          </a:xfrm>
          <a:prstGeom prst="rect">
            <a:avLst/>
          </a:prstGeom>
        </p:spPr>
      </p:pic>
      <p:sp>
        <p:nvSpPr>
          <p:cNvPr id="11" name="TextBox 10">
            <a:extLst>
              <a:ext uri="{FF2B5EF4-FFF2-40B4-BE49-F238E27FC236}">
                <a16:creationId xmlns:a16="http://schemas.microsoft.com/office/drawing/2014/main" id="{E5959E83-2BA3-44FD-B4A0-85543E2692E8}"/>
              </a:ext>
            </a:extLst>
          </p:cNvPr>
          <p:cNvSpPr txBox="1"/>
          <p:nvPr/>
        </p:nvSpPr>
        <p:spPr>
          <a:xfrm>
            <a:off x="3124200" y="4738637"/>
            <a:ext cx="4648199" cy="646331"/>
          </a:xfrm>
          <a:prstGeom prst="rect">
            <a:avLst/>
          </a:prstGeom>
          <a:noFill/>
        </p:spPr>
        <p:txBody>
          <a:bodyPr wrap="square">
            <a:spAutoFit/>
          </a:bodyPr>
          <a:lstStyle/>
          <a:p>
            <a:pPr algn="ctr" eaLnBrk="1" hangingPunct="1"/>
            <a:r>
              <a:rPr lang="en-US" altLang="en-US" sz="1800" b="0">
                <a:latin typeface="Arial" panose="020B0604020202020204" pitchFamily="34" charset="0"/>
                <a:cs typeface="Arial" panose="020B0604020202020204" pitchFamily="34" charset="0"/>
              </a:rPr>
              <a:t>Âm thanh phát ra từ người đàn ông có thể làm vỡ ly thủy tinh</a:t>
            </a:r>
          </a:p>
        </p:txBody>
      </p:sp>
      <p:pic>
        <p:nvPicPr>
          <p:cNvPr id="12" name="Content Placeholder 4" descr="A picture containing wall, indoor, electronics&#10;&#10;Description automatically generated">
            <a:extLst>
              <a:ext uri="{FF2B5EF4-FFF2-40B4-BE49-F238E27FC236}">
                <a16:creationId xmlns:a16="http://schemas.microsoft.com/office/drawing/2014/main" id="{3ED7B5A1-ACAD-47B6-B9DB-1F45951FBD72}"/>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685800" y="1546993"/>
            <a:ext cx="3810000" cy="2143125"/>
          </a:xfrm>
        </p:spPr>
      </p:pic>
    </p:spTree>
    <p:extLst>
      <p:ext uri="{BB962C8B-B14F-4D97-AF65-F5344CB8AC3E}">
        <p14:creationId xmlns:p14="http://schemas.microsoft.com/office/powerpoint/2010/main" val="378295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video>
              <p:cMediaNode vol="80000">
                <p:cTn id="16"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28C7B1-BC98-41FE-8B30-C6428D1BE5D4}"/>
              </a:ext>
            </a:extLst>
          </p:cNvPr>
          <p:cNvGrpSpPr/>
          <p:nvPr/>
        </p:nvGrpSpPr>
        <p:grpSpPr>
          <a:xfrm>
            <a:off x="-294357" y="64868"/>
            <a:ext cx="11503581" cy="551277"/>
            <a:chOff x="74035" y="2267003"/>
            <a:chExt cx="10431860" cy="769542"/>
          </a:xfrm>
        </p:grpSpPr>
        <p:grpSp>
          <p:nvGrpSpPr>
            <p:cNvPr id="5" name="Group 70">
              <a:extLst>
                <a:ext uri="{FF2B5EF4-FFF2-40B4-BE49-F238E27FC236}">
                  <a16:creationId xmlns:a16="http://schemas.microsoft.com/office/drawing/2014/main" id="{F5A20806-45F4-48B0-85CF-F996BF757093}"/>
                </a:ext>
              </a:extLst>
            </p:cNvPr>
            <p:cNvGrpSpPr>
              <a:grpSpLocks/>
            </p:cNvGrpSpPr>
            <p:nvPr/>
          </p:nvGrpSpPr>
          <p:grpSpPr bwMode="auto">
            <a:xfrm>
              <a:off x="286106" y="2280388"/>
              <a:ext cx="5306530" cy="756153"/>
              <a:chOff x="564746" y="3403328"/>
              <a:chExt cx="2732615" cy="1456458"/>
            </a:xfrm>
          </p:grpSpPr>
          <p:pic>
            <p:nvPicPr>
              <p:cNvPr id="8" name="Picture 7" descr="empty-green-rectangle">
                <a:extLst>
                  <a:ext uri="{FF2B5EF4-FFF2-40B4-BE49-F238E27FC236}">
                    <a16:creationId xmlns:a16="http://schemas.microsoft.com/office/drawing/2014/main" id="{98ECDA97-8333-4CA3-918D-F180CA716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D24BE6B6-D169-4F7C-8222-B1F79E21B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01710AA8-C818-4974-B89B-2C56C118897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3ECAC66-FA31-4228-AECB-9EC58EE32DA0}"/>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10" name="Rectangle 9">
            <a:extLst>
              <a:ext uri="{FF2B5EF4-FFF2-40B4-BE49-F238E27FC236}">
                <a16:creationId xmlns:a16="http://schemas.microsoft.com/office/drawing/2014/main" id="{04A7B46A-02EC-45FE-9773-99DCD6284DA3}"/>
              </a:ext>
            </a:extLst>
          </p:cNvPr>
          <p:cNvSpPr>
            <a:spLocks noChangeArrowheads="1"/>
          </p:cNvSpPr>
          <p:nvPr/>
        </p:nvSpPr>
        <p:spPr bwMode="auto">
          <a:xfrm>
            <a:off x="252412" y="677313"/>
            <a:ext cx="6834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3. Tầm quan trọng của hiện tượng cộng hưởng</a:t>
            </a:r>
            <a:endParaRPr lang="en-US" altLang="en-US" sz="2400" b="0">
              <a:solidFill>
                <a:srgbClr val="0070C0"/>
              </a:solidFill>
              <a:latin typeface="Arial" panose="020B0604020202020204" pitchFamily="34" charset="0"/>
              <a:cs typeface="Arial" panose="020B0604020202020204" pitchFamily="34" charset="0"/>
            </a:endParaRPr>
          </a:p>
        </p:txBody>
      </p:sp>
      <p:pic>
        <p:nvPicPr>
          <p:cNvPr id="15" name="Picture 14" descr="A picture containing sky, outdoor, tower, building&#10;&#10;Description automatically generated">
            <a:extLst>
              <a:ext uri="{FF2B5EF4-FFF2-40B4-BE49-F238E27FC236}">
                <a16:creationId xmlns:a16="http://schemas.microsoft.com/office/drawing/2014/main" id="{FAFA67B1-C426-427F-9D03-5C3D3C285F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25" y="1981310"/>
            <a:ext cx="2137605" cy="3772245"/>
          </a:xfrm>
          <a:prstGeom prst="rect">
            <a:avLst/>
          </a:prstGeom>
        </p:spPr>
      </p:pic>
      <p:sp>
        <p:nvSpPr>
          <p:cNvPr id="16" name="TextBox 15">
            <a:extLst>
              <a:ext uri="{FF2B5EF4-FFF2-40B4-BE49-F238E27FC236}">
                <a16:creationId xmlns:a16="http://schemas.microsoft.com/office/drawing/2014/main" id="{1161DE7F-9754-474D-8265-DB6C7F2278C1}"/>
              </a:ext>
            </a:extLst>
          </p:cNvPr>
          <p:cNvSpPr txBox="1"/>
          <p:nvPr/>
        </p:nvSpPr>
        <p:spPr>
          <a:xfrm>
            <a:off x="252412" y="6058321"/>
            <a:ext cx="2621050"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Cảnh một tòa nhà ở Trung quốc bị rung lắc</a:t>
            </a:r>
          </a:p>
        </p:txBody>
      </p:sp>
      <p:grpSp>
        <p:nvGrpSpPr>
          <p:cNvPr id="3" name="Group 2">
            <a:extLst>
              <a:ext uri="{FF2B5EF4-FFF2-40B4-BE49-F238E27FC236}">
                <a16:creationId xmlns:a16="http://schemas.microsoft.com/office/drawing/2014/main" id="{CAD7732D-1D21-417B-9599-451763F05E8C}"/>
              </a:ext>
            </a:extLst>
          </p:cNvPr>
          <p:cNvGrpSpPr/>
          <p:nvPr/>
        </p:nvGrpSpPr>
        <p:grpSpPr>
          <a:xfrm>
            <a:off x="2889626" y="1981310"/>
            <a:ext cx="5501807" cy="4723341"/>
            <a:chOff x="2889626" y="1981310"/>
            <a:chExt cx="5501807" cy="4723341"/>
          </a:xfrm>
        </p:grpSpPr>
        <p:pic>
          <p:nvPicPr>
            <p:cNvPr id="13" name="Picture 12">
              <a:extLst>
                <a:ext uri="{FF2B5EF4-FFF2-40B4-BE49-F238E27FC236}">
                  <a16:creationId xmlns:a16="http://schemas.microsoft.com/office/drawing/2014/main" id="{C00CCBBB-24AC-4615-AA1C-1BEB9B94D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6463" y="1981310"/>
              <a:ext cx="4920320" cy="3772245"/>
            </a:xfrm>
            <a:prstGeom prst="rect">
              <a:avLst/>
            </a:prstGeom>
          </p:spPr>
        </p:pic>
        <p:sp>
          <p:nvSpPr>
            <p:cNvPr id="17" name="TextBox 16">
              <a:extLst>
                <a:ext uri="{FF2B5EF4-FFF2-40B4-BE49-F238E27FC236}">
                  <a16:creationId xmlns:a16="http://schemas.microsoft.com/office/drawing/2014/main" id="{2563B266-F614-4538-95D4-FFE0ECA0DB64}"/>
                </a:ext>
              </a:extLst>
            </p:cNvPr>
            <p:cNvSpPr txBox="1"/>
            <p:nvPr/>
          </p:nvSpPr>
          <p:spPr>
            <a:xfrm>
              <a:off x="2889626" y="6058320"/>
              <a:ext cx="550180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Ảnh mô phỏng dao động cưỡng bức của tòa nhà dưới tác dụng của ngoại lực là các luồng gió</a:t>
              </a:r>
            </a:p>
          </p:txBody>
        </p:sp>
      </p:grpSp>
      <p:sp>
        <p:nvSpPr>
          <p:cNvPr id="18" name="TextBox 17">
            <a:extLst>
              <a:ext uri="{FF2B5EF4-FFF2-40B4-BE49-F238E27FC236}">
                <a16:creationId xmlns:a16="http://schemas.microsoft.com/office/drawing/2014/main" id="{54F93AE8-0CA9-4D60-B19A-AAF44A7130B1}"/>
              </a:ext>
            </a:extLst>
          </p:cNvPr>
          <p:cNvSpPr txBox="1"/>
          <p:nvPr/>
        </p:nvSpPr>
        <p:spPr>
          <a:xfrm>
            <a:off x="8077200" y="2044624"/>
            <a:ext cx="3990135" cy="3631763"/>
          </a:xfrm>
          <a:prstGeom prst="rect">
            <a:avLst/>
          </a:prstGeom>
          <a:noFill/>
        </p:spPr>
        <p:txBody>
          <a:bodyPr wrap="square" rtlCol="0">
            <a:spAutoFit/>
          </a:bodyPr>
          <a:lstStyle/>
          <a:p>
            <a:pPr algn="ctr"/>
            <a:r>
              <a:rPr lang="en-US" sz="2300">
                <a:latin typeface="Arial" panose="020B0604020202020204" pitchFamily="34" charset="0"/>
                <a:cs typeface="Arial" panose="020B0604020202020204" pitchFamily="34" charset="0"/>
              </a:rPr>
              <a:t>Những hệ dao động như tòa nhà, cầu, bệ máy, khung xe đều có tần số dao động riêng. Phải cẩn thận không để cho các hệ ấy chịu tác dụng của các lực cưỡng bức có tần số bằng tần số riêng ấy. Nếu không, nó làm các hệ ấy dao động với biên độ mạnh dẫn đến gãy đổ.</a:t>
            </a:r>
          </a:p>
        </p:txBody>
      </p:sp>
      <p:grpSp>
        <p:nvGrpSpPr>
          <p:cNvPr id="2" name="Group 1">
            <a:extLst>
              <a:ext uri="{FF2B5EF4-FFF2-40B4-BE49-F238E27FC236}">
                <a16:creationId xmlns:a16="http://schemas.microsoft.com/office/drawing/2014/main" id="{31320D78-7A66-48E7-90FF-8B4423268560}"/>
              </a:ext>
            </a:extLst>
          </p:cNvPr>
          <p:cNvGrpSpPr/>
          <p:nvPr/>
        </p:nvGrpSpPr>
        <p:grpSpPr>
          <a:xfrm>
            <a:off x="373398" y="1094695"/>
            <a:ext cx="11556954" cy="646331"/>
            <a:chOff x="373398" y="1094695"/>
            <a:chExt cx="11556954" cy="646331"/>
          </a:xfrm>
        </p:grpSpPr>
        <p:pic>
          <p:nvPicPr>
            <p:cNvPr id="19" name="Picture 4" descr="empty-blue-rectangle">
              <a:extLst>
                <a:ext uri="{FF2B5EF4-FFF2-40B4-BE49-F238E27FC236}">
                  <a16:creationId xmlns:a16="http://schemas.microsoft.com/office/drawing/2014/main" id="{190C23AC-13F3-492C-8D01-9C01E84D823E}"/>
                </a:ext>
              </a:extLst>
            </p:cNvPr>
            <p:cNvPicPr>
              <a:picLocks noChangeAspect="1" noChangeArrowheads="1"/>
            </p:cNvPicPr>
            <p:nvPr/>
          </p:nvPicPr>
          <p:blipFill>
            <a:blip r:embed="rId6"/>
            <a:srcRect/>
            <a:stretch>
              <a:fillRect/>
            </a:stretch>
          </p:blipFill>
          <p:spPr bwMode="auto">
            <a:xfrm>
              <a:off x="373398" y="1094695"/>
              <a:ext cx="11513802" cy="646331"/>
            </a:xfrm>
            <a:prstGeom prst="rect">
              <a:avLst/>
            </a:prstGeom>
            <a:noFill/>
            <a:ln w="9525">
              <a:noFill/>
              <a:miter lim="800000"/>
              <a:headEnd/>
              <a:tailEnd/>
            </a:ln>
          </p:spPr>
        </p:pic>
        <p:sp>
          <p:nvSpPr>
            <p:cNvPr id="20" name="Rectangle 19">
              <a:extLst>
                <a:ext uri="{FF2B5EF4-FFF2-40B4-BE49-F238E27FC236}">
                  <a16:creationId xmlns:a16="http://schemas.microsoft.com/office/drawing/2014/main" id="{8B8E017F-A816-491B-921E-FB325C5DD89B}"/>
                </a:ext>
              </a:extLst>
            </p:cNvPr>
            <p:cNvSpPr>
              <a:spLocks noChangeArrowheads="1"/>
            </p:cNvSpPr>
            <p:nvPr/>
          </p:nvSpPr>
          <p:spPr bwMode="auto">
            <a:xfrm>
              <a:off x="624205" y="1155142"/>
              <a:ext cx="113061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2400" b="0">
                  <a:latin typeface="Arial" panose="020B0604020202020204" pitchFamily="34" charset="0"/>
                  <a:cs typeface="Arial" panose="020B0604020202020204" pitchFamily="34" charset="0"/>
                </a:rPr>
                <a:t>Cộng hưởng có hại: hệ dao động như toà nhà, cầu, bệ máy, khung xe …</a:t>
              </a:r>
            </a:p>
          </p:txBody>
        </p:sp>
      </p:grpSp>
    </p:spTree>
    <p:extLst>
      <p:ext uri="{BB962C8B-B14F-4D97-AF65-F5344CB8AC3E}">
        <p14:creationId xmlns:p14="http://schemas.microsoft.com/office/powerpoint/2010/main" val="20705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road, scene, way&#10;&#10;Description automatically generated">
            <a:extLst>
              <a:ext uri="{FF2B5EF4-FFF2-40B4-BE49-F238E27FC236}">
                <a16:creationId xmlns:a16="http://schemas.microsoft.com/office/drawing/2014/main" id="{1A9C8222-9280-4DF3-BCF1-2C346828D9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25" y="1917819"/>
            <a:ext cx="2476500" cy="1857375"/>
          </a:xfrm>
        </p:spPr>
      </p:pic>
      <p:pic>
        <p:nvPicPr>
          <p:cNvPr id="7" name="Picture 6">
            <a:extLst>
              <a:ext uri="{FF2B5EF4-FFF2-40B4-BE49-F238E27FC236}">
                <a16:creationId xmlns:a16="http://schemas.microsoft.com/office/drawing/2014/main" id="{C08DC441-3619-484A-BA0D-6F2489A57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177" y="1922513"/>
            <a:ext cx="2476500" cy="1857375"/>
          </a:xfrm>
          <a:prstGeom prst="rect">
            <a:avLst/>
          </a:prstGeom>
        </p:spPr>
      </p:pic>
      <p:pic>
        <p:nvPicPr>
          <p:cNvPr id="9" name="Picture 8" descr="A picture containing text, outdoor, road, way&#10;&#10;Description automatically generated">
            <a:extLst>
              <a:ext uri="{FF2B5EF4-FFF2-40B4-BE49-F238E27FC236}">
                <a16:creationId xmlns:a16="http://schemas.microsoft.com/office/drawing/2014/main" id="{A1BBA92A-4A6F-4E8E-B43B-F38E4F94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943" y="1870625"/>
            <a:ext cx="2705051" cy="202878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96B28BE-8595-432B-B5A9-61215CCF6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50" y="4129137"/>
            <a:ext cx="4572000" cy="2571750"/>
          </a:xfrm>
          <a:prstGeom prst="rect">
            <a:avLst/>
          </a:prstGeom>
        </p:spPr>
      </p:pic>
      <p:pic>
        <p:nvPicPr>
          <p:cNvPr id="13" name="Picture 12" descr="A picture containing outdoor, building, bridge&#10;&#10;Description automatically generated">
            <a:extLst>
              <a:ext uri="{FF2B5EF4-FFF2-40B4-BE49-F238E27FC236}">
                <a16:creationId xmlns:a16="http://schemas.microsoft.com/office/drawing/2014/main" id="{73E4928D-8D1D-45C8-9F40-5CC092126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1708" y="1870606"/>
            <a:ext cx="2667000" cy="2000250"/>
          </a:xfrm>
          <a:prstGeom prst="rect">
            <a:avLst/>
          </a:prstGeom>
        </p:spPr>
      </p:pic>
      <p:sp>
        <p:nvSpPr>
          <p:cNvPr id="14" name="TextBox 13">
            <a:extLst>
              <a:ext uri="{FF2B5EF4-FFF2-40B4-BE49-F238E27FC236}">
                <a16:creationId xmlns:a16="http://schemas.microsoft.com/office/drawing/2014/main" id="{EB557BAF-CCB0-4335-BDFA-952C7692AB58}"/>
              </a:ext>
            </a:extLst>
          </p:cNvPr>
          <p:cNvSpPr txBox="1"/>
          <p:nvPr/>
        </p:nvSpPr>
        <p:spPr>
          <a:xfrm>
            <a:off x="5298308" y="4343400"/>
            <a:ext cx="6400800" cy="1938992"/>
          </a:xfrm>
          <a:prstGeom prst="rect">
            <a:avLst/>
          </a:prstGeom>
          <a:noFill/>
        </p:spPr>
        <p:txBody>
          <a:bodyPr wrap="square">
            <a:spAutoFit/>
          </a:bodyPr>
          <a:lstStyle/>
          <a:p>
            <a:pPr algn="ctr"/>
            <a:r>
              <a:rPr lang="en-US" sz="2000">
                <a:latin typeface="Arial" panose="020B0604020202020204" pitchFamily="34" charset="0"/>
                <a:cs typeface="Arial" panose="020B0604020202020204" pitchFamily="34" charset="0"/>
              </a:rPr>
              <a:t>Cầu Tacoma trong bang Washington (Mỹ) bị sập năm 1940. Do hiện tượng cộng hưởng. Khi tần số của ngoại lực cưỡng bức (các luồng gió) gần với tần số dao động riêng của của cầu làm cầu dao động với biên độ lớn, rung lắc sau vài giờ đồng hồ thì kết cấu của cầu không chịu đựng được và gãy đổ   </a:t>
            </a:r>
          </a:p>
        </p:txBody>
      </p:sp>
      <p:grpSp>
        <p:nvGrpSpPr>
          <p:cNvPr id="22" name="Group 21">
            <a:extLst>
              <a:ext uri="{FF2B5EF4-FFF2-40B4-BE49-F238E27FC236}">
                <a16:creationId xmlns:a16="http://schemas.microsoft.com/office/drawing/2014/main" id="{5C4B5710-5E6F-457E-B394-0D85E2F611EF}"/>
              </a:ext>
            </a:extLst>
          </p:cNvPr>
          <p:cNvGrpSpPr/>
          <p:nvPr/>
        </p:nvGrpSpPr>
        <p:grpSpPr>
          <a:xfrm>
            <a:off x="-294357" y="64868"/>
            <a:ext cx="11503581" cy="551277"/>
            <a:chOff x="74035" y="2267003"/>
            <a:chExt cx="10431860" cy="769542"/>
          </a:xfrm>
        </p:grpSpPr>
        <p:grpSp>
          <p:nvGrpSpPr>
            <p:cNvPr id="23" name="Group 70">
              <a:extLst>
                <a:ext uri="{FF2B5EF4-FFF2-40B4-BE49-F238E27FC236}">
                  <a16:creationId xmlns:a16="http://schemas.microsoft.com/office/drawing/2014/main" id="{6C114E1B-CC4F-4615-B94D-3A916EF4D22E}"/>
                </a:ext>
              </a:extLst>
            </p:cNvPr>
            <p:cNvGrpSpPr>
              <a:grpSpLocks/>
            </p:cNvGrpSpPr>
            <p:nvPr/>
          </p:nvGrpSpPr>
          <p:grpSpPr bwMode="auto">
            <a:xfrm>
              <a:off x="286106" y="2280388"/>
              <a:ext cx="5306530" cy="756153"/>
              <a:chOff x="564746" y="3403328"/>
              <a:chExt cx="2732615" cy="1456458"/>
            </a:xfrm>
          </p:grpSpPr>
          <p:pic>
            <p:nvPicPr>
              <p:cNvPr id="26" name="Picture 25" descr="empty-green-rectangle">
                <a:extLst>
                  <a:ext uri="{FF2B5EF4-FFF2-40B4-BE49-F238E27FC236}">
                    <a16:creationId xmlns:a16="http://schemas.microsoft.com/office/drawing/2014/main" id="{7E757752-2330-406F-AE7F-5A73293864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green-top-faded">
                <a:extLst>
                  <a:ext uri="{FF2B5EF4-FFF2-40B4-BE49-F238E27FC236}">
                    <a16:creationId xmlns:a16="http://schemas.microsoft.com/office/drawing/2014/main" id="{5663DA29-EFFE-45E2-B32B-9099E0D8DA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FF0317BC-23C6-4B5C-842A-7A0129BB540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5" name="Rectangle 1026060">
              <a:extLst>
                <a:ext uri="{FF2B5EF4-FFF2-40B4-BE49-F238E27FC236}">
                  <a16:creationId xmlns:a16="http://schemas.microsoft.com/office/drawing/2014/main" id="{D5494FFC-40D8-4235-8EB8-A6E01A014DF7}"/>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28" name="Rectangle 27">
            <a:extLst>
              <a:ext uri="{FF2B5EF4-FFF2-40B4-BE49-F238E27FC236}">
                <a16:creationId xmlns:a16="http://schemas.microsoft.com/office/drawing/2014/main" id="{C43F2567-8279-4FE4-AB2E-EF6F717B1454}"/>
              </a:ext>
            </a:extLst>
          </p:cNvPr>
          <p:cNvSpPr>
            <a:spLocks noChangeArrowheads="1"/>
          </p:cNvSpPr>
          <p:nvPr/>
        </p:nvSpPr>
        <p:spPr bwMode="auto">
          <a:xfrm>
            <a:off x="252412" y="677313"/>
            <a:ext cx="6834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3. Tầm quan trọng của hiện tượng cộng hưởng</a:t>
            </a:r>
            <a:endParaRPr lang="en-US" altLang="en-US" sz="2400" b="0">
              <a:solidFill>
                <a:srgbClr val="0070C0"/>
              </a:solidFill>
              <a:latin typeface="Arial" panose="020B0604020202020204" pitchFamily="34" charset="0"/>
              <a:cs typeface="Arial" panose="020B0604020202020204" pitchFamily="34" charset="0"/>
            </a:endParaRPr>
          </a:p>
        </p:txBody>
      </p:sp>
      <p:pic>
        <p:nvPicPr>
          <p:cNvPr id="29" name="Picture 4" descr="empty-blue-rectangle">
            <a:extLst>
              <a:ext uri="{FF2B5EF4-FFF2-40B4-BE49-F238E27FC236}">
                <a16:creationId xmlns:a16="http://schemas.microsoft.com/office/drawing/2014/main" id="{3A4CE0E4-A262-45C0-8A7B-C09B741A62E2}"/>
              </a:ext>
            </a:extLst>
          </p:cNvPr>
          <p:cNvPicPr>
            <a:picLocks noChangeAspect="1" noChangeArrowheads="1"/>
          </p:cNvPicPr>
          <p:nvPr/>
        </p:nvPicPr>
        <p:blipFill>
          <a:blip r:embed="rId9"/>
          <a:srcRect/>
          <a:stretch>
            <a:fillRect/>
          </a:stretch>
        </p:blipFill>
        <p:spPr bwMode="auto">
          <a:xfrm>
            <a:off x="373398" y="1094695"/>
            <a:ext cx="11513802" cy="646331"/>
          </a:xfrm>
          <a:prstGeom prst="rect">
            <a:avLst/>
          </a:prstGeom>
          <a:noFill/>
          <a:ln w="9525">
            <a:noFill/>
            <a:miter lim="800000"/>
            <a:headEnd/>
            <a:tailEnd/>
          </a:ln>
        </p:spPr>
      </p:pic>
      <p:sp>
        <p:nvSpPr>
          <p:cNvPr id="30" name="Rectangle 29">
            <a:extLst>
              <a:ext uri="{FF2B5EF4-FFF2-40B4-BE49-F238E27FC236}">
                <a16:creationId xmlns:a16="http://schemas.microsoft.com/office/drawing/2014/main" id="{8982EB90-75D3-4D82-A125-2DF0ACA41863}"/>
              </a:ext>
            </a:extLst>
          </p:cNvPr>
          <p:cNvSpPr>
            <a:spLocks noChangeArrowheads="1"/>
          </p:cNvSpPr>
          <p:nvPr/>
        </p:nvSpPr>
        <p:spPr bwMode="auto">
          <a:xfrm>
            <a:off x="624205" y="1155142"/>
            <a:ext cx="113061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sz="2400" b="0">
                <a:latin typeface="Arial" panose="020B0604020202020204" pitchFamily="34" charset="0"/>
                <a:cs typeface="Arial" panose="020B0604020202020204" pitchFamily="34" charset="0"/>
              </a:rPr>
              <a:t>Cộng hưởng có hại: hệ dao động như toà nhà, cầu, bệ máy, khung xe …</a:t>
            </a:r>
          </a:p>
        </p:txBody>
      </p:sp>
    </p:spTree>
    <p:extLst>
      <p:ext uri="{BB962C8B-B14F-4D97-AF65-F5344CB8AC3E}">
        <p14:creationId xmlns:p14="http://schemas.microsoft.com/office/powerpoint/2010/main" val="157192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heel(1)">
                                      <p:cBhvr>
                                        <p:cTn id="12" dur="2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D:\2017-2018\Thao Giang 2018\ca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591" y="1802833"/>
            <a:ext cx="7999415" cy="393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E692168-2BFD-42CC-9445-048D3EF20525}"/>
              </a:ext>
            </a:extLst>
          </p:cNvPr>
          <p:cNvSpPr txBox="1"/>
          <p:nvPr/>
        </p:nvSpPr>
        <p:spPr>
          <a:xfrm>
            <a:off x="373398" y="5767327"/>
            <a:ext cx="11059392" cy="1107996"/>
          </a:xfrm>
          <a:prstGeom prst="rect">
            <a:avLst/>
          </a:prstGeom>
          <a:noFill/>
        </p:spPr>
        <p:txBody>
          <a:bodyPr wrap="square">
            <a:spAutoFit/>
          </a:bodyPr>
          <a:lstStyle/>
          <a:p>
            <a:pPr algn="ctr">
              <a:defRPr/>
            </a:pPr>
            <a:r>
              <a:rPr lang="vi-VN" sz="2200">
                <a:latin typeface="Arial" panose="020B0604020202020204" pitchFamily="34" charset="0"/>
                <a:cs typeface="Arial" panose="020B0604020202020204" pitchFamily="34" charset="0"/>
              </a:rPr>
              <a:t> Câu chuyện thứ hai xảy ra ở St Peterburg (Nga), khi một đoàn quân đi qua cây cầu lớn trên sông Neva, họ đi đều bước</a:t>
            </a:r>
            <a:r>
              <a:rPr lang="en-US" sz="2200">
                <a:latin typeface="Arial" panose="020B0604020202020204" pitchFamily="34" charset="0"/>
                <a:cs typeface="Arial" panose="020B0604020202020204" pitchFamily="34" charset="0"/>
              </a:rPr>
              <a:t>, khi tần số bước đi gần với tần số dao động riêng của cầu thì cầu bị rung lắc với biên độ lớn do cộng hưởng và sụp đổ</a:t>
            </a:r>
            <a:endParaRPr lang="vi-VN" sz="2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BEE509A-5563-492A-A566-BEA9EDEC8607}"/>
              </a:ext>
            </a:extLst>
          </p:cNvPr>
          <p:cNvGrpSpPr/>
          <p:nvPr/>
        </p:nvGrpSpPr>
        <p:grpSpPr>
          <a:xfrm>
            <a:off x="-294357" y="64868"/>
            <a:ext cx="11503581" cy="551277"/>
            <a:chOff x="74035" y="2267003"/>
            <a:chExt cx="10431860" cy="769542"/>
          </a:xfrm>
        </p:grpSpPr>
        <p:grpSp>
          <p:nvGrpSpPr>
            <p:cNvPr id="8" name="Group 70">
              <a:extLst>
                <a:ext uri="{FF2B5EF4-FFF2-40B4-BE49-F238E27FC236}">
                  <a16:creationId xmlns:a16="http://schemas.microsoft.com/office/drawing/2014/main" id="{F56C5787-173E-497D-B578-1B05FE5B619A}"/>
                </a:ext>
              </a:extLst>
            </p:cNvPr>
            <p:cNvGrpSpPr>
              <a:grpSpLocks/>
            </p:cNvGrpSpPr>
            <p:nvPr/>
          </p:nvGrpSpPr>
          <p:grpSpPr bwMode="auto">
            <a:xfrm>
              <a:off x="286106" y="2280388"/>
              <a:ext cx="5306530" cy="756153"/>
              <a:chOff x="564746" y="3403328"/>
              <a:chExt cx="2732615" cy="1456458"/>
            </a:xfrm>
          </p:grpSpPr>
          <p:pic>
            <p:nvPicPr>
              <p:cNvPr id="11" name="Picture 10" descr="empty-green-rectangle">
                <a:extLst>
                  <a:ext uri="{FF2B5EF4-FFF2-40B4-BE49-F238E27FC236}">
                    <a16:creationId xmlns:a16="http://schemas.microsoft.com/office/drawing/2014/main" id="{09464163-0F9C-4260-B955-A3BE82206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D8D83A8D-E481-49DD-8E99-8E0A435EC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DB12319B-E2F0-4954-B2DE-C437C16CB56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69EF1C55-EB96-4C74-98E9-3307401FDE8A}"/>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13" name="Rectangle 12">
            <a:extLst>
              <a:ext uri="{FF2B5EF4-FFF2-40B4-BE49-F238E27FC236}">
                <a16:creationId xmlns:a16="http://schemas.microsoft.com/office/drawing/2014/main" id="{EEB1F090-5C46-4116-B5D2-C37B1E177A58}"/>
              </a:ext>
            </a:extLst>
          </p:cNvPr>
          <p:cNvSpPr>
            <a:spLocks noChangeArrowheads="1"/>
          </p:cNvSpPr>
          <p:nvPr/>
        </p:nvSpPr>
        <p:spPr bwMode="auto">
          <a:xfrm>
            <a:off x="252412" y="677313"/>
            <a:ext cx="6834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3. Tầm quan trọng của hiện tượng cộng hưởng</a:t>
            </a:r>
            <a:endParaRPr lang="en-US" altLang="en-US" sz="2400" b="0">
              <a:solidFill>
                <a:srgbClr val="0070C0"/>
              </a:solidFill>
              <a:latin typeface="Arial" panose="020B0604020202020204" pitchFamily="34" charset="0"/>
              <a:cs typeface="Arial" panose="020B0604020202020204" pitchFamily="34" charset="0"/>
            </a:endParaRPr>
          </a:p>
        </p:txBody>
      </p:sp>
      <p:pic>
        <p:nvPicPr>
          <p:cNvPr id="14" name="Picture 4" descr="empty-blue-rectangle">
            <a:extLst>
              <a:ext uri="{FF2B5EF4-FFF2-40B4-BE49-F238E27FC236}">
                <a16:creationId xmlns:a16="http://schemas.microsoft.com/office/drawing/2014/main" id="{64BCD294-B28D-4FFD-A58F-560D1A8B58A8}"/>
              </a:ext>
            </a:extLst>
          </p:cNvPr>
          <p:cNvPicPr>
            <a:picLocks noChangeAspect="1" noChangeArrowheads="1"/>
          </p:cNvPicPr>
          <p:nvPr/>
        </p:nvPicPr>
        <p:blipFill>
          <a:blip r:embed="rId5"/>
          <a:srcRect/>
          <a:stretch>
            <a:fillRect/>
          </a:stretch>
        </p:blipFill>
        <p:spPr bwMode="auto">
          <a:xfrm>
            <a:off x="373398" y="1094695"/>
            <a:ext cx="11513802" cy="646331"/>
          </a:xfrm>
          <a:prstGeom prst="rect">
            <a:avLst/>
          </a:prstGeom>
          <a:noFill/>
          <a:ln w="9525">
            <a:noFill/>
            <a:miter lim="800000"/>
            <a:headEnd/>
            <a:tailEnd/>
          </a:ln>
        </p:spPr>
      </p:pic>
      <p:sp>
        <p:nvSpPr>
          <p:cNvPr id="15" name="Rectangle 14">
            <a:extLst>
              <a:ext uri="{FF2B5EF4-FFF2-40B4-BE49-F238E27FC236}">
                <a16:creationId xmlns:a16="http://schemas.microsoft.com/office/drawing/2014/main" id="{48592064-F93D-4A82-9CEC-59E7A1F554C3}"/>
              </a:ext>
            </a:extLst>
          </p:cNvPr>
          <p:cNvSpPr>
            <a:spLocks noChangeArrowheads="1"/>
          </p:cNvSpPr>
          <p:nvPr/>
        </p:nvSpPr>
        <p:spPr bwMode="auto">
          <a:xfrm>
            <a:off x="885853" y="1138978"/>
            <a:ext cx="113061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indent="0" eaLnBrk="1" hangingPunct="1"/>
            <a:r>
              <a:rPr lang="en-US" altLang="en-US" sz="2400" b="0">
                <a:latin typeface="Arial" panose="020B0604020202020204" pitchFamily="34" charset="0"/>
                <a:cs typeface="Arial" panose="020B0604020202020204" pitchFamily="34" charset="0"/>
              </a:rPr>
              <a:t>Cộng hưởng có hại: hệ dao động như toà nhà, cầu, bệ máy, khung xe …</a:t>
            </a:r>
          </a:p>
        </p:txBody>
      </p:sp>
    </p:spTree>
    <p:extLst>
      <p:ext uri="{BB962C8B-B14F-4D97-AF65-F5344CB8AC3E}">
        <p14:creationId xmlns:p14="http://schemas.microsoft.com/office/powerpoint/2010/main" val="10265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70E173-5644-44EF-AD13-015E1B46DEEE}"/>
              </a:ext>
            </a:extLst>
          </p:cNvPr>
          <p:cNvGrpSpPr/>
          <p:nvPr/>
        </p:nvGrpSpPr>
        <p:grpSpPr>
          <a:xfrm>
            <a:off x="-294357" y="64868"/>
            <a:ext cx="11503581" cy="551277"/>
            <a:chOff x="74035" y="2267003"/>
            <a:chExt cx="10431860" cy="769542"/>
          </a:xfrm>
        </p:grpSpPr>
        <p:grpSp>
          <p:nvGrpSpPr>
            <p:cNvPr id="5" name="Group 70">
              <a:extLst>
                <a:ext uri="{FF2B5EF4-FFF2-40B4-BE49-F238E27FC236}">
                  <a16:creationId xmlns:a16="http://schemas.microsoft.com/office/drawing/2014/main" id="{1798ED8E-04C0-4386-807F-7465E6E02F1A}"/>
                </a:ext>
              </a:extLst>
            </p:cNvPr>
            <p:cNvGrpSpPr>
              <a:grpSpLocks/>
            </p:cNvGrpSpPr>
            <p:nvPr/>
          </p:nvGrpSpPr>
          <p:grpSpPr bwMode="auto">
            <a:xfrm>
              <a:off x="286106" y="2280388"/>
              <a:ext cx="5306530" cy="756153"/>
              <a:chOff x="564746" y="3403328"/>
              <a:chExt cx="2732615" cy="1456458"/>
            </a:xfrm>
          </p:grpSpPr>
          <p:pic>
            <p:nvPicPr>
              <p:cNvPr id="8" name="Picture 7" descr="empty-green-rectangle">
                <a:extLst>
                  <a:ext uri="{FF2B5EF4-FFF2-40B4-BE49-F238E27FC236}">
                    <a16:creationId xmlns:a16="http://schemas.microsoft.com/office/drawing/2014/main" id="{BB34F1B9-1FD2-4A31-8203-EEDD3A516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624088F3-D879-4F04-B6BF-46C6F9A0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60C57CE-7C21-4685-B157-2112F035266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6DDA4D2D-AF61-4E03-9158-016F9633A50C}"/>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Hiện tượng cộng hưởng</a:t>
              </a:r>
              <a:endParaRPr lang="en-US" sz="2800" dirty="0">
                <a:cs typeface="Arial" panose="020B0604020202020204" pitchFamily="34" charset="0"/>
              </a:endParaRPr>
            </a:p>
          </p:txBody>
        </p:sp>
      </p:grpSp>
      <p:sp>
        <p:nvSpPr>
          <p:cNvPr id="10" name="Rectangle 9">
            <a:extLst>
              <a:ext uri="{FF2B5EF4-FFF2-40B4-BE49-F238E27FC236}">
                <a16:creationId xmlns:a16="http://schemas.microsoft.com/office/drawing/2014/main" id="{41F89D80-916D-4956-BEF9-180E3BC2EC46}"/>
              </a:ext>
            </a:extLst>
          </p:cNvPr>
          <p:cNvSpPr>
            <a:spLocks noChangeArrowheads="1"/>
          </p:cNvSpPr>
          <p:nvPr/>
        </p:nvSpPr>
        <p:spPr bwMode="auto">
          <a:xfrm>
            <a:off x="252412" y="677313"/>
            <a:ext cx="6834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i="1">
                <a:solidFill>
                  <a:srgbClr val="0070C0"/>
                </a:solidFill>
                <a:latin typeface="Arial" panose="020B0604020202020204" pitchFamily="34" charset="0"/>
                <a:cs typeface="Arial" panose="020B0604020202020204" pitchFamily="34" charset="0"/>
              </a:rPr>
              <a:t>3. Tầm quan trọng của hiện tượng cộng hưởng</a:t>
            </a:r>
            <a:endParaRPr lang="en-US" altLang="en-US" sz="2400" b="0">
              <a:solidFill>
                <a:srgbClr val="0070C0"/>
              </a:solidFill>
              <a:latin typeface="Arial" panose="020B0604020202020204" pitchFamily="34" charset="0"/>
              <a:cs typeface="Arial" panose="020B0604020202020204" pitchFamily="34" charset="0"/>
            </a:endParaRPr>
          </a:p>
        </p:txBody>
      </p:sp>
      <p:pic>
        <p:nvPicPr>
          <p:cNvPr id="12" name="Picture 4" descr="empty-blue-rectangle">
            <a:extLst>
              <a:ext uri="{FF2B5EF4-FFF2-40B4-BE49-F238E27FC236}">
                <a16:creationId xmlns:a16="http://schemas.microsoft.com/office/drawing/2014/main" id="{585CC73C-31C0-4810-9E00-473587A6D890}"/>
              </a:ext>
            </a:extLst>
          </p:cNvPr>
          <p:cNvPicPr>
            <a:picLocks noChangeAspect="1" noChangeArrowheads="1"/>
          </p:cNvPicPr>
          <p:nvPr/>
        </p:nvPicPr>
        <p:blipFill>
          <a:blip r:embed="rId4"/>
          <a:srcRect/>
          <a:stretch>
            <a:fillRect/>
          </a:stretch>
        </p:blipFill>
        <p:spPr bwMode="auto">
          <a:xfrm>
            <a:off x="220085" y="1087290"/>
            <a:ext cx="10676515" cy="646331"/>
          </a:xfrm>
          <a:prstGeom prst="rect">
            <a:avLst/>
          </a:prstGeom>
          <a:noFill/>
          <a:ln w="9525">
            <a:noFill/>
            <a:miter lim="800000"/>
            <a:headEnd/>
            <a:tailEnd/>
          </a:ln>
        </p:spPr>
      </p:pic>
      <p:sp>
        <p:nvSpPr>
          <p:cNvPr id="13" name="Rectangle 12">
            <a:extLst>
              <a:ext uri="{FF2B5EF4-FFF2-40B4-BE49-F238E27FC236}">
                <a16:creationId xmlns:a16="http://schemas.microsoft.com/office/drawing/2014/main" id="{A601D54A-DC95-4068-B2B7-2E7775747049}"/>
              </a:ext>
            </a:extLst>
          </p:cNvPr>
          <p:cNvSpPr>
            <a:spLocks noChangeArrowheads="1"/>
          </p:cNvSpPr>
          <p:nvPr/>
        </p:nvSpPr>
        <p:spPr bwMode="auto">
          <a:xfrm>
            <a:off x="624205" y="1155142"/>
            <a:ext cx="113061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indent="0" eaLnBrk="1" hangingPunct="1"/>
            <a:r>
              <a:rPr lang="en-US" altLang="en-US" sz="2400" b="0">
                <a:latin typeface="Arial" panose="020B0604020202020204" pitchFamily="34" charset="0"/>
                <a:cs typeface="Arial" panose="020B0604020202020204" pitchFamily="34" charset="0"/>
              </a:rPr>
              <a:t>Cộng hưởng có lợi: hộp đàn của các đàn ghita, viôlon</a:t>
            </a:r>
          </a:p>
        </p:txBody>
      </p:sp>
      <p:pic>
        <p:nvPicPr>
          <p:cNvPr id="15" name="Picture 14" descr="A person playing a guitar&#10;&#10;Description automatically generated with medium confidence">
            <a:extLst>
              <a:ext uri="{FF2B5EF4-FFF2-40B4-BE49-F238E27FC236}">
                <a16:creationId xmlns:a16="http://schemas.microsoft.com/office/drawing/2014/main" id="{8B7AC312-9380-4EE8-B308-B6FFED32B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928134"/>
            <a:ext cx="4802769" cy="3001731"/>
          </a:xfrm>
          <a:prstGeom prst="rect">
            <a:avLst/>
          </a:prstGeom>
          <a:ln>
            <a:noFill/>
          </a:ln>
          <a:effectLst>
            <a:softEdge rad="112500"/>
          </a:effectLst>
        </p:spPr>
      </p:pic>
      <p:pic>
        <p:nvPicPr>
          <p:cNvPr id="17" name="Picture 16" descr="A person playing a violin&#10;&#10;Description automatically generated with medium confidence">
            <a:extLst>
              <a:ext uri="{FF2B5EF4-FFF2-40B4-BE49-F238E27FC236}">
                <a16:creationId xmlns:a16="http://schemas.microsoft.com/office/drawing/2014/main" id="{9038413A-BC10-4D14-B34D-2D83E23F6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1928134"/>
            <a:ext cx="5334000" cy="3000374"/>
          </a:xfrm>
          <a:prstGeom prst="rect">
            <a:avLst/>
          </a:prstGeom>
          <a:ln>
            <a:noFill/>
          </a:ln>
          <a:effectLst>
            <a:softEdge rad="112500"/>
          </a:effectLst>
        </p:spPr>
      </p:pic>
      <p:sp>
        <p:nvSpPr>
          <p:cNvPr id="18" name="TextBox 17">
            <a:extLst>
              <a:ext uri="{FF2B5EF4-FFF2-40B4-BE49-F238E27FC236}">
                <a16:creationId xmlns:a16="http://schemas.microsoft.com/office/drawing/2014/main" id="{444F7128-B267-4066-8142-43EE04370C8E}"/>
              </a:ext>
            </a:extLst>
          </p:cNvPr>
          <p:cNvSpPr txBox="1"/>
          <p:nvPr/>
        </p:nvSpPr>
        <p:spPr>
          <a:xfrm>
            <a:off x="734663" y="5131815"/>
            <a:ext cx="9647357" cy="1154162"/>
          </a:xfrm>
          <a:prstGeom prst="rect">
            <a:avLst/>
          </a:prstGeom>
          <a:noFill/>
        </p:spPr>
        <p:txBody>
          <a:bodyPr wrap="square" rtlCol="0">
            <a:spAutoFit/>
          </a:bodyPr>
          <a:lstStyle/>
          <a:p>
            <a:pPr algn="ctr"/>
            <a:r>
              <a:rPr lang="en-US" sz="2300">
                <a:latin typeface="Arial" panose="020B0604020202020204" pitchFamily="34" charset="0"/>
                <a:cs typeface="Arial" panose="020B0604020202020204" pitchFamily="34" charset="0"/>
              </a:rPr>
              <a:t>Hộp đàn ghita, violin là những hộp cộng hưởng có cấu tạo sao cho không khí trong hộp có thể dao động cộng hưởng với nhiều tần số dao động khác nhau của dây đàn</a:t>
            </a:r>
          </a:p>
        </p:txBody>
      </p:sp>
    </p:spTree>
    <p:extLst>
      <p:ext uri="{BB962C8B-B14F-4D97-AF65-F5344CB8AC3E}">
        <p14:creationId xmlns:p14="http://schemas.microsoft.com/office/powerpoint/2010/main" val="80800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888CA5-AFD2-406E-9DB3-4A71F4EC167E}"/>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6" name="Rounded Rectangle 36">
              <a:extLst>
                <a:ext uri="{FF2B5EF4-FFF2-40B4-BE49-F238E27FC236}">
                  <a16:creationId xmlns:a16="http://schemas.microsoft.com/office/drawing/2014/main" id="{BE56DBBF-6033-48B8-A653-5B25E64429A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09F169F-1CA4-4D60-8EC9-3A0D151A1B9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Vận dụng</a:t>
              </a:r>
            </a:p>
          </p:txBody>
        </p:sp>
      </p:grpSp>
      <p:pic>
        <p:nvPicPr>
          <p:cNvPr id="8" name="Picture 4" descr="empty-blue-rectangle">
            <a:extLst>
              <a:ext uri="{FF2B5EF4-FFF2-40B4-BE49-F238E27FC236}">
                <a16:creationId xmlns:a16="http://schemas.microsoft.com/office/drawing/2014/main" id="{CF9A3D1B-C3ED-4D41-B3C1-631A3BAA35CD}"/>
              </a:ext>
            </a:extLst>
          </p:cNvPr>
          <p:cNvPicPr>
            <a:picLocks noChangeAspect="1" noChangeArrowheads="1"/>
          </p:cNvPicPr>
          <p:nvPr/>
        </p:nvPicPr>
        <p:blipFill>
          <a:blip r:embed="rId2"/>
          <a:srcRect/>
          <a:stretch>
            <a:fillRect/>
          </a:stretch>
        </p:blipFill>
        <p:spPr bwMode="auto">
          <a:xfrm>
            <a:off x="1403794" y="990600"/>
            <a:ext cx="10676515" cy="4077817"/>
          </a:xfrm>
          <a:prstGeom prst="rect">
            <a:avLst/>
          </a:prstGeom>
          <a:noFill/>
          <a:ln w="9525">
            <a:noFill/>
            <a:miter lim="800000"/>
            <a:headEnd/>
            <a:tailEnd/>
          </a:ln>
        </p:spPr>
      </p:pic>
      <p:pic>
        <p:nvPicPr>
          <p:cNvPr id="9" name="Picture 8" descr="http://tmjpainandtreatment.com/wp-content/uploads/2014/09/little-man-with-red-question-mark.jpg">
            <a:hlinkClick r:id="rId3"/>
            <a:extLst>
              <a:ext uri="{FF2B5EF4-FFF2-40B4-BE49-F238E27FC236}">
                <a16:creationId xmlns:a16="http://schemas.microsoft.com/office/drawing/2014/main" id="{C382186C-AB6E-4289-8CCE-A66524FB39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CE73795-C4A3-45EE-B453-FB1474AA8722}"/>
              </a:ext>
            </a:extLst>
          </p:cNvPr>
          <p:cNvSpPr/>
          <p:nvPr/>
        </p:nvSpPr>
        <p:spPr>
          <a:xfrm>
            <a:off x="2065856" y="1176505"/>
            <a:ext cx="9566275" cy="3244093"/>
          </a:xfrm>
          <a:prstGeom prst="rect">
            <a:avLst/>
          </a:prstGeom>
        </p:spPr>
        <p:txBody>
          <a:bodyPr wrap="square">
            <a:spAutoFit/>
          </a:bodyPr>
          <a:lstStyle/>
          <a:p>
            <a:pPr>
              <a:lnSpc>
                <a:spcPct val="150000"/>
              </a:lnSpc>
            </a:pPr>
            <a:r>
              <a:rPr lang="fr-FR" sz="2800" b="1" dirty="0" err="1">
                <a:latin typeface="Arial" panose="020B0604020202020204" pitchFamily="34" charset="0"/>
                <a:cs typeface="Arial" panose="020B0604020202020204" pitchFamily="34" charset="0"/>
              </a:rPr>
              <a:t>Câu</a:t>
            </a:r>
            <a:r>
              <a:rPr lang="fr-FR" sz="2800" b="1" dirty="0">
                <a:latin typeface="Arial" panose="020B0604020202020204" pitchFamily="34" charset="0"/>
                <a:cs typeface="Arial" panose="020B0604020202020204" pitchFamily="34" charset="0"/>
              </a:rPr>
              <a:t> 1:</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Một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hệ</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điều</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hòa</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có</a:t>
            </a:r>
            <a:r>
              <a:rPr lang="fr-FR" sz="2800" dirty="0">
                <a:latin typeface="Arial" panose="020B0604020202020204" pitchFamily="34" charset="0"/>
                <a:cs typeface="Arial" panose="020B0604020202020204" pitchFamily="34" charset="0"/>
              </a:rPr>
              <a:t> chu </a:t>
            </a:r>
            <a:r>
              <a:rPr lang="fr-FR" sz="2800" dirty="0" err="1">
                <a:latin typeface="Arial" panose="020B0604020202020204" pitchFamily="34" charset="0"/>
                <a:cs typeface="Arial" panose="020B0604020202020204" pitchFamily="34" charset="0"/>
              </a:rPr>
              <a:t>kì</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bằng</a:t>
            </a:r>
            <a:r>
              <a:rPr lang="fr-FR" sz="2800" dirty="0">
                <a:latin typeface="Arial" panose="020B0604020202020204" pitchFamily="34" charset="0"/>
                <a:cs typeface="Arial" panose="020B0604020202020204" pitchFamily="34" charset="0"/>
              </a:rPr>
              <a:t> chu </a:t>
            </a:r>
            <a:r>
              <a:rPr lang="fr-FR" sz="2800" dirty="0" err="1">
                <a:latin typeface="Arial" panose="020B0604020202020204" pitchFamily="34" charset="0"/>
                <a:cs typeface="Arial" panose="020B0604020202020204" pitchFamily="34" charset="0"/>
              </a:rPr>
              <a:t>kì</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của</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ngoại</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lực</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biến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thiên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tuần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hoàn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theo</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thời</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gian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Đó</a:t>
            </a:r>
            <a:r>
              <a:rPr lang="fr-FR" sz="2800" dirty="0">
                <a:latin typeface="Arial" panose="020B0604020202020204" pitchFamily="34" charset="0"/>
                <a:cs typeface="Arial" panose="020B0604020202020204" pitchFamily="34" charset="0"/>
              </a:rPr>
              <a:t> là dao </a:t>
            </a:r>
            <a:r>
              <a:rPr lang="fr-FR" sz="2800" dirty="0" err="1">
                <a:latin typeface="Arial" panose="020B0604020202020204" pitchFamily="34" charset="0"/>
                <a:cs typeface="Arial" panose="020B0604020202020204" pitchFamily="34" charset="0"/>
              </a:rPr>
              <a:t>động</a:t>
            </a:r>
            <a:endParaRPr lang="en-VN" sz="2800" dirty="0">
              <a:latin typeface="Arial" panose="020B0604020202020204" pitchFamily="34" charset="0"/>
              <a:cs typeface="Arial" panose="020B0604020202020204" pitchFamily="34" charset="0"/>
            </a:endParaRPr>
          </a:p>
          <a:p>
            <a:pPr marL="342900" indent="-342900">
              <a:lnSpc>
                <a:spcPct val="150000"/>
              </a:lnSpc>
              <a:buAutoNum type="alphaUcPeriod"/>
            </a:pPr>
            <a:r>
              <a:rPr lang="fr-FR" sz="2800" dirty="0" err="1">
                <a:latin typeface="Arial" panose="020B0604020202020204" pitchFamily="34" charset="0"/>
                <a:cs typeface="Arial" panose="020B0604020202020204" pitchFamily="34" charset="0"/>
              </a:rPr>
              <a:t>tự</a:t>
            </a:r>
            <a:r>
              <a:rPr lang="fr-FR" sz="2800" dirty="0">
                <a:latin typeface="Arial" panose="020B0604020202020204" pitchFamily="34" charset="0"/>
                <a:cs typeface="Arial" panose="020B0604020202020204" pitchFamily="34" charset="0"/>
              </a:rPr>
              <a:t> do.						B. </a:t>
            </a:r>
            <a:r>
              <a:rPr lang="fr-FR" sz="2800" dirty="0" err="1">
                <a:latin typeface="Arial" panose="020B0604020202020204" pitchFamily="34" charset="0"/>
                <a:cs typeface="Arial" panose="020B0604020202020204" pitchFamily="34" charset="0"/>
              </a:rPr>
              <a:t>riêng</a:t>
            </a:r>
            <a:r>
              <a:rPr lang="fr-FR" sz="2800" dirty="0">
                <a:latin typeface="Arial" panose="020B0604020202020204" pitchFamily="34" charset="0"/>
                <a:cs typeface="Arial" panose="020B0604020202020204" pitchFamily="34" charset="0"/>
              </a:rPr>
              <a:t>.		</a:t>
            </a:r>
          </a:p>
          <a:p>
            <a:pPr>
              <a:lnSpc>
                <a:spcPct val="150000"/>
              </a:lnSpc>
            </a:pPr>
            <a:r>
              <a:rPr lang="it-IT" sz="2800" dirty="0">
                <a:latin typeface="Arial" panose="020B0604020202020204" pitchFamily="34" charset="0"/>
                <a:cs typeface="Arial" panose="020B0604020202020204" pitchFamily="34" charset="0"/>
              </a:rPr>
              <a:t>C. </a:t>
            </a:r>
            <a:r>
              <a:rPr lang="fr-FR" sz="2800" dirty="0" err="1">
                <a:latin typeface="Arial" panose="020B0604020202020204" pitchFamily="34" charset="0"/>
                <a:cs typeface="Arial" panose="020B0604020202020204" pitchFamily="34" charset="0"/>
              </a:rPr>
              <a:t>cưỡng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bức</a:t>
            </a:r>
            <a:r>
              <a:rPr lang="fr-FR" sz="2800" dirty="0">
                <a:latin typeface="Arial" panose="020B0604020202020204" pitchFamily="34" charset="0"/>
                <a:cs typeface="Arial" panose="020B0604020202020204" pitchFamily="34" charset="0"/>
              </a:rPr>
              <a:t>.					D. </a:t>
            </a:r>
            <a:r>
              <a:rPr lang="fr-FR" sz="2800" dirty="0" err="1">
                <a:latin typeface="Arial" panose="020B0604020202020204" pitchFamily="34" charset="0"/>
                <a:cs typeface="Arial" panose="020B0604020202020204" pitchFamily="34" charset="0"/>
              </a:rPr>
              <a:t>tắt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151DAAE-CC68-9C49-9D3A-EE93488E1987}"/>
              </a:ext>
            </a:extLst>
          </p:cNvPr>
          <p:cNvSpPr/>
          <p:nvPr/>
        </p:nvSpPr>
        <p:spPr>
          <a:xfrm>
            <a:off x="2065856" y="3861936"/>
            <a:ext cx="2518638" cy="523220"/>
          </a:xfrm>
          <a:prstGeom prst="rect">
            <a:avLst/>
          </a:prstGeom>
        </p:spPr>
        <p:txBody>
          <a:bodyPr wrap="none">
            <a:spAutoFit/>
          </a:bodyPr>
          <a:lstStyle/>
          <a:p>
            <a:r>
              <a:rPr lang="it-IT" sz="2800" dirty="0">
                <a:solidFill>
                  <a:srgbClr val="C00000"/>
                </a:solidFill>
                <a:latin typeface="Arial" panose="020B0604020202020204" pitchFamily="34" charset="0"/>
                <a:cs typeface="Arial" panose="020B0604020202020204" pitchFamily="34" charset="0"/>
              </a:rPr>
              <a:t>C. </a:t>
            </a:r>
            <a:r>
              <a:rPr lang="fr-FR" sz="2800" dirty="0" err="1">
                <a:solidFill>
                  <a:srgbClr val="C00000"/>
                </a:solidFill>
                <a:latin typeface="Arial" panose="020B0604020202020204" pitchFamily="34" charset="0"/>
                <a:cs typeface="Arial" panose="020B0604020202020204" pitchFamily="34" charset="0"/>
              </a:rPr>
              <a:t>cưỡng</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bức</a:t>
            </a:r>
            <a:r>
              <a:rPr lang="fr-FR" sz="2800" dirty="0">
                <a:solidFill>
                  <a:srgbClr val="C00000"/>
                </a:solidFill>
                <a:latin typeface="Arial" panose="020B0604020202020204" pitchFamily="34" charset="0"/>
                <a:cs typeface="Arial" panose="020B0604020202020204" pitchFamily="34" charset="0"/>
              </a:rPr>
              <a:t>.</a:t>
            </a:r>
            <a:endParaRPr lang="en-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2DBB-6089-403E-9F33-B427467CA7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401816-85D1-477E-9F09-A9D83ED8F21A}"/>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8032FDD7-AE5F-4D87-A0BF-3DB7CBEDF363}"/>
              </a:ext>
            </a:extLst>
          </p:cNvPr>
          <p:cNvPicPr>
            <a:picLocks noChangeAspect="1"/>
          </p:cNvPicPr>
          <p:nvPr/>
        </p:nvPicPr>
        <p:blipFill rotWithShape="1">
          <a:blip r:embed="rId4">
            <a:extLst>
              <a:ext uri="{28A0092B-C50C-407E-A947-70E740481C1C}">
                <a14:useLocalDpi xmlns:a14="http://schemas.microsoft.com/office/drawing/2010/main" val="0"/>
              </a:ext>
            </a:extLst>
          </a:blip>
          <a:srcRect l="-60" t="3016" r="-1389" b="9492"/>
          <a:stretch/>
        </p:blipFill>
        <p:spPr>
          <a:xfrm>
            <a:off x="0" y="-39074"/>
            <a:ext cx="12344400" cy="6928793"/>
          </a:xfrm>
          <a:prstGeom prst="rect">
            <a:avLst/>
          </a:prstGeom>
        </p:spPr>
      </p:pic>
      <p:sp>
        <p:nvSpPr>
          <p:cNvPr id="5" name="Rectangle 8">
            <a:extLst>
              <a:ext uri="{FF2B5EF4-FFF2-40B4-BE49-F238E27FC236}">
                <a16:creationId xmlns:a16="http://schemas.microsoft.com/office/drawing/2014/main" id="{97104B84-46D4-4837-AFC9-91C676B1CBF3}"/>
              </a:ext>
            </a:extLst>
          </p:cNvPr>
          <p:cNvSpPr>
            <a:spLocks noChangeArrowheads="1"/>
          </p:cNvSpPr>
          <p:nvPr/>
        </p:nvSpPr>
        <p:spPr bwMode="auto">
          <a:xfrm>
            <a:off x="0" y="1825625"/>
            <a:ext cx="12192000" cy="220720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CF09DFEA-52E8-45F5-934C-340BE002B7A4}"/>
              </a:ext>
            </a:extLst>
          </p:cNvPr>
          <p:cNvSpPr>
            <a:spLocks noChangeArrowheads="1"/>
          </p:cNvSpPr>
          <p:nvPr>
            <p:custDataLst>
              <p:tags r:id="rId1"/>
            </p:custDataLst>
          </p:nvPr>
        </p:nvSpPr>
        <p:spPr bwMode="auto">
          <a:xfrm>
            <a:off x="-431800" y="2556999"/>
            <a:ext cx="13055600" cy="86832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ja-JP" altLang="en-US" sz="4500" b="1">
                <a:solidFill>
                  <a:srgbClr val="C00000"/>
                </a:solidFill>
                <a:ea typeface="ＭＳ Ｐゴシック" panose="020B0600070205080204" pitchFamily="50" charset="-128"/>
              </a:rPr>
              <a:t>　</a:t>
            </a:r>
            <a:r>
              <a:rPr lang="en-US" altLang="en-US" sz="4500" b="1">
                <a:solidFill>
                  <a:srgbClr val="C00000"/>
                </a:solidFill>
              </a:rPr>
              <a:t>Dao động tắt dần – Dao động cưỡng bức</a:t>
            </a:r>
          </a:p>
        </p:txBody>
      </p:sp>
      <p:sp>
        <p:nvSpPr>
          <p:cNvPr id="7" name="TextBox 11">
            <a:extLst>
              <a:ext uri="{FF2B5EF4-FFF2-40B4-BE49-F238E27FC236}">
                <a16:creationId xmlns:a16="http://schemas.microsoft.com/office/drawing/2014/main" id="{5C10B32D-C313-4258-A288-FEC616DAD076}"/>
              </a:ext>
            </a:extLst>
          </p:cNvPr>
          <p:cNvSpPr>
            <a:spLocks noChangeArrowheads="1"/>
          </p:cNvSpPr>
          <p:nvPr>
            <p:custDataLst>
              <p:tags r:id="rId2"/>
            </p:custDataLst>
          </p:nvPr>
        </p:nvSpPr>
        <p:spPr bwMode="auto">
          <a:xfrm>
            <a:off x="-161636" y="1698191"/>
            <a:ext cx="2446338" cy="8509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4400" b="1" i="1">
                <a:latin typeface="Times New Roman" panose="02020603050405020304" pitchFamily="18" charset="0"/>
                <a:cs typeface="Times New Roman" panose="02020603050405020304" pitchFamily="18" charset="0"/>
              </a:rPr>
              <a:t>Bài 4:</a:t>
            </a:r>
          </a:p>
        </p:txBody>
      </p:sp>
    </p:spTree>
    <p:extLst>
      <p:ext uri="{BB962C8B-B14F-4D97-AF65-F5344CB8AC3E}">
        <p14:creationId xmlns:p14="http://schemas.microsoft.com/office/powerpoint/2010/main" val="2229377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888CA5-AFD2-406E-9DB3-4A71F4EC167E}"/>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6" name="Rounded Rectangle 36">
              <a:extLst>
                <a:ext uri="{FF2B5EF4-FFF2-40B4-BE49-F238E27FC236}">
                  <a16:creationId xmlns:a16="http://schemas.microsoft.com/office/drawing/2014/main" id="{BE56DBBF-6033-48B8-A653-5B25E64429A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09F169F-1CA4-4D60-8EC9-3A0D151A1B9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Vận dụng</a:t>
              </a:r>
            </a:p>
          </p:txBody>
        </p:sp>
      </p:grpSp>
      <p:pic>
        <p:nvPicPr>
          <p:cNvPr id="8" name="Picture 4" descr="empty-blue-rectangle">
            <a:extLst>
              <a:ext uri="{FF2B5EF4-FFF2-40B4-BE49-F238E27FC236}">
                <a16:creationId xmlns:a16="http://schemas.microsoft.com/office/drawing/2014/main" id="{CF9A3D1B-C3ED-4D41-B3C1-631A3BAA35CD}"/>
              </a:ext>
            </a:extLst>
          </p:cNvPr>
          <p:cNvPicPr>
            <a:picLocks noChangeAspect="1" noChangeArrowheads="1"/>
          </p:cNvPicPr>
          <p:nvPr/>
        </p:nvPicPr>
        <p:blipFill>
          <a:blip r:embed="rId2"/>
          <a:srcRect/>
          <a:stretch>
            <a:fillRect/>
          </a:stretch>
        </p:blipFill>
        <p:spPr bwMode="auto">
          <a:xfrm>
            <a:off x="1403794" y="990600"/>
            <a:ext cx="10228337" cy="4077817"/>
          </a:xfrm>
          <a:prstGeom prst="rect">
            <a:avLst/>
          </a:prstGeom>
          <a:noFill/>
          <a:ln w="9525">
            <a:noFill/>
            <a:miter lim="800000"/>
            <a:headEnd/>
            <a:tailEnd/>
          </a:ln>
        </p:spPr>
      </p:pic>
      <p:pic>
        <p:nvPicPr>
          <p:cNvPr id="9" name="Picture 8" descr="http://tmjpainandtreatment.com/wp-content/uploads/2014/09/little-man-with-red-question-mark.jpg">
            <a:hlinkClick r:id="rId3"/>
            <a:extLst>
              <a:ext uri="{FF2B5EF4-FFF2-40B4-BE49-F238E27FC236}">
                <a16:creationId xmlns:a16="http://schemas.microsoft.com/office/drawing/2014/main" id="{C382186C-AB6E-4289-8CCE-A66524FB39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CE73795-C4A3-45EE-B453-FB1474AA8722}"/>
              </a:ext>
            </a:extLst>
          </p:cNvPr>
          <p:cNvSpPr/>
          <p:nvPr/>
        </p:nvSpPr>
        <p:spPr>
          <a:xfrm>
            <a:off x="2065856" y="1219200"/>
            <a:ext cx="9566275" cy="3244093"/>
          </a:xfrm>
          <a:prstGeom prst="rect">
            <a:avLst/>
          </a:prstGeom>
        </p:spPr>
        <p:txBody>
          <a:bodyPr wrap="square">
            <a:spAutoFit/>
          </a:bodyPr>
          <a:lstStyle/>
          <a:p>
            <a:pPr>
              <a:lnSpc>
                <a:spcPct val="150000"/>
              </a:lnSpc>
            </a:pPr>
            <a:r>
              <a:rPr lang="fr-FR" sz="2800" b="1" dirty="0" err="1">
                <a:latin typeface="Arial" panose="020B0604020202020204" pitchFamily="34" charset="0"/>
                <a:cs typeface="Arial" panose="020B0604020202020204" pitchFamily="34" charset="0"/>
              </a:rPr>
              <a:t>Câu</a:t>
            </a:r>
            <a:r>
              <a:rPr lang="fr-FR" sz="2800" b="1" dirty="0">
                <a:latin typeface="Arial" panose="020B0604020202020204" pitchFamily="34" charset="0"/>
                <a:cs typeface="Arial" panose="020B0604020202020204" pitchFamily="34" charset="0"/>
              </a:rPr>
              <a:t> 2:</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Chọn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phát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biểu</a:t>
            </a:r>
            <a:r>
              <a:rPr lang="fr-FR" sz="2800" dirty="0">
                <a:latin typeface="Arial" panose="020B0604020202020204" pitchFamily="34" charset="0"/>
                <a:cs typeface="Arial" panose="020B0604020202020204" pitchFamily="34" charset="0"/>
              </a:rPr>
              <a:t> </a:t>
            </a:r>
            <a:r>
              <a:rPr lang="fr-FR" sz="2800" b="1" dirty="0" err="1">
                <a:latin typeface="Arial" panose="020B0604020202020204" pitchFamily="34" charset="0"/>
                <a:cs typeface="Arial" panose="020B0604020202020204" pitchFamily="34" charset="0"/>
              </a:rPr>
              <a:t>sai</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tắt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có</a:t>
            </a:r>
            <a:endParaRPr lang="en-VN" sz="2800" dirty="0">
              <a:latin typeface="Arial" panose="020B0604020202020204" pitchFamily="34" charset="0"/>
              <a:cs typeface="Arial" panose="020B0604020202020204" pitchFamily="34" charset="0"/>
            </a:endParaRPr>
          </a:p>
          <a:p>
            <a:pPr>
              <a:lnSpc>
                <a:spcPct val="150000"/>
              </a:lnSpc>
            </a:pPr>
            <a:r>
              <a:rPr lang="fr-FR" sz="2800" dirty="0">
                <a:latin typeface="Arial" panose="020B0604020202020204" pitchFamily="34" charset="0"/>
                <a:cs typeface="Arial" panose="020B0604020202020204" pitchFamily="34" charset="0"/>
              </a:rPr>
              <a:t>A. </a:t>
            </a:r>
            <a:r>
              <a:rPr lang="fr-FR" sz="2800" dirty="0" err="1">
                <a:latin typeface="Arial" panose="020B0604020202020204" pitchFamily="34" charset="0"/>
                <a:cs typeface="Arial" panose="020B0604020202020204" pitchFamily="34" charset="0"/>
              </a:rPr>
              <a:t>lực</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cản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càng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lớn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thì</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tắt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càng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nhanh</a:t>
            </a:r>
            <a:r>
              <a:rPr lang="fr-FR"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nSpc>
                <a:spcPct val="150000"/>
              </a:lnSpc>
            </a:pPr>
            <a:r>
              <a:rPr lang="fr-FR" sz="2800" dirty="0">
                <a:latin typeface="Arial" panose="020B0604020202020204" pitchFamily="34" charset="0"/>
                <a:cs typeface="Arial" panose="020B0604020202020204" pitchFamily="34" charset="0"/>
              </a:rPr>
              <a:t>B. </a:t>
            </a:r>
            <a:r>
              <a:rPr lang="fr-FR" sz="2800" dirty="0" err="1">
                <a:latin typeface="Arial" panose="020B0604020202020204" pitchFamily="34" charset="0"/>
                <a:cs typeface="Arial" panose="020B0604020202020204" pitchFamily="34" charset="0"/>
              </a:rPr>
              <a:t>cơ</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năng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của</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giảm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nSpc>
                <a:spcPct val="150000"/>
              </a:lnSpc>
            </a:pPr>
            <a:r>
              <a:rPr lang="fr-FR" sz="2800" dirty="0">
                <a:latin typeface="Arial" panose="020B0604020202020204" pitchFamily="34" charset="0"/>
                <a:cs typeface="Arial" panose="020B0604020202020204" pitchFamily="34" charset="0"/>
              </a:rPr>
              <a:t>C. </a:t>
            </a:r>
            <a:r>
              <a:rPr lang="fr-FR" sz="2800" dirty="0" err="1">
                <a:latin typeface="Arial" panose="020B0604020202020204" pitchFamily="34" charset="0"/>
                <a:cs typeface="Arial" panose="020B0604020202020204" pitchFamily="34" charset="0"/>
              </a:rPr>
              <a:t>biên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độ</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giảm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a:lnSpc>
                <a:spcPct val="150000"/>
              </a:lnSpc>
            </a:pPr>
            <a:r>
              <a:rPr lang="fr-FR" sz="2800" dirty="0">
                <a:latin typeface="Arial" panose="020B0604020202020204" pitchFamily="34" charset="0"/>
                <a:cs typeface="Arial" panose="020B0604020202020204" pitchFamily="34" charset="0"/>
              </a:rPr>
              <a:t>D. </a:t>
            </a:r>
            <a:r>
              <a:rPr lang="fr-FR" sz="2800" dirty="0" err="1">
                <a:latin typeface="Arial" panose="020B0604020202020204" pitchFamily="34" charset="0"/>
                <a:cs typeface="Arial" panose="020B0604020202020204" pitchFamily="34" charset="0"/>
              </a:rPr>
              <a:t>tần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số</a:t>
            </a:r>
            <a:r>
              <a:rPr lang="fr-FR" sz="2800" dirty="0">
                <a:latin typeface="Arial" panose="020B0604020202020204" pitchFamily="34" charset="0"/>
                <a:cs typeface="Arial" panose="020B0604020202020204" pitchFamily="34" charset="0"/>
              </a:rPr>
              <a:t> dao </a:t>
            </a:r>
            <a:r>
              <a:rPr lang="fr-FR" sz="2800" dirty="0" err="1">
                <a:latin typeface="Arial" panose="020B0604020202020204" pitchFamily="34" charset="0"/>
                <a:cs typeface="Arial" panose="020B0604020202020204" pitchFamily="34" charset="0"/>
              </a:rPr>
              <a:t>động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càng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lớn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thì</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sự</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tắt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dần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càng</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chậm</a:t>
            </a:r>
            <a:r>
              <a:rPr lang="fr-FR"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3EE1A5D-19F4-8243-9E23-B8FD8C13E4A6}"/>
              </a:ext>
            </a:extLst>
          </p:cNvPr>
          <p:cNvSpPr txBox="1"/>
          <p:nvPr/>
        </p:nvSpPr>
        <p:spPr>
          <a:xfrm>
            <a:off x="2065856" y="3886200"/>
            <a:ext cx="8895384" cy="954107"/>
          </a:xfrm>
          <a:prstGeom prst="rect">
            <a:avLst/>
          </a:prstGeom>
          <a:noFill/>
        </p:spPr>
        <p:txBody>
          <a:bodyPr wrap="none" rtlCol="0">
            <a:spAutoFit/>
          </a:bodyPr>
          <a:lstStyle/>
          <a:p>
            <a:r>
              <a:rPr lang="fr-FR" sz="2800" dirty="0">
                <a:solidFill>
                  <a:srgbClr val="C00000"/>
                </a:solidFill>
                <a:latin typeface="Arial" panose="020B0604020202020204" pitchFamily="34" charset="0"/>
                <a:cs typeface="Arial" panose="020B0604020202020204" pitchFamily="34" charset="0"/>
              </a:rPr>
              <a:t>D. </a:t>
            </a:r>
            <a:r>
              <a:rPr lang="fr-FR" sz="2800" dirty="0" err="1">
                <a:solidFill>
                  <a:srgbClr val="C00000"/>
                </a:solidFill>
                <a:latin typeface="Arial" panose="020B0604020202020204" pitchFamily="34" charset="0"/>
                <a:cs typeface="Arial" panose="020B0604020202020204" pitchFamily="34" charset="0"/>
              </a:rPr>
              <a:t>tần</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số</a:t>
            </a:r>
            <a:r>
              <a:rPr lang="fr-FR" sz="2800" dirty="0">
                <a:solidFill>
                  <a:srgbClr val="C00000"/>
                </a:solidFill>
                <a:latin typeface="Arial" panose="020B0604020202020204" pitchFamily="34" charset="0"/>
                <a:cs typeface="Arial" panose="020B0604020202020204" pitchFamily="34" charset="0"/>
              </a:rPr>
              <a:t> dao </a:t>
            </a:r>
            <a:r>
              <a:rPr lang="fr-FR" sz="2800" dirty="0" err="1">
                <a:solidFill>
                  <a:srgbClr val="C00000"/>
                </a:solidFill>
                <a:latin typeface="Arial" panose="020B0604020202020204" pitchFamily="34" charset="0"/>
                <a:cs typeface="Arial" panose="020B0604020202020204" pitchFamily="34" charset="0"/>
              </a:rPr>
              <a:t>động</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càng</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lớn</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thì</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sự</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tắt</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dần</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càng</a:t>
            </a:r>
            <a:r>
              <a:rPr lang="fr-FR" sz="2800" dirty="0">
                <a:solidFill>
                  <a:srgbClr val="C00000"/>
                </a:solidFill>
                <a:latin typeface="Arial" panose="020B0604020202020204" pitchFamily="34" charset="0"/>
                <a:cs typeface="Arial" panose="020B0604020202020204" pitchFamily="34" charset="0"/>
              </a:rPr>
              <a:t> </a:t>
            </a:r>
            <a:r>
              <a:rPr lang="fr-FR" sz="2800" dirty="0" err="1">
                <a:solidFill>
                  <a:srgbClr val="C00000"/>
                </a:solidFill>
                <a:latin typeface="Arial" panose="020B0604020202020204" pitchFamily="34" charset="0"/>
                <a:cs typeface="Arial" panose="020B0604020202020204" pitchFamily="34" charset="0"/>
              </a:rPr>
              <a:t>chậm</a:t>
            </a:r>
            <a:r>
              <a:rPr lang="fr-FR" sz="2800" dirty="0">
                <a:solidFill>
                  <a:srgbClr val="C00000"/>
                </a:solidFill>
                <a:latin typeface="Arial" panose="020B0604020202020204" pitchFamily="34" charset="0"/>
                <a:cs typeface="Arial" panose="020B0604020202020204" pitchFamily="34" charset="0"/>
              </a:rPr>
              <a:t>.</a:t>
            </a:r>
            <a:endParaRPr lang="en-VN" sz="2800" dirty="0">
              <a:solidFill>
                <a:srgbClr val="C00000"/>
              </a:solidFill>
              <a:latin typeface="Arial" panose="020B0604020202020204" pitchFamily="34" charset="0"/>
              <a:cs typeface="Arial" panose="020B0604020202020204" pitchFamily="34" charset="0"/>
            </a:endParaRPr>
          </a:p>
          <a:p>
            <a:endParaRPr lang="en-VN" sz="2800" dirty="0"/>
          </a:p>
        </p:txBody>
      </p:sp>
    </p:spTree>
    <p:extLst>
      <p:ext uri="{BB962C8B-B14F-4D97-AF65-F5344CB8AC3E}">
        <p14:creationId xmlns:p14="http://schemas.microsoft.com/office/powerpoint/2010/main" val="32481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888CA5-AFD2-406E-9DB3-4A71F4EC167E}"/>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6" name="Rounded Rectangle 36">
              <a:extLst>
                <a:ext uri="{FF2B5EF4-FFF2-40B4-BE49-F238E27FC236}">
                  <a16:creationId xmlns:a16="http://schemas.microsoft.com/office/drawing/2014/main" id="{BE56DBBF-6033-48B8-A653-5B25E64429A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09F169F-1CA4-4D60-8EC9-3A0D151A1B9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Vận dụng</a:t>
              </a:r>
            </a:p>
          </p:txBody>
        </p:sp>
      </p:grpSp>
      <p:pic>
        <p:nvPicPr>
          <p:cNvPr id="8" name="Picture 4" descr="empty-blue-rectangle">
            <a:extLst>
              <a:ext uri="{FF2B5EF4-FFF2-40B4-BE49-F238E27FC236}">
                <a16:creationId xmlns:a16="http://schemas.microsoft.com/office/drawing/2014/main" id="{CF9A3D1B-C3ED-4D41-B3C1-631A3BAA35CD}"/>
              </a:ext>
            </a:extLst>
          </p:cNvPr>
          <p:cNvPicPr>
            <a:picLocks noChangeAspect="1" noChangeArrowheads="1"/>
          </p:cNvPicPr>
          <p:nvPr/>
        </p:nvPicPr>
        <p:blipFill>
          <a:blip r:embed="rId2"/>
          <a:srcRect/>
          <a:stretch>
            <a:fillRect/>
          </a:stretch>
        </p:blipFill>
        <p:spPr bwMode="auto">
          <a:xfrm>
            <a:off x="1403795" y="990600"/>
            <a:ext cx="10717866" cy="5334000"/>
          </a:xfrm>
          <a:prstGeom prst="rect">
            <a:avLst/>
          </a:prstGeom>
          <a:noFill/>
          <a:ln w="9525">
            <a:noFill/>
            <a:miter lim="800000"/>
            <a:headEnd/>
            <a:tailEnd/>
          </a:ln>
        </p:spPr>
      </p:pic>
      <p:pic>
        <p:nvPicPr>
          <p:cNvPr id="9" name="Picture 8" descr="http://tmjpainandtreatment.com/wp-content/uploads/2014/09/little-man-with-red-question-mark.jpg">
            <a:hlinkClick r:id="rId3"/>
            <a:extLst>
              <a:ext uri="{FF2B5EF4-FFF2-40B4-BE49-F238E27FC236}">
                <a16:creationId xmlns:a16="http://schemas.microsoft.com/office/drawing/2014/main" id="{C382186C-AB6E-4289-8CCE-A66524FB39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CE73795-C4A3-45EE-B453-FB1474AA8722}"/>
              </a:ext>
            </a:extLst>
          </p:cNvPr>
          <p:cNvSpPr/>
          <p:nvPr/>
        </p:nvSpPr>
        <p:spPr>
          <a:xfrm>
            <a:off x="2575956" y="1295400"/>
            <a:ext cx="8625444" cy="4819461"/>
          </a:xfrm>
          <a:prstGeom prst="rect">
            <a:avLst/>
          </a:prstGeom>
        </p:spPr>
        <p:txBody>
          <a:bodyPr wrap="square">
            <a:spAutoFit/>
          </a:bodyPr>
          <a:lstStyle/>
          <a:p>
            <a:pPr>
              <a:lnSpc>
                <a:spcPct val="150000"/>
              </a:lnSpc>
            </a:pPr>
            <a:r>
              <a:rPr lang="fr-FR" sz="2600" b="1" dirty="0" err="1">
                <a:latin typeface="Arial" panose="020B0604020202020204" pitchFamily="34" charset="0"/>
                <a:cs typeface="Arial" panose="020B0604020202020204" pitchFamily="34" charset="0"/>
              </a:rPr>
              <a:t>Câu</a:t>
            </a:r>
            <a:r>
              <a:rPr lang="fr-FR" sz="2600" b="1" dirty="0">
                <a:latin typeface="Arial" panose="020B0604020202020204" pitchFamily="34" charset="0"/>
                <a:cs typeface="Arial" panose="020B0604020202020204" pitchFamily="34" charset="0"/>
              </a:rPr>
              <a:t> 3:</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Điều</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nào</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sau</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đây</a:t>
            </a:r>
            <a:r>
              <a:rPr lang="fr-FR" sz="2600" dirty="0">
                <a:latin typeface="Arial" panose="020B0604020202020204" pitchFamily="34" charset="0"/>
                <a:cs typeface="Arial" panose="020B0604020202020204" pitchFamily="34" charset="0"/>
              </a:rPr>
              <a:t> là </a:t>
            </a:r>
            <a:r>
              <a:rPr lang="vi-VN" sz="2600" b="1" dirty="0">
                <a:latin typeface="Arial" panose="020B0604020202020204" pitchFamily="34" charset="0"/>
                <a:cs typeface="Arial" panose="020B0604020202020204" pitchFamily="34" charset="0"/>
              </a:rPr>
              <a:t>sai</a:t>
            </a:r>
            <a:r>
              <a:rPr lang="fr-FR" sz="2600" dirty="0">
                <a:latin typeface="Arial" panose="020B0604020202020204" pitchFamily="34" charset="0"/>
                <a:cs typeface="Arial" panose="020B0604020202020204" pitchFamily="34" charset="0"/>
              </a:rPr>
              <a:t> khi </a:t>
            </a:r>
            <a:r>
              <a:rPr lang="fr-FR" sz="2600" dirty="0" err="1">
                <a:latin typeface="Arial" panose="020B0604020202020204" pitchFamily="34" charset="0"/>
                <a:cs typeface="Arial" panose="020B0604020202020204" pitchFamily="34" charset="0"/>
              </a:rPr>
              <a:t>nói</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về</a:t>
            </a:r>
            <a:r>
              <a:rPr lang="fr-FR" sz="2600" dirty="0">
                <a:latin typeface="Arial" panose="020B0604020202020204" pitchFamily="34" charset="0"/>
                <a:cs typeface="Arial" panose="020B0604020202020204" pitchFamily="34" charset="0"/>
              </a:rPr>
              <a:t> dao </a:t>
            </a:r>
            <a:r>
              <a:rPr lang="fr-FR" sz="2600" dirty="0" err="1">
                <a:latin typeface="Arial" panose="020B0604020202020204" pitchFamily="34" charset="0"/>
                <a:cs typeface="Arial" panose="020B0604020202020204" pitchFamily="34" charset="0"/>
              </a:rPr>
              <a:t>động</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tắt</a:t>
            </a:r>
            <a:r>
              <a:rPr lang="fr-FR" sz="2600" dirty="0">
                <a:latin typeface="Arial" panose="020B0604020202020204" pitchFamily="34" charset="0"/>
                <a:cs typeface="Arial" panose="020B0604020202020204" pitchFamily="34" charset="0"/>
              </a:rPr>
              <a:t> </a:t>
            </a:r>
            <a:r>
              <a:rPr lang="fr-FR" sz="2600" dirty="0" err="1">
                <a:latin typeface="Arial" panose="020B0604020202020204" pitchFamily="34" charset="0"/>
                <a:cs typeface="Arial" panose="020B0604020202020204" pitchFamily="34" charset="0"/>
              </a:rPr>
              <a:t>dần</a:t>
            </a:r>
            <a:r>
              <a:rPr lang="vi-VN" sz="2600" dirty="0">
                <a:latin typeface="Arial" panose="020B0604020202020204" pitchFamily="34" charset="0"/>
                <a:cs typeface="Arial" panose="020B0604020202020204" pitchFamily="34" charset="0"/>
              </a:rPr>
              <a:t>?</a:t>
            </a:r>
            <a:endParaRPr lang="en-VN" sz="2600" dirty="0">
              <a:latin typeface="Arial" panose="020B0604020202020204" pitchFamily="34" charset="0"/>
              <a:cs typeface="Arial" panose="020B0604020202020204" pitchFamily="34" charset="0"/>
            </a:endParaRPr>
          </a:p>
          <a:p>
            <a:pPr>
              <a:lnSpc>
                <a:spcPct val="150000"/>
              </a:lnSpc>
            </a:pPr>
            <a:r>
              <a:rPr lang="vi-VN" sz="2600" dirty="0">
                <a:latin typeface="Arial" panose="020B0604020202020204" pitchFamily="34" charset="0"/>
                <a:cs typeface="Arial" panose="020B0604020202020204" pitchFamily="34" charset="0"/>
              </a:rPr>
              <a:t>A. Dao động tắt dần là dao động có biên độ giảm dần theo thời gian.</a:t>
            </a:r>
            <a:endParaRPr lang="en-VN" sz="2600" dirty="0">
              <a:latin typeface="Arial" panose="020B0604020202020204" pitchFamily="34" charset="0"/>
              <a:cs typeface="Arial" panose="020B0604020202020204" pitchFamily="34" charset="0"/>
            </a:endParaRPr>
          </a:p>
          <a:p>
            <a:pPr>
              <a:lnSpc>
                <a:spcPct val="150000"/>
              </a:lnSpc>
            </a:pPr>
            <a:r>
              <a:rPr lang="vi-VN" sz="2600" dirty="0">
                <a:latin typeface="Arial" panose="020B0604020202020204" pitchFamily="34" charset="0"/>
                <a:cs typeface="Arial" panose="020B0604020202020204" pitchFamily="34" charset="0"/>
              </a:rPr>
              <a:t>B. Dao động tắt dần vẫn còn mang tính tuần hoàn.</a:t>
            </a:r>
            <a:endParaRPr lang="en-VN" sz="2600" dirty="0">
              <a:latin typeface="Arial" panose="020B0604020202020204" pitchFamily="34" charset="0"/>
              <a:cs typeface="Arial" panose="020B0604020202020204" pitchFamily="34" charset="0"/>
            </a:endParaRPr>
          </a:p>
          <a:p>
            <a:pPr>
              <a:lnSpc>
                <a:spcPct val="150000"/>
              </a:lnSpc>
            </a:pPr>
            <a:r>
              <a:rPr lang="vi-VN" sz="2600" dirty="0">
                <a:latin typeface="Arial" panose="020B0604020202020204" pitchFamily="34" charset="0"/>
                <a:cs typeface="Arial" panose="020B0604020202020204" pitchFamily="34" charset="0"/>
              </a:rPr>
              <a:t>C. Nguyên nhân của sự tắt dần là do tác động của lực ma sát, lực cản của môi trường.</a:t>
            </a:r>
            <a:endParaRPr lang="en-VN" sz="2600" dirty="0">
              <a:latin typeface="Arial" panose="020B0604020202020204" pitchFamily="34" charset="0"/>
              <a:cs typeface="Arial" panose="020B0604020202020204" pitchFamily="34" charset="0"/>
            </a:endParaRPr>
          </a:p>
          <a:p>
            <a:pPr>
              <a:lnSpc>
                <a:spcPct val="150000"/>
              </a:lnSpc>
            </a:pPr>
            <a:r>
              <a:rPr lang="vi-VN" sz="2600" dirty="0">
                <a:latin typeface="Arial" panose="020B0604020202020204" pitchFamily="34" charset="0"/>
                <a:cs typeface="Arial" panose="020B0604020202020204" pitchFamily="34" charset="0"/>
              </a:rPr>
              <a:t>D. Ma sát càng lớn thì sự tắt dần xảy ra càng nhanh.</a:t>
            </a:r>
            <a:endParaRPr lang="en-VN" sz="2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1039822-F3C2-8843-B341-912BFEE1E662}"/>
              </a:ext>
            </a:extLst>
          </p:cNvPr>
          <p:cNvSpPr txBox="1"/>
          <p:nvPr/>
        </p:nvSpPr>
        <p:spPr>
          <a:xfrm>
            <a:off x="2575956" y="3810000"/>
            <a:ext cx="7673896" cy="892552"/>
          </a:xfrm>
          <a:prstGeom prst="rect">
            <a:avLst/>
          </a:prstGeom>
          <a:noFill/>
        </p:spPr>
        <p:txBody>
          <a:bodyPr wrap="none" rtlCol="0">
            <a:spAutoFit/>
          </a:bodyPr>
          <a:lstStyle/>
          <a:p>
            <a:r>
              <a:rPr lang="vi-VN" sz="2600" dirty="0">
                <a:solidFill>
                  <a:srgbClr val="C00000"/>
                </a:solidFill>
                <a:cs typeface="Arial" panose="020B0604020202020204" pitchFamily="34" charset="0"/>
              </a:rPr>
              <a:t>B. Dao động tắt dần vẫn còn mang tính tuần hoàn.</a:t>
            </a:r>
            <a:endParaRPr lang="en-VN" sz="2600" dirty="0">
              <a:solidFill>
                <a:srgbClr val="C00000"/>
              </a:solidFill>
              <a:latin typeface="Arial" panose="020B0604020202020204" pitchFamily="34" charset="0"/>
              <a:cs typeface="Arial" panose="020B0604020202020204" pitchFamily="34" charset="0"/>
            </a:endParaRPr>
          </a:p>
          <a:p>
            <a:endParaRPr lang="en-VN" sz="2600" dirty="0"/>
          </a:p>
        </p:txBody>
      </p:sp>
    </p:spTree>
    <p:extLst>
      <p:ext uri="{BB962C8B-B14F-4D97-AF65-F5344CB8AC3E}">
        <p14:creationId xmlns:p14="http://schemas.microsoft.com/office/powerpoint/2010/main" val="203691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888CA5-AFD2-406E-9DB3-4A71F4EC167E}"/>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6" name="Rounded Rectangle 36">
              <a:extLst>
                <a:ext uri="{FF2B5EF4-FFF2-40B4-BE49-F238E27FC236}">
                  <a16:creationId xmlns:a16="http://schemas.microsoft.com/office/drawing/2014/main" id="{BE56DBBF-6033-48B8-A653-5B25E64429A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09F169F-1CA4-4D60-8EC9-3A0D151A1B9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Vận dụng</a:t>
              </a:r>
            </a:p>
          </p:txBody>
        </p:sp>
      </p:grpSp>
      <p:pic>
        <p:nvPicPr>
          <p:cNvPr id="8" name="Picture 4" descr="empty-blue-rectangle">
            <a:extLst>
              <a:ext uri="{FF2B5EF4-FFF2-40B4-BE49-F238E27FC236}">
                <a16:creationId xmlns:a16="http://schemas.microsoft.com/office/drawing/2014/main" id="{CF9A3D1B-C3ED-4D41-B3C1-631A3BAA35CD}"/>
              </a:ext>
            </a:extLst>
          </p:cNvPr>
          <p:cNvPicPr>
            <a:picLocks noChangeAspect="1" noChangeArrowheads="1"/>
          </p:cNvPicPr>
          <p:nvPr/>
        </p:nvPicPr>
        <p:blipFill>
          <a:blip r:embed="rId2"/>
          <a:srcRect/>
          <a:stretch>
            <a:fillRect/>
          </a:stretch>
        </p:blipFill>
        <p:spPr bwMode="auto">
          <a:xfrm>
            <a:off x="914400" y="1066799"/>
            <a:ext cx="11277600" cy="3505201"/>
          </a:xfrm>
          <a:prstGeom prst="rect">
            <a:avLst/>
          </a:prstGeom>
          <a:noFill/>
          <a:ln w="9525">
            <a:noFill/>
            <a:miter lim="800000"/>
            <a:headEnd/>
            <a:tailEnd/>
          </a:ln>
        </p:spPr>
      </p:pic>
      <p:pic>
        <p:nvPicPr>
          <p:cNvPr id="9" name="Picture 8" descr="http://tmjpainandtreatment.com/wp-content/uploads/2014/09/little-man-with-red-question-mark.jpg">
            <a:hlinkClick r:id="rId3"/>
            <a:extLst>
              <a:ext uri="{FF2B5EF4-FFF2-40B4-BE49-F238E27FC236}">
                <a16:creationId xmlns:a16="http://schemas.microsoft.com/office/drawing/2014/main" id="{C382186C-AB6E-4289-8CCE-A66524FB39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968" y="533400"/>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CE73795-C4A3-45EE-B453-FB1474AA8722}"/>
              </a:ext>
            </a:extLst>
          </p:cNvPr>
          <p:cNvSpPr/>
          <p:nvPr/>
        </p:nvSpPr>
        <p:spPr>
          <a:xfrm>
            <a:off x="1447800" y="1287717"/>
            <a:ext cx="10363200" cy="3028521"/>
          </a:xfrm>
          <a:prstGeom prst="rect">
            <a:avLst/>
          </a:prstGeom>
        </p:spPr>
        <p:txBody>
          <a:bodyPr wrap="square">
            <a:spAutoFit/>
          </a:bodyPr>
          <a:lstStyle/>
          <a:p>
            <a:pPr>
              <a:lnSpc>
                <a:spcPct val="150000"/>
              </a:lnSpc>
            </a:pPr>
            <a:r>
              <a:rPr lang="vi-VN" sz="2600" b="1" dirty="0"/>
              <a:t>Câu </a:t>
            </a:r>
            <a:r>
              <a:rPr lang="en-VN" sz="2600" b="1" dirty="0"/>
              <a:t>4</a:t>
            </a:r>
            <a:r>
              <a:rPr lang="vi-VN" sz="2600" b="1" dirty="0"/>
              <a:t>:</a:t>
            </a:r>
            <a:r>
              <a:rPr lang="vi-VN" sz="2600" dirty="0"/>
              <a:t> Vật dao động tắt dần có</a:t>
            </a:r>
            <a:endParaRPr lang="en-VN" sz="2600" dirty="0"/>
          </a:p>
          <a:p>
            <a:pPr>
              <a:lnSpc>
                <a:spcPct val="150000"/>
              </a:lnSpc>
            </a:pPr>
            <a:r>
              <a:rPr lang="vi-VN" sz="2600" dirty="0"/>
              <a:t>A. pha dao động luôn giảm dần theo thời gian.</a:t>
            </a:r>
            <a:endParaRPr lang="en-VN" sz="2600" dirty="0"/>
          </a:p>
          <a:p>
            <a:pPr>
              <a:lnSpc>
                <a:spcPct val="150000"/>
              </a:lnSpc>
            </a:pPr>
            <a:r>
              <a:rPr lang="vi-VN" sz="2600" dirty="0"/>
              <a:t>B. li độ luôn giảm dần theo thời gian.</a:t>
            </a:r>
            <a:endParaRPr lang="en-VN" sz="2600" dirty="0"/>
          </a:p>
          <a:p>
            <a:pPr>
              <a:lnSpc>
                <a:spcPct val="150000"/>
              </a:lnSpc>
            </a:pPr>
            <a:r>
              <a:rPr lang="vi-VN" sz="2600" dirty="0"/>
              <a:t>C. cơ năng luôn giảm dần theo thời gian.</a:t>
            </a:r>
            <a:endParaRPr lang="en-VN" sz="2600" dirty="0"/>
          </a:p>
          <a:p>
            <a:pPr>
              <a:lnSpc>
                <a:spcPct val="150000"/>
              </a:lnSpc>
            </a:pPr>
            <a:r>
              <a:rPr lang="vi-VN" sz="2600" dirty="0"/>
              <a:t>D. thế năng luôn giảm dần theo thời gian.</a:t>
            </a:r>
            <a:endParaRPr lang="en-VN" sz="2600" dirty="0"/>
          </a:p>
        </p:txBody>
      </p:sp>
      <p:sp>
        <p:nvSpPr>
          <p:cNvPr id="2" name="TextBox 1">
            <a:extLst>
              <a:ext uri="{FF2B5EF4-FFF2-40B4-BE49-F238E27FC236}">
                <a16:creationId xmlns:a16="http://schemas.microsoft.com/office/drawing/2014/main" id="{5D4F8631-98EF-824B-91CC-A239D726248C}"/>
              </a:ext>
            </a:extLst>
          </p:cNvPr>
          <p:cNvSpPr txBox="1"/>
          <p:nvPr/>
        </p:nvSpPr>
        <p:spPr>
          <a:xfrm>
            <a:off x="1447801" y="3200400"/>
            <a:ext cx="6273636" cy="892552"/>
          </a:xfrm>
          <a:prstGeom prst="rect">
            <a:avLst/>
          </a:prstGeom>
          <a:noFill/>
        </p:spPr>
        <p:txBody>
          <a:bodyPr wrap="square" rtlCol="0">
            <a:spAutoFit/>
          </a:bodyPr>
          <a:lstStyle/>
          <a:p>
            <a:r>
              <a:rPr lang="vi-VN" sz="2600" dirty="0">
                <a:solidFill>
                  <a:srgbClr val="C00000"/>
                </a:solidFill>
              </a:rPr>
              <a:t>C. cơ năng luôn giảm dần theo thời gian.</a:t>
            </a:r>
            <a:endParaRPr lang="en-VN" sz="2600" dirty="0">
              <a:solidFill>
                <a:srgbClr val="C00000"/>
              </a:solidFill>
            </a:endParaRPr>
          </a:p>
          <a:p>
            <a:endParaRPr lang="en-VN" sz="2600" dirty="0"/>
          </a:p>
        </p:txBody>
      </p:sp>
    </p:spTree>
    <p:extLst>
      <p:ext uri="{BB962C8B-B14F-4D97-AF65-F5344CB8AC3E}">
        <p14:creationId xmlns:p14="http://schemas.microsoft.com/office/powerpoint/2010/main" val="183411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62F847-8C27-471F-A3B4-8E3B40347178}"/>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5" name="Rounded Rectangle 36">
              <a:extLst>
                <a:ext uri="{FF2B5EF4-FFF2-40B4-BE49-F238E27FC236}">
                  <a16:creationId xmlns:a16="http://schemas.microsoft.com/office/drawing/2014/main" id="{98B37DCD-56A3-4E5A-B5CA-120C8C62A39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EB7F38D9-3B50-4B76-ADB4-A9E1DA29D6F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Thảo luận</a:t>
              </a:r>
            </a:p>
          </p:txBody>
        </p:sp>
      </p:grpSp>
      <p:sp>
        <p:nvSpPr>
          <p:cNvPr id="7" name="TextBox 6">
            <a:extLst>
              <a:ext uri="{FF2B5EF4-FFF2-40B4-BE49-F238E27FC236}">
                <a16:creationId xmlns:a16="http://schemas.microsoft.com/office/drawing/2014/main" id="{88FD90DE-35EE-42BA-B321-AAF060D2599B}"/>
              </a:ext>
            </a:extLst>
          </p:cNvPr>
          <p:cNvSpPr txBox="1"/>
          <p:nvPr/>
        </p:nvSpPr>
        <p:spPr>
          <a:xfrm>
            <a:off x="2194128" y="745618"/>
            <a:ext cx="7803744" cy="861774"/>
          </a:xfrm>
          <a:prstGeom prst="rect">
            <a:avLst/>
          </a:prstGeom>
          <a:noFill/>
        </p:spPr>
        <p:txBody>
          <a:bodyPr wrap="square">
            <a:spAutoFit/>
          </a:bodyPr>
          <a:lstStyle/>
          <a:p>
            <a:pPr algn="ctr"/>
            <a:r>
              <a:rPr lang="en-US" altLang="en-US" sz="2500">
                <a:solidFill>
                  <a:srgbClr val="0070C0"/>
                </a:solidFill>
                <a:latin typeface="Arial" panose="020B0604020202020204" pitchFamily="34" charset="0"/>
                <a:cs typeface="Arial" panose="020B0604020202020204" pitchFamily="34" charset="0"/>
              </a:rPr>
              <a:t>Kéo một cây thước khỏi vị trí cân bằng rồi thả cho nó dao động. Liệu cây thước có dao động mãi mãi?</a:t>
            </a:r>
          </a:p>
        </p:txBody>
      </p:sp>
      <p:pic>
        <p:nvPicPr>
          <p:cNvPr id="8" name="Picture 7" descr="http://tmjpainandtreatment.com/wp-content/uploads/2014/09/little-man-with-red-question-mark.jpg">
            <a:hlinkClick r:id="rId2"/>
            <a:extLst>
              <a:ext uri="{FF2B5EF4-FFF2-40B4-BE49-F238E27FC236}">
                <a16:creationId xmlns:a16="http://schemas.microsoft.com/office/drawing/2014/main" id="{5234F869-E23C-4A70-A974-B25A80B34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lamp, tower, light&#10;&#10;Description automatically generated">
            <a:extLst>
              <a:ext uri="{FF2B5EF4-FFF2-40B4-BE49-F238E27FC236}">
                <a16:creationId xmlns:a16="http://schemas.microsoft.com/office/drawing/2014/main" id="{10B38B93-4659-4F18-943F-494193E89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1905000"/>
            <a:ext cx="2967228" cy="4495800"/>
          </a:xfrm>
          <a:prstGeom prst="rect">
            <a:avLst/>
          </a:prstGeom>
        </p:spPr>
      </p:pic>
      <p:pic>
        <p:nvPicPr>
          <p:cNvPr id="11" name="Picture 10" descr="A picture containing tower&#10;&#10;Description automatically generated">
            <a:extLst>
              <a:ext uri="{FF2B5EF4-FFF2-40B4-BE49-F238E27FC236}">
                <a16:creationId xmlns:a16="http://schemas.microsoft.com/office/drawing/2014/main" id="{BEC9C11E-728E-4518-8B3D-707B1A4BF0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981200"/>
            <a:ext cx="2947206" cy="4495801"/>
          </a:xfrm>
          <a:prstGeom prst="rect">
            <a:avLst/>
          </a:prstGeom>
        </p:spPr>
      </p:pic>
    </p:spTree>
    <p:extLst>
      <p:ext uri="{BB962C8B-B14F-4D97-AF65-F5344CB8AC3E}">
        <p14:creationId xmlns:p14="http://schemas.microsoft.com/office/powerpoint/2010/main" val="356164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FD2C3F-4A11-45DF-831D-0C473A0E08F9}"/>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6" name="Rounded Rectangle 36">
              <a:extLst>
                <a:ext uri="{FF2B5EF4-FFF2-40B4-BE49-F238E27FC236}">
                  <a16:creationId xmlns:a16="http://schemas.microsoft.com/office/drawing/2014/main" id="{0F92B1E4-41F7-4A49-99EF-12FE94A916E3}"/>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5B7D419-8CF5-4812-A189-DBCF6475E7E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Thảo luận</a:t>
              </a:r>
            </a:p>
          </p:txBody>
        </p:sp>
      </p:grpSp>
      <p:grpSp>
        <p:nvGrpSpPr>
          <p:cNvPr id="25" name="Group 24">
            <a:extLst>
              <a:ext uri="{FF2B5EF4-FFF2-40B4-BE49-F238E27FC236}">
                <a16:creationId xmlns:a16="http://schemas.microsoft.com/office/drawing/2014/main" id="{9213CB6E-1DF3-494D-A6CF-419CE809A21A}"/>
              </a:ext>
            </a:extLst>
          </p:cNvPr>
          <p:cNvGrpSpPr/>
          <p:nvPr/>
        </p:nvGrpSpPr>
        <p:grpSpPr>
          <a:xfrm>
            <a:off x="76200" y="884917"/>
            <a:ext cx="11353800" cy="4191492"/>
            <a:chOff x="70294" y="2340575"/>
            <a:chExt cx="11353800" cy="4191492"/>
          </a:xfrm>
        </p:grpSpPr>
        <p:pic>
          <p:nvPicPr>
            <p:cNvPr id="4" name="Content Placeholder 4">
              <a:extLst>
                <a:ext uri="{FF2B5EF4-FFF2-40B4-BE49-F238E27FC236}">
                  <a16:creationId xmlns:a16="http://schemas.microsoft.com/office/drawing/2014/main" id="{78C09700-C3A5-47A0-A8A6-C01E8F1DB943}"/>
                </a:ext>
              </a:extLst>
            </p:cNvPr>
            <p:cNvPicPr>
              <a:picLocks noChangeAspect="1"/>
            </p:cNvPicPr>
            <p:nvPr/>
          </p:nvPicPr>
          <p:blipFill rotWithShape="1">
            <a:blip r:embed="rId2">
              <a:extLst>
                <a:ext uri="{28A0092B-C50C-407E-A947-70E740481C1C}">
                  <a14:useLocalDpi xmlns:a14="http://schemas.microsoft.com/office/drawing/2010/main" val="0"/>
                </a:ext>
              </a:extLst>
            </a:blip>
            <a:srcRect l="-60" t="3016" r="-1389" b="9492"/>
            <a:stretch/>
          </p:blipFill>
          <p:spPr>
            <a:xfrm>
              <a:off x="2258502" y="2340575"/>
              <a:ext cx="7467600" cy="4191492"/>
            </a:xfrm>
            <a:prstGeom prst="rect">
              <a:avLst/>
            </a:prstGeom>
            <a:ln>
              <a:noFill/>
            </a:ln>
            <a:effectLst>
              <a:softEdge rad="112500"/>
            </a:effectLst>
          </p:spPr>
        </p:pic>
        <p:sp>
          <p:nvSpPr>
            <p:cNvPr id="11" name="TextBox 10">
              <a:extLst>
                <a:ext uri="{FF2B5EF4-FFF2-40B4-BE49-F238E27FC236}">
                  <a16:creationId xmlns:a16="http://schemas.microsoft.com/office/drawing/2014/main" id="{B5528D85-33C6-4B8A-8F36-63A562247737}"/>
                </a:ext>
              </a:extLst>
            </p:cNvPr>
            <p:cNvSpPr txBox="1"/>
            <p:nvPr/>
          </p:nvSpPr>
          <p:spPr>
            <a:xfrm>
              <a:off x="70294" y="2677595"/>
              <a:ext cx="2209800" cy="1200329"/>
            </a:xfrm>
            <a:prstGeom prst="rect">
              <a:avLst/>
            </a:prstGeom>
            <a:noFill/>
          </p:spPr>
          <p:txBody>
            <a:bodyPr wrap="square">
              <a:spAutoFit/>
            </a:bodyPr>
            <a:lstStyle/>
            <a:p>
              <a:pPr algn="ctr"/>
              <a:r>
                <a:rPr lang="en-US" altLang="en-US">
                  <a:solidFill>
                    <a:srgbClr val="FF0000"/>
                  </a:solidFill>
                  <a:latin typeface="Arial" panose="020B0604020202020204" pitchFamily="34" charset="0"/>
                  <a:cs typeface="Arial" panose="020B0604020202020204" pitchFamily="34" charset="0"/>
                </a:rPr>
                <a:t>Điểm cao nhất bên trái thấp </a:t>
              </a:r>
              <a:r>
                <a:rPr lang="en-US" altLang="en-US" sz="1800">
                  <a:solidFill>
                    <a:srgbClr val="FF0000"/>
                  </a:solidFill>
                  <a:latin typeface="Arial" panose="020B0604020202020204" pitchFamily="34" charset="0"/>
                  <a:cs typeface="Arial" panose="020B0604020202020204" pitchFamily="34" charset="0"/>
                </a:rPr>
                <a:t>hơn vị trí ban đầu bên phải</a:t>
              </a:r>
            </a:p>
            <a:p>
              <a:pPr algn="ctr"/>
              <a:r>
                <a:rPr lang="en-US">
                  <a:solidFill>
                    <a:srgbClr val="FF0000"/>
                  </a:solidFill>
                  <a:latin typeface="Arial" panose="020B0604020202020204" pitchFamily="34" charset="0"/>
                  <a:cs typeface="Arial" panose="020B0604020202020204" pitchFamily="34" charset="0"/>
                </a:rPr>
                <a:t>do ma sát</a:t>
              </a:r>
              <a:endParaRPr lang="en-US">
                <a:solidFill>
                  <a:srgbClr val="FF0000"/>
                </a:solidFill>
              </a:endParaRPr>
            </a:p>
          </p:txBody>
        </p:sp>
        <p:sp>
          <p:nvSpPr>
            <p:cNvPr id="12" name="TextBox 11">
              <a:extLst>
                <a:ext uri="{FF2B5EF4-FFF2-40B4-BE49-F238E27FC236}">
                  <a16:creationId xmlns:a16="http://schemas.microsoft.com/office/drawing/2014/main" id="{CA8C2EFC-5D8C-4A0E-8480-48034BBE814E}"/>
                </a:ext>
              </a:extLst>
            </p:cNvPr>
            <p:cNvSpPr txBox="1"/>
            <p:nvPr/>
          </p:nvSpPr>
          <p:spPr>
            <a:xfrm>
              <a:off x="9747694" y="2492929"/>
              <a:ext cx="1676400" cy="369332"/>
            </a:xfrm>
            <a:prstGeom prst="rect">
              <a:avLst/>
            </a:prstGeom>
            <a:noFill/>
          </p:spPr>
          <p:txBody>
            <a:bodyPr wrap="square">
              <a:spAutoFit/>
            </a:bodyPr>
            <a:lstStyle/>
            <a:p>
              <a:r>
                <a:rPr lang="en-US" altLang="en-US" sz="1800">
                  <a:solidFill>
                    <a:srgbClr val="FF0000"/>
                  </a:solidFill>
                  <a:latin typeface="Arial" panose="020B0604020202020204" pitchFamily="34" charset="0"/>
                  <a:cs typeface="Arial" panose="020B0604020202020204" pitchFamily="34" charset="0"/>
                </a:rPr>
                <a:t>Vị trí ban đầu</a:t>
              </a:r>
              <a:endParaRPr lang="en-US">
                <a:solidFill>
                  <a:srgbClr val="FF0000"/>
                </a:solidFill>
              </a:endParaRPr>
            </a:p>
          </p:txBody>
        </p:sp>
        <p:cxnSp>
          <p:nvCxnSpPr>
            <p:cNvPr id="16" name="Straight Arrow Connector 15">
              <a:extLst>
                <a:ext uri="{FF2B5EF4-FFF2-40B4-BE49-F238E27FC236}">
                  <a16:creationId xmlns:a16="http://schemas.microsoft.com/office/drawing/2014/main" id="{829E28FE-105D-47BB-8F34-9B704E54048C}"/>
                </a:ext>
              </a:extLst>
            </p:cNvPr>
            <p:cNvCxnSpPr>
              <a:cxnSpLocks/>
            </p:cNvCxnSpPr>
            <p:nvPr/>
          </p:nvCxnSpPr>
          <p:spPr>
            <a:xfrm>
              <a:off x="2280094" y="2819400"/>
              <a:ext cx="310706"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3E26101-1980-48BB-A300-39A5F0348977}"/>
                </a:ext>
              </a:extLst>
            </p:cNvPr>
            <p:cNvCxnSpPr>
              <a:cxnSpLocks/>
            </p:cNvCxnSpPr>
            <p:nvPr/>
          </p:nvCxnSpPr>
          <p:spPr>
            <a:xfrm flipH="1">
              <a:off x="9268902" y="2677595"/>
              <a:ext cx="45720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45D207B-C323-4E57-8136-4E8E67AA1E4F}"/>
              </a:ext>
            </a:extLst>
          </p:cNvPr>
          <p:cNvGrpSpPr/>
          <p:nvPr/>
        </p:nvGrpSpPr>
        <p:grpSpPr>
          <a:xfrm>
            <a:off x="1525685" y="5248740"/>
            <a:ext cx="9140629" cy="1498165"/>
            <a:chOff x="1525685" y="5248740"/>
            <a:chExt cx="9140629" cy="1498165"/>
          </a:xfrm>
        </p:grpSpPr>
        <p:pic>
          <p:nvPicPr>
            <p:cNvPr id="26" name="Picture 4" descr="empty-blue-rectangle">
              <a:extLst>
                <a:ext uri="{FF2B5EF4-FFF2-40B4-BE49-F238E27FC236}">
                  <a16:creationId xmlns:a16="http://schemas.microsoft.com/office/drawing/2014/main" id="{3C4048F6-BB1C-4C7D-95F9-B1EB6E996C8B}"/>
                </a:ext>
              </a:extLst>
            </p:cNvPr>
            <p:cNvPicPr>
              <a:picLocks noChangeAspect="1" noChangeArrowheads="1"/>
            </p:cNvPicPr>
            <p:nvPr/>
          </p:nvPicPr>
          <p:blipFill>
            <a:blip r:embed="rId3"/>
            <a:srcRect/>
            <a:stretch>
              <a:fillRect/>
            </a:stretch>
          </p:blipFill>
          <p:spPr bwMode="auto">
            <a:xfrm>
              <a:off x="1525685" y="5248740"/>
              <a:ext cx="9140629" cy="1498165"/>
            </a:xfrm>
            <a:prstGeom prst="rect">
              <a:avLst/>
            </a:prstGeom>
            <a:noFill/>
            <a:ln w="9525">
              <a:noFill/>
              <a:miter lim="800000"/>
              <a:headEnd/>
              <a:tailEnd/>
            </a:ln>
          </p:spPr>
        </p:pic>
        <p:sp>
          <p:nvSpPr>
            <p:cNvPr id="27" name="TextBox 26">
              <a:extLst>
                <a:ext uri="{FF2B5EF4-FFF2-40B4-BE49-F238E27FC236}">
                  <a16:creationId xmlns:a16="http://schemas.microsoft.com/office/drawing/2014/main" id="{E8CF8F93-3013-4B0E-91F2-68BAE6F528BF}"/>
                </a:ext>
              </a:extLst>
            </p:cNvPr>
            <p:cNvSpPr txBox="1"/>
            <p:nvPr/>
          </p:nvSpPr>
          <p:spPr>
            <a:xfrm>
              <a:off x="2257481" y="5349835"/>
              <a:ext cx="7803744" cy="1246495"/>
            </a:xfrm>
            <a:prstGeom prst="rect">
              <a:avLst/>
            </a:prstGeom>
            <a:noFill/>
          </p:spPr>
          <p:txBody>
            <a:bodyPr wrap="square">
              <a:spAutoFit/>
            </a:bodyPr>
            <a:lstStyle/>
            <a:p>
              <a:pPr algn="ctr"/>
              <a:r>
                <a:rPr lang="en-US" altLang="en-US" sz="2500">
                  <a:solidFill>
                    <a:srgbClr val="002060"/>
                  </a:solidFill>
                  <a:latin typeface="Arial" panose="020B0604020202020204" pitchFamily="34" charset="0"/>
                  <a:cs typeface="Arial" panose="020B0604020202020204" pitchFamily="34" charset="0"/>
                </a:rPr>
                <a:t>Biên độ dao động của cây thước sẽ giảm dần rồi dừng lại do ma sát tại trục quay và do lực cản không khí làm tiêu hao cơ năng của con lắc</a:t>
              </a:r>
            </a:p>
          </p:txBody>
        </p:sp>
      </p:grpSp>
    </p:spTree>
    <p:extLst>
      <p:ext uri="{BB962C8B-B14F-4D97-AF65-F5344CB8AC3E}">
        <p14:creationId xmlns:p14="http://schemas.microsoft.com/office/powerpoint/2010/main" val="260860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A58E78-4657-4939-91FD-2996ADBF2374}"/>
              </a:ext>
            </a:extLst>
          </p:cNvPr>
          <p:cNvGrpSpPr/>
          <p:nvPr/>
        </p:nvGrpSpPr>
        <p:grpSpPr>
          <a:xfrm>
            <a:off x="-294357" y="64868"/>
            <a:ext cx="11503581" cy="551277"/>
            <a:chOff x="74035" y="2267003"/>
            <a:chExt cx="10431860" cy="769542"/>
          </a:xfrm>
        </p:grpSpPr>
        <p:grpSp>
          <p:nvGrpSpPr>
            <p:cNvPr id="11" name="Group 70">
              <a:extLst>
                <a:ext uri="{FF2B5EF4-FFF2-40B4-BE49-F238E27FC236}">
                  <a16:creationId xmlns:a16="http://schemas.microsoft.com/office/drawing/2014/main" id="{3C711F00-EE02-4828-B86D-F1A7B049E7E4}"/>
                </a:ext>
              </a:extLst>
            </p:cNvPr>
            <p:cNvGrpSpPr>
              <a:grpSpLocks/>
            </p:cNvGrpSpPr>
            <p:nvPr/>
          </p:nvGrpSpPr>
          <p:grpSpPr bwMode="auto">
            <a:xfrm>
              <a:off x="286106" y="2280388"/>
              <a:ext cx="5306530" cy="756153"/>
              <a:chOff x="564746" y="3403328"/>
              <a:chExt cx="2732615" cy="1456458"/>
            </a:xfrm>
          </p:grpSpPr>
          <p:pic>
            <p:nvPicPr>
              <p:cNvPr id="15" name="Picture 14" descr="empty-green-rectangle">
                <a:extLst>
                  <a:ext uri="{FF2B5EF4-FFF2-40B4-BE49-F238E27FC236}">
                    <a16:creationId xmlns:a16="http://schemas.microsoft.com/office/drawing/2014/main" id="{87089419-471F-4B9C-B510-98A2D568F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3C729E0E-5F1C-4CD9-8461-34528D39A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14E5B18D-76E5-4F24-875F-9613D26DA47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537C89F6-01A6-4CDC-A61C-957AE6167417}"/>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tắt dần</a:t>
              </a:r>
              <a:endParaRPr lang="en-US" sz="2800" dirty="0">
                <a:cs typeface="Arial" panose="020B0604020202020204" pitchFamily="34" charset="0"/>
              </a:endParaRPr>
            </a:p>
          </p:txBody>
        </p:sp>
      </p:grpSp>
      <p:sp>
        <p:nvSpPr>
          <p:cNvPr id="17" name="TextBox 16">
            <a:extLst>
              <a:ext uri="{FF2B5EF4-FFF2-40B4-BE49-F238E27FC236}">
                <a16:creationId xmlns:a16="http://schemas.microsoft.com/office/drawing/2014/main" id="{67D79B45-F8B2-46D7-BE84-10B4C4472E11}"/>
              </a:ext>
            </a:extLst>
          </p:cNvPr>
          <p:cNvSpPr txBox="1"/>
          <p:nvPr/>
        </p:nvSpPr>
        <p:spPr>
          <a:xfrm>
            <a:off x="176644" y="678758"/>
            <a:ext cx="5562599" cy="492443"/>
          </a:xfrm>
          <a:prstGeom prst="rect">
            <a:avLst/>
          </a:prstGeom>
          <a:noFill/>
        </p:spPr>
        <p:txBody>
          <a:bodyPr wrap="square">
            <a:spAutoFit/>
          </a:bodyPr>
          <a:lstStyle/>
          <a:p>
            <a:r>
              <a:rPr lang="en-US" altLang="en-US" sz="2500" i="1">
                <a:solidFill>
                  <a:srgbClr val="0070C0"/>
                </a:solidFill>
                <a:latin typeface="Arial" panose="020B0604020202020204" pitchFamily="34" charset="0"/>
                <a:cs typeface="Arial" panose="020B0604020202020204" pitchFamily="34" charset="0"/>
              </a:rPr>
              <a:t>1.Thế nào là dao động tắt dần</a:t>
            </a:r>
            <a:endParaRPr lang="en-US" sz="2500" i="1">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289490C-9034-4DBE-B557-5E1305B8AA80}"/>
              </a:ext>
            </a:extLst>
          </p:cNvPr>
          <p:cNvGrpSpPr/>
          <p:nvPr/>
        </p:nvGrpSpPr>
        <p:grpSpPr>
          <a:xfrm>
            <a:off x="581508" y="1145828"/>
            <a:ext cx="11028981" cy="644072"/>
            <a:chOff x="421047" y="1311525"/>
            <a:chExt cx="6970352" cy="1472949"/>
          </a:xfrm>
        </p:grpSpPr>
        <p:pic>
          <p:nvPicPr>
            <p:cNvPr id="19" name="Picture 4" descr="empty-blue-rectangle">
              <a:extLst>
                <a:ext uri="{FF2B5EF4-FFF2-40B4-BE49-F238E27FC236}">
                  <a16:creationId xmlns:a16="http://schemas.microsoft.com/office/drawing/2014/main" id="{20B751F6-D1EF-46D3-B9C5-3A620C77C05C}"/>
                </a:ext>
              </a:extLst>
            </p:cNvPr>
            <p:cNvPicPr>
              <a:picLocks noChangeAspect="1" noChangeArrowheads="1"/>
            </p:cNvPicPr>
            <p:nvPr/>
          </p:nvPicPr>
          <p:blipFill>
            <a:blip r:embed="rId4"/>
            <a:srcRect/>
            <a:stretch>
              <a:fillRect/>
            </a:stretch>
          </p:blipFill>
          <p:spPr bwMode="auto">
            <a:xfrm>
              <a:off x="421047" y="1311525"/>
              <a:ext cx="6970352" cy="1472949"/>
            </a:xfrm>
            <a:prstGeom prst="rect">
              <a:avLst/>
            </a:prstGeom>
            <a:noFill/>
            <a:ln w="9525">
              <a:noFill/>
              <a:miter lim="800000"/>
              <a:headEnd/>
              <a:tailEnd/>
            </a:ln>
          </p:spPr>
        </p:pic>
        <p:sp>
          <p:nvSpPr>
            <p:cNvPr id="20" name="Text Box 4">
              <a:extLst>
                <a:ext uri="{FF2B5EF4-FFF2-40B4-BE49-F238E27FC236}">
                  <a16:creationId xmlns:a16="http://schemas.microsoft.com/office/drawing/2014/main" id="{F28C2137-6817-4C7C-BB5D-29F544F8FF7A}"/>
                </a:ext>
              </a:extLst>
            </p:cNvPr>
            <p:cNvSpPr txBox="1">
              <a:spLocks noChangeArrowheads="1"/>
            </p:cNvSpPr>
            <p:nvPr/>
          </p:nvSpPr>
          <p:spPr bwMode="auto">
            <a:xfrm>
              <a:off x="896324" y="1469008"/>
              <a:ext cx="6019800" cy="109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000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0">
                <a:spcBef>
                  <a:spcPct val="0"/>
                </a:spcBef>
                <a:buFontTx/>
                <a:buNone/>
              </a:pPr>
              <a:r>
                <a:rPr lang="en-US" altLang="en-US" sz="2500"/>
                <a:t>Dao động tắt dần là dao động có biên độ giảm dần theo thời gian</a:t>
              </a:r>
            </a:p>
          </p:txBody>
        </p:sp>
      </p:grpSp>
      <p:grpSp>
        <p:nvGrpSpPr>
          <p:cNvPr id="2" name="Group 1">
            <a:extLst>
              <a:ext uri="{FF2B5EF4-FFF2-40B4-BE49-F238E27FC236}">
                <a16:creationId xmlns:a16="http://schemas.microsoft.com/office/drawing/2014/main" id="{1F856B17-9F56-4C83-ABBD-2801BEA8F90F}"/>
              </a:ext>
            </a:extLst>
          </p:cNvPr>
          <p:cNvGrpSpPr/>
          <p:nvPr/>
        </p:nvGrpSpPr>
        <p:grpSpPr>
          <a:xfrm>
            <a:off x="190330" y="1931824"/>
            <a:ext cx="6833756" cy="2588086"/>
            <a:chOff x="176644" y="1889786"/>
            <a:chExt cx="6833756" cy="2588086"/>
          </a:xfrm>
        </p:grpSpPr>
        <p:sp>
          <p:nvSpPr>
            <p:cNvPr id="21" name="TextBox 20">
              <a:extLst>
                <a:ext uri="{FF2B5EF4-FFF2-40B4-BE49-F238E27FC236}">
                  <a16:creationId xmlns:a16="http://schemas.microsoft.com/office/drawing/2014/main" id="{2A50FC34-30CE-4DE4-8789-BE6ED7E074F6}"/>
                </a:ext>
              </a:extLst>
            </p:cNvPr>
            <p:cNvSpPr txBox="1"/>
            <p:nvPr/>
          </p:nvSpPr>
          <p:spPr>
            <a:xfrm>
              <a:off x="176644" y="1889786"/>
              <a:ext cx="5562599" cy="477054"/>
            </a:xfrm>
            <a:prstGeom prst="rect">
              <a:avLst/>
            </a:prstGeom>
            <a:noFill/>
          </p:spPr>
          <p:txBody>
            <a:bodyPr wrap="square">
              <a:spAutoFit/>
            </a:bodyPr>
            <a:lstStyle/>
            <a:p>
              <a:r>
                <a:rPr lang="en-US" altLang="en-US" sz="2500" i="1">
                  <a:solidFill>
                    <a:srgbClr val="0070C0"/>
                  </a:solidFill>
                  <a:latin typeface="Arial" panose="020B0604020202020204" pitchFamily="34" charset="0"/>
                  <a:cs typeface="Arial" panose="020B0604020202020204" pitchFamily="34" charset="0"/>
                </a:rPr>
                <a:t>2.Giải thích</a:t>
              </a:r>
              <a:endParaRPr lang="en-US" sz="2500" i="1">
                <a:solidFill>
                  <a:srgbClr val="0070C0"/>
                </a:solidFill>
                <a:latin typeface="Arial" panose="020B0604020202020204" pitchFamily="34" charset="0"/>
                <a:cs typeface="Arial" panose="020B0604020202020204" pitchFamily="34" charset="0"/>
              </a:endParaRPr>
            </a:p>
          </p:txBody>
        </p:sp>
        <p:sp>
          <p:nvSpPr>
            <p:cNvPr id="22" name="Rectangle 1026060">
              <a:extLst>
                <a:ext uri="{FF2B5EF4-FFF2-40B4-BE49-F238E27FC236}">
                  <a16:creationId xmlns:a16="http://schemas.microsoft.com/office/drawing/2014/main" id="{A32ACC74-D94A-4437-A5C1-6E6CC8C38448}"/>
                </a:ext>
              </a:extLst>
            </p:cNvPr>
            <p:cNvSpPr>
              <a:spLocks noChangeArrowheads="1"/>
            </p:cNvSpPr>
            <p:nvPr/>
          </p:nvSpPr>
          <p:spPr bwMode="auto">
            <a:xfrm>
              <a:off x="514952" y="2335747"/>
              <a:ext cx="6495448" cy="2142125"/>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buBlip>
                  <a:blip r:embed="rId5"/>
                </a:buBlip>
              </a:pPr>
              <a:r>
                <a:rPr lang="en-US" sz="2200" dirty="0">
                  <a:latin typeface="Arial" panose="020B0604020202020204" pitchFamily="34" charset="0"/>
                  <a:cs typeface="Arial" panose="020B0604020202020204" pitchFamily="34" charset="0"/>
                </a:rPr>
                <a:t>Do lực cản của môi trường làm cơ năng của con lắc chuyển hóa thành các dạng năng lượng khác. Vì thế làm biên  độ của con lắc giảm dần và cuối cùng dừng lại.</a:t>
              </a:r>
            </a:p>
            <a:p>
              <a:pPr defTabSz="1095375">
                <a:buClr>
                  <a:schemeClr val="tx2"/>
                </a:buClr>
                <a:buSzPct val="95000"/>
                <a:buBlip>
                  <a:blip r:embed="rId5"/>
                </a:buBlip>
              </a:pPr>
              <a:r>
                <a:rPr lang="en-US" sz="2200" dirty="0">
                  <a:latin typeface="Arial" panose="020B0604020202020204" pitchFamily="34" charset="0"/>
                  <a:cs typeface="Arial" panose="020B0604020202020204" pitchFamily="34" charset="0"/>
                </a:rPr>
                <a:t>Lực cản của môi trường càng lớn (môi trường càng nhớt) thì dao động tắt dần càng nhanh.</a:t>
              </a:r>
            </a:p>
          </p:txBody>
        </p:sp>
      </p:grpSp>
      <p:grpSp>
        <p:nvGrpSpPr>
          <p:cNvPr id="6" name="Group 5">
            <a:extLst>
              <a:ext uri="{FF2B5EF4-FFF2-40B4-BE49-F238E27FC236}">
                <a16:creationId xmlns:a16="http://schemas.microsoft.com/office/drawing/2014/main" id="{54E70766-96C6-4313-915C-DFA1A08F77A7}"/>
              </a:ext>
            </a:extLst>
          </p:cNvPr>
          <p:cNvGrpSpPr/>
          <p:nvPr/>
        </p:nvGrpSpPr>
        <p:grpSpPr>
          <a:xfrm>
            <a:off x="377235" y="4884137"/>
            <a:ext cx="6633165" cy="1495862"/>
            <a:chOff x="377235" y="4884137"/>
            <a:chExt cx="6633165" cy="1495862"/>
          </a:xfrm>
        </p:grpSpPr>
        <p:pic>
          <p:nvPicPr>
            <p:cNvPr id="4" name="Picture 3">
              <a:extLst>
                <a:ext uri="{FF2B5EF4-FFF2-40B4-BE49-F238E27FC236}">
                  <a16:creationId xmlns:a16="http://schemas.microsoft.com/office/drawing/2014/main" id="{7A9901E9-B250-4B66-A12F-884C6B1579DE}"/>
                </a:ext>
              </a:extLst>
            </p:cNvPr>
            <p:cNvPicPr>
              <a:picLocks noChangeAspect="1"/>
            </p:cNvPicPr>
            <p:nvPr/>
          </p:nvPicPr>
          <p:blipFill>
            <a:blip r:embed="rId6"/>
            <a:stretch>
              <a:fillRect/>
            </a:stretch>
          </p:blipFill>
          <p:spPr>
            <a:xfrm>
              <a:off x="377235" y="4884137"/>
              <a:ext cx="6521986" cy="1074145"/>
            </a:xfrm>
            <a:prstGeom prst="rect">
              <a:avLst/>
            </a:prstGeom>
          </p:spPr>
        </p:pic>
        <p:sp>
          <p:nvSpPr>
            <p:cNvPr id="5" name="TextBox 4">
              <a:extLst>
                <a:ext uri="{FF2B5EF4-FFF2-40B4-BE49-F238E27FC236}">
                  <a16:creationId xmlns:a16="http://schemas.microsoft.com/office/drawing/2014/main" id="{40E804A4-2843-4488-BF73-0C09E907FD66}"/>
                </a:ext>
              </a:extLst>
            </p:cNvPr>
            <p:cNvSpPr txBox="1"/>
            <p:nvPr/>
          </p:nvSpPr>
          <p:spPr>
            <a:xfrm>
              <a:off x="514952" y="6010552"/>
              <a:ext cx="1346175"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Không khí</a:t>
              </a:r>
            </a:p>
          </p:txBody>
        </p:sp>
        <p:sp>
          <p:nvSpPr>
            <p:cNvPr id="27" name="TextBox 26">
              <a:extLst>
                <a:ext uri="{FF2B5EF4-FFF2-40B4-BE49-F238E27FC236}">
                  <a16:creationId xmlns:a16="http://schemas.microsoft.com/office/drawing/2014/main" id="{2EE1AB0A-ECE0-44AF-A583-77A285F85118}"/>
                </a:ext>
              </a:extLst>
            </p:cNvPr>
            <p:cNvSpPr txBox="1"/>
            <p:nvPr/>
          </p:nvSpPr>
          <p:spPr>
            <a:xfrm>
              <a:off x="2261033" y="6010667"/>
              <a:ext cx="1346175"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Nước</a:t>
              </a:r>
            </a:p>
          </p:txBody>
        </p:sp>
        <p:sp>
          <p:nvSpPr>
            <p:cNvPr id="28" name="TextBox 27">
              <a:extLst>
                <a:ext uri="{FF2B5EF4-FFF2-40B4-BE49-F238E27FC236}">
                  <a16:creationId xmlns:a16="http://schemas.microsoft.com/office/drawing/2014/main" id="{EC014B9B-4EB5-4AFA-96F3-B9DA0D2AA63A}"/>
                </a:ext>
              </a:extLst>
            </p:cNvPr>
            <p:cNvSpPr txBox="1"/>
            <p:nvPr/>
          </p:nvSpPr>
          <p:spPr>
            <a:xfrm>
              <a:off x="4191000" y="5994576"/>
              <a:ext cx="1346175"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Dầu</a:t>
              </a:r>
            </a:p>
          </p:txBody>
        </p:sp>
        <p:sp>
          <p:nvSpPr>
            <p:cNvPr id="29" name="TextBox 28">
              <a:extLst>
                <a:ext uri="{FF2B5EF4-FFF2-40B4-BE49-F238E27FC236}">
                  <a16:creationId xmlns:a16="http://schemas.microsoft.com/office/drawing/2014/main" id="{1A1268E4-40F7-4F0B-93B9-8D48A5688E84}"/>
                </a:ext>
              </a:extLst>
            </p:cNvPr>
            <p:cNvSpPr txBox="1"/>
            <p:nvPr/>
          </p:nvSpPr>
          <p:spPr>
            <a:xfrm>
              <a:off x="5462157" y="6010552"/>
              <a:ext cx="1548243"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Dầu rất nhớt</a:t>
              </a:r>
            </a:p>
          </p:txBody>
        </p:sp>
      </p:grpSp>
      <p:grpSp>
        <p:nvGrpSpPr>
          <p:cNvPr id="3" name="Group 2">
            <a:extLst>
              <a:ext uri="{FF2B5EF4-FFF2-40B4-BE49-F238E27FC236}">
                <a16:creationId xmlns:a16="http://schemas.microsoft.com/office/drawing/2014/main" id="{D58F3F0F-9CB6-4181-A248-711D1D109F08}"/>
              </a:ext>
            </a:extLst>
          </p:cNvPr>
          <p:cNvGrpSpPr/>
          <p:nvPr/>
        </p:nvGrpSpPr>
        <p:grpSpPr>
          <a:xfrm>
            <a:off x="7115790" y="2184936"/>
            <a:ext cx="2227934" cy="4400698"/>
            <a:chOff x="7115790" y="2184936"/>
            <a:chExt cx="2227934" cy="4400698"/>
          </a:xfrm>
        </p:grpSpPr>
        <p:pic>
          <p:nvPicPr>
            <p:cNvPr id="23" name="Picture 22" descr="A picture containing person&#10;&#10;Description automatically generated">
              <a:extLst>
                <a:ext uri="{FF2B5EF4-FFF2-40B4-BE49-F238E27FC236}">
                  <a16:creationId xmlns:a16="http://schemas.microsoft.com/office/drawing/2014/main" id="{6DD92BE5-BFE4-4F1A-9DB4-461154C4C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5790" y="2184936"/>
              <a:ext cx="2227934" cy="4010282"/>
            </a:xfrm>
            <a:prstGeom prst="rect">
              <a:avLst/>
            </a:prstGeom>
          </p:spPr>
        </p:pic>
        <p:sp>
          <p:nvSpPr>
            <p:cNvPr id="31" name="TextBox 30">
              <a:extLst>
                <a:ext uri="{FF2B5EF4-FFF2-40B4-BE49-F238E27FC236}">
                  <a16:creationId xmlns:a16="http://schemas.microsoft.com/office/drawing/2014/main" id="{EAB27FB2-501D-4EDE-8D3A-D671FD55D135}"/>
                </a:ext>
              </a:extLst>
            </p:cNvPr>
            <p:cNvSpPr txBox="1"/>
            <p:nvPr/>
          </p:nvSpPr>
          <p:spPr>
            <a:xfrm>
              <a:off x="7608469" y="6216302"/>
              <a:ext cx="1346175"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Không khí</a:t>
              </a:r>
            </a:p>
          </p:txBody>
        </p:sp>
      </p:grpSp>
      <p:grpSp>
        <p:nvGrpSpPr>
          <p:cNvPr id="9" name="Group 8">
            <a:extLst>
              <a:ext uri="{FF2B5EF4-FFF2-40B4-BE49-F238E27FC236}">
                <a16:creationId xmlns:a16="http://schemas.microsoft.com/office/drawing/2014/main" id="{E5B963FF-44D3-4752-ADF7-A6F9957AEC3B}"/>
              </a:ext>
            </a:extLst>
          </p:cNvPr>
          <p:cNvGrpSpPr/>
          <p:nvPr/>
        </p:nvGrpSpPr>
        <p:grpSpPr>
          <a:xfrm>
            <a:off x="9449114" y="2184936"/>
            <a:ext cx="2227934" cy="4400698"/>
            <a:chOff x="9449114" y="2184936"/>
            <a:chExt cx="2227934" cy="4400698"/>
          </a:xfrm>
        </p:grpSpPr>
        <p:pic>
          <p:nvPicPr>
            <p:cNvPr id="24" name="Picture 23" descr="A picture containing indoor, food processor&#10;&#10;Description automatically generated">
              <a:extLst>
                <a:ext uri="{FF2B5EF4-FFF2-40B4-BE49-F238E27FC236}">
                  <a16:creationId xmlns:a16="http://schemas.microsoft.com/office/drawing/2014/main" id="{C97D1629-5548-4081-91CB-F6510F7F4E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9114" y="2184936"/>
              <a:ext cx="2227934" cy="4010282"/>
            </a:xfrm>
            <a:prstGeom prst="rect">
              <a:avLst/>
            </a:prstGeom>
          </p:spPr>
        </p:pic>
        <p:sp>
          <p:nvSpPr>
            <p:cNvPr id="32" name="TextBox 31">
              <a:extLst>
                <a:ext uri="{FF2B5EF4-FFF2-40B4-BE49-F238E27FC236}">
                  <a16:creationId xmlns:a16="http://schemas.microsoft.com/office/drawing/2014/main" id="{10EE25F8-33DB-4C09-8546-8EBC1A4EAF90}"/>
                </a:ext>
              </a:extLst>
            </p:cNvPr>
            <p:cNvSpPr txBox="1"/>
            <p:nvPr/>
          </p:nvSpPr>
          <p:spPr>
            <a:xfrm>
              <a:off x="10228950" y="6216302"/>
              <a:ext cx="1346175"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Nước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5"/>
          <p:cNvSpPr>
            <a:spLocks noChangeArrowheads="1"/>
          </p:cNvSpPr>
          <p:nvPr/>
        </p:nvSpPr>
        <p:spPr bwMode="auto">
          <a:xfrm>
            <a:off x="2133600" y="727512"/>
            <a:ext cx="4172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a:solidFill>
                  <a:srgbClr val="00B050"/>
                </a:solidFill>
                <a:latin typeface="Arial" panose="020B0604020202020204" pitchFamily="34" charset="0"/>
                <a:cs typeface="Arial" panose="020B0604020202020204" pitchFamily="34" charset="0"/>
              </a:rPr>
              <a:t>Thiết bị đóng cửa tự động</a:t>
            </a:r>
          </a:p>
        </p:txBody>
      </p:sp>
      <p:pic>
        <p:nvPicPr>
          <p:cNvPr id="133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2286000" cy="290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94BD69ED-ED5D-4366-84DF-42FD6905A892}"/>
              </a:ext>
            </a:extLst>
          </p:cNvPr>
          <p:cNvGrpSpPr/>
          <p:nvPr/>
        </p:nvGrpSpPr>
        <p:grpSpPr>
          <a:xfrm>
            <a:off x="-294357" y="64868"/>
            <a:ext cx="11503581" cy="551277"/>
            <a:chOff x="74035" y="2267003"/>
            <a:chExt cx="10431860" cy="769542"/>
          </a:xfrm>
        </p:grpSpPr>
        <p:grpSp>
          <p:nvGrpSpPr>
            <p:cNvPr id="16" name="Group 70">
              <a:extLst>
                <a:ext uri="{FF2B5EF4-FFF2-40B4-BE49-F238E27FC236}">
                  <a16:creationId xmlns:a16="http://schemas.microsoft.com/office/drawing/2014/main" id="{337DE4AD-A48C-4574-BF2E-512DCB9B0158}"/>
                </a:ext>
              </a:extLst>
            </p:cNvPr>
            <p:cNvGrpSpPr>
              <a:grpSpLocks/>
            </p:cNvGrpSpPr>
            <p:nvPr/>
          </p:nvGrpSpPr>
          <p:grpSpPr bwMode="auto">
            <a:xfrm>
              <a:off x="286106" y="2280388"/>
              <a:ext cx="5306530" cy="756153"/>
              <a:chOff x="564746" y="3403328"/>
              <a:chExt cx="2732615" cy="1456458"/>
            </a:xfrm>
          </p:grpSpPr>
          <p:pic>
            <p:nvPicPr>
              <p:cNvPr id="19" name="Picture 18" descr="empty-green-rectangle">
                <a:extLst>
                  <a:ext uri="{FF2B5EF4-FFF2-40B4-BE49-F238E27FC236}">
                    <a16:creationId xmlns:a16="http://schemas.microsoft.com/office/drawing/2014/main" id="{064CEED4-2B32-443F-BD25-1C18FD962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green-top-faded">
                <a:extLst>
                  <a:ext uri="{FF2B5EF4-FFF2-40B4-BE49-F238E27FC236}">
                    <a16:creationId xmlns:a16="http://schemas.microsoft.com/office/drawing/2014/main" id="{D464A5D2-1DF4-4110-A99A-FB38687EC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737896DB-2D5A-4B3D-AB99-463BFDC840B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8" name="Rectangle 1026060">
              <a:extLst>
                <a:ext uri="{FF2B5EF4-FFF2-40B4-BE49-F238E27FC236}">
                  <a16:creationId xmlns:a16="http://schemas.microsoft.com/office/drawing/2014/main" id="{8BFE0457-4704-43DD-AB2C-44D2B8163AC8}"/>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tắt dần</a:t>
              </a:r>
              <a:endParaRPr lang="en-US" sz="2800" dirty="0">
                <a:cs typeface="Arial" panose="020B0604020202020204" pitchFamily="34" charset="0"/>
              </a:endParaRPr>
            </a:p>
          </p:txBody>
        </p:sp>
      </p:grpSp>
      <p:sp>
        <p:nvSpPr>
          <p:cNvPr id="21" name="TextBox 20">
            <a:extLst>
              <a:ext uri="{FF2B5EF4-FFF2-40B4-BE49-F238E27FC236}">
                <a16:creationId xmlns:a16="http://schemas.microsoft.com/office/drawing/2014/main" id="{5F3CA6A7-7586-4AFF-9367-207D9E5A2A83}"/>
              </a:ext>
            </a:extLst>
          </p:cNvPr>
          <p:cNvSpPr txBox="1"/>
          <p:nvPr/>
        </p:nvSpPr>
        <p:spPr>
          <a:xfrm>
            <a:off x="176645" y="678758"/>
            <a:ext cx="2286000" cy="477054"/>
          </a:xfrm>
          <a:prstGeom prst="rect">
            <a:avLst/>
          </a:prstGeom>
          <a:noFill/>
        </p:spPr>
        <p:txBody>
          <a:bodyPr wrap="square">
            <a:spAutoFit/>
          </a:bodyPr>
          <a:lstStyle/>
          <a:p>
            <a:r>
              <a:rPr lang="en-US" altLang="en-US" sz="2500" i="1">
                <a:solidFill>
                  <a:srgbClr val="0070C0"/>
                </a:solidFill>
                <a:latin typeface="Arial" panose="020B0604020202020204" pitchFamily="34" charset="0"/>
                <a:cs typeface="Arial" panose="020B0604020202020204" pitchFamily="34" charset="0"/>
              </a:rPr>
              <a:t>3.Ứng dụng </a:t>
            </a:r>
            <a:endParaRPr lang="en-US" sz="2500" i="1">
              <a:solidFill>
                <a:srgbClr val="0070C0"/>
              </a:solidFill>
              <a:latin typeface="Arial" panose="020B0604020202020204" pitchFamily="34" charset="0"/>
              <a:cs typeface="Arial" panose="020B060402020202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5BF3DBA0-BBB0-427F-B722-1FB56BA32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651866"/>
            <a:ext cx="3810000" cy="2676525"/>
          </a:xfrm>
          <a:prstGeom prst="rect">
            <a:avLst/>
          </a:prstGeom>
        </p:spPr>
      </p:pic>
      <p:pic>
        <p:nvPicPr>
          <p:cNvPr id="9" name="Picture 8">
            <a:extLst>
              <a:ext uri="{FF2B5EF4-FFF2-40B4-BE49-F238E27FC236}">
                <a16:creationId xmlns:a16="http://schemas.microsoft.com/office/drawing/2014/main" id="{B875A211-074D-45E6-86ED-F273272ACE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24" y="4501243"/>
            <a:ext cx="4572000" cy="2122714"/>
          </a:xfrm>
          <a:prstGeom prst="rect">
            <a:avLst/>
          </a:prstGeom>
        </p:spPr>
      </p:pic>
      <p:pic>
        <p:nvPicPr>
          <p:cNvPr id="11" name="Picture 10" descr="A picture containing text, meter, device&#10;&#10;Description automatically generated">
            <a:extLst>
              <a:ext uri="{FF2B5EF4-FFF2-40B4-BE49-F238E27FC236}">
                <a16:creationId xmlns:a16="http://schemas.microsoft.com/office/drawing/2014/main" id="{7A00E68F-66F7-4007-8622-411743A18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8812" y="1530783"/>
            <a:ext cx="4953000" cy="2786063"/>
          </a:xfrm>
          <a:prstGeom prst="rect">
            <a:avLst/>
          </a:prstGeom>
        </p:spPr>
      </p:pic>
      <p:sp>
        <p:nvSpPr>
          <p:cNvPr id="29" name="Rectangle 5">
            <a:extLst>
              <a:ext uri="{FF2B5EF4-FFF2-40B4-BE49-F238E27FC236}">
                <a16:creationId xmlns:a16="http://schemas.microsoft.com/office/drawing/2014/main" id="{47078A12-4DF9-42B5-A421-C4E65A1DE9DA}"/>
              </a:ext>
            </a:extLst>
          </p:cNvPr>
          <p:cNvSpPr>
            <a:spLocks noChangeArrowheads="1"/>
          </p:cNvSpPr>
          <p:nvPr/>
        </p:nvSpPr>
        <p:spPr bwMode="auto">
          <a:xfrm>
            <a:off x="5410200" y="4734148"/>
            <a:ext cx="61498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a:latin typeface="Arial" panose="020B0604020202020204" pitchFamily="34" charset="0"/>
                <a:cs typeface="Arial" panose="020B0604020202020204" pitchFamily="34" charset="0"/>
              </a:rPr>
              <a:t>Khi một người đẩy loại cửa tự khép để đi vào, cánh cửa dao động như một con lắc. Nhờ có thiết bị sinh ra lực làm cho dao động tắt dần mà cánh cửa tự động khép lại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2" descr="D:\2017-2018\Thao Giang 2018\images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385" y="1115551"/>
            <a:ext cx="2913170" cy="291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7ECE04B-8053-4272-8F30-17370A1634A3}"/>
              </a:ext>
            </a:extLst>
          </p:cNvPr>
          <p:cNvGrpSpPr/>
          <p:nvPr/>
        </p:nvGrpSpPr>
        <p:grpSpPr>
          <a:xfrm>
            <a:off x="1103793" y="3934011"/>
            <a:ext cx="6135207" cy="2836970"/>
            <a:chOff x="1103793" y="3934011"/>
            <a:chExt cx="6135207" cy="2836970"/>
          </a:xfrm>
        </p:grpSpPr>
        <p:pic>
          <p:nvPicPr>
            <p:cNvPr id="3" name="Picture 2" descr="Diagram&#10;&#10;Description automatically generated">
              <a:extLst>
                <a:ext uri="{FF2B5EF4-FFF2-40B4-BE49-F238E27FC236}">
                  <a16:creationId xmlns:a16="http://schemas.microsoft.com/office/drawing/2014/main" id="{4812ED61-FA48-4CCE-865A-378E7DA54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793" y="3934011"/>
              <a:ext cx="2836970" cy="2836970"/>
            </a:xfrm>
            <a:prstGeom prst="rect">
              <a:avLst/>
            </a:prstGeom>
          </p:spPr>
        </p:pic>
        <p:pic>
          <p:nvPicPr>
            <p:cNvPr id="5" name="Picture 4" descr="Diagram&#10;&#10;Description automatically generated">
              <a:extLst>
                <a:ext uri="{FF2B5EF4-FFF2-40B4-BE49-F238E27FC236}">
                  <a16:creationId xmlns:a16="http://schemas.microsoft.com/office/drawing/2014/main" id="{14EC280D-9172-4056-A059-AB3BC766F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0763" y="3960657"/>
              <a:ext cx="3298237" cy="2796172"/>
            </a:xfrm>
            <a:prstGeom prst="rect">
              <a:avLst/>
            </a:prstGeom>
          </p:spPr>
        </p:pic>
      </p:grpSp>
      <p:grpSp>
        <p:nvGrpSpPr>
          <p:cNvPr id="15" name="Group 14">
            <a:extLst>
              <a:ext uri="{FF2B5EF4-FFF2-40B4-BE49-F238E27FC236}">
                <a16:creationId xmlns:a16="http://schemas.microsoft.com/office/drawing/2014/main" id="{94BD69ED-ED5D-4366-84DF-42FD6905A892}"/>
              </a:ext>
            </a:extLst>
          </p:cNvPr>
          <p:cNvGrpSpPr/>
          <p:nvPr/>
        </p:nvGrpSpPr>
        <p:grpSpPr>
          <a:xfrm>
            <a:off x="-294357" y="64868"/>
            <a:ext cx="11503581" cy="551277"/>
            <a:chOff x="74035" y="2267003"/>
            <a:chExt cx="10431860" cy="769542"/>
          </a:xfrm>
        </p:grpSpPr>
        <p:grpSp>
          <p:nvGrpSpPr>
            <p:cNvPr id="16" name="Group 70">
              <a:extLst>
                <a:ext uri="{FF2B5EF4-FFF2-40B4-BE49-F238E27FC236}">
                  <a16:creationId xmlns:a16="http://schemas.microsoft.com/office/drawing/2014/main" id="{337DE4AD-A48C-4574-BF2E-512DCB9B0158}"/>
                </a:ext>
              </a:extLst>
            </p:cNvPr>
            <p:cNvGrpSpPr>
              <a:grpSpLocks/>
            </p:cNvGrpSpPr>
            <p:nvPr/>
          </p:nvGrpSpPr>
          <p:grpSpPr bwMode="auto">
            <a:xfrm>
              <a:off x="286106" y="2280388"/>
              <a:ext cx="5306530" cy="756153"/>
              <a:chOff x="564746" y="3403328"/>
              <a:chExt cx="2732615" cy="1456458"/>
            </a:xfrm>
          </p:grpSpPr>
          <p:pic>
            <p:nvPicPr>
              <p:cNvPr id="19" name="Picture 18" descr="empty-green-rectangle">
                <a:extLst>
                  <a:ext uri="{FF2B5EF4-FFF2-40B4-BE49-F238E27FC236}">
                    <a16:creationId xmlns:a16="http://schemas.microsoft.com/office/drawing/2014/main" id="{064CEED4-2B32-443F-BD25-1C18FD96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green-top-faded">
                <a:extLst>
                  <a:ext uri="{FF2B5EF4-FFF2-40B4-BE49-F238E27FC236}">
                    <a16:creationId xmlns:a16="http://schemas.microsoft.com/office/drawing/2014/main" id="{D464A5D2-1DF4-4110-A99A-FB38687EC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737896DB-2D5A-4B3D-AB99-463BFDC840B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8" name="Rectangle 1026060">
              <a:extLst>
                <a:ext uri="{FF2B5EF4-FFF2-40B4-BE49-F238E27FC236}">
                  <a16:creationId xmlns:a16="http://schemas.microsoft.com/office/drawing/2014/main" id="{8BFE0457-4704-43DD-AB2C-44D2B8163AC8}"/>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tắt dần</a:t>
              </a:r>
              <a:endParaRPr lang="en-US" sz="2800" dirty="0">
                <a:cs typeface="Arial" panose="020B0604020202020204" pitchFamily="34" charset="0"/>
              </a:endParaRPr>
            </a:p>
          </p:txBody>
        </p:sp>
      </p:grpSp>
      <p:sp>
        <p:nvSpPr>
          <p:cNvPr id="21" name="TextBox 20">
            <a:extLst>
              <a:ext uri="{FF2B5EF4-FFF2-40B4-BE49-F238E27FC236}">
                <a16:creationId xmlns:a16="http://schemas.microsoft.com/office/drawing/2014/main" id="{5F3CA6A7-7586-4AFF-9367-207D9E5A2A83}"/>
              </a:ext>
            </a:extLst>
          </p:cNvPr>
          <p:cNvSpPr txBox="1"/>
          <p:nvPr/>
        </p:nvSpPr>
        <p:spPr>
          <a:xfrm>
            <a:off x="176644" y="678758"/>
            <a:ext cx="5562599" cy="477054"/>
          </a:xfrm>
          <a:prstGeom prst="rect">
            <a:avLst/>
          </a:prstGeom>
          <a:noFill/>
        </p:spPr>
        <p:txBody>
          <a:bodyPr wrap="square">
            <a:spAutoFit/>
          </a:bodyPr>
          <a:lstStyle/>
          <a:p>
            <a:r>
              <a:rPr lang="en-US" altLang="en-US" sz="2500" i="1">
                <a:solidFill>
                  <a:srgbClr val="0070C0"/>
                </a:solidFill>
                <a:latin typeface="Arial" panose="020B0604020202020204" pitchFamily="34" charset="0"/>
                <a:cs typeface="Arial" panose="020B0604020202020204" pitchFamily="34" charset="0"/>
              </a:rPr>
              <a:t>3.Ứng dụng </a:t>
            </a:r>
            <a:endParaRPr lang="en-US" sz="2500" i="1">
              <a:solidFill>
                <a:srgbClr val="0070C0"/>
              </a:solidFill>
              <a:latin typeface="Arial" panose="020B0604020202020204" pitchFamily="34" charset="0"/>
              <a:cs typeface="Arial" panose="020B0604020202020204" pitchFamily="34" charset="0"/>
            </a:endParaRPr>
          </a:p>
        </p:txBody>
      </p:sp>
      <p:sp>
        <p:nvSpPr>
          <p:cNvPr id="23" name="Rectangle 5">
            <a:extLst>
              <a:ext uri="{FF2B5EF4-FFF2-40B4-BE49-F238E27FC236}">
                <a16:creationId xmlns:a16="http://schemas.microsoft.com/office/drawing/2014/main" id="{6F5B0159-113B-44EF-8250-05B0A2DA1471}"/>
              </a:ext>
            </a:extLst>
          </p:cNvPr>
          <p:cNvSpPr>
            <a:spLocks noChangeArrowheads="1"/>
          </p:cNvSpPr>
          <p:nvPr/>
        </p:nvSpPr>
        <p:spPr bwMode="auto">
          <a:xfrm>
            <a:off x="2280446" y="724318"/>
            <a:ext cx="4577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a:solidFill>
                  <a:srgbClr val="00B050"/>
                </a:solidFill>
                <a:latin typeface="Arial" panose="020B0604020202020204" pitchFamily="34" charset="0"/>
                <a:cs typeface="Arial" panose="020B0604020202020204" pitchFamily="34" charset="0"/>
              </a:rPr>
              <a:t>Thiết bị giảm xóc ô tô, xe máy</a:t>
            </a:r>
          </a:p>
        </p:txBody>
      </p:sp>
      <p:pic>
        <p:nvPicPr>
          <p:cNvPr id="4" name="Picture 3" descr="A picture containing indoor, engine&#10;&#10;Description automatically generated">
            <a:extLst>
              <a:ext uri="{FF2B5EF4-FFF2-40B4-BE49-F238E27FC236}">
                <a16:creationId xmlns:a16="http://schemas.microsoft.com/office/drawing/2014/main" id="{2FED8FDA-1D9C-45CB-A263-AFF101FEE310}"/>
              </a:ext>
            </a:extLst>
          </p:cNvPr>
          <p:cNvPicPr>
            <a:picLocks noChangeAspect="1"/>
          </p:cNvPicPr>
          <p:nvPr/>
        </p:nvPicPr>
        <p:blipFill rotWithShape="1">
          <a:blip r:embed="rId7">
            <a:extLst>
              <a:ext uri="{28A0092B-C50C-407E-A947-70E740481C1C}">
                <a14:useLocalDpi xmlns:a14="http://schemas.microsoft.com/office/drawing/2010/main" val="0"/>
              </a:ext>
            </a:extLst>
          </a:blip>
          <a:srcRect l="-1709" t="-985" r="63852"/>
          <a:stretch/>
        </p:blipFill>
        <p:spPr>
          <a:xfrm>
            <a:off x="5890673" y="1139368"/>
            <a:ext cx="1542005" cy="2763711"/>
          </a:xfrm>
          <a:prstGeom prst="rect">
            <a:avLst/>
          </a:prstGeom>
        </p:spPr>
      </p:pic>
      <p:sp>
        <p:nvSpPr>
          <p:cNvPr id="24" name="Rectangle 5">
            <a:extLst>
              <a:ext uri="{FF2B5EF4-FFF2-40B4-BE49-F238E27FC236}">
                <a16:creationId xmlns:a16="http://schemas.microsoft.com/office/drawing/2014/main" id="{944D4DDA-47DC-430C-9F91-4E9A47A4FE0B}"/>
              </a:ext>
            </a:extLst>
          </p:cNvPr>
          <p:cNvSpPr>
            <a:spLocks noChangeArrowheads="1"/>
          </p:cNvSpPr>
          <p:nvPr/>
        </p:nvSpPr>
        <p:spPr bwMode="auto">
          <a:xfrm>
            <a:off x="7563897" y="4198334"/>
            <a:ext cx="426214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en-US" altLang="en-US" sz="2400" b="0">
                <a:latin typeface="Arial" panose="020B0604020202020204" pitchFamily="34" charset="0"/>
                <a:cs typeface="Arial" panose="020B0604020202020204" pitchFamily="34" charset="0"/>
              </a:rPr>
              <a:t>Khi ô tô đi qua chỗ mấp mô, nó nảy lên rồi dao động giống như một con lắc lò xo làm hành khách khó chịu. Nhờ có thiết bị giảm xóc mà dao động của khung xe tắt dần</a:t>
            </a:r>
          </a:p>
        </p:txBody>
      </p:sp>
      <p:pic>
        <p:nvPicPr>
          <p:cNvPr id="6" name="Picture 5" descr="A red and black motorcycle&#10;&#10;Description automatically generated">
            <a:extLst>
              <a:ext uri="{FF2B5EF4-FFF2-40B4-BE49-F238E27FC236}">
                <a16:creationId xmlns:a16="http://schemas.microsoft.com/office/drawing/2014/main" id="{3A7F7294-9514-4293-8EA7-D00ACD10AA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435" y="1447800"/>
            <a:ext cx="4114800" cy="2310167"/>
          </a:xfrm>
          <a:prstGeom prst="rect">
            <a:avLst/>
          </a:prstGeom>
        </p:spPr>
      </p:pic>
    </p:spTree>
    <p:extLst>
      <p:ext uri="{BB962C8B-B14F-4D97-AF65-F5344CB8AC3E}">
        <p14:creationId xmlns:p14="http://schemas.microsoft.com/office/powerpoint/2010/main" val="19724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280D5A-1390-4678-896D-B66800FFC799}"/>
              </a:ext>
            </a:extLst>
          </p:cNvPr>
          <p:cNvGrpSpPr/>
          <p:nvPr/>
        </p:nvGrpSpPr>
        <p:grpSpPr>
          <a:xfrm>
            <a:off x="3576438" y="76200"/>
            <a:ext cx="5039124" cy="581082"/>
            <a:chOff x="2193" y="0"/>
            <a:chExt cx="2245706" cy="1239104"/>
          </a:xfrm>
          <a:solidFill>
            <a:srgbClr val="002060"/>
          </a:solidFill>
          <a:scene3d>
            <a:camera prst="orthographicFront"/>
            <a:lightRig rig="threePt" dir="t">
              <a:rot lat="0" lon="0" rev="7500000"/>
            </a:lightRig>
          </a:scene3d>
        </p:grpSpPr>
        <p:sp>
          <p:nvSpPr>
            <p:cNvPr id="5" name="Rounded Rectangle 36">
              <a:extLst>
                <a:ext uri="{FF2B5EF4-FFF2-40B4-BE49-F238E27FC236}">
                  <a16:creationId xmlns:a16="http://schemas.microsoft.com/office/drawing/2014/main" id="{59C7E3E4-9897-4A0D-B258-96C2F661B14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4F64AA5A-E47F-48CD-BD5C-8F3571C5827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3200" b="1">
                  <a:latin typeface="Arial" panose="020B0604020202020204" pitchFamily="34" charset="0"/>
                  <a:cs typeface="Arial" panose="020B0604020202020204" pitchFamily="34" charset="0"/>
                </a:rPr>
                <a:t>Thảo luận</a:t>
              </a:r>
            </a:p>
          </p:txBody>
        </p:sp>
      </p:grpSp>
      <p:pic>
        <p:nvPicPr>
          <p:cNvPr id="8" name="Picture 7" descr="http://tmjpainandtreatment.com/wp-content/uploads/2014/09/little-man-with-red-question-mark.jpg">
            <a:hlinkClick r:id="rId2"/>
            <a:extLst>
              <a:ext uri="{FF2B5EF4-FFF2-40B4-BE49-F238E27FC236}">
                <a16:creationId xmlns:a16="http://schemas.microsoft.com/office/drawing/2014/main" id="{5E193AB9-6D17-4A52-B210-051018934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63426"/>
            <a:ext cx="870394" cy="12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27CFB2-083D-439D-B9C7-2CFCB68565C0}"/>
              </a:ext>
            </a:extLst>
          </p:cNvPr>
          <p:cNvSpPr txBox="1"/>
          <p:nvPr/>
        </p:nvSpPr>
        <p:spPr>
          <a:xfrm>
            <a:off x="1981200" y="990600"/>
            <a:ext cx="7803744" cy="861774"/>
          </a:xfrm>
          <a:prstGeom prst="rect">
            <a:avLst/>
          </a:prstGeom>
          <a:noFill/>
        </p:spPr>
        <p:txBody>
          <a:bodyPr wrap="square">
            <a:spAutoFit/>
          </a:bodyPr>
          <a:lstStyle/>
          <a:p>
            <a:pPr algn="ctr"/>
            <a:r>
              <a:rPr lang="en-US" altLang="en-US" sz="2500">
                <a:solidFill>
                  <a:srgbClr val="0070C0"/>
                </a:solidFill>
                <a:latin typeface="Arial" panose="020B0604020202020204" pitchFamily="34" charset="0"/>
                <a:cs typeface="Arial" panose="020B0604020202020204" pitchFamily="34" charset="0"/>
              </a:rPr>
              <a:t>Khi không có ma sát, tần số dao động của con lắc có phụ thuộc vào các yếu tố bên ngoài? </a:t>
            </a:r>
          </a:p>
        </p:txBody>
      </p:sp>
      <p:pic>
        <p:nvPicPr>
          <p:cNvPr id="12" name="Content Placeholder 4">
            <a:extLst>
              <a:ext uri="{FF2B5EF4-FFF2-40B4-BE49-F238E27FC236}">
                <a16:creationId xmlns:a16="http://schemas.microsoft.com/office/drawing/2014/main" id="{9792F4E6-0DB2-45D7-9714-9C8CF0504CA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713397" y="2584152"/>
            <a:ext cx="1668603" cy="2524999"/>
          </a:xfrm>
        </p:spPr>
      </p:pic>
      <p:grpSp>
        <p:nvGrpSpPr>
          <p:cNvPr id="25" name="Group 24">
            <a:extLst>
              <a:ext uri="{FF2B5EF4-FFF2-40B4-BE49-F238E27FC236}">
                <a16:creationId xmlns:a16="http://schemas.microsoft.com/office/drawing/2014/main" id="{8BC3E3AB-AB4A-4C2E-9D06-4B08911025DA}"/>
              </a:ext>
            </a:extLst>
          </p:cNvPr>
          <p:cNvGrpSpPr/>
          <p:nvPr/>
        </p:nvGrpSpPr>
        <p:grpSpPr>
          <a:xfrm>
            <a:off x="7547698" y="3444106"/>
            <a:ext cx="815335" cy="1581592"/>
            <a:chOff x="7547698" y="3444106"/>
            <a:chExt cx="815335" cy="1581592"/>
          </a:xfrm>
        </p:grpSpPr>
        <p:sp>
          <p:nvSpPr>
            <p:cNvPr id="23" name="TextBox 22">
              <a:extLst>
                <a:ext uri="{FF2B5EF4-FFF2-40B4-BE49-F238E27FC236}">
                  <a16:creationId xmlns:a16="http://schemas.microsoft.com/office/drawing/2014/main" id="{294A1BA1-290F-4BD9-8917-F4095A37D1EA}"/>
                </a:ext>
              </a:extLst>
            </p:cNvPr>
            <p:cNvSpPr txBox="1"/>
            <p:nvPr/>
          </p:nvSpPr>
          <p:spPr>
            <a:xfrm>
              <a:off x="7547698" y="3444106"/>
              <a:ext cx="653173" cy="477054"/>
            </a:xfrm>
            <a:prstGeom prst="rect">
              <a:avLst/>
            </a:prstGeom>
            <a:noFill/>
          </p:spPr>
          <p:txBody>
            <a:bodyPr wrap="square">
              <a:spAutoFit/>
            </a:bodyPr>
            <a:lstStyle/>
            <a:p>
              <a:r>
                <a:rPr lang="en-US" altLang="en-US" sz="25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k</a:t>
              </a:r>
              <a:endParaRPr lang="en-US" sz="2500" i="1">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F5CE963-1D37-406D-B4B3-61F81685039D}"/>
                </a:ext>
              </a:extLst>
            </p:cNvPr>
            <p:cNvSpPr txBox="1"/>
            <p:nvPr/>
          </p:nvSpPr>
          <p:spPr>
            <a:xfrm>
              <a:off x="7709860" y="4548644"/>
              <a:ext cx="653173" cy="477054"/>
            </a:xfrm>
            <a:prstGeom prst="rect">
              <a:avLst/>
            </a:prstGeom>
            <a:noFill/>
          </p:spPr>
          <p:txBody>
            <a:bodyPr wrap="square">
              <a:spAutoFit/>
            </a:bodyPr>
            <a:lstStyle/>
            <a:p>
              <a:r>
                <a:rPr lang="en-US" altLang="en-US" sz="25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t>
              </a:r>
              <a:endParaRPr lang="en-US" sz="2500" i="1">
                <a:solidFill>
                  <a:schemeClr val="bg1"/>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3CF280B9-9188-42C6-8857-246E63A55801}"/>
              </a:ext>
            </a:extLst>
          </p:cNvPr>
          <p:cNvGrpSpPr/>
          <p:nvPr/>
        </p:nvGrpSpPr>
        <p:grpSpPr>
          <a:xfrm>
            <a:off x="7351568" y="2080378"/>
            <a:ext cx="4649932" cy="2945320"/>
            <a:chOff x="7351568" y="2080378"/>
            <a:chExt cx="4649932" cy="2945320"/>
          </a:xfrm>
        </p:grpSpPr>
        <p:sp>
          <p:nvSpPr>
            <p:cNvPr id="20" name="Rectangle 1026060">
              <a:extLst>
                <a:ext uri="{FF2B5EF4-FFF2-40B4-BE49-F238E27FC236}">
                  <a16:creationId xmlns:a16="http://schemas.microsoft.com/office/drawing/2014/main" id="{DAAC202D-F74E-4D19-B7D5-0D6FBA6A3044}"/>
                </a:ext>
              </a:extLst>
            </p:cNvPr>
            <p:cNvSpPr>
              <a:spLocks noChangeArrowheads="1"/>
            </p:cNvSpPr>
            <p:nvPr/>
          </p:nvSpPr>
          <p:spPr bwMode="auto">
            <a:xfrm>
              <a:off x="8763000" y="3899236"/>
              <a:ext cx="3238500" cy="1126462"/>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en-US" altLang="en-US" sz="2200">
                  <a:latin typeface="Arial" panose="020B0604020202020204" pitchFamily="34" charset="0"/>
                  <a:ea typeface="Calibri" panose="020F0502020204030204" pitchFamily="34" charset="0"/>
                  <a:cs typeface="Arial" panose="020B0604020202020204" pitchFamily="34" charset="0"/>
                </a:rPr>
                <a:t>Tần số phụ thuộc</a:t>
              </a:r>
            </a:p>
            <a:p>
              <a:pPr marL="287338" indent="-287338" defTabSz="1095375">
                <a:buClr>
                  <a:schemeClr val="tx2"/>
                </a:buClr>
                <a:buSzPct val="95000"/>
                <a:buBlip>
                  <a:blip r:embed="rId5"/>
                </a:buBlip>
              </a:pPr>
              <a:r>
                <a:rPr lang="en-US" altLang="en-US" sz="2200">
                  <a:latin typeface="Arial" panose="020B0604020202020204" pitchFamily="34" charset="0"/>
                  <a:ea typeface="Calibri" panose="020F0502020204030204" pitchFamily="34" charset="0"/>
                  <a:cs typeface="Arial" panose="020B0604020202020204" pitchFamily="34" charset="0"/>
                </a:rPr>
                <a:t>m: khối lượng con lắc</a:t>
              </a:r>
            </a:p>
            <a:p>
              <a:pPr marL="287338" indent="-287338" defTabSz="1095375">
                <a:buClr>
                  <a:schemeClr val="tx2"/>
                </a:buClr>
                <a:buSzPct val="95000"/>
                <a:buBlip>
                  <a:blip r:embed="rId5"/>
                </a:buBlip>
              </a:pPr>
              <a:r>
                <a:rPr lang="en-US" altLang="en-US" sz="2200">
                  <a:latin typeface="Arial" panose="020B0604020202020204" pitchFamily="34" charset="0"/>
                  <a:cs typeface="Arial" panose="020B0604020202020204" pitchFamily="34" charset="0"/>
                </a:rPr>
                <a:t>K: độ cứng lò xo</a:t>
              </a:r>
            </a:p>
          </p:txBody>
        </p:sp>
        <p:grpSp>
          <p:nvGrpSpPr>
            <p:cNvPr id="3" name="Group 2">
              <a:extLst>
                <a:ext uri="{FF2B5EF4-FFF2-40B4-BE49-F238E27FC236}">
                  <a16:creationId xmlns:a16="http://schemas.microsoft.com/office/drawing/2014/main" id="{D8C329C6-1418-47BE-9E93-2E676857B4C4}"/>
                </a:ext>
              </a:extLst>
            </p:cNvPr>
            <p:cNvGrpSpPr/>
            <p:nvPr/>
          </p:nvGrpSpPr>
          <p:grpSpPr>
            <a:xfrm>
              <a:off x="7351568" y="2080378"/>
              <a:ext cx="4045805" cy="1745905"/>
              <a:chOff x="7351568" y="2080378"/>
              <a:chExt cx="4045805" cy="1745905"/>
            </a:xfrm>
          </p:grpSpPr>
          <p:pic>
            <p:nvPicPr>
              <p:cNvPr id="29" name="Picture 28" descr="empty-red-rectangle">
                <a:extLst>
                  <a:ext uri="{FF2B5EF4-FFF2-40B4-BE49-F238E27FC236}">
                    <a16:creationId xmlns:a16="http://schemas.microsoft.com/office/drawing/2014/main" id="{5CEEF9A8-6592-4D13-BAC6-0CE41FB09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8973" y="2632979"/>
                <a:ext cx="2438400" cy="119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0" name="Text Box 13">
                    <a:extLst>
                      <a:ext uri="{FF2B5EF4-FFF2-40B4-BE49-F238E27FC236}">
                        <a16:creationId xmlns:a16="http://schemas.microsoft.com/office/drawing/2014/main" id="{90A35329-B330-429F-A41B-D20EB7554635}"/>
                      </a:ext>
                    </a:extLst>
                  </p:cNvPr>
                  <p:cNvSpPr txBox="1">
                    <a:spLocks noChangeArrowheads="1"/>
                  </p:cNvSpPr>
                  <p:nvPr/>
                </p:nvSpPr>
                <p:spPr bwMode="auto">
                  <a:xfrm>
                    <a:off x="8638653" y="2642754"/>
                    <a:ext cx="2514600" cy="1183529"/>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1651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14:m>
                      <m:oMathPara xmlns:m="http://schemas.openxmlformats.org/officeDocument/2006/math">
                        <m:oMathParaPr>
                          <m:jc m:val="centerGroup"/>
                        </m:oMathParaPr>
                        <m:oMath xmlns:m="http://schemas.openxmlformats.org/officeDocument/2006/math">
                          <m:r>
                            <a:rPr lang="en-US" sz="2400" b="0" i="0" smtClean="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𝑓</m:t>
                          </m:r>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
                                <a:rPr lang="en-US" sz="2400" i="1">
                                  <a:solidFill>
                                    <a:srgbClr val="000000"/>
                                  </a:solidFill>
                                  <a:latin typeface="Cambria Math" panose="02040503050406030204" pitchFamily="18" charset="0"/>
                                </a:rPr>
                                <m:t>2</m:t>
                              </m:r>
                              <m:r>
                                <m:rPr>
                                  <m:sty m:val="p"/>
                                </m:rPr>
                                <a:rPr lang="en-US" sz="2400" i="1">
                                  <a:solidFill>
                                    <a:srgbClr val="000000"/>
                                  </a:solidFill>
                                  <a:latin typeface="Cambria Math" panose="02040503050406030204" pitchFamily="18" charset="0"/>
                                </a:rPr>
                                <m:t>π</m:t>
                              </m:r>
                            </m:den>
                          </m:f>
                          <m:rad>
                            <m:radPr>
                              <m:degHide m:val="on"/>
                              <m:ctrlPr>
                                <a:rPr lang="en-US" sz="2400" i="1">
                                  <a:solidFill>
                                    <a:srgbClr val="000000"/>
                                  </a:solidFill>
                                  <a:latin typeface="Cambria Math" panose="02040503050406030204" pitchFamily="18" charset="0"/>
                                </a:rPr>
                              </m:ctrlPr>
                            </m:radPr>
                            <m:deg/>
                            <m:e>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𝑘</m:t>
                                  </m:r>
                                </m:num>
                                <m:den>
                                  <m:r>
                                    <a:rPr lang="en-US" sz="2400" b="0" i="1" smtClean="0">
                                      <a:solidFill>
                                        <a:srgbClr val="000000"/>
                                      </a:solidFill>
                                      <a:latin typeface="Cambria Math" panose="02040503050406030204" pitchFamily="18" charset="0"/>
                                    </a:rPr>
                                    <m:t>𝑚</m:t>
                                  </m:r>
                                </m:den>
                              </m:f>
                            </m:e>
                          </m:rad>
                        </m:oMath>
                      </m:oMathPara>
                    </a14:m>
                    <a:endParaRPr lang="en-US" altLang="zh-CN" sz="2400">
                      <a:ea typeface="SimSun" panose="02010600030101010101" pitchFamily="2" charset="-122"/>
                    </a:endParaRPr>
                  </a:p>
                </p:txBody>
              </p:sp>
            </mc:Choice>
            <mc:Fallback xmlns="">
              <p:sp>
                <p:nvSpPr>
                  <p:cNvPr id="30" name="Text Box 13">
                    <a:extLst>
                      <a:ext uri="{FF2B5EF4-FFF2-40B4-BE49-F238E27FC236}">
                        <a16:creationId xmlns:a16="http://schemas.microsoft.com/office/drawing/2014/main" id="{90A35329-B330-429F-A41B-D20EB7554635}"/>
                      </a:ext>
                    </a:extLst>
                  </p:cNvPr>
                  <p:cNvSpPr txBox="1">
                    <a:spLocks noRot="1" noChangeAspect="1" noMove="1" noResize="1" noEditPoints="1" noAdjustHandles="1" noChangeArrowheads="1" noChangeShapeType="1" noTextEdit="1"/>
                  </p:cNvSpPr>
                  <p:nvPr/>
                </p:nvSpPr>
                <p:spPr bwMode="auto">
                  <a:xfrm>
                    <a:off x="8638653" y="2642754"/>
                    <a:ext cx="2514600" cy="1183529"/>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2" name="TextBox 31">
                <a:extLst>
                  <a:ext uri="{FF2B5EF4-FFF2-40B4-BE49-F238E27FC236}">
                    <a16:creationId xmlns:a16="http://schemas.microsoft.com/office/drawing/2014/main" id="{D4A7E45C-A012-44B1-8EF9-118A212CB2FB}"/>
                  </a:ext>
                </a:extLst>
              </p:cNvPr>
              <p:cNvSpPr txBox="1"/>
              <p:nvPr/>
            </p:nvSpPr>
            <p:spPr>
              <a:xfrm>
                <a:off x="7351568" y="2080378"/>
                <a:ext cx="3009900" cy="477054"/>
              </a:xfrm>
              <a:prstGeom prst="rect">
                <a:avLst/>
              </a:prstGeom>
              <a:noFill/>
            </p:spPr>
            <p:txBody>
              <a:bodyPr wrap="square">
                <a:spAutoFit/>
              </a:bodyPr>
              <a:lstStyle/>
              <a:p>
                <a:pPr algn="ctr" defTabSz="1095375">
                  <a:buClr>
                    <a:schemeClr val="tx2"/>
                  </a:buClr>
                  <a:buSzPct val="95000"/>
                </a:pPr>
                <a:r>
                  <a:rPr lang="en-US" altLang="en-US" sz="2500">
                    <a:latin typeface="Arial" panose="020B0604020202020204" pitchFamily="34" charset="0"/>
                    <a:ea typeface="Calibri" panose="020F0502020204030204" pitchFamily="34" charset="0"/>
                    <a:cs typeface="Arial" panose="020B0604020202020204" pitchFamily="34" charset="0"/>
                  </a:rPr>
                  <a:t>Con lắc lò xo</a:t>
                </a:r>
              </a:p>
            </p:txBody>
          </p:sp>
        </p:grpSp>
      </p:grpSp>
      <p:grpSp>
        <p:nvGrpSpPr>
          <p:cNvPr id="2" name="Group 1">
            <a:extLst>
              <a:ext uri="{FF2B5EF4-FFF2-40B4-BE49-F238E27FC236}">
                <a16:creationId xmlns:a16="http://schemas.microsoft.com/office/drawing/2014/main" id="{92C32D3E-1D80-4540-88C1-6B1E40165A06}"/>
              </a:ext>
            </a:extLst>
          </p:cNvPr>
          <p:cNvGrpSpPr/>
          <p:nvPr/>
        </p:nvGrpSpPr>
        <p:grpSpPr>
          <a:xfrm>
            <a:off x="1192043" y="2137657"/>
            <a:ext cx="4561605" cy="3059800"/>
            <a:chOff x="1192043" y="2137657"/>
            <a:chExt cx="4561605" cy="3059800"/>
          </a:xfrm>
        </p:grpSpPr>
        <p:grpSp>
          <p:nvGrpSpPr>
            <p:cNvPr id="15" name="Group 14">
              <a:extLst>
                <a:ext uri="{FF2B5EF4-FFF2-40B4-BE49-F238E27FC236}">
                  <a16:creationId xmlns:a16="http://schemas.microsoft.com/office/drawing/2014/main" id="{94DFF56C-13BD-47A7-9183-BE71687E952E}"/>
                </a:ext>
              </a:extLst>
            </p:cNvPr>
            <p:cNvGrpSpPr/>
            <p:nvPr/>
          </p:nvGrpSpPr>
          <p:grpSpPr>
            <a:xfrm>
              <a:off x="2502318" y="2832348"/>
              <a:ext cx="2659917" cy="1193304"/>
              <a:chOff x="2590800" y="3429000"/>
              <a:chExt cx="2659917" cy="1193304"/>
            </a:xfrm>
          </p:grpSpPr>
          <p:pic>
            <p:nvPicPr>
              <p:cNvPr id="11" name="Picture 10" descr="empty-red-rectangle">
                <a:extLst>
                  <a:ext uri="{FF2B5EF4-FFF2-40B4-BE49-F238E27FC236}">
                    <a16:creationId xmlns:a16="http://schemas.microsoft.com/office/drawing/2014/main" id="{7B0F5F7D-5B5B-45D6-9403-D4D34FDE4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317" y="3429000"/>
                <a:ext cx="2438400" cy="119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Text Box 13">
                    <a:extLst>
                      <a:ext uri="{FF2B5EF4-FFF2-40B4-BE49-F238E27FC236}">
                        <a16:creationId xmlns:a16="http://schemas.microsoft.com/office/drawing/2014/main" id="{6E75843F-C9F0-44F2-B76A-09F4D606ABFA}"/>
                      </a:ext>
                    </a:extLst>
                  </p:cNvPr>
                  <p:cNvSpPr txBox="1">
                    <a:spLocks noChangeArrowheads="1"/>
                  </p:cNvSpPr>
                  <p:nvPr/>
                </p:nvSpPr>
                <p:spPr bwMode="auto">
                  <a:xfrm>
                    <a:off x="2590800" y="3540457"/>
                    <a:ext cx="2514600" cy="843885"/>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1651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14:m>
                      <m:oMathPara xmlns:m="http://schemas.openxmlformats.org/officeDocument/2006/math">
                        <m:oMathParaPr>
                          <m:jc m:val="centerGroup"/>
                        </m:oMathParaPr>
                        <m:oMath xmlns:m="http://schemas.openxmlformats.org/officeDocument/2006/math">
                          <m:r>
                            <a:rPr lang="en-US" sz="2400" b="0" i="0" smtClean="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𝑓</m:t>
                          </m:r>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
                                <a:rPr lang="en-US" sz="2400" i="1">
                                  <a:solidFill>
                                    <a:srgbClr val="000000"/>
                                  </a:solidFill>
                                  <a:latin typeface="Cambria Math" panose="02040503050406030204" pitchFamily="18" charset="0"/>
                                </a:rPr>
                                <m:t>2</m:t>
                              </m:r>
                              <m:r>
                                <m:rPr>
                                  <m:sty m:val="p"/>
                                </m:rPr>
                                <a:rPr lang="en-US" sz="2400" i="1">
                                  <a:solidFill>
                                    <a:srgbClr val="000000"/>
                                  </a:solidFill>
                                  <a:latin typeface="Cambria Math" panose="02040503050406030204" pitchFamily="18" charset="0"/>
                                </a:rPr>
                                <m:t>π</m:t>
                              </m:r>
                            </m:den>
                          </m:f>
                          <m:rad>
                            <m:radPr>
                              <m:degHide m:val="on"/>
                              <m:ctrlPr>
                                <a:rPr lang="en-US" sz="2400" i="1">
                                  <a:solidFill>
                                    <a:srgbClr val="000000"/>
                                  </a:solidFill>
                                  <a:latin typeface="Cambria Math" panose="02040503050406030204" pitchFamily="18" charset="0"/>
                                </a:rPr>
                              </m:ctrlPr>
                            </m:radPr>
                            <m:deg/>
                            <m:e>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𝑔</m:t>
                                  </m:r>
                                </m:num>
                                <m:den>
                                  <m:r>
                                    <a:rPr lang="en-US" sz="2400" i="1">
                                      <a:solidFill>
                                        <a:srgbClr val="000000"/>
                                      </a:solidFill>
                                      <a:latin typeface="Cambria Math" panose="02040503050406030204" pitchFamily="18" charset="0"/>
                                    </a:rPr>
                                    <m:t>𝑙</m:t>
                                  </m:r>
                                </m:den>
                              </m:f>
                            </m:e>
                          </m:rad>
                        </m:oMath>
                      </m:oMathPara>
                    </a14:m>
                    <a:endParaRPr lang="en-US" altLang="zh-CN" sz="2400">
                      <a:ea typeface="SimSun" panose="02010600030101010101" pitchFamily="2" charset="-122"/>
                    </a:endParaRPr>
                  </a:p>
                </p:txBody>
              </p:sp>
            </mc:Choice>
            <mc:Fallback xmlns="">
              <p:sp>
                <p:nvSpPr>
                  <p:cNvPr id="14" name="Text Box 13">
                    <a:extLst>
                      <a:ext uri="{FF2B5EF4-FFF2-40B4-BE49-F238E27FC236}">
                        <a16:creationId xmlns:a16="http://schemas.microsoft.com/office/drawing/2014/main" id="{6E75843F-C9F0-44F2-B76A-09F4D606ABFA}"/>
                      </a:ext>
                    </a:extLst>
                  </p:cNvPr>
                  <p:cNvSpPr txBox="1">
                    <a:spLocks noRot="1" noChangeAspect="1" noMove="1" noResize="1" noEditPoints="1" noAdjustHandles="1" noChangeArrowheads="1" noChangeShapeType="1" noTextEdit="1"/>
                  </p:cNvSpPr>
                  <p:nvPr/>
                </p:nvSpPr>
                <p:spPr bwMode="auto">
                  <a:xfrm>
                    <a:off x="2590800" y="3540457"/>
                    <a:ext cx="2514600" cy="843885"/>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19" name="Rectangle 1026060">
              <a:extLst>
                <a:ext uri="{FF2B5EF4-FFF2-40B4-BE49-F238E27FC236}">
                  <a16:creationId xmlns:a16="http://schemas.microsoft.com/office/drawing/2014/main" id="{B79AC95A-CD9B-4BF0-A6DD-549D9DBC36E5}"/>
                </a:ext>
              </a:extLst>
            </p:cNvPr>
            <p:cNvSpPr>
              <a:spLocks noChangeArrowheads="1"/>
            </p:cNvSpPr>
            <p:nvPr/>
          </p:nvSpPr>
          <p:spPr bwMode="auto">
            <a:xfrm>
              <a:off x="2743748" y="4070995"/>
              <a:ext cx="3009900" cy="1126462"/>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en-US" altLang="en-US" sz="2200">
                  <a:latin typeface="Arial" panose="020B0604020202020204" pitchFamily="34" charset="0"/>
                  <a:ea typeface="Calibri" panose="020F0502020204030204" pitchFamily="34" charset="0"/>
                  <a:cs typeface="Arial" panose="020B0604020202020204" pitchFamily="34" charset="0"/>
                </a:rPr>
                <a:t>Tần số phụ thuộc</a:t>
              </a:r>
            </a:p>
            <a:p>
              <a:pPr marL="287338" indent="-287338" defTabSz="1095375">
                <a:buClr>
                  <a:schemeClr val="tx2"/>
                </a:buClr>
                <a:buSzPct val="95000"/>
                <a:buBlip>
                  <a:blip r:embed="rId5"/>
                </a:buBlip>
              </a:pPr>
              <a:r>
                <a:rPr lang="en-US" altLang="en-US" sz="2200">
                  <a:latin typeface="Arial" panose="020B0604020202020204" pitchFamily="34" charset="0"/>
                  <a:ea typeface="Calibri" panose="020F0502020204030204" pitchFamily="34" charset="0"/>
                  <a:cs typeface="Arial" panose="020B0604020202020204" pitchFamily="34" charset="0"/>
                </a:rPr>
                <a:t>l: chiều dài con lắc</a:t>
              </a:r>
            </a:p>
            <a:p>
              <a:pPr marL="287338" indent="-287338" defTabSz="1095375">
                <a:buClr>
                  <a:schemeClr val="tx2"/>
                </a:buClr>
                <a:buSzPct val="95000"/>
                <a:buBlip>
                  <a:blip r:embed="rId5"/>
                </a:buBlip>
              </a:pPr>
              <a:r>
                <a:rPr lang="en-US" altLang="en-US" sz="2200">
                  <a:latin typeface="Arial" panose="020B0604020202020204" pitchFamily="34" charset="0"/>
                  <a:cs typeface="Arial" panose="020B0604020202020204" pitchFamily="34" charset="0"/>
                </a:rPr>
                <a:t>g: gia tốc rơi tự do</a:t>
              </a:r>
            </a:p>
          </p:txBody>
        </p:sp>
        <p:grpSp>
          <p:nvGrpSpPr>
            <p:cNvPr id="26" name="Group 25">
              <a:extLst>
                <a:ext uri="{FF2B5EF4-FFF2-40B4-BE49-F238E27FC236}">
                  <a16:creationId xmlns:a16="http://schemas.microsoft.com/office/drawing/2014/main" id="{16EDE018-6497-402B-85A7-681484825AB4}"/>
                </a:ext>
              </a:extLst>
            </p:cNvPr>
            <p:cNvGrpSpPr/>
            <p:nvPr/>
          </p:nvGrpSpPr>
          <p:grpSpPr>
            <a:xfrm>
              <a:off x="1192043" y="2584151"/>
              <a:ext cx="1474957" cy="2484265"/>
              <a:chOff x="1192043" y="2584151"/>
              <a:chExt cx="1474957" cy="2484265"/>
            </a:xfrm>
          </p:grpSpPr>
          <p:pic>
            <p:nvPicPr>
              <p:cNvPr id="13" name="Picture 12">
                <a:extLst>
                  <a:ext uri="{FF2B5EF4-FFF2-40B4-BE49-F238E27FC236}">
                    <a16:creationId xmlns:a16="http://schemas.microsoft.com/office/drawing/2014/main" id="{BE785E59-16DA-4ECD-9BA5-1C363E973F0E}"/>
                  </a:ext>
                </a:extLst>
              </p:cNvPr>
              <p:cNvPicPr>
                <a:picLocks noChangeAspect="1"/>
              </p:cNvPicPr>
              <p:nvPr/>
            </p:nvPicPr>
            <p:blipFill rotWithShape="1">
              <a:blip r:embed="rId9"/>
              <a:srcRect l="22917" t="-914" r="22917"/>
              <a:stretch/>
            </p:blipFill>
            <p:spPr>
              <a:xfrm>
                <a:off x="1192043" y="2584151"/>
                <a:ext cx="1249392" cy="2484265"/>
              </a:xfrm>
              <a:prstGeom prst="rect">
                <a:avLst/>
              </a:prstGeom>
            </p:spPr>
          </p:pic>
          <p:sp>
            <p:nvSpPr>
              <p:cNvPr id="22" name="TextBox 21">
                <a:extLst>
                  <a:ext uri="{FF2B5EF4-FFF2-40B4-BE49-F238E27FC236}">
                    <a16:creationId xmlns:a16="http://schemas.microsoft.com/office/drawing/2014/main" id="{331F23D9-BA7D-446D-91FA-C6990D1550CE}"/>
                  </a:ext>
                </a:extLst>
              </p:cNvPr>
              <p:cNvSpPr txBox="1"/>
              <p:nvPr/>
            </p:nvSpPr>
            <p:spPr>
              <a:xfrm>
                <a:off x="2013827" y="3408446"/>
                <a:ext cx="653173" cy="477054"/>
              </a:xfrm>
              <a:prstGeom prst="rect">
                <a:avLst/>
              </a:prstGeom>
              <a:noFill/>
            </p:spPr>
            <p:txBody>
              <a:bodyPr wrap="square">
                <a:spAutoFit/>
              </a:bodyPr>
              <a:lstStyle/>
              <a:p>
                <a:r>
                  <a:rPr lang="en-US" altLang="en-US" sz="2500" i="1">
                    <a:latin typeface="Times New Roman" panose="02020603050405020304" pitchFamily="18" charset="0"/>
                    <a:ea typeface="Calibri" panose="020F0502020204030204" pitchFamily="34" charset="0"/>
                    <a:cs typeface="Times New Roman" panose="02020603050405020304" pitchFamily="18" charset="0"/>
                  </a:rPr>
                  <a:t>l</a:t>
                </a:r>
                <a:endParaRPr lang="en-US" sz="2500" i="1">
                  <a:latin typeface="Times New Roman" panose="02020603050405020304" pitchFamily="18" charset="0"/>
                  <a:cs typeface="Times New Roman" panose="02020603050405020304" pitchFamily="18" charset="0"/>
                </a:endParaRPr>
              </a:p>
            </p:txBody>
          </p:sp>
        </p:grpSp>
        <p:sp>
          <p:nvSpPr>
            <p:cNvPr id="33" name="TextBox 32">
              <a:extLst>
                <a:ext uri="{FF2B5EF4-FFF2-40B4-BE49-F238E27FC236}">
                  <a16:creationId xmlns:a16="http://schemas.microsoft.com/office/drawing/2014/main" id="{5F7E1A5B-DDAB-474C-A6A9-6C4BA4A0C649}"/>
                </a:ext>
              </a:extLst>
            </p:cNvPr>
            <p:cNvSpPr txBox="1"/>
            <p:nvPr/>
          </p:nvSpPr>
          <p:spPr>
            <a:xfrm>
              <a:off x="2133600" y="2137657"/>
              <a:ext cx="3009900" cy="477054"/>
            </a:xfrm>
            <a:prstGeom prst="rect">
              <a:avLst/>
            </a:prstGeom>
            <a:noFill/>
          </p:spPr>
          <p:txBody>
            <a:bodyPr wrap="square">
              <a:spAutoFit/>
            </a:bodyPr>
            <a:lstStyle/>
            <a:p>
              <a:pPr algn="ctr" defTabSz="1095375">
                <a:buClr>
                  <a:schemeClr val="tx2"/>
                </a:buClr>
                <a:buSzPct val="95000"/>
              </a:pPr>
              <a:r>
                <a:rPr lang="en-US" altLang="en-US" sz="2500">
                  <a:latin typeface="Arial" panose="020B0604020202020204" pitchFamily="34" charset="0"/>
                  <a:ea typeface="Calibri" panose="020F0502020204030204" pitchFamily="34" charset="0"/>
                  <a:cs typeface="Arial" panose="020B0604020202020204" pitchFamily="34" charset="0"/>
                </a:rPr>
                <a:t>Con lắc đơn</a:t>
              </a:r>
            </a:p>
          </p:txBody>
        </p:sp>
      </p:grpSp>
      <p:grpSp>
        <p:nvGrpSpPr>
          <p:cNvPr id="18" name="Group 17">
            <a:extLst>
              <a:ext uri="{FF2B5EF4-FFF2-40B4-BE49-F238E27FC236}">
                <a16:creationId xmlns:a16="http://schemas.microsoft.com/office/drawing/2014/main" id="{36AD46BC-4559-4E1D-9389-F760B821F138}"/>
              </a:ext>
            </a:extLst>
          </p:cNvPr>
          <p:cNvGrpSpPr/>
          <p:nvPr/>
        </p:nvGrpSpPr>
        <p:grpSpPr>
          <a:xfrm>
            <a:off x="187036" y="5557328"/>
            <a:ext cx="12157364" cy="1083499"/>
            <a:chOff x="187036" y="5557328"/>
            <a:chExt cx="12157364" cy="1083499"/>
          </a:xfrm>
        </p:grpSpPr>
        <p:sp>
          <p:nvSpPr>
            <p:cNvPr id="16" name="TextBox 15">
              <a:extLst>
                <a:ext uri="{FF2B5EF4-FFF2-40B4-BE49-F238E27FC236}">
                  <a16:creationId xmlns:a16="http://schemas.microsoft.com/office/drawing/2014/main" id="{586D26BD-7FC4-4E1B-B4D2-196A9B59A243}"/>
                </a:ext>
              </a:extLst>
            </p:cNvPr>
            <p:cNvSpPr txBox="1"/>
            <p:nvPr/>
          </p:nvSpPr>
          <p:spPr>
            <a:xfrm>
              <a:off x="549072" y="5557328"/>
              <a:ext cx="10668000" cy="477054"/>
            </a:xfrm>
            <a:prstGeom prst="rect">
              <a:avLst/>
            </a:prstGeom>
            <a:noFill/>
          </p:spPr>
          <p:txBody>
            <a:bodyPr wrap="square">
              <a:spAutoFit/>
            </a:bodyPr>
            <a:lstStyle/>
            <a:p>
              <a:pPr algn="ctr"/>
              <a:r>
                <a:rPr lang="en-US" altLang="en-US" sz="2400">
                  <a:solidFill>
                    <a:srgbClr val="0070C0"/>
                  </a:solidFill>
                  <a:latin typeface="Arial" panose="020B0604020202020204" pitchFamily="34" charset="0"/>
                  <a:cs typeface="Arial" panose="020B0604020202020204" pitchFamily="34" charset="0"/>
                </a:rPr>
                <a:t>Nếu bỏ qua ma sát. Con lắc dao động với biên độ và tần số không đổi. </a:t>
              </a:r>
            </a:p>
          </p:txBody>
        </p:sp>
        <p:pic>
          <p:nvPicPr>
            <p:cNvPr id="34" name="Picture 4" descr="empty-blue-rectangle">
              <a:extLst>
                <a:ext uri="{FF2B5EF4-FFF2-40B4-BE49-F238E27FC236}">
                  <a16:creationId xmlns:a16="http://schemas.microsoft.com/office/drawing/2014/main" id="{02087727-13D1-4493-BDEA-EB06D6549202}"/>
                </a:ext>
              </a:extLst>
            </p:cNvPr>
            <p:cNvPicPr>
              <a:picLocks noChangeAspect="1" noChangeArrowheads="1"/>
            </p:cNvPicPr>
            <p:nvPr/>
          </p:nvPicPr>
          <p:blipFill>
            <a:blip r:embed="rId10"/>
            <a:srcRect/>
            <a:stretch>
              <a:fillRect/>
            </a:stretch>
          </p:blipFill>
          <p:spPr bwMode="auto">
            <a:xfrm>
              <a:off x="187036" y="6097775"/>
              <a:ext cx="12157364" cy="543052"/>
            </a:xfrm>
            <a:prstGeom prst="rect">
              <a:avLst/>
            </a:prstGeom>
            <a:noFill/>
            <a:ln w="9525">
              <a:noFill/>
              <a:miter lim="800000"/>
              <a:headEnd/>
              <a:tailEnd/>
            </a:ln>
          </p:spPr>
        </p:pic>
        <p:sp>
          <p:nvSpPr>
            <p:cNvPr id="35" name="TextBox 34">
              <a:extLst>
                <a:ext uri="{FF2B5EF4-FFF2-40B4-BE49-F238E27FC236}">
                  <a16:creationId xmlns:a16="http://schemas.microsoft.com/office/drawing/2014/main" id="{A897C49A-CF20-46B0-9BDB-F7BB6991EBB0}"/>
                </a:ext>
              </a:extLst>
            </p:cNvPr>
            <p:cNvSpPr txBox="1"/>
            <p:nvPr/>
          </p:nvSpPr>
          <p:spPr>
            <a:xfrm>
              <a:off x="564417" y="6163420"/>
              <a:ext cx="11437083" cy="461665"/>
            </a:xfrm>
            <a:prstGeom prst="rect">
              <a:avLst/>
            </a:prstGeom>
            <a:noFill/>
          </p:spPr>
          <p:txBody>
            <a:bodyPr wrap="square">
              <a:spAutoFit/>
            </a:bodyPr>
            <a:lstStyle/>
            <a:p>
              <a:r>
                <a:rPr lang="en-US" altLang="en-US" sz="2400">
                  <a:solidFill>
                    <a:srgbClr val="FF0000"/>
                  </a:solidFill>
                  <a:latin typeface="Arial" panose="020B0604020202020204" pitchFamily="34" charset="0"/>
                  <a:cs typeface="Arial" panose="020B0604020202020204" pitchFamily="34" charset="0"/>
                </a:rPr>
                <a:t>Tần số này chỉ phụ thuộc vào đặc tính của hệ dao động nên gọi là tần số riêng (f</a:t>
              </a:r>
              <a:r>
                <a:rPr lang="en-US" altLang="en-US" sz="2400" baseline="-25000">
                  <a:solidFill>
                    <a:srgbClr val="FF0000"/>
                  </a:solidFill>
                  <a:latin typeface="Arial" panose="020B0604020202020204" pitchFamily="34" charset="0"/>
                  <a:cs typeface="Arial" panose="020B0604020202020204" pitchFamily="34" charset="0"/>
                </a:rPr>
                <a:t>0</a:t>
              </a:r>
              <a:r>
                <a:rPr lang="en-US" altLang="en-US" sz="2400">
                  <a:solidFill>
                    <a:srgbClr val="FF0000"/>
                  </a:solidFill>
                  <a:latin typeface="Arial" panose="020B0604020202020204" pitchFamily="34" charset="0"/>
                  <a:cs typeface="Arial" panose="020B0604020202020204" pitchFamily="34" charset="0"/>
                </a:rPr>
                <a:t>)</a:t>
              </a:r>
              <a:endParaRPr lang="en-US" sz="2400">
                <a:solidFill>
                  <a:srgbClr val="FF0000"/>
                </a:solidFill>
              </a:endParaRPr>
            </a:p>
          </p:txBody>
        </p:sp>
      </p:grpSp>
    </p:spTree>
    <p:extLst>
      <p:ext uri="{BB962C8B-B14F-4D97-AF65-F5344CB8AC3E}">
        <p14:creationId xmlns:p14="http://schemas.microsoft.com/office/powerpoint/2010/main" val="922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7D1CDE-928B-4348-A68C-9F231D881802}"/>
              </a:ext>
            </a:extLst>
          </p:cNvPr>
          <p:cNvGrpSpPr/>
          <p:nvPr/>
        </p:nvGrpSpPr>
        <p:grpSpPr>
          <a:xfrm>
            <a:off x="-294357" y="64868"/>
            <a:ext cx="11503581" cy="551277"/>
            <a:chOff x="74035" y="2267003"/>
            <a:chExt cx="10431860" cy="769542"/>
          </a:xfrm>
        </p:grpSpPr>
        <p:grpSp>
          <p:nvGrpSpPr>
            <p:cNvPr id="12" name="Group 70">
              <a:extLst>
                <a:ext uri="{FF2B5EF4-FFF2-40B4-BE49-F238E27FC236}">
                  <a16:creationId xmlns:a16="http://schemas.microsoft.com/office/drawing/2014/main" id="{69B5DA85-65E3-4ECE-B1EC-656A80B3AC8D}"/>
                </a:ext>
              </a:extLst>
            </p:cNvPr>
            <p:cNvGrpSpPr>
              <a:grpSpLocks/>
            </p:cNvGrpSpPr>
            <p:nvPr/>
          </p:nvGrpSpPr>
          <p:grpSpPr bwMode="auto">
            <a:xfrm>
              <a:off x="286106" y="2280388"/>
              <a:ext cx="5306530" cy="756153"/>
              <a:chOff x="564746" y="3403328"/>
              <a:chExt cx="2732615" cy="1456458"/>
            </a:xfrm>
          </p:grpSpPr>
          <p:pic>
            <p:nvPicPr>
              <p:cNvPr id="15" name="Picture 14" descr="empty-green-rectangle">
                <a:extLst>
                  <a:ext uri="{FF2B5EF4-FFF2-40B4-BE49-F238E27FC236}">
                    <a16:creationId xmlns:a16="http://schemas.microsoft.com/office/drawing/2014/main" id="{3C8B6216-D346-4BD1-A163-151EBE661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28"/>
                <a:ext cx="2732615" cy="14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DE7F3D23-612D-44C9-94A8-D4920B7FE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CF1209C3-815F-4FF0-B0C1-95692AD5BDD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3958682D-4B1A-4A7E-84A5-DBD58B8331E9}"/>
                </a:ext>
              </a:extLst>
            </p:cNvPr>
            <p:cNvSpPr>
              <a:spLocks noChangeArrowheads="1"/>
            </p:cNvSpPr>
            <p:nvPr/>
          </p:nvSpPr>
          <p:spPr bwMode="auto">
            <a:xfrm>
              <a:off x="1232184" y="2280389"/>
              <a:ext cx="9273711" cy="75615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Dao động duy trì</a:t>
              </a:r>
              <a:endParaRPr lang="en-US" sz="2800" dirty="0">
                <a:cs typeface="Arial" panose="020B0604020202020204" pitchFamily="34" charset="0"/>
              </a:endParaRPr>
            </a:p>
          </p:txBody>
        </p:sp>
      </p:grpSp>
      <p:grpSp>
        <p:nvGrpSpPr>
          <p:cNvPr id="17" name="Group 16">
            <a:extLst>
              <a:ext uri="{FF2B5EF4-FFF2-40B4-BE49-F238E27FC236}">
                <a16:creationId xmlns:a16="http://schemas.microsoft.com/office/drawing/2014/main" id="{2AC3952B-80D6-42AA-B5DB-6657C0A7F61F}"/>
              </a:ext>
            </a:extLst>
          </p:cNvPr>
          <p:cNvGrpSpPr/>
          <p:nvPr/>
        </p:nvGrpSpPr>
        <p:grpSpPr>
          <a:xfrm>
            <a:off x="381000" y="758354"/>
            <a:ext cx="11028981" cy="1107149"/>
            <a:chOff x="421047" y="1311523"/>
            <a:chExt cx="6970352" cy="2531975"/>
          </a:xfrm>
        </p:grpSpPr>
        <p:pic>
          <p:nvPicPr>
            <p:cNvPr id="18" name="Picture 4" descr="empty-blue-rectangle">
              <a:extLst>
                <a:ext uri="{FF2B5EF4-FFF2-40B4-BE49-F238E27FC236}">
                  <a16:creationId xmlns:a16="http://schemas.microsoft.com/office/drawing/2014/main" id="{0F6203F3-F75E-40C6-9EEF-FEA18C0CCA98}"/>
                </a:ext>
              </a:extLst>
            </p:cNvPr>
            <p:cNvPicPr>
              <a:picLocks noChangeAspect="1" noChangeArrowheads="1"/>
            </p:cNvPicPr>
            <p:nvPr/>
          </p:nvPicPr>
          <p:blipFill>
            <a:blip r:embed="rId4"/>
            <a:srcRect/>
            <a:stretch>
              <a:fillRect/>
            </a:stretch>
          </p:blipFill>
          <p:spPr bwMode="auto">
            <a:xfrm>
              <a:off x="421047" y="1311523"/>
              <a:ext cx="6970352" cy="2531975"/>
            </a:xfrm>
            <a:prstGeom prst="rect">
              <a:avLst/>
            </a:prstGeom>
            <a:noFill/>
            <a:ln w="9525">
              <a:noFill/>
              <a:miter lim="800000"/>
              <a:headEnd/>
              <a:tailEnd/>
            </a:ln>
          </p:spPr>
        </p:pic>
        <p:sp>
          <p:nvSpPr>
            <p:cNvPr id="19" name="Text Box 4">
              <a:extLst>
                <a:ext uri="{FF2B5EF4-FFF2-40B4-BE49-F238E27FC236}">
                  <a16:creationId xmlns:a16="http://schemas.microsoft.com/office/drawing/2014/main" id="{BFB3B7E0-4C3F-4D81-8A36-32CE1B432890}"/>
                </a:ext>
              </a:extLst>
            </p:cNvPr>
            <p:cNvSpPr txBox="1">
              <a:spLocks noChangeArrowheads="1"/>
            </p:cNvSpPr>
            <p:nvPr/>
          </p:nvSpPr>
          <p:spPr bwMode="auto">
            <a:xfrm>
              <a:off x="896324" y="1469008"/>
              <a:ext cx="6019800" cy="197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000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0">
                <a:spcBef>
                  <a:spcPct val="0"/>
                </a:spcBef>
                <a:buFontTx/>
                <a:buNone/>
              </a:pPr>
              <a:r>
                <a:rPr lang="en-US" altLang="en-US" sz="2500"/>
                <a:t>Dao động được duy trì bằng cách giữ cho biên độ không đổi mà không làm thay đổi chu kì dao động riêng gọi là dao động duy trì.</a:t>
              </a:r>
            </a:p>
          </p:txBody>
        </p:sp>
      </p:grpSp>
      <p:grpSp>
        <p:nvGrpSpPr>
          <p:cNvPr id="2" name="Group 1">
            <a:extLst>
              <a:ext uri="{FF2B5EF4-FFF2-40B4-BE49-F238E27FC236}">
                <a16:creationId xmlns:a16="http://schemas.microsoft.com/office/drawing/2014/main" id="{49ED2D10-1E3C-4F0F-AF3E-3BC3A4E68BF8}"/>
              </a:ext>
            </a:extLst>
          </p:cNvPr>
          <p:cNvGrpSpPr/>
          <p:nvPr/>
        </p:nvGrpSpPr>
        <p:grpSpPr>
          <a:xfrm>
            <a:off x="111875" y="2071882"/>
            <a:ext cx="9128358" cy="3958901"/>
            <a:chOff x="109417" y="2066216"/>
            <a:chExt cx="9128358" cy="3958901"/>
          </a:xfrm>
        </p:grpSpPr>
        <p:sp>
          <p:nvSpPr>
            <p:cNvPr id="9" name="Rectangle 8"/>
            <p:cNvSpPr>
              <a:spLocks noChangeArrowheads="1"/>
            </p:cNvSpPr>
            <p:nvPr/>
          </p:nvSpPr>
          <p:spPr bwMode="auto">
            <a:xfrm>
              <a:off x="982775" y="2066216"/>
              <a:ext cx="8255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500" b="0">
                  <a:solidFill>
                    <a:srgbClr val="000000"/>
                  </a:solidFill>
                  <a:latin typeface="Arial" panose="020B0604020202020204" pitchFamily="34" charset="0"/>
                  <a:cs typeface="Arial" panose="020B0604020202020204" pitchFamily="34" charset="0"/>
                </a:rPr>
                <a:t>Ví dụ: Dao động của con lắc đồng hồ là dao động duy trì. </a:t>
              </a:r>
            </a:p>
          </p:txBody>
        </p:sp>
        <p:pic>
          <p:nvPicPr>
            <p:cNvPr id="4" name="Picture 3" descr="A picture containing indoor&#10;&#10;Description automatically generated">
              <a:extLst>
                <a:ext uri="{FF2B5EF4-FFF2-40B4-BE49-F238E27FC236}">
                  <a16:creationId xmlns:a16="http://schemas.microsoft.com/office/drawing/2014/main" id="{51F486FC-10CA-47FA-BB70-D5EA37ABE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7" y="2604345"/>
              <a:ext cx="2572009" cy="3420772"/>
            </a:xfrm>
            <a:prstGeom prst="rect">
              <a:avLst/>
            </a:prstGeom>
          </p:spPr>
        </p:pic>
        <p:pic>
          <p:nvPicPr>
            <p:cNvPr id="10" name="Picture 9" descr="A picture containing clock, wall&#10;&#10;Description automatically generated">
              <a:extLst>
                <a:ext uri="{FF2B5EF4-FFF2-40B4-BE49-F238E27FC236}">
                  <a16:creationId xmlns:a16="http://schemas.microsoft.com/office/drawing/2014/main" id="{E4EE00C1-A046-4CED-99EC-564966CCA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924" y="2910827"/>
              <a:ext cx="2762250" cy="2762250"/>
            </a:xfrm>
            <a:prstGeom prst="rect">
              <a:avLst/>
            </a:prstGeom>
          </p:spPr>
        </p:pic>
      </p:grpSp>
      <p:sp>
        <p:nvSpPr>
          <p:cNvPr id="27" name="Rectangle 5">
            <a:extLst>
              <a:ext uri="{FF2B5EF4-FFF2-40B4-BE49-F238E27FC236}">
                <a16:creationId xmlns:a16="http://schemas.microsoft.com/office/drawing/2014/main" id="{60890C2C-0509-4249-9577-6D26CEF6AAC0}"/>
              </a:ext>
            </a:extLst>
          </p:cNvPr>
          <p:cNvSpPr>
            <a:spLocks noChangeArrowheads="1"/>
          </p:cNvSpPr>
          <p:nvPr/>
        </p:nvSpPr>
        <p:spPr bwMode="auto">
          <a:xfrm>
            <a:off x="6261423" y="3032366"/>
            <a:ext cx="56295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hangingPunct="1"/>
            <a:r>
              <a:rPr lang="en-US" altLang="en-US" sz="2400" b="0">
                <a:latin typeface="Arial" panose="020B0604020202020204" pitchFamily="34" charset="0"/>
                <a:cs typeface="Arial" panose="020B0604020202020204" pitchFamily="34" charset="0"/>
              </a:rPr>
              <a:t>Với đồng hồ lên dây cót, khi lên dây cót, ta đã tích lũy vào dây cót một thế năng nhất định. Dây cót cung cấp năng lượng theo chu kì riêng của con lắc qua một cơ cấu trung gian. Ngày nay người ta thường dùng đồng hồ điện tử và năng lượng được cung cấp bằng pin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6&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quot;/&gt;&lt;property id=&quot;20307&quot; value=&quot;270&quot;/&gt;&lt;/object&gt;&lt;object type=&quot;3&quot; unique_id=&quot;10007&quot;&gt;&lt;property id=&quot;20148&quot; value=&quot;5&quot;/&gt;&lt;property id=&quot;20300&quot; value=&quot;Slide 4 - &amp;quot;- Khi không có ma sát con lắc dao động điều hoà với tần số riêng (fo). Gọi là tần số riêng vì nó chỉ phụ thuộc vào &quot;/&gt;&lt;property id=&quot;20307&quot; value=&quot;257&quot;/&gt;&lt;/object&gt;&lt;object type=&quot;3&quot; unique_id=&quot;10008&quot;&gt;&lt;property id=&quot;20148&quot; value=&quot;5&quot;/&gt;&lt;property id=&quot;20300&quot; value=&quot;Slide 5&quot;/&gt;&lt;property id=&quot;20307&quot; value=&quot;287&quot;/&gt;&lt;/object&gt;&lt;object type=&quot;3&quot; unique_id=&quot;10009&quot;&gt;&lt;property id=&quot;20148&quot; value=&quot;5&quot;/&gt;&lt;property id=&quot;20300&quot; value=&quot;Slide 7&quot;/&gt;&lt;property id=&quot;20307&quot; value=&quot;256&quot;/&gt;&lt;/object&gt;&lt;object type=&quot;3&quot; unique_id=&quot;10010&quot;&gt;&lt;property id=&quot;20148&quot; value=&quot;5&quot;/&gt;&lt;property id=&quot;20300&quot; value=&quot;Slide 8 - &amp;quot;  DAO ÑOÄNG TAÉT DAÀN &amp;quot;&quot;/&gt;&lt;property id=&quot;20307&quot; value=&quot;272&quot;/&gt;&lt;/object&gt;&lt;object type=&quot;3&quot; unique_id=&quot;10011&quot;&gt;&lt;property id=&quot;20148&quot; value=&quot;5&quot;/&gt;&lt;property id=&quot;20300&quot; value=&quot;Slide 9&quot;/&gt;&lt;property id=&quot;20307&quot; value=&quot;285&quot;/&gt;&lt;/object&gt;&lt;object type=&quot;3&quot; unique_id=&quot;10012&quot;&gt;&lt;property id=&quot;20148&quot; value=&quot;5&quot;/&gt;&lt;property id=&quot;20300&quot; value=&quot;Slide 10&quot;/&gt;&lt;property id=&quot;20307&quot; value=&quot;262&quot;/&gt;&lt;/object&gt;&lt;object type=&quot;3&quot; unique_id=&quot;10013&quot;&gt;&lt;property id=&quot;20148&quot; value=&quot;5&quot;/&gt;&lt;property id=&quot;20300&quot; value=&quot;Slide 11&quot;/&gt;&lt;property id=&quot;20307&quot; value=&quot;259&quot;/&gt;&lt;/object&gt;&lt;object type=&quot;3&quot; unique_id=&quot;10016&quot;&gt;&lt;property id=&quot;20148&quot; value=&quot;5&quot;/&gt;&lt;property id=&quot;20300&quot; value=&quot;Slide 14&quot;/&gt;&lt;property id=&quot;20307&quot; value=&quot;281&quot;/&gt;&lt;/object&gt;&lt;object type=&quot;3&quot; unique_id=&quot;10017&quot;&gt;&lt;property id=&quot;20148&quot; value=&quot;5&quot;/&gt;&lt;property id=&quot;20300&quot; value=&quot;Slide 15&quot;/&gt;&lt;property id=&quot;20307&quot; value=&quot;268&quot;/&gt;&lt;/object&gt;&lt;object type=&quot;3&quot; unique_id=&quot;10018&quot;&gt;&lt;property id=&quot;20148&quot; value=&quot;5&quot;/&gt;&lt;property id=&quot;20300&quot; value=&quot;Slide 16&quot;/&gt;&lt;property id=&quot;20307&quot; value=&quot;288&quot;/&gt;&lt;/object&gt;&lt;object type=&quot;3&quot; unique_id=&quot;10019&quot;&gt;&lt;property id=&quot;20148&quot; value=&quot;5&quot;/&gt;&lt;property id=&quot;20300&quot; value=&quot;Slide 17&quot;/&gt;&lt;property id=&quot;20307&quot; value=&quot;282&quot;/&gt;&lt;/object&gt;&lt;object type=&quot;3&quot; unique_id=&quot;10020&quot;&gt;&lt;property id=&quot;20148&quot; value=&quot;5&quot;/&gt;&lt;property id=&quot;20300&quot; value=&quot;Slide 18&quot;/&gt;&lt;property id=&quot;20307&quot; value=&quot;269&quot;/&gt;&lt;/object&gt;&lt;object type=&quot;3&quot; unique_id=&quot;10021&quot;&gt;&lt;property id=&quot;20148&quot; value=&quot;5&quot;/&gt;&lt;property id=&quot;20300&quot; value=&quot;Slide 19&quot;/&gt;&lt;property id=&quot;20307&quot; value=&quot;261&quot;/&gt;&lt;/object&gt;&lt;object type=&quot;3&quot; unique_id=&quot;10022&quot;&gt;&lt;property id=&quot;20148&quot; value=&quot;5&quot;/&gt;&lt;property id=&quot;20300&quot; value=&quot;Slide 20 - &amp;quot;Củng cố&amp;quot;&quot;/&gt;&lt;property id=&quot;20307&quot; value=&quot;264&quot;/&gt;&lt;/object&gt;&lt;object type=&quot;3&quot; unique_id=&quot;10023&quot;&gt;&lt;property id=&quot;20148&quot; value=&quot;5&quot;/&gt;&lt;property id=&quot;20300&quot; value=&quot;Slide 21 - &amp;quot;CỦNG CỐ&amp;quot;&quot;/&gt;&lt;property id=&quot;20307&quot; value=&quot;265&quot;/&gt;&lt;/object&gt;&lt;object type=&quot;3&quot; unique_id=&quot;10024&quot;&gt;&lt;property id=&quot;20148&quot; value=&quot;5&quot;/&gt;&lt;property id=&quot;20300&quot; value=&quot;Slide 22 - &amp;quot;Củng cố&amp;quot;&quot;/&gt;&lt;property id=&quot;20307&quot; value=&quot;266&quot;/&gt;&lt;/object&gt;&lt;object type=&quot;3&quot; unique_id=&quot;10025&quot;&gt;&lt;property id=&quot;20148&quot; value=&quot;5&quot;/&gt;&lt;property id=&quot;20300&quot; value=&quot;Slide 33 - &amp;quot; Baøi: DAO ÑOÄNG TAÉT DAÀN VAØ DAO ÑOÄNG CÖÔÕNG BÖÙC&amp;quot;&quot;/&gt;&lt;property id=&quot;20307&quot; value=&quot;274&quot;/&gt;&lt;/object&gt;&lt;object type=&quot;3&quot; unique_id=&quot;10290&quot;&gt;&lt;property id=&quot;20148&quot; value=&quot;5&quot;/&gt;&lt;property id=&quot;20300&quot; value=&quot;Slide 6 - &amp;quot;  DAO ÑOÄNG TAÉT DAÀN VAØ DAO ÑOÄNG CÖÔÕNG BÖÙC&amp;quot;&quot;/&gt;&lt;property id=&quot;20307&quot; value=&quot;292&quot;/&gt;&lt;/object&gt;&lt;object type=&quot;3&quot; unique_id=&quot;10291&quot;&gt;&lt;property id=&quot;20148&quot; value=&quot;5&quot;/&gt;&lt;property id=&quot;20300&quot; value=&quot;Slide 12&quot;/&gt;&lt;property id=&quot;20307&quot; value=&quot;290&quot;/&gt;&lt;/object&gt;&lt;object type=&quot;3&quot; unique_id=&quot;10292&quot;&gt;&lt;property id=&quot;20148&quot; value=&quot;5&quot;/&gt;&lt;property id=&quot;20300&quot; value=&quot;Slide 13&quot;/&gt;&lt;property id=&quot;20307&quot; value=&quot;291&quot;/&gt;&lt;/object&gt;&lt;object type=&quot;3&quot; unique_id=&quot;10293&quot;&gt;&lt;property id=&quot;20148&quot; value=&quot;5&quot;/&gt;&lt;property id=&quot;20300&quot; value=&quot;Slide 23&quot;/&gt;&lt;property id=&quot;20307&quot; value=&quot;294&quot;/&gt;&lt;/object&gt;&lt;object type=&quot;3&quot; unique_id=&quot;10294&quot;&gt;&lt;property id=&quot;20148&quot; value=&quot;5&quot;/&gt;&lt;property id=&quot;20300&quot; value=&quot;Slide 34&quot;/&gt;&lt;property id=&quot;20307&quot; value=&quot;293&quot;/&gt;&lt;/object&gt;&lt;object type=&quot;3&quot; unique_id=&quot;10648&quot;&gt;&lt;property id=&quot;20148&quot; value=&quot;5&quot;/&gt;&lt;property id=&quot;20300&quot; value=&quot;Slide 24&quot;/&gt;&lt;property id=&quot;20307&quot; value=&quot;295&quot;/&gt;&lt;/object&gt;&lt;object type=&quot;3&quot; unique_id=&quot;10649&quot;&gt;&lt;property id=&quot;20148&quot; value=&quot;5&quot;/&gt;&lt;property id=&quot;20300&quot; value=&quot;Slide 25&quot;/&gt;&lt;property id=&quot;20307&quot; value=&quot;296&quot;/&gt;&lt;/object&gt;&lt;object type=&quot;3&quot; unique_id=&quot;10650&quot;&gt;&lt;property id=&quot;20148&quot; value=&quot;5&quot;/&gt;&lt;property id=&quot;20300&quot; value=&quot;Slide 26&quot;/&gt;&lt;property id=&quot;20307&quot; value=&quot;297&quot;/&gt;&lt;/object&gt;&lt;object type=&quot;3&quot; unique_id=&quot;10651&quot;&gt;&lt;property id=&quot;20148&quot; value=&quot;5&quot;/&gt;&lt;property id=&quot;20300&quot; value=&quot;Slide 27&quot;/&gt;&lt;property id=&quot;20307&quot; value=&quot;298&quot;/&gt;&lt;/object&gt;&lt;object type=&quot;3&quot; unique_id=&quot;10652&quot;&gt;&lt;property id=&quot;20148&quot; value=&quot;5&quot;/&gt;&lt;property id=&quot;20300&quot; value=&quot;Slide 28&quot;/&gt;&lt;property id=&quot;20307&quot; value=&quot;299&quot;/&gt;&lt;/object&gt;&lt;object type=&quot;3&quot; unique_id=&quot;10653&quot;&gt;&lt;property id=&quot;20148&quot; value=&quot;5&quot;/&gt;&lt;property id=&quot;20300&quot; value=&quot;Slide 29&quot;/&gt;&lt;property id=&quot;20307&quot; value=&quot;300&quot;/&gt;&lt;/object&gt;&lt;object type=&quot;3&quot; unique_id=&quot;10654&quot;&gt;&lt;property id=&quot;20148&quot; value=&quot;5&quot;/&gt;&lt;property id=&quot;20300&quot; value=&quot;Slide 30&quot;/&gt;&lt;property id=&quot;20307&quot; value=&quot;301&quot;/&gt;&lt;/object&gt;&lt;object type=&quot;3&quot; unique_id=&quot;10655&quot;&gt;&lt;property id=&quot;20148&quot; value=&quot;5&quot;/&gt;&lt;property id=&quot;20300&quot; value=&quot;Slide 31&quot;/&gt;&lt;property id=&quot;20307&quot; value=&quot;302&quot;/&gt;&lt;/object&gt;&lt;object type=&quot;3&quot; unique_id=&quot;10656&quot;&gt;&lt;property id=&quot;20148&quot; value=&quot;5&quot;/&gt;&lt;property id=&quot;20300&quot; value=&quot;Slide 32&quot;/&gt;&lt;property id=&quot;20307&quot; value=&quot;303&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3651</TotalTime>
  <Words>1684</Words>
  <Application>Microsoft Office PowerPoint</Application>
  <PresentationFormat>Widescreen</PresentationFormat>
  <Paragraphs>135</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BUIVANKHOA</dc:creator>
  <cp:lastModifiedBy>Lê Phong</cp:lastModifiedBy>
  <cp:revision>126</cp:revision>
  <dcterms:created xsi:type="dcterms:W3CDTF">2008-08-30T10:46:07Z</dcterms:created>
  <dcterms:modified xsi:type="dcterms:W3CDTF">2021-09-28T23:52:09Z</dcterms:modified>
</cp:coreProperties>
</file>