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36"/>
  </p:notesMasterIdLst>
  <p:sldIdLst>
    <p:sldId id="257" r:id="rId5"/>
    <p:sldId id="256" r:id="rId6"/>
    <p:sldId id="292" r:id="rId7"/>
    <p:sldId id="259" r:id="rId8"/>
    <p:sldId id="261" r:id="rId9"/>
    <p:sldId id="264" r:id="rId10"/>
    <p:sldId id="265" r:id="rId11"/>
    <p:sldId id="267" r:id="rId12"/>
    <p:sldId id="268" r:id="rId13"/>
    <p:sldId id="272" r:id="rId14"/>
    <p:sldId id="270" r:id="rId15"/>
    <p:sldId id="277" r:id="rId16"/>
    <p:sldId id="294" r:id="rId17"/>
    <p:sldId id="295" r:id="rId18"/>
    <p:sldId id="390" r:id="rId19"/>
    <p:sldId id="359" r:id="rId20"/>
    <p:sldId id="360" r:id="rId21"/>
    <p:sldId id="391" r:id="rId22"/>
    <p:sldId id="349" r:id="rId23"/>
    <p:sldId id="392" r:id="rId24"/>
    <p:sldId id="393" r:id="rId25"/>
    <p:sldId id="394" r:id="rId26"/>
    <p:sldId id="395" r:id="rId27"/>
    <p:sldId id="396" r:id="rId28"/>
    <p:sldId id="397" r:id="rId29"/>
    <p:sldId id="398" r:id="rId30"/>
    <p:sldId id="399" r:id="rId31"/>
    <p:sldId id="275" r:id="rId32"/>
    <p:sldId id="286" r:id="rId33"/>
    <p:sldId id="287" r:id="rId34"/>
    <p:sldId id="34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08AC2"/>
    <a:srgbClr val="29679F"/>
    <a:srgbClr val="255D8F"/>
    <a:srgbClr val="1454BC"/>
    <a:srgbClr val="4C81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44" autoAdjust="0"/>
    <p:restoredTop sz="86377" autoAdjust="0"/>
  </p:normalViewPr>
  <p:slideViewPr>
    <p:cSldViewPr snapToGrid="0">
      <p:cViewPr varScale="1">
        <p:scale>
          <a:sx n="85" d="100"/>
          <a:sy n="85" d="100"/>
        </p:scale>
        <p:origin x="-138" y="-78"/>
      </p:cViewPr>
      <p:guideLst>
        <p:guide orient="horz" pos="2160"/>
        <p:guide pos="3888"/>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398B0-E937-4C1B-B227-A199A7C7F984}" type="datetimeFigureOut">
              <a:rPr lang="en-US" smtClean="0"/>
              <a:pPr/>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6561-805D-4C77-BAEB-0126E95A1C28}" type="slidenum">
              <a:rPr lang="en-US" smtClean="0"/>
              <a:pPr/>
              <a:t>‹#›</a:t>
            </a:fld>
            <a:endParaRPr lang="en-US"/>
          </a:p>
        </p:txBody>
      </p:sp>
    </p:spTree>
    <p:extLst>
      <p:ext uri="{BB962C8B-B14F-4D97-AF65-F5344CB8AC3E}">
        <p14:creationId xmlns:p14="http://schemas.microsoft.com/office/powerpoint/2010/main" xmlns="" val="419582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2</a:t>
            </a:fld>
            <a:endParaRPr lang="en-US"/>
          </a:p>
        </p:txBody>
      </p:sp>
    </p:spTree>
    <p:extLst>
      <p:ext uri="{BB962C8B-B14F-4D97-AF65-F5344CB8AC3E}">
        <p14:creationId xmlns:p14="http://schemas.microsoft.com/office/powerpoint/2010/main" xmlns="" val="2584673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11</a:t>
            </a:fld>
            <a:endParaRPr lang="en-US"/>
          </a:p>
        </p:txBody>
      </p:sp>
    </p:spTree>
    <p:extLst>
      <p:ext uri="{BB962C8B-B14F-4D97-AF65-F5344CB8AC3E}">
        <p14:creationId xmlns:p14="http://schemas.microsoft.com/office/powerpoint/2010/main" xmlns="" val="312879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12</a:t>
            </a:fld>
            <a:endParaRPr lang="en-US"/>
          </a:p>
        </p:txBody>
      </p:sp>
    </p:spTree>
    <p:extLst>
      <p:ext uri="{BB962C8B-B14F-4D97-AF65-F5344CB8AC3E}">
        <p14:creationId xmlns:p14="http://schemas.microsoft.com/office/powerpoint/2010/main" xmlns="" val="338755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746561-805D-4C77-BAEB-0126E95A1C28}" type="slidenum">
              <a:rPr lang="en-US" smtClean="0"/>
              <a:pPr/>
              <a:t>14</a:t>
            </a:fld>
            <a:endParaRPr lang="en-US"/>
          </a:p>
        </p:txBody>
      </p:sp>
    </p:spTree>
    <p:extLst>
      <p:ext uri="{BB962C8B-B14F-4D97-AF65-F5344CB8AC3E}">
        <p14:creationId xmlns:p14="http://schemas.microsoft.com/office/powerpoint/2010/main" xmlns="" val="2602093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343960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F952E05E-E5CC-F346-8F25-C15E1C72E0C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AE51AE-5B5F-AC40-AEFC-B92D1C68A563}" type="slidenum">
              <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603" name="Slide Image Placeholder 1">
            <a:extLst>
              <a:ext uri="{FF2B5EF4-FFF2-40B4-BE49-F238E27FC236}">
                <a16:creationId xmlns:a16="http://schemas.microsoft.com/office/drawing/2014/main" xmlns="" id="{D2FA20FF-01E1-ED4B-8D1E-C86703FDD4E2}"/>
              </a:ext>
            </a:extLst>
          </p:cNvPr>
          <p:cNvSpPr>
            <a:spLocks noGrp="1" noRot="1" noChangeAspect="1" noTextEdit="1"/>
          </p:cNvSpPr>
          <p:nvPr>
            <p:ph type="sldImg"/>
          </p:nvPr>
        </p:nvSpPr>
        <p:spPr>
          <a:ln/>
        </p:spPr>
      </p:sp>
      <p:sp>
        <p:nvSpPr>
          <p:cNvPr id="25604" name="Notes Placeholder 2">
            <a:extLst>
              <a:ext uri="{FF2B5EF4-FFF2-40B4-BE49-F238E27FC236}">
                <a16:creationId xmlns:a16="http://schemas.microsoft.com/office/drawing/2014/main" xmlns="" id="{A07C5705-9E6A-8B46-AB2C-DF8D0C88C607}"/>
              </a:ext>
            </a:extLst>
          </p:cNvPr>
          <p:cNvSpPr>
            <a:spLocks noGrp="1"/>
          </p:cNvSpPr>
          <p:nvPr>
            <p:ph type="body" idx="1"/>
          </p:nvPr>
        </p:nvSpPr>
        <p:spPr>
          <a:noFill/>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5605" name="Slide Number Placeholder 3">
            <a:extLst>
              <a:ext uri="{FF2B5EF4-FFF2-40B4-BE49-F238E27FC236}">
                <a16:creationId xmlns:a16="http://schemas.microsoft.com/office/drawing/2014/main" xmlns="" id="{F30AFB96-0059-BD49-9FDA-B351D03BFE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1BB672-2378-D245-900A-4F12FC38F383}" type="slidenum">
              <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327070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360399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1840090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196472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360399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746561-805D-4C77-BAEB-0126E95A1C28}" type="slidenum">
              <a:rPr lang="en-US" smtClean="0"/>
              <a:pPr/>
              <a:t>3</a:t>
            </a:fld>
            <a:endParaRPr lang="en-US"/>
          </a:p>
        </p:txBody>
      </p:sp>
    </p:spTree>
    <p:extLst>
      <p:ext uri="{BB962C8B-B14F-4D97-AF65-F5344CB8AC3E}">
        <p14:creationId xmlns:p14="http://schemas.microsoft.com/office/powerpoint/2010/main" xmlns="" val="378401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420030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282879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2751113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2686893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28</a:t>
            </a:fld>
            <a:endParaRPr lang="en-US"/>
          </a:p>
        </p:txBody>
      </p:sp>
    </p:spTree>
    <p:extLst>
      <p:ext uri="{BB962C8B-B14F-4D97-AF65-F5344CB8AC3E}">
        <p14:creationId xmlns:p14="http://schemas.microsoft.com/office/powerpoint/2010/main" xmlns="" val="212367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29</a:t>
            </a:fld>
            <a:endParaRPr lang="en-US"/>
          </a:p>
        </p:txBody>
      </p:sp>
    </p:spTree>
    <p:extLst>
      <p:ext uri="{BB962C8B-B14F-4D97-AF65-F5344CB8AC3E}">
        <p14:creationId xmlns:p14="http://schemas.microsoft.com/office/powerpoint/2010/main" xmlns="" val="383240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30</a:t>
            </a:fld>
            <a:endParaRPr lang="en-US"/>
          </a:p>
        </p:txBody>
      </p:sp>
    </p:spTree>
    <p:extLst>
      <p:ext uri="{BB962C8B-B14F-4D97-AF65-F5344CB8AC3E}">
        <p14:creationId xmlns:p14="http://schemas.microsoft.com/office/powerpoint/2010/main" xmlns="" val="350128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pPr/>
              <a:t>4</a:t>
            </a:fld>
            <a:endParaRPr lang="en-US"/>
          </a:p>
        </p:txBody>
      </p:sp>
    </p:spTree>
    <p:extLst>
      <p:ext uri="{BB962C8B-B14F-4D97-AF65-F5344CB8AC3E}">
        <p14:creationId xmlns:p14="http://schemas.microsoft.com/office/powerpoint/2010/main" xmlns="" val="113049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pPr/>
              <a:t>5</a:t>
            </a:fld>
            <a:endParaRPr lang="en-US"/>
          </a:p>
        </p:txBody>
      </p:sp>
    </p:spTree>
    <p:extLst>
      <p:ext uri="{BB962C8B-B14F-4D97-AF65-F5344CB8AC3E}">
        <p14:creationId xmlns:p14="http://schemas.microsoft.com/office/powerpoint/2010/main" xmlns="" val="1101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6</a:t>
            </a:fld>
            <a:endParaRPr lang="en-US"/>
          </a:p>
        </p:txBody>
      </p:sp>
    </p:spTree>
    <p:extLst>
      <p:ext uri="{BB962C8B-B14F-4D97-AF65-F5344CB8AC3E}">
        <p14:creationId xmlns:p14="http://schemas.microsoft.com/office/powerpoint/2010/main" xmlns="" val="397852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pPr/>
              <a:t>7</a:t>
            </a:fld>
            <a:endParaRPr lang="en-US"/>
          </a:p>
        </p:txBody>
      </p:sp>
    </p:spTree>
    <p:extLst>
      <p:ext uri="{BB962C8B-B14F-4D97-AF65-F5344CB8AC3E}">
        <p14:creationId xmlns:p14="http://schemas.microsoft.com/office/powerpoint/2010/main" xmlns="" val="32798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8</a:t>
            </a:fld>
            <a:endParaRPr lang="en-US"/>
          </a:p>
        </p:txBody>
      </p:sp>
    </p:spTree>
    <p:extLst>
      <p:ext uri="{BB962C8B-B14F-4D97-AF65-F5344CB8AC3E}">
        <p14:creationId xmlns:p14="http://schemas.microsoft.com/office/powerpoint/2010/main" xmlns="" val="323898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pPr/>
              <a:t>9</a:t>
            </a:fld>
            <a:endParaRPr lang="en-US"/>
          </a:p>
        </p:txBody>
      </p:sp>
    </p:spTree>
    <p:extLst>
      <p:ext uri="{BB962C8B-B14F-4D97-AF65-F5344CB8AC3E}">
        <p14:creationId xmlns:p14="http://schemas.microsoft.com/office/powerpoint/2010/main" xmlns="" val="377903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pPr/>
              <a:t>10</a:t>
            </a:fld>
            <a:endParaRPr lang="en-US"/>
          </a:p>
        </p:txBody>
      </p:sp>
    </p:spTree>
    <p:extLst>
      <p:ext uri="{BB962C8B-B14F-4D97-AF65-F5344CB8AC3E}">
        <p14:creationId xmlns:p14="http://schemas.microsoft.com/office/powerpoint/2010/main" xmlns="" val="60603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A816B5-7F5E-40CD-894C-61DB35B2A3D1}" type="datetime1">
              <a:rPr lang="en-US" smtClean="0"/>
              <a:pPr/>
              <a:t>8/15/2024</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353318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358AA-7E70-4DDA-8A58-71CFA50B3288}" type="datetime1">
              <a:rPr lang="en-US" smtClean="0"/>
              <a:pPr/>
              <a:t>8/15/2024</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167264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E669E-3CE3-46BF-8CC3-9504E8176C3A}" type="datetime1">
              <a:rPr lang="en-US" smtClean="0"/>
              <a:pPr/>
              <a:t>8/15/2024</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3513308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xmlns="" val="956717325"/>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4011871681"/>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xmlns="" val="1380641965"/>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2968823248"/>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2411388656"/>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xmlns="" val="3685657255"/>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5839353"/>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xmlns="" val="218184381"/>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F0C96-7689-4EA1-9BC6-C506E5E922C4}" type="datetime1">
              <a:rPr lang="en-US" smtClean="0"/>
              <a:pPr/>
              <a:t>8/15/2024</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393512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xmlns="" val="3165991970"/>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3956001628"/>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4075312102"/>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xmlns="" val="882013427"/>
      </p:ext>
    </p:extLst>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3" cy="4307951"/>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1"/>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1"/>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1" y="1267731"/>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17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4"/>
            <a:ext cx="9070848" cy="457201"/>
          </a:xfrm>
        </p:spPr>
        <p:txBody>
          <a:bodyPr>
            <a:normAutofit/>
          </a:bodyPr>
          <a:lstStyle>
            <a:lvl1pPr marL="0" indent="0" algn="ctr">
              <a:spcBef>
                <a:spcPts val="0"/>
              </a:spcBef>
              <a:buNone/>
              <a:defRPr sz="1594" spc="80" baseline="0">
                <a:solidFill>
                  <a:schemeClr val="tx2"/>
                </a:solidFill>
              </a:defRPr>
            </a:lvl1pPr>
            <a:lvl2pPr marL="455343" indent="0" algn="ctr">
              <a:buNone/>
              <a:defRPr sz="1594"/>
            </a:lvl2pPr>
            <a:lvl3pPr marL="910685" indent="0" algn="ctr">
              <a:buNone/>
              <a:defRPr sz="1594"/>
            </a:lvl3pPr>
            <a:lvl4pPr marL="1366029" indent="0" algn="ctr">
              <a:buNone/>
              <a:defRPr sz="1594"/>
            </a:lvl4pPr>
            <a:lvl5pPr marL="1821371" indent="0" algn="ctr">
              <a:buNone/>
              <a:defRPr sz="1594"/>
            </a:lvl5pPr>
            <a:lvl6pPr marL="2276714" indent="0" algn="ctr">
              <a:buNone/>
              <a:defRPr sz="1594"/>
            </a:lvl6pPr>
            <a:lvl7pPr marL="2732057" indent="0" algn="ctr">
              <a:buNone/>
              <a:defRPr sz="1594"/>
            </a:lvl7pPr>
            <a:lvl8pPr marL="3187399" indent="0" algn="ctr">
              <a:buNone/>
              <a:defRPr sz="1594"/>
            </a:lvl8pPr>
            <a:lvl9pPr marL="3642743" indent="0" algn="ctr">
              <a:buNone/>
              <a:defRPr sz="1594"/>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527214"/>
          </a:xfrm>
        </p:spPr>
        <p:txBody>
          <a:bodyPr/>
          <a:lstStyle>
            <a:lvl1pPr algn="ctr">
              <a:defRPr sz="1295" spc="0" baseline="0">
                <a:solidFill>
                  <a:srgbClr val="FFFFFF"/>
                </a:solidFill>
                <a:latin typeface="+mn-lt"/>
              </a:defRPr>
            </a:lvl1pPr>
          </a:lstStyle>
          <a:p>
            <a:fld id="{83284890-85D2-4D7B-8EF5-15A9C1DB8F42}" type="datetimeFigureOut">
              <a:rPr lang="en-US" smtClean="0"/>
              <a:pPr/>
              <a:t>8/15/2024</a:t>
            </a:fld>
            <a:endParaRPr lang="en-US"/>
          </a:p>
        </p:txBody>
      </p:sp>
      <p:sp>
        <p:nvSpPr>
          <p:cNvPr id="21" name="Footer Placeholder 20"/>
          <p:cNvSpPr>
            <a:spLocks noGrp="1"/>
          </p:cNvSpPr>
          <p:nvPr>
            <p:ph type="ftr" sz="quarter" idx="11"/>
          </p:nvPr>
        </p:nvSpPr>
        <p:spPr>
          <a:xfrm>
            <a:off x="1453897"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55887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79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DAE21A5-F20C-432A-90B7-131250A6F26E}" type="datetimeFigureOut">
              <a:rPr lang="en-US" smtClean="0"/>
              <a:pPr/>
              <a:t>8/15/2024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BD5509-DCB5-4261-B64A-0656A6C717F0}" type="slidenum">
              <a:rPr lang="en-US" smtClean="0"/>
              <a:pPr/>
              <a:t>‹#›</a:t>
            </a:fld>
            <a:endParaRPr lang="en-US"/>
          </a:p>
        </p:txBody>
      </p:sp>
    </p:spTree>
    <p:extLst>
      <p:ext uri="{BB962C8B-B14F-4D97-AF65-F5344CB8AC3E}">
        <p14:creationId xmlns:p14="http://schemas.microsoft.com/office/powerpoint/2010/main" xmlns="" val="362711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3" cy="4307951"/>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1"/>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1"/>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1" y="1267731"/>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17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3"/>
            <a:ext cx="9070848" cy="457200"/>
          </a:xfrm>
        </p:spPr>
        <p:txBody>
          <a:bodyPr anchor="t">
            <a:normAutofit/>
          </a:bodyPr>
          <a:lstStyle>
            <a:lvl1pPr marL="0" indent="0" algn="ctr">
              <a:buNone/>
              <a:tabLst>
                <a:tab pos="2622965" algn="l"/>
              </a:tabLst>
              <a:defRPr sz="1594">
                <a:solidFill>
                  <a:schemeClr val="tx2"/>
                </a:solidFill>
                <a:effectLst/>
              </a:defRPr>
            </a:lvl1pPr>
            <a:lvl2pPr marL="455343" indent="0">
              <a:buNone/>
              <a:defRPr sz="1594">
                <a:solidFill>
                  <a:schemeClr val="tx1">
                    <a:tint val="75000"/>
                  </a:schemeClr>
                </a:solidFill>
              </a:defRPr>
            </a:lvl2pPr>
            <a:lvl3pPr marL="910685" indent="0">
              <a:buNone/>
              <a:defRPr sz="1594">
                <a:solidFill>
                  <a:schemeClr val="tx1">
                    <a:tint val="75000"/>
                  </a:schemeClr>
                </a:solidFill>
              </a:defRPr>
            </a:lvl3pPr>
            <a:lvl4pPr marL="1366029" indent="0">
              <a:buNone/>
              <a:defRPr sz="1395">
                <a:solidFill>
                  <a:schemeClr val="tx1">
                    <a:tint val="75000"/>
                  </a:schemeClr>
                </a:solidFill>
              </a:defRPr>
            </a:lvl4pPr>
            <a:lvl5pPr marL="1821371" indent="0">
              <a:buNone/>
              <a:defRPr sz="1395">
                <a:solidFill>
                  <a:schemeClr val="tx1">
                    <a:tint val="75000"/>
                  </a:schemeClr>
                </a:solidFill>
              </a:defRPr>
            </a:lvl5pPr>
            <a:lvl6pPr marL="2276714" indent="0">
              <a:buNone/>
              <a:defRPr sz="1395">
                <a:solidFill>
                  <a:schemeClr val="tx1">
                    <a:tint val="75000"/>
                  </a:schemeClr>
                </a:solidFill>
              </a:defRPr>
            </a:lvl6pPr>
            <a:lvl7pPr marL="2732057" indent="0">
              <a:buNone/>
              <a:defRPr sz="1395">
                <a:solidFill>
                  <a:schemeClr val="tx1">
                    <a:tint val="75000"/>
                  </a:schemeClr>
                </a:solidFill>
              </a:defRPr>
            </a:lvl7pPr>
            <a:lvl8pPr marL="3187399" indent="0">
              <a:buNone/>
              <a:defRPr sz="1395">
                <a:solidFill>
                  <a:schemeClr val="tx1">
                    <a:tint val="75000"/>
                  </a:schemeClr>
                </a:solidFill>
              </a:defRPr>
            </a:lvl8pPr>
            <a:lvl9pPr marL="3642743" indent="0">
              <a:buNone/>
              <a:defRPr sz="13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3"/>
            <a:ext cx="1554480" cy="530352"/>
          </a:xfrm>
        </p:spPr>
        <p:txBody>
          <a:bodyPr/>
          <a:lstStyle>
            <a:lvl1pPr algn="ctr">
              <a:defRPr lang="en-US" sz="1295" kern="1200" spc="0" baseline="0">
                <a:solidFill>
                  <a:srgbClr val="FFFFFF"/>
                </a:solidFill>
                <a:latin typeface="+mn-lt"/>
                <a:ea typeface="+mn-ea"/>
                <a:cs typeface="+mn-cs"/>
              </a:defRPr>
            </a:lvl1pPr>
          </a:lstStyle>
          <a:p>
            <a:fld id="{C6F822A4-8DA6-4447-9B1F-C5DB58435268}" type="datetimeFigureOut">
              <a:rPr lang="en-US" smtClean="0"/>
              <a:pPr/>
              <a:t>8/15/2024</a:t>
            </a:fld>
            <a:endParaRPr lang="en-US" dirty="0"/>
          </a:p>
        </p:txBody>
      </p:sp>
      <p:sp>
        <p:nvSpPr>
          <p:cNvPr id="5" name="Footer Placeholder 4"/>
          <p:cNvSpPr>
            <a:spLocks noGrp="1"/>
          </p:cNvSpPr>
          <p:nvPr>
            <p:ph type="ftr" sz="quarter" idx="11"/>
          </p:nvPr>
        </p:nvSpPr>
        <p:spPr>
          <a:xfrm>
            <a:off x="1453897"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178991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1"/>
            <a:ext cx="4754880" cy="374904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1"/>
            <a:ext cx="4754880" cy="374904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E548D31E-DCDA-41A7-9C67-C4B11B94D21D}" type="datetimeFigureOut">
              <a:rPr lang="en-US" smtClean="0"/>
              <a:pPr/>
              <a:t>8/15/2024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366877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5"/>
            <a:ext cx="4754880" cy="640080"/>
          </a:xfrm>
        </p:spPr>
        <p:txBody>
          <a:bodyPr anchor="ctr">
            <a:normAutofit/>
          </a:bodyPr>
          <a:lstStyle>
            <a:lvl1pPr marL="0" indent="0" algn="ctr">
              <a:spcBef>
                <a:spcPts val="0"/>
              </a:spcBef>
              <a:buNone/>
              <a:defRPr sz="1793" b="0">
                <a:solidFill>
                  <a:schemeClr val="tx2"/>
                </a:solidFill>
                <a:latin typeface="+mn-lt"/>
              </a:defRPr>
            </a:lvl1pPr>
            <a:lvl2pPr marL="455343" indent="0">
              <a:buNone/>
              <a:defRPr sz="1793" b="1"/>
            </a:lvl2pPr>
            <a:lvl3pPr marL="910685" indent="0">
              <a:buNone/>
              <a:defRPr sz="1793" b="1"/>
            </a:lvl3pPr>
            <a:lvl4pPr marL="1366029" indent="0">
              <a:buNone/>
              <a:defRPr sz="1594" b="1"/>
            </a:lvl4pPr>
            <a:lvl5pPr marL="1821371" indent="0">
              <a:buNone/>
              <a:defRPr sz="1594" b="1"/>
            </a:lvl5pPr>
            <a:lvl6pPr marL="2276714" indent="0">
              <a:buNone/>
              <a:defRPr sz="1594" b="1"/>
            </a:lvl6pPr>
            <a:lvl7pPr marL="2732057" indent="0">
              <a:buNone/>
              <a:defRPr sz="1594" b="1"/>
            </a:lvl7pPr>
            <a:lvl8pPr marL="3187399" indent="0">
              <a:buNone/>
              <a:defRPr sz="1594" b="1"/>
            </a:lvl8pPr>
            <a:lvl9pPr marL="3642743" indent="0">
              <a:buNone/>
              <a:defRPr sz="1594"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5"/>
            <a:ext cx="4754880" cy="640080"/>
          </a:xfrm>
        </p:spPr>
        <p:txBody>
          <a:bodyPr anchor="ctr">
            <a:normAutofit/>
          </a:bodyPr>
          <a:lstStyle>
            <a:lvl1pPr marL="0" indent="0" algn="ctr">
              <a:spcBef>
                <a:spcPts val="0"/>
              </a:spcBef>
              <a:buNone/>
              <a:defRPr sz="1793" b="0">
                <a:solidFill>
                  <a:schemeClr val="tx2"/>
                </a:solidFill>
              </a:defRPr>
            </a:lvl1pPr>
            <a:lvl2pPr marL="455343" indent="0">
              <a:buNone/>
              <a:defRPr sz="1793" b="1"/>
            </a:lvl2pPr>
            <a:lvl3pPr marL="910685" indent="0">
              <a:buNone/>
              <a:defRPr sz="1793" b="1"/>
            </a:lvl3pPr>
            <a:lvl4pPr marL="1366029" indent="0">
              <a:buNone/>
              <a:defRPr sz="1594" b="1"/>
            </a:lvl4pPr>
            <a:lvl5pPr marL="1821371" indent="0">
              <a:buNone/>
              <a:defRPr sz="1594" b="1"/>
            </a:lvl5pPr>
            <a:lvl6pPr marL="2276714" indent="0">
              <a:buNone/>
              <a:defRPr sz="1594" b="1"/>
            </a:lvl6pPr>
            <a:lvl7pPr marL="2732057" indent="0">
              <a:buNone/>
              <a:defRPr sz="1594" b="1"/>
            </a:lvl7pPr>
            <a:lvl8pPr marL="3187399" indent="0">
              <a:buNone/>
              <a:defRPr sz="1594" b="1"/>
            </a:lvl8pPr>
            <a:lvl9pPr marL="3642743"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373368" y="2756582"/>
            <a:ext cx="4754880" cy="320040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B3762C0-B258-48F1-ADE6-176B4174CCDD}" type="datetimeFigureOut">
              <a:rPr lang="en-US" smtClean="0"/>
              <a:pPr/>
              <a:t>8/15/2024</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294352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77919A6-33EB-49BD-A62F-1FA56B9F9712}" type="datetimeFigureOut">
              <a:rPr lang="en-US" smtClean="0"/>
              <a:pPr/>
              <a:t>8/15/2024</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66581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A4E7D-DD7A-417D-B80C-F37290CE018C}" type="datetime1">
              <a:rPr lang="en-US" smtClean="0"/>
              <a:pPr/>
              <a:t>8/15/2024</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3176201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A4E7D1B-D673-4CF6-8672-009D42ABD2A0}" type="datetimeFigureOut">
              <a:rPr lang="en-US" smtClean="0"/>
              <a:pPr/>
              <a:t>8/15/2024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1121087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4"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7" y="374905"/>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7"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3"/>
            <a:ext cx="2430780" cy="1645920"/>
          </a:xfrm>
        </p:spPr>
        <p:txBody>
          <a:bodyPr anchor="b">
            <a:normAutofit/>
          </a:bodyPr>
          <a:lstStyle>
            <a:lvl1pPr algn="l" defTabSz="910685" rtl="0" eaLnBrk="1" latinLnBrk="0" hangingPunct="1">
              <a:lnSpc>
                <a:spcPct val="90000"/>
              </a:lnSpc>
              <a:spcBef>
                <a:spcPct val="0"/>
              </a:spcBef>
              <a:buNone/>
              <a:defRPr lang="en-US" sz="2788"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1"/>
            <a:ext cx="7562851" cy="5143500"/>
          </a:xfrm>
        </p:spPr>
        <p:txBody>
          <a:bodyPr/>
          <a:lstStyle>
            <a:lvl1pPr>
              <a:defRPr sz="1892"/>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1" y="2286001"/>
            <a:ext cx="2430780" cy="3505200"/>
          </a:xfrm>
        </p:spPr>
        <p:txBody>
          <a:bodyPr>
            <a:normAutofit/>
          </a:bodyPr>
          <a:lstStyle>
            <a:lvl1pPr marL="0" indent="0">
              <a:lnSpc>
                <a:spcPct val="110000"/>
              </a:lnSpc>
              <a:spcBef>
                <a:spcPts val="797"/>
              </a:spcBef>
              <a:buNone/>
              <a:defRPr sz="1395">
                <a:solidFill>
                  <a:schemeClr val="bg1"/>
                </a:solidFill>
              </a:defRPr>
            </a:lvl1pPr>
            <a:lvl2pPr marL="455343" indent="0">
              <a:buNone/>
              <a:defRPr sz="1195"/>
            </a:lvl2pPr>
            <a:lvl3pPr marL="910685" indent="0">
              <a:buNone/>
              <a:defRPr sz="996"/>
            </a:lvl3pPr>
            <a:lvl4pPr marL="1366029" indent="0">
              <a:buNone/>
              <a:defRPr sz="897"/>
            </a:lvl4pPr>
            <a:lvl5pPr marL="1821371" indent="0">
              <a:buNone/>
              <a:defRPr sz="897"/>
            </a:lvl5pPr>
            <a:lvl6pPr marL="2276714" indent="0">
              <a:buNone/>
              <a:defRPr sz="897"/>
            </a:lvl6pPr>
            <a:lvl7pPr marL="2732057" indent="0">
              <a:buNone/>
              <a:defRPr sz="897"/>
            </a:lvl7pPr>
            <a:lvl8pPr marL="3187399" indent="0">
              <a:buNone/>
              <a:defRPr sz="897"/>
            </a:lvl8pPr>
            <a:lvl9pPr marL="36427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DA16AA21-1863-4931-97CB-99D0A168701B}" type="datetimeFigureOut">
              <a:rPr lang="en-US" smtClean="0"/>
              <a:pPr/>
              <a:t>8/15/2024</a:t>
            </a:fld>
            <a:endParaRPr lang="en-US"/>
          </a:p>
        </p:txBody>
      </p:sp>
      <p:sp>
        <p:nvSpPr>
          <p:cNvPr id="6" name="Footer Placeholder 5"/>
          <p:cNvSpPr>
            <a:spLocks noGrp="1"/>
          </p:cNvSpPr>
          <p:nvPr>
            <p:ph type="ftr" sz="quarter" idx="11"/>
          </p:nvPr>
        </p:nvSpPr>
        <p:spPr>
          <a:xfrm>
            <a:off x="3439159"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pPr/>
              <a:t>‹#›</a:t>
            </a:fld>
            <a:endParaRPr lang="en-US"/>
          </a:p>
        </p:txBody>
      </p:sp>
      <p:sp>
        <p:nvSpPr>
          <p:cNvPr id="11" name="Rectangle 10"/>
          <p:cNvSpPr/>
          <p:nvPr/>
        </p:nvSpPr>
        <p:spPr>
          <a:xfrm>
            <a:off x="9157546" y="374905"/>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87813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5"/>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788"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600" y="237744"/>
            <a:ext cx="8601076" cy="6382512"/>
          </a:xfrm>
          <a:solidFill>
            <a:srgbClr val="808080"/>
          </a:solidFill>
          <a:ln>
            <a:noFill/>
          </a:ln>
        </p:spPr>
        <p:txBody>
          <a:bodyPr anchor="t"/>
          <a:lstStyle>
            <a:lvl1pPr marL="0" indent="0">
              <a:buNone/>
              <a:defRPr sz="3187"/>
            </a:lvl1pPr>
            <a:lvl2pPr marL="455343" indent="0">
              <a:buNone/>
              <a:defRPr sz="2788"/>
            </a:lvl2pPr>
            <a:lvl3pPr marL="910685" indent="0">
              <a:buNone/>
              <a:defRPr sz="2390"/>
            </a:lvl3pPr>
            <a:lvl4pPr marL="1366029" indent="0">
              <a:buNone/>
              <a:defRPr sz="1992"/>
            </a:lvl4pPr>
            <a:lvl5pPr marL="1821371" indent="0">
              <a:buNone/>
              <a:defRPr sz="1992"/>
            </a:lvl5pPr>
            <a:lvl6pPr marL="2276714" indent="0">
              <a:buNone/>
              <a:defRPr sz="1992"/>
            </a:lvl6pPr>
            <a:lvl7pPr marL="2732057" indent="0">
              <a:buNone/>
              <a:defRPr sz="1992"/>
            </a:lvl7pPr>
            <a:lvl8pPr marL="3187399" indent="0">
              <a:buNone/>
              <a:defRPr sz="1992"/>
            </a:lvl8pPr>
            <a:lvl9pPr marL="3642743" indent="0">
              <a:buNone/>
              <a:defRPr sz="1992"/>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797"/>
              </a:spcBef>
              <a:buNone/>
              <a:defRPr sz="1395">
                <a:solidFill>
                  <a:schemeClr val="tx1"/>
                </a:solidFill>
              </a:defRPr>
            </a:lvl1pPr>
            <a:lvl2pPr marL="455343" indent="0">
              <a:buNone/>
              <a:defRPr sz="1195"/>
            </a:lvl2pPr>
            <a:lvl3pPr marL="910685" indent="0">
              <a:buNone/>
              <a:defRPr sz="996"/>
            </a:lvl3pPr>
            <a:lvl4pPr marL="1366029" indent="0">
              <a:buNone/>
              <a:defRPr sz="897"/>
            </a:lvl4pPr>
            <a:lvl5pPr marL="1821371" indent="0">
              <a:buNone/>
              <a:defRPr sz="897"/>
            </a:lvl5pPr>
            <a:lvl6pPr marL="2276714" indent="0">
              <a:buNone/>
              <a:defRPr sz="897"/>
            </a:lvl6pPr>
            <a:lvl7pPr marL="2732057" indent="0">
              <a:buNone/>
              <a:defRPr sz="897"/>
            </a:lvl7pPr>
            <a:lvl8pPr marL="3187399" indent="0">
              <a:buNone/>
              <a:defRPr sz="897"/>
            </a:lvl8pPr>
            <a:lvl9pPr marL="36427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09B482E8-6E0E-1B4F-B1FD-C69DB9E858D9}" type="datetimeFigureOut">
              <a:rPr lang="en-US" smtClean="0"/>
              <a:pPr/>
              <a:t>8/15/2024</a:t>
            </a:fld>
            <a:endParaRPr lang="en-US" dirty="0"/>
          </a:p>
        </p:txBody>
      </p:sp>
      <p:sp>
        <p:nvSpPr>
          <p:cNvPr id="6" name="Footer Placeholder 5"/>
          <p:cNvSpPr>
            <a:spLocks noGrp="1"/>
          </p:cNvSpPr>
          <p:nvPr>
            <p:ph type="ftr" sz="quarter" idx="11"/>
          </p:nvPr>
        </p:nvSpPr>
        <p:spPr/>
        <p:txBody>
          <a:bodyPr/>
          <a:lstStyle>
            <a:lvl1pPr marL="0" algn="r" defTabSz="910685" rtl="0" eaLnBrk="1" latinLnBrk="0" hangingPunct="1">
              <a:defRPr lang="en-US" sz="996"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164716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87157CC2-0FC8-4686-B024-99790E0F5162}" type="datetimeFigureOut">
              <a:rPr lang="en-US" smtClean="0"/>
              <a:pPr/>
              <a:t>8/15/2024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845312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1"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6764DA5-CD3D-4590-A511-FCD3BC7A793E}" type="datetimeFigureOut">
              <a:rPr lang="en-US" smtClean="0"/>
              <a:pPr/>
              <a:t>8/15/2024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xmlns="" val="7931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2269654"/>
      </p:ext>
    </p:ext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01441218"/>
      </p:ext>
    </p:ext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03932996"/>
      </p:ext>
    </p:ext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2024/8/15</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2549218526"/>
      </p:ext>
    </p:ext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2024/8/15</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3979141863"/>
      </p:ext>
    </p:extLst>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DEE371-701F-43F5-98B0-59DB4BF8AEC7}" type="datetime1">
              <a:rPr lang="en-US" smtClean="0"/>
              <a:pPr/>
              <a:t>8/15/2024</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141041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92ACA7-4C39-4C6E-AA2B-918F30198EFB}" type="datetimeFigureOut">
              <a:rPr lang="en-US">
                <a:solidFill>
                  <a:srgbClr val="000000">
                    <a:tint val="75000"/>
                  </a:srgbClr>
                </a:solidFill>
              </a:rPr>
              <a:pPr>
                <a:defRPr/>
              </a:pPr>
              <a:t>8/15/2024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E3C3B815-459B-4979-A26C-5413C2996C0C}" type="slidenum">
              <a:rPr lang="en-US">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1441308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1436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09716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BA42CF-1EB2-4FF7-B87D-DB460CC9D59E}" type="datetime1">
              <a:rPr lang="en-US" smtClean="0"/>
              <a:pPr/>
              <a:t>8/15/2024</a:t>
            </a:fld>
            <a:endParaRPr lang="en-US"/>
          </a:p>
        </p:txBody>
      </p:sp>
      <p:sp>
        <p:nvSpPr>
          <p:cNvPr id="8" name="Footer Placeholder 7"/>
          <p:cNvSpPr>
            <a:spLocks noGrp="1"/>
          </p:cNvSpPr>
          <p:nvPr>
            <p:ph type="ftr" sz="quarter" idx="11"/>
          </p:nvPr>
        </p:nvSpPr>
        <p:spPr/>
        <p:txBody>
          <a:bodyPr/>
          <a:lstStyle/>
          <a:p>
            <a:r>
              <a:rPr lang="vi-VN"/>
              <a:t>ĐẶNG THỊ PHƯƠNG LAN - 0942131286 - THPT TÂN LẬP</a:t>
            </a:r>
            <a:endParaRPr lang="en-US"/>
          </a:p>
        </p:txBody>
      </p:sp>
      <p:sp>
        <p:nvSpPr>
          <p:cNvPr id="9" name="Slide Number Placeholder 8"/>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212304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545696-5B26-44CE-BD3D-8CEFE13D7558}" type="datetime1">
              <a:rPr lang="en-US" smtClean="0"/>
              <a:pPr/>
              <a:t>8/15/2024</a:t>
            </a:fld>
            <a:endParaRPr lang="en-US"/>
          </a:p>
        </p:txBody>
      </p:sp>
      <p:sp>
        <p:nvSpPr>
          <p:cNvPr id="4" name="Footer Placeholder 3"/>
          <p:cNvSpPr>
            <a:spLocks noGrp="1"/>
          </p:cNvSpPr>
          <p:nvPr>
            <p:ph type="ftr" sz="quarter" idx="11"/>
          </p:nvPr>
        </p:nvSpPr>
        <p:spPr/>
        <p:txBody>
          <a:bodyPr/>
          <a:lstStyle/>
          <a:p>
            <a:r>
              <a:rPr lang="vi-VN"/>
              <a:t>ĐẶNG THỊ PHƯƠNG LAN - 0942131286 - THPT TÂN LẬP</a:t>
            </a:r>
            <a:endParaRPr lang="en-US"/>
          </a:p>
        </p:txBody>
      </p:sp>
      <p:sp>
        <p:nvSpPr>
          <p:cNvPr id="5" name="Slide Number Placeholder 4"/>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309149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4DD41A-A7E7-4F01-B2AD-9AFE514BAFE1}" type="datetime1">
              <a:rPr lang="en-US" smtClean="0"/>
              <a:pPr/>
              <a:t>8/15/2024</a:t>
            </a:fld>
            <a:endParaRPr lang="en-US"/>
          </a:p>
        </p:txBody>
      </p:sp>
      <p:sp>
        <p:nvSpPr>
          <p:cNvPr id="3" name="Footer Placeholder 2"/>
          <p:cNvSpPr>
            <a:spLocks noGrp="1"/>
          </p:cNvSpPr>
          <p:nvPr>
            <p:ph type="ftr" sz="quarter" idx="11"/>
          </p:nvPr>
        </p:nvSpPr>
        <p:spPr/>
        <p:txBody>
          <a:bodyPr/>
          <a:lstStyle/>
          <a:p>
            <a:r>
              <a:rPr lang="vi-VN"/>
              <a:t>ĐẶNG THỊ PHƯƠNG LAN - 0942131286 - THPT TÂN LẬP</a:t>
            </a:r>
            <a:endParaRPr lang="en-US"/>
          </a:p>
        </p:txBody>
      </p:sp>
      <p:sp>
        <p:nvSpPr>
          <p:cNvPr id="4" name="Slide Number Placeholder 3"/>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428761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15A336-57CC-4F7A-87C2-21BCAF9417A4}" type="datetime1">
              <a:rPr lang="en-US" smtClean="0"/>
              <a:pPr/>
              <a:t>8/15/2024</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274079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2143-3620-4C7D-B0ED-5A120A241C52}" type="datetime1">
              <a:rPr lang="en-US" smtClean="0"/>
              <a:pPr/>
              <a:t>8/15/2024</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128310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microsoft.com/office/2007/relationships/hdphoto" Target="../media/hdphoto1.wdp"/><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5.png"/><Relationship Id="rId5" Type="http://schemas.openxmlformats.org/officeDocument/2006/relationships/slideLayout" Target="../slideLayouts/slideLayout39.xml"/><Relationship Id="rId10" Type="http://schemas.openxmlformats.org/officeDocument/2006/relationships/image" Target="../media/image4.jpe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8734A-9AD8-408D-86FB-BCDCAF9764AD}" type="datetime1">
              <a:rPr lang="en-US" smtClean="0"/>
              <a:pPr/>
              <a:t>8/15/2024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ĐẶNG THỊ PHƯƠNG LAN - 0942131286 - THPT TÂN LẬP</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CEC70-E564-48FC-9210-4EF4DAB7A6AE}" type="slidenum">
              <a:rPr lang="en-US" smtClean="0"/>
              <a:pPr/>
              <a:t>‹#›</a:t>
            </a:fld>
            <a:endParaRPr lang="en-US"/>
          </a:p>
        </p:txBody>
      </p:sp>
    </p:spTree>
    <p:extLst>
      <p:ext uri="{BB962C8B-B14F-4D97-AF65-F5344CB8AC3E}">
        <p14:creationId xmlns:p14="http://schemas.microsoft.com/office/powerpoint/2010/main" xmlns="" val="294251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xmlns="" val="1634808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xmlns="" Requires="p14">
      <p:transition p14:dur="0" advTm="3000"/>
    </mc:Choice>
    <mc:Fallback>
      <p:transition advTm="3000"/>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5"/>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5"/>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996">
                <a:solidFill>
                  <a:schemeClr val="bg2"/>
                </a:solidFill>
              </a:defRPr>
            </a:lvl1pPr>
          </a:lstStyle>
          <a:p>
            <a:fld id="{17205CAA-4E5A-4223-BD55-C5D2841AC9EF}" type="datetimeFigureOut">
              <a:rPr lang="en-US" dirty="0"/>
              <a:pPr/>
              <a:t>8/15/2024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996">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996">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74861301"/>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0685" rtl="0" eaLnBrk="1" latinLnBrk="0" hangingPunct="1">
        <a:lnSpc>
          <a:spcPct val="90000"/>
        </a:lnSpc>
        <a:spcBef>
          <a:spcPct val="0"/>
        </a:spcBef>
        <a:buNone/>
        <a:defRPr lang="en-US" sz="4781" kern="1200" cap="none" spc="0" baseline="0" dirty="0">
          <a:solidFill>
            <a:schemeClr val="tx1"/>
          </a:solidFill>
          <a:effectLst/>
          <a:latin typeface="+mj-lt"/>
          <a:ea typeface="+mn-ea"/>
          <a:cs typeface="+mn-cs"/>
        </a:defRPr>
      </a:lvl1pPr>
    </p:titleStyle>
    <p:bodyStyle>
      <a:lvl1pPr marL="182137" indent="-182137" algn="l" defTabSz="910685" rtl="0" eaLnBrk="1" latinLnBrk="0" hangingPunct="1">
        <a:lnSpc>
          <a:spcPct val="100000"/>
        </a:lnSpc>
        <a:spcBef>
          <a:spcPts val="897"/>
        </a:spcBef>
        <a:spcAft>
          <a:spcPts val="0"/>
        </a:spcAft>
        <a:buClr>
          <a:schemeClr val="tx2">
            <a:lumMod val="60000"/>
            <a:lumOff val="40000"/>
          </a:schemeClr>
        </a:buClr>
        <a:buFont typeface="Arial" pitchFamily="34" charset="0"/>
        <a:buChar char="•"/>
        <a:defRPr sz="1793" kern="1200">
          <a:solidFill>
            <a:schemeClr val="tx1"/>
          </a:solidFill>
          <a:latin typeface="+mn-lt"/>
          <a:ea typeface="+mn-ea"/>
          <a:cs typeface="+mn-cs"/>
        </a:defRPr>
      </a:lvl1pPr>
      <a:lvl2pPr marL="455343"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594" kern="1200">
          <a:solidFill>
            <a:schemeClr val="tx1"/>
          </a:solidFill>
          <a:latin typeface="+mn-lt"/>
          <a:ea typeface="+mn-ea"/>
          <a:cs typeface="+mn-cs"/>
        </a:defRPr>
      </a:lvl2pPr>
      <a:lvl3pPr marL="728549"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3pPr>
      <a:lvl4pPr marL="1001754"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4pPr>
      <a:lvl5pPr marL="1274960"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5pPr>
      <a:lvl6pPr marL="1593501"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6pPr>
      <a:lvl7pPr marL="1892282"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7pPr>
      <a:lvl8pPr marL="2191063"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8pPr>
      <a:lvl9pPr marL="2489845"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9pPr>
    </p:bodyStyle>
    <p:otherStyle>
      <a:defPPr>
        <a:defRPr lang="en-US"/>
      </a:defPPr>
      <a:lvl1pPr marL="0" algn="l" defTabSz="910685" rtl="0" eaLnBrk="1" latinLnBrk="0" hangingPunct="1">
        <a:defRPr sz="1793" kern="1200">
          <a:solidFill>
            <a:schemeClr val="tx1"/>
          </a:solidFill>
          <a:latin typeface="+mn-lt"/>
          <a:ea typeface="+mn-ea"/>
          <a:cs typeface="+mn-cs"/>
        </a:defRPr>
      </a:lvl1pPr>
      <a:lvl2pPr marL="455343" algn="l" defTabSz="910685" rtl="0" eaLnBrk="1" latinLnBrk="0" hangingPunct="1">
        <a:defRPr sz="1793" kern="1200">
          <a:solidFill>
            <a:schemeClr val="tx1"/>
          </a:solidFill>
          <a:latin typeface="+mn-lt"/>
          <a:ea typeface="+mn-ea"/>
          <a:cs typeface="+mn-cs"/>
        </a:defRPr>
      </a:lvl2pPr>
      <a:lvl3pPr marL="910685" algn="l" defTabSz="910685" rtl="0" eaLnBrk="1" latinLnBrk="0" hangingPunct="1">
        <a:defRPr sz="1793" kern="1200">
          <a:solidFill>
            <a:schemeClr val="tx1"/>
          </a:solidFill>
          <a:latin typeface="+mn-lt"/>
          <a:ea typeface="+mn-ea"/>
          <a:cs typeface="+mn-cs"/>
        </a:defRPr>
      </a:lvl3pPr>
      <a:lvl4pPr marL="1366029" algn="l" defTabSz="910685" rtl="0" eaLnBrk="1" latinLnBrk="0" hangingPunct="1">
        <a:defRPr sz="1793" kern="1200">
          <a:solidFill>
            <a:schemeClr val="tx1"/>
          </a:solidFill>
          <a:latin typeface="+mn-lt"/>
          <a:ea typeface="+mn-ea"/>
          <a:cs typeface="+mn-cs"/>
        </a:defRPr>
      </a:lvl4pPr>
      <a:lvl5pPr marL="1821371" algn="l" defTabSz="910685" rtl="0" eaLnBrk="1" latinLnBrk="0" hangingPunct="1">
        <a:defRPr sz="1793" kern="1200">
          <a:solidFill>
            <a:schemeClr val="tx1"/>
          </a:solidFill>
          <a:latin typeface="+mn-lt"/>
          <a:ea typeface="+mn-ea"/>
          <a:cs typeface="+mn-cs"/>
        </a:defRPr>
      </a:lvl5pPr>
      <a:lvl6pPr marL="2276714" algn="l" defTabSz="910685" rtl="0" eaLnBrk="1" latinLnBrk="0" hangingPunct="1">
        <a:defRPr sz="1793" kern="1200">
          <a:solidFill>
            <a:schemeClr val="tx1"/>
          </a:solidFill>
          <a:latin typeface="+mn-lt"/>
          <a:ea typeface="+mn-ea"/>
          <a:cs typeface="+mn-cs"/>
        </a:defRPr>
      </a:lvl6pPr>
      <a:lvl7pPr marL="2732057" algn="l" defTabSz="910685" rtl="0" eaLnBrk="1" latinLnBrk="0" hangingPunct="1">
        <a:defRPr sz="1793" kern="1200">
          <a:solidFill>
            <a:schemeClr val="tx1"/>
          </a:solidFill>
          <a:latin typeface="+mn-lt"/>
          <a:ea typeface="+mn-ea"/>
          <a:cs typeface="+mn-cs"/>
        </a:defRPr>
      </a:lvl7pPr>
      <a:lvl8pPr marL="3187399" algn="l" defTabSz="910685" rtl="0" eaLnBrk="1" latinLnBrk="0" hangingPunct="1">
        <a:defRPr sz="1793" kern="1200">
          <a:solidFill>
            <a:schemeClr val="tx1"/>
          </a:solidFill>
          <a:latin typeface="+mn-lt"/>
          <a:ea typeface="+mn-ea"/>
          <a:cs typeface="+mn-cs"/>
        </a:defRPr>
      </a:lvl8pPr>
      <a:lvl9pPr marL="3642743" algn="l" defTabSz="910685" rtl="0" eaLnBrk="1" latinLnBrk="0" hangingPunct="1">
        <a:defRPr sz="179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32" tIns="60916" rIns="121832" bIns="60916"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121832" tIns="60916" rIns="121832" bIns="609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918"/>
            <a:ext cx="2844800" cy="365125"/>
          </a:xfrm>
          <a:prstGeom prst="rect">
            <a:avLst/>
          </a:prstGeom>
        </p:spPr>
        <p:txBody>
          <a:bodyPr vert="horz" lIns="121832" tIns="60916" rIns="121832" bIns="60916" rtlCol="0" anchor="ctr"/>
          <a:lstStyle>
            <a:lvl1pPr algn="l">
              <a:defRPr sz="1600">
                <a:solidFill>
                  <a:schemeClr val="tx1">
                    <a:tint val="75000"/>
                  </a:schemeClr>
                </a:solidFill>
                <a:ea typeface="Calibri" panose="020F0502020204030204" charset="0"/>
              </a:defRPr>
            </a:lvl1pPr>
          </a:lstStyle>
          <a:p>
            <a:pPr defTabSz="1218210"/>
            <a:fld id="{530820CF-B880-4189-942D-D702A7CBA730}" type="datetimeFigureOut">
              <a:rPr lang="zh-CN" altLang="en-US" smtClean="0">
                <a:solidFill>
                  <a:srgbClr val="000000">
                    <a:tint val="75000"/>
                  </a:srgbClr>
                </a:solidFill>
                <a:cs typeface="Arial" pitchFamily="34" charset="0"/>
                <a:sym typeface="Arial" pitchFamily="34" charset="0"/>
              </a:rPr>
              <a:pPr defTabSz="1218210"/>
              <a:t>2024/8/15</a:t>
            </a:fld>
            <a:endParaRPr lang="zh-CN" altLang="en-US">
              <a:solidFill>
                <a:srgbClr val="000000">
                  <a:tint val="75000"/>
                </a:srgbClr>
              </a:solidFill>
              <a:cs typeface="Arial" pitchFamily="34" charset="0"/>
              <a:sym typeface="Arial" pitchFamily="34" charset="0"/>
            </a:endParaRPr>
          </a:p>
        </p:txBody>
      </p:sp>
      <p:sp>
        <p:nvSpPr>
          <p:cNvPr id="5" name="页脚占位符 4"/>
          <p:cNvSpPr>
            <a:spLocks noGrp="1"/>
          </p:cNvSpPr>
          <p:nvPr>
            <p:ph type="ftr" sz="quarter" idx="3"/>
          </p:nvPr>
        </p:nvSpPr>
        <p:spPr>
          <a:xfrm>
            <a:off x="4165600" y="6356918"/>
            <a:ext cx="3860800" cy="365125"/>
          </a:xfrm>
          <a:prstGeom prst="rect">
            <a:avLst/>
          </a:prstGeom>
        </p:spPr>
        <p:txBody>
          <a:bodyPr vert="horz" lIns="121832" tIns="60916" rIns="121832" bIns="60916" rtlCol="0" anchor="ctr"/>
          <a:lstStyle>
            <a:lvl1pPr algn="ctr">
              <a:defRPr sz="1600">
                <a:solidFill>
                  <a:schemeClr val="tx1">
                    <a:tint val="75000"/>
                  </a:schemeClr>
                </a:solidFill>
                <a:ea typeface="Calibri" panose="020F0502020204030204" charset="0"/>
              </a:defRPr>
            </a:lvl1pPr>
          </a:lstStyle>
          <a:p>
            <a:pPr defTabSz="1218210"/>
            <a:endParaRPr lang="zh-CN" altLang="en-US">
              <a:solidFill>
                <a:srgbClr val="000000">
                  <a:tint val="75000"/>
                </a:srgbClr>
              </a:solidFill>
              <a:cs typeface="Arial" pitchFamily="34" charset="0"/>
              <a:sym typeface="Arial" pitchFamily="34" charset="0"/>
            </a:endParaRPr>
          </a:p>
        </p:txBody>
      </p:sp>
      <p:sp>
        <p:nvSpPr>
          <p:cNvPr id="6" name="灯片编号占位符 5"/>
          <p:cNvSpPr>
            <a:spLocks noGrp="1"/>
          </p:cNvSpPr>
          <p:nvPr>
            <p:ph type="sldNum" sz="quarter" idx="4"/>
          </p:nvPr>
        </p:nvSpPr>
        <p:spPr>
          <a:xfrm>
            <a:off x="8737600" y="6356918"/>
            <a:ext cx="2844800" cy="365125"/>
          </a:xfrm>
          <a:prstGeom prst="rect">
            <a:avLst/>
          </a:prstGeom>
        </p:spPr>
        <p:txBody>
          <a:bodyPr vert="horz" lIns="121832" tIns="60916" rIns="121832" bIns="60916" rtlCol="0" anchor="ctr"/>
          <a:lstStyle>
            <a:lvl1pPr algn="r">
              <a:defRPr sz="1600">
                <a:solidFill>
                  <a:schemeClr val="tx1">
                    <a:tint val="75000"/>
                  </a:schemeClr>
                </a:solidFill>
                <a:ea typeface="Calibri" panose="020F0502020204030204" charset="0"/>
              </a:defRPr>
            </a:lvl1pPr>
          </a:lstStyle>
          <a:p>
            <a:pPr defTabSz="1218210"/>
            <a:fld id="{0C913308-F349-4B6D-A68A-DD1791B4A57B}" type="slidenum">
              <a:rPr lang="zh-CN" altLang="en-US" smtClean="0">
                <a:solidFill>
                  <a:srgbClr val="000000">
                    <a:tint val="75000"/>
                  </a:srgbClr>
                </a:solidFill>
                <a:cs typeface="Arial" pitchFamily="34" charset="0"/>
                <a:sym typeface="Arial" pitchFamily="34" charset="0"/>
              </a:rPr>
              <a:pPr defTabSz="1218210"/>
              <a:t>‹#›</a:t>
            </a:fld>
            <a:endParaRPr lang="zh-CN" altLang="en-US">
              <a:solidFill>
                <a:srgbClr val="000000">
                  <a:tint val="75000"/>
                </a:srgbClr>
              </a:solidFill>
              <a:cs typeface="Arial" pitchFamily="34" charset="0"/>
              <a:sym typeface="Arial" pitchFamily="34" charset="0"/>
            </a:endParaRPr>
          </a:p>
        </p:txBody>
      </p:sp>
      <p:pic>
        <p:nvPicPr>
          <p:cNvPr id="8" name="图片 7"/>
          <p:cNvPicPr>
            <a:picLocks noChangeAspect="1"/>
          </p:cNvPicPr>
          <p:nvPr userDrawn="1"/>
        </p:nvPicPr>
        <p:blipFill>
          <a:blip r:embed="rId11" cstate="print">
            <a:extLst>
              <a:ext uri="{BEBA8EAE-BF5A-486C-A8C5-ECC9F3942E4B}">
                <a14:imgProps xmlns:a14="http://schemas.microsoft.com/office/drawing/2010/main" xmlns="">
                  <a14:imgLayer r:embed="rId12">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0" y="7"/>
            <a:ext cx="12194117" cy="6860117"/>
          </a:xfrm>
          <a:prstGeom prst="rect">
            <a:avLst/>
          </a:prstGeom>
        </p:spPr>
      </p:pic>
      <p:pic>
        <p:nvPicPr>
          <p:cNvPr id="11" name="图片 10"/>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4684277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ctr" defTabSz="1218210" rtl="0" eaLnBrk="1" latinLnBrk="0" hangingPunct="1">
        <a:spcBef>
          <a:spcPct val="0"/>
        </a:spcBef>
        <a:buNone/>
        <a:defRPr sz="5900" kern="1200">
          <a:solidFill>
            <a:schemeClr val="tx1"/>
          </a:solidFill>
          <a:latin typeface="+mj-lt"/>
          <a:ea typeface="Calibri" panose="020F0502020204030204" charset="0"/>
          <a:cs typeface="+mj-cs"/>
        </a:defRPr>
      </a:lvl1pPr>
    </p:titleStyle>
    <p:bodyStyle>
      <a:lvl1pPr marL="456807" indent="-456807" algn="l" defTabSz="1218210" rtl="0" eaLnBrk="1" latinLnBrk="0" hangingPunct="1">
        <a:spcBef>
          <a:spcPct val="20000"/>
        </a:spcBef>
        <a:buFont typeface="Arial" panose="020B0604020202020204" pitchFamily="34" charset="0"/>
        <a:buChar char="•"/>
        <a:defRPr sz="4300" kern="1200">
          <a:solidFill>
            <a:schemeClr val="tx1"/>
          </a:solidFill>
          <a:latin typeface="+mn-lt"/>
          <a:ea typeface="Calibri" panose="020F0502020204030204" charset="0"/>
          <a:cs typeface="+mn-cs"/>
        </a:defRPr>
      </a:lvl1pPr>
      <a:lvl2pPr marL="989806" indent="-380692" algn="l" defTabSz="1218210" rtl="0" eaLnBrk="1" latinLnBrk="0" hangingPunct="1">
        <a:spcBef>
          <a:spcPct val="20000"/>
        </a:spcBef>
        <a:buFont typeface="Arial" panose="020B0604020202020204" pitchFamily="34" charset="0"/>
        <a:buChar char="–"/>
        <a:defRPr sz="3700" kern="1200">
          <a:solidFill>
            <a:schemeClr val="tx1"/>
          </a:solidFill>
          <a:latin typeface="+mn-lt"/>
          <a:ea typeface="Calibri" panose="020F0502020204030204" charset="0"/>
          <a:cs typeface="+mn-cs"/>
        </a:defRPr>
      </a:lvl2pPr>
      <a:lvl3pPr marL="1522747" indent="-304536" algn="l" defTabSz="1218210" rtl="0" eaLnBrk="1" latinLnBrk="0" hangingPunct="1">
        <a:spcBef>
          <a:spcPct val="20000"/>
        </a:spcBef>
        <a:buFont typeface="Arial" panose="020B0604020202020204" pitchFamily="34" charset="0"/>
        <a:buChar char="•"/>
        <a:defRPr sz="3200" kern="1200">
          <a:solidFill>
            <a:schemeClr val="tx1"/>
          </a:solidFill>
          <a:latin typeface="+mn-lt"/>
          <a:ea typeface="Calibri" panose="020F0502020204030204" charset="0"/>
          <a:cs typeface="+mn-cs"/>
        </a:defRPr>
      </a:lvl3pPr>
      <a:lvl4pPr marL="2131840"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Calibri" panose="020F0502020204030204" charset="0"/>
          <a:cs typeface="+mn-cs"/>
        </a:defRPr>
      </a:lvl4pPr>
      <a:lvl5pPr marL="2740954"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Calibri" panose="020F0502020204030204" charset="0"/>
          <a:cs typeface="+mn-cs"/>
        </a:defRPr>
      </a:lvl5pPr>
      <a:lvl6pPr marL="3350028"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9144"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8238"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7332"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210" rtl="0" eaLnBrk="1" latinLnBrk="0" hangingPunct="1">
        <a:defRPr sz="2400" kern="1200">
          <a:solidFill>
            <a:schemeClr val="tx1"/>
          </a:solidFill>
          <a:latin typeface="+mn-lt"/>
          <a:ea typeface="+mn-ea"/>
          <a:cs typeface="+mn-cs"/>
        </a:defRPr>
      </a:lvl1pPr>
      <a:lvl2pPr marL="609075" algn="l" defTabSz="1218210" rtl="0" eaLnBrk="1" latinLnBrk="0" hangingPunct="1">
        <a:defRPr sz="2400" kern="1200">
          <a:solidFill>
            <a:schemeClr val="tx1"/>
          </a:solidFill>
          <a:latin typeface="+mn-lt"/>
          <a:ea typeface="+mn-ea"/>
          <a:cs typeface="+mn-cs"/>
        </a:defRPr>
      </a:lvl2pPr>
      <a:lvl3pPr marL="1218210" algn="l" defTabSz="1218210" rtl="0" eaLnBrk="1" latinLnBrk="0" hangingPunct="1">
        <a:defRPr sz="2400" kern="1200">
          <a:solidFill>
            <a:schemeClr val="tx1"/>
          </a:solidFill>
          <a:latin typeface="+mn-lt"/>
          <a:ea typeface="+mn-ea"/>
          <a:cs typeface="+mn-cs"/>
        </a:defRPr>
      </a:lvl3pPr>
      <a:lvl4pPr marL="1827304" algn="l" defTabSz="1218210" rtl="0" eaLnBrk="1" latinLnBrk="0" hangingPunct="1">
        <a:defRPr sz="2400" kern="1200">
          <a:solidFill>
            <a:schemeClr val="tx1"/>
          </a:solidFill>
          <a:latin typeface="+mn-lt"/>
          <a:ea typeface="+mn-ea"/>
          <a:cs typeface="+mn-cs"/>
        </a:defRPr>
      </a:lvl4pPr>
      <a:lvl5pPr marL="2436418" algn="l" defTabSz="1218210" rtl="0" eaLnBrk="1" latinLnBrk="0" hangingPunct="1">
        <a:defRPr sz="2400" kern="1200">
          <a:solidFill>
            <a:schemeClr val="tx1"/>
          </a:solidFill>
          <a:latin typeface="+mn-lt"/>
          <a:ea typeface="+mn-ea"/>
          <a:cs typeface="+mn-cs"/>
        </a:defRPr>
      </a:lvl5pPr>
      <a:lvl6pPr marL="3045492" algn="l" defTabSz="1218210" rtl="0" eaLnBrk="1" latinLnBrk="0" hangingPunct="1">
        <a:defRPr sz="2400" kern="1200">
          <a:solidFill>
            <a:schemeClr val="tx1"/>
          </a:solidFill>
          <a:latin typeface="+mn-lt"/>
          <a:ea typeface="+mn-ea"/>
          <a:cs typeface="+mn-cs"/>
        </a:defRPr>
      </a:lvl6pPr>
      <a:lvl7pPr marL="3654567" algn="l" defTabSz="1218210" rtl="0" eaLnBrk="1" latinLnBrk="0" hangingPunct="1">
        <a:defRPr sz="2400" kern="1200">
          <a:solidFill>
            <a:schemeClr val="tx1"/>
          </a:solidFill>
          <a:latin typeface="+mn-lt"/>
          <a:ea typeface="+mn-ea"/>
          <a:cs typeface="+mn-cs"/>
        </a:defRPr>
      </a:lvl7pPr>
      <a:lvl8pPr marL="4263680" algn="l" defTabSz="1218210" rtl="0" eaLnBrk="1" latinLnBrk="0" hangingPunct="1">
        <a:defRPr sz="2400" kern="1200">
          <a:solidFill>
            <a:schemeClr val="tx1"/>
          </a:solidFill>
          <a:latin typeface="+mn-lt"/>
          <a:ea typeface="+mn-ea"/>
          <a:cs typeface="+mn-cs"/>
        </a:defRPr>
      </a:lvl8pPr>
      <a:lvl9pPr marL="4872777" algn="l" defTabSz="12182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6.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7.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8.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9.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0.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1.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2.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3.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7577"/>
            <a:ext cx="4596384" cy="929323"/>
          </a:xfrm>
        </p:spPr>
        <p:txBody>
          <a:bodyPr>
            <a:normAutofit/>
          </a:bodyPr>
          <a:lstStyle/>
          <a:p>
            <a:pPr algn="ctr"/>
            <a:r>
              <a:rPr lang="en-US" sz="3200" b="1">
                <a:solidFill>
                  <a:srgbClr val="C00000"/>
                </a:solidFill>
                <a:latin typeface="Times New Roman" panose="02020603050405020304" pitchFamily="18" charset="0"/>
                <a:cs typeface="Times New Roman" panose="02020603050405020304" pitchFamily="18" charset="0"/>
              </a:rPr>
              <a:t> </a:t>
            </a:r>
            <a:r>
              <a:rPr lang="en-US" sz="3200" b="1" smtClean="0">
                <a:solidFill>
                  <a:srgbClr val="C00000"/>
                </a:solidFill>
                <a:latin typeface="Times New Roman" panose="02020603050405020304" pitchFamily="18" charset="0"/>
                <a:cs typeface="Times New Roman" panose="02020603050405020304" pitchFamily="18" charset="0"/>
              </a:rPr>
              <a:t>KHỞI ĐỘNG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0F29ED34-8217-4278-85C5-4D31AB698715}"/>
              </a:ext>
            </a:extLst>
          </p:cNvPr>
          <p:cNvSpPr>
            <a:spLocks noGrp="1"/>
          </p:cNvSpPr>
          <p:nvPr>
            <p:ph idx="1"/>
          </p:nvPr>
        </p:nvSpPr>
        <p:spPr>
          <a:xfrm>
            <a:off x="387824" y="1208842"/>
            <a:ext cx="2546672" cy="848558"/>
          </a:xfrm>
        </p:spPr>
        <p:txBody>
          <a:bodyPr>
            <a:normAutofit lnSpcReduction="10000"/>
          </a:bodyPr>
          <a:lstStyle/>
          <a:p>
            <a:pPr marL="0" indent="0">
              <a:buNone/>
            </a:pPr>
            <a:r>
              <a:rPr lang="en-US" b="1" i="1">
                <a:solidFill>
                  <a:srgbClr val="C00000"/>
                </a:solidFill>
                <a:latin typeface="Times New Roman" panose="02020603050405020304" pitchFamily="18" charset="0"/>
                <a:cs typeface="Times New Roman" panose="02020603050405020304" pitchFamily="18" charset="0"/>
              </a:rPr>
              <a:t>   </a:t>
            </a:r>
            <a:r>
              <a:rPr lang="en-US" b="1" i="1" dirty="0">
                <a:solidFill>
                  <a:srgbClr val="C00000"/>
                </a:solidFill>
                <a:latin typeface="Times New Roman" panose="02020603050405020304" pitchFamily="18" charset="0"/>
                <a:cs typeface="Times New Roman" panose="02020603050405020304" pitchFamily="18" charset="0"/>
              </a:rPr>
              <a:t/>
            </a:r>
            <a:br>
              <a:rPr lang="en-US" b="1" i="1" dirty="0">
                <a:solidFill>
                  <a:srgbClr val="C0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pic>
        <p:nvPicPr>
          <p:cNvPr id="1028" name="Picture 4" descr="Chùm ảnh đẹp đến nao lòng của mùa Thu Hà Nội ❤️ – Quà Tặng ...">
            <a:extLst>
              <a:ext uri="{FF2B5EF4-FFF2-40B4-BE49-F238E27FC236}">
                <a16:creationId xmlns:a16="http://schemas.microsoft.com/office/drawing/2014/main" xmlns="" id="{5CA5E75D-FCEB-4C4B-AE94-88C228FC159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27664" y="1038009"/>
            <a:ext cx="4922520" cy="539158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Explosion: 14 Points 5">
            <a:extLst>
              <a:ext uri="{FF2B5EF4-FFF2-40B4-BE49-F238E27FC236}">
                <a16:creationId xmlns:a16="http://schemas.microsoft.com/office/drawing/2014/main" xmlns="" id="{45888BE4-432B-4975-AB15-F4E9A7B10C37}"/>
              </a:ext>
            </a:extLst>
          </p:cNvPr>
          <p:cNvSpPr/>
          <p:nvPr/>
        </p:nvSpPr>
        <p:spPr>
          <a:xfrm>
            <a:off x="387824" y="1208842"/>
            <a:ext cx="6698776" cy="454578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FF0000"/>
                </a:solidFill>
              </a:rPr>
              <a:t>Đọc các câu thơ hoặc bài thơ về mùa thu mà em biết?</a:t>
            </a:r>
            <a:endParaRPr lang="en-US" sz="3200" dirty="0">
              <a:solidFill>
                <a:srgbClr val="FF0000"/>
              </a:solidFill>
            </a:endParaRPr>
          </a:p>
        </p:txBody>
      </p:sp>
      <p:sp>
        <p:nvSpPr>
          <p:cNvPr id="8" name="Content Placeholder 4">
            <a:extLst>
              <a:ext uri="{FF2B5EF4-FFF2-40B4-BE49-F238E27FC236}">
                <a16:creationId xmlns:a16="http://schemas.microsoft.com/office/drawing/2014/main" xmlns=""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0000"/>
              </a:solidFill>
            </a:endParaRPr>
          </a:p>
        </p:txBody>
      </p:sp>
    </p:spTree>
    <p:extLst>
      <p:ext uri="{BB962C8B-B14F-4D97-AF65-F5344CB8AC3E}">
        <p14:creationId xmlns:p14="http://schemas.microsoft.com/office/powerpoint/2010/main" xmlns="" val="244386252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4" name="Title 1"/>
          <p:cNvSpPr txBox="1">
            <a:spLocks/>
          </p:cNvSpPr>
          <p:nvPr/>
        </p:nvSpPr>
        <p:spPr>
          <a:xfrm>
            <a:off x="832513" y="1030042"/>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14338" y="361075"/>
            <a:ext cx="336479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076146"/>
            <a:ext cx="2483372" cy="523220"/>
          </a:xfrm>
          <a:prstGeom prst="rect">
            <a:avLst/>
          </a:prstGeom>
          <a:noFill/>
        </p:spPr>
        <p:txBody>
          <a:bodyPr wrap="non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Ba khổ thơ đầu</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79294"/>
            <a:ext cx="6830716" cy="523220"/>
          </a:xfrm>
          <a:prstGeom prst="rect">
            <a:avLst/>
          </a:prstGeom>
          <a:noFill/>
        </p:spPr>
        <p:txBody>
          <a:bodyPr wrap="none" rtlCol="0">
            <a:spAutoFit/>
          </a:bodyPr>
          <a:lstStyle/>
          <a:p>
            <a:r>
              <a:rPr lang="vi-VN" sz="2800" b="1" dirty="0">
                <a:solidFill>
                  <a:schemeClr val="accent1">
                    <a:lumMod val="50000"/>
                  </a:schemeClr>
                </a:solidFill>
                <a:latin typeface="Times New Roman" panose="02020603050405020304" pitchFamily="18" charset="0"/>
                <a:cs typeface="Times New Roman" panose="02020603050405020304" pitchFamily="18" charset="0"/>
              </a:rPr>
              <a:t> a. Khổ 1: Cảnh thu đẹp nhưng đượm buồn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78593" y="2217903"/>
            <a:ext cx="1111610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Bức tranh thiên nhiên trong đoạn thơ hiện lên qua những hình ảnh </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CF63FD90-4A0B-48F5-BD9F-1AA80D1B1A7E}"/>
              </a:ext>
            </a:extLst>
          </p:cNvPr>
          <p:cNvSpPr txBox="1"/>
          <p:nvPr/>
        </p:nvSpPr>
        <p:spPr>
          <a:xfrm>
            <a:off x="578593" y="2969298"/>
            <a:ext cx="11116102"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Rặng liễu đìu hiu, nhân cách hóa dáng liễu như dáng một nàng thiếu nữ đứng chịu tang    -&gt; hình ảnh thơ đẹp, buồn.</a:t>
            </a:r>
          </a:p>
          <a:p>
            <a:r>
              <a:rPr lang="vi-VN" sz="2800" dirty="0">
                <a:latin typeface="Times New Roman" panose="02020603050405020304" pitchFamily="18" charset="0"/>
                <a:cs typeface="Times New Roman" panose="02020603050405020304" pitchFamily="18" charset="0"/>
              </a:rPr>
              <a:t>+ Áo mơ phai dệt lá vàng   -&gt;  sắc màu thanh nhẹ, tươi sáng </a:t>
            </a:r>
          </a:p>
        </p:txBody>
      </p:sp>
      <p:sp>
        <p:nvSpPr>
          <p:cNvPr id="10" name="TextBox 9">
            <a:extLst>
              <a:ext uri="{FF2B5EF4-FFF2-40B4-BE49-F238E27FC236}">
                <a16:creationId xmlns:a16="http://schemas.microsoft.com/office/drawing/2014/main" xmlns="" id="{D5DDA131-4119-4E0C-A600-7B0353FD0543}"/>
              </a:ext>
            </a:extLst>
          </p:cNvPr>
          <p:cNvSpPr txBox="1"/>
          <p:nvPr/>
        </p:nvSpPr>
        <p:spPr>
          <a:xfrm>
            <a:off x="832513" y="4442963"/>
            <a:ext cx="11116102"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Nhịp thơ 4/3, điệp khúc “mùa thu tới”, đại từ chỉ định “đây”, nghệ thuật vắt dòng “ tới”- “ với” -&gt;  tiếng reo vui ngỡ ngàng, tiếc nuối của thi nhân.</a:t>
            </a:r>
          </a:p>
        </p:txBody>
      </p:sp>
      <p:sp>
        <p:nvSpPr>
          <p:cNvPr id="11" name="TextBox 10">
            <a:extLst>
              <a:ext uri="{FF2B5EF4-FFF2-40B4-BE49-F238E27FC236}">
                <a16:creationId xmlns:a16="http://schemas.microsoft.com/office/drawing/2014/main" xmlns="" id="{5D1D76D5-EF09-466F-9F64-1BFF84A08F00}"/>
              </a:ext>
            </a:extLst>
          </p:cNvPr>
          <p:cNvSpPr txBox="1"/>
          <p:nvPr/>
        </p:nvSpPr>
        <p:spPr>
          <a:xfrm>
            <a:off x="832513" y="5827958"/>
            <a:ext cx="743366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Cảnh thu đẹp nhưng đượm buồn</a:t>
            </a:r>
          </a:p>
        </p:txBody>
      </p:sp>
      <p:pic>
        <p:nvPicPr>
          <p:cNvPr id="12" name="Picture 11">
            <a:extLst>
              <a:ext uri="{FF2B5EF4-FFF2-40B4-BE49-F238E27FC236}">
                <a16:creationId xmlns:a16="http://schemas.microsoft.com/office/drawing/2014/main" xmlns="" id="{F87E1748-AABE-47F6-9734-5BC6DC653867}"/>
              </a:ext>
            </a:extLst>
          </p:cNvPr>
          <p:cNvPicPr>
            <a:picLocks noChangeAspect="1"/>
          </p:cNvPicPr>
          <p:nvPr/>
        </p:nvPicPr>
        <p:blipFill>
          <a:blip r:embed="rId3"/>
          <a:stretch>
            <a:fillRect/>
          </a:stretch>
        </p:blipFill>
        <p:spPr>
          <a:xfrm>
            <a:off x="1361358" y="5905226"/>
            <a:ext cx="552980" cy="350281"/>
          </a:xfrm>
          <a:prstGeom prst="rect">
            <a:avLst/>
          </a:prstGeom>
        </p:spPr>
      </p:pic>
    </p:spTree>
    <p:extLst>
      <p:ext uri="{BB962C8B-B14F-4D97-AF65-F5344CB8AC3E}">
        <p14:creationId xmlns:p14="http://schemas.microsoft.com/office/powerpoint/2010/main" xmlns="" val="21567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additive="base">
                                        <p:cTn id="4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61075"/>
            <a:ext cx="3337073"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8593" y="1094089"/>
            <a:ext cx="11040593" cy="4832092"/>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b. Khổ 2:</a:t>
            </a:r>
          </a:p>
          <a:p>
            <a:r>
              <a:rPr lang="vi-VN" sz="2800" dirty="0">
                <a:latin typeface="Times New Roman" panose="02020603050405020304" pitchFamily="18" charset="0"/>
                <a:cs typeface="Times New Roman" panose="02020603050405020304" pitchFamily="18" charset="0"/>
              </a:rPr>
              <a:t>- Cụm từ “hơn một loài hoa’ được dùng để chỉ sự tàn phai của hoa lá -&gt; bước chảy trôi của thời gian, của thiên nhiên đất trời. </a:t>
            </a:r>
          </a:p>
          <a:p>
            <a:r>
              <a:rPr lang="vi-VN" sz="2800" dirty="0">
                <a:latin typeface="Times New Roman" panose="02020603050405020304" pitchFamily="18" charset="0"/>
                <a:cs typeface="Times New Roman" panose="02020603050405020304" pitchFamily="18" charset="0"/>
              </a:rPr>
              <a:t>- Hoa: Rụng cành   -&gt; cách diễn đạt” hơn một rất mới  -&gt;  gợi sự úa tàn, rơi rụng.</a:t>
            </a:r>
          </a:p>
          <a:p>
            <a:r>
              <a:rPr lang="vi-VN" sz="2800" dirty="0">
                <a:latin typeface="Times New Roman" panose="02020603050405020304" pitchFamily="18" charset="0"/>
                <a:cs typeface="Times New Roman" panose="02020603050405020304" pitchFamily="18" charset="0"/>
              </a:rPr>
              <a:t>- Lá: Sắc đỏ rủa màu xanh   -&gt; động từ “rủa” thật gợi cảm -&gt;gợi sự mài mòn, sự lấn át</a:t>
            </a:r>
          </a:p>
          <a:p>
            <a:r>
              <a:rPr lang="vi-VN" sz="2800" dirty="0">
                <a:latin typeface="Times New Roman" panose="02020603050405020304" pitchFamily="18" charset="0"/>
                <a:cs typeface="Times New Roman" panose="02020603050405020304" pitchFamily="18" charset="0"/>
              </a:rPr>
              <a:t>+ Run rẩy, rung rinh -&gt;láy phụ âm “r” -&gt;gợi cảm giác se lạnh.</a:t>
            </a:r>
          </a:p>
          <a:p>
            <a:r>
              <a:rPr lang="vi-VN" sz="2800" dirty="0">
                <a:latin typeface="Times New Roman" panose="02020603050405020304" pitchFamily="18" charset="0"/>
                <a:cs typeface="Times New Roman" panose="02020603050405020304" pitchFamily="18" charset="0"/>
              </a:rPr>
              <a:t>- Cành: Đôi nhánh, khô gấy, xương mỏng manh-&gt;nghệ thuật tạo hình, hình ảnh nhân hóa-&gt;gợi sự hao gầy, mong manh, trơ trọi</a:t>
            </a:r>
          </a:p>
          <a:p>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ảnh thu phai sắc, gợi cái lạnh trong lòng người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204553" y="5926181"/>
            <a:ext cx="829266" cy="829266"/>
          </a:xfrm>
          <a:prstGeom prst="rect">
            <a:avLst/>
          </a:prstGeom>
        </p:spPr>
      </p:pic>
      <p:sp>
        <p:nvSpPr>
          <p:cNvPr id="4" name="Arrow: Right 3">
            <a:extLst>
              <a:ext uri="{FF2B5EF4-FFF2-40B4-BE49-F238E27FC236}">
                <a16:creationId xmlns:a16="http://schemas.microsoft.com/office/drawing/2014/main" xmlns="" id="{21FFBB4A-9DA4-47AD-B1A7-BEE2FAEF2F39}"/>
              </a:ext>
            </a:extLst>
          </p:cNvPr>
          <p:cNvSpPr/>
          <p:nvPr/>
        </p:nvSpPr>
        <p:spPr>
          <a:xfrm flipV="1">
            <a:off x="874680" y="5579748"/>
            <a:ext cx="526942" cy="148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2709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61075"/>
            <a:ext cx="3617489"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 y="1664550"/>
            <a:ext cx="11567160" cy="5262979"/>
          </a:xfrm>
          <a:prstGeom prst="rect">
            <a:avLst/>
          </a:prstGeom>
          <a:noFill/>
        </p:spPr>
        <p:txBody>
          <a:bodyPr wrap="square" rtlCol="0">
            <a:spAutoFit/>
          </a:bodyPr>
          <a:lstStyle/>
          <a:p>
            <a:pPr marL="457200" indent="-457200">
              <a:buFontTx/>
              <a:buChar char="-"/>
            </a:pPr>
            <a:r>
              <a:rPr lang="vi-VN" sz="2800" b="1" dirty="0">
                <a:solidFill>
                  <a:srgbClr val="C00000"/>
                </a:solidFill>
                <a:latin typeface="+mj-lt"/>
              </a:rPr>
              <a:t>Sự khác biệt của không gian thơ ở khổ 2 với khổ 3 được thể hiện như sau:</a:t>
            </a:r>
            <a:endParaRPr lang="en-US" sz="2800" b="1" dirty="0">
              <a:solidFill>
                <a:srgbClr val="C00000"/>
              </a:solidFill>
              <a:latin typeface="+mj-lt"/>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r>
              <a:rPr lang="en-US" sz="4800" b="1" dirty="0">
                <a:solidFill>
                  <a:srgbClr val="C00000"/>
                </a:solidFill>
                <a:latin typeface="+mj-lt"/>
                <a:cs typeface="Times New Roman" panose="02020603050405020304" pitchFamily="18" charset="0"/>
              </a:rPr>
              <a:t>      </a:t>
            </a:r>
            <a:r>
              <a:rPr lang="vi-VN" sz="4800" b="1" dirty="0">
                <a:solidFill>
                  <a:srgbClr val="C00000"/>
                </a:solidFill>
                <a:latin typeface="+mj-lt"/>
                <a:cs typeface="Times New Roman" panose="02020603050405020304" pitchFamily="18" charset="0"/>
              </a:rPr>
              <a:t> </a:t>
            </a:r>
            <a:r>
              <a:rPr lang="vi-VN" sz="2400" b="1" dirty="0">
                <a:solidFill>
                  <a:srgbClr val="C00000"/>
                </a:solidFill>
                <a:latin typeface="+mj-lt"/>
                <a:cs typeface="Times New Roman" panose="02020603050405020304" pitchFamily="18" charset="0"/>
              </a:rPr>
              <a:t>Cảnh thu vắng lặng, gợi nỗi cô đơn trong lòng người</a:t>
            </a:r>
            <a:endParaRPr lang="en-US" sz="2400" b="1" dirty="0">
              <a:solidFill>
                <a:srgbClr val="C00000"/>
              </a:solidFill>
              <a:latin typeface="+mj-lt"/>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3362714550"/>
              </p:ext>
            </p:extLst>
          </p:nvPr>
        </p:nvGraphicFramePr>
        <p:xfrm>
          <a:off x="853440" y="2651761"/>
          <a:ext cx="10850618" cy="3474720"/>
        </p:xfrm>
        <a:graphic>
          <a:graphicData uri="http://schemas.openxmlformats.org/drawingml/2006/table">
            <a:tbl>
              <a:tblPr firstRow="1" bandRow="1">
                <a:tableStyleId>{5C22544A-7EE6-4342-B048-85BDC9FD1C3A}</a:tableStyleId>
              </a:tblPr>
              <a:tblGrid>
                <a:gridCol w="5432797">
                  <a:extLst>
                    <a:ext uri="{9D8B030D-6E8A-4147-A177-3AD203B41FA5}">
                      <a16:colId xmlns:a16="http://schemas.microsoft.com/office/drawing/2014/main" xmlns="" val="240392940"/>
                    </a:ext>
                  </a:extLst>
                </a:gridCol>
                <a:gridCol w="5417821">
                  <a:extLst>
                    <a:ext uri="{9D8B030D-6E8A-4147-A177-3AD203B41FA5}">
                      <a16:colId xmlns:a16="http://schemas.microsoft.com/office/drawing/2014/main" xmlns="" val="2737263868"/>
                    </a:ext>
                  </a:extLst>
                </a:gridCol>
              </a:tblGrid>
              <a:tr h="1032295">
                <a:tc>
                  <a:txBody>
                    <a:bodyPr/>
                    <a:lstStyle/>
                    <a:p>
                      <a:pPr algn="ctr"/>
                      <a:r>
                        <a:rPr lang="pt-BR" sz="2400" dirty="0">
                          <a:solidFill>
                            <a:schemeClr val="tx1"/>
                          </a:solidFill>
                          <a:latin typeface="Times New Roman" panose="02020603050405020304" pitchFamily="18" charset="0"/>
                          <a:cs typeface="Times New Roman" panose="02020603050405020304" pitchFamily="18" charset="0"/>
                        </a:rPr>
                        <a:t>Khổ 2    </a:t>
                      </a:r>
                    </a:p>
                    <a:p>
                      <a:pPr algn="just"/>
                      <a:r>
                        <a:rPr lang="pt-BR" sz="2400" dirty="0">
                          <a:solidFill>
                            <a:schemeClr val="tx1"/>
                          </a:solidFill>
                          <a:latin typeface="Times New Roman" panose="02020603050405020304" pitchFamily="18" charset="0"/>
                          <a:cs typeface="Times New Roman" panose="02020603050405020304" pitchFamily="18" charset="0"/>
                        </a:rPr>
                        <a:t>                     Hoa  /Lá    / Cành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3</a:t>
                      </a:r>
                    </a:p>
                    <a:p>
                      <a:pPr algn="l"/>
                      <a:r>
                        <a:rPr lang="en-US" sz="2400" dirty="0" err="1">
                          <a:solidFill>
                            <a:schemeClr val="tx1"/>
                          </a:solidFill>
                          <a:latin typeface="Times New Roman" panose="02020603050405020304" pitchFamily="18" charset="0"/>
                          <a:cs typeface="Times New Roman" panose="02020603050405020304" pitchFamily="18" charset="0"/>
                        </a:rPr>
                        <a:t>Trăng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trời</a:t>
                      </a:r>
                      <a:r>
                        <a:rPr lang="en-US" sz="2400" dirty="0">
                          <a:solidFill>
                            <a:schemeClr val="tx1"/>
                          </a:solidFill>
                          <a:latin typeface="Times New Roman" panose="02020603050405020304" pitchFamily="18" charset="0"/>
                          <a:cs typeface="Times New Roman" panose="02020603050405020304" pitchFamily="18" charset="0"/>
                        </a:rPr>
                        <a:t>)     /Non (</a:t>
                      </a:r>
                      <a:r>
                        <a:rPr lang="en-US" sz="2400" dirty="0" err="1">
                          <a:solidFill>
                            <a:schemeClr val="tx1"/>
                          </a:solidFill>
                          <a:latin typeface="Times New Roman" panose="02020603050405020304" pitchFamily="18" charset="0"/>
                          <a:cs typeface="Times New Roman" panose="02020603050405020304" pitchFamily="18" charset="0"/>
                        </a:rPr>
                        <a:t>Xa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đò</a:t>
                      </a:r>
                      <a:r>
                        <a:rPr lang="en-US" sz="2400" dirty="0">
                          <a:solidFill>
                            <a:schemeClr val="tx1"/>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3736548051"/>
                  </a:ext>
                </a:extLst>
              </a:tr>
              <a:tr h="2078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endParaRPr lang="en-US" sz="24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vi-VN" sz="2400" dirty="0">
                          <a:latin typeface="Times New Roman" panose="02020603050405020304" pitchFamily="18" charset="0"/>
                          <a:cs typeface="Times New Roman" panose="02020603050405020304" pitchFamily="18" charset="0"/>
                        </a:rPr>
                        <a:t>+Tô đậm thêm cảnh sắc khi mùa thu tới.</a:t>
                      </a:r>
                    </a:p>
                    <a:p>
                      <a:pPr marL="0" indent="0">
                        <a:buFontTx/>
                        <a:buNone/>
                      </a:pPr>
                      <a:r>
                        <a:rPr lang="vi-VN" sz="2400" dirty="0">
                          <a:latin typeface="Times New Roman" panose="02020603050405020304" pitchFamily="18" charset="0"/>
                          <a:cs typeface="Times New Roman" panose="02020603050405020304" pitchFamily="18" charset="0"/>
                        </a:rPr>
                        <a:t> + Hình ảnh với sự mờ ảo của sương mù, lúc ẩn lúc hiện, sự rét mướt đã được cảm nhận rõ hơn qua từng cơn gió, qua hình ảnh vắng vẻ của con người trên những chuyến đò.</a:t>
                      </a:r>
                    </a:p>
                  </a:txBody>
                  <a:tcPr/>
                </a:tc>
                <a:extLst>
                  <a:ext uri="{0D108BD9-81ED-4DB2-BD59-A6C34878D82A}">
                    <a16:rowId xmlns:a16="http://schemas.microsoft.com/office/drawing/2014/main" xmlns="" val="1105445630"/>
                  </a:ext>
                </a:extLst>
              </a:tr>
            </a:tbl>
          </a:graphicData>
        </a:graphic>
      </p:graphicFrame>
      <p:sp>
        <p:nvSpPr>
          <p:cNvPr id="8" name="TextBox 7"/>
          <p:cNvSpPr txBox="1"/>
          <p:nvPr/>
        </p:nvSpPr>
        <p:spPr>
          <a:xfrm>
            <a:off x="1021080" y="1095720"/>
            <a:ext cx="1588414" cy="523220"/>
          </a:xfrm>
          <a:prstGeom prst="rect">
            <a:avLst/>
          </a:prstGeom>
          <a:noFill/>
        </p:spPr>
        <p:txBody>
          <a:bodyPr wrap="squar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c.Khổ 3</a:t>
            </a:r>
            <a:endParaRPr lang="en-US" sz="2800"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8E360F9-AE9F-4FCA-A7B0-D9D6C57D56E6}"/>
              </a:ext>
            </a:extLst>
          </p:cNvPr>
          <p:cNvPicPr>
            <a:picLocks noChangeAspect="1"/>
          </p:cNvPicPr>
          <p:nvPr/>
        </p:nvPicPr>
        <p:blipFill>
          <a:blip r:embed="rId3"/>
          <a:stretch>
            <a:fillRect/>
          </a:stretch>
        </p:blipFill>
        <p:spPr>
          <a:xfrm>
            <a:off x="1021080" y="6398981"/>
            <a:ext cx="438950" cy="188992"/>
          </a:xfrm>
          <a:prstGeom prst="rect">
            <a:avLst/>
          </a:prstGeom>
        </p:spPr>
      </p:pic>
    </p:spTree>
    <p:extLst>
      <p:ext uri="{BB962C8B-B14F-4D97-AF65-F5344CB8AC3E}">
        <p14:creationId xmlns:p14="http://schemas.microsoft.com/office/powerpoint/2010/main" xmlns="" val="69980548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22DE860-8762-41AF-962F-2ECC19C012A0}"/>
              </a:ext>
            </a:extLst>
          </p:cNvPr>
          <p:cNvPicPr>
            <a:picLocks noChangeAspect="1"/>
          </p:cNvPicPr>
          <p:nvPr/>
        </p:nvPicPr>
        <p:blipFill>
          <a:blip r:embed="rId2"/>
          <a:stretch>
            <a:fillRect/>
          </a:stretch>
        </p:blipFill>
        <p:spPr>
          <a:xfrm>
            <a:off x="0" y="136525"/>
            <a:ext cx="6294120" cy="6584950"/>
          </a:xfrm>
          <a:prstGeom prst="rect">
            <a:avLst/>
          </a:prstGeom>
        </p:spPr>
      </p:pic>
      <p:sp>
        <p:nvSpPr>
          <p:cNvPr id="3" name="Content Placeholder 2">
            <a:extLst>
              <a:ext uri="{FF2B5EF4-FFF2-40B4-BE49-F238E27FC236}">
                <a16:creationId xmlns:a16="http://schemas.microsoft.com/office/drawing/2014/main" xmlns="" id="{DFC43F01-3612-4B2D-ABAD-F03106DCFA55}"/>
              </a:ext>
            </a:extLst>
          </p:cNvPr>
          <p:cNvSpPr>
            <a:spLocks noGrp="1"/>
          </p:cNvSpPr>
          <p:nvPr>
            <p:ph idx="1"/>
          </p:nvPr>
        </p:nvSpPr>
        <p:spPr>
          <a:xfrm>
            <a:off x="6507480" y="2218405"/>
            <a:ext cx="5684520" cy="2850900"/>
          </a:xfrm>
        </p:spPr>
        <p:txBody>
          <a:bodyPr>
            <a:normAutofit lnSpcReduction="10000"/>
          </a:bodyPr>
          <a:lstStyle/>
          <a:p>
            <a:pPr marL="0" indent="0">
              <a:buNone/>
            </a:pPr>
            <a:r>
              <a:rPr lang="en-US" sz="5400" dirty="0">
                <a:latin typeface="+mj-lt"/>
              </a:rPr>
              <a:t>             </a:t>
            </a:r>
            <a:r>
              <a:rPr lang="en-US" sz="5400" dirty="0">
                <a:latin typeface="Times New Roman" panose="02020603050405020304" pitchFamily="18" charset="0"/>
                <a:cs typeface="Times New Roman" panose="02020603050405020304" pitchFamily="18" charset="0"/>
              </a:rPr>
              <a:t>Ba</a:t>
            </a:r>
            <a:r>
              <a:rPr lang="vi-VN" sz="5400" dirty="0">
                <a:latin typeface="Times New Roman" panose="02020603050405020304" pitchFamily="18" charset="0"/>
                <a:cs typeface="Times New Roman" panose="02020603050405020304" pitchFamily="18" charset="0"/>
              </a:rPr>
              <a:t> khổ thơ đầu bức tranh thu đẹp nhưng đượm buồn</a:t>
            </a:r>
            <a:r>
              <a:rPr lang="en-US" sz="5400" dirty="0">
                <a:latin typeface="Times New Roman" panose="02020603050405020304" pitchFamily="18"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xmlns="" id="{D2484E1B-6EC2-437F-B82D-5A16C4EC1248}"/>
              </a:ext>
            </a:extLst>
          </p:cNvPr>
          <p:cNvSpPr>
            <a:spLocks noGrp="1"/>
          </p:cNvSpPr>
          <p:nvPr>
            <p:ph type="ftr" sz="quarter" idx="11"/>
          </p:nvPr>
        </p:nvSpPr>
        <p:spPr/>
        <p:txBody>
          <a:bodyPr/>
          <a:lstStyle/>
          <a:p>
            <a:endParaRPr lang="en-US" dirty="0"/>
          </a:p>
        </p:txBody>
      </p:sp>
      <p:pic>
        <p:nvPicPr>
          <p:cNvPr id="13" name="Picture 12">
            <a:extLst>
              <a:ext uri="{FF2B5EF4-FFF2-40B4-BE49-F238E27FC236}">
                <a16:creationId xmlns:a16="http://schemas.microsoft.com/office/drawing/2014/main" xmlns="" id="{A14EA5D9-1641-4BC0-82E5-7C78DEE8C3D3}"/>
              </a:ext>
            </a:extLst>
          </p:cNvPr>
          <p:cNvPicPr>
            <a:picLocks noChangeAspect="1"/>
          </p:cNvPicPr>
          <p:nvPr/>
        </p:nvPicPr>
        <p:blipFill>
          <a:blip r:embed="rId3"/>
          <a:stretch>
            <a:fillRect/>
          </a:stretch>
        </p:blipFill>
        <p:spPr>
          <a:xfrm>
            <a:off x="6516719" y="2218406"/>
            <a:ext cx="2017681" cy="523100"/>
          </a:xfrm>
          <a:prstGeom prst="rect">
            <a:avLst/>
          </a:prstGeom>
        </p:spPr>
      </p:pic>
    </p:spTree>
    <p:extLst>
      <p:ext uri="{BB962C8B-B14F-4D97-AF65-F5344CB8AC3E}">
        <p14:creationId xmlns:p14="http://schemas.microsoft.com/office/powerpoint/2010/main" xmlns="" val="326159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914ED-6BB9-47E2-A27A-EED289320024}"/>
              </a:ext>
            </a:extLst>
          </p:cNvPr>
          <p:cNvSpPr>
            <a:spLocks noGrp="1"/>
          </p:cNvSpPr>
          <p:nvPr>
            <p:ph type="title"/>
          </p:nvPr>
        </p:nvSpPr>
        <p:spPr>
          <a:xfrm>
            <a:off x="326136" y="170689"/>
            <a:ext cx="11219688" cy="1532192"/>
          </a:xfrm>
        </p:spPr>
        <p:txBody>
          <a:bodyPr>
            <a:normAutofit/>
          </a:bodyPr>
          <a:lstStyle/>
          <a:p>
            <a:r>
              <a:rPr lang="vi-VN" b="1" dirty="0"/>
              <a:t>2. Khổ thơ cuối</a:t>
            </a:r>
            <a:r>
              <a:rPr lang="en-US" b="1" dirty="0"/>
              <a:t>: </a:t>
            </a:r>
            <a:r>
              <a:rPr lang="vi-VN" b="1" dirty="0"/>
              <a:t>Niềm khao</a:t>
            </a:r>
            <a:r>
              <a:rPr lang="en-US" b="1" dirty="0"/>
              <a:t> </a:t>
            </a:r>
            <a:r>
              <a:rPr lang="vi-VN" b="1" dirty="0"/>
              <a:t>khát hạnh phúc, yêu thương của </a:t>
            </a:r>
            <a:r>
              <a:rPr lang="vi-VN" b="1"/>
              <a:t>con </a:t>
            </a:r>
            <a:r>
              <a:rPr lang="vi-VN" b="1" smtClean="0"/>
              <a:t>người</a:t>
            </a:r>
            <a:endParaRPr lang="en-US" dirty="0"/>
          </a:p>
        </p:txBody>
      </p:sp>
      <p:sp>
        <p:nvSpPr>
          <p:cNvPr id="3" name="Content Placeholder 2">
            <a:extLst>
              <a:ext uri="{FF2B5EF4-FFF2-40B4-BE49-F238E27FC236}">
                <a16:creationId xmlns:a16="http://schemas.microsoft.com/office/drawing/2014/main" xmlns="" id="{380FB2DA-C4BA-4D23-8D1E-D210523BC830}"/>
              </a:ext>
            </a:extLst>
          </p:cNvPr>
          <p:cNvSpPr>
            <a:spLocks noGrp="1"/>
          </p:cNvSpPr>
          <p:nvPr>
            <p:ph idx="1"/>
          </p:nvPr>
        </p:nvSpPr>
        <p:spPr>
          <a:xfrm>
            <a:off x="838200" y="1825625"/>
            <a:ext cx="7147560" cy="4351338"/>
          </a:xfrm>
        </p:spPr>
        <p:txBody>
          <a:bodyPr/>
          <a:lstStyle/>
          <a:p>
            <a:pPr marL="0" indent="0">
              <a:buNone/>
            </a:pPr>
            <a:r>
              <a:rPr lang="vi-VN" sz="3200" b="1" dirty="0">
                <a:latin typeface="+mj-lt"/>
              </a:rPr>
              <a:t>+ Mây vẩn, chim bay đi, khí trời u uất hận chia ly </a:t>
            </a:r>
            <a:r>
              <a:rPr lang="en-US" sz="3200" dirty="0">
                <a:latin typeface="+mj-lt"/>
              </a:rPr>
              <a:t>:</a:t>
            </a:r>
            <a:r>
              <a:rPr lang="vi-VN" sz="3200" dirty="0">
                <a:latin typeface="+mj-lt"/>
              </a:rPr>
              <a:t> tín hiệu của thơ cổ, đất trời nhuốm màu ảm đạm, thê lương, ly biệt.</a:t>
            </a:r>
          </a:p>
          <a:p>
            <a:pPr marL="0" indent="0">
              <a:buNone/>
            </a:pPr>
            <a:r>
              <a:rPr lang="vi-VN" sz="3200" dirty="0">
                <a:latin typeface="+mj-lt"/>
              </a:rPr>
              <a:t>+ </a:t>
            </a:r>
            <a:r>
              <a:rPr lang="vi-VN" sz="3200" b="1" dirty="0">
                <a:latin typeface="+mj-lt"/>
              </a:rPr>
              <a:t>Ít nhiều thiếu nữ buồn, không nói, tựa cửa nhìn xa, nghĩ ngợi</a:t>
            </a:r>
            <a:r>
              <a:rPr lang="en-US" sz="3200" b="1" dirty="0">
                <a:latin typeface="+mj-lt"/>
              </a:rPr>
              <a:t>:</a:t>
            </a:r>
            <a:r>
              <a:rPr lang="vi-VN" sz="3200" dirty="0">
                <a:latin typeface="+mj-lt"/>
              </a:rPr>
              <a:t> tâm trạng mơ hồ, suy nghĩ, đợi chờ. </a:t>
            </a:r>
          </a:p>
          <a:p>
            <a:pPr marL="0" indent="0">
              <a:buNone/>
            </a:pPr>
            <a:r>
              <a:rPr lang="vi-VN" sz="3200" dirty="0">
                <a:latin typeface="+mj-lt"/>
              </a:rPr>
              <a:t>Như vậy,</a:t>
            </a:r>
            <a:r>
              <a:rPr lang="en-US" sz="3200" dirty="0">
                <a:latin typeface="+mj-lt"/>
              </a:rPr>
              <a:t> </a:t>
            </a:r>
            <a:r>
              <a:rPr lang="vi-VN" sz="3200" dirty="0">
                <a:latin typeface="+mj-lt"/>
              </a:rPr>
              <a:t>cảm hứng chủ đạo của bài thơ là nỗi buồn, nỗi cô đơn của con người khát khao giao cảm với đời.</a:t>
            </a:r>
          </a:p>
          <a:p>
            <a:endParaRPr lang="en-US" dirty="0"/>
          </a:p>
        </p:txBody>
      </p:sp>
      <p:pic>
        <p:nvPicPr>
          <p:cNvPr id="6" name="Picture 5">
            <a:extLst>
              <a:ext uri="{FF2B5EF4-FFF2-40B4-BE49-F238E27FC236}">
                <a16:creationId xmlns:a16="http://schemas.microsoft.com/office/drawing/2014/main" xmlns="" id="{AC3837B7-9B51-49DE-8E3A-A2255CD6C90D}"/>
              </a:ext>
            </a:extLst>
          </p:cNvPr>
          <p:cNvPicPr>
            <a:picLocks noChangeAspect="1"/>
          </p:cNvPicPr>
          <p:nvPr/>
        </p:nvPicPr>
        <p:blipFill>
          <a:blip r:embed="rId3"/>
          <a:stretch>
            <a:fillRect/>
          </a:stretch>
        </p:blipFill>
        <p:spPr>
          <a:xfrm>
            <a:off x="8397240" y="1410346"/>
            <a:ext cx="3794760" cy="5311129"/>
          </a:xfrm>
          <a:prstGeom prst="rect">
            <a:avLst/>
          </a:prstGeom>
        </p:spPr>
      </p:pic>
    </p:spTree>
    <p:extLst>
      <p:ext uri="{BB962C8B-B14F-4D97-AF65-F5344CB8AC3E}">
        <p14:creationId xmlns:p14="http://schemas.microsoft.com/office/powerpoint/2010/main" xmlns="" val="27139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71894" y="-843319"/>
            <a:ext cx="6054894" cy="7701320"/>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5045298" y="-427405"/>
            <a:ext cx="6705191" cy="7556554"/>
          </a:xfrm>
          <a:prstGeom prst="rect">
            <a:avLst/>
          </a:prstGeom>
          <a:noFill/>
          <a:ln w="9525">
            <a:noFill/>
          </a:ln>
        </p:spPr>
      </p:pic>
      <p:sp>
        <p:nvSpPr>
          <p:cNvPr id="2" name="矩形 1"/>
          <p:cNvSpPr/>
          <p:nvPr/>
        </p:nvSpPr>
        <p:spPr>
          <a:xfrm>
            <a:off x="6096575" y="2160575"/>
            <a:ext cx="4794007" cy="2765372"/>
          </a:xfrm>
          <a:prstGeom prst="rect">
            <a:avLst/>
          </a:prstGeom>
        </p:spPr>
        <p:txBody>
          <a:bodyPr wrap="square">
            <a:spAutoFit/>
          </a:bodyPr>
          <a:lstStyle/>
          <a:p>
            <a:pPr algn="ctr" defTabSz="1085915" fontAlgn="base">
              <a:spcBef>
                <a:spcPct val="50000"/>
              </a:spcBef>
              <a:spcAft>
                <a:spcPct val="0"/>
              </a:spcAft>
            </a:pPr>
            <a:r>
              <a:rPr lang="en-US" altLang="zh-CN" sz="5790" b="1" dirty="0">
                <a:solidFill>
                  <a:srgbClr val="FFC000"/>
                </a:solidFill>
                <a:latin typeface="Times New Roman" pitchFamily="18" charset="0"/>
                <a:ea typeface="宋体" panose="02010600030101010101" pitchFamily="2" charset="-122"/>
                <a:cs typeface="Times New Roman" pitchFamily="18" charset="0"/>
              </a:rPr>
              <a:t>3.Luyện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tập</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liên</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hệ</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nở</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rộng</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kết</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nối</a:t>
            </a:r>
            <a:endParaRPr lang="en-US" altLang="zh-CN" sz="5790" b="1" dirty="0">
              <a:solidFill>
                <a:srgbClr val="FFC000"/>
              </a:solidFill>
              <a:latin typeface="Times New Roman" pitchFamily="18" charset="0"/>
              <a:ea typeface="宋体" panose="02010600030101010101" pitchFamily="2" charset="-122"/>
              <a:cs typeface="Times New Roman" pitchFamily="18" charset="0"/>
            </a:endParaRPr>
          </a:p>
        </p:txBody>
      </p:sp>
      <p:sp>
        <p:nvSpPr>
          <p:cNvPr id="3" name="AutoShape 2" descr="Thơ Đường Luật là gì? Thể thơ Đường Luật có những dạng nào?"/>
          <p:cNvSpPr>
            <a:spLocks noChangeAspect="1" noChangeArrowheads="1"/>
          </p:cNvSpPr>
          <p:nvPr/>
        </p:nvSpPr>
        <p:spPr bwMode="auto">
          <a:xfrm>
            <a:off x="137042" y="-104553"/>
            <a:ext cx="220596" cy="22059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6179" tIns="33089" rIns="66179" bIns="33089" numCol="1" anchor="t" anchorCtr="0" compatLnSpc="1">
            <a:prstTxWarp prst="textNoShape">
              <a:avLst/>
            </a:prstTxWarp>
          </a:bodyPr>
          <a:lstStyle/>
          <a:p>
            <a:pPr defTabSz="661751" fontAlgn="base">
              <a:spcBef>
                <a:spcPct val="0"/>
              </a:spcBef>
              <a:spcAft>
                <a:spcPct val="0"/>
              </a:spcAft>
            </a:pPr>
            <a:endParaRPr lang="en-US" sz="2171">
              <a:solidFill>
                <a:srgbClr val="000000"/>
              </a:solidFill>
              <a:latin typeface="Arial" panose="020B0604020202020204" pitchFamily="34" charset="0"/>
              <a:ea typeface="宋体" panose="02010600030101010101" pitchFamily="2" charset="-122"/>
            </a:endParaRPr>
          </a:p>
        </p:txBody>
      </p:sp>
      <p:pic>
        <p:nvPicPr>
          <p:cNvPr id="4" name="Picture 3">
            <a:extLst>
              <a:ext uri="{FF2B5EF4-FFF2-40B4-BE49-F238E27FC236}">
                <a16:creationId xmlns:a16="http://schemas.microsoft.com/office/drawing/2014/main" xmlns="" id="{75141FFE-C7F5-4479-9A00-12A47A71287D}"/>
              </a:ext>
            </a:extLst>
          </p:cNvPr>
          <p:cNvPicPr>
            <a:picLocks noChangeAspect="1"/>
          </p:cNvPicPr>
          <p:nvPr/>
        </p:nvPicPr>
        <p:blipFill>
          <a:blip r:embed="rId5"/>
          <a:stretch>
            <a:fillRect/>
          </a:stretch>
        </p:blipFill>
        <p:spPr>
          <a:xfrm>
            <a:off x="357639" y="3781586"/>
            <a:ext cx="4319696" cy="2705071"/>
          </a:xfrm>
          <a:prstGeom prst="rect">
            <a:avLst/>
          </a:prstGeom>
        </p:spPr>
      </p:pic>
    </p:spTree>
    <p:extLst>
      <p:ext uri="{BB962C8B-B14F-4D97-AF65-F5344CB8AC3E}">
        <p14:creationId xmlns:p14="http://schemas.microsoft.com/office/powerpoint/2010/main" xmlns="" val="2440445379"/>
      </p:ext>
    </p:extLst>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8" descr="an30">
            <a:extLst>
              <a:ext uri="{FF2B5EF4-FFF2-40B4-BE49-F238E27FC236}">
                <a16:creationId xmlns:a16="http://schemas.microsoft.com/office/drawing/2014/main" xmlns="" id="{7F0351D0-646D-6A4D-805E-7C40E6E20C95}"/>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9921026" y="560232"/>
            <a:ext cx="1484685" cy="1366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WordArt 7">
            <a:extLst>
              <a:ext uri="{FF2B5EF4-FFF2-40B4-BE49-F238E27FC236}">
                <a16:creationId xmlns:a16="http://schemas.microsoft.com/office/drawing/2014/main" xmlns="" id="{9B9DD062-93E9-734C-B245-CD7EC561E643}"/>
              </a:ext>
            </a:extLst>
          </p:cNvPr>
          <p:cNvSpPr>
            <a:spLocks noChangeArrowheads="1" noChangeShapeType="1" noTextEdit="1"/>
          </p:cNvSpPr>
          <p:nvPr/>
        </p:nvSpPr>
        <p:spPr bwMode="auto">
          <a:xfrm>
            <a:off x="2619087" y="1408312"/>
            <a:ext cx="6892161" cy="4487258"/>
          </a:xfrm>
          <a:prstGeom prst="rect">
            <a:avLst/>
          </a:prstGeom>
        </p:spPr>
        <p:txBody>
          <a:bodyPr spcFirstLastPara="1" wrap="none" fromWordArt="1">
            <a:prstTxWarp prst="textArchUp">
              <a:avLst>
                <a:gd name="adj" fmla="val 10883076"/>
              </a:avLst>
            </a:prstTxWarp>
            <a:scene3d>
              <a:camera prst="legacyObliqueTopRight"/>
              <a:lightRig rig="legacyFlat3" dir="b"/>
            </a:scene3d>
            <a:sp3d extrusionH="430200" prstMaterial="legacyMatte">
              <a:extrusionClr>
                <a:srgbClr val="FF3300"/>
              </a:extrusionClr>
              <a:contourClr>
                <a:srgbClr val="FFFF00"/>
              </a:contourClr>
            </a:sp3d>
          </a:bodyPr>
          <a:lstStyle/>
          <a:p>
            <a:pPr algn="ctr" defTabSz="1214248"/>
            <a:endParaRPr lang="x-none" sz="3585" b="1" kern="10">
              <a:ln w="9525">
                <a:round/>
                <a:headEnd/>
                <a:tailEnd/>
              </a:ln>
              <a:solidFill>
                <a:srgbClr val="FFFF00">
                  <a:alpha val="83920"/>
                </a:srgbClr>
              </a:solidFill>
              <a:latin typeface="Century Gothic" panose="020B0502020202020204"/>
              <a:ea typeface="宋体" panose="02010600030101010101" pitchFamily="2" charset="-122"/>
              <a:cs typeface="Arial" panose="020B0604020202020204" pitchFamily="34" charset="0"/>
            </a:endParaRPr>
          </a:p>
        </p:txBody>
      </p:sp>
      <p:sp>
        <p:nvSpPr>
          <p:cNvPr id="22" name="WordArt 4">
            <a:extLst>
              <a:ext uri="{FF2B5EF4-FFF2-40B4-BE49-F238E27FC236}">
                <a16:creationId xmlns:a16="http://schemas.microsoft.com/office/drawing/2014/main" xmlns="" id="{3B6713DE-0C84-4045-8E27-F9E88FAD8E38}"/>
              </a:ext>
            </a:extLst>
          </p:cNvPr>
          <p:cNvSpPr>
            <a:spLocks noChangeArrowheads="1" noChangeShapeType="1" noTextEdit="1"/>
          </p:cNvSpPr>
          <p:nvPr/>
        </p:nvSpPr>
        <p:spPr bwMode="auto">
          <a:xfrm>
            <a:off x="2832540" y="696802"/>
            <a:ext cx="6332441" cy="2955140"/>
          </a:xfrm>
          <a:prstGeom prst="rect">
            <a:avLst/>
          </a:prstGeom>
        </p:spPr>
        <p:txBody>
          <a:bodyPr wrap="none" fromWordArt="1">
            <a:prstTxWarp prst="textPlain">
              <a:avLst>
                <a:gd name="adj" fmla="val 50000"/>
              </a:avLst>
            </a:prstTxWarp>
          </a:bodyPr>
          <a:lstStyle/>
          <a:p>
            <a:pPr algn="ctr" defTabSz="1214248"/>
            <a:r>
              <a:rPr lang="en-US" sz="2390" b="1" kern="1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ea typeface="宋体" panose="02010600030101010101" pitchFamily="2" charset="-122"/>
                <a:cs typeface="Times New Roman" panose="02020603050405020304" pitchFamily="18" charset="0"/>
              </a:rPr>
              <a:t>RUNG CHUÔNG VÀNG</a:t>
            </a:r>
            <a:endParaRPr lang="x-none" sz="2390" b="1" kern="1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ounded Rectangle 1">
            <a:extLst>
              <a:ext uri="{FF2B5EF4-FFF2-40B4-BE49-F238E27FC236}">
                <a16:creationId xmlns:a16="http://schemas.microsoft.com/office/drawing/2014/main" xmlns="" id="{DD038DAD-EE5B-7946-ACF9-DCFE1C043335}"/>
              </a:ext>
            </a:extLst>
          </p:cNvPr>
          <p:cNvSpPr/>
          <p:nvPr/>
        </p:nvSpPr>
        <p:spPr>
          <a:xfrm>
            <a:off x="3618825" y="4576507"/>
            <a:ext cx="4954350" cy="710391"/>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1214248">
              <a:defRPr/>
            </a:pPr>
            <a:r>
              <a:rPr lang="en-US" sz="3585" b="1" dirty="0">
                <a:solidFill>
                  <a:prstClr val="black"/>
                </a:solidFill>
                <a:latin typeface="Times New Roman" pitchFamily="18" charset="0"/>
                <a:cs typeface="Times New Roman" pitchFamily="18" charset="0"/>
              </a:rPr>
              <a:t>NĂM HỌC 2023 - 2024</a:t>
            </a:r>
          </a:p>
        </p:txBody>
      </p:sp>
    </p:spTree>
  </p:cSld>
  <p:clrMapOvr>
    <a:masterClrMapping/>
  </p:clrMapOvr>
  <p:transition spd="slow" advClick="0">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ppt_x</p:attrName>
                                        </p:attrNameLst>
                                      </p:cBhvr>
                                      <p:tavLst>
                                        <p:tav tm="0">
                                          <p:val>
                                            <p:strVal val="#ppt_x-.2"/>
                                          </p:val>
                                        </p:tav>
                                        <p:tav tm="100000">
                                          <p:val>
                                            <p:strVal val="#ppt_x"/>
                                          </p:val>
                                        </p:tav>
                                      </p:tavLst>
                                    </p:anim>
                                    <p:anim calcmode="lin" valueType="num">
                                      <p:cBhvr>
                                        <p:cTn id="14"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7EF61E88-FB17-1949-8D47-D57DE0452C44}"/>
              </a:ext>
            </a:extLst>
          </p:cNvPr>
          <p:cNvSpPr>
            <a:spLocks noGrp="1" noChangeArrowheads="1"/>
          </p:cNvSpPr>
          <p:nvPr>
            <p:ph type="title" idx="4294967295"/>
          </p:nvPr>
        </p:nvSpPr>
        <p:spPr bwMode="auto">
          <a:xfrm>
            <a:off x="3962400" y="704502"/>
            <a:ext cx="5327904" cy="1517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431" tIns="60715" rIns="121431" bIns="60715"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x-none" b="1" dirty="0">
                <a:latin typeface="Times New Roman" panose="02020603050405020304" pitchFamily="18" charset="0"/>
                <a:cs typeface="Times New Roman" panose="02020603050405020304" pitchFamily="18" charset="0"/>
              </a:rPr>
              <a:t>HƯỚNG DẪN</a:t>
            </a:r>
            <a:endParaRPr lang="en-US" altLang="x-none" sz="3486" b="1" u="sng" dirty="0">
              <a:solidFill>
                <a:srgbClr val="FFFF00"/>
              </a:solidFill>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xmlns="" id="{5AB2DC18-A65B-2844-90F5-8C50DEE94E98}"/>
              </a:ext>
            </a:extLst>
          </p:cNvPr>
          <p:cNvSpPr>
            <a:spLocks noGrp="1" noChangeArrowheads="1"/>
          </p:cNvSpPr>
          <p:nvPr>
            <p:ph type="body" idx="4294967295"/>
          </p:nvPr>
        </p:nvSpPr>
        <p:spPr bwMode="auto">
          <a:xfrm>
            <a:off x="1121664" y="2377118"/>
            <a:ext cx="10204704" cy="3680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431" tIns="60715" rIns="121431" bIns="60715"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x-none" sz="5976" dirty="0">
                <a:latin typeface="Times New Roman" panose="02020603050405020304" pitchFamily="18" charset="0"/>
                <a:cs typeface="Times New Roman" panose="02020603050405020304" pitchFamily="18" charset="0"/>
              </a:rPr>
              <a:t>HS Nghe </a:t>
            </a:r>
            <a:r>
              <a:rPr lang="en-US" altLang="x-none" sz="5976" dirty="0" err="1">
                <a:latin typeface="Times New Roman" panose="02020603050405020304" pitchFamily="18" charset="0"/>
                <a:cs typeface="Times New Roman" panose="02020603050405020304" pitchFamily="18" charset="0"/>
              </a:rPr>
              <a:t>câu</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hỏi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lựa</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chọn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và</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có</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đáp</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án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nhanh</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nhất</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giơ</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tay</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xin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trả</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lời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Trả</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lời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đúng</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sẽ</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được</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nhận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phần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thưởng</a:t>
            </a:r>
            <a:r>
              <a:rPr lang="en-US" altLang="x-none" sz="5976" dirty="0">
                <a:latin typeface="Times New Roman" panose="02020603050405020304" pitchFamily="18" charset="0"/>
                <a:cs typeface="Times New Roman" panose="02020603050405020304" pitchFamily="18" charset="0"/>
              </a:rPr>
              <a:t>. </a:t>
            </a:r>
            <a:endParaRPr lang="en-US" altLang="x-none" sz="5976" b="1" dirty="0">
              <a:solidFill>
                <a:schemeClr val="bg1"/>
              </a:solidFill>
              <a:latin typeface="Times New Roman" panose="02020603050405020304" pitchFamily="18" charset="0"/>
              <a:cs typeface="Times New Roman" panose="02020603050405020304" pitchFamily="18" charset="0"/>
            </a:endParaRPr>
          </a:p>
        </p:txBody>
      </p:sp>
      <p:sp>
        <p:nvSpPr>
          <p:cNvPr id="3076" name="Rectangle 5">
            <a:extLst>
              <a:ext uri="{FF2B5EF4-FFF2-40B4-BE49-F238E27FC236}">
                <a16:creationId xmlns:a16="http://schemas.microsoft.com/office/drawing/2014/main" xmlns="" id="{3D1BDB6C-617E-5D4A-BAC7-BD7CFD09B8CB}"/>
              </a:ext>
            </a:extLst>
          </p:cNvPr>
          <p:cNvSpPr>
            <a:spLocks noChangeArrowheads="1"/>
          </p:cNvSpPr>
          <p:nvPr/>
        </p:nvSpPr>
        <p:spPr bwMode="auto">
          <a:xfrm>
            <a:off x="1542335" y="4946889"/>
            <a:ext cx="8955541" cy="1517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5343" indent="-455343" algn="just" defTabSz="1214248" eaLnBrk="1" hangingPunct="1">
              <a:lnSpc>
                <a:spcPct val="80000"/>
              </a:lnSpc>
              <a:spcBef>
                <a:spcPct val="20000"/>
              </a:spcBef>
            </a:pPr>
            <a:r>
              <a:rPr lang="en-US" altLang="x-none" sz="2988" b="1">
                <a:solidFill>
                  <a:prstClr val="black"/>
                </a:solidFill>
                <a:latin typeface="Times New Roman" panose="02020603050405020304" pitchFamily="18" charset="0"/>
                <a:ea typeface="宋体" panose="02010600030101010101"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3" name="Huong da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r>
              <a:rPr lang="vi-VN" sz="217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Câu 1. Bài thơ </a:t>
            </a:r>
            <a:r>
              <a:rPr lang="vi-VN" sz="2171" b="1"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Đây mùa thu tới </a:t>
            </a:r>
            <a:r>
              <a:rPr lang="vi-VN" sz="217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được viết theo thể thơ nào?</a:t>
            </a:r>
            <a:endParaRPr lang="en-US" sz="3184"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710299" y="242948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2605" b="1" dirty="0">
                <a:solidFill>
                  <a:prstClr val="white"/>
                </a:solidFill>
                <a:ea typeface="宋体" panose="02010600030101010101" pitchFamily="2" charset="-122"/>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Thất</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ngôn</a:t>
            </a:r>
            <a:endPar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algn="ctr" defTabSz="1214248"/>
            <a:r>
              <a:rPr lang="en-US" sz="3585" kern="10">
                <a:ln w="9525">
                  <a:solidFill>
                    <a:srgbClr val="FFFF00"/>
                  </a:solidFill>
                  <a:round/>
                  <a:headEnd/>
                  <a:tailEnd/>
                </a:ln>
                <a:solidFill>
                  <a:srgbClr val="FFFF00"/>
                </a:solidFill>
                <a:latin typeface=".VnTimeH"/>
                <a:ea typeface="宋体" panose="02010600030101010101" pitchFamily="2" charset="-122"/>
              </a:rPr>
              <a:t>A</a:t>
            </a:r>
            <a:endParaRPr lang="x-none" sz="3585" kern="1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Tự</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do</a:t>
            </a: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Ngũ</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ngôn</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c</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 1</a:t>
            </a:r>
            <a:endParaRPr lang="x-none" sz="3585"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Lục</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bát</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r>
              <a:rPr lang="en-US" altLang="x-none" sz="4800" dirty="0">
                <a:solidFill>
                  <a:srgbClr val="FFFF00"/>
                </a:solidFill>
                <a:latin typeface=".VnTime" pitchFamily="34" charset="0"/>
                <a:ea typeface="宋体" panose="02010600030101010101" pitchFamily="2" charset="-122"/>
              </a:rPr>
              <a:t>D</a:t>
            </a:r>
            <a:endParaRPr lang="x-none" altLang="x-none" sz="4800" dirty="0">
              <a:solidFill>
                <a:srgbClr val="FFFF00"/>
              </a:solidFill>
              <a:latin typeface=".VnTime"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0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diễn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đạt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hai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câu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cuối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mùa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tới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rõ</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nét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ảnh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hưởng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văn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Pháp</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dirty="0" err="1">
                <a:latin typeface="Times New Roman" panose="02020603050405020304" pitchFamily="18" charset="0"/>
                <a:ea typeface="Tahoma" panose="020B0604030504040204" pitchFamily="34" charset="0"/>
                <a:cs typeface="Times New Roman" panose="02020603050405020304" pitchFamily="18" charset="0"/>
              </a:rPr>
              <a:t>Ít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thiếu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nữ</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buồn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nói</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gn="ctr"/>
            <a:r>
              <a:rPr lang="en-US" sz="2000" dirty="0" err="1">
                <a:latin typeface="Times New Roman" panose="02020603050405020304" pitchFamily="18" charset="0"/>
                <a:ea typeface="Tahoma" panose="020B0604030504040204" pitchFamily="34" charset="0"/>
                <a:cs typeface="Times New Roman" panose="02020603050405020304" pitchFamily="18" charset="0"/>
              </a:rPr>
              <a:t>Tựa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cửa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nhìn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xa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nghĩ</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ngợi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gì</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770383" y="2465423"/>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3184">
                <a:solidFill>
                  <a:prstClr val="white"/>
                </a:solidFill>
                <a:latin typeface="Times New Roman" panose="02020603050405020304" pitchFamily="18" charset="0"/>
                <a:ea typeface="宋体" panose="02010600030101010101" pitchFamily="2" charset="-122"/>
                <a:cs typeface="Times New Roman" panose="02020603050405020304" pitchFamily="18" charset="0"/>
              </a:rPr>
              <a:t>Ít nhiều thiếu nữ</a:t>
            </a:r>
            <a:endParaRPr lang="en-US" altLang="x-none" sz="579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A</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3184">
                <a:solidFill>
                  <a:prstClr val="white"/>
                </a:solidFill>
                <a:latin typeface="Times New Roman" panose="02020603050405020304" pitchFamily="18" charset="0"/>
                <a:ea typeface="宋体" panose="02010600030101010101" pitchFamily="2" charset="-122"/>
                <a:cs typeface="Times New Roman" panose="02020603050405020304" pitchFamily="18" charset="0"/>
              </a:rPr>
              <a:t>Buồn không nói</a:t>
            </a:r>
            <a:endParaRPr lang="en-US" altLang="x-none" sz="579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Tựa</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cửa</a:t>
            </a:r>
            <a:endPar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algn="ctr" defTabSz="1214248"/>
            <a:r>
              <a:rPr lang="en-US" sz="3585" kern="10">
                <a:ln w="9525">
                  <a:solidFill>
                    <a:srgbClr val="FFFF00"/>
                  </a:solidFill>
                  <a:round/>
                  <a:headEnd/>
                  <a:tailEnd/>
                </a:ln>
                <a:solidFill>
                  <a:srgbClr val="FFFF00"/>
                </a:solidFill>
                <a:latin typeface=".VnTimeH"/>
                <a:ea typeface="宋体" panose="02010600030101010101" pitchFamily="2" charset="-122"/>
              </a:rPr>
              <a:t>c</a:t>
            </a:r>
            <a:endParaRPr lang="x-none" sz="3585" kern="1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2</a:t>
            </a:r>
            <a:endParaRPr lang="x-none"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Nghĩ</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ngợi</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gì</a:t>
            </a:r>
            <a:endPar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D</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Tree>
    <p:custDataLst>
      <p:tags r:id="rId1"/>
    </p:custDataLst>
    <p:extLst>
      <p:ext uri="{BB962C8B-B14F-4D97-AF65-F5344CB8AC3E}">
        <p14:creationId xmlns:p14="http://schemas.microsoft.com/office/powerpoint/2010/main" xmlns="" val="1815007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6672" y="1988446"/>
            <a:ext cx="6647687" cy="1569660"/>
          </a:xfrm>
          <a:prstGeom prst="rect">
            <a:avLst/>
          </a:prstGeom>
          <a:noFill/>
        </p:spPr>
        <p:txBody>
          <a:bodyPr wrap="square" rtlCol="0">
            <a:spAutoFit/>
          </a:bodyPr>
          <a:lstStyle/>
          <a:p>
            <a:pPr lvl="0" algn="ctr"/>
            <a:r>
              <a:rPr lang="en-US" sz="2400" b="1" u="sng">
                <a:solidFill>
                  <a:srgbClr val="C00000"/>
                </a:solidFill>
                <a:latin typeface="Times New Roman" panose="02020603050405020304" pitchFamily="18" charset="0"/>
                <a:cs typeface="Times New Roman" panose="02020603050405020304" pitchFamily="18" charset="0"/>
              </a:rPr>
              <a:t>VĂN BẢN 1:</a:t>
            </a:r>
          </a:p>
          <a:p>
            <a:r>
              <a:rPr lang="en-US" sz="7200" b="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Đây </a:t>
            </a:r>
            <a:r>
              <a:rPr lang="en-US" sz="7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mùa</a:t>
            </a: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thu</a:t>
            </a:r>
            <a:r>
              <a:rPr lang="en-US" sz="72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tới</a:t>
            </a:r>
            <a:endPar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755642" y="996286"/>
            <a:ext cx="2766310" cy="461665"/>
          </a:xfrm>
          <a:prstGeom prst="rect">
            <a:avLst/>
          </a:prstGeom>
          <a:noFill/>
        </p:spPr>
        <p:txBody>
          <a:bodyPr wrap="square" rtlCol="0">
            <a:spAutoFit/>
          </a:bodyPr>
          <a:lstStyle/>
          <a:p>
            <a:pPr algn="ctr"/>
            <a:r>
              <a:rPr lang="en-US" sz="2400" b="1" smtClean="0">
                <a:solidFill>
                  <a:srgbClr val="C00000"/>
                </a:solidFill>
                <a:latin typeface="Times New Roman" panose="02020603050405020304" pitchFamily="18" charset="0"/>
                <a:cs typeface="Times New Roman" panose="02020603050405020304" pitchFamily="18" charset="0"/>
              </a:rPr>
              <a:t>Tiết</a:t>
            </a:r>
            <a:r>
              <a:rPr lang="en-US" sz="2400" b="1">
                <a:solidFill>
                  <a:srgbClr val="C00000"/>
                </a:solidFill>
                <a:latin typeface="Times New Roman" panose="02020603050405020304" pitchFamily="18" charset="0"/>
                <a:cs typeface="Times New Roman" panose="02020603050405020304" pitchFamily="18" charset="0"/>
              </a:rPr>
              <a:t> </a:t>
            </a:r>
            <a:r>
              <a:rPr lang="en-US" sz="2400" b="1" smtClean="0">
                <a:solidFill>
                  <a:srgbClr val="C00000"/>
                </a:solidFill>
                <a:latin typeface="Times New Roman" panose="02020603050405020304" pitchFamily="18" charset="0"/>
                <a:cs typeface="Times New Roman" panose="02020603050405020304" pitchFamily="18" charset="0"/>
              </a:rPr>
              <a:t>64 + 65.  Đọc</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985504" y="3558107"/>
            <a:ext cx="1855536"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Xuân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Diệu</a:t>
            </a:r>
            <a:r>
              <a:rPr lang="en-US" sz="2400" b="1" i="1" dirty="0">
                <a:latin typeface="Times New Roman" panose="02020603050405020304" pitchFamily="18" charset="0"/>
                <a:cs typeface="Times New Roman" panose="02020603050405020304" pitchFamily="18" charset="0"/>
              </a:rPr>
              <a:t>-</a:t>
            </a:r>
          </a:p>
        </p:txBody>
      </p:sp>
      <p:pic>
        <p:nvPicPr>
          <p:cNvPr id="7" name="Picture 6" descr="anh2">
            <a:extLst>
              <a:ext uri="{FF2B5EF4-FFF2-40B4-BE49-F238E27FC236}">
                <a16:creationId xmlns:a16="http://schemas.microsoft.com/office/drawing/2014/main" xmlns="" id="{D98149D8-8CCD-421D-8E6A-E0F52DF8BBC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641" y="274320"/>
            <a:ext cx="4511039" cy="6294119"/>
          </a:xfrm>
          <a:prstGeom prst="rect">
            <a:avLst/>
          </a:prstGeom>
          <a:noFill/>
          <a:ln w="57150" cmpd="thinThick">
            <a:solidFill>
              <a:srgbClr val="0457FC"/>
            </a:solidFill>
            <a:miter lim="800000"/>
            <a:headEnd/>
            <a:tailEnd/>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108192" y="365760"/>
            <a:ext cx="2438400" cy="461665"/>
          </a:xfrm>
          <a:prstGeom prst="rect">
            <a:avLst/>
          </a:prstGeom>
        </p:spPr>
        <p:txBody>
          <a:bodyPr wrap="square">
            <a:spAutoFit/>
          </a:bodyPr>
          <a:lstStyle/>
          <a:p>
            <a:r>
              <a:rPr lang="en-US" sz="2400" b="1" smtClean="0">
                <a:solidFill>
                  <a:srgbClr val="C00000"/>
                </a:solidFill>
                <a:latin typeface="Times New Roman" panose="02020603050405020304" pitchFamily="18" charset="0"/>
                <a:cs typeface="Times New Roman" panose="02020603050405020304" pitchFamily="18" charset="0"/>
              </a:rPr>
              <a:t>BÀI 6. THƠ</a:t>
            </a:r>
            <a:endParaRPr lang="en-GB"/>
          </a:p>
        </p:txBody>
      </p:sp>
    </p:spTree>
    <p:extLst>
      <p:ext uri="{BB962C8B-B14F-4D97-AF65-F5344CB8AC3E}">
        <p14:creationId xmlns:p14="http://schemas.microsoft.com/office/powerpoint/2010/main" xmlns="" val="20493213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diễn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cuối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tới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rõ</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nét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hưởng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thiếu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nữ</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buồn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nói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Tựa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cửa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nhìn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xa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nghĩ</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819398" y="5732695"/>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Mơ phai</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6099352"/>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5" y="5885416"/>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071777" y="5944568"/>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Tóc</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3585" b="1" i="0" u="none" strike="noStrike" kern="10" cap="none" spc="0" normalizeH="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3</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846279" y="2422730"/>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it-IT" sz="3200" dirty="0">
                <a:latin typeface="Times New Roman" panose="02020603050405020304" pitchFamily="18" charset="0"/>
                <a:ea typeface="Calibri" panose="020F0502020204030204" pitchFamily="34" charset="0"/>
              </a:rPr>
              <a:t>Lá vàng</a:t>
            </a:r>
            <a:endParaRPr kumimoji="0" lang="en-US" sz="3184" b="0" i="0" u="none" strike="noStrike" kern="12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76776" y="2758722"/>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349920" y="247616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440650" y="2601401"/>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lang="en-US" altLang="x-none" sz="4400" dirty="0">
                <a:solidFill>
                  <a:srgbClr val="FFFF00"/>
                </a:solidFill>
                <a:latin typeface=".VnTimeH"/>
                <a:ea typeface="宋体" panose="02010600030101010101" pitchFamily="2" charset="-122"/>
              </a:rPr>
              <a:t>A</a:t>
            </a:r>
            <a:endParaRPr kumimoji="0" lang="x-none" altLang="x-none" sz="4400" b="0" i="0" u="none" strike="noStrike" kern="1200" cap="none" spc="0" normalizeH="0" baseline="0" noProof="0" dirty="0">
              <a:ln>
                <a:noFill/>
              </a:ln>
              <a:solidFill>
                <a:srgbClr val="FFFF00"/>
              </a:solidFill>
              <a:effectLst/>
              <a:uLnTx/>
              <a:uFillTx/>
              <a:latin typeface=".VnTimeH"/>
              <a:ea typeface="宋体" panose="02010600030101010101" pitchFamily="2" charset="-122"/>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6178162"/>
            <a:ext cx="458529" cy="199796"/>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xmlns="" val="141457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par>
                                <p:cTn id="40" presetID="5"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 3-CL (2).wav"/>
                                        </p:tgtEl>
                                      </p:cMediaNode>
                                    </p:audio>
                                  </p:subTnLst>
                                </p:cTn>
                              </p:par>
                              <p:par>
                                <p:cTn id="43" presetID="5" presetClass="entr" presetSubtype="1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heckerboard(across)">
                                      <p:cBhvr>
                                        <p:cTn id="45" dur="500"/>
                                        <p:tgtEl>
                                          <p:spTgt spid="7"/>
                                        </p:tgtEl>
                                      </p:cBhvr>
                                    </p:animEffect>
                                  </p:childTnLst>
                                </p:cTn>
                              </p:par>
                              <p:par>
                                <p:cTn id="46" presetID="5" presetClass="entr" presetSubtype="1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heckerboard(across)">
                                      <p:cBhvr>
                                        <p:cTn id="48" dur="500"/>
                                        <p:tgtEl>
                                          <p:spTgt spid="8"/>
                                        </p:tgtEl>
                                      </p:cBhvr>
                                    </p:animEffect>
                                  </p:childTnLst>
                                </p:cTn>
                              </p:par>
                              <p:par>
                                <p:cTn id="49" presetID="22" presetClass="entr" presetSubtype="8"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heckerboard(across)">
                                      <p:cBhvr>
                                        <p:cTn id="56" dur="500"/>
                                        <p:tgtEl>
                                          <p:spTgt spid="11"/>
                                        </p:tgtEl>
                                      </p:cBhvr>
                                    </p:animEffect>
                                  </p:childTnLst>
                                </p:cTn>
                              </p:par>
                              <p:par>
                                <p:cTn id="57" presetID="5" presetClass="entr" presetSubtype="1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3-CL (2).wav"/>
                                        </p:tgtEl>
                                      </p:cMediaNode>
                                    </p:audio>
                                  </p:subTnLst>
                                </p:cTn>
                              </p:par>
                              <p:par>
                                <p:cTn id="60" presetID="5" presetClass="entr" presetSubtype="1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heckerboard(across)">
                                      <p:cBhvr>
                                        <p:cTn id="62" dur="500"/>
                                        <p:tgtEl>
                                          <p:spTgt spid="13"/>
                                        </p:tgtEl>
                                      </p:cBhvr>
                                    </p:animEffect>
                                  </p:childTnLst>
                                </p:cTn>
                              </p:par>
                              <p:par>
                                <p:cTn id="63" presetID="5"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heckerboard(across)">
                                      <p:cBhvr>
                                        <p:cTn id="65" dur="500"/>
                                        <p:tgtEl>
                                          <p:spTgt spid="15"/>
                                        </p:tgtEl>
                                      </p:cBhvr>
                                    </p:animEffect>
                                  </p:childTnLst>
                                </p:cTn>
                              </p:par>
                              <p:par>
                                <p:cTn id="66" presetID="22" presetClass="entr" presetSubtype="8"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checkerboard(across)">
                                      <p:cBhvr>
                                        <p:cTn id="73" dur="500"/>
                                        <p:tgtEl>
                                          <p:spTgt spid="42"/>
                                        </p:tgtEl>
                                      </p:cBhvr>
                                    </p:animEffect>
                                  </p:childTnLst>
                                </p:cTn>
                              </p:par>
                              <p:par>
                                <p:cTn id="74" presetID="5" presetClass="entr" presetSubtype="1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checkerboard(across)">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5" name="Chimes 3-CL (2).wav"/>
                                        </p:tgtEl>
                                      </p:cMediaNode>
                                    </p:audio>
                                  </p:subTnLst>
                                </p:cTn>
                              </p:par>
                              <p:par>
                                <p:cTn id="77" presetID="5" presetClass="entr" presetSubtype="1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checkerboard(across)">
                                      <p:cBhvr>
                                        <p:cTn id="79" dur="500"/>
                                        <p:tgtEl>
                                          <p:spTgt spid="44"/>
                                        </p:tgtEl>
                                      </p:cBhvr>
                                    </p:animEffect>
                                  </p:childTnLst>
                                </p:cTn>
                              </p:par>
                              <p:par>
                                <p:cTn id="80" presetID="5" presetClass="entr" presetSubtype="1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checkerboard(across)">
                                      <p:cBhvr>
                                        <p:cTn id="82" dur="500"/>
                                        <p:tgtEl>
                                          <p:spTgt spid="45"/>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r>
              <a:rPr lang="vi-VN" sz="2171" b="1" dirty="0">
                <a:solidFill>
                  <a:prstClr val="white"/>
                </a:solidFill>
                <a:ea typeface="宋体" panose="02010600030101010101" pitchFamily="2" charset="-122"/>
              </a:rPr>
              <a:t> </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Trong bốn dòng thơ đầu hình ảnh Liễu tượng trưng cho mùa nào?</a:t>
            </a:r>
            <a:endParaRPr lang="en-US"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816038" y="4618531"/>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Thu</a:t>
            </a: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A</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Hạ</a:t>
            </a:r>
            <a:endPar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812452" y="2196628"/>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Xuân</a:t>
            </a:r>
            <a:r>
              <a:rPr lang="vi-VN" sz="2895" b="1" dirty="0">
                <a:solidFill>
                  <a:prstClr val="white"/>
                </a:solidFill>
                <a:latin typeface="Calibri" panose="020F0502020204030204" pitchFamily="34" charset="0"/>
                <a:ea typeface="宋体" panose="02010600030101010101" pitchFamily="2" charset="-122"/>
                <a:cs typeface="Calibri" panose="020F0502020204030204" pitchFamily="34" charset="0"/>
              </a:rPr>
              <a:t/>
            </a:r>
            <a:br>
              <a:rPr lang="vi-VN" sz="2895" b="1" dirty="0">
                <a:solidFill>
                  <a:prstClr val="white"/>
                </a:solidFill>
                <a:latin typeface="Calibri" panose="020F0502020204030204" pitchFamily="34" charset="0"/>
                <a:ea typeface="宋体" panose="02010600030101010101" pitchFamily="2" charset="-122"/>
                <a:cs typeface="Calibri" panose="020F0502020204030204" pitchFamily="34" charset="0"/>
              </a:rPr>
            </a:br>
            <a:endParaRPr lang="en-US" altLang="x-none" sz="5211" b="1" dirty="0">
              <a:solidFill>
                <a:prstClr val="white"/>
              </a:solidFill>
              <a:latin typeface="Calibri" panose="020F0502020204030204" pitchFamily="34" charset="0"/>
              <a:ea typeface="宋体" panose="02010600030101010101" pitchFamily="2" charset="-122"/>
              <a:cs typeface="Calibri" panose="020F0502020204030204" pitchFamily="34"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r>
              <a:rPr lang="en-US" altLang="x-none" sz="4800" dirty="0">
                <a:solidFill>
                  <a:srgbClr val="FFFF00"/>
                </a:solidFill>
                <a:latin typeface=".VnTimeH"/>
                <a:ea typeface="宋体" panose="02010600030101010101" pitchFamily="2" charset="-122"/>
              </a:rPr>
              <a:t>A</a:t>
            </a:r>
            <a:endParaRPr lang="x-none" altLang="x-none" sz="4800" dirty="0">
              <a:solidFill>
                <a:srgbClr val="FFFF00"/>
              </a:solidFill>
              <a:latin typeface=".VnTimeH"/>
              <a:ea typeface="宋体" panose="02010600030101010101" pitchFamily="2" charset="-122"/>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c</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4</a:t>
            </a:r>
            <a:endParaRPr lang="x-none"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Đông</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D</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 Diệu được mệnh danh là</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770383" y="2465423"/>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tình</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xuân</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Thi</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nhân</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lãng</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mạn</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5</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hiện đại</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xmlns="" val="189978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lang="vi-VN" sz="2171" b="1" dirty="0">
                <a:solidFill>
                  <a:prstClr val="white"/>
                </a:solidFill>
                <a:ea typeface="宋体" panose="02010600030101010101" pitchFamily="2" charset="-122"/>
              </a:rPr>
              <a:t> </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Chi tiết nào cụ thể hóa cái lạnh của mùa thu như cảm nhận được bằng </a:t>
            </a:r>
            <a:endParaRPr lang="en-US"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a:p>
            <a:pPr lvl="0" defTabSz="1214248" eaLnBrk="1" hangingPunct="1"/>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thị giác, xúc giác của bài thơ </a:t>
            </a:r>
            <a:r>
              <a:rPr lang="vi-VN" sz="2400" b="1"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Đây mùa thu tới</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816037" y="4618531"/>
            <a:ext cx="7383497"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Cái rét mướt đầu mùa len lỏi trong gió thu</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816037" y="3531106"/>
            <a:ext cx="7195868"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Núi hư </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ả</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o, xa xăm</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846279" y="2351354"/>
            <a:ext cx="71656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Vầng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trăng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lạnh</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lẽo</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rPr>
              <a:t>A</a:t>
            </a:r>
            <a:endParaRPr kumimoji="0" lang="x-none"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6</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697845" y="5786614"/>
            <a:ext cx="7577583"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Cái trống trải trong buổi giao mùa</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xmlns="" val="2933887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kumimoji="0" lang="vi-VN" sz="2171"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a:t>
            </a:r>
            <a:r>
              <a:rPr lang="it-IT" sz="2800" dirty="0">
                <a:solidFill>
                  <a:srgbClr val="000000"/>
                </a:solidFill>
                <a:latin typeface="Times New Roman" panose="02020603050405020304" pitchFamily="18" charset="0"/>
                <a:ea typeface="Calibri" panose="020F0502020204030204" pitchFamily="34" charset="0"/>
              </a:rPr>
              <a:t>Bài thơ </a:t>
            </a:r>
            <a:r>
              <a:rPr lang="it-IT" sz="2800" i="1" dirty="0">
                <a:solidFill>
                  <a:srgbClr val="000000"/>
                </a:solidFill>
                <a:latin typeface="Times New Roman" panose="02020603050405020304" pitchFamily="18" charset="0"/>
                <a:ea typeface="Calibri" panose="020F0502020204030204" pitchFamily="34" charset="0"/>
              </a:rPr>
              <a:t>Đây mùa thu tới </a:t>
            </a:r>
            <a:r>
              <a:rPr lang="it-IT" sz="2800" dirty="0">
                <a:solidFill>
                  <a:srgbClr val="000000"/>
                </a:solidFill>
                <a:latin typeface="Times New Roman" panose="02020603050405020304" pitchFamily="18" charset="0"/>
                <a:ea typeface="Calibri" panose="020F0502020204030204" pitchFamily="34" charset="0"/>
              </a:rPr>
              <a:t>được in trong tập nào?</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737343" y="3548122"/>
            <a:ext cx="7383497"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Thơ Thơ</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816037" y="4744890"/>
            <a:ext cx="7195868"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Vội vàng</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61929" y="3535257"/>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846279" y="2351354"/>
            <a:ext cx="71656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spcAft>
                <a:spcPts val="800"/>
              </a:spcAft>
              <a:tabLst>
                <a:tab pos="457200" algn="l"/>
              </a:tabLst>
            </a:pPr>
            <a:r>
              <a:rPr lang="it-IT" sz="3200" dirty="0">
                <a:latin typeface="Times New Roman" panose="02020603050405020304" pitchFamily="18" charset="0"/>
                <a:ea typeface="Calibri" panose="020F0502020204030204" pitchFamily="34" charset="0"/>
                <a:cs typeface="Times New Roman" panose="02020603050405020304" pitchFamily="18" charset="0"/>
              </a:rPr>
              <a:t>Tuyển tập Xuân Diệu</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rPr>
              <a:t>A</a:t>
            </a:r>
            <a:endParaRPr kumimoji="0" lang="x-none"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737343" y="5786613"/>
            <a:ext cx="7577583"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Lời</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của</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gió</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xmlns=""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xmlns="" val="118265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30E1DA8F-130A-934A-A2EE-829CC396A22E}"/>
              </a:ext>
            </a:extLst>
          </p:cNvPr>
          <p:cNvSpPr>
            <a:spLocks noChangeArrowheads="1"/>
          </p:cNvSpPr>
          <p:nvPr/>
        </p:nvSpPr>
        <p:spPr bwMode="auto">
          <a:xfrm>
            <a:off x="2011438" y="58387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lang="vi-VN" sz="2171" b="1" dirty="0">
                <a:solidFill>
                  <a:prstClr val="white"/>
                </a:solidFill>
                <a:ea typeface="宋体" panose="02010600030101010101" pitchFamily="2" charset="-122"/>
              </a:rPr>
              <a:t>Câu thơ nào sau đây chép đúng nguyên bản lời thơ Xuân Diệu?</a:t>
            </a:r>
            <a:endParaRPr kumimoji="0" lang="en-US" sz="3184" b="1"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4099" name="Group 51">
            <a:extLst>
              <a:ext uri="{FF2B5EF4-FFF2-40B4-BE49-F238E27FC236}">
                <a16:creationId xmlns:a16="http://schemas.microsoft.com/office/drawing/2014/main" xmlns=""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xmlns=""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xmlns=""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xmlns=""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xmlns="" id="{68FAF46E-0BD6-F64D-BFCE-0EF6299BFFD8}"/>
              </a:ext>
            </a:extLst>
          </p:cNvPr>
          <p:cNvSpPr>
            <a:spLocks noChangeArrowheads="1"/>
          </p:cNvSpPr>
          <p:nvPr/>
        </p:nvSpPr>
        <p:spPr bwMode="auto">
          <a:xfrm>
            <a:off x="2710299" y="242948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đìu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hiu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đứng</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chịu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tang</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xmlns=""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xmlns=""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xmlns=""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xmlns=""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 liễu đìu hiu khóc chịu tang</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xmlns=""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xmlns=""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xmlns=""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xmlns=""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xmlns=""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 liễu đìu hiu tóc chịu tang</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xmlns=""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xmlns=""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xmlns=""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xmlns=""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xmlns=""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xmlns=""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8</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xmlns="" id="{FD62297B-1F25-D946-AC9D-89A350585217}"/>
              </a:ext>
            </a:extLst>
          </p:cNvPr>
          <p:cNvPicPr>
            <a:picLocks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xmlns=""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xmlns=""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xmlns=""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xmlns=""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xmlns=""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xmlns=""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xmlns=""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xmlns=""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xmlns=""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xmlns=""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xmlns=""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xmlns=""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xmlns=""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xmlns="" id="{41CB02E3-05FB-3641-B07C-527B340454EE}"/>
              </a:ext>
            </a:extLst>
          </p:cNvPr>
          <p:cNvSpPr>
            <a:spLocks noChangeArrowheads="1"/>
          </p:cNvSpPr>
          <p:nvPr/>
        </p:nvSpPr>
        <p:spPr bwMode="auto">
          <a:xfrm>
            <a:off x="2710299" y="5637988"/>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Tặng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đìu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hiu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xót</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chịu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tang</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xmlns=""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xmlns=""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xmlns=""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 pitchFamily="34" charset="0"/>
                <a:ea typeface="宋体" panose="02010600030101010101" pitchFamily="2" charset="-122"/>
                <a:cs typeface="+mn-cs"/>
              </a:rPr>
              <a:t>D</a:t>
            </a:r>
            <a:endParaRPr kumimoji="0" lang="x-none" altLang="x-none" sz="4800" b="0" i="0" u="none" strike="noStrike" kern="1200" cap="none" spc="0" normalizeH="0" baseline="0" noProof="0" dirty="0">
              <a:ln>
                <a:noFill/>
              </a:ln>
              <a:solidFill>
                <a:srgbClr val="FFFF00"/>
              </a:solidFill>
              <a:effectLst/>
              <a:uLnTx/>
              <a:uFillTx/>
              <a:latin typeface=".VnTime" pitchFamily="34" charset="0"/>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xmlns="" val="2429549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2751" y="3913160"/>
            <a:ext cx="3727429" cy="500344"/>
          </a:xfrm>
        </p:spPr>
        <p:txBody>
          <a:bodyPr>
            <a:noAutofit/>
          </a:bodyPr>
          <a:lstStyle/>
          <a:p>
            <a:pPr algn="ctr"/>
            <a:r>
              <a:rPr lang="en-US" sz="2000" b="1" i="1" dirty="0" err="1">
                <a:solidFill>
                  <a:srgbClr val="C00000"/>
                </a:solidFill>
                <a:latin typeface="Times New Roman" panose="02020603050405020304" pitchFamily="18" charset="0"/>
                <a:cs typeface="Times New Roman" panose="02020603050405020304" pitchFamily="18" charset="0"/>
              </a:rPr>
              <a:t>Đây</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mùa</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thu</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tới</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Xuân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Diệu</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0F29ED34-8217-4278-85C5-4D31AB698715}"/>
              </a:ext>
            </a:extLst>
          </p:cNvPr>
          <p:cNvSpPr>
            <a:spLocks noGrp="1"/>
          </p:cNvSpPr>
          <p:nvPr>
            <p:ph idx="1"/>
          </p:nvPr>
        </p:nvSpPr>
        <p:spPr>
          <a:xfrm>
            <a:off x="387824" y="1208842"/>
            <a:ext cx="2546672" cy="848558"/>
          </a:xfrm>
        </p:spPr>
        <p:txBody>
          <a:bodyPr>
            <a:normAutofit lnSpcReduction="10000"/>
          </a:bodyPr>
          <a:lstStyle/>
          <a:p>
            <a:pPr marL="0" indent="0">
              <a:buNone/>
            </a:pPr>
            <a:r>
              <a:rPr lang="en-US" b="1" i="1" dirty="0">
                <a:solidFill>
                  <a:srgbClr val="C00000"/>
                </a:solidFill>
                <a:latin typeface="Times New Roman" panose="02020603050405020304" pitchFamily="18" charset="0"/>
                <a:cs typeface="Times New Roman" panose="02020603050405020304" pitchFamily="18" charset="0"/>
              </a:rPr>
              <a:t/>
            </a:r>
            <a:br>
              <a:rPr lang="en-US" b="1" i="1" dirty="0">
                <a:solidFill>
                  <a:srgbClr val="C0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6" name="Explosion: 14 Points 5">
            <a:extLst>
              <a:ext uri="{FF2B5EF4-FFF2-40B4-BE49-F238E27FC236}">
                <a16:creationId xmlns:a16="http://schemas.microsoft.com/office/drawing/2014/main" xmlns="" id="{45888BE4-432B-4975-AB15-F4E9A7B10C37}"/>
              </a:ext>
            </a:extLst>
          </p:cNvPr>
          <p:cNvSpPr/>
          <p:nvPr/>
        </p:nvSpPr>
        <p:spPr>
          <a:xfrm>
            <a:off x="101073" y="45420"/>
            <a:ext cx="7970031" cy="368838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400" dirty="0">
              <a:latin typeface="Times New Roman" panose="02020603050405020304" pitchFamily="18" charset="0"/>
              <a:cs typeface="Times New Roman" panose="02020603050405020304" pitchFamily="18" charset="0"/>
            </a:endParaRPr>
          </a:p>
          <a:p>
            <a:endParaRPr lang="it-IT" sz="2400" smtClean="0">
              <a:latin typeface="Times New Roman" panose="02020603050405020304" pitchFamily="18" charset="0"/>
              <a:cs typeface="Times New Roman" panose="02020603050405020304" pitchFamily="18" charset="0"/>
            </a:endParaRPr>
          </a:p>
          <a:p>
            <a:r>
              <a:rPr lang="it-IT" sz="2400" smtClean="0">
                <a:latin typeface="Times New Roman" panose="02020603050405020304" pitchFamily="18" charset="0"/>
                <a:cs typeface="Times New Roman" panose="02020603050405020304" pitchFamily="18" charset="0"/>
              </a:rPr>
              <a:t>Em </a:t>
            </a:r>
            <a:r>
              <a:rPr lang="it-IT" sz="2400" dirty="0">
                <a:latin typeface="Times New Roman" panose="02020603050405020304" pitchFamily="18" charset="0"/>
                <a:cs typeface="Times New Roman" panose="02020603050405020304" pitchFamily="18" charset="0"/>
              </a:rPr>
              <a:t>hãy lí giải : Hai trạng thái cảm xúc của thi nhân qua hai bài thơ "Đây mùa thu tới" của Xuân Diệu và "Đất nước" của Nguyễn  Đình Thi.</a:t>
            </a:r>
            <a:endParaRPr lang="en-US" sz="2400" dirty="0">
              <a:latin typeface="Times New Roman" panose="02020603050405020304" pitchFamily="18" charset="0"/>
              <a:cs typeface="Times New Roman" panose="02020603050405020304" pitchFamily="18" charset="0"/>
            </a:endParaRPr>
          </a:p>
        </p:txBody>
      </p:sp>
      <p:sp>
        <p:nvSpPr>
          <p:cNvPr id="8" name="Content Placeholder 4">
            <a:extLst>
              <a:ext uri="{FF2B5EF4-FFF2-40B4-BE49-F238E27FC236}">
                <a16:creationId xmlns:a16="http://schemas.microsoft.com/office/drawing/2014/main" xmlns=""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Content Placeholder 4">
            <a:extLst>
              <a:ext uri="{FF2B5EF4-FFF2-40B4-BE49-F238E27FC236}">
                <a16:creationId xmlns:a16="http://schemas.microsoft.com/office/drawing/2014/main" xmlns="" id="{553EDF5F-AFAA-4FEF-841F-8C398B80327F}"/>
              </a:ext>
            </a:extLst>
          </p:cNvPr>
          <p:cNvSpPr txBox="1">
            <a:spLocks/>
          </p:cNvSpPr>
          <p:nvPr/>
        </p:nvSpPr>
        <p:spPr>
          <a:xfrm>
            <a:off x="3398520" y="6263639"/>
            <a:ext cx="8405656" cy="4640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b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A854F492-9E68-4EFC-8966-7F3C2A1EDC89}"/>
              </a:ext>
            </a:extLst>
          </p:cNvPr>
          <p:cNvPicPr>
            <a:picLocks noChangeAspect="1"/>
          </p:cNvPicPr>
          <p:nvPr/>
        </p:nvPicPr>
        <p:blipFill>
          <a:blip r:embed="rId2"/>
          <a:stretch>
            <a:fillRect/>
          </a:stretch>
        </p:blipFill>
        <p:spPr>
          <a:xfrm>
            <a:off x="8302751" y="45420"/>
            <a:ext cx="3788175" cy="3603488"/>
          </a:xfrm>
          <a:prstGeom prst="rect">
            <a:avLst/>
          </a:prstGeom>
        </p:spPr>
      </p:pic>
      <p:pic>
        <p:nvPicPr>
          <p:cNvPr id="4" name="Picture 3">
            <a:extLst>
              <a:ext uri="{FF2B5EF4-FFF2-40B4-BE49-F238E27FC236}">
                <a16:creationId xmlns:a16="http://schemas.microsoft.com/office/drawing/2014/main" xmlns="" id="{8D1D8D04-86B7-43CE-A1FC-9A08E733B90A}"/>
              </a:ext>
            </a:extLst>
          </p:cNvPr>
          <p:cNvPicPr>
            <a:picLocks noChangeAspect="1"/>
          </p:cNvPicPr>
          <p:nvPr/>
        </p:nvPicPr>
        <p:blipFill>
          <a:blip r:embed="rId3"/>
          <a:stretch>
            <a:fillRect/>
          </a:stretch>
        </p:blipFill>
        <p:spPr>
          <a:xfrm>
            <a:off x="101073" y="3828288"/>
            <a:ext cx="4446543" cy="2939069"/>
          </a:xfrm>
          <a:prstGeom prst="rect">
            <a:avLst/>
          </a:prstGeom>
        </p:spPr>
      </p:pic>
      <p:sp>
        <p:nvSpPr>
          <p:cNvPr id="11" name="Title 1">
            <a:extLst>
              <a:ext uri="{FF2B5EF4-FFF2-40B4-BE49-F238E27FC236}">
                <a16:creationId xmlns:a16="http://schemas.microsoft.com/office/drawing/2014/main" xmlns="" id="{371B4159-19EB-463F-907E-432D120B78B6}"/>
              </a:ext>
            </a:extLst>
          </p:cNvPr>
          <p:cNvSpPr txBox="1">
            <a:spLocks/>
          </p:cNvSpPr>
          <p:nvPr/>
        </p:nvSpPr>
        <p:spPr>
          <a:xfrm>
            <a:off x="4859483" y="2161797"/>
            <a:ext cx="47937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xmlns="" id="{FE27FE27-38A1-4C6D-8DFE-4311446AF061}"/>
              </a:ext>
            </a:extLst>
          </p:cNvPr>
          <p:cNvSpPr txBox="1">
            <a:spLocks/>
          </p:cNvSpPr>
          <p:nvPr/>
        </p:nvSpPr>
        <p:spPr>
          <a:xfrm>
            <a:off x="4859483" y="5837839"/>
            <a:ext cx="4126021" cy="782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i="1" err="1">
                <a:solidFill>
                  <a:srgbClr val="C00000"/>
                </a:solidFill>
                <a:latin typeface="Times New Roman" panose="02020603050405020304" pitchFamily="18" charset="0"/>
                <a:cs typeface="Times New Roman" panose="02020603050405020304" pitchFamily="18" charset="0"/>
              </a:rPr>
              <a:t>Đất</a:t>
            </a:r>
            <a:r>
              <a:rPr lang="en-US" sz="2000" b="1" i="1">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n</a:t>
            </a:r>
            <a:r>
              <a:rPr lang="en-US" sz="2000" b="1" i="1" smtClean="0">
                <a:solidFill>
                  <a:srgbClr val="C00000"/>
                </a:solidFill>
                <a:latin typeface="Times New Roman" panose="02020603050405020304" pitchFamily="18" charset="0"/>
                <a:cs typeface="Times New Roman" panose="02020603050405020304" pitchFamily="18" charset="0"/>
              </a:rPr>
              <a:t>ước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Nguyễn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Đình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Thi</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6091989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4143529"/>
            <a:ext cx="5510016" cy="2194292"/>
          </a:xfrm>
        </p:spPr>
        <p:txBody>
          <a:bodyPr>
            <a:noAutofit/>
          </a:bodyPr>
          <a:lstStyle/>
          <a:p>
            <a:pPr algn="just"/>
            <a:r>
              <a:rPr lang="en-US" sz="2400" dirty="0">
                <a:cs typeface="Times New Roman" panose="02020603050405020304" pitchFamily="18" charset="0"/>
              </a:rPr>
              <a:t>+ </a:t>
            </a:r>
            <a:r>
              <a:rPr lang="vi-VN" sz="2400" dirty="0">
                <a:cs typeface="Times New Roman" panose="02020603050405020304" pitchFamily="18" charset="0"/>
              </a:rPr>
              <a:t>Sau Cách mạng, Nguyễn Đình Thi náo nức về mùa thu vui, náo nức là vì thi nhân là người tự do, thi nhân đang cùng nhân dân làm chủ đất nước, đấu tranh giải phóng đất nước. Có thể nói mùa thu trong thơ Nguyễn Đình Thi là mùa thu của tâm hồn lãng mạn cách mạng.</a:t>
            </a:r>
            <a:endParaRPr lang="en-US" sz="2400" dirty="0">
              <a:latin typeface="Times New Roman" panose="02020603050405020304" pitchFamily="18" charset="0"/>
              <a:cs typeface="Times New Roman" panose="02020603050405020304" pitchFamily="18" charset="0"/>
            </a:endParaRPr>
          </a:p>
        </p:txBody>
      </p:sp>
      <p:sp>
        <p:nvSpPr>
          <p:cNvPr id="8" name="Content Placeholder 4">
            <a:extLst>
              <a:ext uri="{FF2B5EF4-FFF2-40B4-BE49-F238E27FC236}">
                <a16:creationId xmlns:a16="http://schemas.microsoft.com/office/drawing/2014/main" xmlns=""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Content Placeholder 4">
            <a:extLst>
              <a:ext uri="{FF2B5EF4-FFF2-40B4-BE49-F238E27FC236}">
                <a16:creationId xmlns:a16="http://schemas.microsoft.com/office/drawing/2014/main" xmlns="" id="{553EDF5F-AFAA-4FEF-841F-8C398B80327F}"/>
              </a:ext>
            </a:extLst>
          </p:cNvPr>
          <p:cNvSpPr txBox="1">
            <a:spLocks/>
          </p:cNvSpPr>
          <p:nvPr/>
        </p:nvSpPr>
        <p:spPr>
          <a:xfrm>
            <a:off x="3398520" y="6263639"/>
            <a:ext cx="8405656" cy="4640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b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A854F492-9E68-4EFC-8966-7F3C2A1EDC89}"/>
              </a:ext>
            </a:extLst>
          </p:cNvPr>
          <p:cNvPicPr>
            <a:picLocks noChangeAspect="1"/>
          </p:cNvPicPr>
          <p:nvPr/>
        </p:nvPicPr>
        <p:blipFill>
          <a:blip r:embed="rId2"/>
          <a:stretch>
            <a:fillRect/>
          </a:stretch>
        </p:blipFill>
        <p:spPr>
          <a:xfrm>
            <a:off x="6185583" y="45420"/>
            <a:ext cx="5905344" cy="3603488"/>
          </a:xfrm>
          <a:prstGeom prst="rect">
            <a:avLst/>
          </a:prstGeom>
        </p:spPr>
      </p:pic>
      <p:pic>
        <p:nvPicPr>
          <p:cNvPr id="4" name="Picture 3">
            <a:extLst>
              <a:ext uri="{FF2B5EF4-FFF2-40B4-BE49-F238E27FC236}">
                <a16:creationId xmlns:a16="http://schemas.microsoft.com/office/drawing/2014/main" xmlns="" id="{8D1D8D04-86B7-43CE-A1FC-9A08E733B90A}"/>
              </a:ext>
            </a:extLst>
          </p:cNvPr>
          <p:cNvPicPr>
            <a:picLocks noChangeAspect="1"/>
          </p:cNvPicPr>
          <p:nvPr/>
        </p:nvPicPr>
        <p:blipFill>
          <a:blip r:embed="rId3"/>
          <a:stretch>
            <a:fillRect/>
          </a:stretch>
        </p:blipFill>
        <p:spPr>
          <a:xfrm>
            <a:off x="101073" y="3659618"/>
            <a:ext cx="5510017" cy="3107739"/>
          </a:xfrm>
          <a:prstGeom prst="rect">
            <a:avLst/>
          </a:prstGeom>
        </p:spPr>
      </p:pic>
      <p:sp>
        <p:nvSpPr>
          <p:cNvPr id="11" name="Title 1">
            <a:extLst>
              <a:ext uri="{FF2B5EF4-FFF2-40B4-BE49-F238E27FC236}">
                <a16:creationId xmlns:a16="http://schemas.microsoft.com/office/drawing/2014/main" xmlns="" id="{371B4159-19EB-463F-907E-432D120B78B6}"/>
              </a:ext>
            </a:extLst>
          </p:cNvPr>
          <p:cNvSpPr txBox="1">
            <a:spLocks/>
          </p:cNvSpPr>
          <p:nvPr/>
        </p:nvSpPr>
        <p:spPr>
          <a:xfrm>
            <a:off x="4859483" y="2161797"/>
            <a:ext cx="47937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3" name="Title 1">
            <a:extLst>
              <a:ext uri="{FF2B5EF4-FFF2-40B4-BE49-F238E27FC236}">
                <a16:creationId xmlns:a16="http://schemas.microsoft.com/office/drawing/2014/main" xmlns="" id="{FE27FE27-38A1-4C6D-8DFE-4311446AF061}"/>
              </a:ext>
            </a:extLst>
          </p:cNvPr>
          <p:cNvSpPr txBox="1">
            <a:spLocks/>
          </p:cNvSpPr>
          <p:nvPr/>
        </p:nvSpPr>
        <p:spPr>
          <a:xfrm>
            <a:off x="839063" y="5970361"/>
            <a:ext cx="3864316" cy="757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1" u="none" strike="noStrike" kern="1200" cap="none" spc="0" normalizeH="0" baseline="0" noProof="0" err="1">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Đất</a:t>
            </a:r>
            <a:r>
              <a:rPr kumimoji="0" lang="en-US" sz="1600" b="1" i="1" u="none" strike="noStrike" kern="1200" cap="none" spc="0" normalizeH="0" baseline="0" noProof="0">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 </a:t>
            </a:r>
            <a:r>
              <a:rPr lang="en-US" sz="1600" b="1" i="1" dirty="0" err="1">
                <a:solidFill>
                  <a:schemeClr val="accent2">
                    <a:lumMod val="60000"/>
                    <a:lumOff val="40000"/>
                  </a:schemeClr>
                </a:solidFill>
                <a:latin typeface="Times New Roman" panose="02020603050405020304" pitchFamily="18" charset="0"/>
                <a:cs typeface="Times New Roman" panose="02020603050405020304" pitchFamily="18" charset="0"/>
              </a:rPr>
              <a:t>n</a:t>
            </a:r>
            <a:r>
              <a:rPr kumimoji="0" lang="en-US" sz="1600" b="1" i="1" u="none" strike="noStrike" kern="1200" cap="none" spc="0" normalizeH="0" baseline="0" noProof="0" smtClean="0">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ước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của</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Nguyễn</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Đình</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Thi</a:t>
            </a:r>
            <a:endPar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endParaRPr>
          </a:p>
        </p:txBody>
      </p:sp>
      <p:sp>
        <p:nvSpPr>
          <p:cNvPr id="16" name="Title 1">
            <a:extLst>
              <a:ext uri="{FF2B5EF4-FFF2-40B4-BE49-F238E27FC236}">
                <a16:creationId xmlns:a16="http://schemas.microsoft.com/office/drawing/2014/main" xmlns="" id="{13C60831-B976-4E0B-9461-BAD7E92BA970}"/>
              </a:ext>
            </a:extLst>
          </p:cNvPr>
          <p:cNvSpPr txBox="1">
            <a:spLocks/>
          </p:cNvSpPr>
          <p:nvPr/>
        </p:nvSpPr>
        <p:spPr>
          <a:xfrm>
            <a:off x="7437120" y="2816352"/>
            <a:ext cx="3764280" cy="671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i="1" dirty="0" err="1">
                <a:solidFill>
                  <a:schemeClr val="accent4">
                    <a:lumMod val="40000"/>
                    <a:lumOff val="60000"/>
                  </a:schemeClr>
                </a:solidFill>
                <a:latin typeface="Times New Roman" panose="02020603050405020304" pitchFamily="18" charset="0"/>
                <a:cs typeface="Times New Roman" panose="02020603050405020304" pitchFamily="18" charset="0"/>
              </a:rPr>
              <a:t>Đây</a:t>
            </a:r>
            <a:r>
              <a:rPr lang="en-US" sz="2000" b="1"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dirty="0" err="1">
                <a:solidFill>
                  <a:schemeClr val="accent4">
                    <a:lumMod val="40000"/>
                    <a:lumOff val="60000"/>
                  </a:schemeClr>
                </a:solidFill>
                <a:latin typeface="Times New Roman" panose="02020603050405020304" pitchFamily="18" charset="0"/>
                <a:cs typeface="Times New Roman" panose="02020603050405020304" pitchFamily="18" charset="0"/>
              </a:rPr>
              <a:t>mùa</a:t>
            </a:r>
            <a:r>
              <a:rPr lang="en-US" sz="2000" b="1"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err="1">
                <a:solidFill>
                  <a:schemeClr val="accent4">
                    <a:lumMod val="40000"/>
                    <a:lumOff val="60000"/>
                  </a:schemeClr>
                </a:solidFill>
                <a:latin typeface="Times New Roman" panose="02020603050405020304" pitchFamily="18" charset="0"/>
                <a:cs typeface="Times New Roman" panose="02020603050405020304" pitchFamily="18" charset="0"/>
              </a:rPr>
              <a:t>thu</a:t>
            </a:r>
            <a:r>
              <a:rPr lang="en-US" sz="2000" b="1" i="1">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smtClean="0">
                <a:solidFill>
                  <a:schemeClr val="accent4">
                    <a:lumMod val="40000"/>
                    <a:lumOff val="60000"/>
                  </a:schemeClr>
                </a:solidFill>
                <a:latin typeface="Times New Roman" panose="02020603050405020304" pitchFamily="18" charset="0"/>
                <a:cs typeface="Times New Roman" panose="02020603050405020304" pitchFamily="18" charset="0"/>
              </a:rPr>
              <a:t>tới - </a:t>
            </a:r>
            <a:r>
              <a:rPr lang="en-US" sz="2000" b="1" dirty="0" err="1">
                <a:solidFill>
                  <a:schemeClr val="accent4">
                    <a:lumMod val="40000"/>
                    <a:lumOff val="60000"/>
                  </a:schemeClr>
                </a:solidFill>
                <a:latin typeface="Times New Roman" panose="02020603050405020304" pitchFamily="18" charset="0"/>
                <a:cs typeface="Times New Roman" panose="02020603050405020304" pitchFamily="18" charset="0"/>
              </a:rPr>
              <a:t>Xuân</a:t>
            </a:r>
            <a:r>
              <a:rPr lang="en-US" sz="20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latin typeface="Times New Roman" panose="02020603050405020304" pitchFamily="18" charset="0"/>
                <a:cs typeface="Times New Roman" panose="02020603050405020304" pitchFamily="18" charset="0"/>
              </a:rPr>
              <a:t>Diệu</a:t>
            </a:r>
            <a:endParaRPr kumimoji="0" lang="en-US" sz="2000" b="1" i="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xmlns="" id="{D077E263-DEF0-4A3A-B864-04543BE10859}"/>
              </a:ext>
            </a:extLst>
          </p:cNvPr>
          <p:cNvSpPr txBox="1">
            <a:spLocks/>
          </p:cNvSpPr>
          <p:nvPr/>
        </p:nvSpPr>
        <p:spPr>
          <a:xfrm>
            <a:off x="291544" y="289782"/>
            <a:ext cx="5510016" cy="1725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400" dirty="0">
                <a:cs typeface="Times New Roman" panose="02020603050405020304" pitchFamily="18" charset="0"/>
              </a:rPr>
              <a:t>+ Xuân Diệu trước cách mạng viết “Đây mùa thu tới” buồn đến thế vì nhà thơ sống cô đơn với thân phận của một người dân mất nước nô lệ.</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025729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1820143" y="361075"/>
            <a:ext cx="1837457"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kết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46761" y="1223097"/>
            <a:ext cx="6031991" cy="523220"/>
          </a:xfrm>
          <a:prstGeom prst="rect">
            <a:avLst/>
          </a:prstGeom>
          <a:noFill/>
        </p:spPr>
        <p:txBody>
          <a:bodyPr wrap="squar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1</a:t>
            </a:r>
            <a:r>
              <a:rPr 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Gía</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trị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n</a:t>
            </a:r>
            <a:r>
              <a:rPr lang="vi-VN" sz="2800" b="1" dirty="0">
                <a:solidFill>
                  <a:schemeClr val="accent1">
                    <a:lumMod val="50000"/>
                  </a:schemeClr>
                </a:solidFill>
                <a:latin typeface="Times New Roman" panose="02020603050405020304" pitchFamily="18" charset="0"/>
                <a:cs typeface="Times New Roman" panose="02020603050405020304" pitchFamily="18" charset="0"/>
              </a:rPr>
              <a:t>ội dung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nghệ</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thuật</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53295E5-E794-4823-88D1-7D541A4AD096}"/>
              </a:ext>
            </a:extLst>
          </p:cNvPr>
          <p:cNvSpPr txBox="1"/>
          <p:nvPr/>
        </p:nvSpPr>
        <p:spPr>
          <a:xfrm>
            <a:off x="746761" y="1746317"/>
            <a:ext cx="11258038" cy="954107"/>
          </a:xfrm>
          <a:prstGeom prst="rect">
            <a:avLst/>
          </a:prstGeom>
          <a:noFill/>
        </p:spPr>
        <p:txBody>
          <a:bodyPr wrap="square" rtlCol="0">
            <a:spAutoFit/>
          </a:bodyPr>
          <a:lstStyle/>
          <a:p>
            <a:pPr algn="just">
              <a:spcBef>
                <a:spcPts val="600"/>
              </a:spcBef>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D1BA6799-F39F-4707-BFBD-CA533ADA85F2}"/>
              </a:ext>
            </a:extLst>
          </p:cNvPr>
          <p:cNvSpPr txBox="1"/>
          <p:nvPr/>
        </p:nvSpPr>
        <p:spPr>
          <a:xfrm>
            <a:off x="578594" y="3136761"/>
            <a:ext cx="11432146" cy="2908489"/>
          </a:xfrm>
          <a:prstGeom prst="rect">
            <a:avLst/>
          </a:prstGeom>
          <a:noFill/>
        </p:spPr>
        <p:txBody>
          <a:bodyPr wrap="square" rtlCol="0">
            <a:spAutoFit/>
          </a:bodyPr>
          <a:lstStyle/>
          <a:p>
            <a:pPr algn="just">
              <a:spcBef>
                <a:spcPts val="600"/>
              </a:spcBef>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 tố tượng trưng trong thơ</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nhuần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B464CA47-EC50-4BE5-9D8E-D32D4EB7C7DA}"/>
              </a:ext>
            </a:extLst>
          </p:cNvPr>
          <p:cNvPicPr>
            <a:picLocks noChangeAspect="1"/>
          </p:cNvPicPr>
          <p:nvPr/>
        </p:nvPicPr>
        <p:blipFill>
          <a:blip r:embed="rId3" cstate="print"/>
          <a:stretch>
            <a:fillRect/>
          </a:stretch>
        </p:blipFill>
        <p:spPr>
          <a:xfrm>
            <a:off x="8199135" y="2700424"/>
            <a:ext cx="3805663" cy="1918071"/>
          </a:xfrm>
          <a:prstGeom prst="rect">
            <a:avLst/>
          </a:prstGeom>
        </p:spPr>
      </p:pic>
      <p:pic>
        <p:nvPicPr>
          <p:cNvPr id="11" name="Picture 10">
            <a:extLst>
              <a:ext uri="{FF2B5EF4-FFF2-40B4-BE49-F238E27FC236}">
                <a16:creationId xmlns:a16="http://schemas.microsoft.com/office/drawing/2014/main" xmlns="" id="{0F726CF3-C94D-44C6-B395-7931EBE5C600}"/>
              </a:ext>
            </a:extLst>
          </p:cNvPr>
          <p:cNvPicPr>
            <a:picLocks noChangeAspect="1"/>
          </p:cNvPicPr>
          <p:nvPr/>
        </p:nvPicPr>
        <p:blipFill>
          <a:blip r:embed="rId4" cstate="print"/>
          <a:stretch>
            <a:fillRect/>
          </a:stretch>
        </p:blipFill>
        <p:spPr>
          <a:xfrm>
            <a:off x="139044" y="6045251"/>
            <a:ext cx="648872" cy="648872"/>
          </a:xfrm>
          <a:prstGeom prst="rect">
            <a:avLst/>
          </a:prstGeom>
        </p:spPr>
      </p:pic>
    </p:spTree>
    <p:extLst>
      <p:ext uri="{BB962C8B-B14F-4D97-AF65-F5344CB8AC3E}">
        <p14:creationId xmlns:p14="http://schemas.microsoft.com/office/powerpoint/2010/main" xmlns="" val="2815462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33" y="378488"/>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1820143" y="361075"/>
            <a:ext cx="2020337"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kết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93833" y="1082820"/>
            <a:ext cx="11061720" cy="954107"/>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tượng</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trưng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93832" y="2190355"/>
            <a:ext cx="10897128" cy="267765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Khi  đọc bài thơ có yếu tố tượng trưng các em cần lưu ý:</a:t>
            </a:r>
          </a:p>
          <a:p>
            <a:r>
              <a:rPr lang="vi-VN" sz="2800" dirty="0">
                <a:latin typeface="Times New Roman" panose="02020603050405020304" pitchFamily="18" charset="0"/>
                <a:cs typeface="Times New Roman" panose="02020603050405020304" pitchFamily="18" charset="0"/>
              </a:rPr>
              <a:t>+ Cách xây dựng tứ thơ, những yếu tố tượng trưng trong bài thơ, cách sử dụng từ ngữ, các biện pháp tư từ, cách tổ chức câu thơ… của bài thơ có gì đặc sắc.</a:t>
            </a:r>
          </a:p>
          <a:p>
            <a:r>
              <a:rPr lang="vi-VN" sz="2800" dirty="0">
                <a:latin typeface="Times New Roman" panose="02020603050405020304" pitchFamily="18" charset="0"/>
                <a:cs typeface="Times New Roman" panose="02020603050405020304" pitchFamily="18" charset="0"/>
              </a:rPr>
              <a:t>+ Các yếu tố tượng trưng trong bài thơ có tác dụng ra saotrong việc bộc lộ cảm xúc, suy ngẫm … của tác </a:t>
            </a:r>
            <a:r>
              <a:rPr lang="vi-VN" sz="2800">
                <a:latin typeface="Times New Roman" panose="02020603050405020304" pitchFamily="18" charset="0"/>
                <a:cs typeface="Times New Roman" panose="02020603050405020304" pitchFamily="18" charset="0"/>
              </a:rPr>
              <a:t>giả</a:t>
            </a:r>
            <a:r>
              <a:rPr lang="vi-VN" sz="280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882003" y="5551716"/>
            <a:ext cx="1217913" cy="1217913"/>
          </a:xfrm>
          <a:prstGeom prst="rect">
            <a:avLst/>
          </a:prstGeom>
        </p:spPr>
      </p:pic>
    </p:spTree>
    <p:extLst>
      <p:ext uri="{BB962C8B-B14F-4D97-AF65-F5344CB8AC3E}">
        <p14:creationId xmlns:p14="http://schemas.microsoft.com/office/powerpoint/2010/main" xmlns="" val="4158714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107264" y="6503680"/>
            <a:ext cx="5928360" cy="339296"/>
          </a:xfrm>
        </p:spPr>
        <p:txBody>
          <a:bodyPr/>
          <a:lstStyle/>
          <a:p>
            <a:pPr algn="l"/>
            <a:r>
              <a:rPr lang="en-US" b="1" u="sng" dirty="0">
                <a:solidFill>
                  <a:srgbClr val="C00000"/>
                </a:solidFill>
              </a:rPr>
              <a:t>GV:</a:t>
            </a:r>
            <a:endParaRPr lang="en-US" dirty="0"/>
          </a:p>
        </p:txBody>
      </p:sp>
      <p:sp>
        <p:nvSpPr>
          <p:cNvPr id="13" name="Rounded Rectangle 12"/>
          <p:cNvSpPr/>
          <p:nvPr/>
        </p:nvSpPr>
        <p:spPr>
          <a:xfrm>
            <a:off x="317242" y="317241"/>
            <a:ext cx="11178072" cy="6393525"/>
          </a:xfrm>
          <a:prstGeom prst="roundRect">
            <a:avLst>
              <a:gd name="adj" fmla="val 16295"/>
            </a:avLst>
          </a:prstGeom>
          <a:noFill/>
          <a:ln w="69850" cap="flat" cmpd="sng">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61528" y="1483112"/>
            <a:ext cx="5236840" cy="53562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 I. ĐỌC VÀ TÌM HIỂU CHUNG </a:t>
            </a:r>
          </a:p>
        </p:txBody>
      </p:sp>
      <p:sp>
        <p:nvSpPr>
          <p:cNvPr id="15" name="TextBox 14"/>
          <p:cNvSpPr txBox="1"/>
          <p:nvPr/>
        </p:nvSpPr>
        <p:spPr>
          <a:xfrm>
            <a:off x="783770" y="2071397"/>
            <a:ext cx="3526928"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1.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749558" y="2522375"/>
            <a:ext cx="2981907"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327315" y="3147070"/>
            <a:ext cx="5289713" cy="53562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II. </a:t>
            </a:r>
            <a:r>
              <a:rPr lang="vi-VN" sz="2600" b="1" i="1" dirty="0">
                <a:solidFill>
                  <a:schemeClr val="bg1">
                    <a:lumMod val="95000"/>
                  </a:schemeClr>
                </a:solidFill>
                <a:latin typeface="Times New Roman" panose="02020603050405020304" pitchFamily="18" charset="0"/>
                <a:cs typeface="Times New Roman" panose="02020603050405020304" pitchFamily="18" charset="0"/>
              </a:rPr>
              <a:t>TÌM</a:t>
            </a:r>
            <a:r>
              <a:rPr lang="en-US" sz="2600" b="1" i="1" dirty="0">
                <a:solidFill>
                  <a:schemeClr val="bg1">
                    <a:lumMod val="95000"/>
                  </a:schemeClr>
                </a:solidFill>
                <a:latin typeface="Times New Roman" panose="02020603050405020304" pitchFamily="18" charset="0"/>
                <a:cs typeface="Times New Roman" panose="02020603050405020304" pitchFamily="18" charset="0"/>
              </a:rPr>
              <a:t> HIỂU VĂN BẢN</a:t>
            </a:r>
          </a:p>
        </p:txBody>
      </p:sp>
      <p:sp>
        <p:nvSpPr>
          <p:cNvPr id="20" name="TextBox 19"/>
          <p:cNvSpPr txBox="1"/>
          <p:nvPr/>
        </p:nvSpPr>
        <p:spPr>
          <a:xfrm>
            <a:off x="808652" y="3682481"/>
            <a:ext cx="4895892"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1. Ba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khổ</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Bức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tranh</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21" name="TextBox 20"/>
          <p:cNvSpPr txBox="1"/>
          <p:nvPr/>
        </p:nvSpPr>
        <p:spPr>
          <a:xfrm>
            <a:off x="765111" y="4142791"/>
            <a:ext cx="5212703" cy="1292662"/>
          </a:xfrm>
          <a:prstGeom prst="rect">
            <a:avLst/>
          </a:prstGeom>
          <a:noFill/>
        </p:spPr>
        <p:txBody>
          <a:bodyPr wrap="squar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Hai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khổ</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cuối</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Niềm</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khao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khát</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hạnh</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phúc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yêu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thương</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a:solidFill>
                  <a:schemeClr val="accent1">
                    <a:lumMod val="50000"/>
                  </a:schemeClr>
                </a:solidFill>
                <a:latin typeface="Times New Roman" panose="02020603050405020304" pitchFamily="18" charset="0"/>
                <a:cs typeface="Times New Roman" panose="02020603050405020304" pitchFamily="18" charset="0"/>
              </a:rPr>
              <a:t>con </a:t>
            </a:r>
            <a:r>
              <a:rPr lang="en-US" sz="2600" b="1" i="1" smtClean="0">
                <a:solidFill>
                  <a:schemeClr val="accent1">
                    <a:lumMod val="50000"/>
                  </a:schemeClr>
                </a:solidFill>
                <a:latin typeface="Times New Roman" panose="02020603050405020304" pitchFamily="18" charset="0"/>
                <a:cs typeface="Times New Roman" panose="02020603050405020304" pitchFamily="18" charset="0"/>
              </a:rPr>
              <a:t>người</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439283" y="5447791"/>
            <a:ext cx="5289713" cy="425922"/>
          </a:xfrm>
          <a:prstGeom prst="rect">
            <a:avLst/>
          </a:prstGeom>
          <a:solidFill>
            <a:schemeClr val="accent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III. TỔNG KẾT</a:t>
            </a:r>
          </a:p>
        </p:txBody>
      </p:sp>
      <p:sp>
        <p:nvSpPr>
          <p:cNvPr id="23" name="Rectangle 22"/>
          <p:cNvSpPr/>
          <p:nvPr/>
        </p:nvSpPr>
        <p:spPr>
          <a:xfrm>
            <a:off x="882272" y="5858175"/>
            <a:ext cx="2116960" cy="492443"/>
          </a:xfrm>
          <a:prstGeom prst="rect">
            <a:avLst/>
          </a:prstGeom>
        </p:spPr>
        <p:txBody>
          <a:bodyPr wrap="square">
            <a:spAutoFit/>
          </a:bodyPr>
          <a:lstStyle/>
          <a:p>
            <a:pPr marL="342900" indent="-342900">
              <a:buAutoNum type="arabicPeriod"/>
            </a:pP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Nội</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dung</a:t>
            </a:r>
          </a:p>
        </p:txBody>
      </p:sp>
      <p:sp>
        <p:nvSpPr>
          <p:cNvPr id="24" name="Rectangle 23"/>
          <p:cNvSpPr/>
          <p:nvPr/>
        </p:nvSpPr>
        <p:spPr>
          <a:xfrm>
            <a:off x="894542" y="6284428"/>
            <a:ext cx="2888930" cy="492443"/>
          </a:xfrm>
          <a:prstGeom prst="rect">
            <a:avLst/>
          </a:prstGeom>
        </p:spPr>
        <p:txBody>
          <a:bodyPr wrap="square">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Nghệ</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thuật</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265713" y="615819"/>
            <a:ext cx="6251510" cy="707886"/>
          </a:xfrm>
          <a:prstGeom prst="rect">
            <a:avLst/>
          </a:prstGeom>
          <a:noFill/>
        </p:spPr>
        <p:txBody>
          <a:bodyPr wrap="square" rtlCol="0">
            <a:spAutoFit/>
          </a:bodyPr>
          <a:lstStyle/>
          <a:p>
            <a:r>
              <a:rPr lang="en-US" sz="4000" b="1" dirty="0">
                <a:solidFill>
                  <a:schemeClr val="accent5">
                    <a:lumMod val="50000"/>
                  </a:schemeClr>
                </a:solidFill>
                <a:latin typeface="Times New Roman" panose="02020603050405020304" pitchFamily="18" charset="0"/>
                <a:cs typeface="Times New Roman" panose="02020603050405020304" pitchFamily="18" charset="0"/>
              </a:rPr>
              <a:t>CẤU TRÚC BÀI HỌC</a:t>
            </a:r>
          </a:p>
        </p:txBody>
      </p:sp>
      <p:pic>
        <p:nvPicPr>
          <p:cNvPr id="2" name="Picture 1">
            <a:extLst>
              <a:ext uri="{FF2B5EF4-FFF2-40B4-BE49-F238E27FC236}">
                <a16:creationId xmlns:a16="http://schemas.microsoft.com/office/drawing/2014/main" xmlns="" id="{D979C021-19BB-4E63-8B3E-98E120B48588}"/>
              </a:ext>
            </a:extLst>
          </p:cNvPr>
          <p:cNvPicPr>
            <a:picLocks noChangeAspect="1"/>
          </p:cNvPicPr>
          <p:nvPr/>
        </p:nvPicPr>
        <p:blipFill>
          <a:blip r:embed="rId3"/>
          <a:stretch>
            <a:fillRect/>
          </a:stretch>
        </p:blipFill>
        <p:spPr>
          <a:xfrm>
            <a:off x="6127553" y="1737360"/>
            <a:ext cx="5218022" cy="3973367"/>
          </a:xfrm>
          <a:prstGeom prst="rect">
            <a:avLst/>
          </a:prstGeom>
        </p:spPr>
      </p:pic>
    </p:spTree>
    <p:extLst>
      <p:ext uri="{BB962C8B-B14F-4D97-AF65-F5344CB8AC3E}">
        <p14:creationId xmlns:p14="http://schemas.microsoft.com/office/powerpoint/2010/main" xmlns="" val="58331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1000"/>
                                        <p:tgtEl>
                                          <p:spTgt spid="20">
                                            <p:txEl>
                                              <p:pRg st="0" end="0"/>
                                            </p:txEl>
                                          </p:spTgt>
                                        </p:tgtEl>
                                      </p:cBhvr>
                                    </p:animEffect>
                                    <p:anim calcmode="lin" valueType="num">
                                      <p:cBhvr>
                                        <p:cTn id="3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1000"/>
                                        <p:tgtEl>
                                          <p:spTgt spid="21">
                                            <p:txEl>
                                              <p:pRg st="0" end="0"/>
                                            </p:txEl>
                                          </p:spTgt>
                                        </p:tgtEl>
                                      </p:cBhvr>
                                    </p:animEffect>
                                    <p:anim calcmode="lin" valueType="num">
                                      <p:cBhvr>
                                        <p:cTn id="4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fade">
                                      <p:cBhvr>
                                        <p:cTn id="5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949440"/>
          </a:xfrm>
          <a:prstGeom prst="rect">
            <a:avLst/>
          </a:prstGeom>
        </p:spPr>
      </p:pic>
      <p:sp>
        <p:nvSpPr>
          <p:cNvPr id="4" name="TextBox 3"/>
          <p:cNvSpPr txBox="1"/>
          <p:nvPr/>
        </p:nvSpPr>
        <p:spPr>
          <a:xfrm>
            <a:off x="1996440" y="2766834"/>
            <a:ext cx="566928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DẶN DÒ VỀ NHÀ</a:t>
            </a:r>
          </a:p>
        </p:txBody>
      </p:sp>
      <p:sp>
        <p:nvSpPr>
          <p:cNvPr id="7" name="TextBox 6"/>
          <p:cNvSpPr txBox="1"/>
          <p:nvPr/>
        </p:nvSpPr>
        <p:spPr>
          <a:xfrm>
            <a:off x="777240" y="3744337"/>
            <a:ext cx="9244584" cy="1569660"/>
          </a:xfrm>
          <a:prstGeom prst="rect">
            <a:avLst/>
          </a:prstGeom>
          <a:noFill/>
        </p:spPr>
        <p:txBody>
          <a:bodyPr wrap="square" rtlCol="0">
            <a:spAutoFit/>
          </a:bodyPr>
          <a:lstStyle/>
          <a:p>
            <a:r>
              <a:rPr lang="pt-BR" sz="3200" dirty="0">
                <a:latin typeface="Times New Roman" panose="02020603050405020304" pitchFamily="18" charset="0"/>
                <a:cs typeface="Times New Roman" panose="02020603050405020304" pitchFamily="18" charset="0"/>
              </a:rPr>
              <a:t>- Vẽ sơ đồ tư duy về các đơn vị kiến thức của bài học.</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Viết một bài văn trình bày cảm nhận của em về </a:t>
            </a:r>
          </a:p>
          <a:p>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a:t>
            </a:r>
            <a:endParaRPr lang="pt-BR" sz="3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799319" y="1920240"/>
            <a:ext cx="2529841" cy="5029200"/>
          </a:xfrm>
          <a:prstGeom prst="rect">
            <a:avLst/>
          </a:prstGeom>
          <a:ln>
            <a:noFill/>
          </a:ln>
          <a:effectLst>
            <a:softEdge rad="112500"/>
          </a:effectLst>
        </p:spPr>
      </p:pic>
      <p:sp>
        <p:nvSpPr>
          <p:cNvPr id="2" name="Footer Placeholder 1"/>
          <p:cNvSpPr>
            <a:spLocks noGrp="1"/>
          </p:cNvSpPr>
          <p:nvPr>
            <p:ph type="ftr" sz="quarter" idx="11"/>
          </p:nvPr>
        </p:nvSpPr>
        <p:spPr>
          <a:xfrm>
            <a:off x="4038599" y="6356350"/>
            <a:ext cx="5623559" cy="593090"/>
          </a:xfrm>
        </p:spPr>
        <p:txBody>
          <a:bodyPr/>
          <a:lstStyle/>
          <a:p>
            <a:pPr algn="l"/>
            <a:r>
              <a:rPr lang="en-US" b="1" u="sng" dirty="0">
                <a:solidFill>
                  <a:srgbClr val="C00000"/>
                </a:solidFill>
              </a:rPr>
              <a:t>GV:</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8280501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i về bộ hình nền Cảm Ơn cực đẹp và chuyên nghiệp cho PowerPoin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5946" y="0"/>
            <a:ext cx="13220054"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565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512727"/>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44846"/>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92574" y="459417"/>
            <a:ext cx="4432610"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4075155"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138151" y="2412737"/>
            <a:ext cx="10155491" cy="2677656"/>
          </a:xfrm>
          <a:prstGeom prst="rect">
            <a:avLst/>
          </a:prstGeom>
          <a:solidFill>
            <a:schemeClr val="accent1">
              <a:lumMod val="60000"/>
              <a:lumOff val="40000"/>
            </a:schemeClr>
          </a:solidFill>
        </p:spPr>
        <p:txBody>
          <a:bodyPr wrap="square" rtlCol="0">
            <a:spAutoFit/>
          </a:bodyPr>
          <a:lstStyle/>
          <a:p>
            <a:r>
              <a:rPr lang="vi-VN" sz="2400" b="1" dirty="0">
                <a:solidFill>
                  <a:schemeClr val="tx1">
                    <a:lumMod val="95000"/>
                    <a:lumOff val="5000"/>
                  </a:schemeClr>
                </a:solidFill>
                <a:latin typeface="+mj-lt"/>
              </a:rPr>
              <a:t>Hoàn thiện nội dung cho dấu …của các yêu cầu sau:</a:t>
            </a:r>
            <a:endParaRPr lang="en-US" sz="2400" dirty="0">
              <a:solidFill>
                <a:schemeClr val="tx1">
                  <a:lumMod val="95000"/>
                  <a:lumOff val="5000"/>
                </a:schemeClr>
              </a:solidFill>
              <a:latin typeface="+mj-lt"/>
            </a:endParaRPr>
          </a:p>
          <a:p>
            <a:pPr lvl="0"/>
            <a:r>
              <a:rPr lang="vi-VN" sz="2400" b="1" dirty="0">
                <a:solidFill>
                  <a:schemeClr val="tx1">
                    <a:lumMod val="95000"/>
                    <a:lumOff val="5000"/>
                  </a:schemeClr>
                </a:solidFill>
                <a:latin typeface="+mj-lt"/>
              </a:rPr>
              <a:t>1. (1)… là cách triển khai, tổ chức hình ảnh, mạch cảm xúa của bài thơ.</a:t>
            </a:r>
          </a:p>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vi-VN" sz="2400" b="1" dirty="0">
                <a:solidFill>
                  <a:schemeClr val="tx1">
                    <a:lumMod val="95000"/>
                    <a:lumOff val="5000"/>
                  </a:schemeClr>
                </a:solidFill>
                <a:latin typeface="Times New Roman" panose="02020603050405020304" pitchFamily="18" charset="0"/>
                <a:cs typeface="Times New Roman" panose="02020603050405020304" pitchFamily="18" charset="0"/>
              </a:rPr>
              <a:t> 2. (2)…là thơ có những hình ảnh có tính biểu tượng, gợi cho người đọc những ý niệm, hoặc gợi lên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vi-VN" sz="2400" b="1" dirty="0">
                <a:solidFill>
                  <a:schemeClr val="tx1">
                    <a:lumMod val="95000"/>
                    <a:lumOff val="5000"/>
                  </a:schemeClr>
                </a:solidFill>
                <a:latin typeface="Times New Roman" panose="02020603050405020304" pitchFamily="18" charset="0"/>
                <a:cs typeface="Times New Roman" panose="02020603050405020304" pitchFamily="18" charset="0"/>
              </a:rPr>
              <a:t> tưởng sâu xa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a:p>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50224" y="1673638"/>
            <a:ext cx="437209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5" name="Footer Placeholder 4"/>
          <p:cNvSpPr>
            <a:spLocks noGrp="1"/>
          </p:cNvSpPr>
          <p:nvPr>
            <p:ph type="ftr" sz="quarter" idx="11"/>
          </p:nvPr>
        </p:nvSpPr>
        <p:spPr>
          <a:xfrm>
            <a:off x="6745064" y="6356350"/>
            <a:ext cx="6080760" cy="501650"/>
          </a:xfrm>
        </p:spPr>
        <p:txBody>
          <a:bodyPr/>
          <a:lstStyle/>
          <a:p>
            <a:pPr algn="l"/>
            <a:r>
              <a:rPr lang="en-US" b="1" u="sng" dirty="0">
                <a:solidFill>
                  <a:srgbClr val="C00000"/>
                </a:solidFill>
              </a:rPr>
              <a:t>GV:</a:t>
            </a:r>
            <a:endParaRPr lang="en-US" dirty="0"/>
          </a:p>
        </p:txBody>
      </p:sp>
    </p:spTree>
    <p:extLst>
      <p:ext uri="{BB962C8B-B14F-4D97-AF65-F5344CB8AC3E}">
        <p14:creationId xmlns:p14="http://schemas.microsoft.com/office/powerpoint/2010/main" xmlns="" val="392970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512727"/>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44846"/>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92574" y="459417"/>
            <a:ext cx="442041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4075155"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883920" y="2617925"/>
            <a:ext cx="11125200" cy="1200329"/>
          </a:xfrm>
          <a:prstGeom prst="rect">
            <a:avLst/>
          </a:prstGeom>
          <a:solidFill>
            <a:schemeClr val="accent1">
              <a:lumMod val="60000"/>
              <a:lumOff val="40000"/>
            </a:schemeClr>
          </a:solidFill>
        </p:spPr>
        <p:txBody>
          <a:bodyPr wrap="square" rtlCol="0">
            <a:spAutoFit/>
          </a:bodyPr>
          <a:lstStyle/>
          <a:p>
            <a:pPr algn="ctr"/>
            <a:r>
              <a:rPr lang="vi-VN" sz="2400" dirty="0">
                <a:solidFill>
                  <a:srgbClr val="FF0000"/>
                </a:solidFill>
                <a:latin typeface="+mj-lt"/>
              </a:rPr>
              <a:t>… </a:t>
            </a:r>
            <a:r>
              <a:rPr lang="vi-VN" sz="2400" b="1" dirty="0">
                <a:latin typeface="+mj-lt"/>
              </a:rPr>
              <a:t>là cách triển khai, tổ chức hình ảnh, mạch cảm xú</a:t>
            </a:r>
            <a:r>
              <a:rPr lang="en-US" sz="2400" b="1" dirty="0">
                <a:latin typeface="+mj-lt"/>
              </a:rPr>
              <a:t>c</a:t>
            </a:r>
            <a:r>
              <a:rPr lang="vi-VN" sz="2400" b="1" dirty="0">
                <a:latin typeface="+mj-lt"/>
              </a:rPr>
              <a:t> của bài thơ.</a:t>
            </a:r>
            <a:endParaRPr lang="en-US" sz="2400" b="1" dirty="0">
              <a:latin typeface="+mj-lt"/>
            </a:endParaRPr>
          </a:p>
          <a:p>
            <a:endParaRPr lang="en-US" sz="2400" b="1" dirty="0">
              <a:latin typeface="+mj-lt"/>
            </a:endParaRPr>
          </a:p>
          <a:p>
            <a:endParaRPr lang="en-US" sz="2400" dirty="0">
              <a:solidFill>
                <a:srgbClr val="FF0000"/>
              </a:solidFill>
              <a:latin typeface="+mj-lt"/>
            </a:endParaRPr>
          </a:p>
        </p:txBody>
      </p:sp>
      <p:sp>
        <p:nvSpPr>
          <p:cNvPr id="11" name="TextBox 10"/>
          <p:cNvSpPr txBox="1"/>
          <p:nvPr/>
        </p:nvSpPr>
        <p:spPr>
          <a:xfrm>
            <a:off x="3534984" y="1827962"/>
            <a:ext cx="437209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9" name="TextBox 8">
            <a:extLst>
              <a:ext uri="{FF2B5EF4-FFF2-40B4-BE49-F238E27FC236}">
                <a16:creationId xmlns:a16="http://schemas.microsoft.com/office/drawing/2014/main" xmlns="" id="{7F16D3EB-04C5-43BE-A023-1E5CA9A03724}"/>
              </a:ext>
            </a:extLst>
          </p:cNvPr>
          <p:cNvSpPr txBox="1"/>
          <p:nvPr/>
        </p:nvSpPr>
        <p:spPr>
          <a:xfrm>
            <a:off x="1219201" y="2617925"/>
            <a:ext cx="1280160" cy="830997"/>
          </a:xfrm>
          <a:prstGeom prst="rect">
            <a:avLst/>
          </a:prstGeom>
          <a:solidFill>
            <a:schemeClr val="accent1">
              <a:lumMod val="60000"/>
              <a:lumOff val="40000"/>
            </a:schemeClr>
          </a:solid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Cấu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tứ</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mj-lt"/>
            </a:endParaRPr>
          </a:p>
        </p:txBody>
      </p:sp>
      <p:sp>
        <p:nvSpPr>
          <p:cNvPr id="12" name="TextBox 11">
            <a:extLst>
              <a:ext uri="{FF2B5EF4-FFF2-40B4-BE49-F238E27FC236}">
                <a16:creationId xmlns:a16="http://schemas.microsoft.com/office/drawing/2014/main" xmlns="" id="{C0B44323-C27B-4030-8149-2B7239F84FDD}"/>
              </a:ext>
            </a:extLst>
          </p:cNvPr>
          <p:cNvSpPr txBox="1"/>
          <p:nvPr/>
        </p:nvSpPr>
        <p:spPr>
          <a:xfrm>
            <a:off x="883920" y="4202083"/>
            <a:ext cx="11125200" cy="830997"/>
          </a:xfrm>
          <a:prstGeom prst="rect">
            <a:avLst/>
          </a:prstGeom>
          <a:solidFill>
            <a:schemeClr val="accent1">
              <a:lumMod val="60000"/>
              <a:lumOff val="40000"/>
            </a:schemeClr>
          </a:solidFill>
        </p:spPr>
        <p:txBody>
          <a:bodyPr wrap="square" rtlCol="0">
            <a:spAutoFit/>
          </a:bodyPr>
          <a:lstStyle/>
          <a:p>
            <a:r>
              <a:rPr lang="en-US" sz="2400" b="1" dirty="0"/>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E9D272BC-259A-4826-85B7-22825F01518A}"/>
              </a:ext>
            </a:extLst>
          </p:cNvPr>
          <p:cNvSpPr txBox="1"/>
          <p:nvPr/>
        </p:nvSpPr>
        <p:spPr>
          <a:xfrm>
            <a:off x="1036321" y="4186320"/>
            <a:ext cx="3581400" cy="461665"/>
          </a:xfrm>
          <a:prstGeom prst="rect">
            <a:avLst/>
          </a:prstGeom>
          <a:solidFill>
            <a:schemeClr val="accent1">
              <a:lumMod val="60000"/>
              <a:lumOff val="40000"/>
            </a:schemeClr>
          </a:solid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99122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9"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2</a:t>
            </a:r>
          </a:p>
        </p:txBody>
      </p:sp>
      <p:sp>
        <p:nvSpPr>
          <p:cNvPr id="7" name="TextBox 6"/>
          <p:cNvSpPr txBox="1"/>
          <p:nvPr/>
        </p:nvSpPr>
        <p:spPr>
          <a:xfrm>
            <a:off x="1914338" y="361075"/>
            <a:ext cx="434015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2836033"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94683"/>
            <a:ext cx="2039341" cy="523220"/>
          </a:xfrm>
          <a:prstGeom prst="rect">
            <a:avLst/>
          </a:prstGeom>
          <a:noFill/>
        </p:spPr>
        <p:txBody>
          <a:bodyPr wrap="none" rtlCol="0">
            <a:spAutoFit/>
          </a:bodyPr>
          <a:lstStyle/>
          <a:p>
            <a:pPr marL="514350" indent="-514350">
              <a:buAutoNum type="alphaLcPeriod"/>
            </a:pP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1" name="Rectangle 10"/>
          <p:cNvSpPr/>
          <p:nvPr/>
        </p:nvSpPr>
        <p:spPr>
          <a:xfrm>
            <a:off x="366884" y="2248681"/>
            <a:ext cx="8231276" cy="3970318"/>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Quê quán: Can Lộc, Hà Tĩnh</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Gia đình: Ông sinh ra trong một gia đình nhà nho. </a:t>
            </a:r>
          </a:p>
          <a:p>
            <a:r>
              <a:rPr lang="vi-VN" sz="2800" b="1" dirty="0">
                <a:latin typeface="Times New Roman" panose="02020603050405020304" pitchFamily="18" charset="0"/>
                <a:cs typeface="Times New Roman" panose="02020603050405020304" pitchFamily="18" charset="0"/>
              </a:rPr>
              <a:t>- Là con người say mê rèn luyện, lao động và sáng tác. Đó là một quyết tâm khắc khổ, là lẽ sống là niềm đam mê trong cuộc đời.</a:t>
            </a:r>
          </a:p>
          <a:p>
            <a:r>
              <a:rPr lang="vi-VN" sz="2800" b="1" dirty="0">
                <a:latin typeface="Times New Roman" panose="02020603050405020304" pitchFamily="18" charset="0"/>
                <a:cs typeface="Times New Roman" panose="02020603050405020304" pitchFamily="18" charset="0"/>
              </a:rPr>
              <a:t>- Là nhà thơ mới nhất trong các nhà thơ Mới. </a:t>
            </a:r>
          </a:p>
          <a:p>
            <a:r>
              <a:rPr lang="vi-VN" sz="2800" b="1" dirty="0">
                <a:latin typeface="Times New Roman" panose="02020603050405020304" pitchFamily="18" charset="0"/>
                <a:cs typeface="Times New Roman" panose="02020603050405020304" pitchFamily="18" charset="0"/>
              </a:rPr>
              <a:t>- Thơ Xuân Diệu dồi dào những rung động tươi mới, tràn trề tình yêu và niềm khát khao giao cảm với </a:t>
            </a:r>
            <a:r>
              <a:rPr lang="vi-VN" sz="2800" b="1">
                <a:latin typeface="Times New Roman" panose="02020603050405020304" pitchFamily="18" charset="0"/>
                <a:cs typeface="Times New Roman" panose="02020603050405020304" pitchFamily="18" charset="0"/>
              </a:rPr>
              <a:t>đời</a:t>
            </a:r>
            <a:r>
              <a:rPr lang="vi-VN" sz="2800" b="1" smtClean="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pic>
        <p:nvPicPr>
          <p:cNvPr id="2050" name="Picture 2" descr="Đây mua thu tới- bài thơ thu của nhà thơ tình Xuân Diệu ...">
            <a:extLst>
              <a:ext uri="{FF2B5EF4-FFF2-40B4-BE49-F238E27FC236}">
                <a16:creationId xmlns:a16="http://schemas.microsoft.com/office/drawing/2014/main" xmlns="" id="{A0584F79-3B03-4FCA-998B-20148A83CC9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98160" y="822960"/>
            <a:ext cx="3365240" cy="51968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4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anim calcmode="lin" valueType="num">
                                      <p:cBhvr>
                                        <p:cTn id="4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 calcmode="lin" valueType="num">
                                      <p:cBhvr additive="base">
                                        <p:cTn id="5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2</a:t>
            </a:r>
          </a:p>
        </p:txBody>
      </p:sp>
      <p:sp>
        <p:nvSpPr>
          <p:cNvPr id="7" name="TextBox 6"/>
          <p:cNvSpPr txBox="1"/>
          <p:nvPr/>
        </p:nvSpPr>
        <p:spPr>
          <a:xfrm>
            <a:off x="1914338" y="361075"/>
            <a:ext cx="4327966"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2836033"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94683"/>
            <a:ext cx="2225225" cy="523220"/>
          </a:xfrm>
          <a:prstGeom prst="rect">
            <a:avLst/>
          </a:prstGeom>
          <a:noFill/>
        </p:spPr>
        <p:txBody>
          <a:bodyPr wrap="non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b.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phẩm</a:t>
            </a:r>
            <a:r>
              <a:rPr lang="en-US" sz="28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78593" y="2267053"/>
            <a:ext cx="5558101"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Đây mùa thu tới được in trong tập Thơ thơ (1933 – 1938), tập thơ đầu tay của tác giả.</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7B139A63-113E-44BA-BD6E-0A34D9922182}"/>
              </a:ext>
            </a:extLst>
          </p:cNvPr>
          <p:cNvPicPr>
            <a:picLocks noChangeAspect="1"/>
          </p:cNvPicPr>
          <p:nvPr/>
        </p:nvPicPr>
        <p:blipFill>
          <a:blip r:embed="rId3"/>
          <a:stretch>
            <a:fillRect/>
          </a:stretch>
        </p:blipFill>
        <p:spPr>
          <a:xfrm>
            <a:off x="6477001" y="945850"/>
            <a:ext cx="5136406" cy="5058710"/>
          </a:xfrm>
          <a:prstGeom prst="rect">
            <a:avLst/>
          </a:prstGeom>
        </p:spPr>
      </p:pic>
    </p:spTree>
    <p:extLst>
      <p:ext uri="{BB962C8B-B14F-4D97-AF65-F5344CB8AC3E}">
        <p14:creationId xmlns:p14="http://schemas.microsoft.com/office/powerpoint/2010/main" xmlns="" val="36555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3</a:t>
            </a:r>
          </a:p>
        </p:txBody>
      </p:sp>
      <p:sp>
        <p:nvSpPr>
          <p:cNvPr id="7" name="TextBox 6"/>
          <p:cNvSpPr txBox="1"/>
          <p:nvPr/>
        </p:nvSpPr>
        <p:spPr>
          <a:xfrm>
            <a:off x="1914338" y="361075"/>
            <a:ext cx="4303582"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5796780" cy="523220"/>
          </a:xfrm>
          <a:prstGeom prst="rect">
            <a:avLst/>
          </a:prstGeom>
          <a:noFill/>
        </p:spPr>
        <p:txBody>
          <a:bodyPr wrap="non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Một yếu tố tượng trưng trong bài thơ:</a:t>
            </a: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94766" y="128478"/>
            <a:ext cx="3025338" cy="2498484"/>
          </a:xfrm>
          <a:prstGeom prst="rect">
            <a:avLst/>
          </a:prstGeom>
        </p:spPr>
      </p:pic>
      <p:sp>
        <p:nvSpPr>
          <p:cNvPr id="10" name="Footer Placeholder 9"/>
          <p:cNvSpPr>
            <a:spLocks noGrp="1"/>
          </p:cNvSpPr>
          <p:nvPr>
            <p:ph type="ftr" sz="quarter" idx="11"/>
          </p:nvPr>
        </p:nvSpPr>
        <p:spPr>
          <a:xfrm>
            <a:off x="4038600" y="6356350"/>
            <a:ext cx="6736080" cy="761478"/>
          </a:xfrm>
        </p:spPr>
        <p:txBody>
          <a:bodyPr/>
          <a:lstStyle/>
          <a:p>
            <a:pPr algn="l"/>
            <a:r>
              <a:rPr lang="en-US" b="1" u="sng" dirty="0">
                <a:solidFill>
                  <a:srgbClr val="C00000"/>
                </a:solidFill>
              </a:rPr>
              <a:t>GV:</a:t>
            </a:r>
            <a:endParaRPr lang="en-US" dirty="0"/>
          </a:p>
        </p:txBody>
      </p:sp>
      <p:sp>
        <p:nvSpPr>
          <p:cNvPr id="12" name="TextBox 11">
            <a:extLst>
              <a:ext uri="{FF2B5EF4-FFF2-40B4-BE49-F238E27FC236}">
                <a16:creationId xmlns:a16="http://schemas.microsoft.com/office/drawing/2014/main" xmlns="" id="{B2CB6C6C-F3C4-4F7F-8C32-6838584084EB}"/>
              </a:ext>
            </a:extLst>
          </p:cNvPr>
          <p:cNvSpPr txBox="1"/>
          <p:nvPr/>
        </p:nvSpPr>
        <p:spPr>
          <a:xfrm>
            <a:off x="716280" y="2143501"/>
            <a:ext cx="76718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Rặng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liễu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r>
              <a:rPr lang="en-US" sz="2800" b="1" dirty="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tang</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23955EC-CD63-4D0F-9943-B856B4256409}"/>
              </a:ext>
            </a:extLst>
          </p:cNvPr>
          <p:cNvSpPr txBox="1"/>
          <p:nvPr/>
        </p:nvSpPr>
        <p:spPr>
          <a:xfrm>
            <a:off x="832513" y="3301393"/>
            <a:ext cx="5702399" cy="523220"/>
          </a:xfrm>
          <a:prstGeom prst="rect">
            <a:avLst/>
          </a:prstGeom>
          <a:noFill/>
        </p:spPr>
        <p:txBody>
          <a:bodyPr wrap="square" rtlCol="0">
            <a:spAutoFit/>
          </a:bodyPr>
          <a:lstStyle/>
          <a:p>
            <a:pPr marL="457200" indent="-457200">
              <a:buFontTx/>
              <a:buChar char="-"/>
            </a:pP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Nghe rét mướt luồn trong gió” </a:t>
            </a:r>
            <a:endParaRPr lang="en-US" sz="2800" dirty="0"/>
          </a:p>
        </p:txBody>
      </p:sp>
    </p:spTree>
    <p:extLst>
      <p:ext uri="{BB962C8B-B14F-4D97-AF65-F5344CB8AC3E}">
        <p14:creationId xmlns:p14="http://schemas.microsoft.com/office/powerpoint/2010/main" xmlns="" val="4310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27" y="302019"/>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02019"/>
            <a:ext cx="3300497" cy="584775"/>
          </a:xfrm>
          <a:prstGeom prst="rect">
            <a:avLst/>
          </a:prstGeom>
          <a:noFill/>
        </p:spPr>
        <p:txBody>
          <a:bodyPr wrap="square" rtlCol="0">
            <a:spAutoFit/>
          </a:bodyPr>
          <a:lstStyle/>
          <a:p>
            <a:r>
              <a:rPr lang="vi-VN" sz="3200" b="1" dirty="0">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5" name="TextBox 354">
            <a:extLst>
              <a:ext uri="{FF2B5EF4-FFF2-40B4-BE49-F238E27FC236}">
                <a16:creationId xmlns:a16="http://schemas.microsoft.com/office/drawing/2014/main" xmlns="" id="{741BC9E2-9CC7-42AE-A6F8-B639A06DB579}"/>
              </a:ext>
            </a:extLst>
          </p:cNvPr>
          <p:cNvSpPr txBox="1"/>
          <p:nvPr/>
        </p:nvSpPr>
        <p:spPr>
          <a:xfrm>
            <a:off x="3974592" y="1149903"/>
            <a:ext cx="3657600"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Thảo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luận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nhóm</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6" name="TextBox 355">
            <a:extLst>
              <a:ext uri="{FF2B5EF4-FFF2-40B4-BE49-F238E27FC236}">
                <a16:creationId xmlns:a16="http://schemas.microsoft.com/office/drawing/2014/main" xmlns="" id="{E35A626A-4430-4A19-8847-6EE032523E1A}"/>
              </a:ext>
            </a:extLst>
          </p:cNvPr>
          <p:cNvSpPr txBox="1"/>
          <p:nvPr/>
        </p:nvSpPr>
        <p:spPr>
          <a:xfrm>
            <a:off x="701027" y="1942390"/>
            <a:ext cx="4648212" cy="41549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1,2</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 Bức tranh thiên nhiên ở khổ thơ thứ nhất được khắc họa qua những chi tiết nào? Nêu nhận xét của em về mối quan hệ giữa các chi tiết đó. </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Ở khổ 2, sự rụng rơi của thế giới cảnh vật trước cái lạnh diễn ra theo trật tự: hoa - lá - cành. Trật tự theo “bước đi của thời gian” này có ý nghĩa </a:t>
            </a:r>
            <a:r>
              <a:rPr lang="vi-VN" sz="2400" b="1">
                <a:solidFill>
                  <a:schemeClr val="accent1">
                    <a:lumMod val="50000"/>
                  </a:schemeClr>
                </a:solidFill>
                <a:latin typeface="Times New Roman" panose="02020603050405020304" pitchFamily="18" charset="0"/>
                <a:cs typeface="Times New Roman" panose="02020603050405020304" pitchFamily="18" charset="0"/>
              </a:rPr>
              <a:t>gì</a:t>
            </a:r>
            <a:r>
              <a:rPr lang="vi-VN" sz="2400" b="1" smtClean="0">
                <a:solidFill>
                  <a:schemeClr val="accent1">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7" name="TextBox 356">
            <a:extLst>
              <a:ext uri="{FF2B5EF4-FFF2-40B4-BE49-F238E27FC236}">
                <a16:creationId xmlns:a16="http://schemas.microsoft.com/office/drawing/2014/main" xmlns="" id="{A2FC4D01-7A7A-4885-AF3C-6AC838733D2A}"/>
              </a:ext>
            </a:extLst>
          </p:cNvPr>
          <p:cNvSpPr txBox="1"/>
          <p:nvPr/>
        </p:nvSpPr>
        <p:spPr>
          <a:xfrm>
            <a:off x="6144768" y="1997787"/>
            <a:ext cx="5132832"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3,4</a:t>
            </a:r>
          </a:p>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Hãy so sánh sự khác biệt của không gian thơ ở khổ 2 với khổ 3. Chỉ ra ý nghĩa nghệ thuật của sự khác biệt này. </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Em hiểu như thế nào về tâm trạng “buồn không nói”, “Tựa cửa nhìn xa nghĩ ngợi” của “Ít nhiều thiếu nữ” trong hai câu kết của bài thơ? Qua đó, chỉ ra mạch cảm xúc chủ đạo của bài thơ.</a:t>
            </a:r>
          </a:p>
        </p:txBody>
      </p:sp>
      <p:pic>
        <p:nvPicPr>
          <p:cNvPr id="3392" name="Picture 3391">
            <a:extLst>
              <a:ext uri="{FF2B5EF4-FFF2-40B4-BE49-F238E27FC236}">
                <a16:creationId xmlns:a16="http://schemas.microsoft.com/office/drawing/2014/main" xmlns="" id="{33E83165-1A27-412C-8C10-A98D91FC1ECD}"/>
              </a:ext>
            </a:extLst>
          </p:cNvPr>
          <p:cNvPicPr>
            <a:picLocks noChangeAspect="1"/>
          </p:cNvPicPr>
          <p:nvPr/>
        </p:nvPicPr>
        <p:blipFill>
          <a:blip r:embed="rId3"/>
          <a:stretch>
            <a:fillRect/>
          </a:stretch>
        </p:blipFill>
        <p:spPr>
          <a:xfrm>
            <a:off x="9757926" y="63013"/>
            <a:ext cx="2407921" cy="1476709"/>
          </a:xfrm>
          <a:prstGeom prst="rect">
            <a:avLst/>
          </a:prstGeom>
        </p:spPr>
      </p:pic>
    </p:spTree>
    <p:extLst>
      <p:ext uri="{BB962C8B-B14F-4D97-AF65-F5344CB8AC3E}">
        <p14:creationId xmlns:p14="http://schemas.microsoft.com/office/powerpoint/2010/main" xmlns="" val="261512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fade">
                                      <p:cBhvr>
                                        <p:cTn id="11" dur="1000"/>
                                        <p:tgtEl>
                                          <p:spTgt spid="355"/>
                                        </p:tgtEl>
                                      </p:cBhvr>
                                    </p:animEffect>
                                    <p:anim calcmode="lin" valueType="num">
                                      <p:cBhvr>
                                        <p:cTn id="12" dur="1000" fill="hold"/>
                                        <p:tgtEl>
                                          <p:spTgt spid="355"/>
                                        </p:tgtEl>
                                        <p:attrNameLst>
                                          <p:attrName>ppt_x</p:attrName>
                                        </p:attrNameLst>
                                      </p:cBhvr>
                                      <p:tavLst>
                                        <p:tav tm="0">
                                          <p:val>
                                            <p:strVal val="#ppt_x"/>
                                          </p:val>
                                        </p:tav>
                                        <p:tav tm="100000">
                                          <p:val>
                                            <p:strVal val="#ppt_x"/>
                                          </p:val>
                                        </p:tav>
                                      </p:tavLst>
                                    </p:anim>
                                    <p:anim calcmode="lin" valueType="num">
                                      <p:cBhvr>
                                        <p:cTn id="13" dur="1000" fill="hold"/>
                                        <p:tgtEl>
                                          <p:spTgt spid="35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56"/>
                                        </p:tgtEl>
                                        <p:attrNameLst>
                                          <p:attrName>style.visibility</p:attrName>
                                        </p:attrNameLst>
                                      </p:cBhvr>
                                      <p:to>
                                        <p:strVal val="visible"/>
                                      </p:to>
                                    </p:set>
                                    <p:animEffect transition="in" filter="fade">
                                      <p:cBhvr>
                                        <p:cTn id="18" dur="1000"/>
                                        <p:tgtEl>
                                          <p:spTgt spid="356"/>
                                        </p:tgtEl>
                                      </p:cBhvr>
                                    </p:animEffect>
                                    <p:anim calcmode="lin" valueType="num">
                                      <p:cBhvr>
                                        <p:cTn id="19" dur="1000" fill="hold"/>
                                        <p:tgtEl>
                                          <p:spTgt spid="356"/>
                                        </p:tgtEl>
                                        <p:attrNameLst>
                                          <p:attrName>ppt_x</p:attrName>
                                        </p:attrNameLst>
                                      </p:cBhvr>
                                      <p:tavLst>
                                        <p:tav tm="0">
                                          <p:val>
                                            <p:strVal val="#ppt_x"/>
                                          </p:val>
                                        </p:tav>
                                        <p:tav tm="100000">
                                          <p:val>
                                            <p:strVal val="#ppt_x"/>
                                          </p:val>
                                        </p:tav>
                                      </p:tavLst>
                                    </p:anim>
                                    <p:anim calcmode="lin" valueType="num">
                                      <p:cBhvr>
                                        <p:cTn id="20" dur="1000" fill="hold"/>
                                        <p:tgtEl>
                                          <p:spTgt spid="35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7"/>
                                        </p:tgtEl>
                                        <p:attrNameLst>
                                          <p:attrName>style.visibility</p:attrName>
                                        </p:attrNameLst>
                                      </p:cBhvr>
                                      <p:to>
                                        <p:strVal val="visible"/>
                                      </p:to>
                                    </p:set>
                                    <p:anim calcmode="lin" valueType="num">
                                      <p:cBhvr additive="base">
                                        <p:cTn id="25" dur="500" fill="hold"/>
                                        <p:tgtEl>
                                          <p:spTgt spid="357"/>
                                        </p:tgtEl>
                                        <p:attrNameLst>
                                          <p:attrName>ppt_x</p:attrName>
                                        </p:attrNameLst>
                                      </p:cBhvr>
                                      <p:tavLst>
                                        <p:tav tm="0">
                                          <p:val>
                                            <p:strVal val="#ppt_x"/>
                                          </p:val>
                                        </p:tav>
                                        <p:tav tm="100000">
                                          <p:val>
                                            <p:strVal val="#ppt_x"/>
                                          </p:val>
                                        </p:tav>
                                      </p:tavLst>
                                    </p:anim>
                                    <p:anim calcmode="lin" valueType="num">
                                      <p:cBhvr additive="base">
                                        <p:cTn id="26"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5" grpId="0" animBg="1"/>
      <p:bldP spid="356" grpId="0" animBg="1"/>
      <p:bldP spid="3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6728D11B-929E-4324-91B0-4A4DA4CAC3DD}"/>
    </a:ext>
  </a:extLst>
</a:theme>
</file>

<file path=ppt/theme/theme4.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5AAD9E"/>
      </a:accent1>
      <a:accent2>
        <a:srgbClr val="ADB5BF"/>
      </a:accent2>
      <a:accent3>
        <a:srgbClr val="5AAD9E"/>
      </a:accent3>
      <a:accent4>
        <a:srgbClr val="ADB5BF"/>
      </a:accent4>
      <a:accent5>
        <a:srgbClr val="5AAD9E"/>
      </a:accent5>
      <a:accent6>
        <a:srgbClr val="ADB5BF"/>
      </a:accent6>
      <a:hlink>
        <a:srgbClr val="5AAD9E"/>
      </a:hlink>
      <a:folHlink>
        <a:srgbClr val="ADB5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2182</Words>
  <Application>Microsoft Office PowerPoint</Application>
  <PresentationFormat>Custom</PresentationFormat>
  <Paragraphs>372</Paragraphs>
  <Slides>31</Slides>
  <Notes>26</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默认设计模板</vt:lpstr>
      <vt:lpstr>Savon</vt:lpstr>
      <vt:lpstr>2_第一PPT，www.1ppt.com</vt:lpstr>
      <vt:lpstr> KHỞI ĐỘNG</vt:lpstr>
      <vt:lpstr>Slide 2</vt:lpstr>
      <vt:lpstr>Slide 3</vt:lpstr>
      <vt:lpstr>I.</vt:lpstr>
      <vt:lpstr>I.</vt:lpstr>
      <vt:lpstr>I.</vt:lpstr>
      <vt:lpstr>I.</vt:lpstr>
      <vt:lpstr>I.</vt:lpstr>
      <vt:lpstr>II.</vt:lpstr>
      <vt:lpstr>II.</vt:lpstr>
      <vt:lpstr>II.</vt:lpstr>
      <vt:lpstr>II.</vt:lpstr>
      <vt:lpstr>Slide 13</vt:lpstr>
      <vt:lpstr>2. Khổ thơ cuối: Niềm khao khát hạnh phúc, yêu thương của con người</vt:lpstr>
      <vt:lpstr>Slide 15</vt:lpstr>
      <vt:lpstr>Slide 16</vt:lpstr>
      <vt:lpstr>HƯỚNG DẪN</vt:lpstr>
      <vt:lpstr>Slide 18</vt:lpstr>
      <vt:lpstr>Slide 19</vt:lpstr>
      <vt:lpstr>Slide 20</vt:lpstr>
      <vt:lpstr>Slide 21</vt:lpstr>
      <vt:lpstr>Slide 22</vt:lpstr>
      <vt:lpstr>Slide 23</vt:lpstr>
      <vt:lpstr>Slide 24</vt:lpstr>
      <vt:lpstr>Slide 25</vt:lpstr>
      <vt:lpstr>Đây mùa thu tới của Xuân Diệu</vt:lpstr>
      <vt:lpstr>+ Sau Cách mạng, Nguyễn Đình Thi náo nức về mùa thu vui, náo nức là vì thi nhân là người tự do, thi nhân đang cùng nhân dân làm chủ đất nước, đấu tranh giải phóng đất nước. Có thể nói mùa thu trong thơ Nguyễn Đình Thi là mùa thu của tâm hồn lãng mạn cách mạng.</vt:lpstr>
      <vt:lpstr>III.</vt:lpstr>
      <vt:lpstr>III.</vt:lpstr>
      <vt:lpstr>Slide 30</vt:lpstr>
      <vt:lpstr>Slide 31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135</cp:revision>
  <dcterms:created xsi:type="dcterms:W3CDTF">2022-08-14T04:20:21Z</dcterms:created>
  <dcterms:modified xsi:type="dcterms:W3CDTF">2024-08-15T09:34:36Z</dcterms:modified>
</cp:coreProperties>
</file>