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8" r:id="rId6"/>
    <p:sldId id="261" r:id="rId7"/>
    <p:sldId id="269" r:id="rId8"/>
    <p:sldId id="263" r:id="rId9"/>
    <p:sldId id="270" r:id="rId10"/>
    <p:sldId id="271" r:id="rId11"/>
    <p:sldId id="260" r:id="rId12"/>
  </p:sldIdLst>
  <p:sldSz cx="18288000" cy="10287000"/>
  <p:notesSz cx="6858000" cy="9144000"/>
  <p:embeddedFontLst>
    <p:embeddedFont>
      <p:font typeface="Roboto Condensed" charset="0"/>
      <p:regular r:id="rId14"/>
      <p:bold r:id="rId15"/>
      <p:italic r:id="rId16"/>
      <p:boldItalic r:id="rId17"/>
    </p:embeddedFont>
    <p:embeddedFont>
      <p:font typeface="Fraunces" charset="-93"/>
      <p:bold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4a2I9aFbKy5TfrcOWsYcSsYY9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C549CB-0C65-4504-9D4E-17C15259C77B}">
  <a:tblStyle styleId="{69C549CB-0C65-4504-9D4E-17C15259C7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53" d="100"/>
          <a:sy n="53" d="100"/>
        </p:scale>
        <p:origin x="-33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22045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5180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0431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94287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1792288" y="612775"/>
            <a:ext cx="5486400" cy="4114800"/>
          </a:xfrm>
          <a:prstGeom prst="rect">
            <a:avLst/>
          </a:prstGeom>
          <a:noFill/>
          <a:ln>
            <a:noFill/>
          </a:ln>
        </p:spPr>
      </p:sp>
      <p:sp>
        <p:nvSpPr>
          <p:cNvPr id="64" name="Google Shape;64;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5400000">
            <a:off x="8122729" y="-3042169"/>
            <a:ext cx="12783721" cy="16371337"/>
          </a:xfrm>
          <a:prstGeom prst="rect">
            <a:avLst/>
          </a:prstGeom>
          <a:noFill/>
          <a:ln>
            <a:noFill/>
          </a:ln>
        </p:spPr>
      </p:pic>
      <p:pic>
        <p:nvPicPr>
          <p:cNvPr id="85" name="Google Shape;85;p1"/>
          <p:cNvPicPr preferRelativeResize="0"/>
          <p:nvPr/>
        </p:nvPicPr>
        <p:blipFill rotWithShape="1">
          <a:blip r:embed="rId4">
            <a:alphaModFix/>
          </a:blip>
          <a:srcRect/>
          <a:stretch/>
        </p:blipFill>
        <p:spPr>
          <a:xfrm>
            <a:off x="7775805" y="-57703"/>
            <a:ext cx="1844061" cy="1810532"/>
          </a:xfrm>
          <a:prstGeom prst="rect">
            <a:avLst/>
          </a:prstGeom>
          <a:noFill/>
          <a:ln>
            <a:noFill/>
          </a:ln>
        </p:spPr>
      </p:pic>
      <p:grpSp>
        <p:nvGrpSpPr>
          <p:cNvPr id="86" name="Google Shape;86;p1"/>
          <p:cNvGrpSpPr/>
          <p:nvPr/>
        </p:nvGrpSpPr>
        <p:grpSpPr>
          <a:xfrm rot="332938">
            <a:off x="8318941" y="3831886"/>
            <a:ext cx="5346644" cy="6047981"/>
            <a:chOff x="47902" y="-42109"/>
            <a:chExt cx="718545" cy="812800"/>
          </a:xfrm>
        </p:grpSpPr>
        <p:sp>
          <p:nvSpPr>
            <p:cNvPr id="87" name="Google Shape;87;p1"/>
            <p:cNvSpPr/>
            <p:nvPr/>
          </p:nvSpPr>
          <p:spPr>
            <a:xfrm>
              <a:off x="47902" y="-28190"/>
              <a:ext cx="718545" cy="732720"/>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txBox="1"/>
            <p:nvPr/>
          </p:nvSpPr>
          <p:spPr>
            <a:xfrm rot="21267062">
              <a:off x="90723" y="-42109"/>
              <a:ext cx="6604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63018"/>
                </a:lnSpc>
                <a:spcBef>
                  <a:spcPts val="0"/>
                </a:spcBef>
                <a:spcAft>
                  <a:spcPts val="0"/>
                </a:spcAft>
                <a:buNone/>
              </a:pPr>
              <a:r>
                <a:rPr lang="vi-VN" sz="3399" dirty="0" smtClean="0">
                  <a:solidFill>
                    <a:srgbClr val="423000"/>
                  </a:solidFill>
                  <a:latin typeface="Roboto Condensed"/>
                  <a:ea typeface="Roboto Condensed"/>
                  <a:cs typeface="Roboto Condensed"/>
                  <a:sym typeface="Roboto Condensed"/>
                </a:rPr>
                <a:t>Kể </a:t>
              </a:r>
              <a:r>
                <a:rPr lang="vi-VN" sz="3399" dirty="0">
                  <a:solidFill>
                    <a:srgbClr val="423000"/>
                  </a:solidFill>
                  <a:latin typeface="Roboto Condensed"/>
                  <a:ea typeface="Roboto Condensed"/>
                  <a:cs typeface="Roboto Condensed"/>
                  <a:sym typeface="Roboto Condensed"/>
                </a:rPr>
                <a:t>tên những tác phẩm truyện em đã được học.</a:t>
              </a:r>
            </a:p>
            <a:p>
              <a:pPr lvl="0" algn="ctr">
                <a:lnSpc>
                  <a:spcPct val="163018"/>
                </a:lnSpc>
              </a:pPr>
              <a:r>
                <a:rPr lang="vi-VN" sz="3399" dirty="0" smtClean="0">
                  <a:solidFill>
                    <a:srgbClr val="423000"/>
                  </a:solidFill>
                  <a:latin typeface="Roboto Condensed"/>
                  <a:ea typeface="Roboto Condensed"/>
                  <a:cs typeface="Roboto Condensed"/>
                  <a:sym typeface="Roboto Condensed"/>
                </a:rPr>
                <a:t>Những </a:t>
              </a:r>
              <a:r>
                <a:rPr lang="vi-VN" sz="3399" dirty="0">
                  <a:solidFill>
                    <a:srgbClr val="423000"/>
                  </a:solidFill>
                  <a:latin typeface="Roboto Condensed"/>
                  <a:ea typeface="Roboto Condensed"/>
                  <a:cs typeface="Roboto Condensed"/>
                  <a:sym typeface="Roboto Condensed"/>
                </a:rPr>
                <a:t>vấn đề xã hội em rút ra từ những tác phẩm truyện đó là gì?</a:t>
              </a:r>
              <a:endParaRPr dirty="0"/>
            </a:p>
          </p:txBody>
        </p:sp>
      </p:grpSp>
      <p:sp>
        <p:nvSpPr>
          <p:cNvPr id="89" name="Google Shape;89;p1"/>
          <p:cNvSpPr txBox="1"/>
          <p:nvPr/>
        </p:nvSpPr>
        <p:spPr>
          <a:xfrm>
            <a:off x="7775805" y="1933804"/>
            <a:ext cx="8771652" cy="1749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0235" b="1" i="0" u="none" strike="noStrike" cap="none" dirty="0">
                <a:solidFill>
                  <a:srgbClr val="D75B3F"/>
                </a:solidFill>
                <a:latin typeface="Fraunces"/>
                <a:ea typeface="Fraunces"/>
                <a:cs typeface="Fraunces"/>
                <a:sym typeface="Fraunces"/>
              </a:rPr>
              <a:t>KHỞI ĐỘNG</a:t>
            </a:r>
            <a:endParaRPr dirty="0"/>
          </a:p>
        </p:txBody>
      </p:sp>
      <p:pic>
        <p:nvPicPr>
          <p:cNvPr id="90" name="Google Shape;90;p1"/>
          <p:cNvPicPr preferRelativeResize="0"/>
          <p:nvPr/>
        </p:nvPicPr>
        <p:blipFill rotWithShape="1">
          <a:blip r:embed="rId5">
            <a:alphaModFix/>
          </a:blip>
          <a:srcRect/>
          <a:stretch/>
        </p:blipFill>
        <p:spPr>
          <a:xfrm>
            <a:off x="13953268" y="-3225405"/>
            <a:ext cx="9188226" cy="9050403"/>
          </a:xfrm>
          <a:prstGeom prst="rect">
            <a:avLst/>
          </a:prstGeom>
          <a:noFill/>
          <a:ln>
            <a:noFill/>
          </a:ln>
        </p:spPr>
      </p:pic>
      <p:pic>
        <p:nvPicPr>
          <p:cNvPr id="91" name="Google Shape;91;p1"/>
          <p:cNvPicPr preferRelativeResize="0"/>
          <p:nvPr/>
        </p:nvPicPr>
        <p:blipFill rotWithShape="1">
          <a:blip r:embed="rId6">
            <a:alphaModFix/>
          </a:blip>
          <a:srcRect/>
          <a:stretch/>
        </p:blipFill>
        <p:spPr>
          <a:xfrm rot="-830237" flipH="1">
            <a:off x="13082829" y="4881906"/>
            <a:ext cx="6229653" cy="5176275"/>
          </a:xfrm>
          <a:prstGeom prst="rect">
            <a:avLst/>
          </a:prstGeom>
          <a:noFill/>
          <a:ln>
            <a:noFill/>
          </a:ln>
        </p:spPr>
      </p:pic>
      <p:pic>
        <p:nvPicPr>
          <p:cNvPr id="92" name="Google Shape;92;p1"/>
          <p:cNvPicPr preferRelativeResize="0"/>
          <p:nvPr/>
        </p:nvPicPr>
        <p:blipFill rotWithShape="1">
          <a:blip r:embed="rId7">
            <a:alphaModFix/>
          </a:blip>
          <a:srcRect/>
          <a:stretch/>
        </p:blipFill>
        <p:spPr>
          <a:xfrm>
            <a:off x="678835" y="847563"/>
            <a:ext cx="7169051" cy="8880581"/>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
          <p:cNvSpPr/>
          <p:nvPr/>
        </p:nvSpPr>
        <p:spPr>
          <a:xfrm>
            <a:off x="14117380" y="4082272"/>
            <a:ext cx="5624769" cy="5413889"/>
          </a:xfrm>
          <a:custGeom>
            <a:avLst/>
            <a:gdLst/>
            <a:ahLst/>
            <a:cxnLst/>
            <a:rect l="l" t="t" r="r" b="b"/>
            <a:pathLst>
              <a:path w="12736830" h="12259310" extrusionOk="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C85A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2" name="Google Shape;252;p10"/>
          <p:cNvPicPr preferRelativeResize="0"/>
          <p:nvPr/>
        </p:nvPicPr>
        <p:blipFill rotWithShape="1">
          <a:blip r:embed="rId3">
            <a:alphaModFix/>
          </a:blip>
          <a:srcRect/>
          <a:stretch/>
        </p:blipFill>
        <p:spPr>
          <a:xfrm>
            <a:off x="616601" y="1261240"/>
            <a:ext cx="15914448" cy="11055951"/>
          </a:xfrm>
          <a:prstGeom prst="rect">
            <a:avLst/>
          </a:prstGeom>
          <a:noFill/>
          <a:ln>
            <a:noFill/>
          </a:ln>
        </p:spPr>
      </p:pic>
      <p:sp>
        <p:nvSpPr>
          <p:cNvPr id="253" name="Google Shape;253;p10"/>
          <p:cNvSpPr txBox="1"/>
          <p:nvPr/>
        </p:nvSpPr>
        <p:spPr>
          <a:xfrm>
            <a:off x="1281437" y="160395"/>
            <a:ext cx="14294903" cy="1421736"/>
          </a:xfrm>
          <a:prstGeom prst="rect">
            <a:avLst/>
          </a:prstGeom>
          <a:noFill/>
          <a:ln>
            <a:noFill/>
          </a:ln>
        </p:spPr>
        <p:txBody>
          <a:bodyPr spcFirstLastPara="1" wrap="square" lIns="0" tIns="0" rIns="0" bIns="0" anchor="t" anchorCtr="0">
            <a:spAutoFit/>
          </a:bodyPr>
          <a:lstStyle/>
          <a:p>
            <a:pPr lvl="0" algn="ctr">
              <a:lnSpc>
                <a:spcPct val="140006"/>
              </a:lnSpc>
              <a:defRPr/>
            </a:pPr>
            <a:r>
              <a:rPr lang="en-US" sz="6599" dirty="0">
                <a:solidFill>
                  <a:srgbClr val="B74B00"/>
                </a:solidFill>
                <a:latin typeface="Fraunces"/>
                <a:ea typeface="Fraunces"/>
                <a:cs typeface="Fraunces"/>
                <a:sym typeface="Fraunces"/>
              </a:rPr>
              <a:t>3. LUYỆN TẬP</a:t>
            </a:r>
            <a:endParaRPr lang="en-US" sz="6600" dirty="0"/>
          </a:p>
        </p:txBody>
      </p:sp>
      <p:pic>
        <p:nvPicPr>
          <p:cNvPr id="254" name="Google Shape;254;p10"/>
          <p:cNvPicPr preferRelativeResize="0"/>
          <p:nvPr/>
        </p:nvPicPr>
        <p:blipFill rotWithShape="1">
          <a:blip r:embed="rId4">
            <a:alphaModFix/>
          </a:blip>
          <a:srcRect/>
          <a:stretch/>
        </p:blipFill>
        <p:spPr>
          <a:xfrm rot="-4084650">
            <a:off x="6195299" y="1485350"/>
            <a:ext cx="1668639" cy="2798023"/>
          </a:xfrm>
          <a:prstGeom prst="rect">
            <a:avLst/>
          </a:prstGeom>
          <a:noFill/>
          <a:ln>
            <a:noFill/>
          </a:ln>
        </p:spPr>
      </p:pic>
      <p:sp>
        <p:nvSpPr>
          <p:cNvPr id="255" name="Google Shape;255;p10"/>
          <p:cNvSpPr txBox="1"/>
          <p:nvPr/>
        </p:nvSpPr>
        <p:spPr>
          <a:xfrm>
            <a:off x="1229082" y="2450673"/>
            <a:ext cx="4423800" cy="692700"/>
          </a:xfrm>
          <a:prstGeom prst="rect">
            <a:avLst/>
          </a:prstGeom>
          <a:noFill/>
          <a:ln>
            <a:noFill/>
          </a:ln>
        </p:spPr>
        <p:txBody>
          <a:bodyPr spcFirstLastPara="1" wrap="square" lIns="0" tIns="0" rIns="0" bIns="0" anchor="t" anchorCtr="0">
            <a:spAutoFit/>
          </a:bodyPr>
          <a:lstStyle/>
          <a:p>
            <a:pPr lvl="0" algn="ctr"/>
            <a:r>
              <a:rPr lang="en-US" sz="4500" b="1" dirty="0" smtClean="0">
                <a:solidFill>
                  <a:srgbClr val="B74B00"/>
                </a:solidFill>
                <a:latin typeface="Roboto Condensed"/>
                <a:ea typeface="Roboto Condensed"/>
                <a:cs typeface="Roboto Condensed"/>
                <a:sym typeface="Roboto Condensed"/>
              </a:rPr>
              <a:t>a. </a:t>
            </a:r>
            <a:r>
              <a:rPr lang="en-US" sz="4500" b="1" dirty="0" err="1">
                <a:solidFill>
                  <a:srgbClr val="B74B00"/>
                </a:solidFill>
                <a:latin typeface="Roboto Condensed"/>
                <a:ea typeface="Roboto Condensed"/>
                <a:cs typeface="Roboto Condensed"/>
                <a:sym typeface="Roboto Condensed"/>
              </a:rPr>
              <a:t>Mở</a:t>
            </a:r>
            <a:r>
              <a:rPr lang="en-US" sz="4500" b="1" dirty="0">
                <a:solidFill>
                  <a:srgbClr val="B74B00"/>
                </a:solidFill>
                <a:latin typeface="Roboto Condensed"/>
                <a:ea typeface="Roboto Condensed"/>
                <a:cs typeface="Roboto Condensed"/>
                <a:sym typeface="Roboto Condensed"/>
              </a:rPr>
              <a:t> </a:t>
            </a:r>
            <a:r>
              <a:rPr lang="en-US" sz="4500" b="1" dirty="0" err="1" smtClean="0">
                <a:solidFill>
                  <a:srgbClr val="B74B00"/>
                </a:solidFill>
                <a:latin typeface="Roboto Condensed"/>
                <a:ea typeface="Roboto Condensed"/>
                <a:cs typeface="Roboto Condensed"/>
                <a:sym typeface="Roboto Condensed"/>
              </a:rPr>
              <a:t>đầu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6" name="Google Shape;256;p10"/>
          <p:cNvSpPr txBox="1"/>
          <p:nvPr/>
        </p:nvSpPr>
        <p:spPr>
          <a:xfrm>
            <a:off x="1723772" y="3701352"/>
            <a:ext cx="4943700" cy="6927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b. </a:t>
            </a:r>
            <a:r>
              <a:rPr kumimoji="0" lang="en-US" sz="4500" b="1" i="0" u="none" strike="noStrike" kern="0" cap="none" spc="0" normalizeH="0" baseline="0" noProof="0" dirty="0" err="1" smtClean="0">
                <a:ln>
                  <a:noFill/>
                </a:ln>
                <a:solidFill>
                  <a:srgbClr val="B74B00"/>
                </a:solidFill>
                <a:effectLst/>
                <a:uLnTx/>
                <a:uFillTx/>
                <a:latin typeface="Roboto Condensed"/>
                <a:ea typeface="Roboto Condensed"/>
                <a:cs typeface="Roboto Condensed"/>
                <a:sym typeface="Roboto Condensed"/>
              </a:rPr>
              <a:t>Nội</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dung </a:t>
            </a:r>
            <a:r>
              <a:rPr kumimoji="0" lang="en-US" sz="4500" b="1" i="0" u="none" strike="noStrike" kern="0" cap="none" spc="0" normalizeH="0" noProof="0" dirty="0" err="1" smtClean="0">
                <a:ln>
                  <a:noFill/>
                </a:ln>
                <a:solidFill>
                  <a:srgbClr val="B74B00"/>
                </a:solidFill>
                <a:effectLst/>
                <a:uLnTx/>
                <a:uFillTx/>
                <a:latin typeface="Roboto Condensed"/>
                <a:ea typeface="Roboto Condensed"/>
                <a:cs typeface="Roboto Condensed"/>
                <a:sym typeface="Roboto Condensed"/>
              </a:rPr>
              <a:t>chính</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7" name="Google Shape;257;p10"/>
          <p:cNvSpPr txBox="1"/>
          <p:nvPr/>
        </p:nvSpPr>
        <p:spPr>
          <a:xfrm>
            <a:off x="1229082" y="3035055"/>
            <a:ext cx="12223113" cy="732316"/>
          </a:xfrm>
          <a:prstGeom prst="rect">
            <a:avLst/>
          </a:prstGeom>
          <a:noFill/>
          <a:ln>
            <a:noFill/>
          </a:ln>
        </p:spPr>
        <p:txBody>
          <a:bodyPr spcFirstLastPara="1" wrap="square" lIns="0" tIns="0" rIns="0" bIns="0" anchor="t" anchorCtr="0">
            <a:spAutoFit/>
          </a:bodyPr>
          <a:lstStyle/>
          <a:p>
            <a:pPr lvl="0" algn="just">
              <a:lnSpc>
                <a:spcPct val="140011"/>
              </a:lnSpc>
            </a:pP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Giới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thiệu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mối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quan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hệ</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giữa</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cái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đẹp</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và</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cái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thiện</a:t>
            </a:r>
            <a:r>
              <a:rPr lang="en-US" sz="3399" dirty="0">
                <a:latin typeface="Roboto Condensed"/>
                <a:ea typeface="Roboto Condensed"/>
                <a:cs typeface="Roboto Condensed"/>
                <a:sym typeface="Roboto Condensed"/>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8" name="Google Shape;258;p10"/>
          <p:cNvSpPr txBox="1"/>
          <p:nvPr/>
        </p:nvSpPr>
        <p:spPr>
          <a:xfrm>
            <a:off x="1111924" y="4265483"/>
            <a:ext cx="14886664" cy="4431983"/>
          </a:xfrm>
          <a:prstGeom prst="rect">
            <a:avLst/>
          </a:prstGeom>
          <a:noFill/>
          <a:ln>
            <a:noFill/>
          </a:ln>
        </p:spPr>
        <p:txBody>
          <a:bodyPr spcFirstLastPara="1" wrap="square" lIns="0" tIns="0" rIns="0" bIns="0" anchor="t" anchorCtr="0">
            <a:spAutoFit/>
          </a:bodyPr>
          <a:lstStyle/>
          <a:p>
            <a:pPr lvl="0" algn="just"/>
            <a:r>
              <a:rPr lang="vi-VN" sz="3200" dirty="0">
                <a:latin typeface="Roboto Condensed"/>
                <a:ea typeface="Roboto Condensed"/>
                <a:cs typeface="Roboto Condensed"/>
                <a:sym typeface="Roboto Condensed"/>
              </a:rPr>
              <a:t>- Giải thích</a:t>
            </a:r>
          </a:p>
          <a:p>
            <a:pPr lvl="0" algn="just"/>
            <a:r>
              <a:rPr lang="vi-VN" sz="3200" dirty="0">
                <a:latin typeface="Roboto Condensed"/>
                <a:ea typeface="Roboto Condensed"/>
                <a:cs typeface="Roboto Condensed"/>
                <a:sym typeface="Roboto Condensed"/>
              </a:rPr>
              <a:t>+ Cái đẹp là biểu trưng cho một giá trị, đáp ứng nhu cầu khát vọng sống của con người, đem lại cho con người cảm xúc tích cực và thôi thúc con người sáng tạo. </a:t>
            </a:r>
          </a:p>
          <a:p>
            <a:pPr lvl="0" algn="just"/>
            <a:r>
              <a:rPr lang="vi-VN" sz="3200" dirty="0" smtClean="0">
                <a:latin typeface="Roboto Condensed"/>
                <a:ea typeface="Roboto Condensed"/>
                <a:cs typeface="Roboto Condensed"/>
                <a:sym typeface="Roboto Condensed"/>
              </a:rPr>
              <a:t>- </a:t>
            </a:r>
            <a:r>
              <a:rPr lang="vi-VN" sz="3200" dirty="0">
                <a:latin typeface="Roboto Condensed"/>
                <a:ea typeface="Roboto Condensed"/>
                <a:cs typeface="Roboto Condensed"/>
                <a:sym typeface="Roboto Condensed"/>
              </a:rPr>
              <a:t>Mối quan hệ giữa cái đẹp và cái thiện</a:t>
            </a:r>
          </a:p>
          <a:p>
            <a:pPr lvl="0" algn="just"/>
            <a:r>
              <a:rPr lang="vi-VN" sz="3200" dirty="0">
                <a:latin typeface="Roboto Condensed"/>
                <a:ea typeface="Roboto Condensed"/>
                <a:cs typeface="Roboto Condensed"/>
                <a:sym typeface="Roboto Condensed"/>
              </a:rPr>
              <a:t>+ Cái gì đẹp thì luôn luôn gắn liền với cái tốt, cái thiện. Văn học luôn gắn liền với cái đẹp và cái thiện. Nhiều tác phẩm văn học tuy miêu tả cái xấu, cái ác nhưng xét cho cùng là để đề cao chiến thắng của cái thiện.</a:t>
            </a:r>
          </a:p>
          <a:p>
            <a:pPr lvl="0" algn="just"/>
            <a:r>
              <a:rPr lang="vi-VN" sz="3200" dirty="0">
                <a:latin typeface="Roboto Condensed"/>
                <a:ea typeface="Roboto Condensed"/>
                <a:cs typeface="Roboto Condensed"/>
                <a:sym typeface="Roboto Condensed"/>
              </a:rPr>
              <a:t>+ Dẫn chứng: </a:t>
            </a:r>
            <a:r>
              <a:rPr lang="vi-VN" sz="3200" dirty="0" smtClean="0">
                <a:latin typeface="Roboto Condensed"/>
                <a:ea typeface="Roboto Condensed"/>
                <a:cs typeface="Roboto Condensed"/>
                <a:sym typeface="Roboto Condensed"/>
              </a:rPr>
              <a:t>H</a:t>
            </a:r>
            <a:r>
              <a:rPr lang="en-US" sz="3200" dirty="0" smtClean="0">
                <a:latin typeface="Roboto Condensed"/>
                <a:ea typeface="Roboto Condensed"/>
                <a:cs typeface="Roboto Condensed"/>
                <a:sym typeface="Roboto Condensed"/>
              </a:rPr>
              <a:t>S</a:t>
            </a:r>
            <a:r>
              <a:rPr lang="vi-VN" sz="3200" dirty="0" smtClean="0">
                <a:latin typeface="Roboto Condensed"/>
                <a:ea typeface="Roboto Condensed"/>
                <a:cs typeface="Roboto Condensed"/>
                <a:sym typeface="Roboto Condensed"/>
              </a:rPr>
              <a:t> </a:t>
            </a:r>
            <a:r>
              <a:rPr lang="vi-VN" sz="3200" dirty="0">
                <a:latin typeface="Roboto Condensed"/>
                <a:ea typeface="Roboto Condensed"/>
                <a:cs typeface="Roboto Condensed"/>
                <a:sym typeface="Roboto Condensed"/>
              </a:rPr>
              <a:t>lấy dẫn chứng theo trải nghiệm cá nhân.</a:t>
            </a:r>
          </a:p>
          <a:p>
            <a:pPr lvl="0" algn="just"/>
            <a:endParaRPr lang="vi-VN" sz="3200" dirty="0">
              <a:latin typeface="Roboto Condensed"/>
              <a:ea typeface="Roboto Condensed"/>
              <a:cs typeface="Roboto Condensed"/>
              <a:sym typeface="Roboto Condensed"/>
            </a:endParaRPr>
          </a:p>
        </p:txBody>
      </p:sp>
      <p:sp>
        <p:nvSpPr>
          <p:cNvPr id="259" name="Google Shape;259;p10"/>
          <p:cNvSpPr txBox="1"/>
          <p:nvPr/>
        </p:nvSpPr>
        <p:spPr>
          <a:xfrm>
            <a:off x="2009692" y="8182705"/>
            <a:ext cx="2862580" cy="6924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c. </a:t>
            </a:r>
            <a:r>
              <a:rPr kumimoji="0" lang="en-US" sz="4500" b="1" i="0" u="none" strike="noStrike" kern="0" cap="none" spc="0" normalizeH="0" baseline="0" noProof="0" dirty="0" err="1" smtClean="0">
                <a:ln>
                  <a:noFill/>
                </a:ln>
                <a:solidFill>
                  <a:srgbClr val="B74B00"/>
                </a:solidFill>
                <a:effectLst/>
                <a:uLnTx/>
                <a:uFillTx/>
                <a:latin typeface="Roboto Condensed"/>
                <a:ea typeface="Roboto Condensed"/>
                <a:cs typeface="Roboto Condensed"/>
                <a:sym typeface="Roboto Condensed"/>
              </a:rPr>
              <a:t>Kết</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a:t>
            </a:r>
            <a:r>
              <a:rPr kumimoji="0" lang="en-US" sz="4500" b="1" i="0" u="none" strike="noStrike" kern="0" cap="none" spc="0" normalizeH="0" noProof="0" dirty="0" err="1" smtClean="0">
                <a:ln>
                  <a:noFill/>
                </a:ln>
                <a:solidFill>
                  <a:srgbClr val="B74B00"/>
                </a:solidFill>
                <a:effectLst/>
                <a:uLnTx/>
                <a:uFillTx/>
                <a:latin typeface="Roboto Condensed"/>
                <a:ea typeface="Roboto Condensed"/>
                <a:cs typeface="Roboto Condensed"/>
                <a:sym typeface="Roboto Condensed"/>
              </a:rPr>
              <a:t>luận</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0" name="Google Shape;260;p10"/>
          <p:cNvSpPr txBox="1"/>
          <p:nvPr/>
        </p:nvSpPr>
        <p:spPr>
          <a:xfrm>
            <a:off x="1111924" y="8814341"/>
            <a:ext cx="7042231" cy="1464632"/>
          </a:xfrm>
          <a:prstGeom prst="rect">
            <a:avLst/>
          </a:prstGeom>
          <a:noFill/>
          <a:ln>
            <a:noFill/>
          </a:ln>
        </p:spPr>
        <p:txBody>
          <a:bodyPr spcFirstLastPara="1" wrap="square" lIns="0" tIns="0" rIns="0" bIns="0" anchor="t" anchorCtr="0">
            <a:spAutoFit/>
          </a:bodyPr>
          <a:lstStyle/>
          <a:p>
            <a:pPr lvl="0">
              <a:lnSpc>
                <a:spcPct val="140011"/>
              </a:lnSpc>
            </a:pP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Khẳng</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định</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vấn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đề</a:t>
            </a:r>
            <a:endParaRPr lang="en-US" sz="3399" dirty="0">
              <a:latin typeface="Roboto Condensed"/>
              <a:ea typeface="Roboto Condensed"/>
              <a:cs typeface="Roboto Condensed"/>
              <a:sym typeface="Roboto Condensed"/>
            </a:endParaRPr>
          </a:p>
          <a:p>
            <a:pPr lvl="0">
              <a:lnSpc>
                <a:spcPct val="140011"/>
              </a:lnSpc>
            </a:pP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Liên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hệ</a:t>
            </a:r>
            <a:endParaRPr lang="en-US" sz="3399" dirty="0">
              <a:latin typeface="Roboto Condensed"/>
              <a:ea typeface="Roboto Condensed"/>
              <a:cs typeface="Roboto Condensed"/>
              <a:sym typeface="Roboto Condensed"/>
            </a:endParaRPr>
          </a:p>
        </p:txBody>
      </p:sp>
      <p:pic>
        <p:nvPicPr>
          <p:cNvPr id="261" name="Google Shape;261;p10"/>
          <p:cNvPicPr preferRelativeResize="0"/>
          <p:nvPr/>
        </p:nvPicPr>
        <p:blipFill rotWithShape="1">
          <a:blip r:embed="rId5">
            <a:alphaModFix/>
          </a:blip>
          <a:srcRect/>
          <a:stretch/>
        </p:blipFill>
        <p:spPr>
          <a:xfrm rot="-442383">
            <a:off x="15559949" y="6955847"/>
            <a:ext cx="2767461" cy="3352651"/>
          </a:xfrm>
          <a:prstGeom prst="rect">
            <a:avLst/>
          </a:prstGeom>
          <a:noFill/>
          <a:ln>
            <a:noFill/>
          </a:ln>
        </p:spPr>
      </p:pic>
      <p:pic>
        <p:nvPicPr>
          <p:cNvPr id="262" name="Google Shape;262;p10"/>
          <p:cNvPicPr preferRelativeResize="0"/>
          <p:nvPr/>
        </p:nvPicPr>
        <p:blipFill rotWithShape="1">
          <a:blip r:embed="rId6">
            <a:alphaModFix/>
          </a:blip>
          <a:srcRect/>
          <a:stretch/>
        </p:blipFill>
        <p:spPr>
          <a:xfrm rot="408718">
            <a:off x="16812396" y="2366116"/>
            <a:ext cx="1436198" cy="2070195"/>
          </a:xfrm>
          <a:prstGeom prst="rect">
            <a:avLst/>
          </a:prstGeom>
          <a:noFill/>
          <a:ln>
            <a:noFill/>
          </a:ln>
        </p:spPr>
      </p:pic>
    </p:spTree>
    <p:extLst>
      <p:ext uri="{BB962C8B-B14F-4D97-AF65-F5344CB8AC3E}">
        <p14:creationId xmlns:p14="http://schemas.microsoft.com/office/powerpoint/2010/main" xmlns="" val="321555201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5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5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
                                        </p:tgtEl>
                                        <p:attrNameLst>
                                          <p:attrName>style.visibility</p:attrName>
                                        </p:attrNameLst>
                                      </p:cBhvr>
                                      <p:to>
                                        <p:strVal val="visible"/>
                                      </p:to>
                                    </p:set>
                                    <p:animEffect transition="in" filter="fade">
                                      <p:cBhvr>
                                        <p:cTn id="22" dur="500"/>
                                        <p:tgtEl>
                                          <p:spTgt spid="2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
                                        </p:tgtEl>
                                        <p:attrNameLst>
                                          <p:attrName>style.visibility</p:attrName>
                                        </p:attrNameLst>
                                      </p:cBhvr>
                                      <p:to>
                                        <p:strVal val="visible"/>
                                      </p:to>
                                    </p:set>
                                    <p:animEffect transition="in" filter="fade">
                                      <p:cBhvr>
                                        <p:cTn id="27" dur="500"/>
                                        <p:tgtEl>
                                          <p:spTgt spid="2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8"/>
                                        </p:tgtEl>
                                        <p:attrNameLst>
                                          <p:attrName>style.visibility</p:attrName>
                                        </p:attrNameLst>
                                      </p:cBhvr>
                                      <p:to>
                                        <p:strVal val="visible"/>
                                      </p:to>
                                    </p:set>
                                    <p:animEffect transition="in" filter="fade">
                                      <p:cBhvr>
                                        <p:cTn id="32" dur="500"/>
                                        <p:tgtEl>
                                          <p:spTgt spid="2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9"/>
                                        </p:tgtEl>
                                        <p:attrNameLst>
                                          <p:attrName>style.visibility</p:attrName>
                                        </p:attrNameLst>
                                      </p:cBhvr>
                                      <p:to>
                                        <p:strVal val="visible"/>
                                      </p:to>
                                    </p:set>
                                    <p:animEffect transition="in" filter="fade">
                                      <p:cBhvr>
                                        <p:cTn id="37" dur="500"/>
                                        <p:tgtEl>
                                          <p:spTgt spid="2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fade">
                                      <p:cBhvr>
                                        <p:cTn id="42"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148"/>
        <p:cNvGrpSpPr/>
        <p:nvPr/>
      </p:nvGrpSpPr>
      <p:grpSpPr>
        <a:xfrm>
          <a:off x="0" y="0"/>
          <a:ext cx="0" cy="0"/>
          <a:chOff x="0" y="0"/>
          <a:chExt cx="0" cy="0"/>
        </a:xfrm>
      </p:grpSpPr>
      <p:grpSp>
        <p:nvGrpSpPr>
          <p:cNvPr id="149" name="Google Shape;149;p5"/>
          <p:cNvGrpSpPr/>
          <p:nvPr/>
        </p:nvGrpSpPr>
        <p:grpSpPr>
          <a:xfrm>
            <a:off x="-3314858" y="-264577"/>
            <a:ext cx="24917717" cy="3989632"/>
            <a:chOff x="0" y="0"/>
            <a:chExt cx="33223622" cy="5319510"/>
          </a:xfrm>
        </p:grpSpPr>
        <p:pic>
          <p:nvPicPr>
            <p:cNvPr id="150" name="Google Shape;150;p5"/>
            <p:cNvPicPr preferRelativeResize="0"/>
            <p:nvPr/>
          </p:nvPicPr>
          <p:blipFill rotWithShape="1">
            <a:blip r:embed="rId3">
              <a:alphaModFix/>
            </a:blip>
            <a:srcRect t="75435"/>
            <a:stretch/>
          </p:blipFill>
          <p:spPr>
            <a:xfrm>
              <a:off x="0" y="0"/>
              <a:ext cx="16910570" cy="5319510"/>
            </a:xfrm>
            <a:prstGeom prst="rect">
              <a:avLst/>
            </a:prstGeom>
            <a:noFill/>
            <a:ln>
              <a:noFill/>
            </a:ln>
          </p:spPr>
        </p:pic>
        <p:pic>
          <p:nvPicPr>
            <p:cNvPr id="151" name="Google Shape;151;p5"/>
            <p:cNvPicPr preferRelativeResize="0"/>
            <p:nvPr/>
          </p:nvPicPr>
          <p:blipFill rotWithShape="1">
            <a:blip r:embed="rId3">
              <a:alphaModFix/>
            </a:blip>
            <a:srcRect t="75435"/>
            <a:stretch/>
          </p:blipFill>
          <p:spPr>
            <a:xfrm flipH="1">
              <a:off x="16313052" y="0"/>
              <a:ext cx="16910570" cy="5319510"/>
            </a:xfrm>
            <a:prstGeom prst="rect">
              <a:avLst/>
            </a:prstGeom>
            <a:noFill/>
            <a:ln>
              <a:noFill/>
            </a:ln>
          </p:spPr>
        </p:pic>
      </p:grpSp>
      <p:pic>
        <p:nvPicPr>
          <p:cNvPr id="152" name="Google Shape;152;p5"/>
          <p:cNvPicPr preferRelativeResize="0"/>
          <p:nvPr/>
        </p:nvPicPr>
        <p:blipFill rotWithShape="1">
          <a:blip r:embed="rId4">
            <a:alphaModFix/>
          </a:blip>
          <a:srcRect/>
          <a:stretch/>
        </p:blipFill>
        <p:spPr>
          <a:xfrm>
            <a:off x="15600932" y="0"/>
            <a:ext cx="1108013" cy="1087867"/>
          </a:xfrm>
          <a:prstGeom prst="rect">
            <a:avLst/>
          </a:prstGeom>
          <a:noFill/>
          <a:ln>
            <a:noFill/>
          </a:ln>
        </p:spPr>
      </p:pic>
      <p:pic>
        <p:nvPicPr>
          <p:cNvPr id="153" name="Google Shape;153;p5"/>
          <p:cNvPicPr preferRelativeResize="0"/>
          <p:nvPr/>
        </p:nvPicPr>
        <p:blipFill rotWithShape="1">
          <a:blip r:embed="rId4">
            <a:alphaModFix/>
          </a:blip>
          <a:srcRect/>
          <a:stretch/>
        </p:blipFill>
        <p:spPr>
          <a:xfrm>
            <a:off x="13273723" y="960381"/>
            <a:ext cx="1108013" cy="1087867"/>
          </a:xfrm>
          <a:prstGeom prst="rect">
            <a:avLst/>
          </a:prstGeom>
          <a:noFill/>
          <a:ln>
            <a:noFill/>
          </a:ln>
        </p:spPr>
      </p:pic>
      <p:pic>
        <p:nvPicPr>
          <p:cNvPr id="154" name="Google Shape;154;p5"/>
          <p:cNvPicPr preferRelativeResize="0"/>
          <p:nvPr/>
        </p:nvPicPr>
        <p:blipFill rotWithShape="1">
          <a:blip r:embed="rId5">
            <a:alphaModFix/>
          </a:blip>
          <a:srcRect/>
          <a:stretch/>
        </p:blipFill>
        <p:spPr>
          <a:xfrm rot="428430">
            <a:off x="13224704" y="5884430"/>
            <a:ext cx="1508225" cy="2370492"/>
          </a:xfrm>
          <a:prstGeom prst="rect">
            <a:avLst/>
          </a:prstGeom>
          <a:noFill/>
          <a:ln>
            <a:noFill/>
          </a:ln>
        </p:spPr>
      </p:pic>
      <p:graphicFrame>
        <p:nvGraphicFramePr>
          <p:cNvPr id="155" name="Google Shape;155;p5"/>
          <p:cNvGraphicFramePr/>
          <p:nvPr>
            <p:extLst>
              <p:ext uri="{D42A27DB-BD31-4B8C-83A1-F6EECF244321}">
                <p14:modId xmlns:p14="http://schemas.microsoft.com/office/powerpoint/2010/main" xmlns="" val="2851058205"/>
              </p:ext>
            </p:extLst>
          </p:nvPr>
        </p:nvGraphicFramePr>
        <p:xfrm>
          <a:off x="853623" y="1588373"/>
          <a:ext cx="16245300" cy="8353250"/>
        </p:xfrm>
        <a:graphic>
          <a:graphicData uri="http://schemas.openxmlformats.org/drawingml/2006/table">
            <a:tbl>
              <a:tblPr>
                <a:noFill/>
                <a:tableStyleId>{69C549CB-0C65-4504-9D4E-17C15259C77B}</a:tableStyleId>
              </a:tblPr>
              <a:tblGrid>
                <a:gridCol w="1973875">
                  <a:extLst>
                    <a:ext uri="{9D8B030D-6E8A-4147-A177-3AD203B41FA5}">
                      <a16:colId xmlns:a16="http://schemas.microsoft.com/office/drawing/2014/main" xmlns="" val="20000"/>
                    </a:ext>
                  </a:extLst>
                </a:gridCol>
                <a:gridCol w="11560575">
                  <a:extLst>
                    <a:ext uri="{9D8B030D-6E8A-4147-A177-3AD203B41FA5}">
                      <a16:colId xmlns:a16="http://schemas.microsoft.com/office/drawing/2014/main" xmlns="" val="20001"/>
                    </a:ext>
                  </a:extLst>
                </a:gridCol>
                <a:gridCol w="1220625">
                  <a:extLst>
                    <a:ext uri="{9D8B030D-6E8A-4147-A177-3AD203B41FA5}">
                      <a16:colId xmlns:a16="http://schemas.microsoft.com/office/drawing/2014/main" xmlns="" val="20002"/>
                    </a:ext>
                  </a:extLst>
                </a:gridCol>
                <a:gridCol w="1490225">
                  <a:extLst>
                    <a:ext uri="{9D8B030D-6E8A-4147-A177-3AD203B41FA5}">
                      <a16:colId xmlns:a16="http://schemas.microsoft.com/office/drawing/2014/main" xmlns="" val="20003"/>
                    </a:ext>
                  </a:extLst>
                </a:gridCol>
              </a:tblGrid>
              <a:tr h="563250">
                <a:tc gridSpan="2">
                  <a:txBody>
                    <a:bodyPr/>
                    <a:lstStyle/>
                    <a:p>
                      <a:pPr marL="0" marR="0" lvl="0" indent="0" algn="l" rtl="0">
                        <a:spcBef>
                          <a:spcPts val="0"/>
                        </a:spcBef>
                        <a:spcAft>
                          <a:spcPts val="0"/>
                        </a:spcAft>
                        <a:buNone/>
                      </a:pPr>
                      <a:r>
                        <a:rPr lang="en-US" sz="2399" b="1" u="none" strike="noStrike" cap="none">
                          <a:solidFill>
                            <a:srgbClr val="F5F4F0"/>
                          </a:solidFill>
                          <a:latin typeface="Roboto Condensed"/>
                          <a:ea typeface="Roboto Condensed"/>
                          <a:cs typeface="Roboto Condensed"/>
                          <a:sym typeface="Roboto Condensed"/>
                        </a:rPr>
                        <a:t>NỘI DUNG KIỂM TRA</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D75B3F"/>
                    </a:solidFill>
                  </a:tcPr>
                </a:tc>
                <a:tc hMerge="1">
                  <a:txBody>
                    <a:bodyPr/>
                    <a:lstStyle/>
                    <a:p>
                      <a:endParaRPr lang="en-US"/>
                    </a:p>
                  </a:txBody>
                  <a:tcPr/>
                </a:tc>
                <a:tc>
                  <a:txBody>
                    <a:bodyPr/>
                    <a:lstStyle/>
                    <a:p>
                      <a:pPr marL="0" marR="0" lvl="0" indent="0" algn="l" rtl="0">
                        <a:spcBef>
                          <a:spcPts val="0"/>
                        </a:spcBef>
                        <a:spcAft>
                          <a:spcPts val="0"/>
                        </a:spcAft>
                        <a:buNone/>
                      </a:pPr>
                      <a:r>
                        <a:rPr lang="en-US" sz="2399" b="1" u="none" strike="noStrike" cap="none">
                          <a:solidFill>
                            <a:srgbClr val="F5F4F0"/>
                          </a:solidFill>
                          <a:latin typeface="Roboto Condensed"/>
                          <a:ea typeface="Roboto Condensed"/>
                          <a:cs typeface="Roboto Condensed"/>
                          <a:sym typeface="Roboto Condensed"/>
                        </a:rPr>
                        <a:t>ĐẠT</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D75B3F"/>
                    </a:solidFill>
                  </a:tcPr>
                </a:tc>
                <a:tc>
                  <a:txBody>
                    <a:bodyPr/>
                    <a:lstStyle/>
                    <a:p>
                      <a:pPr marL="0" marR="0" lvl="0" indent="0" algn="l" rtl="0">
                        <a:spcBef>
                          <a:spcPts val="0"/>
                        </a:spcBef>
                        <a:spcAft>
                          <a:spcPts val="0"/>
                        </a:spcAft>
                        <a:buNone/>
                      </a:pPr>
                      <a:r>
                        <a:rPr lang="en-US" sz="2399" b="1" u="none" strike="noStrike" cap="none">
                          <a:solidFill>
                            <a:srgbClr val="F5F4F0"/>
                          </a:solidFill>
                          <a:latin typeface="Roboto Condensed"/>
                          <a:ea typeface="Roboto Condensed"/>
                          <a:cs typeface="Roboto Condensed"/>
                          <a:sym typeface="Roboto Condensed"/>
                        </a:rPr>
                        <a:t>CHƯA ĐẠT</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D75B3F"/>
                    </a:solidFill>
                  </a:tcPr>
                </a:tc>
                <a:extLst>
                  <a:ext uri="{0D108BD9-81ED-4DB2-BD59-A6C34878D82A}">
                    <a16:rowId xmlns:a16="http://schemas.microsoft.com/office/drawing/2014/main" xmlns="" val="10000"/>
                  </a:ext>
                </a:extLst>
              </a:tr>
              <a:tr h="486875">
                <a:tc rowSpan="3">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Mở đầu</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Lời chào ban đầu và tự giới thiệu (nếu cần)</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xmlns="" val="10001"/>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dirty="0" err="1">
                          <a:solidFill>
                            <a:srgbClr val="000000"/>
                          </a:solidFill>
                          <a:latin typeface="Roboto Condensed"/>
                          <a:ea typeface="Roboto Condensed"/>
                          <a:cs typeface="Roboto Condensed"/>
                          <a:sym typeface="Roboto Condensed"/>
                        </a:rPr>
                        <a:t>Giới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thiệu</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smtClean="0">
                          <a:solidFill>
                            <a:srgbClr val="000000"/>
                          </a:solidFill>
                          <a:latin typeface="Roboto Condensed"/>
                          <a:ea typeface="Roboto Condensed"/>
                          <a:cs typeface="Roboto Condensed"/>
                          <a:sym typeface="Roboto Condensed"/>
                        </a:rPr>
                        <a:t>TPVH </a:t>
                      </a:r>
                      <a:r>
                        <a:rPr lang="en-US" sz="2000" u="none" strike="noStrike" cap="none" dirty="0" err="1" smtClean="0">
                          <a:solidFill>
                            <a:srgbClr val="000000"/>
                          </a:solidFill>
                          <a:latin typeface="Roboto Condensed"/>
                          <a:ea typeface="Roboto Condensed"/>
                          <a:cs typeface="Roboto Condensed"/>
                          <a:sym typeface="Roboto Condensed"/>
                        </a:rPr>
                        <a:t>và</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vấn</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đề</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rút</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ra</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từ</a:t>
                      </a:r>
                      <a:r>
                        <a:rPr lang="en-US" sz="2000" u="none" strike="noStrike" cap="none" baseline="0" dirty="0" smtClean="0">
                          <a:solidFill>
                            <a:srgbClr val="000000"/>
                          </a:solidFill>
                          <a:latin typeface="Roboto Condensed"/>
                          <a:ea typeface="Roboto Condensed"/>
                          <a:cs typeface="Roboto Condensed"/>
                          <a:sym typeface="Roboto Condensed"/>
                        </a:rPr>
                        <a:t> TPVH </a:t>
                      </a:r>
                      <a:r>
                        <a:rPr lang="en-US" sz="2000" u="none" strike="noStrike" cap="none" baseline="0" dirty="0" err="1" smtClean="0">
                          <a:solidFill>
                            <a:srgbClr val="000000"/>
                          </a:solidFill>
                          <a:latin typeface="Roboto Condensed"/>
                          <a:ea typeface="Roboto Condensed"/>
                          <a:cs typeface="Roboto Condensed"/>
                          <a:sym typeface="Roboto Condensed"/>
                        </a:rPr>
                        <a:t>đó</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xmlns="" val="10002"/>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Nêu khái quát nội dung chính bài nói (có thể điểm qua các phần/ý chính)</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xmlns="" val="10003"/>
                  </a:ext>
                </a:extLst>
              </a:tr>
              <a:tr h="486875">
                <a:tc rowSpan="5">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Nội dung chính</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dirty="0" err="1" smtClean="0">
                          <a:solidFill>
                            <a:srgbClr val="000000"/>
                          </a:solidFill>
                          <a:latin typeface="Roboto Condensed"/>
                          <a:ea typeface="Roboto Condensed"/>
                          <a:cs typeface="Roboto Condensed"/>
                          <a:sym typeface="Roboto Condensed"/>
                        </a:rPr>
                        <a:t>Trình</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bày</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vấn</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đề</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rõ</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ràng</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cụ</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thể</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theo</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dàn</a:t>
                      </a:r>
                      <a:r>
                        <a:rPr lang="en-US" sz="2000" u="none" strike="noStrike" cap="none" dirty="0" smtClean="0">
                          <a:solidFill>
                            <a:srgbClr val="000000"/>
                          </a:solidFill>
                          <a:latin typeface="Roboto Condensed"/>
                          <a:ea typeface="Roboto Condensed"/>
                          <a:cs typeface="Roboto Condensed"/>
                          <a:sym typeface="Roboto Condensed"/>
                        </a:rPr>
                        <a:t> ý </a:t>
                      </a:r>
                      <a:r>
                        <a:rPr lang="en-US" sz="2000" u="none" strike="noStrike" cap="none" dirty="0" err="1" smtClean="0">
                          <a:solidFill>
                            <a:srgbClr val="000000"/>
                          </a:solidFill>
                          <a:latin typeface="Roboto Condensed"/>
                          <a:ea typeface="Roboto Condensed"/>
                          <a:cs typeface="Roboto Condensed"/>
                          <a:sym typeface="Roboto Condensed"/>
                        </a:rPr>
                        <a:t>đã</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chuẩn</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bị</a:t>
                      </a:r>
                      <a:r>
                        <a:rPr lang="en-US" sz="2000" u="none" strike="noStrike" cap="none" dirty="0" smtClean="0">
                          <a:solidFill>
                            <a:srgbClr val="000000"/>
                          </a:solidFill>
                          <a:latin typeface="Roboto Condensed"/>
                          <a:ea typeface="Roboto Condensed"/>
                          <a:cs typeface="Roboto Condensed"/>
                          <a:sym typeface="Roboto Condensed"/>
                        </a:rPr>
                        <a:t>.</a:t>
                      </a:r>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extLst>
                  <a:ext uri="{0D108BD9-81ED-4DB2-BD59-A6C34878D82A}">
                    <a16:rowId xmlns:a16="http://schemas.microsoft.com/office/drawing/2014/main" xmlns="" val="10004"/>
                  </a:ext>
                </a:extLst>
              </a:tr>
              <a:tr h="486875">
                <a:tc vMerge="1">
                  <a:txBody>
                    <a:bodyPr/>
                    <a:lstStyle/>
                    <a:p>
                      <a:endParaRPr lang="en-US"/>
                    </a:p>
                  </a:txBody>
                  <a:tcPr/>
                </a:tc>
                <a:tc>
                  <a:txBody>
                    <a:bodyPr/>
                    <a:lstStyle/>
                    <a:p>
                      <a:pPr marL="0" marR="0" lvl="0" indent="0" algn="l" rtl="0">
                        <a:spcBef>
                          <a:spcPts val="0"/>
                        </a:spcBef>
                        <a:spcAft>
                          <a:spcPts val="0"/>
                        </a:spcAft>
                        <a:buNone/>
                      </a:pPr>
                      <a:r>
                        <a:rPr lang="vi-VN" sz="2000" u="none" strike="noStrike" cap="none" dirty="0" smtClean="0">
                          <a:solidFill>
                            <a:srgbClr val="000000"/>
                          </a:solidFill>
                          <a:latin typeface="Roboto Condensed"/>
                          <a:ea typeface="Roboto Condensed"/>
                          <a:cs typeface="Roboto Condensed"/>
                          <a:sym typeface="Roboto Condensed"/>
                        </a:rPr>
                        <a:t>Nội dung phong phú, có trọng tâm; được trình bày lô gích, lí lẽ và bằng chứng làm nổi bật được vấn đề.</a:t>
                      </a:r>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extLst>
                  <a:ext uri="{0D108BD9-81ED-4DB2-BD59-A6C34878D82A}">
                    <a16:rowId xmlns:a16="http://schemas.microsoft.com/office/drawing/2014/main" xmlns="" val="10005"/>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dirty="0" err="1" smtClean="0">
                          <a:solidFill>
                            <a:srgbClr val="000000"/>
                          </a:solidFill>
                          <a:latin typeface="Roboto Condensed"/>
                          <a:ea typeface="Roboto Condensed"/>
                          <a:cs typeface="Roboto Condensed"/>
                          <a:sym typeface="Roboto Condensed"/>
                        </a:rPr>
                        <a:t>Đảm</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bảo</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sự</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phù</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hợp</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giữa</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nội</a:t>
                      </a:r>
                      <a:r>
                        <a:rPr lang="en-US" sz="2000" u="none" strike="noStrike" cap="none" dirty="0" smtClean="0">
                          <a:solidFill>
                            <a:srgbClr val="000000"/>
                          </a:solidFill>
                          <a:latin typeface="Roboto Condensed"/>
                          <a:ea typeface="Roboto Condensed"/>
                          <a:cs typeface="Roboto Condensed"/>
                          <a:sym typeface="Roboto Condensed"/>
                        </a:rPr>
                        <a:t> dung </a:t>
                      </a:r>
                      <a:r>
                        <a:rPr lang="en-US" sz="2000" u="none" strike="noStrike" cap="none" dirty="0" err="1" smtClean="0">
                          <a:solidFill>
                            <a:srgbClr val="000000"/>
                          </a:solidFill>
                          <a:latin typeface="Roboto Condensed"/>
                          <a:ea typeface="Roboto Condensed"/>
                          <a:cs typeface="Roboto Condensed"/>
                          <a:sym typeface="Roboto Condensed"/>
                        </a:rPr>
                        <a:t>với</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hình</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thức</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trình</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bày</a:t>
                      </a:r>
                      <a:r>
                        <a:rPr lang="en-US" sz="2000" u="none" strike="noStrike" cap="none" dirty="0" smtClean="0">
                          <a:solidFill>
                            <a:srgbClr val="000000"/>
                          </a:solidFill>
                          <a:latin typeface="Roboto Condensed"/>
                          <a:ea typeface="Roboto Condensed"/>
                          <a:cs typeface="Roboto Condensed"/>
                          <a:sym typeface="Roboto Condensed"/>
                        </a:rPr>
                        <a:t>.</a:t>
                      </a:r>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extLst>
                  <a:ext uri="{0D108BD9-81ED-4DB2-BD59-A6C34878D82A}">
                    <a16:rowId xmlns:a16="http://schemas.microsoft.com/office/drawing/2014/main" xmlns="" val="10006"/>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dirty="0" err="1">
                          <a:solidFill>
                            <a:srgbClr val="000000"/>
                          </a:solidFill>
                          <a:latin typeface="Roboto Condensed"/>
                          <a:ea typeface="Roboto Condensed"/>
                          <a:cs typeface="Roboto Condensed"/>
                          <a:sym typeface="Roboto Condensed"/>
                        </a:rPr>
                        <a:t>Thể</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hiện</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những</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suy</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nghĩ</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cảm</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nhận</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của</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người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nói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về</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vấn</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đề</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extLst>
                  <a:ext uri="{0D108BD9-81ED-4DB2-BD59-A6C34878D82A}">
                    <a16:rowId xmlns:a16="http://schemas.microsoft.com/office/drawing/2014/main" xmlns="" val="10007"/>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dirty="0" err="1">
                          <a:solidFill>
                            <a:srgbClr val="000000"/>
                          </a:solidFill>
                          <a:latin typeface="Roboto Condensed"/>
                          <a:ea typeface="Roboto Condensed"/>
                          <a:cs typeface="Roboto Condensed"/>
                          <a:sym typeface="Roboto Condensed"/>
                        </a:rPr>
                        <a:t>Có</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lí</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lẽ</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xác</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đáng</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bằng</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chứng</a:t>
                      </a:r>
                      <a:r>
                        <a:rPr lang="en-US" sz="2000" u="none" strike="noStrike" cap="none" dirty="0">
                          <a:solidFill>
                            <a:srgbClr val="000000"/>
                          </a:solidFill>
                          <a:latin typeface="Roboto Condensed"/>
                          <a:ea typeface="Roboto Condensed"/>
                          <a:cs typeface="Roboto Condensed"/>
                          <a:sym typeface="Roboto Condensed"/>
                        </a:rPr>
                        <a:t> tin </a:t>
                      </a:r>
                      <a:r>
                        <a:rPr lang="en-US" sz="2000" u="none" strike="noStrike" cap="none" dirty="0" err="1">
                          <a:solidFill>
                            <a:srgbClr val="000000"/>
                          </a:solidFill>
                          <a:latin typeface="Roboto Condensed"/>
                          <a:ea typeface="Roboto Condensed"/>
                          <a:cs typeface="Roboto Condensed"/>
                          <a:sym typeface="Roboto Condensed"/>
                        </a:rPr>
                        <a:t>cậy</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lấy</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từ</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smtClean="0">
                          <a:solidFill>
                            <a:srgbClr val="000000"/>
                          </a:solidFill>
                          <a:latin typeface="Roboto Condensed"/>
                          <a:ea typeface="Roboto Condensed"/>
                          <a:cs typeface="Roboto Condensed"/>
                          <a:sym typeface="Roboto Condensed"/>
                        </a:rPr>
                        <a:t>TPVH </a:t>
                      </a:r>
                      <a:r>
                        <a:rPr lang="en-US" sz="2000" u="none" strike="noStrike" cap="none" dirty="0" err="1" smtClean="0">
                          <a:solidFill>
                            <a:srgbClr val="000000"/>
                          </a:solidFill>
                          <a:latin typeface="Roboto Condensed"/>
                          <a:ea typeface="Roboto Condensed"/>
                          <a:cs typeface="Roboto Condensed"/>
                          <a:sym typeface="Roboto Condensed"/>
                        </a:rPr>
                        <a:t>và</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cuộc</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sống</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extLst>
                  <a:ext uri="{0D108BD9-81ED-4DB2-BD59-A6C34878D82A}">
                    <a16:rowId xmlns:a16="http://schemas.microsoft.com/office/drawing/2014/main" xmlns="" val="10008"/>
                  </a:ext>
                </a:extLst>
              </a:tr>
              <a:tr h="486875">
                <a:tc rowSpan="3">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Kết thúc</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dirty="0" err="1">
                          <a:solidFill>
                            <a:srgbClr val="000000"/>
                          </a:solidFill>
                          <a:latin typeface="Roboto Condensed"/>
                          <a:ea typeface="Roboto Condensed"/>
                          <a:cs typeface="Roboto Condensed"/>
                          <a:sym typeface="Roboto Condensed"/>
                        </a:rPr>
                        <a:t>Tóm</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tắt</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được</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nội</a:t>
                      </a:r>
                      <a:r>
                        <a:rPr lang="en-US" sz="2000" u="none" strike="noStrike" cap="none" dirty="0">
                          <a:solidFill>
                            <a:srgbClr val="000000"/>
                          </a:solidFill>
                          <a:latin typeface="Roboto Condensed"/>
                          <a:ea typeface="Roboto Condensed"/>
                          <a:cs typeface="Roboto Condensed"/>
                          <a:sym typeface="Roboto Condensed"/>
                        </a:rPr>
                        <a:t> dung </a:t>
                      </a:r>
                      <a:r>
                        <a:rPr lang="en-US" sz="2000" u="none" strike="noStrike" cap="none" dirty="0" err="1">
                          <a:solidFill>
                            <a:srgbClr val="000000"/>
                          </a:solidFill>
                          <a:latin typeface="Roboto Condensed"/>
                          <a:ea typeface="Roboto Condensed"/>
                          <a:cs typeface="Roboto Condensed"/>
                          <a:sym typeface="Roboto Condensed"/>
                        </a:rPr>
                        <a:t>trình</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bày</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xmlns="" val="10009"/>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dirty="0" err="1" smtClean="0">
                          <a:solidFill>
                            <a:srgbClr val="000000"/>
                          </a:solidFill>
                          <a:latin typeface="Roboto Condensed"/>
                          <a:ea typeface="Roboto Condensed"/>
                          <a:cs typeface="Roboto Condensed"/>
                          <a:sym typeface="Roboto Condensed"/>
                        </a:rPr>
                        <a:t>Khẳng</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định</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vấn</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đề</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thảo</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luận</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hoặc</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mời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gọi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sự</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phản</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hồi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từ</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phía</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người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nghe</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xmlns="" val="10010"/>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Cảm ơn và chào kết thúc</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xmlns="" val="10011"/>
                  </a:ext>
                </a:extLst>
              </a:tr>
              <a:tr h="486875">
                <a:tc rowSpan="5">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Kĩ năng trình bày, tương tác với người nghe</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Bố cục bài nói rõ ràng, các ý kiến được sắp xếp hợp lí</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extLst>
                  <a:ext uri="{0D108BD9-81ED-4DB2-BD59-A6C34878D82A}">
                    <a16:rowId xmlns:a16="http://schemas.microsoft.com/office/drawing/2014/main" xmlns="" val="10012"/>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Tương tác tích cực với người nghe trong suốt quá trình nói</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extLst>
                  <a:ext uri="{0D108BD9-81ED-4DB2-BD59-A6C34878D82A}">
                    <a16:rowId xmlns:a16="http://schemas.microsoft.com/office/drawing/2014/main" xmlns="" val="10013"/>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Diễn đạt rõ ràng, gãy gọn, đáp ứng yêu cầu của bài nói</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extLst>
                  <a:ext uri="{0D108BD9-81ED-4DB2-BD59-A6C34878D82A}">
                    <a16:rowId xmlns:a16="http://schemas.microsoft.com/office/drawing/2014/main" xmlns="" val="10014"/>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Kết hợp sử dụng các phương tiện phi ngôn ngữ để làm rõ nội dung trình bày.</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extLst>
                  <a:ext uri="{0D108BD9-81ED-4DB2-BD59-A6C34878D82A}">
                    <a16:rowId xmlns:a16="http://schemas.microsoft.com/office/drawing/2014/main" xmlns="" val="10015"/>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Phản hồi thoả đáng những câu hỏi, ý kiến của người nghe</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dirty="0">
                          <a:solidFill>
                            <a:srgbClr val="000000"/>
                          </a:solidFill>
                          <a:latin typeface="Roboto Condensed"/>
                          <a:ea typeface="Roboto Condensed"/>
                          <a:cs typeface="Roboto Condensed"/>
                          <a:sym typeface="Roboto Condensed"/>
                        </a:rPr>
                        <a:t> </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extLst>
                  <a:ext uri="{0D108BD9-81ED-4DB2-BD59-A6C34878D82A}">
                    <a16:rowId xmlns:a16="http://schemas.microsoft.com/office/drawing/2014/main" xmlns="" val="10016"/>
                  </a:ext>
                </a:extLst>
              </a:tr>
            </a:tbl>
          </a:graphicData>
        </a:graphic>
      </p:graphicFrame>
      <p:pic>
        <p:nvPicPr>
          <p:cNvPr id="156" name="Google Shape;156;p5"/>
          <p:cNvPicPr preferRelativeResize="0"/>
          <p:nvPr/>
        </p:nvPicPr>
        <p:blipFill rotWithShape="1">
          <a:blip r:embed="rId6">
            <a:alphaModFix/>
          </a:blip>
          <a:srcRect/>
          <a:stretch/>
        </p:blipFill>
        <p:spPr>
          <a:xfrm rot="866594">
            <a:off x="12656846" y="7474959"/>
            <a:ext cx="6500777" cy="3913468"/>
          </a:xfrm>
          <a:prstGeom prst="rect">
            <a:avLst/>
          </a:prstGeom>
          <a:noFill/>
          <a:ln>
            <a:noFill/>
          </a:ln>
        </p:spPr>
      </p:pic>
      <p:sp>
        <p:nvSpPr>
          <p:cNvPr id="157" name="Google Shape;157;p5"/>
          <p:cNvSpPr txBox="1"/>
          <p:nvPr/>
        </p:nvSpPr>
        <p:spPr>
          <a:xfrm>
            <a:off x="853624" y="684150"/>
            <a:ext cx="16082654" cy="692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500" b="1" i="0" u="none" strike="noStrike" cap="none" dirty="0" smtClean="0">
                <a:solidFill>
                  <a:srgbClr val="D75B3F"/>
                </a:solidFill>
                <a:latin typeface="Roboto Condensed"/>
                <a:ea typeface="Roboto Condensed"/>
                <a:cs typeface="Roboto Condensed"/>
                <a:sym typeface="Roboto Condensed"/>
              </a:rPr>
              <a:t>BẢNG </a:t>
            </a:r>
            <a:r>
              <a:rPr lang="en-US" sz="4500" b="1" i="0" u="none" strike="noStrike" cap="none" dirty="0">
                <a:solidFill>
                  <a:srgbClr val="D75B3F"/>
                </a:solidFill>
                <a:latin typeface="Roboto Condensed"/>
                <a:ea typeface="Roboto Condensed"/>
                <a:cs typeface="Roboto Condensed"/>
                <a:sym typeface="Roboto Condensed"/>
              </a:rPr>
              <a:t>KIỂM THAM KHẢO</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a:stretch/>
        </p:blipFill>
        <p:spPr>
          <a:xfrm>
            <a:off x="-2644706" y="4884947"/>
            <a:ext cx="23142604" cy="9341196"/>
          </a:xfrm>
          <a:prstGeom prst="rect">
            <a:avLst/>
          </a:prstGeom>
          <a:noFill/>
          <a:ln>
            <a:noFill/>
          </a:ln>
        </p:spPr>
      </p:pic>
      <p:grpSp>
        <p:nvGrpSpPr>
          <p:cNvPr id="98" name="Google Shape;98;p2"/>
          <p:cNvGrpSpPr/>
          <p:nvPr/>
        </p:nvGrpSpPr>
        <p:grpSpPr>
          <a:xfrm>
            <a:off x="-3314858" y="-1883827"/>
            <a:ext cx="24917717" cy="3989632"/>
            <a:chOff x="0" y="0"/>
            <a:chExt cx="33223622" cy="5319510"/>
          </a:xfrm>
        </p:grpSpPr>
        <p:pic>
          <p:nvPicPr>
            <p:cNvPr id="99" name="Google Shape;99;p2"/>
            <p:cNvPicPr preferRelativeResize="0"/>
            <p:nvPr/>
          </p:nvPicPr>
          <p:blipFill rotWithShape="1">
            <a:blip r:embed="rId4">
              <a:alphaModFix/>
            </a:blip>
            <a:srcRect t="75435"/>
            <a:stretch/>
          </p:blipFill>
          <p:spPr>
            <a:xfrm>
              <a:off x="0" y="0"/>
              <a:ext cx="16910570" cy="5319510"/>
            </a:xfrm>
            <a:prstGeom prst="rect">
              <a:avLst/>
            </a:prstGeom>
            <a:noFill/>
            <a:ln>
              <a:noFill/>
            </a:ln>
          </p:spPr>
        </p:pic>
        <p:pic>
          <p:nvPicPr>
            <p:cNvPr id="100" name="Google Shape;100;p2"/>
            <p:cNvPicPr preferRelativeResize="0"/>
            <p:nvPr/>
          </p:nvPicPr>
          <p:blipFill rotWithShape="1">
            <a:blip r:embed="rId4">
              <a:alphaModFix/>
            </a:blip>
            <a:srcRect t="75435"/>
            <a:stretch/>
          </p:blipFill>
          <p:spPr>
            <a:xfrm flipH="1">
              <a:off x="16313052" y="0"/>
              <a:ext cx="16910570" cy="5319510"/>
            </a:xfrm>
            <a:prstGeom prst="rect">
              <a:avLst/>
            </a:prstGeom>
            <a:noFill/>
            <a:ln>
              <a:noFill/>
            </a:ln>
          </p:spPr>
        </p:pic>
      </p:grpSp>
      <p:sp>
        <p:nvSpPr>
          <p:cNvPr id="102" name="Google Shape;102;p2"/>
          <p:cNvSpPr txBox="1"/>
          <p:nvPr/>
        </p:nvSpPr>
        <p:spPr>
          <a:xfrm>
            <a:off x="4149725" y="2524695"/>
            <a:ext cx="9988551" cy="758349"/>
          </a:xfrm>
          <a:prstGeom prst="rect">
            <a:avLst/>
          </a:prstGeom>
          <a:noFill/>
          <a:ln>
            <a:noFill/>
          </a:ln>
        </p:spPr>
        <p:txBody>
          <a:bodyPr spcFirstLastPara="1" wrap="square" lIns="0" tIns="0" rIns="0" bIns="0" anchor="t" anchorCtr="0">
            <a:spAutoFit/>
          </a:bodyPr>
          <a:lstStyle/>
          <a:p>
            <a:pPr marL="0" marR="0" lvl="0" indent="0" algn="ctr" rtl="0">
              <a:lnSpc>
                <a:spcPct val="154281"/>
              </a:lnSpc>
              <a:spcBef>
                <a:spcPts val="0"/>
              </a:spcBef>
              <a:spcAft>
                <a:spcPts val="0"/>
              </a:spcAft>
              <a:buNone/>
            </a:pPr>
            <a:r>
              <a:rPr lang="en-US" sz="3200" b="0" i="0" u="none" strike="noStrike" cap="none" dirty="0" smtClean="0">
                <a:solidFill>
                  <a:srgbClr val="000000"/>
                </a:solidFill>
                <a:latin typeface="Fraunces"/>
                <a:ea typeface="Fraunces"/>
                <a:cs typeface="Fraunces"/>
                <a:sym typeface="Fraunces"/>
              </a:rPr>
              <a:t>BÀI 3</a:t>
            </a:r>
            <a:endParaRPr dirty="0"/>
          </a:p>
        </p:txBody>
      </p:sp>
      <p:sp>
        <p:nvSpPr>
          <p:cNvPr id="103" name="Google Shape;103;p2"/>
          <p:cNvSpPr txBox="1"/>
          <p:nvPr/>
        </p:nvSpPr>
        <p:spPr>
          <a:xfrm>
            <a:off x="6892528" y="3377415"/>
            <a:ext cx="4502944" cy="61478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3546" b="0" i="0" u="none" strike="noStrike" cap="none">
                <a:solidFill>
                  <a:srgbClr val="000000"/>
                </a:solidFill>
                <a:latin typeface="Roboto Condensed"/>
                <a:ea typeface="Roboto Condensed"/>
                <a:cs typeface="Roboto Condensed"/>
                <a:sym typeface="Roboto Condensed"/>
              </a:rPr>
              <a:t>KĨ NĂNG NÓI VÀ NGHE</a:t>
            </a:r>
            <a:endParaRPr/>
          </a:p>
        </p:txBody>
      </p:sp>
      <p:sp>
        <p:nvSpPr>
          <p:cNvPr id="104" name="Google Shape;104;p2"/>
          <p:cNvSpPr txBox="1"/>
          <p:nvPr/>
        </p:nvSpPr>
        <p:spPr>
          <a:xfrm>
            <a:off x="2531165" y="4111349"/>
            <a:ext cx="13278678" cy="2326406"/>
          </a:xfrm>
          <a:prstGeom prst="rect">
            <a:avLst/>
          </a:prstGeom>
          <a:noFill/>
          <a:ln>
            <a:noFill/>
          </a:ln>
        </p:spPr>
        <p:txBody>
          <a:bodyPr spcFirstLastPara="1" wrap="square" lIns="0" tIns="0" rIns="0" bIns="0" anchor="t" anchorCtr="0">
            <a:spAutoFit/>
          </a:bodyPr>
          <a:lstStyle/>
          <a:p>
            <a:pPr lvl="0" algn="ctr">
              <a:lnSpc>
                <a:spcPct val="140007"/>
              </a:lnSpc>
            </a:pPr>
            <a:r>
              <a:rPr lang="en-US" sz="5399" dirty="0">
                <a:solidFill>
                  <a:srgbClr val="B74B00"/>
                </a:solidFill>
                <a:latin typeface="Fraunces"/>
                <a:ea typeface="Fraunces"/>
                <a:cs typeface="Fraunces"/>
                <a:sym typeface="Fraunces"/>
              </a:rPr>
              <a:t>THẢO LUẬN VỀ MỘT VẤN ĐỀ XÃ HỘI</a:t>
            </a:r>
          </a:p>
          <a:p>
            <a:pPr lvl="0" algn="ctr">
              <a:lnSpc>
                <a:spcPct val="140007"/>
              </a:lnSpc>
            </a:pPr>
            <a:r>
              <a:rPr lang="en-US" sz="5399" dirty="0">
                <a:solidFill>
                  <a:srgbClr val="B74B00"/>
                </a:solidFill>
                <a:latin typeface="Fraunces"/>
                <a:ea typeface="Fraunces"/>
                <a:cs typeface="Fraunces"/>
                <a:sym typeface="Fraunces"/>
              </a:rPr>
              <a:t>ĐẶT RA TRONG TÁC PHẨM VĂN HỌC</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a:stretch/>
        </p:blipFill>
        <p:spPr>
          <a:xfrm>
            <a:off x="-78479" y="8747076"/>
            <a:ext cx="8841921" cy="5347509"/>
          </a:xfrm>
          <a:prstGeom prst="rect">
            <a:avLst/>
          </a:prstGeom>
          <a:noFill/>
          <a:ln>
            <a:noFill/>
          </a:ln>
        </p:spPr>
      </p:pic>
      <p:pic>
        <p:nvPicPr>
          <p:cNvPr id="110" name="Google Shape;110;p3"/>
          <p:cNvPicPr preferRelativeResize="0"/>
          <p:nvPr/>
        </p:nvPicPr>
        <p:blipFill rotWithShape="1">
          <a:blip r:embed="rId4">
            <a:alphaModFix/>
          </a:blip>
          <a:srcRect t="70632"/>
          <a:stretch/>
        </p:blipFill>
        <p:spPr>
          <a:xfrm>
            <a:off x="9144000" y="-707739"/>
            <a:ext cx="9776674" cy="1736439"/>
          </a:xfrm>
          <a:prstGeom prst="rect">
            <a:avLst/>
          </a:prstGeom>
          <a:noFill/>
          <a:ln>
            <a:noFill/>
          </a:ln>
        </p:spPr>
      </p:pic>
      <p:sp>
        <p:nvSpPr>
          <p:cNvPr id="111" name="Google Shape;111;p3"/>
          <p:cNvSpPr txBox="1"/>
          <p:nvPr/>
        </p:nvSpPr>
        <p:spPr>
          <a:xfrm>
            <a:off x="1751073" y="3451155"/>
            <a:ext cx="6284619" cy="2700163"/>
          </a:xfrm>
          <a:prstGeom prst="rect">
            <a:avLst/>
          </a:prstGeom>
          <a:noFill/>
          <a:ln>
            <a:noFill/>
          </a:ln>
        </p:spPr>
        <p:txBody>
          <a:bodyPr spcFirstLastPara="1" wrap="square" lIns="0" tIns="0" rIns="0" bIns="0" anchor="t" anchorCtr="0">
            <a:spAutoFit/>
          </a:bodyPr>
          <a:lstStyle/>
          <a:p>
            <a:pPr marL="842007" lvl="1" indent="-421003">
              <a:lnSpc>
                <a:spcPct val="150012"/>
              </a:lnSpc>
              <a:buClr>
                <a:srgbClr val="544013"/>
              </a:buClr>
              <a:buSzPts val="3899"/>
              <a:buFont typeface="Arial"/>
              <a:buChar char="•"/>
            </a:pPr>
            <a:r>
              <a:rPr lang="en-US" sz="3899" b="1" i="0" u="none" strike="noStrike" cap="none" dirty="0" err="1" smtClean="0">
                <a:solidFill>
                  <a:srgbClr val="544013"/>
                </a:solidFill>
                <a:latin typeface="Roboto Condensed"/>
                <a:ea typeface="Roboto Condensed"/>
                <a:cs typeface="Roboto Condensed"/>
                <a:sym typeface="Roboto Condensed"/>
              </a:rPr>
              <a:t>Yêu</a:t>
            </a:r>
            <a:r>
              <a:rPr lang="en-US" sz="3899" b="1" i="0" u="none" strike="noStrike" cap="none" dirty="0" smtClean="0">
                <a:solidFill>
                  <a:srgbClr val="544013"/>
                </a:solidFill>
                <a:latin typeface="Roboto Condensed"/>
                <a:ea typeface="Roboto Condensed"/>
                <a:cs typeface="Roboto Condensed"/>
                <a:sym typeface="Roboto Condensed"/>
              </a:rPr>
              <a:t> </a:t>
            </a:r>
            <a:r>
              <a:rPr lang="en-US" sz="3899" b="1" i="0" u="none" strike="noStrike" cap="none" dirty="0" err="1" smtClean="0">
                <a:solidFill>
                  <a:srgbClr val="544013"/>
                </a:solidFill>
                <a:latin typeface="Roboto Condensed"/>
                <a:ea typeface="Roboto Condensed"/>
                <a:cs typeface="Roboto Condensed"/>
                <a:sym typeface="Roboto Condensed"/>
              </a:rPr>
              <a:t>cầu</a:t>
            </a:r>
            <a:r>
              <a:rPr lang="en-US" sz="3899" b="1" i="0" u="none" strike="noStrike" cap="none" dirty="0" smtClean="0">
                <a:solidFill>
                  <a:srgbClr val="544013"/>
                </a:solidFill>
                <a:latin typeface="Roboto Condensed"/>
                <a:ea typeface="Roboto Condensed"/>
                <a:cs typeface="Roboto Condensed"/>
                <a:sym typeface="Roboto Condensed"/>
              </a:rPr>
              <a:t>: </a:t>
            </a:r>
            <a:r>
              <a:rPr lang="en-US" sz="3899" dirty="0" err="1" smtClean="0">
                <a:solidFill>
                  <a:srgbClr val="544013"/>
                </a:solidFill>
                <a:latin typeface="Roboto Condensed"/>
                <a:ea typeface="Roboto Condensed"/>
                <a:cs typeface="Roboto Condensed"/>
                <a:sym typeface="Roboto Condensed"/>
              </a:rPr>
              <a:t>thảo</a:t>
            </a:r>
            <a:r>
              <a:rPr lang="en-US" sz="3899" dirty="0" smtClean="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luận</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về</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một</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vấn</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đề</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xã</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hội</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đặt</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ra</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trong</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tác</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phẩm</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văn</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học</a:t>
            </a:r>
            <a:endParaRPr dirty="0"/>
          </a:p>
        </p:txBody>
      </p:sp>
      <p:sp>
        <p:nvSpPr>
          <p:cNvPr id="112" name="Google Shape;112;p3"/>
          <p:cNvSpPr txBox="1"/>
          <p:nvPr/>
        </p:nvSpPr>
        <p:spPr>
          <a:xfrm>
            <a:off x="1751073" y="1270049"/>
            <a:ext cx="14294903" cy="1421736"/>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599" b="0" i="0" u="none" strike="noStrike" cap="none" dirty="0" smtClean="0">
                <a:solidFill>
                  <a:srgbClr val="B74B00"/>
                </a:solidFill>
                <a:latin typeface="Fraunces"/>
                <a:ea typeface="Fraunces"/>
                <a:cs typeface="Fraunces"/>
                <a:sym typeface="Fraunces"/>
              </a:rPr>
              <a:t>1. ĐỊNH HƯỚNG</a:t>
            </a:r>
            <a:endParaRPr dirty="0"/>
          </a:p>
        </p:txBody>
      </p:sp>
      <p:sp>
        <p:nvSpPr>
          <p:cNvPr id="114" name="Google Shape;114;p3"/>
          <p:cNvSpPr txBox="1"/>
          <p:nvPr/>
        </p:nvSpPr>
        <p:spPr>
          <a:xfrm>
            <a:off x="8763441" y="3451155"/>
            <a:ext cx="7282535" cy="2700163"/>
          </a:xfrm>
          <a:prstGeom prst="rect">
            <a:avLst/>
          </a:prstGeom>
          <a:noFill/>
          <a:ln>
            <a:noFill/>
          </a:ln>
        </p:spPr>
        <p:txBody>
          <a:bodyPr spcFirstLastPara="1" wrap="square" lIns="0" tIns="0" rIns="0" bIns="0" anchor="t" anchorCtr="0">
            <a:spAutoFit/>
          </a:bodyPr>
          <a:lstStyle/>
          <a:p>
            <a:pPr marL="842007" lvl="1" indent="-421003">
              <a:lnSpc>
                <a:spcPct val="150012"/>
              </a:lnSpc>
              <a:buClr>
                <a:srgbClr val="544013"/>
              </a:buClr>
              <a:buSzPts val="3899"/>
              <a:buFont typeface="Arial"/>
              <a:buChar char="•"/>
            </a:pPr>
            <a:r>
              <a:rPr lang="en-US" sz="3899" b="1" i="0" u="none" strike="noStrike" cap="none" dirty="0" err="1">
                <a:solidFill>
                  <a:srgbClr val="544013"/>
                </a:solidFill>
                <a:latin typeface="Roboto Condensed"/>
                <a:ea typeface="Roboto Condensed"/>
                <a:cs typeface="Roboto Condensed"/>
                <a:sym typeface="Roboto Condensed"/>
              </a:rPr>
              <a:t>Kết</a:t>
            </a:r>
            <a:r>
              <a:rPr lang="en-US" sz="3899" b="1" i="0" u="none" strike="noStrike" cap="none" dirty="0">
                <a:solidFill>
                  <a:srgbClr val="544013"/>
                </a:solidFill>
                <a:latin typeface="Roboto Condensed"/>
                <a:ea typeface="Roboto Condensed"/>
                <a:cs typeface="Roboto Condensed"/>
                <a:sym typeface="Roboto Condensed"/>
              </a:rPr>
              <a:t> </a:t>
            </a:r>
            <a:r>
              <a:rPr lang="en-US" sz="3899" b="1" dirty="0" err="1" smtClean="0">
                <a:solidFill>
                  <a:srgbClr val="544013"/>
                </a:solidFill>
                <a:latin typeface="Roboto Condensed"/>
                <a:ea typeface="Roboto Condensed"/>
                <a:cs typeface="Roboto Condensed"/>
                <a:sym typeface="Roboto Condensed"/>
              </a:rPr>
              <a:t>nối</a:t>
            </a:r>
            <a:r>
              <a:rPr lang="en-US" sz="3899" b="1" dirty="0" smtClean="0">
                <a:solidFill>
                  <a:srgbClr val="544013"/>
                </a:solidFill>
                <a:latin typeface="Roboto Condensed"/>
                <a:ea typeface="Roboto Condensed"/>
                <a:cs typeface="Roboto Condensed"/>
                <a:sym typeface="Roboto Condensed"/>
              </a:rPr>
              <a:t> </a:t>
            </a:r>
            <a:r>
              <a:rPr lang="en-US" sz="3899" b="1" dirty="0" err="1" smtClean="0">
                <a:solidFill>
                  <a:srgbClr val="544013"/>
                </a:solidFill>
                <a:latin typeface="Roboto Condensed"/>
                <a:ea typeface="Roboto Condensed"/>
                <a:cs typeface="Roboto Condensed"/>
                <a:sym typeface="Roboto Condensed"/>
              </a:rPr>
              <a:t>với</a:t>
            </a:r>
            <a:r>
              <a:rPr lang="en-US" sz="3899" b="1" dirty="0" smtClean="0">
                <a:solidFill>
                  <a:srgbClr val="544013"/>
                </a:solidFill>
                <a:latin typeface="Roboto Condensed"/>
                <a:ea typeface="Roboto Condensed"/>
                <a:cs typeface="Roboto Condensed"/>
                <a:sym typeface="Roboto Condensed"/>
              </a:rPr>
              <a:t> </a:t>
            </a:r>
            <a:r>
              <a:rPr lang="en-US" sz="3899" b="1" dirty="0" err="1" smtClean="0">
                <a:solidFill>
                  <a:srgbClr val="544013"/>
                </a:solidFill>
                <a:latin typeface="Roboto Condensed"/>
                <a:ea typeface="Roboto Condensed"/>
                <a:cs typeface="Roboto Condensed"/>
                <a:sym typeface="Roboto Condensed"/>
              </a:rPr>
              <a:t>kĩ</a:t>
            </a:r>
            <a:r>
              <a:rPr lang="en-US" sz="3899" b="1" dirty="0" smtClean="0">
                <a:solidFill>
                  <a:srgbClr val="544013"/>
                </a:solidFill>
                <a:latin typeface="Roboto Condensed"/>
                <a:ea typeface="Roboto Condensed"/>
                <a:cs typeface="Roboto Condensed"/>
                <a:sym typeface="Roboto Condensed"/>
              </a:rPr>
              <a:t> </a:t>
            </a:r>
            <a:r>
              <a:rPr lang="en-US" sz="3899" b="1" dirty="0" err="1" smtClean="0">
                <a:solidFill>
                  <a:srgbClr val="544013"/>
                </a:solidFill>
                <a:latin typeface="Roboto Condensed"/>
                <a:ea typeface="Roboto Condensed"/>
                <a:cs typeface="Roboto Condensed"/>
                <a:sym typeface="Roboto Condensed"/>
              </a:rPr>
              <a:t>năng</a:t>
            </a:r>
            <a:r>
              <a:rPr lang="en-US" sz="3899" b="1" dirty="0" smtClean="0">
                <a:solidFill>
                  <a:srgbClr val="544013"/>
                </a:solidFill>
                <a:latin typeface="Roboto Condensed"/>
                <a:ea typeface="Roboto Condensed"/>
                <a:cs typeface="Roboto Condensed"/>
                <a:sym typeface="Roboto Condensed"/>
              </a:rPr>
              <a:t> </a:t>
            </a:r>
            <a:r>
              <a:rPr lang="en-US" sz="3899" b="1" dirty="0" err="1" smtClean="0">
                <a:solidFill>
                  <a:srgbClr val="544013"/>
                </a:solidFill>
                <a:latin typeface="Roboto Condensed"/>
                <a:ea typeface="Roboto Condensed"/>
                <a:cs typeface="Roboto Condensed"/>
                <a:sym typeface="Roboto Condensed"/>
              </a:rPr>
              <a:t>Viết</a:t>
            </a:r>
            <a:r>
              <a:rPr lang="en-US" sz="3899" b="1" i="0" u="none" strike="noStrike" cap="none" dirty="0" smtClean="0">
                <a:solidFill>
                  <a:srgbClr val="544013"/>
                </a:solidFill>
                <a:latin typeface="Roboto Condensed"/>
                <a:ea typeface="Roboto Condensed"/>
                <a:cs typeface="Roboto Condensed"/>
                <a:sym typeface="Roboto Condensed"/>
              </a:rPr>
              <a:t>: </a:t>
            </a:r>
            <a:r>
              <a:rPr lang="en-US" sz="3899" dirty="0" err="1" smtClean="0">
                <a:solidFill>
                  <a:srgbClr val="544013"/>
                </a:solidFill>
                <a:latin typeface="Roboto Condensed"/>
                <a:ea typeface="Roboto Condensed"/>
                <a:cs typeface="Roboto Condensed"/>
                <a:sym typeface="Roboto Condensed"/>
              </a:rPr>
              <a:t>có</a:t>
            </a:r>
            <a:r>
              <a:rPr lang="en-US" sz="3899" dirty="0" smtClean="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thể</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sử</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dụng</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lại</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dàn</a:t>
            </a:r>
            <a:r>
              <a:rPr lang="en-US" sz="3899" dirty="0">
                <a:solidFill>
                  <a:srgbClr val="544013"/>
                </a:solidFill>
                <a:latin typeface="Roboto Condensed"/>
                <a:ea typeface="Roboto Condensed"/>
                <a:cs typeface="Roboto Condensed"/>
                <a:sym typeface="Roboto Condensed"/>
              </a:rPr>
              <a:t> ý </a:t>
            </a:r>
            <a:r>
              <a:rPr lang="en-US" sz="3899" dirty="0" err="1">
                <a:solidFill>
                  <a:srgbClr val="544013"/>
                </a:solidFill>
                <a:latin typeface="Roboto Condensed"/>
                <a:ea typeface="Roboto Condensed"/>
                <a:cs typeface="Roboto Condensed"/>
                <a:sym typeface="Roboto Condensed"/>
              </a:rPr>
              <a:t>hoặc</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bài</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văn</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đã</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viết</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để</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chuẩn</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bị</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nội</a:t>
            </a:r>
            <a:r>
              <a:rPr lang="en-US" sz="3899" dirty="0">
                <a:solidFill>
                  <a:srgbClr val="544013"/>
                </a:solidFill>
                <a:latin typeface="Roboto Condensed"/>
                <a:ea typeface="Roboto Condensed"/>
                <a:cs typeface="Roboto Condensed"/>
                <a:sym typeface="Roboto Condensed"/>
              </a:rPr>
              <a:t> dung </a:t>
            </a:r>
            <a:r>
              <a:rPr lang="en-US" sz="3899" dirty="0" err="1">
                <a:solidFill>
                  <a:srgbClr val="544013"/>
                </a:solidFill>
                <a:latin typeface="Roboto Condensed"/>
                <a:ea typeface="Roboto Condensed"/>
                <a:cs typeface="Roboto Condensed"/>
                <a:sym typeface="Roboto Condensed"/>
              </a:rPr>
              <a:t>nói</a:t>
            </a:r>
            <a:r>
              <a:rPr lang="en-US" sz="3899" dirty="0">
                <a:solidFill>
                  <a:srgbClr val="544013"/>
                </a:solidFill>
                <a:latin typeface="Roboto Condensed"/>
                <a:ea typeface="Roboto Condensed"/>
                <a:cs typeface="Roboto Condensed"/>
                <a:sym typeface="Roboto Condensed"/>
              </a:rPr>
              <a:t>.</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123"/>
        <p:cNvGrpSpPr/>
        <p:nvPr/>
      </p:nvGrpSpPr>
      <p:grpSpPr>
        <a:xfrm>
          <a:off x="0" y="0"/>
          <a:ext cx="0" cy="0"/>
          <a:chOff x="0" y="0"/>
          <a:chExt cx="0" cy="0"/>
        </a:xfrm>
      </p:grpSpPr>
      <p:pic>
        <p:nvPicPr>
          <p:cNvPr id="124" name="Google Shape;124;p4"/>
          <p:cNvPicPr preferRelativeResize="0"/>
          <p:nvPr/>
        </p:nvPicPr>
        <p:blipFill rotWithShape="1">
          <a:blip r:embed="rId3">
            <a:alphaModFix/>
          </a:blip>
          <a:srcRect/>
          <a:stretch/>
        </p:blipFill>
        <p:spPr>
          <a:xfrm>
            <a:off x="4429613" y="8747076"/>
            <a:ext cx="8841921" cy="5347509"/>
          </a:xfrm>
          <a:prstGeom prst="rect">
            <a:avLst/>
          </a:prstGeom>
          <a:noFill/>
          <a:ln>
            <a:noFill/>
          </a:ln>
        </p:spPr>
      </p:pic>
      <p:sp>
        <p:nvSpPr>
          <p:cNvPr id="125" name="Google Shape;125;p4"/>
          <p:cNvSpPr txBox="1"/>
          <p:nvPr/>
        </p:nvSpPr>
        <p:spPr>
          <a:xfrm>
            <a:off x="1483151" y="846213"/>
            <a:ext cx="14294903" cy="1421736"/>
          </a:xfrm>
          <a:prstGeom prst="rect">
            <a:avLst/>
          </a:prstGeom>
          <a:noFill/>
          <a:ln>
            <a:noFill/>
          </a:ln>
        </p:spPr>
        <p:txBody>
          <a:bodyPr spcFirstLastPara="1" wrap="square" lIns="0" tIns="0" rIns="0" bIns="0" anchor="t" anchorCtr="0">
            <a:spAutoFit/>
          </a:bodyPr>
          <a:lstStyle/>
          <a:p>
            <a:pPr lvl="0" algn="ctr">
              <a:lnSpc>
                <a:spcPct val="140006"/>
              </a:lnSpc>
            </a:pPr>
            <a:r>
              <a:rPr lang="vi-VN" sz="6599" dirty="0">
                <a:solidFill>
                  <a:srgbClr val="B74B00"/>
                </a:solidFill>
                <a:latin typeface="Fraunces"/>
                <a:ea typeface="Fraunces"/>
                <a:cs typeface="Fraunces"/>
                <a:sym typeface="Fraunces"/>
              </a:rPr>
              <a:t>1. ĐỊNH HƯỚNG</a:t>
            </a:r>
            <a:endParaRPr lang="vi-VN" sz="6600" dirty="0"/>
          </a:p>
        </p:txBody>
      </p:sp>
      <p:sp>
        <p:nvSpPr>
          <p:cNvPr id="127" name="Google Shape;127;p4"/>
          <p:cNvSpPr txBox="1"/>
          <p:nvPr/>
        </p:nvSpPr>
        <p:spPr>
          <a:xfrm>
            <a:off x="1333455" y="2424798"/>
            <a:ext cx="8982016" cy="784638"/>
          </a:xfrm>
          <a:prstGeom prst="rect">
            <a:avLst/>
          </a:prstGeom>
          <a:noFill/>
          <a:ln>
            <a:noFill/>
          </a:ln>
        </p:spPr>
        <p:txBody>
          <a:bodyPr spcFirstLastPara="1" wrap="square" lIns="0" tIns="0" rIns="0" bIns="0" anchor="t" anchorCtr="0">
            <a:spAutoFit/>
          </a:bodyPr>
          <a:lstStyle/>
          <a:p>
            <a:pPr marL="734059" marR="0" lvl="1" indent="-367030" algn="l" rtl="0">
              <a:lnSpc>
                <a:spcPct val="150014"/>
              </a:lnSpc>
              <a:spcBef>
                <a:spcPts val="0"/>
              </a:spcBef>
              <a:spcAft>
                <a:spcPts val="0"/>
              </a:spcAft>
              <a:buClr>
                <a:srgbClr val="544013"/>
              </a:buClr>
              <a:buSzPts val="3399"/>
              <a:buFont typeface="Arial"/>
              <a:buChar char="•"/>
            </a:pPr>
            <a:r>
              <a:rPr lang="en-US" sz="3399" dirty="0" err="1" smtClean="0">
                <a:solidFill>
                  <a:srgbClr val="544013"/>
                </a:solidFill>
                <a:latin typeface="Roboto Condensed"/>
                <a:ea typeface="Roboto Condensed"/>
                <a:cs typeface="Roboto Condensed"/>
                <a:sym typeface="Roboto Condensed"/>
              </a:rPr>
              <a:t>Một</a:t>
            </a:r>
            <a:r>
              <a:rPr lang="en-US" sz="3399" dirty="0" smtClean="0">
                <a:solidFill>
                  <a:srgbClr val="544013"/>
                </a:solidFill>
                <a:latin typeface="Roboto Condensed"/>
                <a:ea typeface="Roboto Condensed"/>
                <a:cs typeface="Roboto Condensed"/>
                <a:sym typeface="Roboto Condensed"/>
              </a:rPr>
              <a:t> </a:t>
            </a:r>
            <a:r>
              <a:rPr lang="en-US" sz="3399" dirty="0" err="1" smtClean="0">
                <a:solidFill>
                  <a:srgbClr val="544013"/>
                </a:solidFill>
                <a:latin typeface="Roboto Condensed"/>
                <a:ea typeface="Roboto Condensed"/>
                <a:cs typeface="Roboto Condensed"/>
                <a:sym typeface="Roboto Condensed"/>
              </a:rPr>
              <a:t>số</a:t>
            </a:r>
            <a:r>
              <a:rPr lang="en-US" sz="3399" dirty="0" smtClean="0">
                <a:solidFill>
                  <a:srgbClr val="544013"/>
                </a:solidFill>
                <a:latin typeface="Roboto Condensed"/>
                <a:ea typeface="Roboto Condensed"/>
                <a:cs typeface="Roboto Condensed"/>
                <a:sym typeface="Roboto Condensed"/>
              </a:rPr>
              <a:t> </a:t>
            </a:r>
            <a:r>
              <a:rPr lang="en-US" sz="3399" dirty="0" err="1" smtClean="0">
                <a:solidFill>
                  <a:srgbClr val="544013"/>
                </a:solidFill>
                <a:latin typeface="Roboto Condensed"/>
                <a:ea typeface="Roboto Condensed"/>
                <a:cs typeface="Roboto Condensed"/>
                <a:sym typeface="Roboto Condensed"/>
              </a:rPr>
              <a:t>lưu</a:t>
            </a:r>
            <a:r>
              <a:rPr lang="en-US" sz="3399" dirty="0" smtClean="0">
                <a:solidFill>
                  <a:srgbClr val="544013"/>
                </a:solidFill>
                <a:latin typeface="Roboto Condensed"/>
                <a:ea typeface="Roboto Condensed"/>
                <a:cs typeface="Roboto Condensed"/>
                <a:sym typeface="Roboto Condensed"/>
              </a:rPr>
              <a:t> ý</a:t>
            </a:r>
            <a:r>
              <a:rPr lang="en-US" sz="3399" b="0" i="0" u="none" strike="noStrike" cap="none" dirty="0" smtClean="0">
                <a:solidFill>
                  <a:srgbClr val="544013"/>
                </a:solidFill>
                <a:latin typeface="Roboto Condensed"/>
                <a:ea typeface="Roboto Condensed"/>
                <a:cs typeface="Roboto Condensed"/>
                <a:sym typeface="Roboto Condensed"/>
              </a:rPr>
              <a:t>:</a:t>
            </a:r>
            <a:endParaRPr dirty="0"/>
          </a:p>
        </p:txBody>
      </p:sp>
      <p:grpSp>
        <p:nvGrpSpPr>
          <p:cNvPr id="128" name="Google Shape;128;p4"/>
          <p:cNvGrpSpPr/>
          <p:nvPr/>
        </p:nvGrpSpPr>
        <p:grpSpPr>
          <a:xfrm rot="-633324">
            <a:off x="761009" y="4416063"/>
            <a:ext cx="4532585" cy="4545513"/>
            <a:chOff x="76199" y="-13054"/>
            <a:chExt cx="669494" cy="674258"/>
          </a:xfrm>
        </p:grpSpPr>
        <p:sp>
          <p:nvSpPr>
            <p:cNvPr id="129" name="Google Shape;129;p4"/>
            <p:cNvSpPr/>
            <p:nvPr/>
          </p:nvSpPr>
          <p:spPr>
            <a:xfrm>
              <a:off x="83440" y="-13054"/>
              <a:ext cx="662253" cy="674258"/>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76199" y="1"/>
              <a:ext cx="660300" cy="609300"/>
            </a:xfrm>
            <a:prstGeom prst="ellipse">
              <a:avLst/>
            </a:prstGeom>
            <a:noFill/>
            <a:ln>
              <a:noFill/>
            </a:ln>
          </p:spPr>
          <p:txBody>
            <a:bodyPr spcFirstLastPara="1" wrap="square" lIns="50800" tIns="50800" rIns="50800" bIns="50800" anchor="ctr" anchorCtr="0">
              <a:noAutofit/>
            </a:bodyPr>
            <a:lstStyle/>
            <a:p>
              <a:pPr lvl="0" algn="ctr">
                <a:lnSpc>
                  <a:spcPct val="142000"/>
                </a:lnSpc>
              </a:pPr>
              <a:r>
                <a:rPr lang="vi-VN" sz="3000" dirty="0" smtClean="0">
                  <a:latin typeface="Roboto Condensed"/>
                  <a:ea typeface="Roboto Condensed"/>
                  <a:cs typeface="Roboto Condensed"/>
                  <a:sym typeface="Roboto Condensed"/>
                </a:rPr>
                <a:t>Lựa </a:t>
              </a:r>
              <a:r>
                <a:rPr lang="vi-VN" sz="3000" dirty="0">
                  <a:latin typeface="Roboto Condensed"/>
                  <a:ea typeface="Roboto Condensed"/>
                  <a:cs typeface="Roboto Condensed"/>
                  <a:sym typeface="Roboto Condensed"/>
                </a:rPr>
                <a:t>chọn </a:t>
              </a:r>
              <a:r>
                <a:rPr lang="en-US" sz="3000" dirty="0" err="1" smtClean="0">
                  <a:latin typeface="Roboto Condensed"/>
                  <a:ea typeface="Roboto Condensed"/>
                  <a:cs typeface="Roboto Condensed"/>
                  <a:sym typeface="Roboto Condensed"/>
                </a:rPr>
                <a:t>và</a:t>
              </a:r>
              <a:r>
                <a:rPr lang="en-US" sz="3000" dirty="0" smtClean="0">
                  <a:latin typeface="Roboto Condensed"/>
                  <a:ea typeface="Roboto Condensed"/>
                  <a:cs typeface="Roboto Condensed"/>
                  <a:sym typeface="Roboto Condensed"/>
                </a:rPr>
                <a:t> </a:t>
              </a:r>
              <a:r>
                <a:rPr lang="en-US" sz="3000" dirty="0" err="1" smtClean="0">
                  <a:latin typeface="Roboto Condensed"/>
                  <a:ea typeface="Roboto Condensed"/>
                  <a:cs typeface="Roboto Condensed"/>
                  <a:sym typeface="Roboto Condensed"/>
                </a:rPr>
                <a:t>tìm</a:t>
              </a:r>
              <a:r>
                <a:rPr lang="en-US" sz="3000" dirty="0" smtClean="0">
                  <a:latin typeface="Roboto Condensed"/>
                  <a:ea typeface="Roboto Condensed"/>
                  <a:cs typeface="Roboto Condensed"/>
                  <a:sym typeface="Roboto Condensed"/>
                </a:rPr>
                <a:t> </a:t>
              </a:r>
              <a:r>
                <a:rPr lang="en-US" sz="3000" dirty="0" err="1" smtClean="0">
                  <a:latin typeface="Roboto Condensed"/>
                  <a:ea typeface="Roboto Condensed"/>
                  <a:cs typeface="Roboto Condensed"/>
                  <a:sym typeface="Roboto Condensed"/>
                </a:rPr>
                <a:t>hiểu</a:t>
              </a:r>
              <a:r>
                <a:rPr lang="en-US" sz="3000" dirty="0" smtClean="0">
                  <a:latin typeface="Roboto Condensed"/>
                  <a:ea typeface="Roboto Condensed"/>
                  <a:cs typeface="Roboto Condensed"/>
                  <a:sym typeface="Roboto Condensed"/>
                </a:rPr>
                <a:t> </a:t>
              </a:r>
              <a:r>
                <a:rPr lang="en-US" sz="3000" dirty="0" err="1" smtClean="0">
                  <a:latin typeface="Roboto Condensed"/>
                  <a:ea typeface="Roboto Condensed"/>
                  <a:cs typeface="Roboto Condensed"/>
                  <a:sym typeface="Roboto Condensed"/>
                </a:rPr>
                <a:t>kĩ</a:t>
              </a:r>
              <a:r>
                <a:rPr lang="en-US" sz="3000" dirty="0" smtClean="0">
                  <a:latin typeface="Roboto Condensed"/>
                  <a:ea typeface="Roboto Condensed"/>
                  <a:cs typeface="Roboto Condensed"/>
                  <a:sym typeface="Roboto Condensed"/>
                </a:rPr>
                <a:t> </a:t>
              </a:r>
              <a:r>
                <a:rPr lang="vi-VN" sz="3000" dirty="0" smtClean="0">
                  <a:latin typeface="Roboto Condensed"/>
                  <a:ea typeface="Roboto Condensed"/>
                  <a:cs typeface="Roboto Condensed"/>
                  <a:sym typeface="Roboto Condensed"/>
                </a:rPr>
                <a:t>vấn </a:t>
              </a:r>
              <a:r>
                <a:rPr lang="vi-VN" sz="3000" dirty="0">
                  <a:latin typeface="Roboto Condensed"/>
                  <a:ea typeface="Roboto Condensed"/>
                  <a:cs typeface="Roboto Condensed"/>
                  <a:sym typeface="Roboto Condensed"/>
                </a:rPr>
                <a:t>đề thảo luận như đã gợi ý trong phần Viết ở trên.</a:t>
              </a:r>
              <a:endParaRPr sz="3000" dirty="0">
                <a:latin typeface="Roboto Condensed"/>
                <a:ea typeface="Roboto Condensed"/>
                <a:cs typeface="Roboto Condensed"/>
                <a:sym typeface="Roboto Condensed"/>
              </a:endParaRPr>
            </a:p>
          </p:txBody>
        </p:sp>
      </p:grpSp>
      <p:grpSp>
        <p:nvGrpSpPr>
          <p:cNvPr id="131" name="Google Shape;131;p4"/>
          <p:cNvGrpSpPr/>
          <p:nvPr/>
        </p:nvGrpSpPr>
        <p:grpSpPr>
          <a:xfrm rot="292808">
            <a:off x="4858035" y="5275380"/>
            <a:ext cx="4100006" cy="4331960"/>
            <a:chOff x="76200" y="-6334"/>
            <a:chExt cx="703153" cy="742934"/>
          </a:xfrm>
        </p:grpSpPr>
        <p:sp>
          <p:nvSpPr>
            <p:cNvPr id="132" name="Google Shape;132;p4"/>
            <p:cNvSpPr/>
            <p:nvPr/>
          </p:nvSpPr>
          <p:spPr>
            <a:xfrm>
              <a:off x="85591" y="-6334"/>
              <a:ext cx="645731" cy="674258"/>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76200" y="0"/>
              <a:ext cx="703153" cy="736600"/>
            </a:xfrm>
            <a:prstGeom prst="ellipse">
              <a:avLst/>
            </a:prstGeom>
            <a:noFill/>
            <a:ln>
              <a:noFill/>
            </a:ln>
          </p:spPr>
          <p:txBody>
            <a:bodyPr spcFirstLastPara="1" wrap="square" lIns="50800" tIns="50800" rIns="50800" bIns="50800" anchor="ctr" anchorCtr="0">
              <a:noAutofit/>
            </a:bodyPr>
            <a:lstStyle/>
            <a:p>
              <a:pPr lvl="0" algn="ctr">
                <a:lnSpc>
                  <a:spcPct val="142000"/>
                </a:lnSpc>
              </a:pPr>
              <a:r>
                <a:rPr lang="vi-VN" sz="3000" dirty="0" smtClean="0">
                  <a:latin typeface="Roboto Condensed"/>
                  <a:ea typeface="Roboto Condensed"/>
                  <a:cs typeface="Roboto Condensed"/>
                  <a:sym typeface="Roboto Condensed"/>
                </a:rPr>
                <a:t>Xác </a:t>
              </a:r>
              <a:r>
                <a:rPr lang="vi-VN" sz="3000" dirty="0">
                  <a:latin typeface="Roboto Condensed"/>
                  <a:ea typeface="Roboto Condensed"/>
                  <a:cs typeface="Roboto Condensed"/>
                  <a:sym typeface="Roboto Condensed"/>
                </a:rPr>
                <a:t>định rõ những người thảo luận với mình là ai để có cách trình bày phù hợp </a:t>
              </a:r>
              <a:endParaRPr sz="3000" b="0" i="0" u="none" strike="noStrike" cap="none" dirty="0">
                <a:solidFill>
                  <a:srgbClr val="000000"/>
                </a:solidFill>
                <a:latin typeface="Roboto Condensed"/>
                <a:ea typeface="Roboto Condensed"/>
                <a:cs typeface="Roboto Condensed"/>
                <a:sym typeface="Roboto Condensed"/>
              </a:endParaRPr>
            </a:p>
          </p:txBody>
        </p:sp>
      </p:grpSp>
      <p:grpSp>
        <p:nvGrpSpPr>
          <p:cNvPr id="134" name="Google Shape;134;p4"/>
          <p:cNvGrpSpPr/>
          <p:nvPr/>
        </p:nvGrpSpPr>
        <p:grpSpPr>
          <a:xfrm>
            <a:off x="8306503" y="4206821"/>
            <a:ext cx="3999677" cy="4375479"/>
            <a:chOff x="76200" y="0"/>
            <a:chExt cx="673334" cy="736600"/>
          </a:xfrm>
        </p:grpSpPr>
        <p:sp>
          <p:nvSpPr>
            <p:cNvPr id="135" name="Google Shape;135;p4"/>
            <p:cNvSpPr/>
            <p:nvPr/>
          </p:nvSpPr>
          <p:spPr>
            <a:xfrm>
              <a:off x="93818" y="0"/>
              <a:ext cx="655716" cy="674258"/>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76200" y="0"/>
              <a:ext cx="660400" cy="736600"/>
            </a:xfrm>
            <a:prstGeom prst="ellipse">
              <a:avLst/>
            </a:prstGeom>
            <a:noFill/>
            <a:ln>
              <a:noFill/>
            </a:ln>
          </p:spPr>
          <p:txBody>
            <a:bodyPr spcFirstLastPara="1" wrap="square" lIns="50800" tIns="50800" rIns="50800" bIns="50800" anchor="ctr" anchorCtr="0">
              <a:noAutofit/>
            </a:bodyPr>
            <a:lstStyle/>
            <a:p>
              <a:pPr lvl="0" algn="ctr">
                <a:lnSpc>
                  <a:spcPct val="142000"/>
                </a:lnSpc>
              </a:pPr>
              <a:r>
                <a:rPr lang="en-US" sz="3000" dirty="0" err="1" smtClean="0">
                  <a:latin typeface="Roboto Condensed"/>
                  <a:ea typeface="Roboto Condensed"/>
                  <a:cs typeface="Roboto Condensed"/>
                  <a:sym typeface="Roboto Condensed"/>
                </a:rPr>
                <a:t>Chuẩn</a:t>
              </a:r>
              <a:r>
                <a:rPr lang="en-US" sz="3000" dirty="0" smtClean="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bị</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dàn</a:t>
              </a:r>
              <a:r>
                <a:rPr lang="en-US" sz="3000" dirty="0">
                  <a:latin typeface="Roboto Condensed"/>
                  <a:ea typeface="Roboto Condensed"/>
                  <a:cs typeface="Roboto Condensed"/>
                  <a:sym typeface="Roboto Condensed"/>
                </a:rPr>
                <a:t> ý </a:t>
              </a:r>
              <a:r>
                <a:rPr lang="en-US" sz="3000" dirty="0" err="1">
                  <a:latin typeface="Roboto Condensed"/>
                  <a:ea typeface="Roboto Condensed"/>
                  <a:cs typeface="Roboto Condensed"/>
                  <a:sym typeface="Roboto Condensed"/>
                </a:rPr>
                <a:t>cho</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phần</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trình</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bày</a:t>
              </a:r>
              <a:r>
                <a:rPr lang="en-US" sz="3000" dirty="0">
                  <a:latin typeface="Roboto Condensed"/>
                  <a:ea typeface="Roboto Condensed"/>
                  <a:cs typeface="Roboto Condensed"/>
                  <a:sym typeface="Roboto Condensed"/>
                </a:rPr>
                <a:t> ý </a:t>
              </a:r>
              <a:r>
                <a:rPr lang="en-US" sz="3000" dirty="0" err="1">
                  <a:latin typeface="Roboto Condensed"/>
                  <a:ea typeface="Roboto Condensed"/>
                  <a:cs typeface="Roboto Condensed"/>
                  <a:sym typeface="Roboto Condensed"/>
                </a:rPr>
                <a:t>kiến</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của</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bản</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thân</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tránh</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viết</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thành</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văn</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để</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đọc</a:t>
              </a:r>
              <a:r>
                <a:rPr lang="en-US" sz="3000" dirty="0">
                  <a:latin typeface="Roboto Condensed"/>
                  <a:ea typeface="Roboto Condensed"/>
                  <a:cs typeface="Roboto Condensed"/>
                  <a:sym typeface="Roboto Condensed"/>
                </a:rPr>
                <a:t>.</a:t>
              </a:r>
              <a:endParaRPr dirty="0"/>
            </a:p>
          </p:txBody>
        </p:sp>
      </p:grpSp>
      <p:grpSp>
        <p:nvGrpSpPr>
          <p:cNvPr id="137" name="Google Shape;137;p4"/>
          <p:cNvGrpSpPr/>
          <p:nvPr/>
        </p:nvGrpSpPr>
        <p:grpSpPr>
          <a:xfrm>
            <a:off x="11662584" y="5453431"/>
            <a:ext cx="4115470" cy="4590325"/>
            <a:chOff x="76200" y="0"/>
            <a:chExt cx="660400" cy="736600"/>
          </a:xfrm>
        </p:grpSpPr>
        <p:sp>
          <p:nvSpPr>
            <p:cNvPr id="138" name="Google Shape;138;p4"/>
            <p:cNvSpPr/>
            <p:nvPr/>
          </p:nvSpPr>
          <p:spPr>
            <a:xfrm>
              <a:off x="76200" y="0"/>
              <a:ext cx="629490" cy="674258"/>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76200" y="0"/>
              <a:ext cx="660400" cy="736600"/>
            </a:xfrm>
            <a:prstGeom prst="ellipse">
              <a:avLst/>
            </a:prstGeom>
            <a:noFill/>
            <a:ln>
              <a:noFill/>
            </a:ln>
          </p:spPr>
          <p:txBody>
            <a:bodyPr spcFirstLastPara="1" wrap="square" lIns="50800" tIns="50800" rIns="50800" bIns="50800" anchor="ctr" anchorCtr="0">
              <a:noAutofit/>
            </a:bodyPr>
            <a:lstStyle/>
            <a:p>
              <a:pPr lvl="0" algn="ctr">
                <a:lnSpc>
                  <a:spcPct val="142000"/>
                </a:lnSpc>
              </a:pPr>
              <a:r>
                <a:rPr lang="vi-VN" sz="3000" dirty="0" smtClean="0">
                  <a:latin typeface="Roboto Condensed"/>
                  <a:ea typeface="Roboto Condensed"/>
                  <a:cs typeface="Roboto Condensed"/>
                  <a:sym typeface="Roboto Condensed"/>
                </a:rPr>
                <a:t>Chuẩn </a:t>
              </a:r>
              <a:r>
                <a:rPr lang="vi-VN" sz="3000" dirty="0">
                  <a:latin typeface="Roboto Condensed"/>
                  <a:ea typeface="Roboto Condensed"/>
                  <a:cs typeface="Roboto Condensed"/>
                  <a:sym typeface="Roboto Condensed"/>
                </a:rPr>
                <a:t>bị các phương tiện như tranh, ảnh, video,…và máy chiếu, màn hình </a:t>
              </a:r>
              <a:endParaRPr dirty="0"/>
            </a:p>
          </p:txBody>
        </p:sp>
      </p:grpSp>
      <p:grpSp>
        <p:nvGrpSpPr>
          <p:cNvPr id="140" name="Google Shape;140;p4"/>
          <p:cNvGrpSpPr/>
          <p:nvPr/>
        </p:nvGrpSpPr>
        <p:grpSpPr>
          <a:xfrm rot="340659">
            <a:off x="13406587" y="1561179"/>
            <a:ext cx="4667472" cy="4556263"/>
            <a:chOff x="23614" y="-67256"/>
            <a:chExt cx="759600" cy="741514"/>
          </a:xfrm>
        </p:grpSpPr>
        <p:sp>
          <p:nvSpPr>
            <p:cNvPr id="141" name="Google Shape;141;p4"/>
            <p:cNvSpPr/>
            <p:nvPr/>
          </p:nvSpPr>
          <p:spPr>
            <a:xfrm>
              <a:off x="81221" y="0"/>
              <a:ext cx="651572" cy="674258"/>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3614" y="-67256"/>
              <a:ext cx="759600" cy="736500"/>
            </a:xfrm>
            <a:prstGeom prst="ellipse">
              <a:avLst/>
            </a:prstGeom>
            <a:noFill/>
            <a:ln>
              <a:noFill/>
            </a:ln>
          </p:spPr>
          <p:txBody>
            <a:bodyPr spcFirstLastPara="1" wrap="square" lIns="50800" tIns="50800" rIns="50800" bIns="50800" anchor="ctr" anchorCtr="0">
              <a:noAutofit/>
            </a:bodyPr>
            <a:lstStyle/>
            <a:p>
              <a:pPr lvl="0" algn="ctr">
                <a:lnSpc>
                  <a:spcPct val="142000"/>
                </a:lnSpc>
              </a:pPr>
              <a:r>
                <a:rPr lang="vi-VN" sz="3000" dirty="0" smtClean="0">
                  <a:latin typeface="Roboto Condensed"/>
                  <a:ea typeface="Roboto Condensed"/>
                  <a:cs typeface="Roboto Condensed"/>
                  <a:sym typeface="Roboto Condensed"/>
                </a:rPr>
                <a:t>Người </a:t>
              </a:r>
              <a:r>
                <a:rPr lang="vi-VN" sz="3000" dirty="0">
                  <a:latin typeface="Roboto Condensed"/>
                  <a:ea typeface="Roboto Condensed"/>
                  <a:cs typeface="Roboto Condensed"/>
                  <a:sym typeface="Roboto Condensed"/>
                </a:rPr>
                <a:t>nói và người nghe cần tranh luận một cách hiệu quả và có văn hóa</a:t>
              </a:r>
              <a:endParaRPr sz="3000" b="0" i="0" u="none" strike="noStrike" cap="none" dirty="0">
                <a:solidFill>
                  <a:srgbClr val="000000"/>
                </a:solidFill>
                <a:latin typeface="Roboto Condensed"/>
                <a:ea typeface="Roboto Condensed"/>
                <a:cs typeface="Roboto Condensed"/>
                <a:sym typeface="Roboto Condensed"/>
              </a:endParaRPr>
            </a:p>
          </p:txBody>
        </p:sp>
      </p:grpSp>
      <p:pic>
        <p:nvPicPr>
          <p:cNvPr id="143" name="Google Shape;143;p4"/>
          <p:cNvPicPr preferRelativeResize="0"/>
          <p:nvPr/>
        </p:nvPicPr>
        <p:blipFill rotWithShape="1">
          <a:blip r:embed="rId4">
            <a:alphaModFix/>
          </a:blip>
          <a:srcRect/>
          <a:stretch/>
        </p:blipFill>
        <p:spPr>
          <a:xfrm>
            <a:off x="16151287" y="7415179"/>
            <a:ext cx="1108013" cy="1087867"/>
          </a:xfrm>
          <a:prstGeom prst="rect">
            <a:avLst/>
          </a:prstGeom>
          <a:noFill/>
          <a:ln>
            <a:noFill/>
          </a:ln>
        </p:spPr>
      </p:pic>
      <p:pic>
        <p:nvPicPr>
          <p:cNvPr id="144" name="Google Shape;144;p4"/>
          <p:cNvPicPr preferRelativeResize="0"/>
          <p:nvPr/>
        </p:nvPicPr>
        <p:blipFill rotWithShape="1">
          <a:blip r:embed="rId4">
            <a:alphaModFix/>
          </a:blip>
          <a:srcRect/>
          <a:stretch/>
        </p:blipFill>
        <p:spPr>
          <a:xfrm>
            <a:off x="1028700" y="9057395"/>
            <a:ext cx="1108013" cy="1087867"/>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5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500"/>
                                        <p:tgtEl>
                                          <p:spTgt spid="1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7"/>
                                        </p:tgtEl>
                                        <p:attrNameLst>
                                          <p:attrName>style.visibility</p:attrName>
                                        </p:attrNameLst>
                                      </p:cBhvr>
                                      <p:to>
                                        <p:strVal val="visible"/>
                                      </p:to>
                                    </p:set>
                                    <p:animEffect transition="in" filter="fade">
                                      <p:cBhvr>
                                        <p:cTn id="32" dur="500"/>
                                        <p:tgtEl>
                                          <p:spTgt spid="1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fade">
                                      <p:cBhvr>
                                        <p:cTn id="3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9"/>
          <p:cNvPicPr preferRelativeResize="0"/>
          <p:nvPr/>
        </p:nvPicPr>
        <p:blipFill rotWithShape="1">
          <a:blip r:embed="rId3">
            <a:alphaModFix/>
          </a:blip>
          <a:srcRect/>
          <a:stretch/>
        </p:blipFill>
        <p:spPr>
          <a:xfrm>
            <a:off x="-78479" y="7613245"/>
            <a:ext cx="8841921" cy="5347509"/>
          </a:xfrm>
          <a:prstGeom prst="rect">
            <a:avLst/>
          </a:prstGeom>
          <a:noFill/>
          <a:ln>
            <a:noFill/>
          </a:ln>
        </p:spPr>
      </p:pic>
      <p:pic>
        <p:nvPicPr>
          <p:cNvPr id="232" name="Google Shape;232;p9"/>
          <p:cNvPicPr preferRelativeResize="0"/>
          <p:nvPr/>
        </p:nvPicPr>
        <p:blipFill rotWithShape="1">
          <a:blip r:embed="rId4">
            <a:alphaModFix/>
          </a:blip>
          <a:srcRect/>
          <a:stretch/>
        </p:blipFill>
        <p:spPr>
          <a:xfrm>
            <a:off x="16728209" y="8811895"/>
            <a:ext cx="454672" cy="446405"/>
          </a:xfrm>
          <a:prstGeom prst="rect">
            <a:avLst/>
          </a:prstGeom>
          <a:noFill/>
          <a:ln>
            <a:noFill/>
          </a:ln>
        </p:spPr>
      </p:pic>
      <p:pic>
        <p:nvPicPr>
          <p:cNvPr id="233" name="Google Shape;233;p9"/>
          <p:cNvPicPr preferRelativeResize="0"/>
          <p:nvPr/>
        </p:nvPicPr>
        <p:blipFill rotWithShape="1">
          <a:blip r:embed="rId4">
            <a:alphaModFix/>
          </a:blip>
          <a:srcRect/>
          <a:stretch/>
        </p:blipFill>
        <p:spPr>
          <a:xfrm>
            <a:off x="1626474" y="2640638"/>
            <a:ext cx="454672" cy="446405"/>
          </a:xfrm>
          <a:prstGeom prst="rect">
            <a:avLst/>
          </a:prstGeom>
          <a:noFill/>
          <a:ln>
            <a:noFill/>
          </a:ln>
        </p:spPr>
      </p:pic>
      <p:pic>
        <p:nvPicPr>
          <p:cNvPr id="234" name="Google Shape;234;p9"/>
          <p:cNvPicPr preferRelativeResize="0"/>
          <p:nvPr/>
        </p:nvPicPr>
        <p:blipFill rotWithShape="1">
          <a:blip r:embed="rId3">
            <a:alphaModFix/>
          </a:blip>
          <a:srcRect/>
          <a:stretch/>
        </p:blipFill>
        <p:spPr>
          <a:xfrm>
            <a:off x="10967572" y="-2673755"/>
            <a:ext cx="9350454" cy="5655065"/>
          </a:xfrm>
          <a:prstGeom prst="rect">
            <a:avLst/>
          </a:prstGeom>
          <a:noFill/>
          <a:ln>
            <a:noFill/>
          </a:ln>
        </p:spPr>
      </p:pic>
      <p:pic>
        <p:nvPicPr>
          <p:cNvPr id="235" name="Google Shape;235;p9"/>
          <p:cNvPicPr preferRelativeResize="0"/>
          <p:nvPr/>
        </p:nvPicPr>
        <p:blipFill rotWithShape="1">
          <a:blip r:embed="rId5">
            <a:alphaModFix/>
          </a:blip>
          <a:srcRect/>
          <a:stretch/>
        </p:blipFill>
        <p:spPr>
          <a:xfrm rot="-677815">
            <a:off x="86615" y="4867988"/>
            <a:ext cx="5325388" cy="5141420"/>
          </a:xfrm>
          <a:prstGeom prst="rect">
            <a:avLst/>
          </a:prstGeom>
          <a:noFill/>
          <a:ln>
            <a:noFill/>
          </a:ln>
        </p:spPr>
      </p:pic>
      <p:pic>
        <p:nvPicPr>
          <p:cNvPr id="236" name="Google Shape;236;p9"/>
          <p:cNvPicPr preferRelativeResize="0"/>
          <p:nvPr/>
        </p:nvPicPr>
        <p:blipFill rotWithShape="1">
          <a:blip r:embed="rId6">
            <a:alphaModFix/>
          </a:blip>
          <a:srcRect/>
          <a:stretch/>
        </p:blipFill>
        <p:spPr>
          <a:xfrm rot="3764550">
            <a:off x="4650418" y="3308510"/>
            <a:ext cx="1830134" cy="2867732"/>
          </a:xfrm>
          <a:prstGeom prst="rect">
            <a:avLst/>
          </a:prstGeom>
          <a:noFill/>
          <a:ln>
            <a:noFill/>
          </a:ln>
        </p:spPr>
      </p:pic>
      <p:grpSp>
        <p:nvGrpSpPr>
          <p:cNvPr id="237" name="Google Shape;237;p9"/>
          <p:cNvGrpSpPr/>
          <p:nvPr/>
        </p:nvGrpSpPr>
        <p:grpSpPr>
          <a:xfrm rot="-472845">
            <a:off x="7040152" y="2292320"/>
            <a:ext cx="7693630" cy="7680436"/>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E8C16E"/>
            </a:solidFill>
            <a:ln>
              <a:noFill/>
            </a:ln>
          </p:spPr>
        </p:sp>
        <p:sp>
          <p:nvSpPr>
            <p:cNvPr id="239" name="Google Shape;239;p9"/>
            <p:cNvSpPr txBox="1"/>
            <p:nvPr/>
          </p:nvSpPr>
          <p:spPr>
            <a:xfrm>
              <a:off x="127000" y="117475"/>
              <a:ext cx="558800" cy="568325"/>
            </a:xfrm>
            <a:prstGeom prst="rect">
              <a:avLst/>
            </a:prstGeom>
            <a:noFill/>
            <a:ln>
              <a:noFill/>
            </a:ln>
          </p:spPr>
          <p:txBody>
            <a:bodyPr spcFirstLastPara="1" wrap="square" lIns="50800" tIns="50800" rIns="50800" bIns="50800" anchor="ctr" anchorCtr="0">
              <a:noAutofit/>
            </a:bodyPr>
            <a:lstStyle/>
            <a:p>
              <a:pPr marL="0" marR="0" lvl="0" indent="0" algn="ctr" rtl="0">
                <a:lnSpc>
                  <a:spcPct val="108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0" name="Google Shape;240;p9"/>
          <p:cNvSpPr txBox="1"/>
          <p:nvPr/>
        </p:nvSpPr>
        <p:spPr>
          <a:xfrm>
            <a:off x="8620206" y="4938487"/>
            <a:ext cx="4893621" cy="2519756"/>
          </a:xfrm>
          <a:prstGeom prst="rect">
            <a:avLst/>
          </a:prstGeom>
          <a:noFill/>
          <a:ln>
            <a:noFill/>
          </a:ln>
        </p:spPr>
        <p:txBody>
          <a:bodyPr spcFirstLastPara="1" wrap="square" lIns="50800" tIns="50800" rIns="50800" bIns="50800" anchor="ctr" anchorCtr="0">
            <a:noAutofit/>
          </a:bodyPr>
          <a:lstStyle/>
          <a:p>
            <a:pPr lvl="0" algn="ctr">
              <a:lnSpc>
                <a:spcPct val="140000"/>
              </a:lnSpc>
            </a:pPr>
            <a:r>
              <a:rPr lang="vi-VN" sz="3300" b="1" dirty="0" smtClean="0">
                <a:solidFill>
                  <a:srgbClr val="B74B00"/>
                </a:solidFill>
                <a:latin typeface="Roboto Condensed"/>
                <a:ea typeface="Roboto Condensed"/>
                <a:cs typeface="Roboto Condensed"/>
                <a:sym typeface="Roboto Condensed"/>
              </a:rPr>
              <a:t>Đề </a:t>
            </a:r>
            <a:r>
              <a:rPr lang="vi-VN" sz="3300" b="1" dirty="0">
                <a:solidFill>
                  <a:srgbClr val="B74B00"/>
                </a:solidFill>
                <a:latin typeface="Roboto Condensed"/>
                <a:ea typeface="Roboto Condensed"/>
                <a:cs typeface="Roboto Condensed"/>
                <a:sym typeface="Roboto Condensed"/>
              </a:rPr>
              <a:t>3. Từ đoạn trích “Tấm lòng người mẹ” (trích “Những người khốn khổ” – Huy-gô), em hãy nêu suy nghĩ của mình về sức mạnh của tình mẫu tử.</a:t>
            </a:r>
            <a:endParaRPr dirty="0"/>
          </a:p>
        </p:txBody>
      </p:sp>
      <p:sp>
        <p:nvSpPr>
          <p:cNvPr id="241" name="Google Shape;241;p9"/>
          <p:cNvSpPr txBox="1"/>
          <p:nvPr/>
        </p:nvSpPr>
        <p:spPr>
          <a:xfrm>
            <a:off x="1193177" y="802566"/>
            <a:ext cx="9340820" cy="1421736"/>
          </a:xfrm>
          <a:prstGeom prst="rect">
            <a:avLst/>
          </a:prstGeom>
          <a:noFill/>
          <a:ln>
            <a:noFill/>
          </a:ln>
        </p:spPr>
        <p:txBody>
          <a:bodyPr spcFirstLastPara="1" wrap="square" lIns="0" tIns="0" rIns="0" bIns="0" anchor="t" anchorCtr="0">
            <a:spAutoFit/>
          </a:bodyPr>
          <a:lstStyle/>
          <a:p>
            <a:pPr lvl="0" algn="ctr">
              <a:lnSpc>
                <a:spcPct val="140006"/>
              </a:lnSpc>
            </a:pPr>
            <a:r>
              <a:rPr lang="en-US" sz="6599" dirty="0">
                <a:solidFill>
                  <a:srgbClr val="B74B00"/>
                </a:solidFill>
                <a:latin typeface="Fraunces"/>
                <a:ea typeface="Fraunces"/>
                <a:cs typeface="Fraunces"/>
                <a:sym typeface="Fraunces"/>
              </a:rPr>
              <a:t>2. THỰC HÀNH</a:t>
            </a:r>
            <a:endParaRPr lang="en-US" sz="6600" dirty="0"/>
          </a:p>
        </p:txBody>
      </p:sp>
    </p:spTree>
    <p:extLst>
      <p:ext uri="{BB962C8B-B14F-4D97-AF65-F5344CB8AC3E}">
        <p14:creationId xmlns:p14="http://schemas.microsoft.com/office/powerpoint/2010/main" xmlns="" val="229661159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fade">
                                      <p:cBhvr>
                                        <p:cTn id="12" dur="500"/>
                                        <p:tgtEl>
                                          <p:spTgt spid="2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gtEl>
                                        <p:attrNameLst>
                                          <p:attrName>style.visibility</p:attrName>
                                        </p:attrNameLst>
                                      </p:cBhvr>
                                      <p:to>
                                        <p:strVal val="visible"/>
                                      </p:to>
                                    </p:set>
                                    <p:animEffect transition="in" filter="fade">
                                      <p:cBhvr>
                                        <p:cTn id="1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3314858" y="-1025256"/>
            <a:ext cx="24917717" cy="3989632"/>
            <a:chOff x="0" y="0"/>
            <a:chExt cx="33223622" cy="5319510"/>
          </a:xfrm>
        </p:grpSpPr>
        <p:pic>
          <p:nvPicPr>
            <p:cNvPr id="163" name="Google Shape;163;p6"/>
            <p:cNvPicPr preferRelativeResize="0"/>
            <p:nvPr/>
          </p:nvPicPr>
          <p:blipFill rotWithShape="1">
            <a:blip r:embed="rId3">
              <a:alphaModFix/>
            </a:blip>
            <a:srcRect t="75435"/>
            <a:stretch/>
          </p:blipFill>
          <p:spPr>
            <a:xfrm>
              <a:off x="0" y="0"/>
              <a:ext cx="16910570" cy="5319510"/>
            </a:xfrm>
            <a:prstGeom prst="rect">
              <a:avLst/>
            </a:prstGeom>
            <a:noFill/>
            <a:ln>
              <a:noFill/>
            </a:ln>
          </p:spPr>
        </p:pic>
        <p:pic>
          <p:nvPicPr>
            <p:cNvPr id="164" name="Google Shape;164;p6"/>
            <p:cNvPicPr preferRelativeResize="0"/>
            <p:nvPr/>
          </p:nvPicPr>
          <p:blipFill rotWithShape="1">
            <a:blip r:embed="rId3">
              <a:alphaModFix/>
            </a:blip>
            <a:srcRect t="75435"/>
            <a:stretch/>
          </p:blipFill>
          <p:spPr>
            <a:xfrm flipH="1">
              <a:off x="16313052" y="0"/>
              <a:ext cx="16910570" cy="5319510"/>
            </a:xfrm>
            <a:prstGeom prst="rect">
              <a:avLst/>
            </a:prstGeom>
            <a:noFill/>
            <a:ln>
              <a:noFill/>
            </a:ln>
          </p:spPr>
        </p:pic>
      </p:grpSp>
      <p:sp>
        <p:nvSpPr>
          <p:cNvPr id="165" name="Google Shape;165;p6"/>
          <p:cNvSpPr/>
          <p:nvPr/>
        </p:nvSpPr>
        <p:spPr>
          <a:xfrm>
            <a:off x="11266172" y="4304250"/>
            <a:ext cx="5624769" cy="5413889"/>
          </a:xfrm>
          <a:custGeom>
            <a:avLst/>
            <a:gdLst/>
            <a:ahLst/>
            <a:cxnLst/>
            <a:rect l="l" t="t" r="r" b="b"/>
            <a:pathLst>
              <a:path w="12736830" h="12259310" extrusionOk="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C85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6"/>
          <p:cNvPicPr preferRelativeResize="0"/>
          <p:nvPr/>
        </p:nvPicPr>
        <p:blipFill rotWithShape="1">
          <a:blip r:embed="rId4">
            <a:alphaModFix/>
          </a:blip>
          <a:srcRect/>
          <a:stretch/>
        </p:blipFill>
        <p:spPr>
          <a:xfrm>
            <a:off x="16795691" y="4200652"/>
            <a:ext cx="1108013" cy="1087867"/>
          </a:xfrm>
          <a:prstGeom prst="rect">
            <a:avLst/>
          </a:prstGeom>
          <a:noFill/>
          <a:ln>
            <a:noFill/>
          </a:ln>
        </p:spPr>
      </p:pic>
      <p:pic>
        <p:nvPicPr>
          <p:cNvPr id="167" name="Google Shape;167;p6"/>
          <p:cNvPicPr preferRelativeResize="0"/>
          <p:nvPr/>
        </p:nvPicPr>
        <p:blipFill rotWithShape="1">
          <a:blip r:embed="rId4">
            <a:alphaModFix/>
          </a:blip>
          <a:srcRect/>
          <a:stretch/>
        </p:blipFill>
        <p:spPr>
          <a:xfrm>
            <a:off x="9691109" y="8334739"/>
            <a:ext cx="1108013" cy="1087867"/>
          </a:xfrm>
          <a:prstGeom prst="rect">
            <a:avLst/>
          </a:prstGeom>
          <a:noFill/>
          <a:ln>
            <a:noFill/>
          </a:ln>
        </p:spPr>
      </p:pic>
      <p:pic>
        <p:nvPicPr>
          <p:cNvPr id="168" name="Google Shape;168;p6"/>
          <p:cNvPicPr preferRelativeResize="0"/>
          <p:nvPr/>
        </p:nvPicPr>
        <p:blipFill rotWithShape="1">
          <a:blip r:embed="rId5">
            <a:alphaModFix/>
          </a:blip>
          <a:srcRect l="42355" t="38240"/>
          <a:stretch/>
        </p:blipFill>
        <p:spPr>
          <a:xfrm rot="-470927">
            <a:off x="16241376" y="8308546"/>
            <a:ext cx="1108629" cy="1140254"/>
          </a:xfrm>
          <a:prstGeom prst="rect">
            <a:avLst/>
          </a:prstGeom>
          <a:noFill/>
          <a:ln>
            <a:noFill/>
          </a:ln>
        </p:spPr>
      </p:pic>
      <p:pic>
        <p:nvPicPr>
          <p:cNvPr id="169" name="Google Shape;169;p6"/>
          <p:cNvPicPr preferRelativeResize="0"/>
          <p:nvPr/>
        </p:nvPicPr>
        <p:blipFill rotWithShape="1">
          <a:blip r:embed="rId6">
            <a:alphaModFix/>
          </a:blip>
          <a:srcRect/>
          <a:stretch/>
        </p:blipFill>
        <p:spPr>
          <a:xfrm rot="932277">
            <a:off x="10786702" y="4427418"/>
            <a:ext cx="1948223" cy="1870294"/>
          </a:xfrm>
          <a:prstGeom prst="rect">
            <a:avLst/>
          </a:prstGeom>
          <a:noFill/>
          <a:ln>
            <a:noFill/>
          </a:ln>
        </p:spPr>
      </p:pic>
      <p:sp>
        <p:nvSpPr>
          <p:cNvPr id="170" name="Google Shape;170;p6"/>
          <p:cNvSpPr txBox="1"/>
          <p:nvPr/>
        </p:nvSpPr>
        <p:spPr>
          <a:xfrm>
            <a:off x="1688586" y="593838"/>
            <a:ext cx="14294903" cy="1421736"/>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599" b="0" i="0" u="none" strike="noStrike" cap="none" dirty="0" smtClean="0">
                <a:solidFill>
                  <a:srgbClr val="B74B00"/>
                </a:solidFill>
                <a:latin typeface="Fraunces"/>
                <a:ea typeface="Fraunces"/>
                <a:cs typeface="Fraunces"/>
                <a:sym typeface="Fraunces"/>
              </a:rPr>
              <a:t>2. THỰC HÀNH</a:t>
            </a:r>
            <a:endParaRPr dirty="0"/>
          </a:p>
        </p:txBody>
      </p:sp>
      <p:sp>
        <p:nvSpPr>
          <p:cNvPr id="171" name="Google Shape;171;p6"/>
          <p:cNvSpPr txBox="1"/>
          <p:nvPr/>
        </p:nvSpPr>
        <p:spPr>
          <a:xfrm>
            <a:off x="1959091" y="3454877"/>
            <a:ext cx="4327655" cy="6924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500" b="1" i="0" u="none" strike="noStrike" cap="none" dirty="0" smtClean="0">
                <a:solidFill>
                  <a:srgbClr val="544013"/>
                </a:solidFill>
                <a:latin typeface="Roboto Condensed"/>
                <a:ea typeface="Roboto Condensed"/>
                <a:cs typeface="Roboto Condensed"/>
                <a:sym typeface="Roboto Condensed"/>
              </a:rPr>
              <a:t>a. </a:t>
            </a:r>
            <a:r>
              <a:rPr lang="en-US" sz="4500" b="1" i="0" u="none" strike="noStrike" cap="none" dirty="0" err="1" smtClean="0">
                <a:solidFill>
                  <a:srgbClr val="544013"/>
                </a:solidFill>
                <a:latin typeface="Roboto Condensed"/>
                <a:ea typeface="Roboto Condensed"/>
                <a:cs typeface="Roboto Condensed"/>
                <a:sym typeface="Roboto Condensed"/>
              </a:rPr>
              <a:t>Chuẩn</a:t>
            </a:r>
            <a:r>
              <a:rPr lang="en-US" sz="4500" b="1" i="0" u="none" strike="noStrike" cap="none" dirty="0" smtClean="0">
                <a:solidFill>
                  <a:srgbClr val="544013"/>
                </a:solidFill>
                <a:latin typeface="Roboto Condensed"/>
                <a:ea typeface="Roboto Condensed"/>
                <a:cs typeface="Roboto Condensed"/>
                <a:sym typeface="Roboto Condensed"/>
              </a:rPr>
              <a:t> </a:t>
            </a:r>
            <a:r>
              <a:rPr lang="en-US" sz="4500" b="1" i="0" u="none" strike="noStrike" cap="none" dirty="0" err="1" smtClean="0">
                <a:solidFill>
                  <a:srgbClr val="544013"/>
                </a:solidFill>
                <a:latin typeface="Roboto Condensed"/>
                <a:ea typeface="Roboto Condensed"/>
                <a:cs typeface="Roboto Condensed"/>
                <a:sym typeface="Roboto Condensed"/>
              </a:rPr>
              <a:t>bị</a:t>
            </a:r>
            <a:r>
              <a:rPr lang="en-US" sz="4500" b="1" i="0" u="none" strike="noStrike" cap="none" dirty="0" smtClean="0">
                <a:solidFill>
                  <a:srgbClr val="544013"/>
                </a:solidFill>
                <a:latin typeface="Roboto Condensed"/>
                <a:ea typeface="Roboto Condensed"/>
                <a:cs typeface="Roboto Condensed"/>
                <a:sym typeface="Roboto Condensed"/>
              </a:rPr>
              <a:t> </a:t>
            </a:r>
            <a:endParaRPr dirty="0"/>
          </a:p>
        </p:txBody>
      </p:sp>
      <p:pic>
        <p:nvPicPr>
          <p:cNvPr id="172" name="Google Shape;172;p6"/>
          <p:cNvPicPr preferRelativeResize="0"/>
          <p:nvPr/>
        </p:nvPicPr>
        <p:blipFill rotWithShape="1">
          <a:blip r:embed="rId7">
            <a:alphaModFix/>
          </a:blip>
          <a:srcRect/>
          <a:stretch/>
        </p:blipFill>
        <p:spPr>
          <a:xfrm>
            <a:off x="1384189" y="5910934"/>
            <a:ext cx="6389196" cy="1030258"/>
          </a:xfrm>
          <a:prstGeom prst="rect">
            <a:avLst/>
          </a:prstGeom>
          <a:noFill/>
          <a:ln>
            <a:noFill/>
          </a:ln>
        </p:spPr>
      </p:pic>
      <p:pic>
        <p:nvPicPr>
          <p:cNvPr id="173" name="Google Shape;173;p6"/>
          <p:cNvPicPr preferRelativeResize="0"/>
          <p:nvPr/>
        </p:nvPicPr>
        <p:blipFill rotWithShape="1">
          <a:blip r:embed="rId7">
            <a:alphaModFix/>
          </a:blip>
          <a:srcRect/>
          <a:stretch/>
        </p:blipFill>
        <p:spPr>
          <a:xfrm>
            <a:off x="1384189" y="7299408"/>
            <a:ext cx="6389196" cy="1030258"/>
          </a:xfrm>
          <a:prstGeom prst="rect">
            <a:avLst/>
          </a:prstGeom>
          <a:noFill/>
          <a:ln>
            <a:noFill/>
          </a:ln>
        </p:spPr>
      </p:pic>
      <p:pic>
        <p:nvPicPr>
          <p:cNvPr id="175" name="Google Shape;175;p6"/>
          <p:cNvPicPr preferRelativeResize="0"/>
          <p:nvPr/>
        </p:nvPicPr>
        <p:blipFill rotWithShape="1">
          <a:blip r:embed="rId7">
            <a:alphaModFix/>
          </a:blip>
          <a:srcRect/>
          <a:stretch/>
        </p:blipFill>
        <p:spPr>
          <a:xfrm>
            <a:off x="1384189" y="4522460"/>
            <a:ext cx="6389196" cy="1030258"/>
          </a:xfrm>
          <a:prstGeom prst="rect">
            <a:avLst/>
          </a:prstGeom>
          <a:noFill/>
          <a:ln>
            <a:noFill/>
          </a:ln>
        </p:spPr>
      </p:pic>
      <p:sp>
        <p:nvSpPr>
          <p:cNvPr id="177" name="Google Shape;177;p6"/>
          <p:cNvSpPr txBox="1"/>
          <p:nvPr/>
        </p:nvSpPr>
        <p:spPr>
          <a:xfrm>
            <a:off x="2299284" y="4673319"/>
            <a:ext cx="4973689" cy="732316"/>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399" b="0" i="0" u="none" strike="noStrike" cap="none" dirty="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Xem</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lại</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phần</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Định</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hướng</a:t>
            </a:r>
            <a:endParaRPr dirty="0"/>
          </a:p>
        </p:txBody>
      </p:sp>
      <p:sp>
        <p:nvSpPr>
          <p:cNvPr id="178" name="Google Shape;178;p6"/>
          <p:cNvSpPr txBox="1"/>
          <p:nvPr/>
        </p:nvSpPr>
        <p:spPr>
          <a:xfrm>
            <a:off x="1593557" y="6118943"/>
            <a:ext cx="6179827" cy="732316"/>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399" b="0" i="0" u="none" strike="noStrike" cap="none" dirty="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Xem</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lại</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hướng</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dẫn</a:t>
            </a:r>
            <a:r>
              <a:rPr lang="en-US" sz="3399" b="0" i="0" u="none" strike="noStrike" cap="none" dirty="0" smtClean="0">
                <a:solidFill>
                  <a:srgbClr val="000000"/>
                </a:solidFill>
                <a:latin typeface="Roboto Condensed"/>
                <a:ea typeface="Roboto Condensed"/>
                <a:cs typeface="Roboto Condensed"/>
                <a:sym typeface="Roboto Condensed"/>
              </a:rPr>
              <a:t> ở </a:t>
            </a:r>
            <a:r>
              <a:rPr lang="en-US" sz="3399" b="0" i="0" u="none" strike="noStrike" cap="none" dirty="0" err="1" smtClean="0">
                <a:solidFill>
                  <a:srgbClr val="000000"/>
                </a:solidFill>
                <a:latin typeface="Roboto Condensed"/>
                <a:ea typeface="Roboto Condensed"/>
                <a:cs typeface="Roboto Condensed"/>
                <a:sym typeface="Roboto Condensed"/>
              </a:rPr>
              <a:t>tiết</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Viết</a:t>
            </a:r>
            <a:endParaRPr dirty="0"/>
          </a:p>
        </p:txBody>
      </p:sp>
      <p:sp>
        <p:nvSpPr>
          <p:cNvPr id="179" name="Google Shape;179;p6"/>
          <p:cNvSpPr txBox="1"/>
          <p:nvPr/>
        </p:nvSpPr>
        <p:spPr>
          <a:xfrm>
            <a:off x="1688586" y="7511800"/>
            <a:ext cx="5584388" cy="732316"/>
          </a:xfrm>
          <a:prstGeom prst="rect">
            <a:avLst/>
          </a:prstGeom>
          <a:noFill/>
          <a:ln>
            <a:noFill/>
          </a:ln>
        </p:spPr>
        <p:txBody>
          <a:bodyPr spcFirstLastPara="1" wrap="square" lIns="0" tIns="0" rIns="0" bIns="0" anchor="t" anchorCtr="0">
            <a:spAutoFit/>
          </a:bodyPr>
          <a:lstStyle/>
          <a:p>
            <a:pPr lvl="0" algn="ctr">
              <a:lnSpc>
                <a:spcPct val="140011"/>
              </a:lnSpc>
            </a:pPr>
            <a:r>
              <a:rPr lang="en-US" sz="3399" dirty="0" smtClean="0">
                <a:latin typeface="Roboto Condensed"/>
                <a:ea typeface="Roboto Condensed"/>
                <a:cs typeface="Roboto Condensed"/>
                <a:sym typeface="Roboto Condensed"/>
              </a:rPr>
              <a:t>- </a:t>
            </a:r>
            <a:r>
              <a:rPr lang="en-US" sz="3399" dirty="0" err="1" smtClean="0">
                <a:latin typeface="Roboto Condensed"/>
                <a:ea typeface="Roboto Condensed"/>
                <a:cs typeface="Roboto Condensed"/>
                <a:sym typeface="Roboto Condensed"/>
              </a:rPr>
              <a:t>Trao</a:t>
            </a:r>
            <a:r>
              <a:rPr lang="en-US" sz="3399" dirty="0" smtClean="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đổi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với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bạn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trong</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nhóm</a:t>
            </a:r>
            <a:r>
              <a:rPr lang="en-US" sz="3399" dirty="0">
                <a:latin typeface="Roboto Condensed"/>
                <a:ea typeface="Roboto Condensed"/>
                <a:cs typeface="Roboto Condensed"/>
                <a:sym typeface="Roboto Condensed"/>
              </a:rPr>
              <a:t> </a:t>
            </a:r>
            <a:r>
              <a:rPr lang="en-US" sz="3399" dirty="0" smtClean="0">
                <a:latin typeface="Roboto Condensed"/>
                <a:ea typeface="Roboto Condensed"/>
                <a:cs typeface="Roboto Condensed"/>
                <a:sym typeface="Roboto Condensed"/>
              </a:rPr>
              <a:t> </a:t>
            </a:r>
            <a:endParaRPr dirty="0"/>
          </a:p>
        </p:txBody>
      </p:sp>
      <p:pic>
        <p:nvPicPr>
          <p:cNvPr id="180" name="Google Shape;180;p6"/>
          <p:cNvPicPr preferRelativeResize="0"/>
          <p:nvPr/>
        </p:nvPicPr>
        <p:blipFill rotWithShape="1">
          <a:blip r:embed="rId8">
            <a:alphaModFix/>
          </a:blip>
          <a:srcRect/>
          <a:stretch/>
        </p:blipFill>
        <p:spPr>
          <a:xfrm rot="-688899">
            <a:off x="12484290" y="2954840"/>
            <a:ext cx="4663531" cy="5322147"/>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5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gtEl>
                                        <p:attrNameLst>
                                          <p:attrName>style.visibility</p:attrName>
                                        </p:attrNameLst>
                                      </p:cBhvr>
                                      <p:to>
                                        <p:strVal val="visible"/>
                                      </p:to>
                                    </p:set>
                                    <p:animEffect transition="in" filter="fade">
                                      <p:cBhvr>
                                        <p:cTn id="17" dur="500"/>
                                        <p:tgtEl>
                                          <p:spTgt spid="1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500"/>
                                        <p:tgtEl>
                                          <p:spTgt spid="1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gtEl>
                                        <p:attrNameLst>
                                          <p:attrName>style.visibility</p:attrName>
                                        </p:attrNameLst>
                                      </p:cBhvr>
                                      <p:to>
                                        <p:strVal val="visible"/>
                                      </p:to>
                                    </p:set>
                                    <p:animEffect transition="in" filter="fade">
                                      <p:cBhvr>
                                        <p:cTn id="27" dur="500"/>
                                        <p:tgtEl>
                                          <p:spTgt spid="1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8"/>
                                        </p:tgtEl>
                                        <p:attrNameLst>
                                          <p:attrName>style.visibility</p:attrName>
                                        </p:attrNameLst>
                                      </p:cBhvr>
                                      <p:to>
                                        <p:strVal val="visible"/>
                                      </p:to>
                                    </p:set>
                                    <p:animEffect transition="in" filter="fade">
                                      <p:cBhvr>
                                        <p:cTn id="32" dur="500"/>
                                        <p:tgtEl>
                                          <p:spTgt spid="1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fade">
                                      <p:cBhvr>
                                        <p:cTn id="37" dur="500"/>
                                        <p:tgtEl>
                                          <p:spTgt spid="17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9"/>
                                        </p:tgtEl>
                                        <p:attrNameLst>
                                          <p:attrName>style.visibility</p:attrName>
                                        </p:attrNameLst>
                                      </p:cBhvr>
                                      <p:to>
                                        <p:strVal val="visible"/>
                                      </p:to>
                                    </p:set>
                                    <p:animEffect transition="in" filter="fade">
                                      <p:cBhvr>
                                        <p:cTn id="42"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EE4"/>
        </a:solidFill>
        <a:effectLst/>
      </p:bgPr>
    </p:bg>
    <p:spTree>
      <p:nvGrpSpPr>
        <p:cNvPr id="1" name="Shape 250"/>
        <p:cNvGrpSpPr/>
        <p:nvPr/>
      </p:nvGrpSpPr>
      <p:grpSpPr>
        <a:xfrm>
          <a:off x="0" y="0"/>
          <a:ext cx="0" cy="0"/>
          <a:chOff x="0" y="0"/>
          <a:chExt cx="0" cy="0"/>
        </a:xfrm>
      </p:grpSpPr>
      <p:sp>
        <p:nvSpPr>
          <p:cNvPr id="251" name="Google Shape;251;p10"/>
          <p:cNvSpPr/>
          <p:nvPr/>
        </p:nvSpPr>
        <p:spPr>
          <a:xfrm>
            <a:off x="14117380" y="4082272"/>
            <a:ext cx="5624769" cy="5413889"/>
          </a:xfrm>
          <a:custGeom>
            <a:avLst/>
            <a:gdLst/>
            <a:ahLst/>
            <a:cxnLst/>
            <a:rect l="l" t="t" r="r" b="b"/>
            <a:pathLst>
              <a:path w="12736830" h="12259310" extrusionOk="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C85A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2" name="Google Shape;252;p10"/>
          <p:cNvPicPr preferRelativeResize="0"/>
          <p:nvPr/>
        </p:nvPicPr>
        <p:blipFill rotWithShape="1">
          <a:blip r:embed="rId3">
            <a:alphaModFix/>
          </a:blip>
          <a:srcRect/>
          <a:stretch/>
        </p:blipFill>
        <p:spPr>
          <a:xfrm>
            <a:off x="510916" y="419868"/>
            <a:ext cx="15914448" cy="11055951"/>
          </a:xfrm>
          <a:prstGeom prst="rect">
            <a:avLst/>
          </a:prstGeom>
          <a:noFill/>
          <a:ln>
            <a:noFill/>
          </a:ln>
        </p:spPr>
      </p:pic>
      <p:sp>
        <p:nvSpPr>
          <p:cNvPr id="253" name="Google Shape;253;p10"/>
          <p:cNvSpPr txBox="1"/>
          <p:nvPr/>
        </p:nvSpPr>
        <p:spPr>
          <a:xfrm>
            <a:off x="780243" y="-25818"/>
            <a:ext cx="14294903" cy="1421736"/>
          </a:xfrm>
          <a:prstGeom prst="rect">
            <a:avLst/>
          </a:prstGeom>
          <a:noFill/>
          <a:ln>
            <a:noFill/>
          </a:ln>
        </p:spPr>
        <p:txBody>
          <a:bodyPr spcFirstLastPara="1" wrap="square" lIns="0" tIns="0" rIns="0" bIns="0" anchor="t" anchorCtr="0">
            <a:spAutoFit/>
          </a:bodyPr>
          <a:lstStyle/>
          <a:p>
            <a:pPr lvl="0" algn="ctr">
              <a:lnSpc>
                <a:spcPct val="140006"/>
              </a:lnSpc>
            </a:pPr>
            <a:r>
              <a:rPr lang="en-US" sz="6599" dirty="0">
                <a:solidFill>
                  <a:srgbClr val="B74B00"/>
                </a:solidFill>
                <a:latin typeface="Fraunces"/>
                <a:ea typeface="Fraunces"/>
                <a:cs typeface="Fraunces"/>
                <a:sym typeface="Fraunces"/>
              </a:rPr>
              <a:t>2. THỰC HÀNH</a:t>
            </a:r>
            <a:endParaRPr lang="en-US" sz="6600" dirty="0"/>
          </a:p>
        </p:txBody>
      </p:sp>
      <p:pic>
        <p:nvPicPr>
          <p:cNvPr id="254" name="Google Shape;254;p10"/>
          <p:cNvPicPr preferRelativeResize="0"/>
          <p:nvPr/>
        </p:nvPicPr>
        <p:blipFill rotWithShape="1">
          <a:blip r:embed="rId4">
            <a:alphaModFix/>
          </a:blip>
          <a:srcRect/>
          <a:stretch/>
        </p:blipFill>
        <p:spPr>
          <a:xfrm rot="-4084650">
            <a:off x="5925972" y="509300"/>
            <a:ext cx="1668639" cy="2798023"/>
          </a:xfrm>
          <a:prstGeom prst="rect">
            <a:avLst/>
          </a:prstGeom>
          <a:noFill/>
          <a:ln>
            <a:noFill/>
          </a:ln>
        </p:spPr>
      </p:pic>
      <p:sp>
        <p:nvSpPr>
          <p:cNvPr id="255" name="Google Shape;255;p10"/>
          <p:cNvSpPr txBox="1"/>
          <p:nvPr/>
        </p:nvSpPr>
        <p:spPr>
          <a:xfrm>
            <a:off x="1012110" y="1585155"/>
            <a:ext cx="4423800" cy="692700"/>
          </a:xfrm>
          <a:prstGeom prst="rect">
            <a:avLst/>
          </a:prstGeom>
          <a:noFill/>
          <a:ln>
            <a:noFill/>
          </a:ln>
        </p:spPr>
        <p:txBody>
          <a:bodyPr spcFirstLastPara="1" wrap="square" lIns="0" tIns="0" rIns="0" bIns="0" anchor="t" anchorCtr="0">
            <a:spAutoFit/>
          </a:bodyPr>
          <a:lstStyle/>
          <a:p>
            <a:pPr lvl="0" algn="ctr"/>
            <a:r>
              <a:rPr lang="en-US" sz="4500" b="1" dirty="0" smtClean="0">
                <a:solidFill>
                  <a:srgbClr val="B74B00"/>
                </a:solidFill>
                <a:latin typeface="Roboto Condensed"/>
                <a:ea typeface="Roboto Condensed"/>
                <a:cs typeface="Roboto Condensed"/>
                <a:sym typeface="Roboto Condensed"/>
              </a:rPr>
              <a:t>a. </a:t>
            </a:r>
            <a:r>
              <a:rPr lang="en-US" sz="4500" b="1" dirty="0" err="1">
                <a:solidFill>
                  <a:srgbClr val="B74B00"/>
                </a:solidFill>
                <a:latin typeface="Roboto Condensed"/>
                <a:ea typeface="Roboto Condensed"/>
                <a:cs typeface="Roboto Condensed"/>
                <a:sym typeface="Roboto Condensed"/>
              </a:rPr>
              <a:t>Mở</a:t>
            </a:r>
            <a:r>
              <a:rPr lang="en-US" sz="4500" b="1" dirty="0">
                <a:solidFill>
                  <a:srgbClr val="B74B00"/>
                </a:solidFill>
                <a:latin typeface="Roboto Condensed"/>
                <a:ea typeface="Roboto Condensed"/>
                <a:cs typeface="Roboto Condensed"/>
                <a:sym typeface="Roboto Condensed"/>
              </a:rPr>
              <a:t> </a:t>
            </a:r>
            <a:r>
              <a:rPr lang="en-US" sz="4500" b="1" dirty="0" err="1" smtClean="0">
                <a:solidFill>
                  <a:srgbClr val="B74B00"/>
                </a:solidFill>
                <a:latin typeface="Roboto Condensed"/>
                <a:ea typeface="Roboto Condensed"/>
                <a:cs typeface="Roboto Condensed"/>
                <a:sym typeface="Roboto Condensed"/>
              </a:rPr>
              <a:t>đầu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6" name="Google Shape;256;p10"/>
          <p:cNvSpPr txBox="1"/>
          <p:nvPr/>
        </p:nvSpPr>
        <p:spPr>
          <a:xfrm>
            <a:off x="1520706" y="2990003"/>
            <a:ext cx="4943700" cy="6927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b. </a:t>
            </a:r>
            <a:r>
              <a:rPr kumimoji="0" lang="en-US" sz="4500" b="1" i="0" u="none" strike="noStrike" kern="0" cap="none" spc="0" normalizeH="0" baseline="0" noProof="0" dirty="0" err="1" smtClean="0">
                <a:ln>
                  <a:noFill/>
                </a:ln>
                <a:solidFill>
                  <a:srgbClr val="B74B00"/>
                </a:solidFill>
                <a:effectLst/>
                <a:uLnTx/>
                <a:uFillTx/>
                <a:latin typeface="Roboto Condensed"/>
                <a:ea typeface="Roboto Condensed"/>
                <a:cs typeface="Roboto Condensed"/>
                <a:sym typeface="Roboto Condensed"/>
              </a:rPr>
              <a:t>Nội</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dung </a:t>
            </a:r>
            <a:r>
              <a:rPr kumimoji="0" lang="en-US" sz="4500" b="1" i="0" u="none" strike="noStrike" kern="0" cap="none" spc="0" normalizeH="0" noProof="0" dirty="0" err="1" smtClean="0">
                <a:ln>
                  <a:noFill/>
                </a:ln>
                <a:solidFill>
                  <a:srgbClr val="B74B00"/>
                </a:solidFill>
                <a:effectLst/>
                <a:uLnTx/>
                <a:uFillTx/>
                <a:latin typeface="Roboto Condensed"/>
                <a:ea typeface="Roboto Condensed"/>
                <a:cs typeface="Roboto Condensed"/>
                <a:sym typeface="Roboto Condensed"/>
              </a:rPr>
              <a:t>chính</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7" name="Google Shape;257;p10"/>
          <p:cNvSpPr txBox="1"/>
          <p:nvPr/>
        </p:nvSpPr>
        <p:spPr>
          <a:xfrm>
            <a:off x="885464" y="2245855"/>
            <a:ext cx="12223113" cy="732316"/>
          </a:xfrm>
          <a:prstGeom prst="rect">
            <a:avLst/>
          </a:prstGeom>
          <a:noFill/>
          <a:ln>
            <a:noFill/>
          </a:ln>
        </p:spPr>
        <p:txBody>
          <a:bodyPr spcFirstLastPara="1" wrap="square" lIns="0" tIns="0" rIns="0" bIns="0" anchor="t" anchorCtr="0">
            <a:spAutoFit/>
          </a:bodyPr>
          <a:lstStyle/>
          <a:p>
            <a:pPr lvl="0" algn="just">
              <a:lnSpc>
                <a:spcPct val="140011"/>
              </a:lnSpc>
            </a:pP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Giới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thiệu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về</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vấn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đề</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cần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nghị</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luận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Sức</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mạnh</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của</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tình</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mẫu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tử</a:t>
            </a:r>
            <a:r>
              <a:rPr lang="en-US" sz="3399" dirty="0">
                <a:latin typeface="Roboto Condensed"/>
                <a:ea typeface="Roboto Condensed"/>
                <a:cs typeface="Roboto Condensed"/>
                <a:sym typeface="Roboto Condensed"/>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8" name="Google Shape;258;p10"/>
          <p:cNvSpPr txBox="1"/>
          <p:nvPr/>
        </p:nvSpPr>
        <p:spPr>
          <a:xfrm>
            <a:off x="861166" y="3541478"/>
            <a:ext cx="14886664" cy="4955074"/>
          </a:xfrm>
          <a:prstGeom prst="rect">
            <a:avLst/>
          </a:prstGeom>
          <a:noFill/>
          <a:ln>
            <a:noFill/>
          </a:ln>
        </p:spPr>
        <p:txBody>
          <a:bodyPr spcFirstLastPara="1" wrap="square" lIns="0" tIns="0" rIns="0" bIns="0" anchor="t" anchorCtr="0">
            <a:spAutoFit/>
          </a:bodyPr>
          <a:lstStyle/>
          <a:p>
            <a:pPr lvl="0" algn="just"/>
            <a:r>
              <a:rPr lang="vi-VN" sz="3399" dirty="0">
                <a:latin typeface="Roboto Condensed"/>
                <a:ea typeface="Roboto Condensed"/>
                <a:cs typeface="Roboto Condensed"/>
                <a:sym typeface="Roboto Condensed"/>
              </a:rPr>
              <a:t>a. Giải </a:t>
            </a:r>
            <a:r>
              <a:rPr lang="vi-VN" sz="3200" dirty="0">
                <a:latin typeface="Roboto Condensed"/>
                <a:ea typeface="Roboto Condensed"/>
                <a:cs typeface="Roboto Condensed"/>
                <a:sym typeface="Roboto Condensed"/>
              </a:rPr>
              <a:t>thích:</a:t>
            </a:r>
          </a:p>
          <a:p>
            <a:pPr lvl="0" algn="just"/>
            <a:r>
              <a:rPr lang="vi-VN" sz="3200" dirty="0">
                <a:latin typeface="Roboto Condensed"/>
                <a:ea typeface="Roboto Condensed"/>
                <a:cs typeface="Roboto Condensed"/>
                <a:sym typeface="Roboto Condensed"/>
              </a:rPr>
              <a:t>- Tình mẫu tử là tình ruột thịt nồng nàn giữa </a:t>
            </a:r>
            <a:r>
              <a:rPr lang="vi-VN" sz="3200" dirty="0" smtClean="0">
                <a:latin typeface="Roboto Condensed"/>
                <a:ea typeface="Roboto Condensed"/>
                <a:cs typeface="Roboto Condensed"/>
                <a:sym typeface="Roboto Condensed"/>
              </a:rPr>
              <a:t>mẹ </a:t>
            </a:r>
            <a:r>
              <a:rPr lang="vi-VN" sz="3200" dirty="0">
                <a:latin typeface="Roboto Condensed"/>
                <a:ea typeface="Roboto Condensed"/>
                <a:cs typeface="Roboto Condensed"/>
                <a:sym typeface="Roboto Condensed"/>
              </a:rPr>
              <a:t>và đứa con của </a:t>
            </a:r>
            <a:r>
              <a:rPr lang="vi-VN" sz="3200" dirty="0" smtClean="0">
                <a:latin typeface="Roboto Condensed"/>
                <a:ea typeface="Roboto Condensed"/>
                <a:cs typeface="Roboto Condensed"/>
                <a:sym typeface="Roboto Condensed"/>
              </a:rPr>
              <a:t>mình</a:t>
            </a:r>
            <a:r>
              <a:rPr lang="en-US" sz="3200" dirty="0" smtClean="0">
                <a:latin typeface="Roboto Condensed"/>
                <a:ea typeface="Roboto Condensed"/>
                <a:cs typeface="Roboto Condensed"/>
                <a:sym typeface="Roboto Condensed"/>
              </a:rPr>
              <a:t>; </a:t>
            </a:r>
            <a:r>
              <a:rPr lang="vi-VN" sz="3200" dirty="0" smtClean="0">
                <a:latin typeface="Roboto Condensed"/>
                <a:ea typeface="Roboto Condensed"/>
                <a:cs typeface="Roboto Condensed"/>
                <a:sym typeface="Roboto Condensed"/>
              </a:rPr>
              <a:t>là </a:t>
            </a:r>
            <a:r>
              <a:rPr lang="vi-VN" sz="3200" dirty="0">
                <a:latin typeface="Roboto Condensed"/>
                <a:ea typeface="Roboto Condensed"/>
                <a:cs typeface="Roboto Condensed"/>
                <a:sym typeface="Roboto Condensed"/>
              </a:rPr>
              <a:t>sự hy sinh vô điều kiện của </a:t>
            </a:r>
            <a:r>
              <a:rPr lang="vi-VN" sz="3200" dirty="0" smtClean="0">
                <a:latin typeface="Roboto Condensed"/>
                <a:ea typeface="Roboto Condensed"/>
                <a:cs typeface="Roboto Condensed"/>
                <a:sym typeface="Roboto Condensed"/>
              </a:rPr>
              <a:t>mẹ </a:t>
            </a:r>
            <a:r>
              <a:rPr lang="vi-VN" sz="3200" dirty="0">
                <a:latin typeface="Roboto Condensed"/>
                <a:ea typeface="Roboto Condensed"/>
                <a:cs typeface="Roboto Condensed"/>
                <a:sym typeface="Roboto Condensed"/>
              </a:rPr>
              <a:t>dành cho </a:t>
            </a:r>
            <a:r>
              <a:rPr lang="vi-VN" sz="3200" dirty="0" smtClean="0">
                <a:latin typeface="Roboto Condensed"/>
                <a:ea typeface="Roboto Condensed"/>
                <a:cs typeface="Roboto Condensed"/>
                <a:sym typeface="Roboto Condensed"/>
              </a:rPr>
              <a:t>con</a:t>
            </a:r>
            <a:r>
              <a:rPr lang="en-US" sz="3200" dirty="0" smtClean="0">
                <a:latin typeface="Roboto Condensed"/>
                <a:ea typeface="Roboto Condensed"/>
                <a:cs typeface="Roboto Condensed"/>
                <a:sym typeface="Roboto Condensed"/>
              </a:rPr>
              <a:t>; l</a:t>
            </a:r>
            <a:r>
              <a:rPr lang="vi-VN" sz="3200" dirty="0" smtClean="0">
                <a:latin typeface="Roboto Condensed"/>
                <a:ea typeface="Roboto Condensed"/>
                <a:cs typeface="Roboto Condensed"/>
                <a:sym typeface="Roboto Condensed"/>
              </a:rPr>
              <a:t>à </a:t>
            </a:r>
            <a:r>
              <a:rPr lang="vi-VN" sz="3200" dirty="0">
                <a:latin typeface="Roboto Condensed"/>
                <a:ea typeface="Roboto Condensed"/>
                <a:cs typeface="Roboto Condensed"/>
                <a:sym typeface="Roboto Condensed"/>
              </a:rPr>
              <a:t>sự yêu thương tôn kính của đứa con với người mẹ của mình.</a:t>
            </a:r>
          </a:p>
          <a:p>
            <a:pPr lvl="0" algn="just"/>
            <a:r>
              <a:rPr lang="vi-VN" sz="3200" dirty="0">
                <a:latin typeface="Roboto Condensed"/>
                <a:ea typeface="Roboto Condensed"/>
                <a:cs typeface="Roboto Condensed"/>
                <a:sym typeface="Roboto Condensed"/>
              </a:rPr>
              <a:t>b. Sức mạnh của tình mẫu tử:</a:t>
            </a:r>
          </a:p>
          <a:p>
            <a:pPr lvl="0" algn="just"/>
            <a:r>
              <a:rPr lang="vi-VN" sz="3200" dirty="0">
                <a:latin typeface="Roboto Condensed"/>
                <a:ea typeface="Roboto Condensed"/>
                <a:cs typeface="Roboto Condensed"/>
                <a:sym typeface="Roboto Condensed"/>
              </a:rPr>
              <a:t>- Giúp đời sống tinh thần của ta đầy đủ, phong phú và ý </a:t>
            </a:r>
            <a:r>
              <a:rPr lang="vi-VN" sz="3200" dirty="0" smtClean="0">
                <a:latin typeface="Roboto Condensed"/>
                <a:ea typeface="Roboto Condensed"/>
                <a:cs typeface="Roboto Condensed"/>
                <a:sym typeface="Roboto Condensed"/>
              </a:rPr>
              <a:t>nghĩa</a:t>
            </a:r>
            <a:r>
              <a:rPr lang="en-US" sz="3200" dirty="0" smtClean="0">
                <a:latin typeface="Roboto Condensed"/>
                <a:ea typeface="Roboto Condensed"/>
                <a:cs typeface="Roboto Condensed"/>
                <a:sym typeface="Roboto Condensed"/>
              </a:rPr>
              <a:t>; g</a:t>
            </a:r>
            <a:r>
              <a:rPr lang="vi-VN" sz="3200" dirty="0" smtClean="0">
                <a:latin typeface="Roboto Condensed"/>
                <a:ea typeface="Roboto Condensed"/>
                <a:cs typeface="Roboto Condensed"/>
                <a:sym typeface="Roboto Condensed"/>
              </a:rPr>
              <a:t>iúp </a:t>
            </a:r>
            <a:r>
              <a:rPr lang="vi-VN" sz="3200" dirty="0">
                <a:latin typeface="Roboto Condensed"/>
                <a:ea typeface="Roboto Condensed"/>
                <a:cs typeface="Roboto Condensed"/>
                <a:sym typeface="Roboto Condensed"/>
              </a:rPr>
              <a:t>ta tránh khỏi những cám dỗ trong cuộc </a:t>
            </a:r>
            <a:r>
              <a:rPr lang="vi-VN" sz="3200" dirty="0" smtClean="0">
                <a:latin typeface="Roboto Condensed"/>
                <a:ea typeface="Roboto Condensed"/>
                <a:cs typeface="Roboto Condensed"/>
                <a:sym typeface="Roboto Condensed"/>
              </a:rPr>
              <a:t>sống</a:t>
            </a:r>
            <a:r>
              <a:rPr lang="en-US" sz="3200" dirty="0" smtClean="0">
                <a:latin typeface="Roboto Condensed"/>
                <a:ea typeface="Roboto Condensed"/>
                <a:cs typeface="Roboto Condensed"/>
                <a:sym typeface="Roboto Condensed"/>
              </a:rPr>
              <a:t>; l</a:t>
            </a:r>
            <a:r>
              <a:rPr lang="vi-VN" sz="3200" dirty="0" smtClean="0">
                <a:latin typeface="Roboto Condensed"/>
                <a:ea typeface="Roboto Condensed"/>
                <a:cs typeface="Roboto Condensed"/>
                <a:sym typeface="Roboto Condensed"/>
              </a:rPr>
              <a:t>à </a:t>
            </a:r>
            <a:r>
              <a:rPr lang="vi-VN" sz="3200" dirty="0">
                <a:latin typeface="Roboto Condensed"/>
                <a:ea typeface="Roboto Condensed"/>
                <a:cs typeface="Roboto Condensed"/>
                <a:sym typeface="Roboto Condensed"/>
              </a:rPr>
              <a:t>điểm tựa tinh thần, tiếp thêm cho ta sức mạnh trước mỗi khó </a:t>
            </a:r>
            <a:r>
              <a:rPr lang="vi-VN" sz="3200" dirty="0" smtClean="0">
                <a:latin typeface="Roboto Condensed"/>
                <a:ea typeface="Roboto Condensed"/>
                <a:cs typeface="Roboto Condensed"/>
                <a:sym typeface="Roboto Condensed"/>
              </a:rPr>
              <a:t>khan</a:t>
            </a:r>
            <a:r>
              <a:rPr lang="en-US" sz="3200" dirty="0" smtClean="0">
                <a:latin typeface="Roboto Condensed"/>
                <a:ea typeface="Roboto Condensed"/>
                <a:cs typeface="Roboto Condensed"/>
                <a:sym typeface="Roboto Condensed"/>
              </a:rPr>
              <a:t>; l</a:t>
            </a:r>
            <a:r>
              <a:rPr lang="vi-VN" sz="3200" dirty="0" smtClean="0">
                <a:latin typeface="Roboto Condensed"/>
                <a:ea typeface="Roboto Condensed"/>
                <a:cs typeface="Roboto Condensed"/>
                <a:sym typeface="Roboto Condensed"/>
              </a:rPr>
              <a:t>à </a:t>
            </a:r>
            <a:r>
              <a:rPr lang="vi-VN" sz="3200" dirty="0">
                <a:latin typeface="Roboto Condensed"/>
                <a:ea typeface="Roboto Condensed"/>
                <a:cs typeface="Roboto Condensed"/>
                <a:sym typeface="Roboto Condensed"/>
              </a:rPr>
              <a:t>niềm tin, là động lực và là mục đích cho sự nỗ lực và khát khao sống của cá nhân.</a:t>
            </a:r>
          </a:p>
          <a:p>
            <a:pPr lvl="0" algn="just"/>
            <a:r>
              <a:rPr lang="vi-VN" sz="3200" dirty="0">
                <a:latin typeface="Roboto Condensed"/>
                <a:ea typeface="Roboto Condensed"/>
                <a:cs typeface="Roboto Condensed"/>
                <a:sym typeface="Roboto Condensed"/>
              </a:rPr>
              <a:t>c. Để giữ gìn tình mẫu tử:</a:t>
            </a:r>
          </a:p>
          <a:p>
            <a:pPr lvl="0" algn="just"/>
            <a:r>
              <a:rPr lang="vi-VN" sz="3200" dirty="0">
                <a:latin typeface="Roboto Condensed"/>
                <a:ea typeface="Roboto Condensed"/>
                <a:cs typeface="Roboto Condensed"/>
                <a:sym typeface="Roboto Condensed"/>
              </a:rPr>
              <a:t>- Biết tôn trọng và khắc ghi công ơn </a:t>
            </a:r>
            <a:r>
              <a:rPr lang="vi-VN" sz="3200" dirty="0" smtClean="0">
                <a:latin typeface="Roboto Condensed"/>
                <a:ea typeface="Roboto Condensed"/>
                <a:cs typeface="Roboto Condensed"/>
                <a:sym typeface="Roboto Condensed"/>
              </a:rPr>
              <a:t>mẹ</a:t>
            </a:r>
            <a:r>
              <a:rPr lang="en-US" sz="3200" dirty="0" smtClean="0">
                <a:latin typeface="Roboto Condensed"/>
                <a:ea typeface="Roboto Condensed"/>
                <a:cs typeface="Roboto Condensed"/>
                <a:sym typeface="Roboto Condensed"/>
              </a:rPr>
              <a:t>; b</a:t>
            </a:r>
            <a:r>
              <a:rPr lang="vi-VN" sz="3200" dirty="0" smtClean="0">
                <a:latin typeface="Roboto Condensed"/>
                <a:ea typeface="Roboto Condensed"/>
                <a:cs typeface="Roboto Condensed"/>
                <a:sym typeface="Roboto Condensed"/>
              </a:rPr>
              <a:t>iết </a:t>
            </a:r>
            <a:r>
              <a:rPr lang="vi-VN" sz="3200" dirty="0">
                <a:latin typeface="Roboto Condensed"/>
                <a:ea typeface="Roboto Condensed"/>
                <a:cs typeface="Roboto Condensed"/>
                <a:sym typeface="Roboto Condensed"/>
              </a:rPr>
              <a:t>sống sao cho xứng đáng với tình </a:t>
            </a:r>
            <a:r>
              <a:rPr lang="vi-VN" sz="3200" dirty="0" smtClean="0">
                <a:latin typeface="Roboto Condensed"/>
                <a:ea typeface="Roboto Condensed"/>
                <a:cs typeface="Roboto Condensed"/>
                <a:sym typeface="Roboto Condensed"/>
              </a:rPr>
              <a:t>mẹ</a:t>
            </a:r>
            <a:r>
              <a:rPr lang="en-US" sz="3200" dirty="0" smtClean="0">
                <a:latin typeface="Roboto Condensed"/>
                <a:ea typeface="Roboto Condensed"/>
                <a:cs typeface="Roboto Condensed"/>
                <a:sym typeface="Roboto Condensed"/>
              </a:rPr>
              <a:t>; c</a:t>
            </a:r>
            <a:r>
              <a:rPr lang="vi-VN" sz="3200" dirty="0" smtClean="0">
                <a:latin typeface="Roboto Condensed"/>
                <a:ea typeface="Roboto Condensed"/>
                <a:cs typeface="Roboto Condensed"/>
                <a:sym typeface="Roboto Condensed"/>
              </a:rPr>
              <a:t>ần </a:t>
            </a:r>
            <a:r>
              <a:rPr lang="vi-VN" sz="3200" dirty="0">
                <a:latin typeface="Roboto Condensed"/>
                <a:ea typeface="Roboto Condensed"/>
                <a:cs typeface="Roboto Condensed"/>
                <a:sym typeface="Roboto Condensed"/>
              </a:rPr>
              <a:t>biết đón nhận, cởi mở với mẹ của mình để tạo điều kiện cho sự thấu hiểu của hai người.</a:t>
            </a:r>
          </a:p>
        </p:txBody>
      </p:sp>
      <p:sp>
        <p:nvSpPr>
          <p:cNvPr id="259" name="Google Shape;259;p10"/>
          <p:cNvSpPr txBox="1"/>
          <p:nvPr/>
        </p:nvSpPr>
        <p:spPr>
          <a:xfrm>
            <a:off x="1919366" y="8437896"/>
            <a:ext cx="2862580" cy="6924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c. </a:t>
            </a:r>
            <a:r>
              <a:rPr kumimoji="0" lang="en-US" sz="4500" b="1" i="0" u="none" strike="noStrike" kern="0" cap="none" spc="0" normalizeH="0" baseline="0" noProof="0" dirty="0" err="1" smtClean="0">
                <a:ln>
                  <a:noFill/>
                </a:ln>
                <a:solidFill>
                  <a:srgbClr val="B74B00"/>
                </a:solidFill>
                <a:effectLst/>
                <a:uLnTx/>
                <a:uFillTx/>
                <a:latin typeface="Roboto Condensed"/>
                <a:ea typeface="Roboto Condensed"/>
                <a:cs typeface="Roboto Condensed"/>
                <a:sym typeface="Roboto Condensed"/>
              </a:rPr>
              <a:t>Kết</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a:t>
            </a:r>
            <a:r>
              <a:rPr kumimoji="0" lang="en-US" sz="4500" b="1" i="0" u="none" strike="noStrike" kern="0" cap="none" spc="0" normalizeH="0" noProof="0" dirty="0" err="1" smtClean="0">
                <a:ln>
                  <a:noFill/>
                </a:ln>
                <a:solidFill>
                  <a:srgbClr val="B74B00"/>
                </a:solidFill>
                <a:effectLst/>
                <a:uLnTx/>
                <a:uFillTx/>
                <a:latin typeface="Roboto Condensed"/>
                <a:ea typeface="Roboto Condensed"/>
                <a:cs typeface="Roboto Condensed"/>
                <a:sym typeface="Roboto Condensed"/>
              </a:rPr>
              <a:t>luận</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0" name="Google Shape;260;p10"/>
          <p:cNvSpPr txBox="1"/>
          <p:nvPr/>
        </p:nvSpPr>
        <p:spPr>
          <a:xfrm>
            <a:off x="861166" y="9253869"/>
            <a:ext cx="7042231" cy="732316"/>
          </a:xfrm>
          <a:prstGeom prst="rect">
            <a:avLst/>
          </a:prstGeom>
          <a:noFill/>
          <a:ln>
            <a:noFill/>
          </a:ln>
        </p:spPr>
        <p:txBody>
          <a:bodyPr spcFirstLastPara="1" wrap="square" lIns="0" tIns="0" rIns="0" bIns="0" anchor="t" anchorCtr="0">
            <a:spAutoFit/>
          </a:bodyPr>
          <a:lstStyle/>
          <a:p>
            <a:pPr lvl="0">
              <a:lnSpc>
                <a:spcPct val="140011"/>
              </a:lnSpc>
            </a:pP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Khẳng</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định</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vai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trò</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tình</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mẫu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tử</a:t>
            </a:r>
            <a:r>
              <a:rPr lang="en-US" sz="3399" dirty="0">
                <a:latin typeface="Roboto Condensed"/>
                <a:ea typeface="Roboto Condensed"/>
                <a:cs typeface="Roboto Condensed"/>
                <a:sym typeface="Roboto Condensed"/>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61" name="Google Shape;261;p10"/>
          <p:cNvPicPr preferRelativeResize="0"/>
          <p:nvPr/>
        </p:nvPicPr>
        <p:blipFill rotWithShape="1">
          <a:blip r:embed="rId5">
            <a:alphaModFix/>
          </a:blip>
          <a:srcRect/>
          <a:stretch/>
        </p:blipFill>
        <p:spPr>
          <a:xfrm rot="-442383">
            <a:off x="15290622" y="5979797"/>
            <a:ext cx="2767461" cy="3352651"/>
          </a:xfrm>
          <a:prstGeom prst="rect">
            <a:avLst/>
          </a:prstGeom>
          <a:noFill/>
          <a:ln>
            <a:noFill/>
          </a:ln>
        </p:spPr>
      </p:pic>
      <p:pic>
        <p:nvPicPr>
          <p:cNvPr id="262" name="Google Shape;262;p10"/>
          <p:cNvPicPr preferRelativeResize="0"/>
          <p:nvPr/>
        </p:nvPicPr>
        <p:blipFill rotWithShape="1">
          <a:blip r:embed="rId6">
            <a:alphaModFix/>
          </a:blip>
          <a:srcRect/>
          <a:stretch/>
        </p:blipFill>
        <p:spPr>
          <a:xfrm rot="408718">
            <a:off x="16543069" y="1390066"/>
            <a:ext cx="1436198" cy="2070195"/>
          </a:xfrm>
          <a:prstGeom prst="rect">
            <a:avLst/>
          </a:prstGeom>
          <a:noFill/>
          <a:ln>
            <a:noFill/>
          </a:ln>
        </p:spPr>
      </p:pic>
    </p:spTree>
    <p:extLst>
      <p:ext uri="{BB962C8B-B14F-4D97-AF65-F5344CB8AC3E}">
        <p14:creationId xmlns:p14="http://schemas.microsoft.com/office/powerpoint/2010/main" xmlns="" val="76642088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5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5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
                                        </p:tgtEl>
                                        <p:attrNameLst>
                                          <p:attrName>style.visibility</p:attrName>
                                        </p:attrNameLst>
                                      </p:cBhvr>
                                      <p:to>
                                        <p:strVal val="visible"/>
                                      </p:to>
                                    </p:set>
                                    <p:animEffect transition="in" filter="fade">
                                      <p:cBhvr>
                                        <p:cTn id="22" dur="500"/>
                                        <p:tgtEl>
                                          <p:spTgt spid="2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
                                        </p:tgtEl>
                                        <p:attrNameLst>
                                          <p:attrName>style.visibility</p:attrName>
                                        </p:attrNameLst>
                                      </p:cBhvr>
                                      <p:to>
                                        <p:strVal val="visible"/>
                                      </p:to>
                                    </p:set>
                                    <p:animEffect transition="in" filter="fade">
                                      <p:cBhvr>
                                        <p:cTn id="27" dur="500"/>
                                        <p:tgtEl>
                                          <p:spTgt spid="2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8"/>
                                        </p:tgtEl>
                                        <p:attrNameLst>
                                          <p:attrName>style.visibility</p:attrName>
                                        </p:attrNameLst>
                                      </p:cBhvr>
                                      <p:to>
                                        <p:strVal val="visible"/>
                                      </p:to>
                                    </p:set>
                                    <p:animEffect transition="in" filter="fade">
                                      <p:cBhvr>
                                        <p:cTn id="32" dur="500"/>
                                        <p:tgtEl>
                                          <p:spTgt spid="2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9"/>
                                        </p:tgtEl>
                                        <p:attrNameLst>
                                          <p:attrName>style.visibility</p:attrName>
                                        </p:attrNameLst>
                                      </p:cBhvr>
                                      <p:to>
                                        <p:strVal val="visible"/>
                                      </p:to>
                                    </p:set>
                                    <p:animEffect transition="in" filter="fade">
                                      <p:cBhvr>
                                        <p:cTn id="37" dur="500"/>
                                        <p:tgtEl>
                                          <p:spTgt spid="2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fade">
                                      <p:cBhvr>
                                        <p:cTn id="42"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209"/>
        <p:cNvGrpSpPr/>
        <p:nvPr/>
      </p:nvGrpSpPr>
      <p:grpSpPr>
        <a:xfrm>
          <a:off x="0" y="0"/>
          <a:ext cx="0" cy="0"/>
          <a:chOff x="0" y="0"/>
          <a:chExt cx="0" cy="0"/>
        </a:xfrm>
      </p:grpSpPr>
      <p:pic>
        <p:nvPicPr>
          <p:cNvPr id="210" name="Google Shape;210;p8"/>
          <p:cNvPicPr preferRelativeResize="0"/>
          <p:nvPr/>
        </p:nvPicPr>
        <p:blipFill rotWithShape="1">
          <a:blip r:embed="rId3">
            <a:alphaModFix/>
          </a:blip>
          <a:srcRect/>
          <a:stretch/>
        </p:blipFill>
        <p:spPr>
          <a:xfrm rot="-5400000">
            <a:off x="-3297868" y="-3042169"/>
            <a:ext cx="12783721" cy="16371337"/>
          </a:xfrm>
          <a:prstGeom prst="rect">
            <a:avLst/>
          </a:prstGeom>
          <a:noFill/>
          <a:ln>
            <a:noFill/>
          </a:ln>
        </p:spPr>
      </p:pic>
      <p:pic>
        <p:nvPicPr>
          <p:cNvPr id="211" name="Google Shape;211;p8"/>
          <p:cNvPicPr preferRelativeResize="0"/>
          <p:nvPr/>
        </p:nvPicPr>
        <p:blipFill rotWithShape="1">
          <a:blip r:embed="rId4">
            <a:alphaModFix/>
          </a:blip>
          <a:srcRect/>
          <a:stretch/>
        </p:blipFill>
        <p:spPr>
          <a:xfrm>
            <a:off x="6641610" y="2225602"/>
            <a:ext cx="454672" cy="446405"/>
          </a:xfrm>
          <a:prstGeom prst="rect">
            <a:avLst/>
          </a:prstGeom>
          <a:noFill/>
          <a:ln>
            <a:noFill/>
          </a:ln>
        </p:spPr>
      </p:pic>
      <p:pic>
        <p:nvPicPr>
          <p:cNvPr id="212" name="Google Shape;212;p8"/>
          <p:cNvPicPr preferRelativeResize="0"/>
          <p:nvPr/>
        </p:nvPicPr>
        <p:blipFill rotWithShape="1">
          <a:blip r:embed="rId5">
            <a:alphaModFix/>
          </a:blip>
          <a:srcRect/>
          <a:stretch/>
        </p:blipFill>
        <p:spPr>
          <a:xfrm>
            <a:off x="13036763" y="-1367688"/>
            <a:ext cx="9188226" cy="9050403"/>
          </a:xfrm>
          <a:prstGeom prst="rect">
            <a:avLst/>
          </a:prstGeom>
          <a:noFill/>
          <a:ln>
            <a:noFill/>
          </a:ln>
        </p:spPr>
      </p:pic>
      <p:pic>
        <p:nvPicPr>
          <p:cNvPr id="213" name="Google Shape;213;p8"/>
          <p:cNvPicPr preferRelativeResize="0"/>
          <p:nvPr/>
        </p:nvPicPr>
        <p:blipFill rotWithShape="1">
          <a:blip r:embed="rId6">
            <a:alphaModFix/>
          </a:blip>
          <a:srcRect/>
          <a:stretch/>
        </p:blipFill>
        <p:spPr>
          <a:xfrm rot="948103" flipH="1">
            <a:off x="-3415697" y="5850810"/>
            <a:ext cx="9874615" cy="4381860"/>
          </a:xfrm>
          <a:prstGeom prst="rect">
            <a:avLst/>
          </a:prstGeom>
          <a:noFill/>
          <a:ln>
            <a:noFill/>
          </a:ln>
        </p:spPr>
      </p:pic>
      <p:grpSp>
        <p:nvGrpSpPr>
          <p:cNvPr id="214" name="Google Shape;214;p8"/>
          <p:cNvGrpSpPr/>
          <p:nvPr/>
        </p:nvGrpSpPr>
        <p:grpSpPr>
          <a:xfrm>
            <a:off x="1193177" y="3622672"/>
            <a:ext cx="7740211" cy="5310803"/>
            <a:chOff x="0" y="0"/>
            <a:chExt cx="32985329" cy="22632276"/>
          </a:xfrm>
        </p:grpSpPr>
        <p:sp>
          <p:nvSpPr>
            <p:cNvPr id="215" name="Google Shape;215;p8"/>
            <p:cNvSpPr/>
            <p:nvPr/>
          </p:nvSpPr>
          <p:spPr>
            <a:xfrm>
              <a:off x="31750" y="31750"/>
              <a:ext cx="32921829" cy="22568774"/>
            </a:xfrm>
            <a:custGeom>
              <a:avLst/>
              <a:gdLst/>
              <a:ahLst/>
              <a:cxnLst/>
              <a:rect l="l" t="t" r="r" b="b"/>
              <a:pathLst>
                <a:path w="32921829" h="22568774" extrusionOk="0">
                  <a:moveTo>
                    <a:pt x="32829122" y="22568774"/>
                  </a:moveTo>
                  <a:lnTo>
                    <a:pt x="92710" y="22568774"/>
                  </a:lnTo>
                  <a:cubicBezTo>
                    <a:pt x="41910" y="22568774"/>
                    <a:pt x="0" y="22526865"/>
                    <a:pt x="0" y="22476065"/>
                  </a:cubicBezTo>
                  <a:lnTo>
                    <a:pt x="0" y="92710"/>
                  </a:lnTo>
                  <a:cubicBezTo>
                    <a:pt x="0" y="41910"/>
                    <a:pt x="41910" y="0"/>
                    <a:pt x="92710" y="0"/>
                  </a:cubicBezTo>
                  <a:lnTo>
                    <a:pt x="32827850" y="0"/>
                  </a:lnTo>
                  <a:cubicBezTo>
                    <a:pt x="32878650" y="0"/>
                    <a:pt x="32920561" y="41910"/>
                    <a:pt x="32920561" y="92710"/>
                  </a:cubicBezTo>
                  <a:lnTo>
                    <a:pt x="32920561" y="22474796"/>
                  </a:lnTo>
                  <a:cubicBezTo>
                    <a:pt x="32921829" y="22526865"/>
                    <a:pt x="32879922" y="22568774"/>
                    <a:pt x="32829122" y="22568774"/>
                  </a:cubicBezTo>
                  <a:close/>
                </a:path>
              </a:pathLst>
            </a:custGeom>
            <a:solidFill>
              <a:srgbClr val="FA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0" y="0"/>
              <a:ext cx="32985329" cy="22632276"/>
            </a:xfrm>
            <a:custGeom>
              <a:avLst/>
              <a:gdLst/>
              <a:ahLst/>
              <a:cxnLst/>
              <a:rect l="l" t="t" r="r" b="b"/>
              <a:pathLst>
                <a:path w="32985329" h="22632276" extrusionOk="0">
                  <a:moveTo>
                    <a:pt x="32860872" y="59690"/>
                  </a:moveTo>
                  <a:cubicBezTo>
                    <a:pt x="32896429" y="59690"/>
                    <a:pt x="32925640" y="88900"/>
                    <a:pt x="32925640" y="124460"/>
                  </a:cubicBezTo>
                  <a:lnTo>
                    <a:pt x="32925640" y="22507815"/>
                  </a:lnTo>
                  <a:cubicBezTo>
                    <a:pt x="32925640" y="22543376"/>
                    <a:pt x="32896429" y="22572585"/>
                    <a:pt x="32860872" y="22572585"/>
                  </a:cubicBezTo>
                  <a:lnTo>
                    <a:pt x="124460" y="22572585"/>
                  </a:lnTo>
                  <a:cubicBezTo>
                    <a:pt x="88900" y="22572585"/>
                    <a:pt x="59690" y="22543376"/>
                    <a:pt x="59690" y="22507815"/>
                  </a:cubicBezTo>
                  <a:lnTo>
                    <a:pt x="59690" y="124460"/>
                  </a:lnTo>
                  <a:cubicBezTo>
                    <a:pt x="59690" y="88900"/>
                    <a:pt x="88900" y="59690"/>
                    <a:pt x="124460" y="59690"/>
                  </a:cubicBezTo>
                  <a:lnTo>
                    <a:pt x="32860872" y="59690"/>
                  </a:lnTo>
                  <a:moveTo>
                    <a:pt x="32860872" y="0"/>
                  </a:moveTo>
                  <a:lnTo>
                    <a:pt x="124460" y="0"/>
                  </a:lnTo>
                  <a:cubicBezTo>
                    <a:pt x="55880" y="0"/>
                    <a:pt x="0" y="55880"/>
                    <a:pt x="0" y="124460"/>
                  </a:cubicBezTo>
                  <a:lnTo>
                    <a:pt x="0" y="22507815"/>
                  </a:lnTo>
                  <a:cubicBezTo>
                    <a:pt x="0" y="22576396"/>
                    <a:pt x="55880" y="22632276"/>
                    <a:pt x="124460" y="22632276"/>
                  </a:cubicBezTo>
                  <a:lnTo>
                    <a:pt x="32860872" y="22632276"/>
                  </a:lnTo>
                  <a:cubicBezTo>
                    <a:pt x="32929450" y="22632276"/>
                    <a:pt x="32985329" y="22576396"/>
                    <a:pt x="32985329" y="22507815"/>
                  </a:cubicBezTo>
                  <a:lnTo>
                    <a:pt x="32985329" y="124460"/>
                  </a:lnTo>
                  <a:cubicBezTo>
                    <a:pt x="32985329" y="55880"/>
                    <a:pt x="32929450" y="0"/>
                    <a:pt x="32860872" y="0"/>
                  </a:cubicBezTo>
                  <a:close/>
                </a:path>
              </a:pathLst>
            </a:custGeom>
            <a:solidFill>
              <a:srgbClr val="FA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p:nvPr/>
        </p:nvSpPr>
        <p:spPr>
          <a:xfrm>
            <a:off x="1776065" y="4857426"/>
            <a:ext cx="6099000" cy="3013133"/>
          </a:xfrm>
          <a:prstGeom prst="rect">
            <a:avLst/>
          </a:prstGeom>
          <a:noFill/>
          <a:ln>
            <a:noFill/>
          </a:ln>
        </p:spPr>
        <p:txBody>
          <a:bodyPr spcFirstLastPara="1" wrap="square" lIns="0" tIns="0" rIns="0" bIns="0" anchor="t" anchorCtr="0">
            <a:spAutoFit/>
          </a:bodyPr>
          <a:lstStyle/>
          <a:p>
            <a:pPr lvl="0">
              <a:lnSpc>
                <a:spcPct val="144012"/>
              </a:lnSpc>
            </a:pPr>
            <a:r>
              <a:rPr lang="en-US" sz="3399" dirty="0" err="1" smtClean="0">
                <a:latin typeface="Roboto Condensed"/>
                <a:ea typeface="Roboto Condensed"/>
                <a:cs typeface="Roboto Condensed"/>
                <a:sym typeface="Roboto Condensed"/>
              </a:rPr>
              <a:t>Tham</a:t>
            </a:r>
            <a:r>
              <a:rPr lang="en-US" sz="3399" dirty="0" smtClean="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khảo</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các</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yêu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cầu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đã</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nêu</a:t>
            </a:r>
            <a:r>
              <a:rPr lang="en-US" sz="3399" dirty="0">
                <a:latin typeface="Roboto Condensed"/>
                <a:ea typeface="Roboto Condensed"/>
                <a:cs typeface="Roboto Condensed"/>
                <a:sym typeface="Roboto Condensed"/>
              </a:rPr>
              <a:t> ở </a:t>
            </a:r>
            <a:r>
              <a:rPr lang="en-US" sz="3399" dirty="0" err="1">
                <a:latin typeface="Roboto Condensed"/>
                <a:ea typeface="Roboto Condensed"/>
                <a:cs typeface="Roboto Condensed"/>
                <a:sym typeface="Roboto Condensed"/>
              </a:rPr>
              <a:t>Bài</a:t>
            </a:r>
            <a:r>
              <a:rPr lang="en-US" sz="3399" dirty="0">
                <a:latin typeface="Roboto Condensed"/>
                <a:ea typeface="Roboto Condensed"/>
                <a:cs typeface="Roboto Condensed"/>
                <a:sym typeface="Roboto Condensed"/>
              </a:rPr>
              <a:t> 1, </a:t>
            </a:r>
            <a:r>
              <a:rPr lang="en-US" sz="3399" dirty="0" err="1">
                <a:latin typeface="Roboto Condensed"/>
                <a:ea typeface="Roboto Condensed"/>
                <a:cs typeface="Roboto Condensed"/>
                <a:sym typeface="Roboto Condensed"/>
              </a:rPr>
              <a:t>phần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Nói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và</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nghe</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mục</a:t>
            </a:r>
            <a:r>
              <a:rPr lang="en-US" sz="3399" dirty="0">
                <a:latin typeface="Roboto Condensed"/>
                <a:ea typeface="Roboto Condensed"/>
                <a:cs typeface="Roboto Condensed"/>
                <a:sym typeface="Roboto Condensed"/>
              </a:rPr>
              <a:t> c; </a:t>
            </a:r>
            <a:r>
              <a:rPr lang="en-US" sz="3399" dirty="0" err="1">
                <a:latin typeface="Roboto Condensed"/>
                <a:ea typeface="Roboto Condensed"/>
                <a:cs typeface="Roboto Condensed"/>
                <a:sym typeface="Roboto Condensed"/>
              </a:rPr>
              <a:t>nội</a:t>
            </a:r>
            <a:r>
              <a:rPr lang="en-US" sz="3399" dirty="0">
                <a:latin typeface="Roboto Condensed"/>
                <a:ea typeface="Roboto Condensed"/>
                <a:cs typeface="Roboto Condensed"/>
                <a:sym typeface="Roboto Condensed"/>
              </a:rPr>
              <a:t> dung </a:t>
            </a:r>
            <a:r>
              <a:rPr lang="en-US" sz="3399" dirty="0" err="1">
                <a:latin typeface="Roboto Condensed"/>
                <a:ea typeface="Roboto Condensed"/>
                <a:cs typeface="Roboto Condensed"/>
                <a:sym typeface="Roboto Condensed"/>
              </a:rPr>
              <a:t>nói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và</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nghe</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đối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chiếu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với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dàn</a:t>
            </a:r>
            <a:r>
              <a:rPr lang="en-US" sz="3399" dirty="0">
                <a:latin typeface="Roboto Condensed"/>
                <a:ea typeface="Roboto Condensed"/>
                <a:cs typeface="Roboto Condensed"/>
                <a:sym typeface="Roboto Condensed"/>
              </a:rPr>
              <a:t> ý </a:t>
            </a:r>
            <a:r>
              <a:rPr lang="en-US" sz="3399" dirty="0" err="1">
                <a:latin typeface="Roboto Condensed"/>
                <a:ea typeface="Roboto Condensed"/>
                <a:cs typeface="Roboto Condensed"/>
                <a:sym typeface="Roboto Condensed"/>
              </a:rPr>
              <a:t>đề</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văn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đã</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làm</a:t>
            </a:r>
            <a:r>
              <a:rPr lang="en-US" sz="3399" dirty="0">
                <a:latin typeface="Roboto Condensed"/>
                <a:ea typeface="Roboto Condensed"/>
                <a:cs typeface="Roboto Condensed"/>
                <a:sym typeface="Roboto Condensed"/>
              </a:rPr>
              <a:t> ở </a:t>
            </a:r>
            <a:r>
              <a:rPr lang="en-US" sz="3399" dirty="0" err="1">
                <a:latin typeface="Roboto Condensed"/>
                <a:ea typeface="Roboto Condensed"/>
                <a:cs typeface="Roboto Condensed"/>
                <a:sym typeface="Roboto Condensed"/>
              </a:rPr>
              <a:t>mục</a:t>
            </a:r>
            <a:r>
              <a:rPr lang="en-US" sz="3399" dirty="0">
                <a:latin typeface="Roboto Condensed"/>
                <a:ea typeface="Roboto Condensed"/>
                <a:cs typeface="Roboto Condensed"/>
                <a:sym typeface="Roboto Condensed"/>
              </a:rPr>
              <a:t> b </a:t>
            </a:r>
            <a:r>
              <a:rPr lang="en-US" sz="3399" dirty="0" err="1">
                <a:latin typeface="Roboto Condensed"/>
                <a:ea typeface="Roboto Condensed"/>
                <a:cs typeface="Roboto Condensed"/>
                <a:sym typeface="Roboto Condensed"/>
              </a:rPr>
              <a:t>nêu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trên</a:t>
            </a:r>
            <a:r>
              <a:rPr lang="en-US" sz="3399" dirty="0">
                <a:latin typeface="Roboto Condensed"/>
                <a:ea typeface="Roboto Condensed"/>
                <a:cs typeface="Roboto Condensed"/>
                <a:sym typeface="Roboto Condensed"/>
              </a:rPr>
              <a:t>.</a:t>
            </a:r>
            <a:endParaRPr dirty="0"/>
          </a:p>
        </p:txBody>
      </p:sp>
      <p:sp>
        <p:nvSpPr>
          <p:cNvPr id="218" name="Google Shape;218;p8"/>
          <p:cNvSpPr txBox="1"/>
          <p:nvPr/>
        </p:nvSpPr>
        <p:spPr>
          <a:xfrm>
            <a:off x="1193177" y="802566"/>
            <a:ext cx="14294903" cy="1421736"/>
          </a:xfrm>
          <a:prstGeom prst="rect">
            <a:avLst/>
          </a:prstGeom>
          <a:noFill/>
          <a:ln>
            <a:noFill/>
          </a:ln>
        </p:spPr>
        <p:txBody>
          <a:bodyPr spcFirstLastPara="1" wrap="square" lIns="0" tIns="0" rIns="0" bIns="0" anchor="t" anchorCtr="0">
            <a:spAutoFit/>
          </a:bodyPr>
          <a:lstStyle/>
          <a:p>
            <a:pPr lvl="0" algn="ctr">
              <a:lnSpc>
                <a:spcPct val="140006"/>
              </a:lnSpc>
            </a:pPr>
            <a:r>
              <a:rPr lang="en-US" sz="6599" dirty="0">
                <a:solidFill>
                  <a:srgbClr val="B74B00"/>
                </a:solidFill>
                <a:latin typeface="Fraunces"/>
                <a:ea typeface="Fraunces"/>
                <a:cs typeface="Fraunces"/>
                <a:sym typeface="Fraunces"/>
              </a:rPr>
              <a:t>2. THỰC HÀNH</a:t>
            </a:r>
            <a:endParaRPr lang="en-US" sz="6600" dirty="0"/>
          </a:p>
        </p:txBody>
      </p:sp>
      <p:sp>
        <p:nvSpPr>
          <p:cNvPr id="220" name="Google Shape;220;p8"/>
          <p:cNvSpPr txBox="1"/>
          <p:nvPr/>
        </p:nvSpPr>
        <p:spPr>
          <a:xfrm>
            <a:off x="1647950" y="4199575"/>
            <a:ext cx="5559600" cy="523200"/>
          </a:xfrm>
          <a:prstGeom prst="rect">
            <a:avLst/>
          </a:prstGeom>
          <a:noFill/>
          <a:ln>
            <a:noFill/>
          </a:ln>
        </p:spPr>
        <p:txBody>
          <a:bodyPr spcFirstLastPara="1" wrap="square" lIns="0" tIns="0" rIns="0" bIns="0" anchor="t" anchorCtr="0">
            <a:spAutoFit/>
          </a:bodyPr>
          <a:lstStyle/>
          <a:p>
            <a:pPr lvl="0" algn="ctr"/>
            <a:r>
              <a:rPr lang="en-US" sz="3399" b="1" dirty="0">
                <a:latin typeface="Roboto Condensed"/>
                <a:ea typeface="Roboto Condensed"/>
                <a:cs typeface="Roboto Condensed"/>
                <a:sym typeface="Roboto Condensed"/>
              </a:rPr>
              <a:t>c) </a:t>
            </a:r>
            <a:r>
              <a:rPr lang="en-US" sz="3399" b="1" dirty="0" err="1">
                <a:latin typeface="Roboto Condensed"/>
                <a:ea typeface="Roboto Condensed"/>
                <a:cs typeface="Roboto Condensed"/>
                <a:sym typeface="Roboto Condensed"/>
              </a:rPr>
              <a:t>Nói</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và</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nghe</a:t>
            </a:r>
            <a:r>
              <a:rPr lang="en-US" sz="3399" b="1" dirty="0">
                <a:latin typeface="Roboto Condensed"/>
                <a:ea typeface="Roboto Condensed"/>
                <a:cs typeface="Roboto Condensed"/>
                <a:sym typeface="Roboto Condensed"/>
              </a:rPr>
              <a:t> </a:t>
            </a:r>
            <a:endParaRPr dirty="0"/>
          </a:p>
        </p:txBody>
      </p:sp>
      <p:grpSp>
        <p:nvGrpSpPr>
          <p:cNvPr id="221" name="Google Shape;221;p8"/>
          <p:cNvGrpSpPr/>
          <p:nvPr/>
        </p:nvGrpSpPr>
        <p:grpSpPr>
          <a:xfrm>
            <a:off x="9519089" y="3622672"/>
            <a:ext cx="7740211" cy="5310803"/>
            <a:chOff x="0" y="0"/>
            <a:chExt cx="32985329" cy="22632276"/>
          </a:xfrm>
        </p:grpSpPr>
        <p:sp>
          <p:nvSpPr>
            <p:cNvPr id="222" name="Google Shape;222;p8"/>
            <p:cNvSpPr/>
            <p:nvPr/>
          </p:nvSpPr>
          <p:spPr>
            <a:xfrm>
              <a:off x="31750" y="31750"/>
              <a:ext cx="32921829" cy="22568774"/>
            </a:xfrm>
            <a:custGeom>
              <a:avLst/>
              <a:gdLst/>
              <a:ahLst/>
              <a:cxnLst/>
              <a:rect l="l" t="t" r="r" b="b"/>
              <a:pathLst>
                <a:path w="32921829" h="22568774" extrusionOk="0">
                  <a:moveTo>
                    <a:pt x="32829122" y="22568774"/>
                  </a:moveTo>
                  <a:lnTo>
                    <a:pt x="92710" y="22568774"/>
                  </a:lnTo>
                  <a:cubicBezTo>
                    <a:pt x="41910" y="22568774"/>
                    <a:pt x="0" y="22526865"/>
                    <a:pt x="0" y="22476065"/>
                  </a:cubicBezTo>
                  <a:lnTo>
                    <a:pt x="0" y="92710"/>
                  </a:lnTo>
                  <a:cubicBezTo>
                    <a:pt x="0" y="41910"/>
                    <a:pt x="41910" y="0"/>
                    <a:pt x="92710" y="0"/>
                  </a:cubicBezTo>
                  <a:lnTo>
                    <a:pt x="32827850" y="0"/>
                  </a:lnTo>
                  <a:cubicBezTo>
                    <a:pt x="32878650" y="0"/>
                    <a:pt x="32920561" y="41910"/>
                    <a:pt x="32920561" y="92710"/>
                  </a:cubicBezTo>
                  <a:lnTo>
                    <a:pt x="32920561" y="22474796"/>
                  </a:lnTo>
                  <a:cubicBezTo>
                    <a:pt x="32921829" y="22526865"/>
                    <a:pt x="32879922" y="22568774"/>
                    <a:pt x="32829122" y="22568774"/>
                  </a:cubicBezTo>
                  <a:close/>
                </a:path>
              </a:pathLst>
            </a:custGeom>
            <a:solidFill>
              <a:srgbClr val="FA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0" y="0"/>
              <a:ext cx="32985329" cy="22632276"/>
            </a:xfrm>
            <a:custGeom>
              <a:avLst/>
              <a:gdLst/>
              <a:ahLst/>
              <a:cxnLst/>
              <a:rect l="l" t="t" r="r" b="b"/>
              <a:pathLst>
                <a:path w="32985329" h="22632276" extrusionOk="0">
                  <a:moveTo>
                    <a:pt x="32860872" y="59690"/>
                  </a:moveTo>
                  <a:cubicBezTo>
                    <a:pt x="32896429" y="59690"/>
                    <a:pt x="32925640" y="88900"/>
                    <a:pt x="32925640" y="124460"/>
                  </a:cubicBezTo>
                  <a:lnTo>
                    <a:pt x="32925640" y="22507815"/>
                  </a:lnTo>
                  <a:cubicBezTo>
                    <a:pt x="32925640" y="22543376"/>
                    <a:pt x="32896429" y="22572585"/>
                    <a:pt x="32860872" y="22572585"/>
                  </a:cubicBezTo>
                  <a:lnTo>
                    <a:pt x="124460" y="22572585"/>
                  </a:lnTo>
                  <a:cubicBezTo>
                    <a:pt x="88900" y="22572585"/>
                    <a:pt x="59690" y="22543376"/>
                    <a:pt x="59690" y="22507815"/>
                  </a:cubicBezTo>
                  <a:lnTo>
                    <a:pt x="59690" y="124460"/>
                  </a:lnTo>
                  <a:cubicBezTo>
                    <a:pt x="59690" y="88900"/>
                    <a:pt x="88900" y="59690"/>
                    <a:pt x="124460" y="59690"/>
                  </a:cubicBezTo>
                  <a:lnTo>
                    <a:pt x="32860872" y="59690"/>
                  </a:lnTo>
                  <a:moveTo>
                    <a:pt x="32860872" y="0"/>
                  </a:moveTo>
                  <a:lnTo>
                    <a:pt x="124460" y="0"/>
                  </a:lnTo>
                  <a:cubicBezTo>
                    <a:pt x="55880" y="0"/>
                    <a:pt x="0" y="55880"/>
                    <a:pt x="0" y="124460"/>
                  </a:cubicBezTo>
                  <a:lnTo>
                    <a:pt x="0" y="22507815"/>
                  </a:lnTo>
                  <a:cubicBezTo>
                    <a:pt x="0" y="22576396"/>
                    <a:pt x="55880" y="22632276"/>
                    <a:pt x="124460" y="22632276"/>
                  </a:cubicBezTo>
                  <a:lnTo>
                    <a:pt x="32860872" y="22632276"/>
                  </a:lnTo>
                  <a:cubicBezTo>
                    <a:pt x="32929450" y="22632276"/>
                    <a:pt x="32985329" y="22576396"/>
                    <a:pt x="32985329" y="22507815"/>
                  </a:cubicBezTo>
                  <a:lnTo>
                    <a:pt x="32985329" y="124460"/>
                  </a:lnTo>
                  <a:cubicBezTo>
                    <a:pt x="32985329" y="55880"/>
                    <a:pt x="32929450" y="0"/>
                    <a:pt x="32860872" y="0"/>
                  </a:cubicBezTo>
                  <a:close/>
                </a:path>
              </a:pathLst>
            </a:custGeom>
            <a:solidFill>
              <a:srgbClr val="FA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8"/>
          <p:cNvSpPr txBox="1"/>
          <p:nvPr/>
        </p:nvSpPr>
        <p:spPr>
          <a:xfrm>
            <a:off x="10101977" y="4857426"/>
            <a:ext cx="6346601" cy="3013133"/>
          </a:xfrm>
          <a:prstGeom prst="rect">
            <a:avLst/>
          </a:prstGeom>
          <a:noFill/>
          <a:ln>
            <a:noFill/>
          </a:ln>
        </p:spPr>
        <p:txBody>
          <a:bodyPr spcFirstLastPara="1" wrap="square" lIns="0" tIns="0" rIns="0" bIns="0" anchor="t" anchorCtr="0">
            <a:spAutoFit/>
          </a:bodyPr>
          <a:lstStyle/>
          <a:p>
            <a:pPr lvl="0">
              <a:lnSpc>
                <a:spcPct val="144012"/>
              </a:lnSpc>
            </a:pPr>
            <a:r>
              <a:rPr lang="en-US" sz="3399" dirty="0" err="1">
                <a:latin typeface="Roboto Condensed"/>
                <a:ea typeface="Roboto Condensed"/>
                <a:cs typeface="Roboto Condensed"/>
                <a:sym typeface="Roboto Condensed"/>
              </a:rPr>
              <a:t>Tham</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khảo</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các</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yêu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cầu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đã</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nêu</a:t>
            </a:r>
            <a:r>
              <a:rPr lang="en-US" sz="3399" dirty="0">
                <a:latin typeface="Roboto Condensed"/>
                <a:ea typeface="Roboto Condensed"/>
                <a:cs typeface="Roboto Condensed"/>
                <a:sym typeface="Roboto Condensed"/>
              </a:rPr>
              <a:t> ở </a:t>
            </a:r>
            <a:r>
              <a:rPr lang="en-US" sz="3399" dirty="0" err="1">
                <a:latin typeface="Roboto Condensed"/>
                <a:ea typeface="Roboto Condensed"/>
                <a:cs typeface="Roboto Condensed"/>
                <a:sym typeface="Roboto Condensed"/>
              </a:rPr>
              <a:t>Bài</a:t>
            </a:r>
            <a:r>
              <a:rPr lang="en-US" sz="3399" dirty="0">
                <a:latin typeface="Roboto Condensed"/>
                <a:ea typeface="Roboto Condensed"/>
                <a:cs typeface="Roboto Condensed"/>
                <a:sym typeface="Roboto Condensed"/>
              </a:rPr>
              <a:t> 1, </a:t>
            </a:r>
            <a:r>
              <a:rPr lang="en-US" sz="3399" dirty="0" err="1">
                <a:latin typeface="Roboto Condensed"/>
                <a:ea typeface="Roboto Condensed"/>
                <a:cs typeface="Roboto Condensed"/>
                <a:sym typeface="Roboto Condensed"/>
              </a:rPr>
              <a:t>phần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Nói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và</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nghe</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mục</a:t>
            </a:r>
            <a:r>
              <a:rPr lang="en-US" sz="3399" dirty="0">
                <a:latin typeface="Roboto Condensed"/>
                <a:ea typeface="Roboto Condensed"/>
                <a:cs typeface="Roboto Condensed"/>
                <a:sym typeface="Roboto Condensed"/>
              </a:rPr>
              <a:t> d; </a:t>
            </a:r>
            <a:r>
              <a:rPr lang="en-US" sz="3399" dirty="0" err="1">
                <a:latin typeface="Roboto Condensed"/>
                <a:ea typeface="Roboto Condensed"/>
                <a:cs typeface="Roboto Condensed"/>
                <a:sym typeface="Roboto Condensed"/>
              </a:rPr>
              <a:t>nội</a:t>
            </a:r>
            <a:r>
              <a:rPr lang="en-US" sz="3399" dirty="0">
                <a:latin typeface="Roboto Condensed"/>
                <a:ea typeface="Roboto Condensed"/>
                <a:cs typeface="Roboto Condensed"/>
                <a:sym typeface="Roboto Condensed"/>
              </a:rPr>
              <a:t> dug </a:t>
            </a:r>
            <a:r>
              <a:rPr lang="en-US" sz="3399" dirty="0" err="1">
                <a:latin typeface="Roboto Condensed"/>
                <a:ea typeface="Roboto Condensed"/>
                <a:cs typeface="Roboto Condensed"/>
                <a:sym typeface="Roboto Condensed"/>
              </a:rPr>
              <a:t>kiểm</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tra</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đối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chiếu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với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dàn</a:t>
            </a:r>
            <a:r>
              <a:rPr lang="en-US" sz="3399" dirty="0">
                <a:latin typeface="Roboto Condensed"/>
                <a:ea typeface="Roboto Condensed"/>
                <a:cs typeface="Roboto Condensed"/>
                <a:sym typeface="Roboto Condensed"/>
              </a:rPr>
              <a:t> ý </a:t>
            </a:r>
            <a:r>
              <a:rPr lang="en-US" sz="3399" dirty="0" err="1">
                <a:latin typeface="Roboto Condensed"/>
                <a:ea typeface="Roboto Condensed"/>
                <a:cs typeface="Roboto Condensed"/>
                <a:sym typeface="Roboto Condensed"/>
              </a:rPr>
              <a:t>đề</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văn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đã</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làm</a:t>
            </a:r>
            <a:r>
              <a:rPr lang="en-US" sz="3399" dirty="0">
                <a:latin typeface="Roboto Condensed"/>
                <a:ea typeface="Roboto Condensed"/>
                <a:cs typeface="Roboto Condensed"/>
                <a:sym typeface="Roboto Condensed"/>
              </a:rPr>
              <a:t> ở </a:t>
            </a:r>
            <a:r>
              <a:rPr lang="en-US" sz="3399" dirty="0" err="1">
                <a:latin typeface="Roboto Condensed"/>
                <a:ea typeface="Roboto Condensed"/>
                <a:cs typeface="Roboto Condensed"/>
                <a:sym typeface="Roboto Condensed"/>
              </a:rPr>
              <a:t>mục</a:t>
            </a:r>
            <a:r>
              <a:rPr lang="en-US" sz="3399" dirty="0">
                <a:latin typeface="Roboto Condensed"/>
                <a:ea typeface="Roboto Condensed"/>
                <a:cs typeface="Roboto Condensed"/>
                <a:sym typeface="Roboto Condensed"/>
              </a:rPr>
              <a:t> b </a:t>
            </a:r>
            <a:r>
              <a:rPr lang="en-US" sz="3399" dirty="0" err="1">
                <a:latin typeface="Roboto Condensed"/>
                <a:ea typeface="Roboto Condensed"/>
                <a:cs typeface="Roboto Condensed"/>
                <a:sym typeface="Roboto Condensed"/>
              </a:rPr>
              <a:t>nêu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trên</a:t>
            </a:r>
            <a:r>
              <a:rPr lang="en-US" sz="3399" dirty="0">
                <a:latin typeface="Roboto Condensed"/>
                <a:ea typeface="Roboto Condensed"/>
                <a:cs typeface="Roboto Condensed"/>
                <a:sym typeface="Roboto Condensed"/>
              </a:rPr>
              <a:t>.</a:t>
            </a:r>
            <a:endParaRPr dirty="0"/>
          </a:p>
        </p:txBody>
      </p:sp>
      <p:sp>
        <p:nvSpPr>
          <p:cNvPr id="225" name="Google Shape;225;p8"/>
          <p:cNvSpPr txBox="1"/>
          <p:nvPr/>
        </p:nvSpPr>
        <p:spPr>
          <a:xfrm>
            <a:off x="10101976" y="4199566"/>
            <a:ext cx="5386103" cy="523092"/>
          </a:xfrm>
          <a:prstGeom prst="rect">
            <a:avLst/>
          </a:prstGeom>
          <a:noFill/>
          <a:ln>
            <a:noFill/>
          </a:ln>
        </p:spPr>
        <p:txBody>
          <a:bodyPr spcFirstLastPara="1" wrap="square" lIns="0" tIns="0" rIns="0" bIns="0" anchor="t" anchorCtr="0">
            <a:spAutoFit/>
          </a:bodyPr>
          <a:lstStyle/>
          <a:p>
            <a:pPr lvl="0" algn="ctr"/>
            <a:r>
              <a:rPr lang="en-US" sz="3399" b="1" dirty="0">
                <a:latin typeface="Roboto Condensed"/>
                <a:ea typeface="Roboto Condensed"/>
                <a:cs typeface="Roboto Condensed"/>
                <a:sym typeface="Roboto Condensed"/>
              </a:rPr>
              <a:t>d) </a:t>
            </a:r>
            <a:r>
              <a:rPr lang="en-US" sz="3399" b="1" dirty="0" err="1">
                <a:latin typeface="Roboto Condensed"/>
                <a:ea typeface="Roboto Condensed"/>
                <a:cs typeface="Roboto Condensed"/>
                <a:sym typeface="Roboto Condensed"/>
              </a:rPr>
              <a:t>Kiểm</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tra</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và</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chỉnh</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sửa</a:t>
            </a:r>
            <a:r>
              <a:rPr lang="en-US" sz="3399" b="1" dirty="0">
                <a:latin typeface="Roboto Condensed"/>
                <a:ea typeface="Roboto Condensed"/>
                <a:cs typeface="Roboto Condensed"/>
                <a:sym typeface="Roboto Condensed"/>
              </a:rPr>
              <a:t> </a:t>
            </a:r>
            <a:endParaRPr dirty="0"/>
          </a:p>
        </p:txBody>
      </p:sp>
      <p:pic>
        <p:nvPicPr>
          <p:cNvPr id="226" name="Google Shape;226;p8"/>
          <p:cNvPicPr preferRelativeResize="0"/>
          <p:nvPr/>
        </p:nvPicPr>
        <p:blipFill rotWithShape="1">
          <a:blip r:embed="rId7">
            <a:alphaModFix/>
          </a:blip>
          <a:srcRect/>
          <a:stretch/>
        </p:blipFill>
        <p:spPr>
          <a:xfrm rot="391384" flipH="1">
            <a:off x="12819467" y="6140000"/>
            <a:ext cx="6229653" cy="517627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5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500"/>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500"/>
                                        <p:tgtEl>
                                          <p:spTgt spid="2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
                                        </p:tgtEl>
                                        <p:attrNameLst>
                                          <p:attrName>style.visibility</p:attrName>
                                        </p:attrNameLst>
                                      </p:cBhvr>
                                      <p:to>
                                        <p:strVal val="visible"/>
                                      </p:to>
                                    </p:set>
                                    <p:animEffect transition="in" filter="fade">
                                      <p:cBhvr>
                                        <p:cTn id="32" dur="500"/>
                                        <p:tgtEl>
                                          <p:spTgt spid="2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fade">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9"/>
          <p:cNvPicPr preferRelativeResize="0"/>
          <p:nvPr/>
        </p:nvPicPr>
        <p:blipFill rotWithShape="1">
          <a:blip r:embed="rId3">
            <a:alphaModFix/>
          </a:blip>
          <a:srcRect/>
          <a:stretch/>
        </p:blipFill>
        <p:spPr>
          <a:xfrm>
            <a:off x="-78479" y="7613245"/>
            <a:ext cx="8841921" cy="5347509"/>
          </a:xfrm>
          <a:prstGeom prst="rect">
            <a:avLst/>
          </a:prstGeom>
          <a:noFill/>
          <a:ln>
            <a:noFill/>
          </a:ln>
        </p:spPr>
      </p:pic>
      <p:pic>
        <p:nvPicPr>
          <p:cNvPr id="232" name="Google Shape;232;p9"/>
          <p:cNvPicPr preferRelativeResize="0"/>
          <p:nvPr/>
        </p:nvPicPr>
        <p:blipFill rotWithShape="1">
          <a:blip r:embed="rId4">
            <a:alphaModFix/>
          </a:blip>
          <a:srcRect/>
          <a:stretch/>
        </p:blipFill>
        <p:spPr>
          <a:xfrm>
            <a:off x="16728209" y="8811895"/>
            <a:ext cx="454672" cy="446405"/>
          </a:xfrm>
          <a:prstGeom prst="rect">
            <a:avLst/>
          </a:prstGeom>
          <a:noFill/>
          <a:ln>
            <a:noFill/>
          </a:ln>
        </p:spPr>
      </p:pic>
      <p:pic>
        <p:nvPicPr>
          <p:cNvPr id="233" name="Google Shape;233;p9"/>
          <p:cNvPicPr preferRelativeResize="0"/>
          <p:nvPr/>
        </p:nvPicPr>
        <p:blipFill rotWithShape="1">
          <a:blip r:embed="rId4">
            <a:alphaModFix/>
          </a:blip>
          <a:srcRect/>
          <a:stretch/>
        </p:blipFill>
        <p:spPr>
          <a:xfrm>
            <a:off x="1626474" y="2640638"/>
            <a:ext cx="454672" cy="446405"/>
          </a:xfrm>
          <a:prstGeom prst="rect">
            <a:avLst/>
          </a:prstGeom>
          <a:noFill/>
          <a:ln>
            <a:noFill/>
          </a:ln>
        </p:spPr>
      </p:pic>
      <p:pic>
        <p:nvPicPr>
          <p:cNvPr id="234" name="Google Shape;234;p9"/>
          <p:cNvPicPr preferRelativeResize="0"/>
          <p:nvPr/>
        </p:nvPicPr>
        <p:blipFill rotWithShape="1">
          <a:blip r:embed="rId3">
            <a:alphaModFix/>
          </a:blip>
          <a:srcRect/>
          <a:stretch/>
        </p:blipFill>
        <p:spPr>
          <a:xfrm>
            <a:off x="10967572" y="-2673755"/>
            <a:ext cx="9350454" cy="5655065"/>
          </a:xfrm>
          <a:prstGeom prst="rect">
            <a:avLst/>
          </a:prstGeom>
          <a:noFill/>
          <a:ln>
            <a:noFill/>
          </a:ln>
        </p:spPr>
      </p:pic>
      <p:pic>
        <p:nvPicPr>
          <p:cNvPr id="235" name="Google Shape;235;p9"/>
          <p:cNvPicPr preferRelativeResize="0"/>
          <p:nvPr/>
        </p:nvPicPr>
        <p:blipFill rotWithShape="1">
          <a:blip r:embed="rId5">
            <a:alphaModFix/>
          </a:blip>
          <a:srcRect/>
          <a:stretch/>
        </p:blipFill>
        <p:spPr>
          <a:xfrm rot="-677815">
            <a:off x="86615" y="4867988"/>
            <a:ext cx="5325388" cy="5141420"/>
          </a:xfrm>
          <a:prstGeom prst="rect">
            <a:avLst/>
          </a:prstGeom>
          <a:noFill/>
          <a:ln>
            <a:noFill/>
          </a:ln>
        </p:spPr>
      </p:pic>
      <p:pic>
        <p:nvPicPr>
          <p:cNvPr id="236" name="Google Shape;236;p9"/>
          <p:cNvPicPr preferRelativeResize="0"/>
          <p:nvPr/>
        </p:nvPicPr>
        <p:blipFill rotWithShape="1">
          <a:blip r:embed="rId6">
            <a:alphaModFix/>
          </a:blip>
          <a:srcRect/>
          <a:stretch/>
        </p:blipFill>
        <p:spPr>
          <a:xfrm rot="3764550">
            <a:off x="4650418" y="3308510"/>
            <a:ext cx="1830134" cy="2867732"/>
          </a:xfrm>
          <a:prstGeom prst="rect">
            <a:avLst/>
          </a:prstGeom>
          <a:noFill/>
          <a:ln>
            <a:noFill/>
          </a:ln>
        </p:spPr>
      </p:pic>
      <p:grpSp>
        <p:nvGrpSpPr>
          <p:cNvPr id="237" name="Google Shape;237;p9"/>
          <p:cNvGrpSpPr/>
          <p:nvPr/>
        </p:nvGrpSpPr>
        <p:grpSpPr>
          <a:xfrm rot="-472845">
            <a:off x="6966134" y="2328109"/>
            <a:ext cx="7248075" cy="6570068"/>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E8C16E"/>
            </a:solidFill>
            <a:ln>
              <a:noFill/>
            </a:ln>
          </p:spPr>
        </p:sp>
        <p:sp>
          <p:nvSpPr>
            <p:cNvPr id="239" name="Google Shape;239;p9"/>
            <p:cNvSpPr txBox="1"/>
            <p:nvPr/>
          </p:nvSpPr>
          <p:spPr>
            <a:xfrm>
              <a:off x="127000" y="117475"/>
              <a:ext cx="558800" cy="56832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083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40" name="Google Shape;240;p9"/>
          <p:cNvSpPr txBox="1"/>
          <p:nvPr/>
        </p:nvSpPr>
        <p:spPr>
          <a:xfrm>
            <a:off x="8138082" y="4181479"/>
            <a:ext cx="4893621" cy="2519756"/>
          </a:xfrm>
          <a:prstGeom prst="rect">
            <a:avLst/>
          </a:prstGeom>
          <a:noFill/>
          <a:ln>
            <a:noFill/>
          </a:ln>
        </p:spPr>
        <p:txBody>
          <a:bodyPr spcFirstLastPara="1" wrap="square" lIns="50800" tIns="50800" rIns="50800" bIns="50800" anchor="ctr" anchorCtr="0">
            <a:noAutofit/>
          </a:bodyPr>
          <a:lstStyle/>
          <a:p>
            <a:pPr lvl="0" algn="ctr">
              <a:lnSpc>
                <a:spcPct val="140000"/>
              </a:lnSpc>
            </a:pPr>
            <a:r>
              <a:rPr kumimoji="0" lang="vi-VN" sz="33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Đề </a:t>
            </a:r>
            <a:r>
              <a:rPr kumimoji="0" lang="en-US" sz="33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2</a:t>
            </a:r>
            <a:r>
              <a:rPr kumimoji="0" lang="vi-VN" sz="33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 </a:t>
            </a:r>
            <a:r>
              <a:rPr lang="vi-VN" sz="3300" b="1" dirty="0">
                <a:solidFill>
                  <a:srgbClr val="B74B00"/>
                </a:solidFill>
                <a:latin typeface="Roboto Condensed"/>
                <a:ea typeface="Roboto Condensed"/>
                <a:cs typeface="Roboto Condensed"/>
                <a:sym typeface="Roboto Condensed"/>
              </a:rPr>
              <a:t>Từ truyện “Chữ người tử tù” (Nguyễn Tuân), em hãy nêu suy nghĩ về mối quan hệ giữa cái “đẹp” và cái “thiện”.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1" name="Google Shape;241;p9"/>
          <p:cNvSpPr txBox="1"/>
          <p:nvPr/>
        </p:nvSpPr>
        <p:spPr>
          <a:xfrm>
            <a:off x="1193177" y="802566"/>
            <a:ext cx="9340820" cy="142173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6"/>
              </a:lnSpc>
              <a:spcBef>
                <a:spcPts val="0"/>
              </a:spcBef>
              <a:spcAft>
                <a:spcPts val="0"/>
              </a:spcAft>
              <a:buClr>
                <a:srgbClr val="000000"/>
              </a:buClr>
              <a:buSzTx/>
              <a:buFont typeface="Arial"/>
              <a:buNone/>
              <a:tabLst/>
              <a:defRPr/>
            </a:pPr>
            <a:r>
              <a:rPr kumimoji="0" lang="en-US" sz="6599" b="0" i="0" u="none" strike="noStrike" kern="0" cap="none" spc="0" normalizeH="0" baseline="0" noProof="0" dirty="0" smtClean="0">
                <a:ln>
                  <a:noFill/>
                </a:ln>
                <a:solidFill>
                  <a:srgbClr val="B74B00"/>
                </a:solidFill>
                <a:effectLst/>
                <a:uLnTx/>
                <a:uFillTx/>
                <a:latin typeface="Fraunces"/>
                <a:ea typeface="Fraunces"/>
                <a:cs typeface="Fraunces"/>
                <a:sym typeface="Fraunces"/>
              </a:rPr>
              <a:t>3. LUYỆN</a:t>
            </a:r>
            <a:r>
              <a:rPr kumimoji="0" lang="en-US" sz="6599" b="0" i="0" u="none" strike="noStrike" kern="0" cap="none" spc="0" normalizeH="0" noProof="0" dirty="0" smtClean="0">
                <a:ln>
                  <a:noFill/>
                </a:ln>
                <a:solidFill>
                  <a:srgbClr val="B74B00"/>
                </a:solidFill>
                <a:effectLst/>
                <a:uLnTx/>
                <a:uFillTx/>
                <a:latin typeface="Fraunces"/>
                <a:ea typeface="Fraunces"/>
                <a:cs typeface="Fraunces"/>
                <a:sym typeface="Fraunces"/>
              </a:rPr>
              <a:t> TẬP</a:t>
            </a:r>
            <a:endParaRPr kumimoji="0" lang="en-US" sz="6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226459901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fade">
                                      <p:cBhvr>
                                        <p:cTn id="12" dur="500"/>
                                        <p:tgtEl>
                                          <p:spTgt spid="2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gtEl>
                                        <p:attrNameLst>
                                          <p:attrName>style.visibility</p:attrName>
                                        </p:attrNameLst>
                                      </p:cBhvr>
                                      <p:to>
                                        <p:strVal val="visible"/>
                                      </p:to>
                                    </p:set>
                                    <p:animEffect transition="in" filter="fade">
                                      <p:cBhvr>
                                        <p:cTn id="1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1054</Words>
  <Application>Microsoft Office PowerPoint</Application>
  <PresentationFormat>Custom</PresentationFormat>
  <Paragraphs>111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Roboto Condensed</vt:lpstr>
      <vt:lpstr>Fraunces</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cp:revision>
  <dcterms:created xsi:type="dcterms:W3CDTF">2006-08-16T00:00:00Z</dcterms:created>
  <dcterms:modified xsi:type="dcterms:W3CDTF">2024-08-15T09:15:15Z</dcterms:modified>
</cp:coreProperties>
</file>