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8.xml" ContentType="application/vnd.openxmlformats-officedocument.theme+xml"/>
  <Override PartName="/ppt/slideLayouts/slideLayout7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emf" ContentType="image/x-emf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9.xml" ContentType="application/vnd.openxmlformats-officedocument.theme+xml"/>
  <Override PartName="/docProps/app.xml" ContentType="application/vnd.openxmlformats-officedocument.extended-properties+xml"/>
  <Override PartName="/ppt/slideMasters/slideMaster14.xml" ContentType="application/vnd.openxmlformats-officedocument.presentationml.slideMaster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7.xml" ContentType="application/vnd.openxmlformats-officedocument.theme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0.xml" ContentType="application/vnd.openxmlformats-officedocument.them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97" r:id="rId3"/>
    <p:sldMasterId id="2147483702" r:id="rId4"/>
    <p:sldMasterId id="2147483707" r:id="rId5"/>
    <p:sldMasterId id="2147483712" r:id="rId6"/>
    <p:sldMasterId id="2147483717" r:id="rId7"/>
    <p:sldMasterId id="2147483722" r:id="rId8"/>
    <p:sldMasterId id="2147483727" r:id="rId9"/>
    <p:sldMasterId id="2147483732" r:id="rId10"/>
    <p:sldMasterId id="2147483737" r:id="rId11"/>
    <p:sldMasterId id="2147483742" r:id="rId12"/>
    <p:sldMasterId id="2147483747" r:id="rId13"/>
    <p:sldMasterId id="2147483757" r:id="rId14"/>
    <p:sldMasterId id="2147483762" r:id="rId15"/>
    <p:sldMasterId id="2147483767" r:id="rId16"/>
    <p:sldMasterId id="2147483772" r:id="rId17"/>
    <p:sldMasterId id="2147483782" r:id="rId18"/>
    <p:sldMasterId id="2147483787" r:id="rId19"/>
  </p:sldMasterIdLst>
  <p:notesMasterIdLst>
    <p:notesMasterId r:id="rId48"/>
  </p:notesMasterIdLst>
  <p:sldIdLst>
    <p:sldId id="331" r:id="rId20"/>
    <p:sldId id="394" r:id="rId21"/>
    <p:sldId id="446" r:id="rId22"/>
    <p:sldId id="396" r:id="rId23"/>
    <p:sldId id="397" r:id="rId24"/>
    <p:sldId id="447" r:id="rId25"/>
    <p:sldId id="395" r:id="rId26"/>
    <p:sldId id="450" r:id="rId27"/>
    <p:sldId id="264" r:id="rId28"/>
    <p:sldId id="449" r:id="rId29"/>
    <p:sldId id="401" r:id="rId30"/>
    <p:sldId id="451" r:id="rId31"/>
    <p:sldId id="452" r:id="rId32"/>
    <p:sldId id="453" r:id="rId33"/>
    <p:sldId id="454" r:id="rId34"/>
    <p:sldId id="455" r:id="rId35"/>
    <p:sldId id="438" r:id="rId36"/>
    <p:sldId id="457" r:id="rId37"/>
    <p:sldId id="458" r:id="rId38"/>
    <p:sldId id="459" r:id="rId39"/>
    <p:sldId id="460" r:id="rId40"/>
    <p:sldId id="444" r:id="rId41"/>
    <p:sldId id="462" r:id="rId42"/>
    <p:sldId id="461" r:id="rId43"/>
    <p:sldId id="464" r:id="rId44"/>
    <p:sldId id="443" r:id="rId45"/>
    <p:sldId id="463" r:id="rId46"/>
    <p:sldId id="339" r:id="rId47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3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5943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132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320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509" algn="l" defTabSz="914378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17C0"/>
    <a:srgbClr val="007E39"/>
    <a:srgbClr val="FC8916"/>
    <a:srgbClr val="FFCCFF"/>
    <a:srgbClr val="E7F4DC"/>
    <a:srgbClr val="FFFFCC"/>
    <a:srgbClr val="FF0066"/>
    <a:srgbClr val="31859C"/>
    <a:srgbClr val="235F6F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697" autoAdjust="0"/>
  </p:normalViewPr>
  <p:slideViewPr>
    <p:cSldViewPr>
      <p:cViewPr varScale="1">
        <p:scale>
          <a:sx n="106" d="100"/>
          <a:sy n="106" d="100"/>
        </p:scale>
        <p:origin x="-336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04583-45C9-4F0D-9E8C-C31C6DB1A2EE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33DFEB-634F-41D3-9401-F1DC925507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518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3DFEB-634F-41D3-9401-F1DC925507F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4211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9867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9005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6092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428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65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409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721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871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595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1275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680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2811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5135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489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06174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14730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963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0940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07789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824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999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1740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3560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824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3686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4845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4861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2745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7936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3362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44168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1086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673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1B7D-B456-48F2-8D50-0F02BE4044D1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B5849-F40C-4885-ADE7-F40D3AF206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76997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3517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87124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71283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8327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182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59667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44390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2768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310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054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28787" tIns="14393" rIns="28787" bIns="14393"/>
          <a:lstStyle>
            <a:lvl1pPr defTabSz="685438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 sz="140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28787" tIns="14393" rIns="28787" bIns="14393"/>
          <a:lstStyle>
            <a:lvl1pPr defTabSz="685438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 sz="140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28787" tIns="14393" rIns="28787" bIns="14393"/>
          <a:lstStyle>
            <a:lvl1pPr defTabSz="685438"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prstClr val="black"/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9DA43E9-F5C3-452D-B493-43E81A57ECE9}" type="slidenum">
              <a:rPr lang="en-US" sz="1400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xmlns="" val="40492468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1546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1292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9787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45953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0244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5899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006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61602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17930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797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09763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7694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889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627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fr-CA" dirty="0"/>
              <a:t>NAME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Company Name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2FDD92A-7063-4EAF-A621-EE427D67788C}" type="datetimeFigureOut">
              <a:rPr lang="en-US" smtClean="0">
                <a:solidFill>
                  <a:prstClr val="white"/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33083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33083"/>
            <a:ext cx="2133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56A599E-94AB-43BC-B268-16036F087CF3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18574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4200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34281" tIns="17140" rIns="34281" bIns="171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fld id="{F5777671-8709-4A63-837D-B723CF4BE6DA}" type="slidenum">
              <a:rPr lang="en-US" sz="1600">
                <a:solidFill>
                  <a:prstClr val="black"/>
                </a:solidFill>
                <a:latin typeface="Calibri"/>
                <a:cs typeface="+mn-cs"/>
              </a:rPr>
              <a:pPr defTabSz="8162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79659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53627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340428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34281" tIns="17140" rIns="34281" bIns="171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fld id="{F5777671-8709-4A63-837D-B723CF4BE6DA}" type="slidenum">
              <a:rPr lang="en-US" sz="1600">
                <a:solidFill>
                  <a:prstClr val="black"/>
                </a:solidFill>
                <a:latin typeface="Calibri"/>
              </a:rPr>
              <a:pPr defTabSz="8162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43345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70766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3559"/>
            <a:ext cx="7772400" cy="61389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385441"/>
            <a:ext cx="6400800" cy="52119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668313-2896-4E78-B423-EEAC6FF2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32338"/>
            <a:ext cx="2133600" cy="274637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BC85009-9E76-418C-BB4C-52AB48011FD2}" type="datetimeFigureOut">
              <a:rPr lang="en-US"/>
              <a:pPr>
                <a:defRPr/>
              </a:pPr>
              <a:t>8/15/2024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282403-4DE7-4405-BE3D-BA90E872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32338"/>
            <a:ext cx="2895600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2EAACA-D1DD-4889-850B-A24BC8EC3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32338"/>
            <a:ext cx="2133600" cy="274637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D2C2A6E-53F8-4D8A-ABCF-641ACD8A3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421119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831992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34281" tIns="17140" rIns="34281" bIns="171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34281" tIns="17140" rIns="34281" bIns="171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ln/>
        </p:spPr>
        <p:txBody>
          <a:bodyPr lIns="34281" tIns="17140" rIns="34281" bIns="17140"/>
          <a:lstStyle>
            <a:lvl1pPr>
              <a:defRPr/>
            </a:lvl1pPr>
          </a:lstStyle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fld id="{F5777671-8709-4A63-837D-B723CF4BE6DA}" type="slidenum">
              <a:rPr lang="en-US" sz="1600">
                <a:solidFill>
                  <a:prstClr val="black"/>
                </a:solidFill>
                <a:latin typeface="Calibri"/>
              </a:rPr>
              <a:pPr defTabSz="81626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73078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65608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67745" y="206375"/>
            <a:ext cx="6419056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67745" y="1200151"/>
            <a:ext cx="6419056" cy="33940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F02F4-D84C-4DDC-BEE0-3D53B6C0103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EF502-4A31-4CC4-97CA-057348DFF0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11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Lorem ipsum dolor sit amet, consectetur adipisicing elit, sed do eiusmod tempor incididunt ut labore et dolore magna aliqua.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C48F-DA93-49C7-A4BA-2370DA489D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0E372-16E5-448B-8779-3CCC855B5AE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0266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.jpe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3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.jpe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4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.jpe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47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.jpe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1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.jpe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55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.jpe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59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.jpeg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63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3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925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3" r:id="rId3"/>
    <p:sldLayoutId id="214748379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31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45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621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49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175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23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83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4141" y="171450"/>
            <a:ext cx="3999795" cy="434724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vi-VN" sz="2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26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927" y="125584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7" y="5000643"/>
            <a:ext cx="9141666" cy="14285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37" y="-12272"/>
            <a:ext cx="9129668" cy="53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2593" y="53677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60" y="142875"/>
            <a:ext cx="828567" cy="311624"/>
          </a:xfrm>
          <a:prstGeom prst="rect">
            <a:avLst/>
          </a:prstGeom>
        </p:spPr>
        <p:txBody>
          <a:bodyPr wrap="square" lIns="34281" tIns="17140" rIns="34281" bIns="1714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3905" y="65324"/>
            <a:ext cx="377008" cy="470632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12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3/3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2894" y="92802"/>
            <a:ext cx="1765999" cy="450123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CHÍ PHÈO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2020" y="230450"/>
            <a:ext cx="316222" cy="342391"/>
          </a:xfrm>
          <a:prstGeom prst="rect">
            <a:avLst/>
          </a:prstGeom>
        </p:spPr>
        <p:txBody>
          <a:bodyPr wrap="none" lIns="34281" tIns="17140" rIns="34281" bIns="17140">
            <a:spAutoFit/>
          </a:bodyPr>
          <a:lstStyle/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11</a:t>
            </a: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52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5" r:id="rId2"/>
    <p:sldLayoutId id="2147483776" r:id="rId3"/>
  </p:sldLayoutIdLst>
  <p:txStyles>
    <p:titleStyle>
      <a:lvl1pPr algn="ctr" defTabSz="81626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8" indent="-306098" algn="l" defTabSz="8162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12" indent="-255082" algn="l" defTabSz="81626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27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57" indent="-204065" algn="l" defTabSz="81626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88" indent="-204065" algn="l" defTabSz="81626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19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50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8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1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31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6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9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23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54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8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1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46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4141" y="171450"/>
            <a:ext cx="3999795" cy="434724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vi-VN" sz="2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26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927" y="125584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7" y="5000643"/>
            <a:ext cx="9141666" cy="14285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37" y="-12272"/>
            <a:ext cx="9129668" cy="53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2593" y="53677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60" y="142875"/>
            <a:ext cx="828567" cy="311624"/>
          </a:xfrm>
          <a:prstGeom prst="rect">
            <a:avLst/>
          </a:prstGeom>
        </p:spPr>
        <p:txBody>
          <a:bodyPr wrap="square" lIns="34281" tIns="17140" rIns="34281" bIns="1714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3905" y="65324"/>
            <a:ext cx="377008" cy="470632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12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3/3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2894" y="92802"/>
            <a:ext cx="1765999" cy="450123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CHÍ PHÈO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2020" y="230450"/>
            <a:ext cx="316222" cy="342391"/>
          </a:xfrm>
          <a:prstGeom prst="rect">
            <a:avLst/>
          </a:prstGeom>
        </p:spPr>
        <p:txBody>
          <a:bodyPr wrap="none" lIns="34281" tIns="17140" rIns="34281" bIns="17140">
            <a:spAutoFit/>
          </a:bodyPr>
          <a:lstStyle/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11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458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5" r:id="rId2"/>
    <p:sldLayoutId id="2147483786" r:id="rId3"/>
  </p:sldLayoutIdLst>
  <p:txStyles>
    <p:titleStyle>
      <a:lvl1pPr algn="ctr" defTabSz="81626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8" indent="-306098" algn="l" defTabSz="8162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12" indent="-255082" algn="l" defTabSz="81626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27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57" indent="-204065" algn="l" defTabSz="81626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88" indent="-204065" algn="l" defTabSz="81626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19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50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8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1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31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6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9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23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54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8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1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46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1" tIns="17140" rIns="34281" bIns="17140" rtlCol="0" anchor="ctr"/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4141" y="171450"/>
            <a:ext cx="3999795" cy="434724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vi-VN" sz="2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26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9927" y="125584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7" y="5000643"/>
            <a:ext cx="9141666" cy="14285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37" y="-12272"/>
            <a:ext cx="9129668" cy="538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2593" y="53677"/>
            <a:ext cx="359376" cy="278271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87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29160" y="142875"/>
            <a:ext cx="828567" cy="311624"/>
          </a:xfrm>
          <a:prstGeom prst="rect">
            <a:avLst/>
          </a:prstGeom>
        </p:spPr>
        <p:txBody>
          <a:bodyPr wrap="square" lIns="34281" tIns="17140" rIns="34281" bIns="1714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03905" y="65324"/>
            <a:ext cx="377008" cy="470632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err="1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1200">
              <a:solidFill>
                <a:prstClr val="white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 defTabSz="816262" fontAlgn="auto">
              <a:lnSpc>
                <a:spcPts val="1687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3/3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42894" y="92802"/>
            <a:ext cx="1765999" cy="450123"/>
          </a:xfrm>
          <a:prstGeom prst="rect">
            <a:avLst/>
          </a:prstGeom>
          <a:noFill/>
        </p:spPr>
        <p:txBody>
          <a:bodyPr wrap="none" lIns="34281" tIns="17140" rIns="34281" bIns="17140" rtlCol="0">
            <a:spAutoFit/>
          </a:bodyPr>
          <a:lstStyle/>
          <a:p>
            <a:pPr algn="ctr"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7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CHÍ PHÈO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2020" y="230450"/>
            <a:ext cx="316222" cy="342391"/>
          </a:xfrm>
          <a:prstGeom prst="rect">
            <a:avLst/>
          </a:prstGeom>
        </p:spPr>
        <p:txBody>
          <a:bodyPr wrap="none" lIns="34281" tIns="17140" rIns="34281" bIns="17140">
            <a:spAutoFit/>
          </a:bodyPr>
          <a:lstStyle/>
          <a:p>
            <a:pPr defTabSz="816262" fontAlgn="auto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prstClr val="white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11</a:t>
            </a: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660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0" r:id="rId2"/>
    <p:sldLayoutId id="2147483791" r:id="rId3"/>
  </p:sldLayoutIdLst>
  <p:txStyles>
    <p:titleStyle>
      <a:lvl1pPr algn="ctr" defTabSz="816262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98" indent="-306098" algn="l" defTabSz="81626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12" indent="-255082" algn="l" defTabSz="816262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27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57" indent="-204065" algn="l" defTabSz="816262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88" indent="-204065" algn="l" defTabSz="816262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719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50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8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111" indent="-204065" algn="l" defTabSz="816262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31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6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92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23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54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8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915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046" algn="l" defTabSz="81626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787" tIns="14393" rIns="28787" bIns="14393" anchor="ctr"/>
          <a:lstStyle/>
          <a:p>
            <a:pPr algn="ctr" defTabSz="68543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918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92" r:id="rId2"/>
    <p:sldLayoutId id="2147483795" r:id="rId3"/>
  </p:sldLayoutIdLst>
  <p:txStyles>
    <p:titleStyle>
      <a:lvl1pPr algn="ctr" defTabSz="684610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5985" indent="-255985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022" indent="-213122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060" indent="-170260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60" indent="-170260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860" indent="-170260" algn="l" defTabSz="68461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953" indent="-171360" algn="l" defTabSz="68543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673" indent="-171360" algn="l" defTabSz="68543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392" indent="-171360" algn="l" defTabSz="68543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111" indent="-171360" algn="l" defTabSz="68543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19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38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158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876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595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313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032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751" algn="l" defTabSz="68543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623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40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57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129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936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82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07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5DCDC-61CE-48E4-8A64-565E028C28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D9663-ED20-45C3-A444-C9BB90F124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520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rgbClr val="2F7F95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2F7F95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2F7F95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2F7F95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2F7F95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2F7F95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549B78-6A6D-43DA-A743-1E850A5289B8}"/>
              </a:ext>
            </a:extLst>
          </p:cNvPr>
          <p:cNvSpPr txBox="1"/>
          <p:nvPr/>
        </p:nvSpPr>
        <p:spPr>
          <a:xfrm>
            <a:off x="838200" y="1962150"/>
            <a:ext cx="7620000" cy="2182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2060"/>
                </a:solidFill>
                <a:latin typeface="Script MT Bold" panose="03040602040607080904" pitchFamily="66" charset="0"/>
              </a:rPr>
              <a:t>NGÔN NGỮ NÓI VÀ NGÔN NGỮ VIẾT</a:t>
            </a:r>
          </a:p>
        </p:txBody>
      </p:sp>
      <p:sp>
        <p:nvSpPr>
          <p:cNvPr id="6" name="Hộp Văn bản 7">
            <a:extLst>
              <a:ext uri="{FF2B5EF4-FFF2-40B4-BE49-F238E27FC236}">
                <a16:creationId xmlns:a16="http://schemas.microsoft.com/office/drawing/2014/main" xmlns="" id="{345C4899-5F0F-474A-B343-26EE28AA3BA6}"/>
              </a:ext>
            </a:extLst>
          </p:cNvPr>
          <p:cNvSpPr txBox="1"/>
          <p:nvPr/>
        </p:nvSpPr>
        <p:spPr>
          <a:xfrm>
            <a:off x="2209800" y="285750"/>
            <a:ext cx="4869802" cy="134165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TIẾNG VIỆT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38982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DCE7A8-3737-4BA4-8F03-630370C44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0"/>
            <a:ext cx="92202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4EC793-8E27-4542-9CD3-DC34D33CD9C2}"/>
              </a:ext>
            </a:extLst>
          </p:cNvPr>
          <p:cNvSpPr txBox="1"/>
          <p:nvPr/>
        </p:nvSpPr>
        <p:spPr>
          <a:xfrm>
            <a:off x="495300" y="36552"/>
            <a:ext cx="81438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MỘT SỐ KIẾN THỨC LIÊN QUAN</a:t>
            </a:r>
            <a:endParaRPr lang="en-US" sz="3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530CC7C5-25C6-4D44-938D-352CA2E5B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87750693"/>
              </p:ext>
            </p:extLst>
          </p:nvPr>
        </p:nvGraphicFramePr>
        <p:xfrm>
          <a:off x="457200" y="590550"/>
          <a:ext cx="8143875" cy="3933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3875">
                  <a:extLst>
                    <a:ext uri="{9D8B030D-6E8A-4147-A177-3AD203B41FA5}">
                      <a16:colId xmlns:a16="http://schemas.microsoft.com/office/drawing/2014/main" xmlns="" val="74506714"/>
                    </a:ext>
                  </a:extLst>
                </a:gridCol>
              </a:tblGrid>
              <a:tr h="413921"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NHANH H</a:t>
                      </a:r>
                      <a:r>
                        <a:rPr lang="vi-VN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0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B w="28575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717185"/>
                  </a:ext>
                </a:extLst>
              </a:tr>
              <a:tr h="577564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</a:t>
                      </a: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ngữ nói sử dụng phương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      </a:t>
                      </a:r>
                    </a:p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E7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0641920"/>
                  </a:ext>
                </a:extLst>
              </a:tr>
              <a:tr h="577564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Khi sử dụng ngôn ngữ nói, có người 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 người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7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0238754"/>
                  </a:ext>
                </a:extLst>
              </a:tr>
              <a:tr h="831692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nói thường sử dụng những từ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 </a:t>
                      </a: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b="1" i="1" kern="12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7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262941"/>
                  </a:ext>
                </a:extLst>
              </a:tr>
              <a:tr h="577564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viết sử dụng phương tiện là</a:t>
                      </a:r>
                      <a:r>
                        <a:rPr lang="en-US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kết hợp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i="1" kern="12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7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1558147"/>
                  </a:ext>
                </a:extLst>
              </a:tr>
              <a:tr h="831692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viết thường là ngôn ngữ được 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     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ít </a:t>
                      </a: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 dụng các câu </a:t>
                      </a:r>
                      <a:r>
                        <a:rPr lang="en-US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             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 </a:t>
                      </a:r>
                      <a:r>
                        <a:rPr lang="vi-VN" sz="20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yếu </a:t>
                      </a:r>
                      <a:r>
                        <a:rPr lang="vi-VN" sz="20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</a:t>
                      </a:r>
                      <a:endParaRPr lang="en-US" sz="2000" b="1" i="1" kern="12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E7F4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512704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91000" y="104775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0" y="1047750"/>
            <a:ext cx="246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iệu bộ, cử chỉ, nét mặt,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42875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mắt</a:t>
            </a:r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3400" y="173355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173355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24400" y="227861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 dị, dễ hiểu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272415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 cảm (như trợ từ, thán từ)</a:t>
            </a:r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0" y="3116818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 viết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72200" y="311681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ảnh, kí hiệu, sơ đồ</a:t>
            </a:r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24400" y="372641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Trau chuốt, hoàn chỉnh</a:t>
            </a:r>
            <a:r>
              <a:rPr lang="en-US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371600" y="401955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ỉnh </a:t>
            </a:r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lược, đặc biệt,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43400" y="401955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chêm xen, dư thừa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408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Chéo Tròn 5">
            <a:extLst>
              <a:ext uri="{FF2B5EF4-FFF2-40B4-BE49-F238E27FC236}">
                <a16:creationId xmlns:a16="http://schemas.microsoft.com/office/drawing/2014/main" xmlns="" id="{12AE5AC2-5884-4E0D-8CBC-43A51EB4D4AD}"/>
              </a:ext>
            </a:extLst>
          </p:cNvPr>
          <p:cNvSpPr/>
          <p:nvPr/>
        </p:nvSpPr>
        <p:spPr>
          <a:xfrm>
            <a:off x="1524000" y="1885950"/>
            <a:ext cx="6096000" cy="1447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0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LÀM BÀI TẬP THỰC HÀNH</a:t>
            </a:r>
          </a:p>
        </p:txBody>
      </p:sp>
    </p:spTree>
    <p:extLst>
      <p:ext uri="{BB962C8B-B14F-4D97-AF65-F5344CB8AC3E}">
        <p14:creationId xmlns:p14="http://schemas.microsoft.com/office/powerpoint/2010/main" xmlns="" val="27185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F58D13-E42E-4906-8475-FA62B348208A}"/>
              </a:ext>
            </a:extLst>
          </p:cNvPr>
          <p:cNvSpPr txBox="1"/>
          <p:nvPr/>
        </p:nvSpPr>
        <p:spPr>
          <a:xfrm>
            <a:off x="152400" y="90553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</p:txBody>
      </p:sp>
      <p:sp>
        <p:nvSpPr>
          <p:cNvPr id="11" name="Hình chữ nhật: Góc Chéo Tròn 5">
            <a:extLst>
              <a:ext uri="{FF2B5EF4-FFF2-40B4-BE49-F238E27FC236}">
                <a16:creationId xmlns:a16="http://schemas.microsoft.com/office/drawing/2014/main" xmlns="" id="{A5BFEBA4-095D-4D1F-BDBF-D1F126D3F011}"/>
              </a:ext>
            </a:extLst>
          </p:cNvPr>
          <p:cNvSpPr/>
          <p:nvPr/>
        </p:nvSpPr>
        <p:spPr>
          <a:xfrm>
            <a:off x="1600200" y="209550"/>
            <a:ext cx="6096000" cy="52322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LÀM BÀI TẬP THỰC HÀNH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685282"/>
            <a:ext cx="3048000" cy="2715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Down Arrow Callout 11"/>
          <p:cNvSpPr/>
          <p:nvPr/>
        </p:nvSpPr>
        <p:spPr>
          <a:xfrm>
            <a:off x="4191000" y="1653934"/>
            <a:ext cx="4724400" cy="917816"/>
          </a:xfrm>
          <a:prstGeom prst="downArrowCallou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600" b="1" u="sng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600" b="1" u="sng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u="sng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1,2 (Tr.91,92) </a:t>
            </a:r>
            <a:endParaRPr lang="en-US" sz="2600" dirty="0"/>
          </a:p>
        </p:txBody>
      </p:sp>
      <p:sp>
        <p:nvSpPr>
          <p:cNvPr id="13" name="Rounded Rectangle 12"/>
          <p:cNvSpPr/>
          <p:nvPr/>
        </p:nvSpPr>
        <p:spPr>
          <a:xfrm>
            <a:off x="4028717" y="2571750"/>
            <a:ext cx="5039083" cy="738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028717" y="3714750"/>
            <a:ext cx="5039083" cy="738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24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: Góc Chéo Tròn 5">
            <a:extLst>
              <a:ext uri="{FF2B5EF4-FFF2-40B4-BE49-F238E27FC236}">
                <a16:creationId xmlns:a16="http://schemas.microsoft.com/office/drawing/2014/main" xmlns="" id="{A5BFEBA4-095D-4D1F-BDBF-D1F126D3F011}"/>
              </a:ext>
            </a:extLst>
          </p:cNvPr>
          <p:cNvSpPr/>
          <p:nvPr/>
        </p:nvSpPr>
        <p:spPr>
          <a:xfrm>
            <a:off x="1600200" y="57150"/>
            <a:ext cx="6096000" cy="52322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LÀM BÀI TẬP THỰC HÀNH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690606"/>
            <a:ext cx="6096000" cy="738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hững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85800" y="1504950"/>
            <a:ext cx="8001000" cy="34521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dim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rên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!,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đấy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thôi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say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!,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?...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say rồi phải không? Về bao giờ thế? Sao không vào tôi chơi? Đi vào nhà uống nước.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huống, hoàn cảnh giao tiếp: 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người nghe liên tiếp đổi vai cho nhau, thể hiện một cuộc đối thoại diễn ra liên tục, trực tiếp.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18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: Góc Chéo Tròn 5">
            <a:extLst>
              <a:ext uri="{FF2B5EF4-FFF2-40B4-BE49-F238E27FC236}">
                <a16:creationId xmlns:a16="http://schemas.microsoft.com/office/drawing/2014/main" xmlns="" id="{A5BFEBA4-095D-4D1F-BDBF-D1F126D3F011}"/>
              </a:ext>
            </a:extLst>
          </p:cNvPr>
          <p:cNvSpPr/>
          <p:nvPr/>
        </p:nvSpPr>
        <p:spPr>
          <a:xfrm>
            <a:off x="1600200" y="209550"/>
            <a:ext cx="6096000" cy="52322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LÀM BÀI TẬP THỰC HÀNH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843006"/>
            <a:ext cx="6172200" cy="738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hững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1733550"/>
            <a:ext cx="3810000" cy="3124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 sử dụng: chữ viết. Không sử dụng ngôn ngữ kèm cử chỉ, điệu bộ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ngữ: Trau chuốt, gợi hình gợi cảm: </a:t>
            </a:r>
            <a:r>
              <a:rPr lang="vi-V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non, mơn mởn, lộng lẫy, nàng trinh nữ thẹn thùng, bâng khuâng, ánh sáng mơ hồ, bay trong không gian vô bờ bến.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1386840" algn="l"/>
              </a:tabLst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48200" y="1733550"/>
            <a:ext cx="4114800" cy="3124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ử dụng nhiều phép tu từ: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 trăng tháng giêng với người con gái mơn mởn đào tơ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vi-VN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cái đẹp của trăng tháng giêng như nàng trinh nữ thẹn thùng; ánh trăng trắng như sữa, trong như nước ôn tuyền.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81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ình chữ nhật: Góc Chéo Tròn 5">
            <a:extLst>
              <a:ext uri="{FF2B5EF4-FFF2-40B4-BE49-F238E27FC236}">
                <a16:creationId xmlns:a16="http://schemas.microsoft.com/office/drawing/2014/main" xmlns="" id="{A5BFEBA4-095D-4D1F-BDBF-D1F126D3F011}"/>
              </a:ext>
            </a:extLst>
          </p:cNvPr>
          <p:cNvSpPr/>
          <p:nvPr/>
        </p:nvSpPr>
        <p:spPr>
          <a:xfrm>
            <a:off x="1600200" y="209550"/>
            <a:ext cx="6096000" cy="52322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LÀM BÀI TẬP THỰC HÀNH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843006"/>
            <a:ext cx="6172200" cy="738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2: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hững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81000" y="1733550"/>
            <a:ext cx="3810000" cy="297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pháp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Câu dài với nhiều vế, nhiều tầng bậc, liên tưởng nhưng mạch lạc về ý nghĩa, quan hệ giữa các vế trong câu. 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Không sử dụng câu tỉnh lược, đặc biệt.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386840" algn="l"/>
              </a:tabLst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48200" y="1733550"/>
            <a:ext cx="4114800" cy="297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huống, hoàn cảnh giao tiếp: gián tiếp, độc thoại. Chỉ có người viết, người đọc vắng mặt trên văn bản.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241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629" y="132742"/>
            <a:ext cx="5634997" cy="9438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6433" y="381706"/>
            <a:ext cx="171393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700" b="1" u="sng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b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700" b="1" u="sng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r>
              <a:rPr lang="en-US" sz="27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700" dirty="0"/>
          </a:p>
        </p:txBody>
      </p:sp>
      <p:sp>
        <p:nvSpPr>
          <p:cNvPr id="8" name="TextBox 7"/>
          <p:cNvSpPr txBox="1"/>
          <p:nvPr/>
        </p:nvSpPr>
        <p:spPr>
          <a:xfrm>
            <a:off x="3120529" y="890511"/>
            <a:ext cx="3108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542" y="1475428"/>
            <a:ext cx="2501991" cy="1874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942" y="1475428"/>
            <a:ext cx="2501991" cy="1874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243617" y="3449734"/>
            <a:ext cx="2881558" cy="570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2860" algn="just">
              <a:lnSpc>
                <a:spcPct val="115000"/>
              </a:lnSpc>
              <a:spcAft>
                <a:spcPts val="900"/>
              </a:spcAft>
              <a:buSzPts val="1400"/>
            </a:pPr>
            <a:r>
              <a:rPr lang="en-US" sz="27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7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2: </a:t>
            </a:r>
            <a:r>
              <a:rPr lang="en-US" sz="27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endParaRPr lang="en-US" sz="27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51084" y="3449734"/>
            <a:ext cx="2900794" cy="5701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22860" algn="just">
              <a:lnSpc>
                <a:spcPct val="115000"/>
              </a:lnSpc>
              <a:spcAft>
                <a:spcPts val="900"/>
              </a:spcAft>
              <a:buSzPts val="1400"/>
            </a:pPr>
            <a:r>
              <a:rPr lang="en-US" sz="2700" b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7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7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4: </a:t>
            </a:r>
            <a:r>
              <a:rPr lang="en-US" sz="27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</a:t>
            </a:r>
            <a:r>
              <a:rPr lang="en-US" sz="27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7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1996" y="1518891"/>
            <a:ext cx="1290484" cy="72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424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D98D735B-7682-4508-8DFA-A6834B13F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8105552"/>
              </p:ext>
            </p:extLst>
          </p:nvPr>
        </p:nvGraphicFramePr>
        <p:xfrm>
          <a:off x="381000" y="895350"/>
          <a:ext cx="8458201" cy="418897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513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59087">
                  <a:extLst>
                    <a:ext uri="{9D8B030D-6E8A-4147-A177-3AD203B41FA5}">
                      <a16:colId xmlns:a16="http://schemas.microsoft.com/office/drawing/2014/main" xmlns="" val="619173643"/>
                    </a:ext>
                  </a:extLst>
                </a:gridCol>
              </a:tblGrid>
              <a:tr h="448955">
                <a:tc gridSpan="3"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96" marR="16796" marT="16796" marB="16796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>
                        <a:effectLst/>
                      </a:endParaRPr>
                    </a:p>
                  </a:txBody>
                  <a:tcPr marL="16796" marR="16796" marT="16796" marB="16796" anchor="ctr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48932">
                <a:tc>
                  <a:txBody>
                    <a:bodyPr/>
                    <a:lstStyle/>
                    <a:p>
                      <a:pPr marL="0" marR="0" lvl="0" indent="0" algn="just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Giống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endParaRPr lang="en-US" sz="1800" b="1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96" marR="16796" marT="16796" marB="16796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Đều sử dụng nhiều lớp từ khẩu ngữ, cảm thán, tình thái; ngôn ngữ cử chỉ, điệu bộ.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Đều sử dụng câu đặc biệt, câu rút gọn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Đều là giao tiếp trực tiếp, đối thoại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96" marR="16796" marT="16796" marB="16796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48885">
                <a:tc>
                  <a:txBody>
                    <a:bodyPr/>
                    <a:lstStyle/>
                    <a:p>
                      <a:pPr marL="0" marR="0" lvl="0" indent="0" algn="just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Khác</a:t>
                      </a:r>
                      <a:r>
                        <a:rPr lang="en-US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800" b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nhau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16796" marR="16796" marT="16796" marB="16796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Từ ngữ xưng hô thiếu chuẩn mực, không cân xứng về vị thế giao tiếp: </a:t>
                      </a:r>
                      <a:r>
                        <a:rPr lang="vi-VN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tao, người ta</a:t>
                      </a:r>
                      <a:r>
                        <a:rPr lang="en-US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cử chỉ điệu bộ miêu tả những cử chỉ, điệu bộ có tính chất tiêu cực: </a:t>
                      </a:r>
                      <a:r>
                        <a:rPr lang="vi-VN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ném, trợn mắt, chỉ vào mặt, vênh mặt lên, lắc đầu</a:t>
                      </a:r>
                      <a:r>
                        <a:rPr lang="en-US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=&gt; đối thoại căng thẳng, dễ gây xung đột</a:t>
                      </a:r>
                      <a:endParaRPr lang="vi-VN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96" marR="16796" marT="16796" marB="16796" anchor="ctr"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Từ ngữ xưng hô chuẩn mực, có thứ bậc trên dưới rõ ràng: </a:t>
                      </a:r>
                      <a:r>
                        <a:rPr lang="vi-VN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thầy, tôi, dạ bẩm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cử chỉ điệu bộ miêu tả cử chỉ điệu bộ tích cực: </a:t>
                      </a:r>
                      <a:r>
                        <a:rPr lang="vi-VN" sz="18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chà chà</a:t>
                      </a: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(xuýt xoa, khen ngợi)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=&gt; đối thoại nhã nhặn, lịch sự.</a:t>
                      </a:r>
                      <a:endParaRPr lang="vi-VN" sz="18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6796" marR="16796" marT="16796" marB="16796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505200" y="57150"/>
            <a:ext cx="2133600" cy="738144"/>
          </a:xfrm>
          <a:prstGeom prst="roundRect">
            <a:avLst>
              <a:gd name="adj" fmla="val 50000"/>
            </a:avLst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1288462"/>
              </p:ext>
            </p:extLst>
          </p:nvPr>
        </p:nvGraphicFramePr>
        <p:xfrm>
          <a:off x="381000" y="885170"/>
          <a:ext cx="8458200" cy="46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3159270361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xmlns="" val="259429371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xmlns="" val="3351559155"/>
                    </a:ext>
                  </a:extLst>
                </a:gridCol>
              </a:tblGrid>
              <a:tr h="46738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2250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9938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629" y="11062"/>
            <a:ext cx="5634997" cy="943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5181" y="612080"/>
            <a:ext cx="479362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7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4: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407" y="1155940"/>
            <a:ext cx="4359071" cy="1585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040130" algn="l"/>
              </a:tabLst>
            </a:pP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Phèo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Cao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bấy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407" y="3069277"/>
            <a:ext cx="4359071" cy="148367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 đạt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như nói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các từ chêm xen, khẩu ngữ: </a:t>
            </a:r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thì, coi như là.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2173083" y="2814904"/>
            <a:ext cx="984455" cy="180809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>
            <a:off x="4789541" y="3589157"/>
            <a:ext cx="2035277" cy="447750"/>
          </a:xfrm>
          <a:prstGeom prst="bentUpArrow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29346" y="1205681"/>
            <a:ext cx="3730747" cy="185411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Phèo là nhân vật mà tác giả Nam Cao muốn gửi đến cho độc giả nhiều thông điệp về bức tranh xã hội tiêu cực thời bấy giờ.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004" y="3069276"/>
            <a:ext cx="1120237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598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6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629" y="11062"/>
            <a:ext cx="5634997" cy="943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5181" y="612080"/>
            <a:ext cx="479362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7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4: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407" y="1308340"/>
            <a:ext cx="4359071" cy="126341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040130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Phèo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407" y="3069277"/>
            <a:ext cx="4359071" cy="148367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diễn đạt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như nói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từ khẩu ngữ tình thái: </a:t>
            </a:r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cực kì luôn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từ không đúng chuẩn mực: </a:t>
            </a:r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chất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981200" y="2724150"/>
            <a:ext cx="984455" cy="304800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>
            <a:off x="4789541" y="3589157"/>
            <a:ext cx="2035277" cy="447750"/>
          </a:xfrm>
          <a:prstGeom prst="bentUpArrow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29346" y="1370592"/>
            <a:ext cx="3730747" cy="165835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 Phèo là một tác phẩm rất hay, đã làm cho độc giả vô cùng yêu thích.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004" y="3069276"/>
            <a:ext cx="1120237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495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6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: Góc Chéo Tròn 5">
            <a:extLst>
              <a:ext uri="{FF2B5EF4-FFF2-40B4-BE49-F238E27FC236}">
                <a16:creationId xmlns:a16="http://schemas.microsoft.com/office/drawing/2014/main" xmlns="" id="{ACF0EFDE-082C-4103-B644-6BC1FC8417B3}"/>
              </a:ext>
            </a:extLst>
          </p:cNvPr>
          <p:cNvSpPr/>
          <p:nvPr/>
        </p:nvSpPr>
        <p:spPr>
          <a:xfrm>
            <a:off x="2190750" y="1885950"/>
            <a:ext cx="4819650" cy="1447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000" b="1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  <a:endParaRPr lang="en-US" sz="5000" b="1" dirty="0">
              <a:solidFill>
                <a:srgbClr val="0000FF"/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4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629" y="11062"/>
            <a:ext cx="5634997" cy="9438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5181" y="612080"/>
            <a:ext cx="4793620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30480" lvl="0" algn="just">
              <a:lnSpc>
                <a:spcPct val="115000"/>
              </a:lnSpc>
              <a:spcAft>
                <a:spcPts val="1200"/>
              </a:spcAft>
              <a:buSzPts val="1400"/>
            </a:pPr>
            <a:r>
              <a:rPr lang="en-US" sz="27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4: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407" y="1308340"/>
            <a:ext cx="4359071" cy="168028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600"/>
              </a:spcAft>
              <a:tabLst>
                <a:tab pos="1040130" algn="l"/>
              </a:tabLst>
            </a:pPr>
            <a:r>
              <a:rPr lang="en-US" sz="21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1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Nở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toát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100" i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9407" y="3374076"/>
            <a:ext cx="4359071" cy="148367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 diễn đạt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viết như nói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khẩu ngữ tình thái: </a:t>
            </a:r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 kì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từ dư thừa: </a:t>
            </a:r>
            <a:r>
              <a:rPr lang="vi-VN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vậy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981200" y="3028950"/>
            <a:ext cx="984455" cy="304800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ent-Up Arrow 13"/>
          <p:cNvSpPr/>
          <p:nvPr/>
        </p:nvSpPr>
        <p:spPr>
          <a:xfrm>
            <a:off x="4789541" y="3589157"/>
            <a:ext cx="2035277" cy="447750"/>
          </a:xfrm>
          <a:prstGeom prst="bentUpArrow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129346" y="1160179"/>
            <a:ext cx="3730747" cy="186877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Nở tuy bề ngoài xấu xí nhưng bên trong vẫn toát lên phẩm chất của mộ người phụ nữ rất giàu tình yêu thương.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004" y="3069276"/>
            <a:ext cx="1120237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690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6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Chéo Tròn 5">
            <a:extLst>
              <a:ext uri="{FF2B5EF4-FFF2-40B4-BE49-F238E27FC236}">
                <a16:creationId xmlns:a16="http://schemas.microsoft.com/office/drawing/2014/main" xmlns="" id="{12AE5AC2-5884-4E0D-8CBC-43A51EB4D4AD}"/>
              </a:ext>
            </a:extLst>
          </p:cNvPr>
          <p:cNvSpPr/>
          <p:nvPr/>
        </p:nvSpPr>
        <p:spPr>
          <a:xfrm>
            <a:off x="1295400" y="1885950"/>
            <a:ext cx="6934200" cy="1447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5000" b="1" dirty="0" smtClean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CHỐT LẠI KIẾN THỨC TIẾNG VIỆT</a:t>
            </a:r>
            <a:endParaRPr lang="en-US" sz="5000" b="1" dirty="0">
              <a:solidFill>
                <a:srgbClr val="0000FF"/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799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10">
            <a:extLst>
              <a:ext uri="{FF2B5EF4-FFF2-40B4-BE49-F238E27FC236}">
                <a16:creationId xmlns:a16="http://schemas.microsoft.com/office/drawing/2014/main" xmlns="" id="{F2A9F5D6-01A7-4781-BFB2-DB10E2C06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2952750"/>
            <a:ext cx="1828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ộp Văn bản 14">
            <a:extLst>
              <a:ext uri="{FF2B5EF4-FFF2-40B4-BE49-F238E27FC236}">
                <a16:creationId xmlns:a16="http://schemas.microsoft.com/office/drawing/2014/main" xmlns="" id="{7CDAC4C1-692E-4502-8D61-8226115C4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9212" y="996851"/>
            <a:ext cx="6986588" cy="2108299"/>
          </a:xfrm>
          <a:prstGeom prst="cloudCallout">
            <a:avLst>
              <a:gd name="adj1" fmla="val -42384"/>
              <a:gd name="adj2" fmla="val 44306"/>
            </a:avLst>
          </a:pr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smtClean="0">
                <a:solidFill>
                  <a:prstClr val="black"/>
                </a:solidFill>
                <a:latin typeface="Times New Roman"/>
              </a:rPr>
              <a:t>HS</a:t>
            </a:r>
            <a:r>
              <a:rPr lang="vi-VN" sz="2800" b="1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b="1" i="1" dirty="0">
                <a:solidFill>
                  <a:prstClr val="black"/>
                </a:solidFill>
                <a:latin typeface="Times New Roman"/>
              </a:rPr>
              <a:t>lập bảng so sánh về ngôn ngữ nói và ngôn ngữ </a:t>
            </a:r>
            <a:r>
              <a:rPr lang="vi-VN" sz="2800" b="1" i="1" dirty="0" smtClean="0">
                <a:solidFill>
                  <a:prstClr val="black"/>
                </a:solidFill>
                <a:latin typeface="Times New Roman"/>
              </a:rPr>
              <a:t>viết</a:t>
            </a:r>
            <a:r>
              <a:rPr lang="en-US" sz="2800" b="1" i="1" dirty="0" smtClean="0">
                <a:solidFill>
                  <a:prstClr val="black"/>
                </a:solidFill>
                <a:latin typeface="Times New Roman"/>
              </a:rPr>
              <a:t>.</a:t>
            </a:r>
            <a:endParaRPr lang="en-US" altLang="en-US" sz="2800" b="1" i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8" name="Hộp Văn bản 56">
            <a:extLst>
              <a:ext uri="{FF2B5EF4-FFF2-40B4-BE49-F238E27FC236}">
                <a16:creationId xmlns:a16="http://schemas.microsoft.com/office/drawing/2014/main" xmlns="" id="{336B1223-4FAB-4275-B467-16BB2D177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09550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CHỐT LẠI KIẾN THỨC TIẾNG VIỆT</a:t>
            </a:r>
            <a:endParaRPr lang="en-US" altLang="en-US" sz="2800" dirty="0">
              <a:solidFill>
                <a:srgbClr val="FF0000"/>
              </a:solidFill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963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5313221"/>
              </p:ext>
            </p:extLst>
          </p:nvPr>
        </p:nvGraphicFramePr>
        <p:xfrm>
          <a:off x="762001" y="1047750"/>
          <a:ext cx="7848598" cy="35813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4182">
                  <a:extLst>
                    <a:ext uri="{9D8B030D-6E8A-4147-A177-3AD203B41FA5}">
                      <a16:colId xmlns:a16="http://schemas.microsoft.com/office/drawing/2014/main" xmlns="" val="3899569647"/>
                    </a:ext>
                  </a:extLst>
                </a:gridCol>
                <a:gridCol w="2674182">
                  <a:extLst>
                    <a:ext uri="{9D8B030D-6E8A-4147-A177-3AD203B41FA5}">
                      <a16:colId xmlns:a16="http://schemas.microsoft.com/office/drawing/2014/main" xmlns="" val="3282331864"/>
                    </a:ext>
                  </a:extLst>
                </a:gridCol>
                <a:gridCol w="2500234">
                  <a:extLst>
                    <a:ext uri="{9D8B030D-6E8A-4147-A177-3AD203B41FA5}">
                      <a16:colId xmlns:a16="http://schemas.microsoft.com/office/drawing/2014/main" xmlns="" val="2815174364"/>
                    </a:ext>
                  </a:extLst>
                </a:gridCol>
              </a:tblGrid>
              <a:tr h="511629">
                <a:tc>
                  <a:txBody>
                    <a:bodyPr/>
                    <a:lstStyle/>
                    <a:p>
                      <a:pPr marL="0" marR="5842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Đặc điểm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Ngôn ngữ nói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Ngôn ngữ viết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3106"/>
                  </a:ext>
                </a:extLst>
              </a:tr>
              <a:tr h="1023256"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Phương tiện được sử dụng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322213"/>
                  </a:ext>
                </a:extLst>
              </a:tr>
              <a:tr h="1534885"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Tình huống/ hoàn cảnh giao tiếp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3298849"/>
                  </a:ext>
                </a:extLst>
              </a:tr>
              <a:tr h="511629"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Từ ngữ, kiểu câu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7083706"/>
                  </a:ext>
                </a:extLst>
              </a:tr>
            </a:tbl>
          </a:graphicData>
        </a:graphic>
      </p:graphicFrame>
      <p:sp>
        <p:nvSpPr>
          <p:cNvPr id="4" name="Hộp Văn bản 56">
            <a:extLst>
              <a:ext uri="{FF2B5EF4-FFF2-40B4-BE49-F238E27FC236}">
                <a16:creationId xmlns:a16="http://schemas.microsoft.com/office/drawing/2014/main" xmlns="" id="{336B1223-4FAB-4275-B467-16BB2D177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09550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CHỐT LẠI KIẾN THỨC TIẾNG VIỆT</a:t>
            </a:r>
            <a:endParaRPr lang="en-US" altLang="en-US" sz="2800" dirty="0">
              <a:solidFill>
                <a:srgbClr val="FF0000"/>
              </a:solidFill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908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3002944"/>
              </p:ext>
            </p:extLst>
          </p:nvPr>
        </p:nvGraphicFramePr>
        <p:xfrm>
          <a:off x="390829" y="886776"/>
          <a:ext cx="8372170" cy="38630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2963">
                  <a:extLst>
                    <a:ext uri="{9D8B030D-6E8A-4147-A177-3AD203B41FA5}">
                      <a16:colId xmlns:a16="http://schemas.microsoft.com/office/drawing/2014/main" xmlns="" val="3899569647"/>
                    </a:ext>
                  </a:extLst>
                </a:gridCol>
                <a:gridCol w="3410884">
                  <a:extLst>
                    <a:ext uri="{9D8B030D-6E8A-4147-A177-3AD203B41FA5}">
                      <a16:colId xmlns:a16="http://schemas.microsoft.com/office/drawing/2014/main" xmlns="" val="3282331864"/>
                    </a:ext>
                  </a:extLst>
                </a:gridCol>
                <a:gridCol w="3188323">
                  <a:extLst>
                    <a:ext uri="{9D8B030D-6E8A-4147-A177-3AD203B41FA5}">
                      <a16:colId xmlns:a16="http://schemas.microsoft.com/office/drawing/2014/main" xmlns="" val="2815174364"/>
                    </a:ext>
                  </a:extLst>
                </a:gridCol>
              </a:tblGrid>
              <a:tr h="602886">
                <a:tc>
                  <a:txBody>
                    <a:bodyPr/>
                    <a:lstStyle/>
                    <a:p>
                      <a:pPr marL="0" marR="5842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Đặc điểm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Ngôn ngữ nói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Ngôn ngữ viết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13106"/>
                  </a:ext>
                </a:extLst>
              </a:tr>
              <a:tr h="1082088"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Phương tiện được sử dụng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322213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Tình huống/ hoàn cảnh giao tiếp</a:t>
                      </a: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23298849"/>
                  </a:ext>
                </a:extLst>
              </a:tr>
              <a:tr h="845537"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200" kern="100" dirty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Từ ngữ, kiểu </a:t>
                      </a:r>
                      <a:r>
                        <a:rPr lang="vi-VN" sz="2200" kern="100" dirty="0" smtClean="0">
                          <a:solidFill>
                            <a:srgbClr val="002060"/>
                          </a:solidFill>
                          <a:effectLst/>
                          <a:latin typeface="+mj-lt"/>
                        </a:rPr>
                        <a:t>câu</a:t>
                      </a:r>
                      <a:endParaRPr lang="en-US" sz="2200" kern="100" dirty="0" smtClean="0">
                        <a:solidFill>
                          <a:srgbClr val="002060"/>
                        </a:solidFill>
                        <a:effectLst/>
                        <a:latin typeface="+mj-lt"/>
                      </a:endParaRPr>
                    </a:p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2200" dirty="0">
                        <a:solidFill>
                          <a:srgbClr val="00206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58420" algn="just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vi-VN" sz="2600" kern="1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26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170837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33600" y="1428750"/>
            <a:ext cx="3438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+mj-lt"/>
              </a:rPr>
              <a:t>- Âm thanh (phương tiện ngôn ngữ)</a:t>
            </a:r>
            <a:endParaRPr lang="en-US" dirty="0">
              <a:latin typeface="+mj-lt"/>
            </a:endParaRPr>
          </a:p>
          <a:p>
            <a:pPr algn="just"/>
            <a:r>
              <a:rPr lang="vi-VN" dirty="0">
                <a:latin typeface="+mj-lt"/>
              </a:rPr>
              <a:t>- Cử chỉ, điệu bộ, ánh mắt, nét mặt…(phương tiện phi ngôn ngữ).</a:t>
            </a:r>
            <a:endParaRPr lang="en-US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2430" y="1428750"/>
            <a:ext cx="31905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+mj-lt"/>
              </a:rPr>
              <a:t>- Chữ viết (phương tiện ngôn ngữ)</a:t>
            </a:r>
            <a:endParaRPr lang="en-US" dirty="0">
              <a:latin typeface="+mj-lt"/>
            </a:endParaRPr>
          </a:p>
          <a:p>
            <a:pPr algn="just"/>
            <a:r>
              <a:rPr lang="vi-VN" sz="1700" dirty="0">
                <a:latin typeface="+mj-lt"/>
              </a:rPr>
              <a:t>- Hình ảnh, kí hiệu, sơ đồ…(phương tiện phi ngôn ngữ).</a:t>
            </a:r>
            <a:endParaRPr lang="en-US" sz="17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2647950"/>
            <a:ext cx="3276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+mj-lt"/>
              </a:rPr>
              <a:t>- Giao tiếp trực tiếp: người nói và người nghe lần lượt đổi vai trong khi giao tiếp.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599" y="2647950"/>
            <a:ext cx="320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+mj-lt"/>
              </a:rPr>
              <a:t>- Gián tiếp: thông qua văn bản, người viết và người đọc,  không thể ngay lập tức đổi vai.</a:t>
            </a:r>
            <a:endParaRPr lang="en-US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799" y="3638550"/>
            <a:ext cx="3276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+mj-lt"/>
              </a:rPr>
              <a:t>- Giản dị, dễ hiểu, nhiều trợ từ, thán từ.</a:t>
            </a:r>
            <a:endParaRPr lang="en-US" dirty="0">
              <a:latin typeface="+mj-lt"/>
            </a:endParaRPr>
          </a:p>
          <a:p>
            <a:pPr algn="just"/>
            <a:r>
              <a:rPr lang="vi-VN" dirty="0">
                <a:latin typeface="+mj-lt"/>
              </a:rPr>
              <a:t>- Câu tỉnh lược, câu đặc biệt</a:t>
            </a:r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2430" y="3657421"/>
            <a:ext cx="31905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latin typeface="+mj-lt"/>
              </a:rPr>
              <a:t>- Trau chuốt, hoàn chỉnh.</a:t>
            </a:r>
            <a:endParaRPr lang="en-US" dirty="0">
              <a:latin typeface="+mj-lt"/>
            </a:endParaRPr>
          </a:p>
          <a:p>
            <a:pPr algn="just"/>
            <a:r>
              <a:rPr lang="vi-VN" sz="1700" dirty="0">
                <a:latin typeface="+mj-lt"/>
              </a:rPr>
              <a:t>- Ít sử dụng câu tỉnh lược, đặc biệt và các yếu tố chêm xen, dư thừa.</a:t>
            </a:r>
            <a:endParaRPr lang="en-US" sz="1700" dirty="0">
              <a:latin typeface="+mj-lt"/>
            </a:endParaRPr>
          </a:p>
        </p:txBody>
      </p:sp>
      <p:sp>
        <p:nvSpPr>
          <p:cNvPr id="10" name="Hộp Văn bản 56">
            <a:extLst>
              <a:ext uri="{FF2B5EF4-FFF2-40B4-BE49-F238E27FC236}">
                <a16:creationId xmlns:a16="http://schemas.microsoft.com/office/drawing/2014/main" xmlns="" id="{336B1223-4FAB-4275-B467-16BB2D177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09550"/>
            <a:ext cx="739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rgbClr val="FF0000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CHỐT LẠI KIẾN THỨC TIẾNG VIỆT</a:t>
            </a:r>
            <a:endParaRPr lang="en-US" altLang="en-US" sz="2800" dirty="0">
              <a:solidFill>
                <a:srgbClr val="FF0000"/>
              </a:solidFill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3008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6">
            <a:extLst>
              <a:ext uri="{FF2B5EF4-FFF2-40B4-BE49-F238E27FC236}">
                <a16:creationId xmlns:a16="http://schemas.microsoft.com/office/drawing/2014/main" xmlns="" id="{28E08BAB-1675-45EA-A79F-0F47C9924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33350"/>
            <a:ext cx="2819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300" dirty="0" smtClean="0">
                <a:solidFill>
                  <a:srgbClr val="0017C0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TỔNG KẾT</a:t>
            </a:r>
            <a:endParaRPr lang="en-US" altLang="en-US" sz="3300" dirty="0">
              <a:solidFill>
                <a:srgbClr val="0017C0"/>
              </a:solidFill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968097"/>
            <a:ext cx="8305800" cy="35086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dbl">
            <a:solidFill>
              <a:srgbClr val="007E39"/>
            </a:solidFill>
            <a:prstDash val="lgDashDotDot"/>
            <a:beve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2060"/>
                </a:solidFill>
                <a:latin typeface="+mj-lt"/>
              </a:rPr>
              <a:t>1. Những lưu ý khi vận dụng kiến thức về ngôn ngữ nói và ngôn ngữ </a:t>
            </a:r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viết</a:t>
            </a:r>
            <a:r>
              <a:rPr lang="en-US" sz="2400" b="1" dirty="0" smtClean="0">
                <a:solidFill>
                  <a:srgbClr val="002060"/>
                </a:solidFill>
                <a:latin typeface="+mj-lt"/>
              </a:rPr>
              <a:t>: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Sử dụng ngôn ngữ nói và viết đúng với hoàn cảnh giao tiếp, phong cách ngôn ngữ.</a:t>
            </a:r>
            <a:endParaRPr lang="en-US" sz="2400" dirty="0">
              <a:latin typeface="+mj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latin typeface="+mj-lt"/>
              </a:rPr>
              <a:t>-</a:t>
            </a:r>
            <a:r>
              <a:rPr lang="vi-VN" sz="2400" dirty="0">
                <a:latin typeface="+mj-lt"/>
              </a:rPr>
              <a:t> Vận dụng kiến thức về ngôn ngữ nói và ngôn ngữ viết trong học tập và đời sống thực tiễn.</a:t>
            </a:r>
            <a:endParaRPr lang="en-US" sz="2400" dirty="0">
              <a:latin typeface="+mj-lt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latin typeface="+mj-lt"/>
              </a:rPr>
              <a:t>-</a:t>
            </a:r>
            <a:r>
              <a:rPr lang="vi-VN" sz="2400" dirty="0">
                <a:latin typeface="+mj-lt"/>
              </a:rPr>
              <a:t> Chú ý: Trong tác phẩm văn học, việc sử dụng ngôn ngữ nói bao giờ cũng thể hiện dụng ý của nhà văn. Cần chú ý đến dụng ý đó.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240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6">
            <a:extLst>
              <a:ext uri="{FF2B5EF4-FFF2-40B4-BE49-F238E27FC236}">
                <a16:creationId xmlns:a16="http://schemas.microsoft.com/office/drawing/2014/main" xmlns="" id="{28E08BAB-1675-45EA-A79F-0F47C9924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33350"/>
            <a:ext cx="2819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300" dirty="0" smtClean="0">
                <a:solidFill>
                  <a:srgbClr val="0017C0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TỔNG KẾT</a:t>
            </a:r>
            <a:endParaRPr lang="en-US" altLang="en-US" sz="3300" dirty="0">
              <a:solidFill>
                <a:srgbClr val="0017C0"/>
              </a:solidFill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895350"/>
            <a:ext cx="8305800" cy="40010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dbl">
            <a:solidFill>
              <a:srgbClr val="007E39"/>
            </a:solidFill>
            <a:prstDash val="lgDashDotDot"/>
            <a:beve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đặc điểm của ngôn ngữ nói có trong đoạn trích sau: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“Chị Chiến lại nói, giọng còn rành rọt hơn cả hồi nãy: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Bây giờ chị Hai ở xa. Chị em mình đi thì thằng Út sang ở vói chú Năm, chú nuôi. Còn cái nhà này ba má làm ra đó thì cho các anh ở xã mượn mở trường học. Chú Năm nói có con nít học ê a có gì nó quét dọn cho. Thằng Út cũng học ở đây. Mầy chịu không?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chụp một con đom đóm úp trong lòng tay: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không chịu?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Giường ván cũng cho xã mượn làm ghế học, nghen?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Hồi đó má dặn chị làm sao, giờ chị cứ làm y vậy, tôi chịu hết”.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(Nguyễn Thi, 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đứa con trong gia đình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56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6">
            <a:extLst>
              <a:ext uri="{FF2B5EF4-FFF2-40B4-BE49-F238E27FC236}">
                <a16:creationId xmlns:a16="http://schemas.microsoft.com/office/drawing/2014/main" xmlns="" id="{28E08BAB-1675-45EA-A79F-0F47C9924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33350"/>
            <a:ext cx="2819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300" dirty="0" smtClean="0">
                <a:solidFill>
                  <a:srgbClr val="0017C0"/>
                </a:solidFill>
                <a:latin typeface="Ravie" panose="04040805050809020602" pitchFamily="82" charset="0"/>
                <a:cs typeface="Times New Roman" panose="02020603050405020304" pitchFamily="18" charset="0"/>
              </a:rPr>
              <a:t>TỔNG KẾT</a:t>
            </a:r>
            <a:endParaRPr lang="en-US" altLang="en-US" sz="3300" dirty="0">
              <a:solidFill>
                <a:srgbClr val="0017C0"/>
              </a:solidFill>
              <a:latin typeface="Ravie" panose="04040805050809020602" pitchFamily="82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895350"/>
            <a:ext cx="8229600" cy="40626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 cmpd="dbl">
            <a:solidFill>
              <a:srgbClr val="007E39"/>
            </a:solidFill>
            <a:prstDash val="lgDashDotDot"/>
            <a:beve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tích đặc điểm của ngôn ngữ nói có trong đoạn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Từ ngữ: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Giản dị, dễ hiểu, là lời ăn tiếng nói hàng ngày, không cầu kì.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Sử dụng thán từ (từ ngữ biểu cảm trực tiếp trong khi nói):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Sao, nghen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Những từ ngữ địa phương (từ Nam Bộ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rành rọt (rõ ràng), ba má (bố mẹ), con nít (trẻ con), mầy (mày), nghen (nhé).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Câu: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câu tỉnh lược: </a:t>
            </a:r>
            <a:r>
              <a:rPr lang="vi-VN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Sao không chịu?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Ngôn ngữ đối thoại: người nói người nghe liên tiếp đổi vai cho nhau, thể hiện một cuộc hội thoại diễn ra liên tục, trực tiếp.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343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ile.vforum.vn/hinh/2014/12/thank-you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19150"/>
            <a:ext cx="5638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333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ong bóng Lời nói: Hình chữ nhật với Góc Tròn 10">
            <a:extLst>
              <a:ext uri="{FF2B5EF4-FFF2-40B4-BE49-F238E27FC236}">
                <a16:creationId xmlns:a16="http://schemas.microsoft.com/office/drawing/2014/main" xmlns="" id="{E9C92D8E-F80D-4463-B183-269B00575AEF}"/>
              </a:ext>
            </a:extLst>
          </p:cNvPr>
          <p:cNvSpPr/>
          <p:nvPr/>
        </p:nvSpPr>
        <p:spPr>
          <a:xfrm>
            <a:off x="3576483" y="1581150"/>
            <a:ext cx="3967317" cy="1143000"/>
          </a:xfrm>
          <a:prstGeom prst="wedgeRoundRectCallout">
            <a:avLst>
              <a:gd name="adj1" fmla="val -59460"/>
              <a:gd name="adj2" fmla="val 39853"/>
              <a:gd name="adj3" fmla="val 16667"/>
            </a:avLst>
          </a:prstGeom>
          <a:blipFill>
            <a:blip r:embed="rId2"/>
            <a:tile tx="0" ty="0" sx="100000" sy="100000" flip="none" algn="tl"/>
          </a:blipFill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xem một đoạn video bộ phim “Mùi cỏ cháy”.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D1503A25-6973-47E2-B14A-13A6C8FE2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5275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: Góc Chéo Tròn 5">
            <a:extLst>
              <a:ext uri="{FF2B5EF4-FFF2-40B4-BE49-F238E27FC236}">
                <a16:creationId xmlns:a16="http://schemas.microsoft.com/office/drawing/2014/main" xmlns="" id="{DFB2963B-465D-4AA4-96DC-004374AD8D9C}"/>
              </a:ext>
            </a:extLst>
          </p:cNvPr>
          <p:cNvSpPr/>
          <p:nvPr/>
        </p:nvSpPr>
        <p:spPr>
          <a:xfrm>
            <a:off x="2190750" y="285750"/>
            <a:ext cx="4591050" cy="76200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rgbClr val="0000FF"/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915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Chéo Tròn 5">
            <a:extLst>
              <a:ext uri="{FF2B5EF4-FFF2-40B4-BE49-F238E27FC236}">
                <a16:creationId xmlns:a16="http://schemas.microsoft.com/office/drawing/2014/main" xmlns="" id="{AF685D3C-079E-4332-AED3-95A164529EC1}"/>
              </a:ext>
            </a:extLst>
          </p:cNvPr>
          <p:cNvSpPr/>
          <p:nvPr/>
        </p:nvSpPr>
        <p:spPr>
          <a:xfrm>
            <a:off x="2190750" y="57150"/>
            <a:ext cx="4591050" cy="76200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solidFill>
                <a:srgbClr val="0000FF"/>
              </a:solidFill>
              <a:latin typeface="Broadway" panose="04040905080B02020502" pitchFamily="82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2B0A63-6048-4690-A495-B909FD29C01D}"/>
              </a:ext>
            </a:extLst>
          </p:cNvPr>
          <p:cNvSpPr txBox="1"/>
          <p:nvPr/>
        </p:nvSpPr>
        <p:spPr>
          <a:xfrm>
            <a:off x="2667000" y="4610040"/>
            <a:ext cx="3733800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Đoạn trích phim “Mùi có cháy” </a:t>
            </a:r>
          </a:p>
        </p:txBody>
      </p:sp>
      <p:pic>
        <p:nvPicPr>
          <p:cNvPr id="4" name="mui-co-chay">
            <a:hlinkClick r:id="" action="ppaction://media"/>
            <a:extLst>
              <a:ext uri="{FF2B5EF4-FFF2-40B4-BE49-F238E27FC236}">
                <a16:creationId xmlns:a16="http://schemas.microsoft.com/office/drawing/2014/main" xmlns="" id="{EA0A18C6-763B-4129-BC70-6CC72A1FF4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599" y="971550"/>
            <a:ext cx="7162801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7">
            <a:extLst>
              <a:ext uri="{FF2B5EF4-FFF2-40B4-BE49-F238E27FC236}">
                <a16:creationId xmlns:a16="http://schemas.microsoft.com/office/drawing/2014/main" xmlns="" id="{39E44136-1D38-4EC7-89C6-5ECA5D973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ộp Văn bản 14">
            <a:extLst>
              <a:ext uri="{FF2B5EF4-FFF2-40B4-BE49-F238E27FC236}">
                <a16:creationId xmlns:a16="http://schemas.microsoft.com/office/drawing/2014/main" xmlns="" id="{F3896161-9AA0-4966-B0CD-3D2C95825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123950"/>
            <a:ext cx="6681788" cy="2764215"/>
          </a:xfrm>
          <a:prstGeom prst="cloudCallout">
            <a:avLst>
              <a:gd name="adj1" fmla="val -42384"/>
              <a:gd name="adj2" fmla="val 44306"/>
            </a:avLst>
          </a:pr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Cuộc giao tiếp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mấy người? Họ giao tiếp với nhau bằng phương tiện nào? </a:t>
            </a:r>
            <a:endParaRPr lang="en-US" altLang="en-US" sz="28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Chéo Tròn 5">
            <a:extLst>
              <a:ext uri="{FF2B5EF4-FFF2-40B4-BE49-F238E27FC236}">
                <a16:creationId xmlns:a16="http://schemas.microsoft.com/office/drawing/2014/main" xmlns="" id="{920B4791-0F72-4843-BC59-D64839E9E49E}"/>
              </a:ext>
            </a:extLst>
          </p:cNvPr>
          <p:cNvSpPr/>
          <p:nvPr/>
        </p:nvSpPr>
        <p:spPr>
          <a:xfrm>
            <a:off x="76200" y="133350"/>
            <a:ext cx="4591050" cy="88265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xmlns="" val="310327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9" name="Picture 7">
            <a:extLst>
              <a:ext uri="{FF2B5EF4-FFF2-40B4-BE49-F238E27FC236}">
                <a16:creationId xmlns:a16="http://schemas.microsoft.com/office/drawing/2014/main" xmlns="" id="{39E44136-1D38-4EC7-89C6-5ECA5D973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Hình chữ nhật: Góc Chéo Tròn 5">
            <a:extLst>
              <a:ext uri="{FF2B5EF4-FFF2-40B4-BE49-F238E27FC236}">
                <a16:creationId xmlns:a16="http://schemas.microsoft.com/office/drawing/2014/main" xmlns="" id="{920B4791-0F72-4843-BC59-D64839E9E49E}"/>
              </a:ext>
            </a:extLst>
          </p:cNvPr>
          <p:cNvSpPr/>
          <p:nvPr/>
        </p:nvSpPr>
        <p:spPr>
          <a:xfrm>
            <a:off x="1962150" y="133350"/>
            <a:ext cx="4591050" cy="685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>
                <a:solidFill>
                  <a:srgbClr val="0000FF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Bong bóng Lời nói: Hình chữ nhật với Góc Tròn 10">
            <a:extLst>
              <a:ext uri="{FF2B5EF4-FFF2-40B4-BE49-F238E27FC236}">
                <a16:creationId xmlns:a16="http://schemas.microsoft.com/office/drawing/2014/main" xmlns="" id="{8B3F2287-7E03-436E-8549-E07AB9AE82FA}"/>
              </a:ext>
            </a:extLst>
          </p:cNvPr>
          <p:cNvSpPr/>
          <p:nvPr/>
        </p:nvSpPr>
        <p:spPr>
          <a:xfrm>
            <a:off x="1828800" y="1352550"/>
            <a:ext cx="6096000" cy="1981200"/>
          </a:xfrm>
          <a:prstGeom prst="wedgeRoundRectCallout">
            <a:avLst>
              <a:gd name="adj1" fmla="val -53600"/>
              <a:gd name="adj2" fmla="val 42401"/>
              <a:gd name="adj3" fmla="val 16667"/>
            </a:avLst>
          </a:prstGeom>
          <a:noFill/>
          <a:ln w="57150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altLang="en-US" sz="2400" b="1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Đáp án</a:t>
            </a:r>
            <a:r>
              <a:rPr lang="en-US" altLang="en-US" sz="240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Cuộc đối thoại có 5 người: 4 chiến sĩ và bác thợ chụp ảnh.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Họ g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iao tiếp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với nhau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bằng ngôn ngữ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nói;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ngoài ra còn có các cử chỉ, điệu bộ, hành động.</a:t>
            </a:r>
            <a:endParaRPr lang="en-US" altLang="en-US" sz="24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879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768210-8A72-4392-BEEE-4C5DC244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58940"/>
            <a:ext cx="8458200" cy="46256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BC9012A-4316-4129-AE79-07450E069701}"/>
              </a:ext>
            </a:extLst>
          </p:cNvPr>
          <p:cNvSpPr txBox="1"/>
          <p:nvPr/>
        </p:nvSpPr>
        <p:spPr>
          <a:xfrm>
            <a:off x="6629400" y="1576447"/>
            <a:ext cx="1905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A0E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VÀO CHỖ TRỐNG</a:t>
            </a:r>
            <a:endParaRPr lang="en-US" sz="3200" b="1" dirty="0">
              <a:solidFill>
                <a:srgbClr val="0A0E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32">
            <a:extLst>
              <a:ext uri="{FF2B5EF4-FFF2-40B4-BE49-F238E27FC236}">
                <a16:creationId xmlns:a16="http://schemas.microsoft.com/office/drawing/2014/main" xmlns="" id="{16582A1A-137C-4AC1-888F-B72FBB77BC96}"/>
              </a:ext>
            </a:extLst>
          </p:cNvPr>
          <p:cNvSpPr/>
          <p:nvPr/>
        </p:nvSpPr>
        <p:spPr>
          <a:xfrm>
            <a:off x="2743200" y="113012"/>
            <a:ext cx="3739356" cy="509886"/>
          </a:xfrm>
          <a:prstGeom prst="roundRect">
            <a:avLst>
              <a:gd name="adj" fmla="val 50000"/>
            </a:avLst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728737E-D168-4580-A399-C078D3EDF1CD}"/>
              </a:ext>
            </a:extLst>
          </p:cNvPr>
          <p:cNvSpPr/>
          <p:nvPr/>
        </p:nvSpPr>
        <p:spPr>
          <a:xfrm>
            <a:off x="2900842" y="57150"/>
            <a:ext cx="342375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110105" algn="l"/>
              </a:tabLst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+mn-cs"/>
              </a:rPr>
              <a:t>Thực hành tiếng 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73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EF44C46-6CEB-4B51-B67F-1E6F60910130}"/>
              </a:ext>
            </a:extLst>
          </p:cNvPr>
          <p:cNvSpPr/>
          <p:nvPr/>
        </p:nvSpPr>
        <p:spPr>
          <a:xfrm>
            <a:off x="1600200" y="209550"/>
            <a:ext cx="5181600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KIẾN THỨC LIÊN QUAN</a:t>
            </a:r>
            <a:endParaRPr lang="en-US" altLang="en-US" sz="2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14">
            <a:extLst>
              <a:ext uri="{FF2B5EF4-FFF2-40B4-BE49-F238E27FC236}">
                <a16:creationId xmlns:a16="http://schemas.microsoft.com/office/drawing/2014/main" xmlns="" id="{79BE5802-E1EB-4BFC-8F51-FCA550D09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412" y="1271588"/>
            <a:ext cx="5310188" cy="2764215"/>
          </a:xfrm>
          <a:prstGeom prst="cloudCallout">
            <a:avLst>
              <a:gd name="adj1" fmla="val -42384"/>
              <a:gd name="adj2" fmla="val 44306"/>
            </a:avLst>
          </a:pr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HS xem phần kiến thức ngữ văn và điền vào chỗ trống bảng sau:</a:t>
            </a:r>
            <a:endParaRPr lang="en-US" alt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10">
            <a:extLst>
              <a:ext uri="{FF2B5EF4-FFF2-40B4-BE49-F238E27FC236}">
                <a16:creationId xmlns:a16="http://schemas.microsoft.com/office/drawing/2014/main" xmlns="" id="{6DF14EB2-F1FE-4794-8C6A-2EF711F34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2593975"/>
            <a:ext cx="24257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7048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DCE7A8-3737-4BA4-8F03-630370C44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0"/>
            <a:ext cx="92202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D4EC793-8E27-4542-9CD3-DC34D33CD9C2}"/>
              </a:ext>
            </a:extLst>
          </p:cNvPr>
          <p:cNvSpPr txBox="1"/>
          <p:nvPr/>
        </p:nvSpPr>
        <p:spPr>
          <a:xfrm>
            <a:off x="495300" y="36552"/>
            <a:ext cx="81438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MỘT SỐ KIẾN THỨC LIÊN QUAN</a:t>
            </a:r>
            <a:endParaRPr lang="en-US" sz="3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530CC7C5-25C6-4D44-938D-352CA2E5B0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26690558"/>
              </p:ext>
            </p:extLst>
          </p:nvPr>
        </p:nvGraphicFramePr>
        <p:xfrm>
          <a:off x="685800" y="590550"/>
          <a:ext cx="7543800" cy="3822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800">
                  <a:extLst>
                    <a:ext uri="{9D8B030D-6E8A-4147-A177-3AD203B41FA5}">
                      <a16:colId xmlns:a16="http://schemas.microsoft.com/office/drawing/2014/main" xmlns="" val="74506714"/>
                    </a:ext>
                  </a:extLst>
                </a:gridCol>
              </a:tblGrid>
              <a:tr h="413921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NHANH H</a:t>
                      </a:r>
                      <a:r>
                        <a:rPr lang="vi-VN" sz="2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22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717185"/>
                  </a:ext>
                </a:extLst>
              </a:tr>
              <a:tr h="577564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i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nói sử dụng phương tiện...(1).., kết hợp….(2)…..</a:t>
                      </a:r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0641920"/>
                  </a:ext>
                </a:extLst>
              </a:tr>
              <a:tr h="577564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i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Khi sử dụng ngôn ngữ nói, có người ..(3)…và người ..(4)…</a:t>
                      </a:r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0238754"/>
                  </a:ext>
                </a:extLst>
              </a:tr>
              <a:tr h="831692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i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nói thường sử dụng những từ…(5)… và những từ…(6)…</a:t>
                      </a:r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262941"/>
                  </a:ext>
                </a:extLst>
              </a:tr>
              <a:tr h="577564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i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viết sử dụng phương tiện là…(7)…kết hợp …(8)…</a:t>
                      </a:r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1558147"/>
                  </a:ext>
                </a:extLst>
              </a:tr>
              <a:tr h="831692">
                <a:tc>
                  <a:txBody>
                    <a:bodyPr/>
                    <a:lstStyle/>
                    <a:p>
                      <a:pPr marL="0" marR="0" lvl="0" indent="0" algn="l" defTabSz="68543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200" i="1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Ngôn ngữ viết thường là ngôn ngữ được …(9)…, ít sử dụng các câu …(10)…, các yếu tố …(11)…</a:t>
                      </a:r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5127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8612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198</Template>
  <TotalTime>3009</TotalTime>
  <Words>1934</Words>
  <Application>Microsoft Office PowerPoint</Application>
  <PresentationFormat>On-screen Show (16:9)</PresentationFormat>
  <Paragraphs>171</Paragraphs>
  <Slides>28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Custom Design</vt:lpstr>
      <vt:lpstr>3_Office Theme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12_Custom Design</vt:lpstr>
      <vt:lpstr>13_Custom Design</vt:lpstr>
      <vt:lpstr>14_Custom Design</vt:lpstr>
      <vt:lpstr>16_Custom Design</vt:lpstr>
      <vt:lpstr>17_Custom Design</vt:lpstr>
      <vt:lpstr>18_Custom Design</vt:lpstr>
      <vt:lpstr>1_Office Theme</vt:lpstr>
      <vt:lpstr>4_Office Theme</vt:lpstr>
      <vt:lpstr>6_Office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HOANMY</dc:creator>
  <cp:lastModifiedBy>ADMIN</cp:lastModifiedBy>
  <cp:revision>313</cp:revision>
  <dcterms:created xsi:type="dcterms:W3CDTF">2013-10-25T07:18:51Z</dcterms:created>
  <dcterms:modified xsi:type="dcterms:W3CDTF">2024-08-15T09:12:14Z</dcterms:modified>
</cp:coreProperties>
</file>