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8917" r:id="rId2"/>
    <p:sldId id="8920" r:id="rId3"/>
    <p:sldId id="257" r:id="rId4"/>
    <p:sldId id="262" r:id="rId5"/>
    <p:sldId id="3701" r:id="rId6"/>
    <p:sldId id="3147" r:id="rId7"/>
    <p:sldId id="8883" r:id="rId8"/>
    <p:sldId id="263" r:id="rId9"/>
    <p:sldId id="8884" r:id="rId10"/>
    <p:sldId id="8887" r:id="rId11"/>
    <p:sldId id="8921" r:id="rId12"/>
    <p:sldId id="8927" r:id="rId13"/>
    <p:sldId id="8922" r:id="rId14"/>
    <p:sldId id="8885" r:id="rId15"/>
    <p:sldId id="8888" r:id="rId16"/>
    <p:sldId id="8923" r:id="rId17"/>
    <p:sldId id="8919" r:id="rId18"/>
    <p:sldId id="8928" r:id="rId19"/>
    <p:sldId id="8890" r:id="rId20"/>
    <p:sldId id="8895" r:id="rId21"/>
    <p:sldId id="8892" r:id="rId22"/>
    <p:sldId id="8898" r:id="rId23"/>
    <p:sldId id="8829" r:id="rId24"/>
    <p:sldId id="8924" r:id="rId25"/>
    <p:sldId id="8902" r:id="rId26"/>
    <p:sldId id="8929" r:id="rId27"/>
    <p:sldId id="8930" r:id="rId28"/>
    <p:sldId id="8904" r:id="rId29"/>
    <p:sldId id="8905" r:id="rId30"/>
    <p:sldId id="8894" r:id="rId31"/>
    <p:sldId id="8906" r:id="rId32"/>
    <p:sldId id="8925" r:id="rId33"/>
    <p:sldId id="8909" r:id="rId34"/>
    <p:sldId id="8900" r:id="rId35"/>
    <p:sldId id="8926" r:id="rId36"/>
    <p:sldId id="8913" r:id="rId37"/>
    <p:sldId id="8912" r:id="rId38"/>
    <p:sldId id="8915" r:id="rId39"/>
    <p:sldId id="8916" r:id="rId40"/>
    <p:sldId id="8901" r:id="rId41"/>
    <p:sldId id="8931" r:id="rId42"/>
    <p:sldId id="8932" r:id="rId43"/>
    <p:sldId id="8934" r:id="rId44"/>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2" autoAdjust="0"/>
    <p:restoredTop sz="94660"/>
  </p:normalViewPr>
  <p:slideViewPr>
    <p:cSldViewPr snapToGrid="0">
      <p:cViewPr varScale="1">
        <p:scale>
          <a:sx n="85" d="100"/>
          <a:sy n="85" d="100"/>
        </p:scale>
        <p:origin x="-144"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3" d="100"/>
          <a:sy n="53" d="100"/>
        </p:scale>
        <p:origin x="2844" y="9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A4C9206C-ECB6-4D7C-BF22-7CF0326A76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04B43608-5741-47D3-B715-26E655FC2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CCC138-FD08-40C3-BBA0-CF7BD919BE61}" type="datetimeFigureOut">
              <a:rPr lang="zh-CN" altLang="en-US" smtClean="0"/>
              <a:pPr/>
              <a:t>2024/8/15</a:t>
            </a:fld>
            <a:endParaRPr lang="zh-CN" altLang="en-US"/>
          </a:p>
        </p:txBody>
      </p:sp>
      <p:sp>
        <p:nvSpPr>
          <p:cNvPr id="4" name="页脚占位符 3">
            <a:extLst>
              <a:ext uri="{FF2B5EF4-FFF2-40B4-BE49-F238E27FC236}">
                <a16:creationId xmlns="" xmlns:a16="http://schemas.microsoft.com/office/drawing/2014/main" id="{6899A908-DC29-4383-9F65-7981709CB5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EDC9EBA9-8673-4C8E-8447-B286078641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7DE1F6-D140-40C6-93CD-6780136D5227}" type="slidenum">
              <a:rPr lang="zh-CN" altLang="en-US" smtClean="0"/>
              <a:pPr/>
              <a:t>‹#›</a:t>
            </a:fld>
            <a:endParaRPr lang="zh-CN" altLang="en-US"/>
          </a:p>
        </p:txBody>
      </p:sp>
    </p:spTree>
    <p:extLst>
      <p:ext uri="{BB962C8B-B14F-4D97-AF65-F5344CB8AC3E}">
        <p14:creationId xmlns="" xmlns:p14="http://schemas.microsoft.com/office/powerpoint/2010/main" val="356594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FD992-92EE-4BE5-92C0-9B26E0FB54D9}" type="datetimeFigureOut">
              <a:rPr lang="zh-CN" altLang="en-US" smtClean="0"/>
              <a:pPr/>
              <a:t>2024/8/15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EC1E4-5AD5-49D9-A067-5F161CBEDD7C}" type="slidenum">
              <a:rPr lang="zh-CN" altLang="en-US" smtClean="0"/>
              <a:pPr/>
              <a:t>‹#›</a:t>
            </a:fld>
            <a:endParaRPr lang="zh-CN" altLang="en-US"/>
          </a:p>
        </p:txBody>
      </p:sp>
    </p:spTree>
    <p:extLst>
      <p:ext uri="{BB962C8B-B14F-4D97-AF65-F5344CB8AC3E}">
        <p14:creationId xmlns="" xmlns:p14="http://schemas.microsoft.com/office/powerpoint/2010/main" val="284097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D0EC1E4-5AD5-49D9-A067-5F161CBEDD7C}" type="slidenum">
              <a:rPr lang="zh-CN" altLang="en-US" smtClean="0"/>
              <a:pPr/>
              <a:t>3</a:t>
            </a:fld>
            <a:endParaRPr lang="zh-CN" altLang="en-US"/>
          </a:p>
        </p:txBody>
      </p:sp>
    </p:spTree>
    <p:extLst>
      <p:ext uri="{BB962C8B-B14F-4D97-AF65-F5344CB8AC3E}">
        <p14:creationId xmlns="" xmlns:p14="http://schemas.microsoft.com/office/powerpoint/2010/main" val="365813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384D0-E8C0-4FB2-93D8-B1A58490B2C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91697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384D0-E8C0-4FB2-93D8-B1A58490B2C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00791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23</a:t>
            </a:fld>
            <a:endParaRPr lang="zh-CN" altLang="en-US"/>
          </a:p>
        </p:txBody>
      </p:sp>
    </p:spTree>
    <p:extLst>
      <p:ext uri="{BB962C8B-B14F-4D97-AF65-F5344CB8AC3E}">
        <p14:creationId xmlns="" xmlns:p14="http://schemas.microsoft.com/office/powerpoint/2010/main" val="82572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384D0-E8C0-4FB2-93D8-B1A58490B2C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48020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384D0-E8C0-4FB2-93D8-B1A58490B2C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319957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384D0-E8C0-4FB2-93D8-B1A58490B2C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3262676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1137863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384D0-E8C0-4FB2-93D8-B1A58490B2C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218313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EC1E4-5AD5-49D9-A067-5F161CBEDD7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57824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EC1E4-5AD5-49D9-A067-5F161CBEDD7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1971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D0EC1E4-5AD5-49D9-A067-5F161CBEDD7C}" type="slidenum">
              <a:rPr lang="zh-CN" altLang="en-US" smtClean="0"/>
              <a:pPr/>
              <a:t>4</a:t>
            </a:fld>
            <a:endParaRPr lang="zh-CN" altLang="en-US"/>
          </a:p>
        </p:txBody>
      </p:sp>
    </p:spTree>
    <p:extLst>
      <p:ext uri="{BB962C8B-B14F-4D97-AF65-F5344CB8AC3E}">
        <p14:creationId xmlns="" xmlns:p14="http://schemas.microsoft.com/office/powerpoint/2010/main" val="209891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EC1E4-5AD5-49D9-A067-5F161CBEDD7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309093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320120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EC1E4-5AD5-49D9-A067-5F161CBEDD7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116101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EC1E4-5AD5-49D9-A067-5F161CBEDD7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320937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a:t>
            </a:fld>
            <a:endParaRPr lang="zh-CN" altLang="en-US"/>
          </a:p>
        </p:txBody>
      </p:sp>
    </p:spTree>
    <p:extLst>
      <p:ext uri="{BB962C8B-B14F-4D97-AF65-F5344CB8AC3E}">
        <p14:creationId xmlns="" xmlns:p14="http://schemas.microsoft.com/office/powerpoint/2010/main" val="334162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 xmlns:p14="http://schemas.microsoft.com/office/powerpoint/2010/main" val="9008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EC1E4-5AD5-49D9-A067-5F161CBEDD7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3433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D0EC1E4-5AD5-49D9-A067-5F161CBEDD7C}" type="slidenum">
              <a:rPr lang="zh-CN" altLang="en-US" smtClean="0"/>
              <a:pPr/>
              <a:t>8</a:t>
            </a:fld>
            <a:endParaRPr lang="zh-CN" altLang="en-US"/>
          </a:p>
        </p:txBody>
      </p:sp>
    </p:spTree>
    <p:extLst>
      <p:ext uri="{BB962C8B-B14F-4D97-AF65-F5344CB8AC3E}">
        <p14:creationId xmlns="" xmlns:p14="http://schemas.microsoft.com/office/powerpoint/2010/main" val="140039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12</a:t>
            </a:fld>
            <a:endParaRPr lang="zh-CN" altLang="en-US"/>
          </a:p>
        </p:txBody>
      </p:sp>
    </p:spTree>
    <p:extLst>
      <p:ext uri="{BB962C8B-B14F-4D97-AF65-F5344CB8AC3E}">
        <p14:creationId xmlns="" xmlns:p14="http://schemas.microsoft.com/office/powerpoint/2010/main" val="427633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EC1E4-5AD5-49D9-A067-5F161CBEDD7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178603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EC1E4-5AD5-49D9-A067-5F161CBEDD7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302498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A6861AA-9D64-4E68-A073-7904B2BF836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102309E4-DDDE-4603-B4AD-7A2F40374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5F544A8-1910-4E95-846D-888DF937A9BA}"/>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5" name="页脚占位符 4">
            <a:extLst>
              <a:ext uri="{FF2B5EF4-FFF2-40B4-BE49-F238E27FC236}">
                <a16:creationId xmlns="" xmlns:a16="http://schemas.microsoft.com/office/drawing/2014/main" id="{B0D0F4B8-83F0-4F69-948E-9BE14AA721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1164AB2-2B44-4855-BBC8-C80F7E1E4DE3}"/>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2593747861"/>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036FCDA-C293-4AD5-A09F-CD6A9B9B82B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F5D22752-383C-4D44-AFED-4A4910A7597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76B0137-4F55-4160-81DF-DBA0A9500915}"/>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5" name="页脚占位符 4">
            <a:extLst>
              <a:ext uri="{FF2B5EF4-FFF2-40B4-BE49-F238E27FC236}">
                <a16:creationId xmlns="" xmlns:a16="http://schemas.microsoft.com/office/drawing/2014/main" id="{47366BAF-0B34-448B-85C0-47DA9F486A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FBE89F5-A16D-4D64-94F3-18A2587E0FC9}"/>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3610235089"/>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9855A845-02F7-495C-B9F5-D1B6B3C08F2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ECDABEA1-3FE9-49A4-B5C8-1731D414EAF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0415019-BAFF-4205-B12D-B165DC1C6BCC}"/>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5" name="页脚占位符 4">
            <a:extLst>
              <a:ext uri="{FF2B5EF4-FFF2-40B4-BE49-F238E27FC236}">
                <a16:creationId xmlns="" xmlns:a16="http://schemas.microsoft.com/office/drawing/2014/main" id="{4FF2C479-9F9B-4921-A8F5-18122150A5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E4E2F36-8197-45A7-A568-0A1E2E04CBF4}"/>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1546440063"/>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80304F1-9223-452D-86AC-EDE07565FF6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 xmlns:a16="http://schemas.microsoft.com/office/drawing/2014/main" id="{E87E1A36-3060-47E3-835A-4C747C3DF029}"/>
              </a:ext>
            </a:extLst>
          </p:cNvPr>
          <p:cNvSpPr/>
          <p:nvPr userDrawn="1"/>
        </p:nvSpPr>
        <p:spPr>
          <a:xfrm>
            <a:off x="354842" y="327546"/>
            <a:ext cx="11450471" cy="61824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374340304"/>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37ED080-8841-4C86-A948-F3EC84CC8591}"/>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 xmlns:a16="http://schemas.microsoft.com/office/drawing/2014/main" id="{4B4534B1-6E3E-47FA-A6B3-41F1EF6F491B}"/>
              </a:ext>
            </a:extLst>
          </p:cNvPr>
          <p:cNvSpPr/>
          <p:nvPr userDrawn="1"/>
        </p:nvSpPr>
        <p:spPr>
          <a:xfrm>
            <a:off x="354842" y="327546"/>
            <a:ext cx="11450471" cy="61824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117365501"/>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A64B344-BB68-4FFB-A11F-9D917EEE79C9}"/>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 xmlns:a16="http://schemas.microsoft.com/office/drawing/2014/main" id="{F10D81CA-9080-44FD-99F8-6A421C533980}"/>
              </a:ext>
            </a:extLst>
          </p:cNvPr>
          <p:cNvSpPr/>
          <p:nvPr userDrawn="1"/>
        </p:nvSpPr>
        <p:spPr>
          <a:xfrm>
            <a:off x="354842" y="327546"/>
            <a:ext cx="11450471" cy="61824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590584818"/>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D5284C4-DB78-4BB9-BAAB-27E19B23FF5E}"/>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 xmlns:a16="http://schemas.microsoft.com/office/drawing/2014/main" id="{70DF1446-778F-444A-99D0-80DFC0FA01E6}"/>
              </a:ext>
            </a:extLst>
          </p:cNvPr>
          <p:cNvSpPr/>
          <p:nvPr userDrawn="1"/>
        </p:nvSpPr>
        <p:spPr>
          <a:xfrm>
            <a:off x="354842" y="327546"/>
            <a:ext cx="11450471" cy="61824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934819786"/>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EFB6A05-00C0-4FA0-8DE1-E02AF6F93FED}"/>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 xmlns:a16="http://schemas.microsoft.com/office/drawing/2014/main" id="{1DE81E44-92F6-49C5-9D5F-08947EBAFAA8}"/>
              </a:ext>
            </a:extLst>
          </p:cNvPr>
          <p:cNvSpPr/>
          <p:nvPr userDrawn="1"/>
        </p:nvSpPr>
        <p:spPr>
          <a:xfrm>
            <a:off x="354842" y="327546"/>
            <a:ext cx="11450471" cy="61824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656878961"/>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extLst>
    <p:ext uri="{DCECCB84-F9BA-43D5-87BE-67443E8EF086}">
      <p15:sldGuideLst xmlns="" xmlns:p15="http://schemas.microsoft.com/office/powerpoint/2012/main">
        <p15:guide id="1" orient="horz" pos="1620">
          <p15:clr>
            <a:srgbClr val="FBAE40"/>
          </p15:clr>
        </p15:guide>
        <p15:guide id="2" orient="horz" pos="293">
          <p15:clr>
            <a:srgbClr val="FBAE40"/>
          </p15:clr>
        </p15:guide>
        <p15:guide id="3" pos="378">
          <p15:clr>
            <a:srgbClr val="FBAE40"/>
          </p15:clr>
        </p15:guide>
        <p15:guide id="4" pos="53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6BB7024-B5B8-47DD-82CC-398C4043985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17768BC-81AA-47DE-A678-98ED324775D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EAC98F3-9D21-4C0E-9F81-AE0DECE5EA93}"/>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5" name="页脚占位符 4">
            <a:extLst>
              <a:ext uri="{FF2B5EF4-FFF2-40B4-BE49-F238E27FC236}">
                <a16:creationId xmlns="" xmlns:a16="http://schemas.microsoft.com/office/drawing/2014/main" id="{FF02F215-F536-471D-ACFA-1FB5EF036D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6509F27-09CF-4010-BE2A-377C68224F45}"/>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502690292"/>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0E3A73D-3031-4F2D-AE78-2AF21F2C19B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E382DA7E-0EE2-4216-B0C8-2FC05CA30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2FCEB99E-F26B-4D86-BC5A-66FFBCB4F3C2}"/>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5" name="页脚占位符 4">
            <a:extLst>
              <a:ext uri="{FF2B5EF4-FFF2-40B4-BE49-F238E27FC236}">
                <a16:creationId xmlns="" xmlns:a16="http://schemas.microsoft.com/office/drawing/2014/main" id="{2DAC3975-5F76-4899-B694-41E783E3F0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BD82957-4BA3-423A-B4E3-72E868C42E73}"/>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1575415693"/>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325153D-5FE7-4E89-99B4-157E7309373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DE3F0A81-61D2-4D3C-B154-EBEE41EAC67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8BF1B30-70AE-4FF8-9E8A-5B896D644EC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5D7CF820-8D8E-497C-BD68-308F30753A02}"/>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6" name="页脚占位符 5">
            <a:extLst>
              <a:ext uri="{FF2B5EF4-FFF2-40B4-BE49-F238E27FC236}">
                <a16:creationId xmlns="" xmlns:a16="http://schemas.microsoft.com/office/drawing/2014/main" id="{6296CEBE-C001-4EDC-94B8-00665D5D58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FC62D30F-DB29-4DB3-9C55-EF0A26B0B16C}"/>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748162120"/>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74688BA-F956-4A31-92C5-9616DE303B3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0C2C88B-A945-4A80-ACBB-D633E308B6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2DBD12E3-1684-4E92-97A4-4159AF59F48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3299A56F-016A-40DF-8D20-DBE718F3E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3D25FFEB-36FE-446A-AEA8-D4A48A28127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2A78ECA2-537A-4B44-93E2-792989261C15}"/>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8" name="页脚占位符 7">
            <a:extLst>
              <a:ext uri="{FF2B5EF4-FFF2-40B4-BE49-F238E27FC236}">
                <a16:creationId xmlns="" xmlns:a16="http://schemas.microsoft.com/office/drawing/2014/main" id="{FAC5736F-81C4-4292-B5A5-C6902F743F1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26645A0-6FF0-468E-9944-0D87DC0D98C0}"/>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1631573272"/>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91CAE32-CC42-4AEB-A474-FCF6F4CB618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4A92470-231B-4783-A5B0-AAE60688684A}"/>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4" name="页脚占位符 3">
            <a:extLst>
              <a:ext uri="{FF2B5EF4-FFF2-40B4-BE49-F238E27FC236}">
                <a16:creationId xmlns="" xmlns:a16="http://schemas.microsoft.com/office/drawing/2014/main" id="{608227F8-88D2-4787-B992-1AF3BFDE1C1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84F0F57B-C3D8-4EA1-8F85-2F6D30795C0A}"/>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pic>
        <p:nvPicPr>
          <p:cNvPr id="6" name="图片 5">
            <a:extLst>
              <a:ext uri="{FF2B5EF4-FFF2-40B4-BE49-F238E27FC236}">
                <a16:creationId xmlns="" xmlns:a16="http://schemas.microsoft.com/office/drawing/2014/main" id="{4F50A92F-CABF-4A34-867D-B392414CF113}"/>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187FB7ED-B674-44D9-8A36-B956AEC6ED19}"/>
              </a:ext>
            </a:extLst>
          </p:cNvPr>
          <p:cNvSpPr/>
          <p:nvPr userDrawn="1"/>
        </p:nvSpPr>
        <p:spPr>
          <a:xfrm>
            <a:off x="354842" y="327546"/>
            <a:ext cx="11450471" cy="61824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736198085"/>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23984E45-3A3B-4DD9-A1BA-4D9C47D25925}"/>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3" name="页脚占位符 2">
            <a:extLst>
              <a:ext uri="{FF2B5EF4-FFF2-40B4-BE49-F238E27FC236}">
                <a16:creationId xmlns="" xmlns:a16="http://schemas.microsoft.com/office/drawing/2014/main" id="{BEFAE4B4-D3A5-4358-A71F-4FF13AAFDC7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4190927-6780-4150-A332-409AA0863EB6}"/>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pic>
        <p:nvPicPr>
          <p:cNvPr id="5" name="图片 4">
            <a:extLst>
              <a:ext uri="{FF2B5EF4-FFF2-40B4-BE49-F238E27FC236}">
                <a16:creationId xmlns="" xmlns:a16="http://schemas.microsoft.com/office/drawing/2014/main" id="{5E940EF7-9913-44C6-B7C7-9A8994873573}"/>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矩形 5">
            <a:extLst>
              <a:ext uri="{FF2B5EF4-FFF2-40B4-BE49-F238E27FC236}">
                <a16:creationId xmlns="" xmlns:a16="http://schemas.microsoft.com/office/drawing/2014/main" id="{856A0680-3081-49AC-BCED-08069E0FC5A6}"/>
              </a:ext>
            </a:extLst>
          </p:cNvPr>
          <p:cNvSpPr/>
          <p:nvPr userDrawn="1"/>
        </p:nvSpPr>
        <p:spPr>
          <a:xfrm>
            <a:off x="354842" y="327546"/>
            <a:ext cx="11450471" cy="61824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515219751"/>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0A09395-4F1D-4A16-870C-BBB668C252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D435405-00F8-484D-BF63-7C7A95D59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B5123E57-D3C2-45CE-B611-EA768B895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D3D098F-FB7B-4834-B309-10AA295D8944}"/>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6" name="页脚占位符 5">
            <a:extLst>
              <a:ext uri="{FF2B5EF4-FFF2-40B4-BE49-F238E27FC236}">
                <a16:creationId xmlns="" xmlns:a16="http://schemas.microsoft.com/office/drawing/2014/main" id="{45C4484C-6C31-4C3E-8423-E4C648BBBC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D813E92-4EC6-45FC-823C-D3FC6D5525CD}"/>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1511723276"/>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AF4716-20D1-4F5A-B7A3-CCA68547B2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A09DFED3-ACB8-4135-BB05-5D1D59E26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9B561C1-53FE-47DA-89D9-1ADEE0DDA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54D0B8B-515F-4F40-BF85-B5E9E2C81C72}"/>
              </a:ext>
            </a:extLst>
          </p:cNvPr>
          <p:cNvSpPr>
            <a:spLocks noGrp="1"/>
          </p:cNvSpPr>
          <p:nvPr>
            <p:ph type="dt" sz="half" idx="10"/>
          </p:nvPr>
        </p:nvSpPr>
        <p:spPr/>
        <p:txBody>
          <a:bodyPr/>
          <a:lstStyle/>
          <a:p>
            <a:fld id="{80A9914F-ED9C-43A3-A3ED-B42BC2BF9A76}" type="datetimeFigureOut">
              <a:rPr lang="zh-CN" altLang="en-US" smtClean="0"/>
              <a:pPr/>
              <a:t>2024/8/15</a:t>
            </a:fld>
            <a:endParaRPr lang="zh-CN" altLang="en-US"/>
          </a:p>
        </p:txBody>
      </p:sp>
      <p:sp>
        <p:nvSpPr>
          <p:cNvPr id="6" name="页脚占位符 5">
            <a:extLst>
              <a:ext uri="{FF2B5EF4-FFF2-40B4-BE49-F238E27FC236}">
                <a16:creationId xmlns="" xmlns:a16="http://schemas.microsoft.com/office/drawing/2014/main" id="{470924A0-4925-474D-85AF-F264EFC546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6E1C78F-1FED-46E0-9B3F-E948D68A512C}"/>
              </a:ext>
            </a:extLst>
          </p:cNvPr>
          <p:cNvSpPr>
            <a:spLocks noGrp="1"/>
          </p:cNvSpPr>
          <p:nvPr>
            <p:ph type="sldNum" sz="quarter" idx="12"/>
          </p:nvPr>
        </p:nvSpPr>
        <p:spPr/>
        <p:txBody>
          <a:body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2738476829"/>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7468041-83F8-4EDD-9FAB-B04BEE95B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2BC82FE4-5866-42D1-BE79-F8CAC5AF7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498DA2D-77A0-4B3D-BC7C-0BD73C1D7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9914F-ED9C-43A3-A3ED-B42BC2BF9A76}" type="datetimeFigureOut">
              <a:rPr lang="zh-CN" altLang="en-US" smtClean="0"/>
              <a:pPr/>
              <a:t>2024/8/15</a:t>
            </a:fld>
            <a:endParaRPr lang="zh-CN" altLang="en-US"/>
          </a:p>
        </p:txBody>
      </p:sp>
      <p:sp>
        <p:nvSpPr>
          <p:cNvPr id="5" name="页脚占位符 4">
            <a:extLst>
              <a:ext uri="{FF2B5EF4-FFF2-40B4-BE49-F238E27FC236}">
                <a16:creationId xmlns="" xmlns:a16="http://schemas.microsoft.com/office/drawing/2014/main" id="{CB69735D-21F0-46F8-8CEC-FDED40DD5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6D85E9C7-A47E-4641-8563-65016C784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41AC9-17C7-47D3-8B72-1F9CF02B1B66}" type="slidenum">
              <a:rPr lang="zh-CN" altLang="en-US" smtClean="0"/>
              <a:pPr/>
              <a:t>‹#›</a:t>
            </a:fld>
            <a:endParaRPr lang="zh-CN" altLang="en-US"/>
          </a:p>
        </p:txBody>
      </p:sp>
    </p:spTree>
    <p:extLst>
      <p:ext uri="{BB962C8B-B14F-4D97-AF65-F5344CB8AC3E}">
        <p14:creationId xmlns="" xmlns:p14="http://schemas.microsoft.com/office/powerpoint/2010/main" val="345650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6" r:id="rId16"/>
  </p:sldLayoutIdLst>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8271C16-6E00-474D-9F17-06787E59819C}"/>
              </a:ext>
            </a:extLst>
          </p:cNvPr>
          <p:cNvSpPr>
            <a:spLocks noGrp="1"/>
          </p:cNvSpPr>
          <p:nvPr>
            <p:ph type="title"/>
          </p:nvPr>
        </p:nvSpPr>
        <p:spPr>
          <a:xfrm>
            <a:off x="3875388" y="720191"/>
            <a:ext cx="4621924" cy="1026294"/>
          </a:xfrm>
        </p:spPr>
        <p:txBody>
          <a:bodyPr>
            <a:normAutofit/>
          </a:bodyPr>
          <a:lstStyle/>
          <a:p>
            <a:pPr algn="ctr">
              <a:lnSpc>
                <a:spcPct val="150000"/>
              </a:lnSpc>
            </a:pPr>
            <a:r>
              <a:rPr lang="en-US" sz="4000" dirty="0" smtClean="0">
                <a:latin typeface="Times New Roman" panose="02020603050405020304" pitchFamily="18" charset="0"/>
                <a:cs typeface="Times New Roman" panose="02020603050405020304" pitchFamily="18" charset="0"/>
              </a:rPr>
              <a:t>KHỞI ĐỘNG</a:t>
            </a:r>
            <a:endParaRPr lang="en-US" sz="4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535523" y="2536744"/>
            <a:ext cx="5073706" cy="1569660"/>
          </a:xfrm>
          <a:prstGeom prst="rect">
            <a:avLst/>
          </a:prstGeom>
          <a:noFill/>
        </p:spPr>
        <p:txBody>
          <a:bodyPr wrap="square" rtlCol="0">
            <a:spAutoFit/>
          </a:bodyPr>
          <a:lstStyle/>
          <a:p>
            <a:pPr algn="ctr"/>
            <a:r>
              <a:rPr lang="en-US" sz="3200" dirty="0" err="1" smtClean="0">
                <a:latin typeface="SVN-Wrong Hunt" panose="02000500000000000000" pitchFamily="50" charset="0"/>
              </a:rPr>
              <a:t>Em</a:t>
            </a:r>
            <a:r>
              <a:rPr lang="en-US" sz="3200" dirty="0" smtClean="0">
                <a:latin typeface="SVN-Wrong Hunt" panose="02000500000000000000" pitchFamily="50" charset="0"/>
              </a:rPr>
              <a:t> </a:t>
            </a:r>
            <a:r>
              <a:rPr lang="en-US" sz="3200" dirty="0" err="1" smtClean="0">
                <a:latin typeface="SVN-Wrong Hunt" panose="02000500000000000000" pitchFamily="50" charset="0"/>
              </a:rPr>
              <a:t>hãy</a:t>
            </a:r>
            <a:r>
              <a:rPr lang="en-US" sz="3200" dirty="0" smtClean="0">
                <a:latin typeface="SVN-Wrong Hunt" panose="02000500000000000000" pitchFamily="50" charset="0"/>
              </a:rPr>
              <a:t> </a:t>
            </a:r>
            <a:r>
              <a:rPr lang="en-US" sz="3200" dirty="0" err="1" smtClean="0">
                <a:latin typeface="SVN-Wrong Hunt" panose="02000500000000000000" pitchFamily="50" charset="0"/>
              </a:rPr>
              <a:t>nêu</a:t>
            </a:r>
            <a:r>
              <a:rPr lang="en-US" sz="3200" dirty="0" smtClean="0">
                <a:latin typeface="SVN-Wrong Hunt" panose="02000500000000000000" pitchFamily="50" charset="0"/>
              </a:rPr>
              <a:t> </a:t>
            </a:r>
            <a:r>
              <a:rPr lang="en-US" sz="3200" dirty="0" err="1" smtClean="0">
                <a:latin typeface="SVN-Wrong Hunt" panose="02000500000000000000" pitchFamily="50" charset="0"/>
              </a:rPr>
              <a:t>những</a:t>
            </a:r>
            <a:r>
              <a:rPr lang="en-US" sz="3200" dirty="0" smtClean="0">
                <a:latin typeface="SVN-Wrong Hunt" panose="02000500000000000000" pitchFamily="50" charset="0"/>
              </a:rPr>
              <a:t> </a:t>
            </a:r>
            <a:r>
              <a:rPr lang="en-US" sz="3200" dirty="0" err="1" smtClean="0">
                <a:latin typeface="SVN-Wrong Hunt" panose="02000500000000000000" pitchFamily="50" charset="0"/>
              </a:rPr>
              <a:t>hiểu</a:t>
            </a:r>
            <a:r>
              <a:rPr lang="en-US" sz="3200" dirty="0" smtClean="0">
                <a:latin typeface="SVN-Wrong Hunt" panose="02000500000000000000" pitchFamily="50" charset="0"/>
              </a:rPr>
              <a:t> </a:t>
            </a:r>
            <a:r>
              <a:rPr lang="en-US" sz="3200" dirty="0" err="1" smtClean="0">
                <a:latin typeface="SVN-Wrong Hunt" panose="02000500000000000000" pitchFamily="50" charset="0"/>
              </a:rPr>
              <a:t>biết</a:t>
            </a:r>
            <a:r>
              <a:rPr lang="en-US" sz="3200" dirty="0" smtClean="0">
                <a:latin typeface="SVN-Wrong Hunt" panose="02000500000000000000" pitchFamily="50" charset="0"/>
              </a:rPr>
              <a:t> </a:t>
            </a:r>
            <a:r>
              <a:rPr lang="en-US" sz="3200" dirty="0" err="1" smtClean="0">
                <a:latin typeface="SVN-Wrong Hunt" panose="02000500000000000000" pitchFamily="50" charset="0"/>
              </a:rPr>
              <a:t>của</a:t>
            </a:r>
            <a:r>
              <a:rPr lang="en-US" sz="3200" dirty="0" smtClean="0">
                <a:latin typeface="SVN-Wrong Hunt" panose="02000500000000000000" pitchFamily="50" charset="0"/>
              </a:rPr>
              <a:t> </a:t>
            </a:r>
            <a:r>
              <a:rPr lang="en-US" sz="3200" dirty="0" err="1" smtClean="0">
                <a:latin typeface="SVN-Wrong Hunt" panose="02000500000000000000" pitchFamily="50" charset="0"/>
              </a:rPr>
              <a:t>mình</a:t>
            </a:r>
            <a:r>
              <a:rPr lang="en-US" sz="3200" dirty="0" smtClean="0">
                <a:latin typeface="SVN-Wrong Hunt" panose="02000500000000000000" pitchFamily="50" charset="0"/>
              </a:rPr>
              <a:t> </a:t>
            </a:r>
            <a:r>
              <a:rPr lang="en-US" sz="3200" dirty="0" err="1" smtClean="0">
                <a:latin typeface="SVN-Wrong Hunt" panose="02000500000000000000" pitchFamily="50" charset="0"/>
              </a:rPr>
              <a:t>về</a:t>
            </a:r>
            <a:r>
              <a:rPr lang="en-US" sz="3200" dirty="0" smtClean="0">
                <a:latin typeface="SVN-Wrong Hunt" panose="02000500000000000000" pitchFamily="50" charset="0"/>
              </a:rPr>
              <a:t> </a:t>
            </a:r>
            <a:r>
              <a:rPr lang="en-US" sz="3200" dirty="0" err="1" smtClean="0">
                <a:latin typeface="SVN-Wrong Hunt" panose="02000500000000000000" pitchFamily="50" charset="0"/>
              </a:rPr>
              <a:t>loại</a:t>
            </a:r>
            <a:r>
              <a:rPr lang="en-US" sz="3200" dirty="0" smtClean="0">
                <a:latin typeface="SVN-Wrong Hunt" panose="02000500000000000000" pitchFamily="50" charset="0"/>
              </a:rPr>
              <a:t> </a:t>
            </a:r>
            <a:r>
              <a:rPr lang="en-US" sz="3200" dirty="0" err="1" smtClean="0">
                <a:latin typeface="SVN-Wrong Hunt" panose="02000500000000000000" pitchFamily="50" charset="0"/>
              </a:rPr>
              <a:t>hình</a:t>
            </a:r>
            <a:r>
              <a:rPr lang="en-US" sz="3200" dirty="0" smtClean="0">
                <a:latin typeface="SVN-Wrong Hunt" panose="02000500000000000000" pitchFamily="50" charset="0"/>
              </a:rPr>
              <a:t> </a:t>
            </a:r>
            <a:r>
              <a:rPr lang="en-US" sz="3200" dirty="0" err="1" smtClean="0">
                <a:latin typeface="SVN-Wrong Hunt" panose="02000500000000000000" pitchFamily="50" charset="0"/>
              </a:rPr>
              <a:t>nghệ</a:t>
            </a:r>
            <a:r>
              <a:rPr lang="en-US" sz="3200" dirty="0" smtClean="0">
                <a:latin typeface="SVN-Wrong Hunt" panose="02000500000000000000" pitchFamily="50" charset="0"/>
              </a:rPr>
              <a:t> </a:t>
            </a:r>
            <a:r>
              <a:rPr lang="en-US" sz="3200" dirty="0" err="1" smtClean="0">
                <a:latin typeface="SVN-Wrong Hunt" panose="02000500000000000000" pitchFamily="50" charset="0"/>
              </a:rPr>
              <a:t>thuật</a:t>
            </a:r>
            <a:r>
              <a:rPr lang="en-US" sz="3200" dirty="0" smtClean="0">
                <a:latin typeface="SVN-Wrong Hunt" panose="02000500000000000000" pitchFamily="50" charset="0"/>
              </a:rPr>
              <a:t> </a:t>
            </a:r>
            <a:r>
              <a:rPr lang="en-US" sz="3200" dirty="0" err="1" smtClean="0">
                <a:latin typeface="SVN-Wrong Hunt" panose="02000500000000000000" pitchFamily="50" charset="0"/>
              </a:rPr>
              <a:t>thư</a:t>
            </a:r>
            <a:r>
              <a:rPr lang="en-US" sz="3200" dirty="0" smtClean="0">
                <a:latin typeface="SVN-Wrong Hunt" panose="02000500000000000000" pitchFamily="50" charset="0"/>
              </a:rPr>
              <a:t> </a:t>
            </a:r>
            <a:r>
              <a:rPr lang="en-US" sz="3200" dirty="0" err="1" smtClean="0">
                <a:latin typeface="SVN-Wrong Hunt" panose="02000500000000000000" pitchFamily="50" charset="0"/>
              </a:rPr>
              <a:t>pháp</a:t>
            </a:r>
            <a:r>
              <a:rPr lang="en-US" sz="3200" dirty="0" smtClean="0">
                <a:latin typeface="SVN-Wrong Hunt" panose="02000500000000000000" pitchFamily="50" charset="0"/>
              </a:rPr>
              <a:t>.</a:t>
            </a:r>
            <a:endParaRPr lang="en-US" sz="3200" dirty="0">
              <a:latin typeface="SVN-Wrong Hunt" panose="02000500000000000000" pitchFamily="50" charset="0"/>
            </a:endParaRPr>
          </a:p>
        </p:txBody>
      </p:sp>
    </p:spTree>
    <p:extLst>
      <p:ext uri="{BB962C8B-B14F-4D97-AF65-F5344CB8AC3E}">
        <p14:creationId xmlns="" xmlns:p14="http://schemas.microsoft.com/office/powerpoint/2010/main" val="558585486"/>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624" y="626063"/>
            <a:ext cx="11409932" cy="6063198"/>
          </a:xfrm>
          <a:prstGeom prst="rect">
            <a:avLst/>
          </a:prstGeom>
          <a:noFill/>
        </p:spPr>
        <p:txBody>
          <a:bodyPr wrap="square" rtlCol="0">
            <a:spAutoFit/>
          </a:bodyPr>
          <a:lstStyle/>
          <a:p>
            <a:pPr lvl="0" algn="just">
              <a:lnSpc>
                <a:spcPct val="200000"/>
              </a:lnSpc>
            </a:pPr>
            <a:r>
              <a:rPr lang="vi-VN" sz="2600" dirty="0">
                <a:solidFill>
                  <a:prstClr val="black"/>
                </a:solidFill>
                <a:latin typeface="Times New Roman" panose="02020603050405020304" pitchFamily="18" charset="0"/>
                <a:cs typeface="Times New Roman" panose="02020603050405020304" pitchFamily="18" charset="0"/>
              </a:rPr>
              <a:t>Kể về cuộc </a:t>
            </a:r>
            <a:r>
              <a:rPr lang="vi-VN" sz="2800" b="1" dirty="0">
                <a:solidFill>
                  <a:srgbClr val="FF0000"/>
                </a:solidFill>
                <a:latin typeface="Times New Roman" panose="02020603050405020304" pitchFamily="18" charset="0"/>
                <a:cs typeface="Times New Roman" panose="02020603050405020304" pitchFamily="18" charset="0"/>
              </a:rPr>
              <a:t>gặp gỡ </a:t>
            </a:r>
            <a:r>
              <a:rPr lang="en-US" sz="2800" b="1" dirty="0" err="1" smtClean="0">
                <a:solidFill>
                  <a:srgbClr val="FF0000"/>
                </a:solidFill>
                <a:latin typeface="Times New Roman" panose="02020603050405020304" pitchFamily="18" charset="0"/>
                <a:cs typeface="Times New Roman" panose="02020603050405020304" pitchFamily="18" charset="0"/>
              </a:rPr>
              <a:t>kì</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lạ</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600" dirty="0" smtClean="0">
                <a:solidFill>
                  <a:prstClr val="black"/>
                </a:solidFill>
                <a:latin typeface="Times New Roman" panose="02020603050405020304" pitchFamily="18" charset="0"/>
                <a:cs typeface="Times New Roman" panose="02020603050405020304" pitchFamily="18" charset="0"/>
              </a:rPr>
              <a:t>giữa </a:t>
            </a:r>
            <a:r>
              <a:rPr lang="vi-VN" sz="2800" b="1" dirty="0">
                <a:solidFill>
                  <a:srgbClr val="FF0000"/>
                </a:solidFill>
                <a:latin typeface="Times New Roman" panose="02020603050405020304" pitchFamily="18" charset="0"/>
                <a:cs typeface="Times New Roman" panose="02020603050405020304" pitchFamily="18" charset="0"/>
              </a:rPr>
              <a:t>Huấn Cao </a:t>
            </a:r>
            <a:r>
              <a:rPr lang="vi-VN" sz="2600" dirty="0">
                <a:solidFill>
                  <a:prstClr val="black"/>
                </a:solidFill>
                <a:latin typeface="Times New Roman" panose="02020603050405020304" pitchFamily="18" charset="0"/>
                <a:cs typeface="Times New Roman" panose="02020603050405020304" pitchFamily="18" charset="0"/>
              </a:rPr>
              <a:t>- một người </a:t>
            </a:r>
            <a:r>
              <a:rPr lang="vi-VN" sz="2800" b="1" dirty="0">
                <a:solidFill>
                  <a:srgbClr val="FF0000"/>
                </a:solidFill>
                <a:latin typeface="Times New Roman" panose="02020603050405020304" pitchFamily="18" charset="0"/>
                <a:cs typeface="Times New Roman" panose="02020603050405020304" pitchFamily="18" charset="0"/>
              </a:rPr>
              <a:t>tài hoa khí phách </a:t>
            </a:r>
            <a:r>
              <a:rPr lang="vi-VN" sz="2600" dirty="0">
                <a:solidFill>
                  <a:prstClr val="black"/>
                </a:solidFill>
                <a:latin typeface="Times New Roman" panose="02020603050405020304" pitchFamily="18" charset="0"/>
                <a:cs typeface="Times New Roman" panose="02020603050405020304" pitchFamily="18" charset="0"/>
              </a:rPr>
              <a:t>bị kết </a:t>
            </a:r>
            <a:r>
              <a:rPr lang="vi-VN" sz="2800" b="1" dirty="0">
                <a:solidFill>
                  <a:srgbClr val="FF0000"/>
                </a:solidFill>
                <a:latin typeface="Times New Roman" panose="02020603050405020304" pitchFamily="18" charset="0"/>
                <a:cs typeface="Times New Roman" panose="02020603050405020304" pitchFamily="18" charset="0"/>
              </a:rPr>
              <a:t>án tử </a:t>
            </a:r>
            <a:r>
              <a:rPr lang="vi-VN" sz="2600" dirty="0">
                <a:solidFill>
                  <a:prstClr val="black"/>
                </a:solidFill>
                <a:latin typeface="Times New Roman" panose="02020603050405020304" pitchFamily="18" charset="0"/>
                <a:cs typeface="Times New Roman" panose="02020603050405020304" pitchFamily="18" charset="0"/>
              </a:rPr>
              <a:t>vì cầm đầu cuộc nổi loạn chống lại triều đình với </a:t>
            </a:r>
            <a:r>
              <a:rPr lang="vi-VN" sz="2800" b="1" dirty="0">
                <a:solidFill>
                  <a:srgbClr val="FF0000"/>
                </a:solidFill>
                <a:latin typeface="Times New Roman" panose="02020603050405020304" pitchFamily="18" charset="0"/>
                <a:cs typeface="Times New Roman" panose="02020603050405020304" pitchFamily="18" charset="0"/>
              </a:rPr>
              <a:t>viên quan coi ngục </a:t>
            </a:r>
            <a:r>
              <a:rPr lang="vi-VN" sz="2600" dirty="0">
                <a:solidFill>
                  <a:prstClr val="black"/>
                </a:solidFill>
                <a:latin typeface="Times New Roman" panose="02020603050405020304" pitchFamily="18" charset="0"/>
                <a:cs typeface="Times New Roman" panose="02020603050405020304" pitchFamily="18" charset="0"/>
              </a:rPr>
              <a:t>- một người </a:t>
            </a:r>
            <a:r>
              <a:rPr lang="vi-VN" sz="2800" b="1" dirty="0">
                <a:solidFill>
                  <a:srgbClr val="FF0000"/>
                </a:solidFill>
                <a:latin typeface="Times New Roman" panose="02020603050405020304" pitchFamily="18" charset="0"/>
                <a:cs typeface="Times New Roman" panose="02020603050405020304" pitchFamily="18" charset="0"/>
              </a:rPr>
              <a:t>yêu cái đẹp, trọng người tài</a:t>
            </a:r>
            <a:r>
              <a:rPr lang="vi-VN" sz="2600" dirty="0">
                <a:solidFill>
                  <a:prstClr val="black"/>
                </a:solidFill>
                <a:latin typeface="Times New Roman" panose="02020603050405020304" pitchFamily="18" charset="0"/>
                <a:cs typeface="Times New Roman" panose="02020603050405020304" pitchFamily="18" charset="0"/>
              </a:rPr>
              <a:t>. Trong những ngày Huấn Cao bị giam giữ, viên quản ngục </a:t>
            </a:r>
            <a:r>
              <a:rPr lang="vi-VN" sz="2600" dirty="0" smtClean="0">
                <a:solidFill>
                  <a:prstClr val="black"/>
                </a:solidFill>
                <a:latin typeface="Times New Roman" panose="02020603050405020304" pitchFamily="18" charset="0"/>
                <a:cs typeface="Times New Roman" panose="02020603050405020304" pitchFamily="18" charset="0"/>
              </a:rPr>
              <a:t>đã </a:t>
            </a:r>
            <a:r>
              <a:rPr lang="vi-VN" sz="2800" b="1" dirty="0">
                <a:solidFill>
                  <a:srgbClr val="FF0000"/>
                </a:solidFill>
                <a:latin typeface="Times New Roman" panose="02020603050405020304" pitchFamily="18" charset="0"/>
                <a:cs typeface="Times New Roman" panose="02020603050405020304" pitchFamily="18" charset="0"/>
              </a:rPr>
              <a:t>biệt đãi </a:t>
            </a:r>
            <a:r>
              <a:rPr lang="vi-VN" sz="2600" dirty="0" smtClean="0">
                <a:solidFill>
                  <a:prstClr val="black"/>
                </a:solidFill>
                <a:latin typeface="Times New Roman" panose="02020603050405020304" pitchFamily="18" charset="0"/>
                <a:cs typeface="Times New Roman" panose="02020603050405020304" pitchFamily="18" charset="0"/>
              </a:rPr>
              <a:t>Huấn </a:t>
            </a:r>
            <a:r>
              <a:rPr lang="vi-VN" sz="2600" dirty="0">
                <a:solidFill>
                  <a:prstClr val="black"/>
                </a:solidFill>
                <a:latin typeface="Times New Roman" panose="02020603050405020304" pitchFamily="18" charset="0"/>
                <a:cs typeface="Times New Roman" panose="02020603050405020304" pitchFamily="18" charset="0"/>
              </a:rPr>
              <a:t>Cao và </a:t>
            </a:r>
            <a:r>
              <a:rPr lang="vi-VN" sz="2800" b="1" dirty="0">
                <a:solidFill>
                  <a:srgbClr val="FF0000"/>
                </a:solidFill>
                <a:latin typeface="Times New Roman" panose="02020603050405020304" pitchFamily="18" charset="0"/>
                <a:cs typeface="Times New Roman" panose="02020603050405020304" pitchFamily="18" charset="0"/>
              </a:rPr>
              <a:t>mong xin được chữ </a:t>
            </a:r>
            <a:r>
              <a:rPr lang="vi-VN" sz="2600" dirty="0">
                <a:solidFill>
                  <a:prstClr val="black"/>
                </a:solidFill>
                <a:latin typeface="Times New Roman" panose="02020603050405020304" pitchFamily="18" charset="0"/>
                <a:cs typeface="Times New Roman" panose="02020603050405020304" pitchFamily="18" charset="0"/>
              </a:rPr>
              <a:t>của ông. Vì </a:t>
            </a:r>
            <a:r>
              <a:rPr lang="vi-VN" sz="2800" b="1" dirty="0">
                <a:solidFill>
                  <a:srgbClr val="FF0000"/>
                </a:solidFill>
                <a:latin typeface="Times New Roman" panose="02020603050405020304" pitchFamily="18" charset="0"/>
                <a:cs typeface="Times New Roman" panose="02020603050405020304" pitchFamily="18" charset="0"/>
              </a:rPr>
              <a:t>cảm động </a:t>
            </a:r>
            <a:r>
              <a:rPr lang="vi-VN" sz="2600" dirty="0">
                <a:solidFill>
                  <a:prstClr val="black"/>
                </a:solidFill>
                <a:latin typeface="Times New Roman" panose="02020603050405020304" pitchFamily="18" charset="0"/>
                <a:cs typeface="Times New Roman" panose="02020603050405020304" pitchFamily="18" charset="0"/>
              </a:rPr>
              <a:t>trước sở thích chơi chữ cao quý và tấm lòng của quản ngục nên Huấn Cao đã đồng ý cho chữ. </a:t>
            </a:r>
            <a:r>
              <a:rPr lang="vi-VN" sz="2800" b="1" dirty="0">
                <a:solidFill>
                  <a:srgbClr val="FF0000"/>
                </a:solidFill>
                <a:latin typeface="Times New Roman" panose="02020603050405020304" pitchFamily="18" charset="0"/>
                <a:cs typeface="Times New Roman" panose="02020603050405020304" pitchFamily="18" charset="0"/>
              </a:rPr>
              <a:t>Cảnh cho chữ</a:t>
            </a:r>
            <a:r>
              <a:rPr lang="vi-VN" sz="2600" dirty="0">
                <a:solidFill>
                  <a:prstClr val="black"/>
                </a:solidFill>
                <a:latin typeface="Times New Roman" panose="02020603050405020304" pitchFamily="18" charset="0"/>
                <a:cs typeface="Times New Roman" panose="02020603050405020304" pitchFamily="18" charset="0"/>
              </a:rPr>
              <a:t> đã diễn ra tại </a:t>
            </a:r>
            <a:r>
              <a:rPr lang="vi-VN" sz="2800" b="1" dirty="0">
                <a:solidFill>
                  <a:srgbClr val="FF0000"/>
                </a:solidFill>
                <a:latin typeface="Times New Roman" panose="02020603050405020304" pitchFamily="18" charset="0"/>
                <a:cs typeface="Times New Roman" panose="02020603050405020304" pitchFamily="18" charset="0"/>
              </a:rPr>
              <a:t>nhà lao </a:t>
            </a:r>
            <a:r>
              <a:rPr lang="vi-VN" sz="2600" dirty="0">
                <a:solidFill>
                  <a:prstClr val="black"/>
                </a:solidFill>
                <a:latin typeface="Times New Roman" panose="02020603050405020304" pitchFamily="18" charset="0"/>
                <a:cs typeface="Times New Roman" panose="02020603050405020304" pitchFamily="18" charset="0"/>
              </a:rPr>
              <a:t>vào </a:t>
            </a:r>
            <a:r>
              <a:rPr lang="vi-VN" sz="2800" b="1" dirty="0">
                <a:solidFill>
                  <a:srgbClr val="FF0000"/>
                </a:solidFill>
                <a:latin typeface="Times New Roman" panose="02020603050405020304" pitchFamily="18" charset="0"/>
                <a:cs typeface="Times New Roman" panose="02020603050405020304" pitchFamily="18" charset="0"/>
              </a:rPr>
              <a:t>đêm</a:t>
            </a:r>
            <a:r>
              <a:rPr lang="vi-VN" sz="2600" dirty="0">
                <a:solidFill>
                  <a:prstClr val="black"/>
                </a:solidFill>
                <a:latin typeface="Times New Roman" panose="02020603050405020304" pitchFamily="18" charset="0"/>
                <a:cs typeface="Times New Roman" panose="02020603050405020304" pitchFamily="18" charset="0"/>
              </a:rPr>
              <a:t> trước ngày Huấn Cao bị giải về kinh chịu án.</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420624" y="364453"/>
            <a:ext cx="64025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1</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lang="en-US" sz="2800" b="1" dirty="0" err="1" smtClean="0">
                <a:solidFill>
                  <a:prstClr val="black"/>
                </a:solidFill>
                <a:latin typeface="Times New Roman" panose="02020603050405020304" pitchFamily="18" charset="0"/>
                <a:ea typeface="庞门正道标题体"/>
                <a:cs typeface="Times New Roman" panose="02020603050405020304" pitchFamily="18" charset="0"/>
              </a:rPr>
              <a:t>Câu</a:t>
            </a:r>
            <a:r>
              <a:rPr lang="en-US" sz="2800" b="1" dirty="0" smtClean="0">
                <a:solidFill>
                  <a:prstClr val="black"/>
                </a:solidFill>
                <a:latin typeface="Times New Roman" panose="02020603050405020304" pitchFamily="18" charset="0"/>
                <a:ea typeface="庞门正道标题体"/>
                <a:cs typeface="Times New Roman" panose="02020603050405020304" pitchFamily="18" charset="0"/>
              </a:rPr>
              <a:t> </a:t>
            </a:r>
            <a:r>
              <a:rPr lang="en-US" sz="2800" b="1" dirty="0" err="1" smtClean="0">
                <a:solidFill>
                  <a:prstClr val="black"/>
                </a:solidFill>
                <a:latin typeface="Times New Roman" panose="02020603050405020304" pitchFamily="18" charset="0"/>
                <a:ea typeface="庞门正道标题体"/>
                <a:cs typeface="Times New Roman" panose="02020603050405020304" pitchFamily="18" charset="0"/>
              </a:rPr>
              <a:t>chuyện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216428326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672" y="2266774"/>
            <a:ext cx="1056555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black"/>
                </a:solidFill>
                <a:latin typeface="Times New Roman" panose="02020603050405020304" pitchFamily="18" charset="0"/>
                <a:ea typeface="庞门正道标题体"/>
                <a:cs typeface="Times New Roman" panose="02020603050405020304" pitchFamily="18" charset="0"/>
              </a:rPr>
              <a:t>II. ĐỌC HIỂU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2.</a:t>
            </a:r>
            <a:r>
              <a:rPr kumimoji="0" lang="en-US" sz="5400" b="1" i="0" u="none" strike="noStrike" kern="1200" cap="none" spc="0" normalizeH="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 </a:t>
            </a:r>
            <a:r>
              <a:rPr lang="en-US" sz="5400" b="1" dirty="0" smtClean="0">
                <a:solidFill>
                  <a:srgbClr val="C00000"/>
                </a:solidFill>
                <a:latin typeface="Times New Roman" panose="02020603050405020304" pitchFamily="18" charset="0"/>
                <a:ea typeface="庞门正道标题体"/>
                <a:cs typeface="Times New Roman" panose="02020603050405020304" pitchFamily="18" charset="0"/>
              </a:rPr>
              <a:t>KHÔNG GIAN – THỜI GIAN</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05085727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千图PPT彼岸天：ID 8661124库_组合 16">
            <a:extLst>
              <a:ext uri="{FF2B5EF4-FFF2-40B4-BE49-F238E27FC236}">
                <a16:creationId xmlns="" xmlns:a16="http://schemas.microsoft.com/office/drawing/2014/main" id="{88D99390-F1F2-49CC-92D1-F37AA735B19A}"/>
              </a:ext>
            </a:extLst>
          </p:cNvPr>
          <p:cNvGrpSpPr/>
          <p:nvPr>
            <p:custDataLst>
              <p:tags r:id="rId1"/>
            </p:custDataLst>
          </p:nvPr>
        </p:nvGrpSpPr>
        <p:grpSpPr>
          <a:xfrm>
            <a:off x="469509" y="2342337"/>
            <a:ext cx="726003" cy="726003"/>
            <a:chOff x="2039016" y="3319554"/>
            <a:chExt cx="726003" cy="726003"/>
          </a:xfrm>
        </p:grpSpPr>
        <p:sp>
          <p:nvSpPr>
            <p:cNvPr id="30" name="Rectangle: Rounded Corners 17">
              <a:extLst>
                <a:ext uri="{FF2B5EF4-FFF2-40B4-BE49-F238E27FC236}">
                  <a16:creationId xmlns="" xmlns:a16="http://schemas.microsoft.com/office/drawing/2014/main" id="{5525D415-513A-4B09-90A5-9E5F7FFAC80D}"/>
                </a:ext>
              </a:extLst>
            </p:cNvPr>
            <p:cNvSpPr/>
            <p:nvPr/>
          </p:nvSpPr>
          <p:spPr>
            <a:xfrm>
              <a:off x="2039016" y="3319554"/>
              <a:ext cx="726003" cy="726003"/>
            </a:xfrm>
            <a:prstGeom prst="roundRect">
              <a:avLst>
                <a:gd name="adj" fmla="val 4614"/>
              </a:avLst>
            </a:prstGeom>
            <a:solidFill>
              <a:schemeClr val="accent3"/>
            </a:solidFill>
            <a:ln w="12700">
              <a:miter lim="400000"/>
            </a:ln>
          </p:spPr>
          <p:txBody>
            <a:bodyPr anchor="ctr"/>
            <a:lstStyle/>
            <a:p>
              <a:pPr algn="ctr"/>
              <a:endParaRPr dirty="0">
                <a:cs typeface="+mn-ea"/>
                <a:sym typeface="+mn-lt"/>
              </a:endParaRPr>
            </a:p>
          </p:txBody>
        </p:sp>
        <p:sp>
          <p:nvSpPr>
            <p:cNvPr id="31" name="Freeform: Shape 18">
              <a:extLst>
                <a:ext uri="{FF2B5EF4-FFF2-40B4-BE49-F238E27FC236}">
                  <a16:creationId xmlns="" xmlns:a16="http://schemas.microsoft.com/office/drawing/2014/main" id="{B35F9F3A-9D10-43AC-A11B-84F24E35B9E5}"/>
                </a:ext>
              </a:extLst>
            </p:cNvPr>
            <p:cNvSpPr/>
            <p:nvPr/>
          </p:nvSpPr>
          <p:spPr>
            <a:xfrm>
              <a:off x="2238221" y="3508308"/>
              <a:ext cx="327593" cy="348495"/>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FFFFFF"/>
            </a:solidFill>
            <a:ln w="12700">
              <a:miter lim="400000"/>
            </a:ln>
          </p:spPr>
          <p:txBody>
            <a:bodyPr anchor="ctr"/>
            <a:lstStyle/>
            <a:p>
              <a:pPr algn="ctr"/>
              <a:endParaRPr dirty="0">
                <a:cs typeface="+mn-ea"/>
                <a:sym typeface="+mn-lt"/>
              </a:endParaRPr>
            </a:p>
          </p:txBody>
        </p:sp>
      </p:grpSp>
      <p:grpSp>
        <p:nvGrpSpPr>
          <p:cNvPr id="20" name="千图PPT彼岸天：ID 8661124库_组合 25">
            <a:extLst>
              <a:ext uri="{FF2B5EF4-FFF2-40B4-BE49-F238E27FC236}">
                <a16:creationId xmlns="" xmlns:a16="http://schemas.microsoft.com/office/drawing/2014/main" id="{591A3DEF-9B72-4014-BF2A-306C9F4535C2}"/>
              </a:ext>
            </a:extLst>
          </p:cNvPr>
          <p:cNvGrpSpPr/>
          <p:nvPr>
            <p:custDataLst>
              <p:tags r:id="rId2"/>
            </p:custDataLst>
          </p:nvPr>
        </p:nvGrpSpPr>
        <p:grpSpPr>
          <a:xfrm>
            <a:off x="6373525" y="2342336"/>
            <a:ext cx="726003" cy="726003"/>
            <a:chOff x="6597920" y="3329548"/>
            <a:chExt cx="726003" cy="726003"/>
          </a:xfrm>
        </p:grpSpPr>
        <p:sp>
          <p:nvSpPr>
            <p:cNvPr id="24" name="Rectangle: Rounded Corners 26">
              <a:extLst>
                <a:ext uri="{FF2B5EF4-FFF2-40B4-BE49-F238E27FC236}">
                  <a16:creationId xmlns="" xmlns:a16="http://schemas.microsoft.com/office/drawing/2014/main" id="{30F5B604-468B-454C-BFE5-56942188990D}"/>
                </a:ext>
              </a:extLst>
            </p:cNvPr>
            <p:cNvSpPr/>
            <p:nvPr/>
          </p:nvSpPr>
          <p:spPr>
            <a:xfrm>
              <a:off x="6597920" y="3329548"/>
              <a:ext cx="726003" cy="726003"/>
            </a:xfrm>
            <a:prstGeom prst="roundRect">
              <a:avLst>
                <a:gd name="adj" fmla="val 4614"/>
              </a:avLst>
            </a:prstGeom>
            <a:solidFill>
              <a:schemeClr val="accent4"/>
            </a:solidFill>
            <a:ln w="12700">
              <a:miter lim="400000"/>
            </a:ln>
          </p:spPr>
          <p:txBody>
            <a:bodyPr anchor="ctr"/>
            <a:lstStyle/>
            <a:p>
              <a:pPr algn="ctr"/>
              <a:endParaRPr dirty="0">
                <a:cs typeface="+mn-ea"/>
                <a:sym typeface="+mn-lt"/>
              </a:endParaRPr>
            </a:p>
          </p:txBody>
        </p:sp>
        <p:sp>
          <p:nvSpPr>
            <p:cNvPr id="25" name="Freeform: Shape 27">
              <a:extLst>
                <a:ext uri="{FF2B5EF4-FFF2-40B4-BE49-F238E27FC236}">
                  <a16:creationId xmlns="" xmlns:a16="http://schemas.microsoft.com/office/drawing/2014/main" id="{3B3B0B2B-D89D-4137-8988-25EE54840503}"/>
                </a:ext>
              </a:extLst>
            </p:cNvPr>
            <p:cNvSpPr/>
            <p:nvPr/>
          </p:nvSpPr>
          <p:spPr>
            <a:xfrm>
              <a:off x="6782069" y="3518630"/>
              <a:ext cx="357704" cy="357704"/>
            </a:xfrm>
            <a:custGeom>
              <a:avLst/>
              <a:gdLst/>
              <a:ahLst/>
              <a:cxnLst>
                <a:cxn ang="0">
                  <a:pos x="wd2" y="hd2"/>
                </a:cxn>
                <a:cxn ang="5400000">
                  <a:pos x="wd2" y="hd2"/>
                </a:cxn>
                <a:cxn ang="10800000">
                  <a:pos x="wd2" y="hd2"/>
                </a:cxn>
                <a:cxn ang="16200000">
                  <a:pos x="wd2" y="hd2"/>
                </a:cxn>
              </a:cxnLst>
              <a:rect l="0" t="0" r="r" b="b"/>
              <a:pathLst>
                <a:path w="21600" h="21600" extrusionOk="0">
                  <a:moveTo>
                    <a:pt x="18689" y="16769"/>
                  </a:moveTo>
                  <a:lnTo>
                    <a:pt x="16743" y="18701"/>
                  </a:lnTo>
                  <a:cubicBezTo>
                    <a:pt x="16496" y="18931"/>
                    <a:pt x="16196" y="19045"/>
                    <a:pt x="15843" y="19045"/>
                  </a:cubicBezTo>
                  <a:cubicBezTo>
                    <a:pt x="15481" y="19045"/>
                    <a:pt x="15181" y="18926"/>
                    <a:pt x="14943" y="18688"/>
                  </a:cubicBezTo>
                  <a:lnTo>
                    <a:pt x="12217" y="15948"/>
                  </a:lnTo>
                  <a:cubicBezTo>
                    <a:pt x="11970" y="15702"/>
                    <a:pt x="11847" y="15401"/>
                    <a:pt x="11847" y="15049"/>
                  </a:cubicBezTo>
                  <a:cubicBezTo>
                    <a:pt x="11847" y="14678"/>
                    <a:pt x="11992" y="14356"/>
                    <a:pt x="12283" y="14082"/>
                  </a:cubicBezTo>
                  <a:cubicBezTo>
                    <a:pt x="12310" y="14109"/>
                    <a:pt x="12392" y="14193"/>
                    <a:pt x="12528" y="14334"/>
                  </a:cubicBezTo>
                  <a:cubicBezTo>
                    <a:pt x="12664" y="14475"/>
                    <a:pt x="12760" y="14570"/>
                    <a:pt x="12813" y="14618"/>
                  </a:cubicBezTo>
                  <a:cubicBezTo>
                    <a:pt x="12866" y="14667"/>
                    <a:pt x="12949" y="14733"/>
                    <a:pt x="13064" y="14817"/>
                  </a:cubicBezTo>
                  <a:cubicBezTo>
                    <a:pt x="13178" y="14901"/>
                    <a:pt x="13291" y="14958"/>
                    <a:pt x="13401" y="14989"/>
                  </a:cubicBezTo>
                  <a:cubicBezTo>
                    <a:pt x="13512" y="15020"/>
                    <a:pt x="13633" y="15035"/>
                    <a:pt x="13765" y="15035"/>
                  </a:cubicBezTo>
                  <a:cubicBezTo>
                    <a:pt x="14118" y="15035"/>
                    <a:pt x="14418" y="14911"/>
                    <a:pt x="14666" y="14665"/>
                  </a:cubicBezTo>
                  <a:cubicBezTo>
                    <a:pt x="14912" y="14418"/>
                    <a:pt x="15036" y="14118"/>
                    <a:pt x="15036" y="13765"/>
                  </a:cubicBezTo>
                  <a:cubicBezTo>
                    <a:pt x="15036" y="13633"/>
                    <a:pt x="15020" y="13512"/>
                    <a:pt x="14990" y="13401"/>
                  </a:cubicBezTo>
                  <a:cubicBezTo>
                    <a:pt x="14958" y="13291"/>
                    <a:pt x="14901" y="13178"/>
                    <a:pt x="14817" y="13063"/>
                  </a:cubicBezTo>
                  <a:cubicBezTo>
                    <a:pt x="14733" y="12949"/>
                    <a:pt x="14667" y="12865"/>
                    <a:pt x="14619" y="12812"/>
                  </a:cubicBezTo>
                  <a:cubicBezTo>
                    <a:pt x="14571" y="12760"/>
                    <a:pt x="14475" y="12664"/>
                    <a:pt x="14334" y="12527"/>
                  </a:cubicBezTo>
                  <a:cubicBezTo>
                    <a:pt x="14193" y="12391"/>
                    <a:pt x="14109" y="12309"/>
                    <a:pt x="14083" y="12283"/>
                  </a:cubicBezTo>
                  <a:cubicBezTo>
                    <a:pt x="14348" y="12000"/>
                    <a:pt x="14665" y="11859"/>
                    <a:pt x="15035" y="11859"/>
                  </a:cubicBezTo>
                  <a:cubicBezTo>
                    <a:pt x="15388" y="11859"/>
                    <a:pt x="15689" y="11982"/>
                    <a:pt x="15936" y="12230"/>
                  </a:cubicBezTo>
                  <a:lnTo>
                    <a:pt x="18688" y="14982"/>
                  </a:lnTo>
                  <a:cubicBezTo>
                    <a:pt x="18936" y="15230"/>
                    <a:pt x="19059" y="15530"/>
                    <a:pt x="19059" y="15883"/>
                  </a:cubicBezTo>
                  <a:cubicBezTo>
                    <a:pt x="19059" y="16227"/>
                    <a:pt x="18936" y="16523"/>
                    <a:pt x="18689" y="16769"/>
                  </a:cubicBezTo>
                  <a:cubicBezTo>
                    <a:pt x="18689" y="16769"/>
                    <a:pt x="18689" y="16769"/>
                    <a:pt x="18689" y="16769"/>
                  </a:cubicBezTo>
                  <a:close/>
                  <a:moveTo>
                    <a:pt x="9318" y="7518"/>
                  </a:moveTo>
                  <a:cubicBezTo>
                    <a:pt x="9292" y="7492"/>
                    <a:pt x="9210" y="7408"/>
                    <a:pt x="9073" y="7267"/>
                  </a:cubicBezTo>
                  <a:cubicBezTo>
                    <a:pt x="8936" y="7125"/>
                    <a:pt x="8841" y="7030"/>
                    <a:pt x="8789" y="6982"/>
                  </a:cubicBezTo>
                  <a:cubicBezTo>
                    <a:pt x="8736" y="6933"/>
                    <a:pt x="8652" y="6868"/>
                    <a:pt x="8537" y="6784"/>
                  </a:cubicBezTo>
                  <a:cubicBezTo>
                    <a:pt x="8422" y="6699"/>
                    <a:pt x="8310" y="6642"/>
                    <a:pt x="8199" y="6611"/>
                  </a:cubicBezTo>
                  <a:cubicBezTo>
                    <a:pt x="8089" y="6581"/>
                    <a:pt x="7968" y="6565"/>
                    <a:pt x="7835" y="6565"/>
                  </a:cubicBezTo>
                  <a:cubicBezTo>
                    <a:pt x="7482" y="6565"/>
                    <a:pt x="7183" y="6688"/>
                    <a:pt x="6936" y="6936"/>
                  </a:cubicBezTo>
                  <a:cubicBezTo>
                    <a:pt x="6688" y="7183"/>
                    <a:pt x="6565" y="7482"/>
                    <a:pt x="6565" y="7835"/>
                  </a:cubicBezTo>
                  <a:cubicBezTo>
                    <a:pt x="6565" y="7968"/>
                    <a:pt x="6581" y="8089"/>
                    <a:pt x="6611" y="8199"/>
                  </a:cubicBezTo>
                  <a:cubicBezTo>
                    <a:pt x="6642" y="8310"/>
                    <a:pt x="6699" y="8422"/>
                    <a:pt x="6784" y="8537"/>
                  </a:cubicBezTo>
                  <a:cubicBezTo>
                    <a:pt x="6867" y="8652"/>
                    <a:pt x="6933" y="8736"/>
                    <a:pt x="6982" y="8788"/>
                  </a:cubicBezTo>
                  <a:cubicBezTo>
                    <a:pt x="7030" y="8841"/>
                    <a:pt x="7125" y="8936"/>
                    <a:pt x="7266" y="9073"/>
                  </a:cubicBezTo>
                  <a:cubicBezTo>
                    <a:pt x="7407" y="9210"/>
                    <a:pt x="7491" y="9292"/>
                    <a:pt x="7518" y="9318"/>
                  </a:cubicBezTo>
                  <a:cubicBezTo>
                    <a:pt x="7253" y="9592"/>
                    <a:pt x="6935" y="9728"/>
                    <a:pt x="6565" y="9728"/>
                  </a:cubicBezTo>
                  <a:cubicBezTo>
                    <a:pt x="6203" y="9728"/>
                    <a:pt x="5903" y="9609"/>
                    <a:pt x="5665" y="9371"/>
                  </a:cubicBezTo>
                  <a:lnTo>
                    <a:pt x="2912" y="6618"/>
                  </a:lnTo>
                  <a:cubicBezTo>
                    <a:pt x="2665" y="6371"/>
                    <a:pt x="2541" y="6070"/>
                    <a:pt x="2541" y="5717"/>
                  </a:cubicBezTo>
                  <a:cubicBezTo>
                    <a:pt x="2541" y="5374"/>
                    <a:pt x="2664" y="5078"/>
                    <a:pt x="2912" y="4831"/>
                  </a:cubicBezTo>
                  <a:lnTo>
                    <a:pt x="4858" y="2898"/>
                  </a:lnTo>
                  <a:cubicBezTo>
                    <a:pt x="5113" y="2660"/>
                    <a:pt x="5414" y="2541"/>
                    <a:pt x="5758" y="2541"/>
                  </a:cubicBezTo>
                  <a:cubicBezTo>
                    <a:pt x="6110" y="2541"/>
                    <a:pt x="6411" y="2665"/>
                    <a:pt x="6657" y="2912"/>
                  </a:cubicBezTo>
                  <a:lnTo>
                    <a:pt x="9384" y="5652"/>
                  </a:lnTo>
                  <a:cubicBezTo>
                    <a:pt x="9631" y="5898"/>
                    <a:pt x="9754" y="6199"/>
                    <a:pt x="9754" y="6551"/>
                  </a:cubicBezTo>
                  <a:cubicBezTo>
                    <a:pt x="9754" y="6922"/>
                    <a:pt x="9609" y="7244"/>
                    <a:pt x="9318" y="7518"/>
                  </a:cubicBezTo>
                  <a:cubicBezTo>
                    <a:pt x="9318" y="7518"/>
                    <a:pt x="9318" y="7518"/>
                    <a:pt x="9318" y="7518"/>
                  </a:cubicBezTo>
                  <a:close/>
                  <a:moveTo>
                    <a:pt x="20488" y="13182"/>
                  </a:moveTo>
                  <a:lnTo>
                    <a:pt x="17735" y="10429"/>
                  </a:lnTo>
                  <a:cubicBezTo>
                    <a:pt x="16994" y="9688"/>
                    <a:pt x="16094" y="9318"/>
                    <a:pt x="15035" y="9318"/>
                  </a:cubicBezTo>
                  <a:cubicBezTo>
                    <a:pt x="13959" y="9318"/>
                    <a:pt x="13041" y="9706"/>
                    <a:pt x="12283" y="10482"/>
                  </a:cubicBezTo>
                  <a:lnTo>
                    <a:pt x="11118" y="9318"/>
                  </a:lnTo>
                  <a:cubicBezTo>
                    <a:pt x="11894" y="8559"/>
                    <a:pt x="12283" y="7637"/>
                    <a:pt x="12283" y="6551"/>
                  </a:cubicBezTo>
                  <a:cubicBezTo>
                    <a:pt x="12283" y="5492"/>
                    <a:pt x="11916" y="4597"/>
                    <a:pt x="11184" y="3865"/>
                  </a:cubicBezTo>
                  <a:lnTo>
                    <a:pt x="8457" y="1125"/>
                  </a:lnTo>
                  <a:cubicBezTo>
                    <a:pt x="7725" y="375"/>
                    <a:pt x="6825" y="0"/>
                    <a:pt x="5757" y="0"/>
                  </a:cubicBezTo>
                  <a:cubicBezTo>
                    <a:pt x="4698" y="0"/>
                    <a:pt x="3803" y="366"/>
                    <a:pt x="3071" y="1099"/>
                  </a:cubicBezTo>
                  <a:lnTo>
                    <a:pt x="1125" y="3031"/>
                  </a:lnTo>
                  <a:cubicBezTo>
                    <a:pt x="375" y="3764"/>
                    <a:pt x="0" y="4659"/>
                    <a:pt x="0" y="5717"/>
                  </a:cubicBezTo>
                  <a:cubicBezTo>
                    <a:pt x="0" y="6776"/>
                    <a:pt x="370" y="7677"/>
                    <a:pt x="1112" y="8418"/>
                  </a:cubicBezTo>
                  <a:lnTo>
                    <a:pt x="3865" y="11171"/>
                  </a:lnTo>
                  <a:cubicBezTo>
                    <a:pt x="4606" y="11912"/>
                    <a:pt x="5506" y="12283"/>
                    <a:pt x="6565" y="12283"/>
                  </a:cubicBezTo>
                  <a:cubicBezTo>
                    <a:pt x="7641" y="12283"/>
                    <a:pt x="8559" y="11894"/>
                    <a:pt x="9318" y="11118"/>
                  </a:cubicBezTo>
                  <a:lnTo>
                    <a:pt x="10482" y="12283"/>
                  </a:lnTo>
                  <a:cubicBezTo>
                    <a:pt x="9706" y="13041"/>
                    <a:pt x="9318" y="13963"/>
                    <a:pt x="9318" y="15049"/>
                  </a:cubicBezTo>
                  <a:cubicBezTo>
                    <a:pt x="9318" y="16108"/>
                    <a:pt x="9684" y="17003"/>
                    <a:pt x="10416" y="17735"/>
                  </a:cubicBezTo>
                  <a:lnTo>
                    <a:pt x="13143" y="20475"/>
                  </a:lnTo>
                  <a:cubicBezTo>
                    <a:pt x="13876" y="21225"/>
                    <a:pt x="14775" y="21600"/>
                    <a:pt x="15843" y="21600"/>
                  </a:cubicBezTo>
                  <a:cubicBezTo>
                    <a:pt x="16902" y="21600"/>
                    <a:pt x="17797" y="21234"/>
                    <a:pt x="18529" y="20501"/>
                  </a:cubicBezTo>
                  <a:lnTo>
                    <a:pt x="20475" y="18569"/>
                  </a:lnTo>
                  <a:cubicBezTo>
                    <a:pt x="21225" y="17836"/>
                    <a:pt x="21600" y="16941"/>
                    <a:pt x="21600" y="15883"/>
                  </a:cubicBezTo>
                  <a:cubicBezTo>
                    <a:pt x="21600" y="14824"/>
                    <a:pt x="21230" y="13924"/>
                    <a:pt x="20488" y="13182"/>
                  </a:cubicBezTo>
                  <a:cubicBezTo>
                    <a:pt x="20488" y="13182"/>
                    <a:pt x="20488" y="13182"/>
                    <a:pt x="20488" y="13182"/>
                  </a:cubicBezTo>
                  <a:close/>
                </a:path>
              </a:pathLst>
            </a:custGeom>
            <a:solidFill>
              <a:srgbClr val="FFFFFF"/>
            </a:solidFill>
            <a:ln w="12700">
              <a:miter lim="400000"/>
            </a:ln>
          </p:spPr>
          <p:txBody>
            <a:bodyPr anchor="ctr"/>
            <a:lstStyle/>
            <a:p>
              <a:pPr algn="ctr"/>
              <a:endParaRPr dirty="0">
                <a:cs typeface="+mn-ea"/>
                <a:sym typeface="+mn-lt"/>
              </a:endParaRPr>
            </a:p>
          </p:txBody>
        </p:sp>
      </p:grpSp>
      <p:sp>
        <p:nvSpPr>
          <p:cNvPr id="41" name="išľíďè">
            <a:extLst>
              <a:ext uri="{FF2B5EF4-FFF2-40B4-BE49-F238E27FC236}">
                <a16:creationId xmlns="" xmlns:a16="http://schemas.microsoft.com/office/drawing/2014/main" id="{433A1B81-B54A-4B96-9B06-1404A1E0B703}"/>
              </a:ext>
            </a:extLst>
          </p:cNvPr>
          <p:cNvSpPr/>
          <p:nvPr/>
        </p:nvSpPr>
        <p:spPr bwMode="auto">
          <a:xfrm>
            <a:off x="1279307" y="1811896"/>
            <a:ext cx="4726512" cy="666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just" defTabSz="913765">
              <a:lnSpc>
                <a:spcPct val="120000"/>
              </a:lnSpc>
              <a:spcBef>
                <a:spcPct val="0"/>
              </a:spcBef>
              <a:defRPr/>
            </a:pPr>
            <a:r>
              <a:rPr kumimoji="0" lang="en-US" altLang="zh-CN" sz="2400" b="1" i="0" u="none" strike="noStrike" kern="1200" cap="none" spc="0" normalizeH="0" baseline="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Không</a:t>
            </a:r>
            <a:r>
              <a:rPr kumimoji="0" lang="en-US" altLang="zh-CN" sz="2400" b="1"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1200" cap="none" spc="0" normalizeH="0" noProof="0" dirty="0" err="1">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gian</a:t>
            </a:r>
            <a:r>
              <a:rPr kumimoji="0" lang="en-US" altLang="zh-CN" sz="2400" b="1"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1200" cap="none" spc="0" normalizeH="0" noProof="0" dirty="0" err="1">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sáng</a:t>
            </a:r>
            <a:r>
              <a:rPr kumimoji="0" lang="en-US" altLang="zh-CN" sz="2400" b="1"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1200" cap="none" spc="0" normalizeH="0" noProof="0" dirty="0" err="1">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tạo</a:t>
            </a:r>
            <a:r>
              <a:rPr kumimoji="0" lang="en-US" altLang="zh-CN" sz="2400" b="0"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lang="vi-VN" sz="2400" dirty="0">
                <a:latin typeface="Times New Roman" panose="02020603050405020304" pitchFamily="18" charset="0"/>
                <a:cs typeface="Times New Roman" panose="02020603050405020304" pitchFamily="18" charset="0"/>
              </a:rPr>
              <a:t>Thư phòng thanh tịnh với  bạch lạp (nến), hương trầm</a:t>
            </a:r>
            <a:endParaRPr lang="en-US" sz="2400" dirty="0">
              <a:latin typeface="Times New Roman" panose="02020603050405020304" pitchFamily="18" charset="0"/>
              <a:cs typeface="Times New Roman" panose="02020603050405020304" pitchFamily="18" charset="0"/>
            </a:endParaRPr>
          </a:p>
          <a:p>
            <a:pPr lvl="0" algn="just" defTabSz="913765">
              <a:lnSpc>
                <a:spcPct val="120000"/>
              </a:lnSpc>
              <a:spcBef>
                <a:spcPct val="0"/>
              </a:spcBef>
              <a:defRPr/>
            </a:pPr>
            <a:r>
              <a:rPr kumimoji="0" lang="en-US" altLang="zh-CN" sz="2400" b="1" i="0" u="none" strike="noStrike" kern="1200" cap="none" spc="0" normalizeH="0" baseline="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Thời</a:t>
            </a:r>
            <a:r>
              <a:rPr kumimoji="0" lang="en-US" altLang="zh-CN" sz="2400" b="1"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1200" cap="none" spc="0" normalizeH="0" noProof="0" dirty="0" err="1">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gian</a:t>
            </a:r>
            <a:r>
              <a:rPr kumimoji="0" lang="en-US" altLang="zh-CN" sz="2400" b="1"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1200" cap="none" spc="0" normalizeH="0" noProof="0" dirty="0" err="1">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sáng</a:t>
            </a:r>
            <a:r>
              <a:rPr kumimoji="0" lang="en-US" altLang="zh-CN" sz="2400" b="1"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1200" cap="none" spc="0" normalizeH="0" noProof="0" dirty="0" err="1">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tạo</a:t>
            </a:r>
            <a:r>
              <a:rPr kumimoji="0" lang="en-US" altLang="zh-CN" sz="2400" b="0"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Không </a:t>
            </a:r>
            <a:r>
              <a:rPr kumimoji="0" lang="en-US" altLang="zh-CN" sz="2400" b="0" i="0" u="none" strike="noStrike" kern="1200" cap="none" spc="0" normalizeH="0" noProof="0" dirty="0" err="1">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giới</a:t>
            </a:r>
            <a:r>
              <a:rPr kumimoji="0" lang="en-US" altLang="zh-CN" sz="2400" b="0" i="0" u="none" strike="noStrike" kern="1200" cap="none" spc="0" normalizeH="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hạn</a:t>
            </a:r>
            <a:r>
              <a:rPr kumimoji="0" lang="en-US" altLang="zh-CN" sz="24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thường</a:t>
            </a:r>
            <a:r>
              <a:rPr kumimoji="0" lang="en-US" altLang="zh-CN" sz="24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là</a:t>
            </a:r>
            <a:r>
              <a:rPr kumimoji="0" lang="en-US" altLang="zh-CN" sz="24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khi</a:t>
            </a:r>
            <a:r>
              <a:rPr kumimoji="0" lang="en-US" altLang="zh-CN" sz="24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thư</a:t>
            </a:r>
            <a:r>
              <a:rPr kumimoji="0" lang="en-US" altLang="zh-CN" sz="24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a:t>
            </a:r>
            <a:r>
              <a:rPr kumimoji="0" lang="en-US" altLang="zh-CN" sz="24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nhàn</a:t>
            </a:r>
            <a:r>
              <a:rPr kumimoji="0" lang="en-US" altLang="zh-CN" sz="24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 thong </a:t>
            </a:r>
            <a:r>
              <a:rPr kumimoji="0" lang="en-US" altLang="zh-CN" sz="2400" b="0" i="0" u="none" strike="noStrike" kern="1200" cap="none" spc="0" normalizeH="0" noProof="0" dirty="0" err="1"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thả</a:t>
            </a:r>
            <a:r>
              <a:rPr kumimoji="0" lang="en-US" altLang="zh-CN" sz="2400" b="0" i="0" u="none" strike="noStrike" kern="1200" cap="none" spc="0" normalizeH="0" noProof="0" dirty="0" smtClean="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rPr>
              <a:t>.</a:t>
            </a:r>
            <a:endParaRPr kumimoji="0" lang="zh-CN" altLang="en-US" sz="24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endParaRPr>
          </a:p>
        </p:txBody>
      </p:sp>
      <p:sp>
        <p:nvSpPr>
          <p:cNvPr id="43" name="išľíďè">
            <a:extLst>
              <a:ext uri="{FF2B5EF4-FFF2-40B4-BE49-F238E27FC236}">
                <a16:creationId xmlns="" xmlns:a16="http://schemas.microsoft.com/office/drawing/2014/main" id="{A1AC2E61-B9DA-4B18-BFE7-922EAFBA5DCE}"/>
              </a:ext>
            </a:extLst>
          </p:cNvPr>
          <p:cNvSpPr/>
          <p:nvPr/>
        </p:nvSpPr>
        <p:spPr bwMode="auto">
          <a:xfrm>
            <a:off x="526153" y="4298329"/>
            <a:ext cx="11077826" cy="1406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rIns="90000" anchor="t" anchorCtr="0">
            <a:noAutofit/>
          </a:bodyPr>
          <a:lstStyle/>
          <a:p>
            <a:pPr algn="just"/>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thậm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xin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chữ</a:t>
            </a:r>
            <a:r>
              <a:rPr lang="en-US" sz="2400" dirty="0" smtClean="0">
                <a:latin typeface="Times New Roman" panose="02020603050405020304" pitchFamily="18" charset="0"/>
                <a:cs typeface="Times New Roman" panose="02020603050405020304" pitchFamily="18" charset="0"/>
              </a:rPr>
              <a:t>.</a:t>
            </a:r>
            <a:endParaRPr lang="zh-CN" altLang="en-US" sz="16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7" name="išľíďè">
            <a:extLst>
              <a:ext uri="{FF2B5EF4-FFF2-40B4-BE49-F238E27FC236}">
                <a16:creationId xmlns="" xmlns:a16="http://schemas.microsoft.com/office/drawing/2014/main" id="{DB0D891B-EE7F-48C5-B3CE-2619A4FE736B}"/>
              </a:ext>
            </a:extLst>
          </p:cNvPr>
          <p:cNvSpPr/>
          <p:nvPr/>
        </p:nvSpPr>
        <p:spPr bwMode="auto">
          <a:xfrm>
            <a:off x="7099528" y="1798002"/>
            <a:ext cx="4639390" cy="666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rIns="90000" anchor="t" anchorCtr="0">
            <a:noAutofit/>
          </a:bodyPr>
          <a:lstStyle/>
          <a:p>
            <a:pPr algn="just"/>
            <a:r>
              <a:rPr lang="vi-VN" sz="2400" dirty="0">
                <a:latin typeface="Times New Roman" panose="02020603050405020304" pitchFamily="18" charset="0"/>
                <a:cs typeface="Times New Roman" panose="02020603050405020304" pitchFamily="18" charset="0"/>
              </a:rPr>
              <a:t>“một buồng tối chật hẹp, ẩm ướt, tường đầy mạng nhện, đất bừa bãi phân chuột, phân gián</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r>
              <a:rPr lang="vi-VN" sz="2400" dirty="0" smtClean="0">
                <a:latin typeface="Times New Roman" panose="02020603050405020304" pitchFamily="18" charset="0"/>
                <a:cs typeface="Times New Roman" panose="02020603050405020304" pitchFamily="18" charset="0"/>
              </a:rPr>
              <a:t>Thời </a:t>
            </a:r>
            <a:r>
              <a:rPr lang="vi-VN" sz="2400" dirty="0">
                <a:latin typeface="Times New Roman" panose="02020603050405020304" pitchFamily="18" charset="0"/>
                <a:cs typeface="Times New Roman" panose="02020603050405020304" pitchFamily="18" charset="0"/>
              </a:rPr>
              <a:t>gian bị giới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hạn </a:t>
            </a:r>
            <a:r>
              <a:rPr lang="vi-VN" sz="2400" b="1" dirty="0">
                <a:latin typeface="Times New Roman" panose="02020603050405020304" pitchFamily="18" charset="0"/>
                <a:cs typeface="Times New Roman" panose="02020603050405020304" pitchFamily="18" charset="0"/>
              </a:rPr>
              <a:t>đêm trước ra pháp trường </a:t>
            </a:r>
            <a:r>
              <a:rPr lang="vi-VN" sz="2400" dirty="0">
                <a:latin typeface="Times New Roman" panose="02020603050405020304" pitchFamily="18" charset="0"/>
                <a:cs typeface="Times New Roman" panose="02020603050405020304" pitchFamily="18" charset="0"/>
              </a:rPr>
              <a:t>lĩnh án chém</a:t>
            </a:r>
            <a:endParaRPr kumimoji="0" lang="zh-CN" altLang="en-US" sz="16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cs typeface="Times New Roman" panose="02020603050405020304" pitchFamily="18" charset="0"/>
              <a:sym typeface="+mn-lt"/>
            </a:endParaRPr>
          </a:p>
        </p:txBody>
      </p:sp>
      <p:sp>
        <p:nvSpPr>
          <p:cNvPr id="35" name="TextBox 34"/>
          <p:cNvSpPr txBox="1"/>
          <p:nvPr/>
        </p:nvSpPr>
        <p:spPr>
          <a:xfrm>
            <a:off x="379514" y="285955"/>
            <a:ext cx="64025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2. </a:t>
            </a:r>
            <a:r>
              <a:rPr lang="en-US" sz="3000" b="1" dirty="0" err="1" smtClean="0">
                <a:solidFill>
                  <a:prstClr val="black"/>
                </a:solidFill>
                <a:latin typeface="Times New Roman" panose="02020603050405020304" pitchFamily="18" charset="0"/>
                <a:ea typeface="庞门正道标题体"/>
                <a:cs typeface="Times New Roman" panose="02020603050405020304" pitchFamily="18" charset="0"/>
              </a:rPr>
              <a:t>Không</a:t>
            </a:r>
            <a:r>
              <a:rPr lang="en-US" sz="3000" b="1" dirty="0" smtClean="0">
                <a:solidFill>
                  <a:prstClr val="black"/>
                </a:solidFill>
                <a:latin typeface="Times New Roman" panose="02020603050405020304" pitchFamily="18" charset="0"/>
                <a:ea typeface="庞门正道标题体"/>
                <a:cs typeface="Times New Roman" panose="02020603050405020304" pitchFamily="18" charset="0"/>
              </a:rPr>
              <a:t> </a:t>
            </a:r>
            <a:r>
              <a:rPr lang="en-US" sz="3000" b="1" dirty="0" err="1" smtClean="0">
                <a:solidFill>
                  <a:prstClr val="black"/>
                </a:solidFill>
                <a:latin typeface="Times New Roman" panose="02020603050405020304" pitchFamily="18" charset="0"/>
                <a:ea typeface="庞门正道标题体"/>
                <a:cs typeface="Times New Roman" panose="02020603050405020304" pitchFamily="18" charset="0"/>
              </a:rPr>
              <a:t>gian</a:t>
            </a:r>
            <a:r>
              <a:rPr lang="en-US" sz="3000" b="1" dirty="0" smtClean="0">
                <a:solidFill>
                  <a:prstClr val="black"/>
                </a:solidFill>
                <a:latin typeface="Times New Roman" panose="02020603050405020304" pitchFamily="18" charset="0"/>
                <a:ea typeface="庞门正道标题体"/>
                <a:cs typeface="Times New Roman" panose="02020603050405020304" pitchFamily="18" charset="0"/>
              </a:rPr>
              <a:t> – </a:t>
            </a:r>
            <a:r>
              <a:rPr lang="en-US" sz="3000" b="1" dirty="0" err="1" smtClean="0">
                <a:solidFill>
                  <a:prstClr val="black"/>
                </a:solidFill>
                <a:latin typeface="Times New Roman" panose="02020603050405020304" pitchFamily="18" charset="0"/>
                <a:ea typeface="庞门正道标题体"/>
                <a:cs typeface="Times New Roman" panose="02020603050405020304" pitchFamily="18" charset="0"/>
              </a:rPr>
              <a:t>Thời</a:t>
            </a:r>
            <a:r>
              <a:rPr lang="en-US" sz="3000" b="1" dirty="0" smtClean="0">
                <a:solidFill>
                  <a:prstClr val="black"/>
                </a:solidFill>
                <a:latin typeface="Times New Roman" panose="02020603050405020304" pitchFamily="18" charset="0"/>
                <a:ea typeface="庞门正道标题体"/>
                <a:cs typeface="Times New Roman" panose="02020603050405020304" pitchFamily="18" charset="0"/>
              </a:rPr>
              <a:t> </a:t>
            </a:r>
            <a:r>
              <a:rPr lang="en-US" sz="3000" b="1" dirty="0" err="1" smtClean="0">
                <a:solidFill>
                  <a:prstClr val="black"/>
                </a:solidFill>
                <a:latin typeface="Times New Roman" panose="02020603050405020304" pitchFamily="18" charset="0"/>
                <a:ea typeface="庞门正道标题体"/>
                <a:cs typeface="Times New Roman" panose="02020603050405020304" pitchFamily="18" charset="0"/>
              </a:rPr>
              <a:t>gian</a:t>
            </a:r>
            <a:endPar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72607208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ppt_y</p:attrName>
                                        </p:attrNameLst>
                                      </p:cBhvr>
                                      <p:tavLst>
                                        <p:tav tm="0">
                                          <p:val>
                                            <p:strVal val="#ppt_y+#ppt_h*1.125000"/>
                                          </p:val>
                                        </p:tav>
                                        <p:tav tm="100000">
                                          <p:val>
                                            <p:strVal val="#ppt_y"/>
                                          </p:val>
                                        </p:tav>
                                      </p:tavLst>
                                    </p:anim>
                                    <p:animEffect transition="in" filter="wipe(up)">
                                      <p:cBhvr>
                                        <p:cTn id="8" dur="500"/>
                                        <p:tgtEl>
                                          <p:spTgt spid="4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p:tgtEl>
                                          <p:spTgt spid="43"/>
                                        </p:tgtEl>
                                        <p:attrNameLst>
                                          <p:attrName>ppt_y</p:attrName>
                                        </p:attrNameLst>
                                      </p:cBhvr>
                                      <p:tavLst>
                                        <p:tav tm="0">
                                          <p:val>
                                            <p:strVal val="#ppt_y+#ppt_h*1.125000"/>
                                          </p:val>
                                        </p:tav>
                                        <p:tav tm="100000">
                                          <p:val>
                                            <p:strVal val="#ppt_y"/>
                                          </p:val>
                                        </p:tav>
                                      </p:tavLst>
                                    </p:anim>
                                    <p:animEffect transition="in" filter="wipe(up)">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p:tgtEl>
                                          <p:spTgt spid="47"/>
                                        </p:tgtEl>
                                        <p:attrNameLst>
                                          <p:attrName>ppt_y</p:attrName>
                                        </p:attrNameLst>
                                      </p:cBhvr>
                                      <p:tavLst>
                                        <p:tav tm="0">
                                          <p:val>
                                            <p:strVal val="#ppt_y+#ppt_h*1.125000"/>
                                          </p:val>
                                        </p:tav>
                                        <p:tav tm="100000">
                                          <p:val>
                                            <p:strVal val="#ppt_y"/>
                                          </p:val>
                                        </p:tav>
                                      </p:tavLst>
                                    </p:anim>
                                    <p:animEffect transition="in" filter="wipe(up)">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672" y="2266774"/>
            <a:ext cx="1056555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black"/>
                </a:solidFill>
                <a:latin typeface="Times New Roman" panose="02020603050405020304" pitchFamily="18" charset="0"/>
                <a:ea typeface="庞门正道标题体"/>
                <a:cs typeface="Times New Roman" panose="02020603050405020304" pitchFamily="18" charset="0"/>
              </a:rPr>
              <a:t>II. ĐỌC HIỂU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3.</a:t>
            </a:r>
            <a:r>
              <a:rPr kumimoji="0" lang="en-US" sz="5400" b="1" i="0" u="none" strike="noStrike" kern="1200" cap="none" spc="0" normalizeH="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 </a:t>
            </a:r>
            <a:r>
              <a:rPr lang="en-US" sz="5400" b="1" dirty="0" smtClean="0">
                <a:solidFill>
                  <a:srgbClr val="C00000"/>
                </a:solidFill>
                <a:latin typeface="Times New Roman" panose="02020603050405020304" pitchFamily="18" charset="0"/>
                <a:ea typeface="庞门正道标题体"/>
                <a:cs typeface="Times New Roman" panose="02020603050405020304" pitchFamily="18" charset="0"/>
              </a:rPr>
              <a:t>TÌNH HUỐNG TRUYỆN</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74672424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532" y="1841781"/>
            <a:ext cx="11310076" cy="3323987"/>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vi-VN" sz="2800" dirty="0" smtClean="0">
                <a:latin typeface="Times New Roman" panose="02020603050405020304" pitchFamily="18" charset="0"/>
                <a:cs typeface="Times New Roman" panose="02020603050405020304" pitchFamily="18" charset="0"/>
              </a:rPr>
              <a:t>Cuộc gặp gỡ khác thường của hai con người khác thường:</a:t>
            </a:r>
          </a:p>
          <a:p>
            <a:pPr algn="just">
              <a:lnSpc>
                <a:spcPct val="150000"/>
              </a:lnSpc>
            </a:pP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Viên quản ngục- kẻ đại diện cho quyền lực tăm tối nhưng lại yêu cái đẹp, trọng người tài.</a:t>
            </a:r>
          </a:p>
          <a:p>
            <a:pPr algn="just">
              <a:lnSpc>
                <a:spcPct val="150000"/>
              </a:lnSpc>
            </a:pPr>
            <a:r>
              <a:rPr lang="vi-VN" sz="2800" dirty="0">
                <a:latin typeface="Times New Roman" panose="02020603050405020304" pitchFamily="18" charset="0"/>
                <a:cs typeface="Times New Roman" panose="02020603050405020304" pitchFamily="18" charset="0"/>
              </a:rPr>
              <a:t>+ Huấn Cao – người tử tù có tài viết chữ đẹp, văn võ song toàn, chống lại triều đình phong kiến</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12532" y="647674"/>
            <a:ext cx="64025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Times New Roman" panose="02020603050405020304" pitchFamily="18" charset="0"/>
                <a:ea typeface="庞门正道标题体"/>
                <a:cs typeface="Times New Roman" panose="02020603050405020304" pitchFamily="18" charset="0"/>
              </a:rPr>
              <a:t>II. ĐỌC – HIỂU VĂN BẢN</a:t>
            </a:r>
          </a:p>
          <a:p>
            <a:pPr marR="0" lvl="0" algn="l" defTabSz="914400" rtl="0" eaLnBrk="1" fontAlgn="auto" latinLnBrk="0" hangingPunct="1">
              <a:lnSpc>
                <a:spcPct val="100000"/>
              </a:lnSpc>
              <a:spcBef>
                <a:spcPts val="0"/>
              </a:spcBef>
              <a:spcAft>
                <a:spcPts val="0"/>
              </a:spcAft>
              <a:buClrTx/>
              <a:buSzTx/>
              <a:tabLst/>
              <a:defRPr/>
            </a:pPr>
            <a:r>
              <a:rPr lang="en-US" sz="3000" b="1" dirty="0" smtClean="0">
                <a:latin typeface="Times New Roman" panose="02020603050405020304" pitchFamily="18" charset="0"/>
                <a:ea typeface="庞门正道标题体"/>
                <a:cs typeface="Times New Roman" panose="02020603050405020304" pitchFamily="18" charset="0"/>
              </a:rPr>
              <a:t>3. </a:t>
            </a:r>
            <a:r>
              <a:rPr lang="en-US" sz="3000" b="1" dirty="0">
                <a:latin typeface="Times New Roman" panose="02020603050405020304" pitchFamily="18" charset="0"/>
                <a:ea typeface="庞门正道标题体"/>
                <a:cs typeface="Times New Roman" panose="02020603050405020304" pitchFamily="18" charset="0"/>
              </a:rPr>
              <a:t>Tình </a:t>
            </a:r>
            <a:r>
              <a:rPr lang="en-US" sz="3000" b="1" dirty="0" err="1">
                <a:latin typeface="Times New Roman" panose="02020603050405020304" pitchFamily="18" charset="0"/>
                <a:ea typeface="庞门正道标题体"/>
                <a:cs typeface="Times New Roman" panose="02020603050405020304" pitchFamily="18" charset="0"/>
              </a:rPr>
              <a:t>huống</a:t>
            </a:r>
            <a:r>
              <a:rPr lang="en-US" sz="3000" b="1" dirty="0">
                <a:latin typeface="Times New Roman" panose="02020603050405020304" pitchFamily="18" charset="0"/>
                <a:ea typeface="庞门正道标题体"/>
                <a:cs typeface="Times New Roman" panose="02020603050405020304" pitchFamily="18" charset="0"/>
              </a:rPr>
              <a:t> </a:t>
            </a:r>
            <a:r>
              <a:rPr lang="en-US" sz="3000" b="1" dirty="0" err="1" smtClean="0">
                <a:latin typeface="Times New Roman" panose="02020603050405020304" pitchFamily="18" charset="0"/>
                <a:ea typeface="庞门正道标题体"/>
                <a:cs typeface="Times New Roman" panose="02020603050405020304" pitchFamily="18" charset="0"/>
              </a:rPr>
              <a:t>truyện</a:t>
            </a:r>
            <a:endParaRPr lang="en-US" sz="3000" b="1" dirty="0">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256945343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2980944" y="1"/>
            <a:ext cx="9211056" cy="6843382"/>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33335"/>
                </a:solidFill>
                <a:effectLst/>
                <a:uLnTx/>
                <a:uFillTx/>
                <a:ea typeface="庞门正道标题体"/>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4989537" y="833187"/>
            <a:ext cx="5801190" cy="4401205"/>
          </a:xfrm>
          <a:prstGeom prst="rect">
            <a:avLst/>
          </a:prstGeom>
          <a:noFill/>
        </p:spPr>
        <p:txBody>
          <a:bodyPr wrap="square" rtlCol="0">
            <a:spAutoFit/>
          </a:bodyPr>
          <a:lstStyle/>
          <a:p>
            <a:pPr algn="just"/>
            <a:r>
              <a:rPr lang="en-US" sz="2800" b="1" i="1" dirty="0" smtClean="0">
                <a:latin typeface="Times New Roman" panose="02020603050405020304" pitchFamily="18" charset="0"/>
                <a:cs typeface="Times New Roman" panose="02020603050405020304" pitchFamily="18" charset="0"/>
              </a:rPr>
              <a:t>- </a:t>
            </a:r>
            <a:r>
              <a:rPr lang="vi-VN" sz="2800" b="1" i="1" dirty="0" smtClean="0">
                <a:latin typeface="Times New Roman" panose="02020603050405020304" pitchFamily="18" charset="0"/>
                <a:cs typeface="Times New Roman" panose="02020603050405020304" pitchFamily="18" charset="0"/>
              </a:rPr>
              <a:t>Cuộc </a:t>
            </a:r>
            <a:r>
              <a:rPr lang="vi-VN" sz="2800" b="1" i="1" dirty="0">
                <a:latin typeface="Times New Roman" panose="02020603050405020304" pitchFamily="18" charset="0"/>
                <a:cs typeface="Times New Roman" panose="02020603050405020304" pitchFamily="18" charset="0"/>
              </a:rPr>
              <a:t>hội ngộ diễn ra giữa chốn ngục tù căng thẳng, kịch tính, có ý nghĩa đối đầu giữa cái đẹp, cái thiên lương &gt;&lt; quyền lực tội ác. → cái đẹp, cái thiên lương đã thắng thế</a:t>
            </a:r>
            <a:r>
              <a:rPr lang="vi-VN" sz="2800" b="1" i="1" dirty="0" smtClean="0">
                <a:latin typeface="Times New Roman" panose="02020603050405020304" pitchFamily="18" charset="0"/>
                <a:cs typeface="Times New Roman" panose="02020603050405020304" pitchFamily="18" charset="0"/>
              </a:rPr>
              <a:t>.</a:t>
            </a:r>
            <a:endParaRPr lang="en-US" sz="2800" b="1" i="1" dirty="0" smtClean="0">
              <a:latin typeface="Times New Roman" panose="02020603050405020304" pitchFamily="18" charset="0"/>
              <a:cs typeface="Times New Roman" panose="02020603050405020304" pitchFamily="18" charset="0"/>
            </a:endParaRPr>
          </a:p>
          <a:p>
            <a:pPr algn="just"/>
            <a:endParaRPr lang="en-US" sz="2800" b="1" i="1" dirty="0" smtClean="0">
              <a:latin typeface="Times New Roman" panose="02020603050405020304" pitchFamily="18" charset="0"/>
              <a:cs typeface="Times New Roman" panose="02020603050405020304" pitchFamily="18" charset="0"/>
            </a:endParaRPr>
          </a:p>
          <a:p>
            <a:pPr algn="just"/>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Tình</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huống</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truyện</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độc</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đáo</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đã</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góp</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phần</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làm</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nổi</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bật</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tài</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hoa</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khí</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phách</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vật</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Huấn</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Cao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bộc</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lộ</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chủ</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đề</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tác</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err="1">
                <a:latin typeface="Times New Roman" panose="02020603050405020304" pitchFamily="18" charset="0"/>
                <a:cs typeface="Times New Roman" panose="02020603050405020304" pitchFamily="18" charset="0"/>
                <a:sym typeface="Wingdings" panose="05000000000000000000" pitchFamily="2" charset="2"/>
              </a:rPr>
              <a:t>phẩm</a:t>
            </a:r>
            <a:r>
              <a:rPr lang="en-US" sz="2800" b="1" i="1" dirty="0">
                <a:latin typeface="Times New Roman" panose="02020603050405020304" pitchFamily="18" charset="0"/>
                <a:cs typeface="Times New Roman" panose="02020603050405020304" pitchFamily="18" charset="0"/>
                <a:sym typeface="Wingdings" panose="05000000000000000000" pitchFamily="2" charset="2"/>
              </a:rPr>
              <a:t>.</a:t>
            </a:r>
            <a:endParaRPr lang="en-US" sz="2800" b="1" i="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118824" y="4423840"/>
            <a:ext cx="5084064" cy="1634490"/>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3.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Tình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huống</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truyện</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143533716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672" y="2266774"/>
            <a:ext cx="1056555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black"/>
                </a:solidFill>
                <a:latin typeface="Times New Roman" panose="02020603050405020304" pitchFamily="18" charset="0"/>
                <a:ea typeface="庞门正道标题体"/>
                <a:cs typeface="Times New Roman" panose="02020603050405020304" pitchFamily="18" charset="0"/>
              </a:rPr>
              <a:t>II. ĐỌC HIỂU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4.</a:t>
            </a:r>
            <a:r>
              <a:rPr kumimoji="0" lang="en-US" sz="5400" b="1" i="0" u="none" strike="noStrike" kern="1200" cap="none" spc="0" normalizeH="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 </a:t>
            </a:r>
            <a:r>
              <a:rPr lang="en-US" sz="5400" b="1" dirty="0" smtClean="0">
                <a:solidFill>
                  <a:srgbClr val="C00000"/>
                </a:solidFill>
                <a:latin typeface="Times New Roman" panose="02020603050405020304" pitchFamily="18" charset="0"/>
                <a:ea typeface="庞门正道标题体"/>
                <a:cs typeface="Times New Roman" panose="02020603050405020304" pitchFamily="18" charset="0"/>
              </a:rPr>
              <a:t>NHÂN VẬT</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39143218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4038600" y="1"/>
            <a:ext cx="7705951" cy="6362830"/>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33335"/>
                </a:solidFill>
                <a:effectLst/>
                <a:uLnTx/>
                <a:uFillTx/>
                <a:latin typeface="庞门正道标题体" panose="020F0502020204030204"/>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5192382" y="766732"/>
            <a:ext cx="5289900" cy="5324535"/>
          </a:xfrm>
          <a:prstGeom prst="rect">
            <a:avLst/>
          </a:prstGeom>
          <a:noFill/>
        </p:spPr>
        <p:txBody>
          <a:bodyPr wrap="square" rtlCol="0">
            <a:spAutoFit/>
          </a:bodyPr>
          <a:lstStyle/>
          <a:p>
            <a:pPr lvl="0" algn="just"/>
            <a:r>
              <a:rPr lang="vi-VN" sz="2000" dirty="0">
                <a:solidFill>
                  <a:prstClr val="black"/>
                </a:solidFill>
                <a:latin typeface="Times New Roman" panose="02020603050405020304" pitchFamily="18" charset="0"/>
                <a:cs typeface="Times New Roman" panose="02020603050405020304" pitchFamily="18" charset="0"/>
              </a:rPr>
              <a:t>- Giáo viên chia lớp thành </a:t>
            </a:r>
            <a:r>
              <a:rPr lang="en-US" sz="2000" dirty="0" smtClean="0">
                <a:solidFill>
                  <a:prstClr val="black"/>
                </a:solidFill>
                <a:latin typeface="Times New Roman" panose="02020603050405020304" pitchFamily="18" charset="0"/>
                <a:cs typeface="Times New Roman" panose="02020603050405020304" pitchFamily="18" charset="0"/>
              </a:rPr>
              <a:t>8</a:t>
            </a:r>
            <a:r>
              <a:rPr lang="vi-VN" sz="2000" dirty="0" smtClean="0">
                <a:solidFill>
                  <a:prstClr val="black"/>
                </a:solidFill>
                <a:latin typeface="Times New Roman" panose="02020603050405020304" pitchFamily="18" charset="0"/>
                <a:cs typeface="Times New Roman" panose="02020603050405020304" pitchFamily="18" charset="0"/>
              </a:rPr>
              <a:t> </a:t>
            </a:r>
            <a:r>
              <a:rPr lang="vi-VN" sz="2000" dirty="0">
                <a:solidFill>
                  <a:prstClr val="black"/>
                </a:solidFill>
                <a:latin typeface="Times New Roman" panose="02020603050405020304" pitchFamily="18" charset="0"/>
                <a:cs typeface="Times New Roman" panose="02020603050405020304" pitchFamily="18" charset="0"/>
              </a:rPr>
              <a:t>nhóm và </a:t>
            </a:r>
            <a:r>
              <a:rPr lang="vi-VN" sz="2000" dirty="0" smtClean="0">
                <a:solidFill>
                  <a:prstClr val="black"/>
                </a:solidFill>
                <a:latin typeface="Times New Roman" panose="02020603050405020304" pitchFamily="18" charset="0"/>
                <a:cs typeface="Times New Roman" panose="02020603050405020304" pitchFamily="18" charset="0"/>
              </a:rPr>
              <a:t>yêu </a:t>
            </a:r>
            <a:r>
              <a:rPr lang="vi-VN" sz="2000" dirty="0">
                <a:solidFill>
                  <a:prstClr val="black"/>
                </a:solidFill>
                <a:latin typeface="Times New Roman" panose="02020603050405020304" pitchFamily="18" charset="0"/>
                <a:cs typeface="Times New Roman" panose="02020603050405020304" pitchFamily="18" charset="0"/>
              </a:rPr>
              <a:t>cầu thực hiện </a:t>
            </a:r>
            <a:r>
              <a:rPr lang="en-US" sz="2000" dirty="0" err="1" smtClean="0">
                <a:solidFill>
                  <a:prstClr val="black"/>
                </a:solidFill>
                <a:latin typeface="Times New Roman" panose="02020603050405020304" pitchFamily="18" charset="0"/>
                <a:cs typeface="Times New Roman" panose="02020603050405020304" pitchFamily="18" charset="0"/>
              </a:rPr>
              <a:t>nhiệm</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vụ</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thảo</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luận</a:t>
            </a:r>
            <a:r>
              <a:rPr lang="vi-VN" sz="2000" dirty="0" smtClean="0">
                <a:solidFill>
                  <a:prstClr val="black"/>
                </a:solidFill>
                <a:latin typeface="Times New Roman" panose="02020603050405020304" pitchFamily="18" charset="0"/>
                <a:cs typeface="Times New Roman" panose="02020603050405020304" pitchFamily="18" charset="0"/>
              </a:rPr>
              <a:t>.</a:t>
            </a:r>
            <a:endParaRPr lang="vi-VN" sz="2000" dirty="0">
              <a:solidFill>
                <a:prstClr val="black"/>
              </a:solidFill>
              <a:latin typeface="Times New Roman" panose="02020603050405020304" pitchFamily="18" charset="0"/>
              <a:cs typeface="Times New Roman" panose="02020603050405020304" pitchFamily="18" charset="0"/>
            </a:endParaRPr>
          </a:p>
          <a:p>
            <a:pPr lvl="0" algn="just"/>
            <a:r>
              <a:rPr lang="vi-VN" sz="2000" b="1" dirty="0">
                <a:solidFill>
                  <a:prstClr val="black"/>
                </a:solidFill>
                <a:latin typeface="Times New Roman" panose="02020603050405020304" pitchFamily="18" charset="0"/>
                <a:cs typeface="Times New Roman" panose="02020603050405020304" pitchFamily="18" charset="0"/>
              </a:rPr>
              <a:t>+ NHÓM </a:t>
            </a:r>
            <a:r>
              <a:rPr lang="vi-VN" sz="2000" b="1" dirty="0" smtClean="0">
                <a:solidFill>
                  <a:prstClr val="black"/>
                </a:solidFill>
                <a:latin typeface="Times New Roman" panose="02020603050405020304" pitchFamily="18" charset="0"/>
                <a:cs typeface="Times New Roman" panose="02020603050405020304" pitchFamily="18" charset="0"/>
              </a:rPr>
              <a:t>1</a:t>
            </a:r>
            <a:r>
              <a:rPr lang="en-US" sz="2000" b="1" dirty="0" smtClean="0">
                <a:solidFill>
                  <a:prstClr val="black"/>
                </a:solidFill>
                <a:latin typeface="Times New Roman" panose="02020603050405020304" pitchFamily="18" charset="0"/>
                <a:cs typeface="Times New Roman" panose="02020603050405020304" pitchFamily="18" charset="0"/>
              </a:rPr>
              <a:t> + 2</a:t>
            </a:r>
            <a:r>
              <a:rPr lang="vi-VN" sz="2000" b="1" dirty="0" smtClean="0">
                <a:solidFill>
                  <a:prstClr val="black"/>
                </a:solidFill>
                <a:latin typeface="Times New Roman" panose="02020603050405020304" pitchFamily="18" charset="0"/>
                <a:cs typeface="Times New Roman" panose="02020603050405020304" pitchFamily="18" charset="0"/>
              </a:rPr>
              <a:t>: Tìm </a:t>
            </a:r>
            <a:r>
              <a:rPr lang="vi-VN" sz="2000" b="1" dirty="0">
                <a:solidFill>
                  <a:prstClr val="black"/>
                </a:solidFill>
                <a:latin typeface="Times New Roman" panose="02020603050405020304" pitchFamily="18" charset="0"/>
                <a:cs typeface="Times New Roman" panose="02020603050405020304" pitchFamily="18" charset="0"/>
              </a:rPr>
              <a:t>những chi tiết nói về cái tài của Huấn Cao và phân tích, nhận xét.</a:t>
            </a:r>
          </a:p>
          <a:p>
            <a:pPr lvl="0" algn="just"/>
            <a:r>
              <a:rPr lang="vi-VN" sz="2000" b="1" dirty="0">
                <a:solidFill>
                  <a:prstClr val="black"/>
                </a:solidFill>
                <a:latin typeface="Times New Roman" panose="02020603050405020304" pitchFamily="18" charset="0"/>
                <a:cs typeface="Times New Roman" panose="02020603050405020304" pitchFamily="18" charset="0"/>
              </a:rPr>
              <a:t>+ NHÓM </a:t>
            </a:r>
            <a:r>
              <a:rPr lang="en-US" sz="2000" b="1" dirty="0" smtClean="0">
                <a:solidFill>
                  <a:prstClr val="black"/>
                </a:solidFill>
                <a:latin typeface="Times New Roman" panose="02020603050405020304" pitchFamily="18" charset="0"/>
                <a:cs typeface="Times New Roman" panose="02020603050405020304" pitchFamily="18" charset="0"/>
              </a:rPr>
              <a:t>3 + 4</a:t>
            </a:r>
            <a:r>
              <a:rPr lang="vi-VN" sz="2000" b="1" dirty="0">
                <a:solidFill>
                  <a:prstClr val="black"/>
                </a:solidFill>
                <a:latin typeface="Times New Roman" panose="02020603050405020304" pitchFamily="18" charset="0"/>
                <a:cs typeface="Times New Roman" panose="02020603050405020304" pitchFamily="18" charset="0"/>
              </a:rPr>
              <a:t>: Tìm những chi tiết nói về khí phách của Huấn Cao.</a:t>
            </a:r>
          </a:p>
          <a:p>
            <a:pPr lvl="0" algn="just"/>
            <a:r>
              <a:rPr lang="vi-VN" sz="2000" b="1" dirty="0">
                <a:solidFill>
                  <a:prstClr val="black"/>
                </a:solidFill>
                <a:latin typeface="Times New Roman" panose="02020603050405020304" pitchFamily="18" charset="0"/>
                <a:cs typeface="Times New Roman" panose="02020603050405020304" pitchFamily="18" charset="0"/>
              </a:rPr>
              <a:t>+ NHÓM </a:t>
            </a:r>
            <a:r>
              <a:rPr lang="en-US" sz="2000" b="1" dirty="0" smtClean="0">
                <a:solidFill>
                  <a:prstClr val="black"/>
                </a:solidFill>
                <a:latin typeface="Times New Roman" panose="02020603050405020304" pitchFamily="18" charset="0"/>
                <a:cs typeface="Times New Roman" panose="02020603050405020304" pitchFamily="18" charset="0"/>
              </a:rPr>
              <a:t>5 + 6</a:t>
            </a:r>
            <a:r>
              <a:rPr lang="vi-VN" sz="2000" b="1" dirty="0">
                <a:solidFill>
                  <a:prstClr val="black"/>
                </a:solidFill>
                <a:latin typeface="Times New Roman" panose="02020603050405020304" pitchFamily="18" charset="0"/>
                <a:cs typeface="Times New Roman" panose="02020603050405020304" pitchFamily="18" charset="0"/>
              </a:rPr>
              <a:t>: Tìm những chi tiết nói về cái tâm (nhân cách) của Huấn Cao và phân tích, nhận xét.</a:t>
            </a:r>
          </a:p>
          <a:p>
            <a:pPr lvl="0" algn="just"/>
            <a:r>
              <a:rPr lang="vi-VN" sz="2000" b="1" dirty="0">
                <a:solidFill>
                  <a:prstClr val="black"/>
                </a:solidFill>
                <a:latin typeface="Times New Roman" panose="02020603050405020304" pitchFamily="18" charset="0"/>
                <a:cs typeface="Times New Roman" panose="02020603050405020304" pitchFamily="18" charset="0"/>
              </a:rPr>
              <a:t>+ NHÓM </a:t>
            </a:r>
            <a:r>
              <a:rPr lang="en-US" sz="2000" b="1" dirty="0" smtClean="0">
                <a:solidFill>
                  <a:prstClr val="black"/>
                </a:solidFill>
                <a:latin typeface="Times New Roman" panose="02020603050405020304" pitchFamily="18" charset="0"/>
                <a:cs typeface="Times New Roman" panose="02020603050405020304" pitchFamily="18" charset="0"/>
              </a:rPr>
              <a:t>7 + 8</a:t>
            </a:r>
            <a:r>
              <a:rPr lang="vi-VN" sz="2000" b="1" dirty="0">
                <a:solidFill>
                  <a:prstClr val="black"/>
                </a:solidFill>
                <a:latin typeface="Times New Roman" panose="02020603050405020304" pitchFamily="18" charset="0"/>
                <a:cs typeface="Times New Roman" panose="02020603050405020304" pitchFamily="18" charset="0"/>
              </a:rPr>
              <a:t>: Cảm nhận của em về nhân vật Quản ngục? Vì sao nhân vật này được coi là “một thanh âm trong trẻo chen vào giữa một bản đàn mà nhạc luận đều hỗn loạn xô bồ”?.</a:t>
            </a:r>
          </a:p>
          <a:p>
            <a:pPr lvl="0" algn="ctr"/>
            <a:endParaRPr lang="en-US" sz="2000" b="1" dirty="0" smtClean="0">
              <a:solidFill>
                <a:prstClr val="black"/>
              </a:solidFill>
              <a:latin typeface="Times New Roman" panose="02020603050405020304" pitchFamily="18" charset="0"/>
              <a:cs typeface="Times New Roman" panose="02020603050405020304" pitchFamily="18" charset="0"/>
            </a:endParaRPr>
          </a:p>
          <a:p>
            <a:pPr lvl="0" algn="ctr"/>
            <a:r>
              <a:rPr lang="en-US" sz="2000" b="1" dirty="0" smtClean="0">
                <a:solidFill>
                  <a:prstClr val="black"/>
                </a:solidFill>
                <a:latin typeface="Times New Roman" panose="02020603050405020304" pitchFamily="18" charset="0"/>
                <a:cs typeface="Times New Roman" panose="02020603050405020304" pitchFamily="18" charset="0"/>
              </a:rPr>
              <a:t>- </a:t>
            </a:r>
            <a:r>
              <a:rPr lang="vi-VN" sz="2000" b="1" dirty="0" err="1">
                <a:solidFill>
                  <a:prstClr val="black"/>
                </a:solidFill>
                <a:latin typeface="Times New Roman" panose="02020603050405020304" pitchFamily="18" charset="0"/>
                <a:cs typeface="Times New Roman" panose="02020603050405020304" pitchFamily="18" charset="0"/>
              </a:rPr>
              <a:t>Thời</a:t>
            </a:r>
            <a:r>
              <a:rPr lang="vi-VN" sz="2000" b="1" dirty="0">
                <a:solidFill>
                  <a:prstClr val="black"/>
                </a:solidFill>
                <a:latin typeface="Times New Roman" panose="02020603050405020304" pitchFamily="18" charset="0"/>
                <a:cs typeface="Times New Roman" panose="02020603050405020304" pitchFamily="18" charset="0"/>
              </a:rPr>
              <a:t> gian </a:t>
            </a:r>
            <a:r>
              <a:rPr lang="vi-VN" sz="2000" b="1" dirty="0" err="1">
                <a:solidFill>
                  <a:prstClr val="black"/>
                </a:solidFill>
                <a:latin typeface="Times New Roman" panose="02020603050405020304" pitchFamily="18" charset="0"/>
                <a:cs typeface="Times New Roman" panose="02020603050405020304" pitchFamily="18" charset="0"/>
              </a:rPr>
              <a:t>hoạt</a:t>
            </a:r>
            <a:r>
              <a:rPr lang="vi-VN" sz="2000" b="1" dirty="0">
                <a:solidFill>
                  <a:prstClr val="black"/>
                </a:solidFill>
                <a:latin typeface="Times New Roman" panose="02020603050405020304" pitchFamily="18" charset="0"/>
                <a:cs typeface="Times New Roman" panose="02020603050405020304" pitchFamily="18" charset="0"/>
              </a:rPr>
              <a:t> </a:t>
            </a:r>
            <a:r>
              <a:rPr lang="vi-VN" sz="2000" b="1" dirty="0" err="1">
                <a:solidFill>
                  <a:prstClr val="black"/>
                </a:solidFill>
                <a:latin typeface="Times New Roman" panose="02020603050405020304" pitchFamily="18" charset="0"/>
                <a:cs typeface="Times New Roman" panose="02020603050405020304" pitchFamily="18" charset="0"/>
              </a:rPr>
              <a:t>động</a:t>
            </a:r>
            <a:r>
              <a:rPr lang="vi-VN" sz="2000" b="1" dirty="0">
                <a:solidFill>
                  <a:prstClr val="black"/>
                </a:solidFill>
                <a:latin typeface="Times New Roman" panose="02020603050405020304" pitchFamily="18" charset="0"/>
                <a:cs typeface="Times New Roman" panose="02020603050405020304" pitchFamily="18" charset="0"/>
              </a:rPr>
              <a:t>: 10 </a:t>
            </a:r>
            <a:r>
              <a:rPr lang="vi-VN" sz="2000" b="1" dirty="0" err="1">
                <a:solidFill>
                  <a:prstClr val="black"/>
                </a:solidFill>
                <a:latin typeface="Times New Roman" panose="02020603050405020304" pitchFamily="18" charset="0"/>
                <a:cs typeface="Times New Roman" panose="02020603050405020304" pitchFamily="18" charset="0"/>
              </a:rPr>
              <a:t>phút</a:t>
            </a: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en-US" sz="2000" b="1" dirty="0">
                <a:solidFill>
                  <a:prstClr val="black"/>
                </a:solidFill>
                <a:latin typeface="Times New Roman" panose="02020603050405020304" pitchFamily="18" charset="0"/>
                <a:cs typeface="Times New Roman" panose="02020603050405020304" pitchFamily="18" charset="0"/>
              </a:rPr>
              <a:t>- </a:t>
            </a:r>
            <a:r>
              <a:rPr lang="vi-VN" sz="2000" b="1" dirty="0" err="1">
                <a:solidFill>
                  <a:prstClr val="black"/>
                </a:solidFill>
                <a:latin typeface="Times New Roman" panose="02020603050405020304" pitchFamily="18" charset="0"/>
                <a:cs typeface="Times New Roman" panose="02020603050405020304" pitchFamily="18" charset="0"/>
              </a:rPr>
              <a:t>Trình</a:t>
            </a:r>
            <a:r>
              <a:rPr lang="vi-VN" sz="2000" b="1" dirty="0">
                <a:solidFill>
                  <a:prstClr val="black"/>
                </a:solidFill>
                <a:latin typeface="Times New Roman" panose="02020603050405020304" pitchFamily="18" charset="0"/>
                <a:cs typeface="Times New Roman" panose="02020603050405020304" pitchFamily="18" charset="0"/>
              </a:rPr>
              <a:t> </a:t>
            </a:r>
            <a:r>
              <a:rPr lang="vi-VN" sz="2000" b="1" dirty="0" err="1">
                <a:solidFill>
                  <a:prstClr val="black"/>
                </a:solidFill>
                <a:latin typeface="Times New Roman" panose="02020603050405020304" pitchFamily="18" charset="0"/>
                <a:cs typeface="Times New Roman" panose="02020603050405020304" pitchFamily="18" charset="0"/>
              </a:rPr>
              <a:t>bày</a:t>
            </a:r>
            <a:r>
              <a:rPr lang="vi-VN" sz="2000" b="1" dirty="0">
                <a:solidFill>
                  <a:prstClr val="black"/>
                </a:solidFill>
                <a:latin typeface="Times New Roman" panose="02020603050405020304" pitchFamily="18" charset="0"/>
                <a:cs typeface="Times New Roman" panose="02020603050405020304" pitchFamily="18" charset="0"/>
              </a:rPr>
              <a:t>: 10 </a:t>
            </a:r>
            <a:r>
              <a:rPr lang="vi-VN" sz="2000" b="1" dirty="0" err="1">
                <a:solidFill>
                  <a:prstClr val="black"/>
                </a:solidFill>
                <a:latin typeface="Times New Roman" panose="02020603050405020304" pitchFamily="18" charset="0"/>
                <a:cs typeface="Times New Roman" panose="02020603050405020304" pitchFamily="18" charset="0"/>
              </a:rPr>
              <a:t>phút</a:t>
            </a:r>
            <a:r>
              <a:rPr lang="vi-VN" sz="2000" b="1" dirty="0">
                <a:solidFill>
                  <a:prstClr val="black"/>
                </a:solidFill>
                <a:latin typeface="Times New Roman" panose="02020603050405020304" pitchFamily="18" charset="0"/>
                <a:cs typeface="Times New Roman" panose="02020603050405020304" pitchFamily="18" charset="0"/>
              </a:rPr>
              <a:t>.</a:t>
            </a:r>
          </a:p>
          <a:p>
            <a:pPr lvl="0" algn="ctr"/>
            <a:r>
              <a:rPr lang="vi-VN" sz="2000" b="1" dirty="0">
                <a:solidFill>
                  <a:prstClr val="black"/>
                </a:solidFill>
                <a:latin typeface="Times New Roman" panose="02020603050405020304" pitchFamily="18" charset="0"/>
                <a:cs typeface="Times New Roman" panose="02020603050405020304" pitchFamily="18" charset="0"/>
              </a:rPr>
              <a:t>- </a:t>
            </a:r>
            <a:r>
              <a:rPr lang="vi-VN" sz="2000" b="1" dirty="0" err="1">
                <a:solidFill>
                  <a:prstClr val="black"/>
                </a:solidFill>
                <a:latin typeface="Times New Roman" panose="02020603050405020304" pitchFamily="18" charset="0"/>
                <a:cs typeface="Times New Roman" panose="02020603050405020304" pitchFamily="18" charset="0"/>
              </a:rPr>
              <a:t>Phản</a:t>
            </a:r>
            <a:r>
              <a:rPr lang="vi-VN" sz="2000" b="1" dirty="0">
                <a:solidFill>
                  <a:prstClr val="black"/>
                </a:solidFill>
                <a:latin typeface="Times New Roman" panose="02020603050405020304" pitchFamily="18" charset="0"/>
                <a:cs typeface="Times New Roman" panose="02020603050405020304" pitchFamily="18" charset="0"/>
              </a:rPr>
              <a:t> </a:t>
            </a:r>
            <a:r>
              <a:rPr lang="vi-VN" sz="2000" b="1" dirty="0" err="1">
                <a:solidFill>
                  <a:prstClr val="black"/>
                </a:solidFill>
                <a:latin typeface="Times New Roman" panose="02020603050405020304" pitchFamily="18" charset="0"/>
                <a:cs typeface="Times New Roman" panose="02020603050405020304" pitchFamily="18" charset="0"/>
              </a:rPr>
              <a:t>biện</a:t>
            </a:r>
            <a:r>
              <a:rPr lang="vi-VN" sz="2000" b="1" dirty="0">
                <a:solidFill>
                  <a:prstClr val="black"/>
                </a:solidFill>
                <a:latin typeface="Times New Roman" panose="02020603050405020304" pitchFamily="18" charset="0"/>
                <a:cs typeface="Times New Roman" panose="02020603050405020304" pitchFamily="18" charset="0"/>
              </a:rPr>
              <a:t>, </a:t>
            </a:r>
            <a:r>
              <a:rPr lang="vi-VN" sz="2000" b="1" dirty="0" err="1">
                <a:solidFill>
                  <a:prstClr val="black"/>
                </a:solidFill>
                <a:latin typeface="Times New Roman" panose="02020603050405020304" pitchFamily="18" charset="0"/>
                <a:cs typeface="Times New Roman" panose="02020603050405020304" pitchFamily="18" charset="0"/>
              </a:rPr>
              <a:t>nhận</a:t>
            </a:r>
            <a:r>
              <a:rPr lang="vi-VN" sz="2000" b="1" dirty="0">
                <a:solidFill>
                  <a:prstClr val="black"/>
                </a:solidFill>
                <a:latin typeface="Times New Roman" panose="02020603050405020304" pitchFamily="18" charset="0"/>
                <a:cs typeface="Times New Roman" panose="02020603050405020304" pitchFamily="18" charset="0"/>
              </a:rPr>
              <a:t> </a:t>
            </a:r>
            <a:r>
              <a:rPr lang="vi-VN" sz="2000" b="1" dirty="0" err="1">
                <a:solidFill>
                  <a:prstClr val="black"/>
                </a:solidFill>
                <a:latin typeface="Times New Roman" panose="02020603050405020304" pitchFamily="18" charset="0"/>
                <a:cs typeface="Times New Roman" panose="02020603050405020304" pitchFamily="18" charset="0"/>
              </a:rPr>
              <a:t>xét</a:t>
            </a:r>
            <a:r>
              <a:rPr lang="vi-VN" sz="2000" b="1" dirty="0">
                <a:solidFill>
                  <a:prstClr val="black"/>
                </a:solidFill>
                <a:latin typeface="Times New Roman" panose="02020603050405020304" pitchFamily="18" charset="0"/>
                <a:cs typeface="Times New Roman" panose="02020603050405020304" pitchFamily="18" charset="0"/>
              </a:rPr>
              <a:t>: 5 </a:t>
            </a:r>
            <a:r>
              <a:rPr lang="vi-VN" sz="2000" b="1" dirty="0" err="1">
                <a:solidFill>
                  <a:prstClr val="black"/>
                </a:solidFill>
                <a:latin typeface="Times New Roman" panose="02020603050405020304" pitchFamily="18" charset="0"/>
                <a:cs typeface="Times New Roman" panose="02020603050405020304" pitchFamily="18" charset="0"/>
              </a:rPr>
              <a:t>phút</a:t>
            </a:r>
            <a:r>
              <a:rPr lang="vi-VN" sz="20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376147602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 xmlns:a14="http://schemas.microsoft.com/office/drawing/2010/main">
                  <a14:imgLayer r:embed="rId4">
                    <a14:imgEffect>
                      <a14:backgroundRemoval t="3056" b="98056" l="6094" r="39219">
                        <a14:foregroundMark x1="18281" y1="6944" x2="21406" y2="17500"/>
                        <a14:foregroundMark x1="22969" y1="21389" x2="23125" y2="25278"/>
                        <a14:foregroundMark x1="22031" y1="11667" x2="23438" y2="13333"/>
                        <a14:foregroundMark x1="32969" y1="78611" x2="36563" y2="88056"/>
                        <a14:backgroundMark x1="30469" y1="32222" x2="36719" y2="49722"/>
                        <a14:backgroundMark x1="38125" y1="54444" x2="37031" y2="64167"/>
                        <a14:backgroundMark x1="29063" y1="95278" x2="35938" y2="93333"/>
                      </a14:backgroundRemoval>
                    </a14:imgEffect>
                  </a14:imgLayer>
                </a14:imgProps>
              </a:ext>
              <a:ext uri="{28A0092B-C50C-407E-A947-70E740481C1C}">
                <a14:useLocalDpi xmlns="" xmlns:a14="http://schemas.microsoft.com/office/drawing/2010/main" val="0"/>
              </a:ext>
            </a:extLst>
          </a:blip>
          <a:stretch>
            <a:fillRect/>
          </a:stretch>
        </p:blipFill>
        <p:spPr>
          <a:xfrm>
            <a:off x="8538675" y="364453"/>
            <a:ext cx="7881199" cy="4685247"/>
          </a:xfrm>
          <a:prstGeom prst="rect">
            <a:avLst/>
          </a:prstGeom>
        </p:spPr>
      </p:pic>
      <p:sp>
        <p:nvSpPr>
          <p:cNvPr id="40" name="文本框 39"/>
          <p:cNvSpPr txBox="1"/>
          <p:nvPr/>
        </p:nvSpPr>
        <p:spPr>
          <a:xfrm>
            <a:off x="6301272" y="2627096"/>
            <a:ext cx="1048497" cy="564308"/>
          </a:xfrm>
          <a:prstGeom prst="rect">
            <a:avLst/>
          </a:prstGeom>
          <a:noFill/>
        </p:spPr>
        <p:txBody>
          <a:bodyPr wrap="square" lIns="91424" tIns="45713" rIns="91424" bIns="4571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庞门正道标题体" panose="020F0502020204030204"/>
                <a:cs typeface="+mn-ea"/>
                <a:sym typeface="+mn-lt"/>
              </a:rPr>
              <a:t>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67" b="0" i="0" u="none" strike="noStrike" kern="1200" cap="none" spc="0" normalizeH="0" baseline="0" noProof="0" dirty="0">
                <a:ln>
                  <a:noFill/>
                </a:ln>
                <a:solidFill>
                  <a:prstClr val="white"/>
                </a:solidFill>
                <a:effectLst/>
                <a:uLnTx/>
                <a:uFillTx/>
                <a:latin typeface="庞门正道标题体" panose="020F0502020204030204"/>
                <a:cs typeface="+mn-ea"/>
                <a:sym typeface="+mn-lt"/>
              </a:rPr>
              <a:t>关键字</a:t>
            </a:r>
          </a:p>
        </p:txBody>
      </p:sp>
      <p:sp>
        <p:nvSpPr>
          <p:cNvPr id="43" name="文本框 42"/>
          <p:cNvSpPr txBox="1"/>
          <p:nvPr/>
        </p:nvSpPr>
        <p:spPr>
          <a:xfrm>
            <a:off x="357447" y="2042327"/>
            <a:ext cx="8695113" cy="4375351"/>
          </a:xfrm>
          <a:prstGeom prst="rect">
            <a:avLst/>
          </a:prstGeom>
          <a:noFill/>
        </p:spPr>
        <p:txBody>
          <a:bodyPr wrap="square" lIns="0" tIns="45713" rIns="0" bIns="45713" rtlCol="0">
            <a:spAutoFit/>
          </a:bodyPr>
          <a:lstStyle/>
          <a:p>
            <a:pPr lvl="0" algn="just">
              <a:lnSpc>
                <a:spcPct val="125000"/>
              </a:lnSpc>
              <a:defRPr/>
            </a:pPr>
            <a:r>
              <a:rPr lang="vi-VN" altLang="zh-CN" sz="2500" b="1" dirty="0" smtClean="0">
                <a:latin typeface="Times New Roman" panose="02020603050405020304" pitchFamily="18" charset="0"/>
                <a:cs typeface="Times New Roman" panose="02020603050405020304" pitchFamily="18" charset="0"/>
                <a:sym typeface="+mn-lt"/>
              </a:rPr>
              <a:t>* </a:t>
            </a:r>
            <a:r>
              <a:rPr lang="vi-VN" altLang="zh-CN" sz="2500" b="1" dirty="0">
                <a:latin typeface="Times New Roman" panose="02020603050405020304" pitchFamily="18" charset="0"/>
                <a:cs typeface="Times New Roman" panose="02020603050405020304" pitchFamily="18" charset="0"/>
                <a:sym typeface="+mn-lt"/>
              </a:rPr>
              <a:t>Mang cốt cách của một nghệ sĩ tài hoa:</a:t>
            </a:r>
          </a:p>
          <a:p>
            <a:pPr lvl="0" algn="just">
              <a:lnSpc>
                <a:spcPct val="125000"/>
              </a:lnSpc>
              <a:defRPr/>
            </a:pPr>
            <a:r>
              <a:rPr lang="vi-VN" altLang="zh-CN" sz="2500" dirty="0">
                <a:latin typeface="Times New Roman" panose="02020603050405020304" pitchFamily="18" charset="0"/>
                <a:cs typeface="Times New Roman" panose="02020603050405020304" pitchFamily="18" charset="0"/>
                <a:sym typeface="+mn-lt"/>
              </a:rPr>
              <a:t>- Qua lời nói và ý nghĩ của viên quản ngục và thầy thơ lại.</a:t>
            </a:r>
          </a:p>
          <a:p>
            <a:pPr lvl="0" algn="just">
              <a:lnSpc>
                <a:spcPct val="125000"/>
              </a:lnSpc>
              <a:defRPr/>
            </a:pPr>
            <a:r>
              <a:rPr lang="vi-VN" altLang="zh-CN" sz="2500" dirty="0">
                <a:latin typeface="Times New Roman" panose="02020603050405020304" pitchFamily="18" charset="0"/>
                <a:cs typeface="Times New Roman" panose="02020603050405020304" pitchFamily="18" charset="0"/>
                <a:sym typeface="+mn-lt"/>
              </a:rPr>
              <a:t>+ “Vùng tỉnh Sơn ta vẫn khen cái tài viết chữ rất nhanh và rất đẹp”.</a:t>
            </a:r>
          </a:p>
          <a:p>
            <a:pPr lvl="0" algn="just">
              <a:lnSpc>
                <a:spcPct val="125000"/>
              </a:lnSpc>
              <a:defRPr/>
            </a:pPr>
            <a:r>
              <a:rPr lang="vi-VN" altLang="zh-CN" sz="2500" dirty="0">
                <a:latin typeface="Times New Roman" panose="02020603050405020304" pitchFamily="18" charset="0"/>
                <a:cs typeface="Times New Roman" panose="02020603050405020304" pitchFamily="18" charset="0"/>
                <a:sym typeface="+mn-lt"/>
              </a:rPr>
              <a:t>+ Lại còn có tài bẻ khóa và vượt ngục</a:t>
            </a:r>
          </a:p>
          <a:p>
            <a:pPr lvl="0" algn="just">
              <a:lnSpc>
                <a:spcPct val="125000"/>
              </a:lnSpc>
              <a:defRPr/>
            </a:pPr>
            <a:r>
              <a:rPr lang="vi-VN" altLang="zh-CN" sz="2500" dirty="0">
                <a:latin typeface="Times New Roman" panose="02020603050405020304" pitchFamily="18" charset="0"/>
                <a:cs typeface="Times New Roman" panose="02020603050405020304" pitchFamily="18" charset="0"/>
                <a:sym typeface="+mn-lt"/>
              </a:rPr>
              <a:t>+ Thầy thơ lại: Phải chém những người như vậy tôi nghĩ mà thấy tiêng tiếc.</a:t>
            </a:r>
          </a:p>
          <a:p>
            <a:pPr lvl="0" algn="just">
              <a:lnSpc>
                <a:spcPct val="125000"/>
              </a:lnSpc>
              <a:defRPr/>
            </a:pPr>
            <a:r>
              <a:rPr lang="vi-VN" altLang="zh-CN" sz="2500" dirty="0">
                <a:latin typeface="Times New Roman" panose="02020603050405020304" pitchFamily="18" charset="0"/>
                <a:cs typeface="Times New Roman" panose="02020603050405020304" pitchFamily="18" charset="0"/>
                <a:sym typeface="+mn-lt"/>
              </a:rPr>
              <a:t>+ Quản ngục nghĩ: “Ta muốn biệt đãi ông Huấn Cao… trong những ngày cuối cùng còn lại”</a:t>
            </a:r>
          </a:p>
          <a:p>
            <a:pPr lvl="0" algn="just">
              <a:lnSpc>
                <a:spcPct val="125000"/>
              </a:lnSpc>
              <a:defRPr/>
            </a:pPr>
            <a:r>
              <a:rPr lang="vi-VN" altLang="zh-CN" sz="2500" dirty="0">
                <a:latin typeface="Times New Roman" panose="02020603050405020304" pitchFamily="18" charset="0"/>
                <a:cs typeface="Times New Roman" panose="02020603050405020304" pitchFamily="18" charset="0"/>
                <a:sym typeface="+mn-lt"/>
              </a:rPr>
              <a:t>- Quản ngục ngày đêm suy nghĩ mong muốn có được chữ Huấn Cao</a:t>
            </a:r>
            <a:r>
              <a:rPr lang="vi-VN" altLang="zh-CN" sz="2500" dirty="0" smtClean="0">
                <a:latin typeface="Times New Roman" panose="02020603050405020304" pitchFamily="18" charset="0"/>
                <a:cs typeface="Times New Roman" panose="02020603050405020304" pitchFamily="18" charset="0"/>
                <a:sym typeface="+mn-lt"/>
              </a:rPr>
              <a:t>.</a:t>
            </a:r>
            <a:endParaRPr lang="vi-VN" altLang="zh-CN" sz="2500" dirty="0">
              <a:latin typeface="Times New Roman" panose="02020603050405020304" pitchFamily="18" charset="0"/>
              <a:cs typeface="Times New Roman" panose="02020603050405020304" pitchFamily="18" charset="0"/>
              <a:sym typeface="+mn-lt"/>
            </a:endParaRPr>
          </a:p>
        </p:txBody>
      </p:sp>
      <p:sp>
        <p:nvSpPr>
          <p:cNvPr id="20" name="TextBox 19"/>
          <p:cNvSpPr txBox="1"/>
          <p:nvPr/>
        </p:nvSpPr>
        <p:spPr>
          <a:xfrm>
            <a:off x="420624" y="364453"/>
            <a:ext cx="640255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4.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Nhân</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vật</a:t>
            </a:r>
            <a:endPar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a. </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Hình </a:t>
            </a:r>
            <a:r>
              <a:rPr lang="en-US" sz="3000" b="1" dirty="0" err="1">
                <a:solidFill>
                  <a:prstClr val="black"/>
                </a:solidFill>
                <a:latin typeface="Times New Roman" panose="02020603050405020304" pitchFamily="18" charset="0"/>
                <a:ea typeface="庞门正道标题体"/>
                <a:cs typeface="Times New Roman" panose="02020603050405020304" pitchFamily="18" charset="0"/>
              </a:rPr>
              <a:t>tượng</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 </a:t>
            </a:r>
            <a:r>
              <a:rPr lang="en-US" sz="3000" b="1" dirty="0" err="1">
                <a:solidFill>
                  <a:prstClr val="black"/>
                </a:solidFill>
                <a:latin typeface="Times New Roman" panose="02020603050405020304" pitchFamily="18" charset="0"/>
                <a:ea typeface="庞门正道标题体"/>
                <a:cs typeface="Times New Roman" panose="02020603050405020304" pitchFamily="18" charset="0"/>
              </a:rPr>
              <a:t>nhân</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 </a:t>
            </a:r>
            <a:r>
              <a:rPr lang="en-US" sz="3000" b="1" dirty="0" err="1">
                <a:solidFill>
                  <a:prstClr val="black"/>
                </a:solidFill>
                <a:latin typeface="Times New Roman" panose="02020603050405020304" pitchFamily="18" charset="0"/>
                <a:ea typeface="庞门正道标题体"/>
                <a:cs typeface="Times New Roman" panose="02020603050405020304" pitchFamily="18" charset="0"/>
              </a:rPr>
              <a:t>vật</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 </a:t>
            </a:r>
            <a:r>
              <a:rPr lang="en-US" sz="3000" b="1" dirty="0" err="1">
                <a:solidFill>
                  <a:prstClr val="black"/>
                </a:solidFill>
                <a:latin typeface="Times New Roman" panose="02020603050405020304" pitchFamily="18" charset="0"/>
                <a:ea typeface="庞门正道标题体"/>
                <a:cs typeface="Times New Roman" panose="02020603050405020304" pitchFamily="18" charset="0"/>
              </a:rPr>
              <a:t>Huấn</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 Cao </a:t>
            </a:r>
            <a:endParaRPr kumimoji="0" lang="en-US" sz="30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8088417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 xmlns:a14="http://schemas.microsoft.com/office/drawing/2010/main">
                  <a14:imgLayer r:embed="rId4">
                    <a14:imgEffect>
                      <a14:backgroundRemoval t="3056" b="98056" l="6094" r="39219">
                        <a14:foregroundMark x1="18281" y1="6944" x2="21406" y2="17500"/>
                        <a14:foregroundMark x1="22969" y1="21389" x2="23125" y2="25278"/>
                        <a14:foregroundMark x1="22031" y1="11667" x2="23438" y2="13333"/>
                        <a14:foregroundMark x1="32969" y1="78611" x2="36563" y2="88056"/>
                        <a14:backgroundMark x1="30469" y1="32222" x2="36719" y2="49722"/>
                        <a14:backgroundMark x1="38125" y1="54444" x2="37031" y2="64167"/>
                        <a14:backgroundMark x1="29063" y1="95278" x2="35938" y2="93333"/>
                      </a14:backgroundRemoval>
                    </a14:imgEffect>
                  </a14:imgLayer>
                </a14:imgProps>
              </a:ext>
              <a:ext uri="{28A0092B-C50C-407E-A947-70E740481C1C}">
                <a14:useLocalDpi xmlns="" xmlns:a14="http://schemas.microsoft.com/office/drawing/2010/main" val="0"/>
              </a:ext>
            </a:extLst>
          </a:blip>
          <a:stretch>
            <a:fillRect/>
          </a:stretch>
        </p:blipFill>
        <p:spPr>
          <a:xfrm>
            <a:off x="8391621" y="698593"/>
            <a:ext cx="7881199" cy="4685247"/>
          </a:xfrm>
          <a:prstGeom prst="rect">
            <a:avLst/>
          </a:prstGeom>
        </p:spPr>
      </p:pic>
      <p:sp>
        <p:nvSpPr>
          <p:cNvPr id="40" name="文本框 39"/>
          <p:cNvSpPr txBox="1"/>
          <p:nvPr/>
        </p:nvSpPr>
        <p:spPr>
          <a:xfrm>
            <a:off x="6301272" y="2627096"/>
            <a:ext cx="1048497" cy="564308"/>
          </a:xfrm>
          <a:prstGeom prst="rect">
            <a:avLst/>
          </a:prstGeom>
          <a:noFill/>
        </p:spPr>
        <p:txBody>
          <a:bodyPr wrap="square" lIns="91424" tIns="45713" rIns="91424" bIns="4571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庞门正道标题体" panose="020F0502020204030204"/>
                <a:cs typeface="+mn-ea"/>
                <a:sym typeface="+mn-lt"/>
              </a:rPr>
              <a:t>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67" b="0" i="0" u="none" strike="noStrike" kern="1200" cap="none" spc="0" normalizeH="0" baseline="0" noProof="0" dirty="0">
                <a:ln>
                  <a:noFill/>
                </a:ln>
                <a:solidFill>
                  <a:prstClr val="white"/>
                </a:solidFill>
                <a:effectLst/>
                <a:uLnTx/>
                <a:uFillTx/>
                <a:latin typeface="庞门正道标题体" panose="020F0502020204030204"/>
                <a:cs typeface="+mn-ea"/>
                <a:sym typeface="+mn-lt"/>
              </a:rPr>
              <a:t>关键字</a:t>
            </a:r>
          </a:p>
        </p:txBody>
      </p:sp>
      <p:sp>
        <p:nvSpPr>
          <p:cNvPr id="43" name="文本框 42"/>
          <p:cNvSpPr txBox="1"/>
          <p:nvPr/>
        </p:nvSpPr>
        <p:spPr>
          <a:xfrm>
            <a:off x="581891" y="2042327"/>
            <a:ext cx="7980218" cy="2785364"/>
          </a:xfrm>
          <a:prstGeom prst="rect">
            <a:avLst/>
          </a:prstGeom>
          <a:noFill/>
        </p:spPr>
        <p:txBody>
          <a:bodyPr wrap="square" lIns="0" tIns="45713" rIns="0" bIns="45713" rtlCol="0">
            <a:spAutoFit/>
          </a:bodyPr>
          <a:lstStyle/>
          <a:p>
            <a:pPr lvl="0" algn="just">
              <a:lnSpc>
                <a:spcPct val="125000"/>
              </a:lnSpc>
              <a:defRPr/>
            </a:pPr>
            <a:r>
              <a:rPr lang="en-US" altLang="zh-CN"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altLang="zh-CN" sz="2800" dirty="0" smtClean="0">
                <a:latin typeface="Times New Roman" panose="02020603050405020304" pitchFamily="18" charset="0"/>
                <a:cs typeface="Times New Roman" panose="02020603050405020304" pitchFamily="18" charset="0"/>
                <a:sym typeface="+mn-lt"/>
              </a:rPr>
              <a:t> </a:t>
            </a:r>
            <a:r>
              <a:rPr lang="vi-VN" altLang="zh-CN" sz="2800" dirty="0">
                <a:latin typeface="Times New Roman" panose="02020603050405020304" pitchFamily="18" charset="0"/>
                <a:cs typeface="Times New Roman" panose="02020603050405020304" pitchFamily="18" charset="0"/>
                <a:sym typeface="+mn-lt"/>
              </a:rPr>
              <a:t>Là người văn võ song toàn, được nhiều người kính phục, kể cả kẻ thù của ông.</a:t>
            </a:r>
          </a:p>
          <a:p>
            <a:pPr lvl="0" algn="just">
              <a:lnSpc>
                <a:spcPct val="125000"/>
              </a:lnSpc>
              <a:defRPr/>
            </a:pPr>
            <a:r>
              <a:rPr lang="en-US" altLang="zh-CN"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altLang="zh-CN" sz="2800" dirty="0" smtClean="0">
                <a:latin typeface="Times New Roman" panose="02020603050405020304" pitchFamily="18" charset="0"/>
                <a:cs typeface="Times New Roman" panose="02020603050405020304" pitchFamily="18" charset="0"/>
                <a:sym typeface="+mn-lt"/>
              </a:rPr>
              <a:t> </a:t>
            </a:r>
            <a:r>
              <a:rPr lang="vi-VN" altLang="zh-CN" sz="2800" dirty="0">
                <a:latin typeface="Times New Roman" panose="02020603050405020304" pitchFamily="18" charset="0"/>
                <a:cs typeface="Times New Roman" panose="02020603050405020304" pitchFamily="18" charset="0"/>
                <a:sym typeface="+mn-lt"/>
              </a:rPr>
              <a:t>Qua nhân vật Huấn Cao, Nguyễn Tuân đã bày tỏ thái độ trân trọng đối với bậc tài hoa và nghệ thuật thư pháp cổ truyền của dân tộc (tấm lòng yêu nước).</a:t>
            </a:r>
          </a:p>
        </p:txBody>
      </p:sp>
      <p:sp>
        <p:nvSpPr>
          <p:cNvPr id="20" name="TextBox 19"/>
          <p:cNvSpPr txBox="1"/>
          <p:nvPr/>
        </p:nvSpPr>
        <p:spPr>
          <a:xfrm>
            <a:off x="420624" y="364453"/>
            <a:ext cx="640255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4.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Nhân</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vật</a:t>
            </a:r>
            <a:endPar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a. </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Hình </a:t>
            </a:r>
            <a:r>
              <a:rPr lang="en-US" sz="3000" b="1" dirty="0" err="1">
                <a:solidFill>
                  <a:prstClr val="black"/>
                </a:solidFill>
                <a:latin typeface="Times New Roman" panose="02020603050405020304" pitchFamily="18" charset="0"/>
                <a:ea typeface="庞门正道标题体"/>
                <a:cs typeface="Times New Roman" panose="02020603050405020304" pitchFamily="18" charset="0"/>
              </a:rPr>
              <a:t>tượng</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 </a:t>
            </a:r>
            <a:r>
              <a:rPr lang="en-US" sz="3000" b="1" dirty="0" err="1">
                <a:solidFill>
                  <a:prstClr val="black"/>
                </a:solidFill>
                <a:latin typeface="Times New Roman" panose="02020603050405020304" pitchFamily="18" charset="0"/>
                <a:ea typeface="庞门正道标题体"/>
                <a:cs typeface="Times New Roman" panose="02020603050405020304" pitchFamily="18" charset="0"/>
              </a:rPr>
              <a:t>nhân</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 </a:t>
            </a:r>
            <a:r>
              <a:rPr lang="en-US" sz="3000" b="1" dirty="0" err="1">
                <a:solidFill>
                  <a:prstClr val="black"/>
                </a:solidFill>
                <a:latin typeface="Times New Roman" panose="02020603050405020304" pitchFamily="18" charset="0"/>
                <a:ea typeface="庞门正道标题体"/>
                <a:cs typeface="Times New Roman" panose="02020603050405020304" pitchFamily="18" charset="0"/>
              </a:rPr>
              <a:t>vật</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 </a:t>
            </a:r>
            <a:r>
              <a:rPr lang="en-US" sz="3000" b="1" dirty="0" err="1">
                <a:solidFill>
                  <a:prstClr val="black"/>
                </a:solidFill>
                <a:latin typeface="Times New Roman" panose="02020603050405020304" pitchFamily="18" charset="0"/>
                <a:ea typeface="庞门正道标题体"/>
                <a:cs typeface="Times New Roman" panose="02020603050405020304" pitchFamily="18" charset="0"/>
              </a:rPr>
              <a:t>Huấn</a:t>
            </a:r>
            <a:r>
              <a:rPr lang="en-US" sz="3000" b="1" dirty="0">
                <a:solidFill>
                  <a:prstClr val="black"/>
                </a:solidFill>
                <a:latin typeface="Times New Roman" panose="02020603050405020304" pitchFamily="18" charset="0"/>
                <a:ea typeface="庞门正道标题体"/>
                <a:cs typeface="Times New Roman" panose="02020603050405020304" pitchFamily="18" charset="0"/>
              </a:rPr>
              <a:t> Cao </a:t>
            </a:r>
            <a:endParaRPr kumimoji="0" lang="en-US" sz="30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271017576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8189" y="-102328"/>
            <a:ext cx="10515600" cy="1325563"/>
          </a:xfrm>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5394" y="952627"/>
            <a:ext cx="3776283" cy="2522557"/>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30174" y="3204575"/>
            <a:ext cx="3222424" cy="2934812"/>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92884" y="365125"/>
            <a:ext cx="3767437" cy="3767437"/>
          </a:xfrm>
          <a:prstGeom prst="rect">
            <a:avLst/>
          </a:prstGeom>
        </p:spPr>
      </p:pic>
      <p:sp>
        <p:nvSpPr>
          <p:cNvPr id="8" name="TextBox 7"/>
          <p:cNvSpPr txBox="1"/>
          <p:nvPr/>
        </p:nvSpPr>
        <p:spPr>
          <a:xfrm>
            <a:off x="7458158" y="4284625"/>
            <a:ext cx="4110754" cy="1569660"/>
          </a:xfrm>
          <a:prstGeom prst="rect">
            <a:avLst/>
          </a:prstGeom>
          <a:noFill/>
        </p:spPr>
        <p:txBody>
          <a:bodyPr wrap="square" rtlCol="0">
            <a:spAutoFit/>
          </a:bodyPr>
          <a:lstStyle/>
          <a:p>
            <a:pPr algn="ctr"/>
            <a:r>
              <a:rPr lang="en-US" sz="3200" dirty="0" err="1" smtClean="0">
                <a:latin typeface="SVN-Wrong Hunt" panose="02000500000000000000" pitchFamily="50" charset="0"/>
              </a:rPr>
              <a:t>Thuyết</a:t>
            </a:r>
            <a:r>
              <a:rPr lang="en-US" sz="3200" dirty="0" smtClean="0">
                <a:latin typeface="SVN-Wrong Hunt" panose="02000500000000000000" pitchFamily="50" charset="0"/>
              </a:rPr>
              <a:t> </a:t>
            </a:r>
            <a:r>
              <a:rPr lang="en-US" sz="3200" dirty="0" err="1" smtClean="0">
                <a:latin typeface="SVN-Wrong Hunt" panose="02000500000000000000" pitchFamily="50" charset="0"/>
              </a:rPr>
              <a:t>trình</a:t>
            </a:r>
            <a:r>
              <a:rPr lang="en-US" sz="3200" dirty="0" smtClean="0">
                <a:latin typeface="SVN-Wrong Hunt" panose="02000500000000000000" pitchFamily="50" charset="0"/>
              </a:rPr>
              <a:t> </a:t>
            </a:r>
            <a:r>
              <a:rPr lang="en-US" sz="3200" dirty="0" err="1" smtClean="0">
                <a:latin typeface="SVN-Wrong Hunt" panose="02000500000000000000" pitchFamily="50" charset="0"/>
              </a:rPr>
              <a:t>giới</a:t>
            </a:r>
            <a:r>
              <a:rPr lang="en-US" sz="3200" dirty="0" smtClean="0">
                <a:latin typeface="SVN-Wrong Hunt" panose="02000500000000000000" pitchFamily="50" charset="0"/>
              </a:rPr>
              <a:t> </a:t>
            </a:r>
            <a:r>
              <a:rPr lang="en-US" sz="3200" dirty="0" err="1" smtClean="0">
                <a:latin typeface="SVN-Wrong Hunt" panose="02000500000000000000" pitchFamily="50" charset="0"/>
              </a:rPr>
              <a:t>thiệu</a:t>
            </a:r>
            <a:r>
              <a:rPr lang="en-US" sz="3200" dirty="0" smtClean="0">
                <a:latin typeface="SVN-Wrong Hunt" panose="02000500000000000000" pitchFamily="50" charset="0"/>
              </a:rPr>
              <a:t> </a:t>
            </a:r>
            <a:r>
              <a:rPr lang="en-US" sz="3200" dirty="0" err="1" smtClean="0">
                <a:latin typeface="SVN-Wrong Hunt" panose="02000500000000000000" pitchFamily="50" charset="0"/>
              </a:rPr>
              <a:t>bức</a:t>
            </a:r>
            <a:r>
              <a:rPr lang="en-US" sz="3200" dirty="0" smtClean="0">
                <a:latin typeface="SVN-Wrong Hunt" panose="02000500000000000000" pitchFamily="50" charset="0"/>
              </a:rPr>
              <a:t> </a:t>
            </a:r>
            <a:r>
              <a:rPr lang="en-US" sz="3200" dirty="0" err="1" smtClean="0">
                <a:latin typeface="SVN-Wrong Hunt" panose="02000500000000000000" pitchFamily="50" charset="0"/>
              </a:rPr>
              <a:t>thư</a:t>
            </a:r>
            <a:r>
              <a:rPr lang="en-US" sz="3200" dirty="0" smtClean="0">
                <a:latin typeface="SVN-Wrong Hunt" panose="02000500000000000000" pitchFamily="50" charset="0"/>
              </a:rPr>
              <a:t> </a:t>
            </a:r>
            <a:r>
              <a:rPr lang="en-US" sz="3200" dirty="0" err="1" smtClean="0">
                <a:latin typeface="SVN-Wrong Hunt" panose="02000500000000000000" pitchFamily="50" charset="0"/>
              </a:rPr>
              <a:t>pháp</a:t>
            </a:r>
            <a:r>
              <a:rPr lang="en-US" sz="3200" dirty="0" smtClean="0">
                <a:latin typeface="SVN-Wrong Hunt" panose="02000500000000000000" pitchFamily="50" charset="0"/>
              </a:rPr>
              <a:t> </a:t>
            </a:r>
            <a:r>
              <a:rPr lang="en-US" sz="3200" dirty="0" err="1" smtClean="0">
                <a:latin typeface="SVN-Wrong Hunt" panose="02000500000000000000" pitchFamily="50" charset="0"/>
              </a:rPr>
              <a:t>mà</a:t>
            </a:r>
            <a:r>
              <a:rPr lang="en-US" sz="3200" dirty="0" smtClean="0">
                <a:latin typeface="SVN-Wrong Hunt" panose="02000500000000000000" pitchFamily="50" charset="0"/>
              </a:rPr>
              <a:t> </a:t>
            </a:r>
            <a:r>
              <a:rPr lang="en-US" sz="3200" dirty="0" err="1" smtClean="0">
                <a:latin typeface="SVN-Wrong Hunt" panose="02000500000000000000" pitchFamily="50" charset="0"/>
              </a:rPr>
              <a:t>em</a:t>
            </a:r>
            <a:r>
              <a:rPr lang="en-US" sz="3200" dirty="0" smtClean="0">
                <a:latin typeface="SVN-Wrong Hunt" panose="02000500000000000000" pitchFamily="50" charset="0"/>
              </a:rPr>
              <a:t> </a:t>
            </a:r>
            <a:r>
              <a:rPr lang="en-US" sz="3200" dirty="0" err="1" smtClean="0">
                <a:latin typeface="SVN-Wrong Hunt" panose="02000500000000000000" pitchFamily="50" charset="0"/>
              </a:rPr>
              <a:t>đã</a:t>
            </a:r>
            <a:r>
              <a:rPr lang="en-US" sz="3200" dirty="0" smtClean="0">
                <a:latin typeface="SVN-Wrong Hunt" panose="02000500000000000000" pitchFamily="50" charset="0"/>
              </a:rPr>
              <a:t> </a:t>
            </a:r>
            <a:r>
              <a:rPr lang="en-US" sz="3200" dirty="0" err="1" smtClean="0">
                <a:latin typeface="SVN-Wrong Hunt" panose="02000500000000000000" pitchFamily="50" charset="0"/>
              </a:rPr>
              <a:t>chuẩn</a:t>
            </a:r>
            <a:r>
              <a:rPr lang="en-US" sz="3200" dirty="0" smtClean="0">
                <a:latin typeface="SVN-Wrong Hunt" panose="02000500000000000000" pitchFamily="50" charset="0"/>
              </a:rPr>
              <a:t> </a:t>
            </a:r>
            <a:r>
              <a:rPr lang="en-US" sz="3200" dirty="0" err="1" smtClean="0">
                <a:latin typeface="SVN-Wrong Hunt" panose="02000500000000000000" pitchFamily="50" charset="0"/>
              </a:rPr>
              <a:t>bị</a:t>
            </a:r>
            <a:r>
              <a:rPr lang="en-US" sz="3200" dirty="0" smtClean="0">
                <a:latin typeface="SVN-Wrong Hunt" panose="02000500000000000000" pitchFamily="50" charset="0"/>
              </a:rPr>
              <a:t>.</a:t>
            </a:r>
            <a:endParaRPr lang="en-US" sz="3200" dirty="0">
              <a:latin typeface="SVN-Wrong Hunt" panose="02000500000000000000" pitchFamily="50" charset="0"/>
            </a:endParaRPr>
          </a:p>
        </p:txBody>
      </p:sp>
    </p:spTree>
    <p:extLst>
      <p:ext uri="{BB962C8B-B14F-4D97-AF65-F5344CB8AC3E}">
        <p14:creationId xmlns="" xmlns:p14="http://schemas.microsoft.com/office/powerpoint/2010/main" val="2605965869"/>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814" y="335893"/>
            <a:ext cx="110490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lvl="0">
              <a:defRPr/>
            </a:pPr>
            <a:r>
              <a:rPr lang="en-US" sz="3000" b="1" dirty="0">
                <a:solidFill>
                  <a:prstClr val="black"/>
                </a:solidFill>
                <a:latin typeface="Times New Roman" panose="02020603050405020304" pitchFamily="18" charset="0"/>
                <a:cs typeface="Times New Roman" panose="02020603050405020304" pitchFamily="18" charset="0"/>
              </a:rPr>
              <a:t>4. </a:t>
            </a:r>
            <a:r>
              <a:rPr lang="en-US" sz="3000" b="1" dirty="0" err="1">
                <a:solidFill>
                  <a:prstClr val="black"/>
                </a:solidFill>
                <a:latin typeface="Times New Roman" panose="02020603050405020304" pitchFamily="18" charset="0"/>
                <a:cs typeface="Times New Roman" panose="02020603050405020304" pitchFamily="18" charset="0"/>
              </a:rPr>
              <a:t>Nhân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vật</a:t>
            </a:r>
            <a:endParaRPr lang="en-US" sz="3000" b="1" dirty="0">
              <a:solidFill>
                <a:prstClr val="black"/>
              </a:solidFill>
              <a:latin typeface="Times New Roman" panose="02020603050405020304" pitchFamily="18" charset="0"/>
              <a:cs typeface="Times New Roman" panose="02020603050405020304" pitchFamily="18" charset="0"/>
            </a:endParaRPr>
          </a:p>
          <a:p>
            <a:pPr lvl="0">
              <a:defRPr/>
            </a:pPr>
            <a:r>
              <a:rPr lang="en-US" sz="3000" b="1" dirty="0">
                <a:solidFill>
                  <a:prstClr val="black"/>
                </a:solidFill>
                <a:latin typeface="Times New Roman" panose="02020603050405020304" pitchFamily="18" charset="0"/>
                <a:cs typeface="Times New Roman" panose="02020603050405020304" pitchFamily="18" charset="0"/>
              </a:rPr>
              <a:t>a. </a:t>
            </a:r>
            <a:r>
              <a:rPr lang="en-US" sz="3000" b="1" dirty="0" err="1">
                <a:solidFill>
                  <a:prstClr val="black"/>
                </a:solidFill>
                <a:latin typeface="Times New Roman" panose="02020603050405020304" pitchFamily="18" charset="0"/>
                <a:cs typeface="Times New Roman" panose="02020603050405020304" pitchFamily="18" charset="0"/>
              </a:rPr>
              <a:t>Hình</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tượng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nhân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vật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Huấn</a:t>
            </a:r>
            <a:r>
              <a:rPr lang="en-US" sz="3000" b="1" dirty="0">
                <a:solidFill>
                  <a:prstClr val="black"/>
                </a:solidFill>
                <a:latin typeface="Times New Roman" panose="02020603050405020304" pitchFamily="18" charset="0"/>
                <a:cs typeface="Times New Roman" panose="02020603050405020304" pitchFamily="18" charset="0"/>
              </a:rPr>
              <a:t> Cao </a:t>
            </a:r>
            <a:endParaRPr lang="en-US" sz="3000" b="1" i="1"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28878" y="2137718"/>
            <a:ext cx="4270006" cy="3634431"/>
          </a:xfrm>
          <a:prstGeom prst="rect">
            <a:avLst/>
          </a:prstGeom>
        </p:spPr>
      </p:pic>
      <p:sp>
        <p:nvSpPr>
          <p:cNvPr id="5" name="TextBox 4"/>
          <p:cNvSpPr txBox="1"/>
          <p:nvPr/>
        </p:nvSpPr>
        <p:spPr>
          <a:xfrm>
            <a:off x="4806669" y="1969774"/>
            <a:ext cx="6783970" cy="4832092"/>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 Có khí phách hiên ngang bất khuất của trang anh hùng dũng </a:t>
            </a:r>
            <a:r>
              <a:rPr lang="vi-VN" sz="2800" b="1" dirty="0" smtClean="0">
                <a:latin typeface="Times New Roman" panose="02020603050405020304" pitchFamily="18" charset="0"/>
                <a:cs typeface="Times New Roman" panose="02020603050405020304" pitchFamily="18" charset="0"/>
              </a:rPr>
              <a:t>liệt:</a:t>
            </a:r>
            <a:endParaRPr lang="en-US" sz="28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vi-VN" sz="2800" dirty="0" smtClean="0">
                <a:latin typeface="Times New Roman" panose="02020603050405020304" pitchFamily="18" charset="0"/>
                <a:cs typeface="Times New Roman" panose="02020603050405020304" pitchFamily="18" charset="0"/>
              </a:rPr>
              <a:t>Khi </a:t>
            </a:r>
            <a:r>
              <a:rPr lang="vi-VN" sz="2800" dirty="0">
                <a:latin typeface="Times New Roman" panose="02020603050405020304" pitchFamily="18" charset="0"/>
                <a:cs typeface="Times New Roman" panose="02020603050405020304" pitchFamily="18" charset="0"/>
              </a:rPr>
              <a:t>mới </a:t>
            </a:r>
            <a:r>
              <a:rPr lang="vi-VN" sz="2800" dirty="0" smtClean="0">
                <a:latin typeface="Times New Roman" panose="02020603050405020304" pitchFamily="18" charset="0"/>
                <a:cs typeface="Times New Roman" panose="02020603050405020304" pitchFamily="18" charset="0"/>
              </a:rPr>
              <a:t>đến:</a:t>
            </a:r>
            <a:endParaRPr lang="vi-VN" sz="2800" dirty="0">
              <a:latin typeface="Times New Roman" panose="02020603050405020304" pitchFamily="18" charset="0"/>
              <a:cs typeface="Times New Roman" panose="02020603050405020304" pitchFamily="18" charset="0"/>
            </a:endParaRPr>
          </a:p>
          <a:p>
            <a:pPr algn="just"/>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Lạnh lùng, chúc mũi gông nặng; né mình tiến vào nhà lao.</a:t>
            </a:r>
          </a:p>
          <a:p>
            <a:pPr algn="just"/>
            <a:r>
              <a:rPr lang="vi-VN" sz="2800" dirty="0">
                <a:latin typeface="Times New Roman" panose="02020603050405020304" pitchFamily="18" charset="0"/>
                <a:cs typeface="Times New Roman" panose="02020603050405020304" pitchFamily="18" charset="0"/>
              </a:rPr>
              <a:t>+ Xem thường câu nói đùa cợt, hăm dọa của tên lính áp giải.</a:t>
            </a:r>
          </a:p>
          <a:p>
            <a:pPr algn="just"/>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Ông Huấn Cao xuất hiện trước mắt mọi người với tư thế hiên ngang, xem thường hoàn cảnh gian khổ và bạo lực nhà tù.</a:t>
            </a:r>
          </a:p>
          <a:p>
            <a:pPr algn="just"/>
            <a:r>
              <a:rPr lang="vi-VN"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2820040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trips(down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72676" y="433229"/>
            <a:ext cx="3474657" cy="2605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88418" y="356050"/>
            <a:ext cx="7420396" cy="6141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1" dirty="0">
                <a:latin typeface="Times New Roman" panose="02020603050405020304" pitchFamily="18" charset="0"/>
                <a:cs typeface="Times New Roman" panose="02020603050405020304" pitchFamily="18" charset="0"/>
              </a:rPr>
              <a:t>* Có khí phách hiên ngang bất khuất của trang anh hùng dũng liệt:</a:t>
            </a:r>
            <a:endParaRPr lang="en-US" sz="24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vi-VN" sz="2400" dirty="0" smtClean="0">
                <a:latin typeface="Times New Roman" panose="02020603050405020304" pitchFamily="18" charset="0"/>
                <a:cs typeface="Times New Roman" panose="02020603050405020304" pitchFamily="18" charset="0"/>
              </a:rPr>
              <a:t>Trong </a:t>
            </a:r>
            <a:r>
              <a:rPr lang="vi-VN" sz="2400" dirty="0">
                <a:latin typeface="Times New Roman" panose="02020603050405020304" pitchFamily="18" charset="0"/>
                <a:cs typeface="Times New Roman" panose="02020603050405020304" pitchFamily="18" charset="0"/>
              </a:rPr>
              <a:t>thời gian bị giam cầm:</a:t>
            </a:r>
          </a:p>
          <a:p>
            <a:pPr algn="just">
              <a:lnSpc>
                <a:spcPct val="150000"/>
              </a:lnSpc>
            </a:pP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Thái độ:</a:t>
            </a:r>
          </a:p>
          <a:p>
            <a:pPr algn="just">
              <a:lnSpc>
                <a:spcPct val="150000"/>
              </a:lnSpc>
            </a:pP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Thản nhiên nhận rượu thịt… lúc chưa bị giam </a:t>
            </a:r>
            <a:r>
              <a:rPr lang="vi-VN" sz="2400" dirty="0" smtClean="0">
                <a:latin typeface="Times New Roman" panose="02020603050405020304" pitchFamily="18" charset="0"/>
                <a:cs typeface="Times New Roman" panose="02020603050405020304" pitchFamily="18" charset="0"/>
              </a:rPr>
              <a:t>cầm</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Ta </a:t>
            </a:r>
            <a:r>
              <a:rPr lang="vi-VN" sz="2400" dirty="0">
                <a:latin typeface="Times New Roman" panose="02020603050405020304" pitchFamily="18" charset="0"/>
                <a:cs typeface="Times New Roman" panose="02020603050405020304" pitchFamily="18" charset="0"/>
              </a:rPr>
              <a:t>chỉ muốn có một điều. Là nhà ngươi đừng đặt chân vào đây</a:t>
            </a:r>
          </a:p>
          <a:p>
            <a:pPr algn="just">
              <a:lnSpc>
                <a:spcPct val="150000"/>
              </a:lnSpc>
            </a:pP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Đến cảnh chết chém ông còn chẳng sợ ……thị oai này”</a:t>
            </a:r>
          </a:p>
          <a:p>
            <a:pPr algn="just">
              <a:lnSpc>
                <a:spcPct val="150000"/>
              </a:lnSpc>
            </a:pP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Tâm </a:t>
            </a:r>
            <a:r>
              <a:rPr lang="vi-VN" sz="2400" dirty="0">
                <a:latin typeface="Times New Roman" panose="02020603050405020304" pitchFamily="18" charset="0"/>
                <a:cs typeface="Times New Roman" panose="02020603050405020304" pitchFamily="18" charset="0"/>
              </a:rPr>
              <a:t>trạng:</a:t>
            </a:r>
          </a:p>
          <a:p>
            <a:pPr algn="just">
              <a:lnSpc>
                <a:spcPct val="150000"/>
              </a:lnSpc>
            </a:pP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Nghĩ đến chí lớn không thành</a:t>
            </a:r>
          </a:p>
          <a:p>
            <a:pPr algn="just">
              <a:lnSpc>
                <a:spcPct val="150000"/>
              </a:lnSpc>
            </a:pP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Nghĩ đến sự </a:t>
            </a:r>
            <a:r>
              <a:rPr lang="en-US" sz="2400" dirty="0" err="1" smtClean="0">
                <a:latin typeface="Times New Roman" panose="02020603050405020304" pitchFamily="18" charset="0"/>
                <a:cs typeface="Times New Roman" panose="02020603050405020304" pitchFamily="18" charset="0"/>
              </a:rPr>
              <a:t>biệt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đãi</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của quản ngục.</a:t>
            </a:r>
          </a:p>
          <a:p>
            <a:pPr marL="342900" indent="-342900" algn="just">
              <a:lnSpc>
                <a:spcPct val="150000"/>
              </a:lnSpc>
              <a:buFont typeface="Arial" panose="020B0604020202020204" pitchFamily="34" charset="0"/>
              <a:buChar char="•"/>
            </a:pP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930196" y="3285367"/>
            <a:ext cx="3723876" cy="312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2400" b="1" dirty="0" smtClean="0">
                <a:latin typeface="Times New Roman" panose="02020603050405020304" pitchFamily="18" charset="0"/>
                <a:cs typeface="Times New Roman" panose="02020603050405020304" pitchFamily="18" charset="0"/>
              </a:rPr>
              <a:t>Dù </a:t>
            </a:r>
            <a:r>
              <a:rPr lang="vi-VN" sz="2400" b="1" dirty="0">
                <a:latin typeface="Times New Roman" panose="02020603050405020304" pitchFamily="18" charset="0"/>
                <a:cs typeface="Times New Roman" panose="02020603050405020304" pitchFamily="18" charset="0"/>
              </a:rPr>
              <a:t>sa cơ thất thế ông vẫn giữ được khí tiết của một nhà nho, của một anh hùng.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7788804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279" y="412049"/>
            <a:ext cx="11049059" cy="553998"/>
          </a:xfrm>
          <a:prstGeom prst="rect">
            <a:avLst/>
          </a:prstGeom>
          <a:noFill/>
        </p:spPr>
        <p:txBody>
          <a:bodyPr wrap="square" rtlCol="0">
            <a:spAutoFit/>
          </a:bodyPr>
          <a:lstStyle/>
          <a:p>
            <a:pPr lvl="0">
              <a:defRPr/>
            </a:pPr>
            <a:r>
              <a:rPr lang="vi-VN" sz="3000" b="1" dirty="0">
                <a:solidFill>
                  <a:prstClr val="black"/>
                </a:solidFill>
                <a:latin typeface="Times New Roman" panose="02020603050405020304" pitchFamily="18" charset="0"/>
                <a:cs typeface="Times New Roman" panose="02020603050405020304" pitchFamily="18" charset="0"/>
              </a:rPr>
              <a:t>*Là người có nhân cách cao đẹp, thiên lương trong sáng:</a:t>
            </a:r>
            <a:endParaRPr kumimoji="0" lang="en-US" sz="30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 xmlns:a14="http://schemas.microsoft.com/office/drawing/2010/main" val="0"/>
              </a:ext>
            </a:extLst>
          </a:blip>
          <a:srcRect r="10338"/>
          <a:stretch/>
        </p:blipFill>
        <p:spPr>
          <a:xfrm>
            <a:off x="250479" y="2491938"/>
            <a:ext cx="3452280" cy="2165805"/>
          </a:xfrm>
          <a:prstGeom prst="rect">
            <a:avLst/>
          </a:prstGeom>
          <a:ln>
            <a:noFill/>
          </a:ln>
          <a:effectLst>
            <a:softEdge rad="112500"/>
          </a:effectLst>
        </p:spPr>
      </p:pic>
      <p:sp>
        <p:nvSpPr>
          <p:cNvPr id="4" name="Rectangle 3"/>
          <p:cNvSpPr/>
          <p:nvPr/>
        </p:nvSpPr>
        <p:spPr>
          <a:xfrm>
            <a:off x="3702758" y="1035857"/>
            <a:ext cx="8132802" cy="1938992"/>
          </a:xfrm>
          <a:prstGeom prst="rect">
            <a:avLst/>
          </a:prstGeom>
          <a:solidFill>
            <a:schemeClr val="bg2">
              <a:lumMod val="90000"/>
            </a:schemeClr>
          </a:solidFill>
        </p:spPr>
        <p:txBody>
          <a:bodyPr wrap="square">
            <a:spAutoFit/>
          </a:bodyPr>
          <a:lstStyle/>
          <a:p>
            <a:pPr algn="just"/>
            <a:r>
              <a:rPr lang="vi-VN" sz="2400" dirty="0" smtClean="0">
                <a:latin typeface="Times New Roman" panose="02020603050405020304" pitchFamily="18" charset="0"/>
                <a:ea typeface="Arial" panose="020B0604020202020204" pitchFamily="34" charset="0"/>
              </a:rPr>
              <a:t>- </a:t>
            </a:r>
            <a:r>
              <a:rPr lang="vi-VN" sz="2400" dirty="0">
                <a:latin typeface="Times New Roman" panose="02020603050405020304" pitchFamily="18" charset="0"/>
                <a:ea typeface="Arial" panose="020B0604020202020204" pitchFamily="34" charset="0"/>
              </a:rPr>
              <a:t>Khi nghe thầy thơ lại kể về nỗi lòng của viên quản ngục ông Huấn Cao lặng nghĩ và mỉm cười:</a:t>
            </a:r>
          </a:p>
          <a:p>
            <a:pPr algn="just"/>
            <a:r>
              <a:rPr lang="vi-VN" sz="2400" dirty="0">
                <a:latin typeface="Times New Roman" panose="02020603050405020304" pitchFamily="18" charset="0"/>
                <a:ea typeface="Arial" panose="020B0604020202020204" pitchFamily="34" charset="0"/>
              </a:rPr>
              <a:t>+ “Ta nhất sinh không vì vàng ngọc hay quyền thế mà ép mình viết câu đối</a:t>
            </a:r>
          </a:p>
          <a:p>
            <a:pPr algn="just"/>
            <a:r>
              <a:rPr lang="vi-VN" sz="2400" dirty="0">
                <a:latin typeface="Times New Roman" panose="02020603050405020304" pitchFamily="18" charset="0"/>
                <a:ea typeface="Arial" panose="020B0604020202020204" pitchFamily="34" charset="0"/>
              </a:rPr>
              <a:t>-&gt; Xem thường tiền bạc, quyền </a:t>
            </a:r>
            <a:r>
              <a:rPr lang="vi-VN" sz="2400" dirty="0" smtClean="0">
                <a:latin typeface="Times New Roman" panose="02020603050405020304" pitchFamily="18" charset="0"/>
                <a:ea typeface="Arial" panose="020B0604020202020204" pitchFamily="34" charset="0"/>
              </a:rPr>
              <a:t>thế</a:t>
            </a:r>
            <a:endParaRPr lang="vi-VN" sz="2400" dirty="0">
              <a:latin typeface="Times New Roman" panose="02020603050405020304" pitchFamily="18" charset="0"/>
              <a:ea typeface="Arial" panose="020B0604020202020204" pitchFamily="34" charset="0"/>
            </a:endParaRPr>
          </a:p>
        </p:txBody>
      </p:sp>
      <p:sp>
        <p:nvSpPr>
          <p:cNvPr id="5" name="Rectangle 4"/>
          <p:cNvSpPr/>
          <p:nvPr/>
        </p:nvSpPr>
        <p:spPr>
          <a:xfrm>
            <a:off x="3702758" y="3209081"/>
            <a:ext cx="8132802" cy="1569660"/>
          </a:xfrm>
          <a:prstGeom prst="rect">
            <a:avLst/>
          </a:prstGeom>
          <a:solidFill>
            <a:schemeClr val="bg2">
              <a:lumMod val="90000"/>
            </a:schemeClr>
          </a:solidFill>
        </p:spPr>
        <p:txBody>
          <a:bodyPr wrap="square">
            <a:spAutoFit/>
          </a:bodyPr>
          <a:lstStyle/>
          <a:p>
            <a:pPr algn="just"/>
            <a:r>
              <a:rPr lang="vi-VN" sz="2400" dirty="0" smtClean="0">
                <a:latin typeface="Times New Roman" panose="02020603050405020304" pitchFamily="18" charset="0"/>
                <a:ea typeface="Arial" panose="020B0604020202020204" pitchFamily="34" charset="0"/>
              </a:rPr>
              <a:t>+ </a:t>
            </a:r>
            <a:r>
              <a:rPr lang="vi-VN" sz="2400" dirty="0">
                <a:latin typeface="Times New Roman" panose="02020603050405020304" pitchFamily="18" charset="0"/>
                <a:ea typeface="Arial" panose="020B0604020202020204" pitchFamily="34" charset="0"/>
              </a:rPr>
              <a:t>Ta cảm cái tấm lòng biệt nhỡn liên tài của các ngươi. Thiếu chút nữa, ta đã phụ mất một tấm lòng thiên hạ</a:t>
            </a:r>
          </a:p>
          <a:p>
            <a:pPr algn="just"/>
            <a:r>
              <a:rPr lang="en-US" sz="2400" dirty="0" smtClean="0">
                <a:latin typeface="Times New Roman" panose="02020603050405020304" pitchFamily="18" charset="0"/>
                <a:ea typeface="Arial" panose="020B0604020202020204" pitchFamily="34" charset="0"/>
                <a:sym typeface="Wingdings" panose="05000000000000000000" pitchFamily="2" charset="2"/>
              </a:rPr>
              <a:t></a:t>
            </a:r>
            <a:r>
              <a:rPr lang="vi-VN" sz="2400" dirty="0" smtClean="0">
                <a:latin typeface="Times New Roman" panose="02020603050405020304" pitchFamily="18" charset="0"/>
                <a:ea typeface="Arial" panose="020B0604020202020204" pitchFamily="34" charset="0"/>
              </a:rPr>
              <a:t> </a:t>
            </a:r>
            <a:r>
              <a:rPr lang="vi-VN" sz="2400" dirty="0">
                <a:latin typeface="Times New Roman" panose="02020603050405020304" pitchFamily="18" charset="0"/>
                <a:ea typeface="Arial" panose="020B0604020202020204" pitchFamily="34" charset="0"/>
              </a:rPr>
              <a:t>Tấm lòng biết trân trọng ước muốn tốt đẹp của người khác, yêu cái thiện</a:t>
            </a:r>
            <a:r>
              <a:rPr lang="vi-VN" sz="2400" dirty="0" smtClean="0">
                <a:latin typeface="Times New Roman" panose="02020603050405020304" pitchFamily="18" charset="0"/>
                <a:ea typeface="Arial" panose="020B0604020202020204" pitchFamily="34" charset="0"/>
              </a:rPr>
              <a:t>.</a:t>
            </a:r>
            <a:endParaRPr lang="vi-VN" sz="2400" dirty="0">
              <a:latin typeface="Times New Roman" panose="02020603050405020304" pitchFamily="18" charset="0"/>
              <a:ea typeface="Arial" panose="020B0604020202020204" pitchFamily="34" charset="0"/>
            </a:endParaRPr>
          </a:p>
        </p:txBody>
      </p:sp>
      <p:sp>
        <p:nvSpPr>
          <p:cNvPr id="6" name="Rectangle 5"/>
          <p:cNvSpPr/>
          <p:nvPr/>
        </p:nvSpPr>
        <p:spPr>
          <a:xfrm>
            <a:off x="332509" y="4960015"/>
            <a:ext cx="11503051" cy="1569660"/>
          </a:xfrm>
          <a:prstGeom prst="rect">
            <a:avLst/>
          </a:prstGeom>
          <a:solidFill>
            <a:schemeClr val="bg2">
              <a:lumMod val="90000"/>
            </a:schemeClr>
          </a:solidFill>
        </p:spPr>
        <p:txBody>
          <a:bodyPr wrap="square">
            <a:spAutoFit/>
          </a:bodyPr>
          <a:lstStyle/>
          <a:p>
            <a:pPr algn="just"/>
            <a:r>
              <a:rPr lang="vi-VN" sz="2400" dirty="0" smtClean="0">
                <a:latin typeface="Times New Roman" panose="02020603050405020304" pitchFamily="18" charset="0"/>
                <a:ea typeface="Arial" panose="020B0604020202020204" pitchFamily="34" charset="0"/>
              </a:rPr>
              <a:t>=&gt; </a:t>
            </a:r>
            <a:r>
              <a:rPr lang="vi-VN" sz="2400" dirty="0">
                <a:latin typeface="Times New Roman" panose="02020603050405020304" pitchFamily="18" charset="0"/>
                <a:ea typeface="Arial" panose="020B0604020202020204" pitchFamily="34" charset="0"/>
              </a:rPr>
              <a:t>Ông Huấn Cao là người có nhân cách đáng quý (cốt cách của một nhà nho)</a:t>
            </a:r>
          </a:p>
          <a:p>
            <a:pPr algn="just"/>
            <a:r>
              <a:rPr lang="vi-VN" sz="2400" dirty="0">
                <a:latin typeface="Times New Roman" panose="02020603050405020304" pitchFamily="18" charset="0"/>
                <a:ea typeface="Arial" panose="020B0604020202020204" pitchFamily="34" charset="0"/>
              </a:rPr>
              <a:t>=&gt;Nghệ thuật xây dựng nhân vật độc đáo, qua đó bộc lộ quan niệm nghệ thuật tiến bộ của Nguyễn Tuân: cái tài gắn liền với cái tâm, cái đẹp đi đôi với cái thiện, đó chính là hai mặt thống nhất của một nhân cách lớn</a:t>
            </a:r>
            <a:r>
              <a:rPr lang="vi-VN" sz="2400" dirty="0" smtClean="0">
                <a:latin typeface="Times New Roman" panose="02020603050405020304" pitchFamily="18" charset="0"/>
                <a:ea typeface="Arial" panose="020B0604020202020204" pitchFamily="34" charset="0"/>
              </a:rPr>
              <a:t>.</a:t>
            </a:r>
            <a:endParaRPr lang="vi-VN" sz="2400" dirty="0">
              <a:latin typeface="Times New Roman" panose="02020603050405020304" pitchFamily="18" charset="0"/>
              <a:ea typeface="Arial" panose="020B0604020202020204" pitchFamily="34" charset="0"/>
            </a:endParaRPr>
          </a:p>
        </p:txBody>
      </p:sp>
    </p:spTree>
    <p:extLst>
      <p:ext uri="{BB962C8B-B14F-4D97-AF65-F5344CB8AC3E}">
        <p14:creationId xmlns="" xmlns:p14="http://schemas.microsoft.com/office/powerpoint/2010/main" val="205103166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29">
            <a:extLst>
              <a:ext uri="{FF2B5EF4-FFF2-40B4-BE49-F238E27FC236}">
                <a16:creationId xmlns="" xmlns:a16="http://schemas.microsoft.com/office/drawing/2014/main" id="{1CA9173C-02B7-46FE-9A98-F2443F92C283}"/>
              </a:ext>
            </a:extLst>
          </p:cNvPr>
          <p:cNvGrpSpPr/>
          <p:nvPr/>
        </p:nvGrpSpPr>
        <p:grpSpPr>
          <a:xfrm>
            <a:off x="383059" y="2089067"/>
            <a:ext cx="6686640" cy="983935"/>
            <a:chOff x="648100" y="3562350"/>
            <a:chExt cx="3771500" cy="914400"/>
          </a:xfrm>
        </p:grpSpPr>
        <p:sp>
          <p:nvSpPr>
            <p:cNvPr id="49" name="Rectangle 28">
              <a:extLst>
                <a:ext uri="{FF2B5EF4-FFF2-40B4-BE49-F238E27FC236}">
                  <a16:creationId xmlns="" xmlns:a16="http://schemas.microsoft.com/office/drawing/2014/main" id="{7E0BEC52-EB83-4AC1-9887-D687D433D2B2}"/>
                </a:ext>
              </a:extLst>
            </p:cNvPr>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58" dirty="0">
                <a:cs typeface="+mn-ea"/>
                <a:sym typeface="+mn-lt"/>
              </a:endParaRPr>
            </a:p>
          </p:txBody>
        </p:sp>
        <p:sp>
          <p:nvSpPr>
            <p:cNvPr id="50" name="Rectangle 29">
              <a:extLst>
                <a:ext uri="{FF2B5EF4-FFF2-40B4-BE49-F238E27FC236}">
                  <a16:creationId xmlns="" xmlns:a16="http://schemas.microsoft.com/office/drawing/2014/main" id="{16BD900E-B926-43BC-84F2-BF9870E4FF09}"/>
                </a:ext>
              </a:extLst>
            </p:cNvPr>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58" dirty="0">
                <a:cs typeface="+mn-ea"/>
                <a:sym typeface="+mn-lt"/>
              </a:endParaRPr>
            </a:p>
          </p:txBody>
        </p:sp>
      </p:grpSp>
      <p:grpSp>
        <p:nvGrpSpPr>
          <p:cNvPr id="51" name="Group 32">
            <a:extLst>
              <a:ext uri="{FF2B5EF4-FFF2-40B4-BE49-F238E27FC236}">
                <a16:creationId xmlns="" xmlns:a16="http://schemas.microsoft.com/office/drawing/2014/main" id="{8CAFD9C1-0FC3-433E-917E-61188AF5BCB1}"/>
              </a:ext>
            </a:extLst>
          </p:cNvPr>
          <p:cNvGrpSpPr/>
          <p:nvPr/>
        </p:nvGrpSpPr>
        <p:grpSpPr>
          <a:xfrm>
            <a:off x="383058" y="3237276"/>
            <a:ext cx="6890915" cy="2983554"/>
            <a:chOff x="648100" y="3562350"/>
            <a:chExt cx="3771500" cy="914400"/>
          </a:xfrm>
        </p:grpSpPr>
        <p:sp>
          <p:nvSpPr>
            <p:cNvPr id="52" name="Rectangle 31">
              <a:extLst>
                <a:ext uri="{FF2B5EF4-FFF2-40B4-BE49-F238E27FC236}">
                  <a16:creationId xmlns="" xmlns:a16="http://schemas.microsoft.com/office/drawing/2014/main" id="{59B091F7-B185-4C0A-999B-BA32BFFBE94A}"/>
                </a:ext>
              </a:extLst>
            </p:cNvPr>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58" dirty="0">
                <a:cs typeface="+mn-ea"/>
                <a:sym typeface="+mn-lt"/>
              </a:endParaRPr>
            </a:p>
          </p:txBody>
        </p:sp>
        <p:sp>
          <p:nvSpPr>
            <p:cNvPr id="53" name="Rectangle 32">
              <a:extLst>
                <a:ext uri="{FF2B5EF4-FFF2-40B4-BE49-F238E27FC236}">
                  <a16:creationId xmlns="" xmlns:a16="http://schemas.microsoft.com/office/drawing/2014/main" id="{4A2D58D6-8160-4240-8C8B-AC1267338B84}"/>
                </a:ext>
              </a:extLst>
            </p:cNvPr>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58" dirty="0">
                <a:cs typeface="+mn-ea"/>
                <a:sym typeface="+mn-lt"/>
              </a:endParaRPr>
            </a:p>
          </p:txBody>
        </p:sp>
      </p:grpSp>
      <p:grpSp>
        <p:nvGrpSpPr>
          <p:cNvPr id="54" name="Group 35">
            <a:extLst>
              <a:ext uri="{FF2B5EF4-FFF2-40B4-BE49-F238E27FC236}">
                <a16:creationId xmlns="" xmlns:a16="http://schemas.microsoft.com/office/drawing/2014/main" id="{413449CD-ABA0-4162-B34E-B8E814CC1E75}"/>
              </a:ext>
            </a:extLst>
          </p:cNvPr>
          <p:cNvGrpSpPr/>
          <p:nvPr/>
        </p:nvGrpSpPr>
        <p:grpSpPr>
          <a:xfrm>
            <a:off x="7461828" y="3675376"/>
            <a:ext cx="4227664" cy="2688353"/>
            <a:chOff x="648100" y="3562350"/>
            <a:chExt cx="3771500" cy="914400"/>
          </a:xfrm>
        </p:grpSpPr>
        <p:sp>
          <p:nvSpPr>
            <p:cNvPr id="55" name="Rectangle 39">
              <a:extLst>
                <a:ext uri="{FF2B5EF4-FFF2-40B4-BE49-F238E27FC236}">
                  <a16:creationId xmlns="" xmlns:a16="http://schemas.microsoft.com/office/drawing/2014/main" id="{5B8BC196-052E-4339-83DA-EA9F82946018}"/>
                </a:ext>
              </a:extLst>
            </p:cNvPr>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58" dirty="0">
                <a:cs typeface="+mn-ea"/>
                <a:sym typeface="+mn-lt"/>
              </a:endParaRPr>
            </a:p>
          </p:txBody>
        </p:sp>
        <p:sp>
          <p:nvSpPr>
            <p:cNvPr id="56" name="Rectangle 45">
              <a:extLst>
                <a:ext uri="{FF2B5EF4-FFF2-40B4-BE49-F238E27FC236}">
                  <a16:creationId xmlns="" xmlns:a16="http://schemas.microsoft.com/office/drawing/2014/main" id="{ACBC69C3-F09C-4D19-8031-792A1D9559BB}"/>
                </a:ext>
              </a:extLst>
            </p:cNvPr>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58" dirty="0">
                <a:cs typeface="+mn-ea"/>
                <a:sym typeface="+mn-lt"/>
              </a:endParaRPr>
            </a:p>
          </p:txBody>
        </p:sp>
      </p:grpSp>
      <p:sp>
        <p:nvSpPr>
          <p:cNvPr id="57" name="TextBox 48">
            <a:extLst>
              <a:ext uri="{FF2B5EF4-FFF2-40B4-BE49-F238E27FC236}">
                <a16:creationId xmlns="" xmlns:a16="http://schemas.microsoft.com/office/drawing/2014/main" id="{CA13B47F-341E-4806-87BF-391797465554}"/>
              </a:ext>
            </a:extLst>
          </p:cNvPr>
          <p:cNvSpPr txBox="1"/>
          <p:nvPr/>
        </p:nvSpPr>
        <p:spPr>
          <a:xfrm>
            <a:off x="736017" y="2110069"/>
            <a:ext cx="6096646" cy="777136"/>
          </a:xfrm>
          <a:prstGeom prst="rect">
            <a:avLst/>
          </a:prstGeom>
          <a:noFill/>
        </p:spPr>
        <p:txBody>
          <a:bodyPr wrap="square" lIns="0" tIns="0" rIns="0" bIns="0" rtlCol="0">
            <a:spAutoFit/>
          </a:bodyPr>
          <a:lstStyle/>
          <a:p>
            <a:pPr algn="just">
              <a:lnSpc>
                <a:spcPct val="120000"/>
              </a:lnSpc>
            </a:pPr>
            <a:r>
              <a:rPr lang="en-US" altLang="zh-CN" sz="2200" dirty="0" smtClean="0">
                <a:solidFill>
                  <a:schemeClr val="accent1"/>
                </a:solidFill>
                <a:latin typeface="Times New Roman" panose="02020603050405020304" pitchFamily="18" charset="0"/>
                <a:cs typeface="Times New Roman" panose="02020603050405020304" pitchFamily="18" charset="0"/>
                <a:sym typeface="+mn-lt"/>
              </a:rPr>
              <a:t>L</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à </a:t>
            </a:r>
            <a:r>
              <a:rPr lang="vi-VN" altLang="zh-CN" sz="2200" dirty="0">
                <a:solidFill>
                  <a:schemeClr val="accent1"/>
                </a:solidFill>
                <a:latin typeface="Times New Roman" panose="02020603050405020304" pitchFamily="18" charset="0"/>
                <a:cs typeface="Times New Roman" panose="02020603050405020304" pitchFamily="18" charset="0"/>
                <a:sym typeface="+mn-lt"/>
              </a:rPr>
              <a:t>một thanh âm trong </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trẻo</a:t>
            </a:r>
            <a:r>
              <a:rPr lang="en-US" altLang="zh-CN" sz="2200" dirty="0" smtClean="0">
                <a:solidFill>
                  <a:schemeClr val="accent1"/>
                </a:solidFill>
                <a:latin typeface="Times New Roman" panose="02020603050405020304" pitchFamily="18" charset="0"/>
                <a:cs typeface="Times New Roman" panose="02020603050405020304" pitchFamily="18" charset="0"/>
                <a:sym typeface="+mn-lt"/>
              </a:rPr>
              <a:t>..</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 </a:t>
            </a:r>
            <a:r>
              <a:rPr lang="vi-VN" altLang="zh-CN" sz="2200" dirty="0">
                <a:solidFill>
                  <a:schemeClr val="accent1"/>
                </a:solidFill>
                <a:latin typeface="Times New Roman" panose="02020603050405020304" pitchFamily="18" charset="0"/>
                <a:cs typeface="Times New Roman" panose="02020603050405020304" pitchFamily="18" charset="0"/>
                <a:sym typeface="+mn-lt"/>
              </a:rPr>
              <a:t>chọn nhầm nghề. Giữa bọn </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tàn </a:t>
            </a:r>
            <a:r>
              <a:rPr lang="vi-VN" altLang="zh-CN" sz="2200" dirty="0">
                <a:solidFill>
                  <a:schemeClr val="accent1"/>
                </a:solidFill>
                <a:latin typeface="Times New Roman" panose="02020603050405020304" pitchFamily="18" charset="0"/>
                <a:cs typeface="Times New Roman" panose="02020603050405020304" pitchFamily="18" charset="0"/>
                <a:sym typeface="+mn-lt"/>
              </a:rPr>
              <a:t>nhẫn, lừa lọc, thì hắn lại có tính cách dịu dàng</a:t>
            </a:r>
            <a:endParaRPr lang="en-US" altLang="zh-CN" sz="2200" dirty="0">
              <a:solidFill>
                <a:schemeClr val="tx1">
                  <a:lumMod val="65000"/>
                  <a:lumOff val="35000"/>
                </a:schemeClr>
              </a:solidFill>
              <a:latin typeface="Times New Roman" panose="02020603050405020304" pitchFamily="18" charset="0"/>
              <a:cs typeface="Times New Roman" panose="02020603050405020304" pitchFamily="18" charset="0"/>
              <a:sym typeface="+mn-lt"/>
            </a:endParaRPr>
          </a:p>
        </p:txBody>
      </p:sp>
      <p:sp>
        <p:nvSpPr>
          <p:cNvPr id="58" name="TextBox 50">
            <a:extLst>
              <a:ext uri="{FF2B5EF4-FFF2-40B4-BE49-F238E27FC236}">
                <a16:creationId xmlns="" xmlns:a16="http://schemas.microsoft.com/office/drawing/2014/main" id="{DD1E2C59-DD37-4AAC-BD39-4061CCF22EA5}"/>
              </a:ext>
            </a:extLst>
          </p:cNvPr>
          <p:cNvSpPr txBox="1"/>
          <p:nvPr/>
        </p:nvSpPr>
        <p:spPr>
          <a:xfrm>
            <a:off x="736017" y="3376975"/>
            <a:ext cx="6409250" cy="2843855"/>
          </a:xfrm>
          <a:prstGeom prst="rect">
            <a:avLst/>
          </a:prstGeom>
          <a:noFill/>
        </p:spPr>
        <p:txBody>
          <a:bodyPr wrap="square" lIns="0" tIns="0" rIns="0" bIns="0" rtlCol="0">
            <a:spAutoFit/>
          </a:bodyPr>
          <a:lstStyle/>
          <a:p>
            <a:pPr algn="just">
              <a:lnSpc>
                <a:spcPct val="120000"/>
              </a:lnSpc>
            </a:pPr>
            <a:r>
              <a:rPr lang="vi-VN" altLang="zh-CN" sz="2200" dirty="0">
                <a:solidFill>
                  <a:schemeClr val="accent1"/>
                </a:solidFill>
                <a:latin typeface="Times New Roman" panose="02020603050405020304" pitchFamily="18" charset="0"/>
                <a:cs typeface="Times New Roman" panose="02020603050405020304" pitchFamily="18" charset="0"/>
                <a:sym typeface="+mn-lt"/>
              </a:rPr>
              <a:t>- Lúc đầu ông băn khoăn suy nghĩ và tìm cách giúp đỡ Huấn Cao.</a:t>
            </a:r>
          </a:p>
          <a:p>
            <a:pPr algn="just">
              <a:lnSpc>
                <a:spcPct val="120000"/>
              </a:lnSpc>
            </a:pPr>
            <a:r>
              <a:rPr lang="vi-VN" altLang="zh-CN" sz="2200" dirty="0">
                <a:solidFill>
                  <a:schemeClr val="accent1"/>
                </a:solidFill>
                <a:latin typeface="Times New Roman" panose="02020603050405020304" pitchFamily="18" charset="0"/>
                <a:cs typeface="Times New Roman" panose="02020603050405020304" pitchFamily="18" charset="0"/>
                <a:sym typeface="+mn-lt"/>
              </a:rPr>
              <a:t>- Sau đó ông tỏ ra hiền lành, kiêng nể, có biệt </a:t>
            </a:r>
            <a:r>
              <a:rPr lang="en-US" altLang="zh-CN" sz="2200" dirty="0" err="1" smtClean="0">
                <a:solidFill>
                  <a:schemeClr val="accent1"/>
                </a:solidFill>
                <a:latin typeface="Times New Roman" panose="02020603050405020304" pitchFamily="18" charset="0"/>
                <a:cs typeface="Times New Roman" panose="02020603050405020304" pitchFamily="18" charset="0"/>
                <a:sym typeface="+mn-lt"/>
              </a:rPr>
              <a:t>đãi</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 </a:t>
            </a:r>
            <a:r>
              <a:rPr lang="vi-VN" altLang="zh-CN" sz="2200" dirty="0">
                <a:solidFill>
                  <a:schemeClr val="accent1"/>
                </a:solidFill>
                <a:latin typeface="Times New Roman" panose="02020603050405020304" pitchFamily="18" charset="0"/>
                <a:cs typeface="Times New Roman" panose="02020603050405020304" pitchFamily="18" charset="0"/>
                <a:sym typeface="+mn-lt"/>
              </a:rPr>
              <a:t>với Huấn </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Cao, </a:t>
            </a:r>
            <a:r>
              <a:rPr lang="vi-VN" altLang="zh-CN" sz="2200" dirty="0">
                <a:solidFill>
                  <a:schemeClr val="accent1"/>
                </a:solidFill>
                <a:latin typeface="Times New Roman" panose="02020603050405020304" pitchFamily="18" charset="0"/>
                <a:cs typeface="Times New Roman" panose="02020603050405020304" pitchFamily="18" charset="0"/>
                <a:sym typeface="+mn-lt"/>
              </a:rPr>
              <a:t>không tức giận trước thái độ khinh </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bạc</a:t>
            </a:r>
            <a:r>
              <a:rPr lang="en-US" altLang="zh-CN" sz="2200" dirty="0" smtClean="0">
                <a:solidFill>
                  <a:schemeClr val="accent1"/>
                </a:solidFill>
                <a:latin typeface="Times New Roman" panose="02020603050405020304" pitchFamily="18" charset="0"/>
                <a:cs typeface="Times New Roman" panose="02020603050405020304" pitchFamily="18" charset="0"/>
                <a:sym typeface="+mn-lt"/>
              </a:rPr>
              <a:t>.</a:t>
            </a:r>
            <a:endParaRPr lang="vi-VN" altLang="zh-CN" sz="2200" dirty="0">
              <a:solidFill>
                <a:schemeClr val="accent1"/>
              </a:solidFill>
              <a:latin typeface="Times New Roman" panose="02020603050405020304" pitchFamily="18" charset="0"/>
              <a:cs typeface="Times New Roman" panose="02020603050405020304" pitchFamily="18" charset="0"/>
              <a:sym typeface="+mn-lt"/>
            </a:endParaRPr>
          </a:p>
          <a:p>
            <a:pPr algn="just">
              <a:lnSpc>
                <a:spcPct val="120000"/>
              </a:lnSpc>
            </a:pPr>
            <a:r>
              <a:rPr lang="vi-VN" altLang="zh-CN" sz="2200" dirty="0">
                <a:solidFill>
                  <a:schemeClr val="accent1"/>
                </a:solidFill>
                <a:latin typeface="Times New Roman" panose="02020603050405020304" pitchFamily="18" charset="0"/>
                <a:cs typeface="Times New Roman" panose="02020603050405020304" pitchFamily="18" charset="0"/>
                <a:sym typeface="+mn-lt"/>
              </a:rPr>
              <a:t>- Lo lắng cho Huấn Cao và mong ước xin được chữ.</a:t>
            </a:r>
          </a:p>
          <a:p>
            <a:pPr algn="just">
              <a:lnSpc>
                <a:spcPct val="120000"/>
              </a:lnSpc>
            </a:pPr>
            <a:r>
              <a:rPr lang="vi-VN" altLang="zh-CN" sz="2200" dirty="0">
                <a:solidFill>
                  <a:schemeClr val="accent1"/>
                </a:solidFill>
                <a:latin typeface="Times New Roman" panose="02020603050405020304" pitchFamily="18" charset="0"/>
                <a:cs typeface="Times New Roman" panose="02020603050405020304" pitchFamily="18" charset="0"/>
                <a:sym typeface="+mn-lt"/>
              </a:rPr>
              <a:t>- Cảm động trước lời khuyên của Huấn </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Cao</a:t>
            </a:r>
            <a:r>
              <a:rPr lang="en-US" altLang="zh-CN" sz="2200" dirty="0" smtClean="0">
                <a:solidFill>
                  <a:schemeClr val="accent1"/>
                </a:solidFill>
                <a:latin typeface="Times New Roman" panose="02020603050405020304" pitchFamily="18" charset="0"/>
                <a:cs typeface="Times New Roman" panose="02020603050405020304" pitchFamily="18" charset="0"/>
                <a:sym typeface="+mn-lt"/>
              </a:rPr>
              <a:t>, </a:t>
            </a:r>
            <a:r>
              <a:rPr lang="vi-VN" altLang="zh-CN" sz="2200" dirty="0" smtClean="0">
                <a:solidFill>
                  <a:schemeClr val="accent1"/>
                </a:solidFill>
                <a:latin typeface="Times New Roman" panose="02020603050405020304" pitchFamily="18" charset="0"/>
                <a:cs typeface="Times New Roman" panose="02020603050405020304" pitchFamily="18" charset="0"/>
                <a:sym typeface="+mn-lt"/>
              </a:rPr>
              <a:t>hứa </a:t>
            </a:r>
            <a:r>
              <a:rPr lang="vi-VN" altLang="zh-CN" sz="2200" dirty="0">
                <a:solidFill>
                  <a:schemeClr val="accent1"/>
                </a:solidFill>
                <a:latin typeface="Times New Roman" panose="02020603050405020304" pitchFamily="18" charset="0"/>
                <a:cs typeface="Times New Roman" panose="02020603050405020304" pitchFamily="18" charset="0"/>
                <a:sym typeface="+mn-lt"/>
              </a:rPr>
              <a:t>sẽ làm theo</a:t>
            </a:r>
          </a:p>
        </p:txBody>
      </p:sp>
      <p:sp>
        <p:nvSpPr>
          <p:cNvPr id="59" name="TextBox 51">
            <a:extLst>
              <a:ext uri="{FF2B5EF4-FFF2-40B4-BE49-F238E27FC236}">
                <a16:creationId xmlns="" xmlns:a16="http://schemas.microsoft.com/office/drawing/2014/main" id="{5C01F46C-9D22-45B0-B2BB-16640C97D0F2}"/>
              </a:ext>
            </a:extLst>
          </p:cNvPr>
          <p:cNvSpPr txBox="1"/>
          <p:nvPr/>
        </p:nvSpPr>
        <p:spPr>
          <a:xfrm>
            <a:off x="7726502" y="3675376"/>
            <a:ext cx="3775135" cy="2659190"/>
          </a:xfrm>
          <a:prstGeom prst="rect">
            <a:avLst/>
          </a:prstGeom>
          <a:noFill/>
        </p:spPr>
        <p:txBody>
          <a:bodyPr wrap="square" lIns="0" tIns="0" rIns="0" bIns="0" rtlCol="0">
            <a:spAutoFit/>
          </a:bodyPr>
          <a:lstStyle/>
          <a:p>
            <a:pPr algn="just">
              <a:lnSpc>
                <a:spcPct val="120000"/>
              </a:lnSpc>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2400" dirty="0" smtClean="0">
                <a:latin typeface="Times New Roman" panose="02020603050405020304" pitchFamily="18" charset="0"/>
                <a:cs typeface="Times New Roman" panose="02020603050405020304" pitchFamily="18" charset="0"/>
              </a:rPr>
              <a:t>Viên </a:t>
            </a:r>
            <a:r>
              <a:rPr lang="vi-VN" sz="2400" dirty="0">
                <a:latin typeface="Times New Roman" panose="02020603050405020304" pitchFamily="18" charset="0"/>
                <a:cs typeface="Times New Roman" panose="02020603050405020304" pitchFamily="18" charset="0"/>
              </a:rPr>
              <a:t>quản ngục là người có tâm hồn trong sáng, có sở thích cao quý, biết say mê và quý trọng cái đẹp, trân trọng tài năng và nhân cách người khác.</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31" name="TextBox 30"/>
          <p:cNvSpPr txBox="1"/>
          <p:nvPr/>
        </p:nvSpPr>
        <p:spPr>
          <a:xfrm>
            <a:off x="383059" y="274527"/>
            <a:ext cx="11049059" cy="1477328"/>
          </a:xfrm>
          <a:prstGeom prst="rect">
            <a:avLst/>
          </a:prstGeom>
          <a:noFill/>
        </p:spPr>
        <p:txBody>
          <a:bodyPr wrap="square" rtlCol="0">
            <a:spAutoFit/>
          </a:bodyPr>
          <a:lstStyle/>
          <a:p>
            <a:pPr lvl="0">
              <a:defRPr/>
            </a:pPr>
            <a:r>
              <a:rPr lang="en-US" sz="3000" b="1" dirty="0">
                <a:solidFill>
                  <a:prstClr val="black"/>
                </a:solidFill>
                <a:latin typeface="Times New Roman" panose="02020603050405020304" pitchFamily="18" charset="0"/>
                <a:cs typeface="Times New Roman" panose="02020603050405020304" pitchFamily="18" charset="0"/>
              </a:rPr>
              <a:t>II. ĐỌC – HIỂU VĂN BẢN</a:t>
            </a:r>
          </a:p>
          <a:p>
            <a:pPr lvl="0">
              <a:defRPr/>
            </a:pPr>
            <a:r>
              <a:rPr lang="en-US" sz="3000" b="1" dirty="0">
                <a:solidFill>
                  <a:prstClr val="black"/>
                </a:solidFill>
                <a:latin typeface="Times New Roman" panose="02020603050405020304" pitchFamily="18" charset="0"/>
                <a:cs typeface="Times New Roman" panose="02020603050405020304" pitchFamily="18" charset="0"/>
              </a:rPr>
              <a:t>4. </a:t>
            </a:r>
            <a:r>
              <a:rPr lang="en-US" sz="3000" b="1" dirty="0" err="1">
                <a:solidFill>
                  <a:prstClr val="black"/>
                </a:solidFill>
                <a:latin typeface="Times New Roman" panose="02020603050405020304" pitchFamily="18" charset="0"/>
                <a:cs typeface="Times New Roman" panose="02020603050405020304" pitchFamily="18" charset="0"/>
              </a:rPr>
              <a:t>Nhân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vật</a:t>
            </a:r>
            <a:endParaRPr lang="en-US" sz="3000" b="1" dirty="0">
              <a:solidFill>
                <a:prstClr val="black"/>
              </a:solidFill>
              <a:latin typeface="Times New Roman" panose="02020603050405020304" pitchFamily="18" charset="0"/>
              <a:cs typeface="Times New Roman" panose="02020603050405020304" pitchFamily="18" charset="0"/>
            </a:endParaRPr>
          </a:p>
          <a:p>
            <a:pPr lvl="0">
              <a:defRPr/>
            </a:pPr>
            <a:r>
              <a:rPr lang="en-US" sz="3000" b="1" dirty="0" smtClean="0">
                <a:solidFill>
                  <a:prstClr val="black"/>
                </a:solidFill>
                <a:latin typeface="Times New Roman" panose="02020603050405020304" pitchFamily="18" charset="0"/>
                <a:cs typeface="Times New Roman" panose="02020603050405020304" pitchFamily="18" charset="0"/>
              </a:rPr>
              <a:t>b. </a:t>
            </a:r>
            <a:r>
              <a:rPr lang="en-US" sz="3000" b="1" dirty="0" err="1" smtClean="0">
                <a:solidFill>
                  <a:prstClr val="black"/>
                </a:solidFill>
                <a:latin typeface="Times New Roman" panose="02020603050405020304" pitchFamily="18" charset="0"/>
                <a:cs typeface="Times New Roman" panose="02020603050405020304" pitchFamily="18" charset="0"/>
              </a:rPr>
              <a:t>Nhân</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vật</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viên</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quản</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ngục</a:t>
            </a:r>
            <a:endParaRPr lang="en-US" sz="3000" b="1" i="1" dirty="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26239" r="26464"/>
          <a:stretch/>
        </p:blipFill>
        <p:spPr>
          <a:xfrm rot="20459783">
            <a:off x="6869853" y="192798"/>
            <a:ext cx="2053671" cy="2894698"/>
          </a:xfrm>
          <a:prstGeom prst="rect">
            <a:avLst/>
          </a:prstGeom>
        </p:spPr>
      </p:pic>
      <p:pic>
        <p:nvPicPr>
          <p:cNvPr id="3" name="Picture 2"/>
          <p:cNvPicPr>
            <a:picLocks noChangeAspect="1"/>
          </p:cNvPicPr>
          <p:nvPr/>
        </p:nvPicPr>
        <p:blipFill rotWithShape="1">
          <a:blip r:embed="rId4">
            <a:extLst>
              <a:ext uri="{28A0092B-C50C-407E-A947-70E740481C1C}">
                <a14:useLocalDpi xmlns="" xmlns:a14="http://schemas.microsoft.com/office/drawing/2010/main" val="0"/>
              </a:ext>
            </a:extLst>
          </a:blip>
          <a:srcRect b="11351"/>
          <a:stretch/>
        </p:blipFill>
        <p:spPr>
          <a:xfrm>
            <a:off x="8902727" y="59864"/>
            <a:ext cx="2657051" cy="3383982"/>
          </a:xfrm>
          <a:prstGeom prst="rect">
            <a:avLst/>
          </a:prstGeom>
        </p:spPr>
      </p:pic>
    </p:spTree>
    <p:extLst>
      <p:ext uri="{BB962C8B-B14F-4D97-AF65-F5344CB8AC3E}">
        <p14:creationId xmlns="" xmlns:p14="http://schemas.microsoft.com/office/powerpoint/2010/main" val="75267090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500"/>
                                        <p:tgtEl>
                                          <p:spTgt spid="51"/>
                                        </p:tgtEl>
                                      </p:cBhvr>
                                    </p:animEffect>
                                  </p:childTnLst>
                                </p:cTn>
                              </p:par>
                              <p:par>
                                <p:cTn id="15" presetID="22" presetClass="entr" presetSubtype="8"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par>
                                <p:cTn id="22" presetID="22" presetClass="entr" presetSubtype="8"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672" y="2266774"/>
            <a:ext cx="1056555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black"/>
                </a:solidFill>
                <a:latin typeface="Times New Roman" panose="02020603050405020304" pitchFamily="18" charset="0"/>
                <a:ea typeface="庞门正道标题体"/>
                <a:cs typeface="Times New Roman" panose="02020603050405020304" pitchFamily="18" charset="0"/>
              </a:rPr>
              <a:t>II. ĐỌC HIỂU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5.</a:t>
            </a:r>
            <a:r>
              <a:rPr kumimoji="0" lang="en-US" sz="5400" b="1" i="0" u="none" strike="noStrike" kern="1200" cap="none" spc="0" normalizeH="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 </a:t>
            </a:r>
            <a:r>
              <a:rPr lang="en-US" sz="5400" b="1" dirty="0" smtClean="0">
                <a:solidFill>
                  <a:srgbClr val="C00000"/>
                </a:solidFill>
                <a:latin typeface="Times New Roman" panose="02020603050405020304" pitchFamily="18" charset="0"/>
                <a:ea typeface="庞门正道标题体"/>
                <a:cs typeface="Times New Roman" panose="02020603050405020304" pitchFamily="18" charset="0"/>
              </a:rPr>
              <a:t>CẢNH CHO CHỮ</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85133674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nvSpPr>
        <p:spPr>
          <a:xfrm>
            <a:off x="6301272" y="2627096"/>
            <a:ext cx="1048497" cy="564308"/>
          </a:xfrm>
          <a:prstGeom prst="rect">
            <a:avLst/>
          </a:prstGeom>
          <a:noFill/>
        </p:spPr>
        <p:txBody>
          <a:bodyPr wrap="square" lIns="91424" tIns="45713" rIns="91424" bIns="4571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庞门正道标题体" panose="020F0502020204030204"/>
                <a:ea typeface="庞门正道标题体"/>
                <a:cs typeface="+mn-ea"/>
                <a:sym typeface="+mn-lt"/>
              </a:rPr>
              <a:t>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67" b="0" i="0" u="none" strike="noStrike" kern="1200" cap="none" spc="0" normalizeH="0" baseline="0" noProof="0" dirty="0">
                <a:ln>
                  <a:noFill/>
                </a:ln>
                <a:solidFill>
                  <a:prstClr val="white"/>
                </a:solidFill>
                <a:effectLst/>
                <a:uLnTx/>
                <a:uFillTx/>
                <a:latin typeface="庞门正道标题体" panose="020F0502020204030204"/>
                <a:ea typeface="庞门正道标题体"/>
                <a:cs typeface="+mn-ea"/>
                <a:sym typeface="+mn-lt"/>
              </a:rPr>
              <a:t>关键字</a:t>
            </a:r>
          </a:p>
        </p:txBody>
      </p:sp>
      <p:sp>
        <p:nvSpPr>
          <p:cNvPr id="43" name="文本框 42"/>
          <p:cNvSpPr txBox="1"/>
          <p:nvPr/>
        </p:nvSpPr>
        <p:spPr>
          <a:xfrm>
            <a:off x="754603" y="1662124"/>
            <a:ext cx="6730529" cy="4401191"/>
          </a:xfrm>
          <a:prstGeom prst="rect">
            <a:avLst/>
          </a:prstGeom>
          <a:noFill/>
        </p:spPr>
        <p:txBody>
          <a:bodyPr wrap="square" lIns="0" tIns="45713" rIns="0" bIns="45713" rtlCol="0">
            <a:spAutoFit/>
          </a:bodyPr>
          <a:lstStyle/>
          <a:p>
            <a:pPr lvl="0" algn="just">
              <a:lnSpc>
                <a:spcPct val="125000"/>
              </a:lnSpc>
              <a:defRPr/>
            </a:pPr>
            <a:r>
              <a:rPr lang="vi-VN" altLang="zh-CN" sz="2800" dirty="0">
                <a:solidFill>
                  <a:prstClr val="black"/>
                </a:solidFill>
                <a:latin typeface="Times New Roman" panose="02020603050405020304" pitchFamily="18" charset="0"/>
                <a:cs typeface="Times New Roman" panose="02020603050405020304" pitchFamily="18" charset="0"/>
                <a:sym typeface="+mn-lt"/>
              </a:rPr>
              <a:t>- </a:t>
            </a:r>
            <a:r>
              <a:rPr lang="vi-VN" altLang="zh-CN" sz="2800" b="1" dirty="0">
                <a:solidFill>
                  <a:prstClr val="black"/>
                </a:solidFill>
                <a:latin typeface="Times New Roman" panose="02020603050405020304" pitchFamily="18" charset="0"/>
                <a:cs typeface="Times New Roman" panose="02020603050405020304" pitchFamily="18" charset="0"/>
                <a:sym typeface="+mn-lt"/>
              </a:rPr>
              <a:t>Một cảnh tượng xưa nay chưa từng có:</a:t>
            </a:r>
          </a:p>
          <a:p>
            <a:pPr lvl="0" algn="just">
              <a:lnSpc>
                <a:spcPct val="125000"/>
              </a:lnSpc>
              <a:defRPr/>
            </a:pPr>
            <a:r>
              <a:rPr lang="vi-VN" altLang="zh-CN" sz="2800" dirty="0">
                <a:solidFill>
                  <a:prstClr val="black"/>
                </a:solidFill>
                <a:latin typeface="Times New Roman" panose="02020603050405020304" pitchFamily="18" charset="0"/>
                <a:cs typeface="Times New Roman" panose="02020603050405020304" pitchFamily="18" charset="0"/>
                <a:sym typeface="+mn-lt"/>
              </a:rPr>
              <a:t>+ Trong buồng tối chật hẹp, ẩm ướt tường đầy mạng nhện, đất bừa bãi phân chuột phân gián &gt;&lt; ánh sáng của bó đuốc, tấm lụa trắng, mùi mực thơm.</a:t>
            </a:r>
          </a:p>
          <a:p>
            <a:pPr lvl="0" algn="just">
              <a:lnSpc>
                <a:spcPct val="125000"/>
              </a:lnSpc>
              <a:defRPr/>
            </a:pPr>
            <a:r>
              <a:rPr lang="en-US" altLang="zh-C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zh-CN" sz="2800" dirty="0" smtClean="0">
                <a:solidFill>
                  <a:prstClr val="black"/>
                </a:solidFill>
                <a:latin typeface="Times New Roman" panose="02020603050405020304" pitchFamily="18" charset="0"/>
                <a:cs typeface="Times New Roman" panose="02020603050405020304" pitchFamily="18" charset="0"/>
                <a:sym typeface="+mn-lt"/>
              </a:rPr>
              <a:t> </a:t>
            </a:r>
            <a:r>
              <a:rPr lang="vi-VN" altLang="zh-CN" sz="2800" dirty="0">
                <a:solidFill>
                  <a:prstClr val="black"/>
                </a:solidFill>
                <a:latin typeface="Times New Roman" panose="02020603050405020304" pitchFamily="18" charset="0"/>
                <a:cs typeface="Times New Roman" panose="02020603050405020304" pitchFamily="18" charset="0"/>
                <a:sym typeface="+mn-lt"/>
              </a:rPr>
              <a:t>Cái đẹp lại được sáng tạo giữa chốn hôi hám, nhơ bẩn; thiên lương cao cả lại tỏa sáng ở chính nơi bóng tới và tội ác ngự trị</a:t>
            </a:r>
          </a:p>
        </p:txBody>
      </p:sp>
      <p:sp>
        <p:nvSpPr>
          <p:cNvPr id="20" name="TextBox 19"/>
          <p:cNvSpPr txBox="1"/>
          <p:nvPr/>
        </p:nvSpPr>
        <p:spPr>
          <a:xfrm>
            <a:off x="420624" y="364453"/>
            <a:ext cx="64025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5.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Cảnh</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cho</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chữ</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endParaRPr kumimoji="0" lang="en-US" sz="30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55510" y="2300341"/>
            <a:ext cx="3429000"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89918419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nvSpPr>
        <p:spPr>
          <a:xfrm>
            <a:off x="6301272" y="2627096"/>
            <a:ext cx="1048497" cy="564308"/>
          </a:xfrm>
          <a:prstGeom prst="rect">
            <a:avLst/>
          </a:prstGeom>
          <a:noFill/>
        </p:spPr>
        <p:txBody>
          <a:bodyPr wrap="square" lIns="91424" tIns="45713" rIns="91424" bIns="4571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庞门正道标题体" panose="020F0502020204030204"/>
                <a:ea typeface="庞门正道标题体"/>
                <a:cs typeface="+mn-ea"/>
                <a:sym typeface="+mn-lt"/>
              </a:rPr>
              <a:t>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67" b="0" i="0" u="none" strike="noStrike" kern="1200" cap="none" spc="0" normalizeH="0" baseline="0" noProof="0" dirty="0">
                <a:ln>
                  <a:noFill/>
                </a:ln>
                <a:solidFill>
                  <a:prstClr val="white"/>
                </a:solidFill>
                <a:effectLst/>
                <a:uLnTx/>
                <a:uFillTx/>
                <a:latin typeface="庞门正道标题体" panose="020F0502020204030204"/>
                <a:ea typeface="庞门正道标题体"/>
                <a:cs typeface="+mn-ea"/>
                <a:sym typeface="+mn-lt"/>
              </a:rPr>
              <a:t>关键字</a:t>
            </a:r>
          </a:p>
        </p:txBody>
      </p:sp>
      <p:sp>
        <p:nvSpPr>
          <p:cNvPr id="43" name="文本框 42"/>
          <p:cNvSpPr txBox="1"/>
          <p:nvPr/>
        </p:nvSpPr>
        <p:spPr>
          <a:xfrm>
            <a:off x="754602" y="1662124"/>
            <a:ext cx="6900463" cy="2785364"/>
          </a:xfrm>
          <a:prstGeom prst="rect">
            <a:avLst/>
          </a:prstGeom>
          <a:noFill/>
        </p:spPr>
        <p:txBody>
          <a:bodyPr wrap="square" lIns="0" tIns="45713" rIns="0" bIns="45713" rtlCol="0">
            <a:spAutoFit/>
          </a:bodyPr>
          <a:lstStyle/>
          <a:p>
            <a:pPr lvl="0" algn="just">
              <a:lnSpc>
                <a:spcPct val="125000"/>
              </a:lnSpc>
              <a:defRPr/>
            </a:pPr>
            <a:r>
              <a:rPr lang="vi-VN" altLang="zh-CN" sz="2800" dirty="0">
                <a:solidFill>
                  <a:prstClr val="black"/>
                </a:solidFill>
                <a:latin typeface="Times New Roman" panose="02020603050405020304" pitchFamily="18" charset="0"/>
                <a:cs typeface="Times New Roman" panose="02020603050405020304" pitchFamily="18" charset="0"/>
                <a:sym typeface="+mn-lt"/>
              </a:rPr>
              <a:t>- </a:t>
            </a:r>
            <a:r>
              <a:rPr lang="vi-VN" altLang="zh-CN" sz="2800" b="1" dirty="0">
                <a:solidFill>
                  <a:prstClr val="black"/>
                </a:solidFill>
                <a:latin typeface="Times New Roman" panose="02020603050405020304" pitchFamily="18" charset="0"/>
                <a:cs typeface="Times New Roman" panose="02020603050405020304" pitchFamily="18" charset="0"/>
                <a:sym typeface="+mn-lt"/>
              </a:rPr>
              <a:t>Một cảnh tượng xưa nay chưa từng có:</a:t>
            </a:r>
          </a:p>
          <a:p>
            <a:pPr lvl="0" algn="just">
              <a:lnSpc>
                <a:spcPct val="125000"/>
              </a:lnSpc>
              <a:defRPr/>
            </a:pPr>
            <a:r>
              <a:rPr lang="vi-VN" altLang="zh-CN" sz="2800" dirty="0">
                <a:solidFill>
                  <a:prstClr val="black"/>
                </a:solidFill>
                <a:latin typeface="Times New Roman" panose="02020603050405020304" pitchFamily="18" charset="0"/>
                <a:cs typeface="Times New Roman" panose="02020603050405020304" pitchFamily="18" charset="0"/>
                <a:sym typeface="+mn-lt"/>
              </a:rPr>
              <a:t>+ Người tù cổ đeo gông chân vướng </a:t>
            </a:r>
            <a:r>
              <a:rPr lang="vi-VN" altLang="zh-CN" sz="2800" dirty="0" smtClean="0">
                <a:solidFill>
                  <a:prstClr val="black"/>
                </a:solidFill>
                <a:latin typeface="Times New Roman" panose="02020603050405020304" pitchFamily="18" charset="0"/>
                <a:cs typeface="Times New Roman" panose="02020603050405020304" pitchFamily="18" charset="0"/>
                <a:sym typeface="+mn-lt"/>
              </a:rPr>
              <a:t>xiềng</a:t>
            </a:r>
            <a:r>
              <a:rPr lang="en-US" altLang="zh-CN" sz="2800" dirty="0" smtClean="0">
                <a:solidFill>
                  <a:prstClr val="black"/>
                </a:solidFill>
                <a:latin typeface="Times New Roman" panose="02020603050405020304" pitchFamily="18" charset="0"/>
                <a:cs typeface="Times New Roman" panose="02020603050405020304" pitchFamily="18" charset="0"/>
                <a:sym typeface="+mn-lt"/>
              </a:rPr>
              <a:t> </a:t>
            </a:r>
          </a:p>
          <a:p>
            <a:pPr lvl="0" algn="just">
              <a:lnSpc>
                <a:spcPct val="125000"/>
              </a:lnSpc>
              <a:defRPr/>
            </a:pPr>
            <a:r>
              <a:rPr lang="vi-VN" altLang="zh-CN" sz="2800" dirty="0" smtClean="0">
                <a:solidFill>
                  <a:prstClr val="black"/>
                </a:solidFill>
                <a:latin typeface="Times New Roman" panose="02020603050405020304" pitchFamily="18" charset="0"/>
                <a:cs typeface="Times New Roman" panose="02020603050405020304" pitchFamily="18" charset="0"/>
                <a:sym typeface="+mn-lt"/>
              </a:rPr>
              <a:t>&gt;&lt; </a:t>
            </a:r>
            <a:r>
              <a:rPr lang="vi-VN" altLang="zh-CN" sz="2800" dirty="0">
                <a:solidFill>
                  <a:prstClr val="black"/>
                </a:solidFill>
                <a:latin typeface="Times New Roman" panose="02020603050405020304" pitchFamily="18" charset="0"/>
                <a:cs typeface="Times New Roman" panose="02020603050405020304" pitchFamily="18" charset="0"/>
                <a:sym typeface="+mn-lt"/>
              </a:rPr>
              <a:t>đang dậm tô nét chữ trên tấm lụa trắng tinh</a:t>
            </a:r>
          </a:p>
          <a:p>
            <a:pPr lvl="0" algn="just">
              <a:lnSpc>
                <a:spcPct val="125000"/>
              </a:lnSpc>
              <a:defRPr/>
            </a:pPr>
            <a:r>
              <a:rPr lang="en-US" altLang="zh-C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zh-CN" sz="2800" dirty="0" smtClean="0">
                <a:solidFill>
                  <a:prstClr val="black"/>
                </a:solidFill>
                <a:latin typeface="Times New Roman" panose="02020603050405020304" pitchFamily="18" charset="0"/>
                <a:cs typeface="Times New Roman" panose="02020603050405020304" pitchFamily="18" charset="0"/>
                <a:sym typeface="+mn-lt"/>
              </a:rPr>
              <a:t> </a:t>
            </a:r>
            <a:r>
              <a:rPr lang="vi-VN" altLang="zh-CN" sz="2800" dirty="0">
                <a:solidFill>
                  <a:prstClr val="black"/>
                </a:solidFill>
                <a:latin typeface="Times New Roman" panose="02020603050405020304" pitchFamily="18" charset="0"/>
                <a:cs typeface="Times New Roman" panose="02020603050405020304" pitchFamily="18" charset="0"/>
                <a:sym typeface="+mn-lt"/>
              </a:rPr>
              <a:t>Người nghệ sĩ tài hoa lại đang say mê sáng tạo nghệ thuật trong hoàn cảnh mất tự do.</a:t>
            </a:r>
          </a:p>
        </p:txBody>
      </p:sp>
      <p:sp>
        <p:nvSpPr>
          <p:cNvPr id="20" name="TextBox 19"/>
          <p:cNvSpPr txBox="1"/>
          <p:nvPr/>
        </p:nvSpPr>
        <p:spPr>
          <a:xfrm>
            <a:off x="420624" y="364453"/>
            <a:ext cx="64025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5.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Cảnh</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cho</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chữ</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endParaRPr kumimoji="0" lang="en-US" sz="30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55510" y="2300341"/>
            <a:ext cx="3429000"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96791488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nvSpPr>
        <p:spPr>
          <a:xfrm>
            <a:off x="6301272" y="2627096"/>
            <a:ext cx="1048497" cy="564308"/>
          </a:xfrm>
          <a:prstGeom prst="rect">
            <a:avLst/>
          </a:prstGeom>
          <a:noFill/>
        </p:spPr>
        <p:txBody>
          <a:bodyPr wrap="square" lIns="91424" tIns="45713" rIns="91424" bIns="4571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庞门正道标题体" panose="020F0502020204030204"/>
                <a:ea typeface="庞门正道标题体"/>
                <a:cs typeface="+mn-ea"/>
                <a:sym typeface="+mn-lt"/>
              </a:rPr>
              <a:t>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67" b="0" i="0" u="none" strike="noStrike" kern="1200" cap="none" spc="0" normalizeH="0" baseline="0" noProof="0" dirty="0">
                <a:ln>
                  <a:noFill/>
                </a:ln>
                <a:solidFill>
                  <a:prstClr val="white"/>
                </a:solidFill>
                <a:effectLst/>
                <a:uLnTx/>
                <a:uFillTx/>
                <a:latin typeface="庞门正道标题体" panose="020F0502020204030204"/>
                <a:ea typeface="庞门正道标题体"/>
                <a:cs typeface="+mn-ea"/>
                <a:sym typeface="+mn-lt"/>
              </a:rPr>
              <a:t>关键字</a:t>
            </a:r>
          </a:p>
        </p:txBody>
      </p:sp>
      <p:sp>
        <p:nvSpPr>
          <p:cNvPr id="43" name="文本框 42"/>
          <p:cNvSpPr txBox="1"/>
          <p:nvPr/>
        </p:nvSpPr>
        <p:spPr>
          <a:xfrm>
            <a:off x="754602" y="1662124"/>
            <a:ext cx="6900463" cy="3323973"/>
          </a:xfrm>
          <a:prstGeom prst="rect">
            <a:avLst/>
          </a:prstGeom>
          <a:noFill/>
        </p:spPr>
        <p:txBody>
          <a:bodyPr wrap="square" lIns="0" tIns="45713" rIns="0" bIns="45713" rtlCol="0">
            <a:spAutoFit/>
          </a:bodyPr>
          <a:lstStyle/>
          <a:p>
            <a:pPr lvl="0" algn="just">
              <a:lnSpc>
                <a:spcPct val="125000"/>
              </a:lnSpc>
              <a:defRPr/>
            </a:pPr>
            <a:r>
              <a:rPr lang="vi-VN" altLang="zh-CN" sz="2800" dirty="0">
                <a:solidFill>
                  <a:prstClr val="black"/>
                </a:solidFill>
                <a:latin typeface="Times New Roman" panose="02020603050405020304" pitchFamily="18" charset="0"/>
                <a:cs typeface="Times New Roman" panose="02020603050405020304" pitchFamily="18" charset="0"/>
                <a:sym typeface="+mn-lt"/>
              </a:rPr>
              <a:t>- </a:t>
            </a:r>
            <a:r>
              <a:rPr lang="vi-VN" altLang="zh-CN" sz="2800" b="1" dirty="0">
                <a:solidFill>
                  <a:prstClr val="black"/>
                </a:solidFill>
                <a:latin typeface="Times New Roman" panose="02020603050405020304" pitchFamily="18" charset="0"/>
                <a:cs typeface="Times New Roman" panose="02020603050405020304" pitchFamily="18" charset="0"/>
                <a:sym typeface="+mn-lt"/>
              </a:rPr>
              <a:t>Một cảnh tượng xưa nay chưa từng có:</a:t>
            </a:r>
          </a:p>
          <a:p>
            <a:pPr lvl="0" algn="just">
              <a:lnSpc>
                <a:spcPct val="125000"/>
              </a:lnSpc>
              <a:defRPr/>
            </a:pPr>
            <a:r>
              <a:rPr lang="vi-VN" altLang="zh-CN" sz="2800" dirty="0">
                <a:solidFill>
                  <a:prstClr val="black"/>
                </a:solidFill>
                <a:latin typeface="Times New Roman" panose="02020603050405020304" pitchFamily="18" charset="0"/>
                <a:cs typeface="Times New Roman" panose="02020603050405020304" pitchFamily="18" charset="0"/>
                <a:sym typeface="+mn-lt"/>
              </a:rPr>
              <a:t>+ Huấn Cao - tử tù thì hiên ngang, ung dung, thanh thản &gt;&lt; Quản ngục- kẻ nắm quyền lực thì khúm núm cất những đồng tiền kẽm đánh dấu ô chữ… Thầy thơ lại run run bưng chậu mực.</a:t>
            </a:r>
          </a:p>
          <a:p>
            <a:pPr lvl="0" algn="just">
              <a:lnSpc>
                <a:spcPct val="125000"/>
              </a:lnSpc>
              <a:defRPr/>
            </a:pPr>
            <a:r>
              <a:rPr lang="vi-VN" altLang="zh-CN" sz="2800" dirty="0">
                <a:solidFill>
                  <a:prstClr val="black"/>
                </a:solidFill>
                <a:latin typeface="Times New Roman" panose="02020603050405020304" pitchFamily="18" charset="0"/>
                <a:cs typeface="Times New Roman" panose="02020603050405020304" pitchFamily="18" charset="0"/>
                <a:sym typeface="+mn-lt"/>
              </a:rPr>
              <a:t>-&gt; Trật tự kỉ cương trong nhà tù bị đảo ngược.</a:t>
            </a:r>
          </a:p>
        </p:txBody>
      </p:sp>
      <p:sp>
        <p:nvSpPr>
          <p:cNvPr id="20" name="TextBox 19"/>
          <p:cNvSpPr txBox="1"/>
          <p:nvPr/>
        </p:nvSpPr>
        <p:spPr>
          <a:xfrm>
            <a:off x="420624" y="364453"/>
            <a:ext cx="64025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5.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Cảnh</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cho</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chữ</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endParaRPr kumimoji="0" lang="en-US" sz="30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55510" y="2300341"/>
            <a:ext cx="3429000"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61801493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2EEE6B07-A5BB-463F-8B51-47E4BAFC1221}"/>
              </a:ext>
            </a:extLst>
          </p:cNvPr>
          <p:cNvSpPr/>
          <p:nvPr/>
        </p:nvSpPr>
        <p:spPr>
          <a:xfrm>
            <a:off x="988713" y="1221411"/>
            <a:ext cx="2308274" cy="2795608"/>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ea typeface="庞门正道标题体"/>
              <a:cs typeface="+mn-ea"/>
              <a:sym typeface="+mn-lt"/>
            </a:endParaRPr>
          </a:p>
        </p:txBody>
      </p:sp>
      <p:sp>
        <p:nvSpPr>
          <p:cNvPr id="3" name="椭圆 2">
            <a:extLst>
              <a:ext uri="{FF2B5EF4-FFF2-40B4-BE49-F238E27FC236}">
                <a16:creationId xmlns="" xmlns:a16="http://schemas.microsoft.com/office/drawing/2014/main" id="{A23D2335-0FEA-4DC6-8ABF-D8EB65C1C56B}"/>
              </a:ext>
            </a:extLst>
          </p:cNvPr>
          <p:cNvSpPr/>
          <p:nvPr/>
        </p:nvSpPr>
        <p:spPr>
          <a:xfrm>
            <a:off x="3631791" y="1221411"/>
            <a:ext cx="2001026" cy="2795608"/>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ea typeface="庞门正道标题体"/>
              <a:cs typeface="+mn-ea"/>
              <a:sym typeface="+mn-lt"/>
            </a:endParaRPr>
          </a:p>
        </p:txBody>
      </p:sp>
      <p:sp>
        <p:nvSpPr>
          <p:cNvPr id="4" name="弧形 3">
            <a:extLst>
              <a:ext uri="{FF2B5EF4-FFF2-40B4-BE49-F238E27FC236}">
                <a16:creationId xmlns="" xmlns:a16="http://schemas.microsoft.com/office/drawing/2014/main" id="{30CD5709-A542-4CDC-AA3D-706BF72289D5}"/>
              </a:ext>
            </a:extLst>
          </p:cNvPr>
          <p:cNvSpPr/>
          <p:nvPr/>
        </p:nvSpPr>
        <p:spPr>
          <a:xfrm flipH="1">
            <a:off x="2630950" y="1168579"/>
            <a:ext cx="1536171" cy="1536171"/>
          </a:xfrm>
          <a:prstGeom prst="arc">
            <a:avLst>
              <a:gd name="adj1" fmla="val 12652180"/>
              <a:gd name="adj2" fmla="val 19572423"/>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ea typeface="庞门正道标题体"/>
              <a:cs typeface="+mn-ea"/>
              <a:sym typeface="+mn-lt"/>
            </a:endParaRPr>
          </a:p>
        </p:txBody>
      </p:sp>
      <p:sp>
        <p:nvSpPr>
          <p:cNvPr id="5" name="弧形 4">
            <a:extLst>
              <a:ext uri="{FF2B5EF4-FFF2-40B4-BE49-F238E27FC236}">
                <a16:creationId xmlns="" xmlns:a16="http://schemas.microsoft.com/office/drawing/2014/main" id="{C89806ED-58E5-43FC-96CF-FCD3A8AFA971}"/>
              </a:ext>
            </a:extLst>
          </p:cNvPr>
          <p:cNvSpPr/>
          <p:nvPr/>
        </p:nvSpPr>
        <p:spPr>
          <a:xfrm flipH="1" flipV="1">
            <a:off x="2639017" y="2616530"/>
            <a:ext cx="1536171" cy="1536171"/>
          </a:xfrm>
          <a:prstGeom prst="arc">
            <a:avLst>
              <a:gd name="adj1" fmla="val 12652180"/>
              <a:gd name="adj2" fmla="val 19572423"/>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ea typeface="庞门正道标题体"/>
              <a:cs typeface="+mn-ea"/>
              <a:sym typeface="+mn-lt"/>
            </a:endParaRPr>
          </a:p>
        </p:txBody>
      </p:sp>
      <p:sp>
        <p:nvSpPr>
          <p:cNvPr id="15" name="矩形 14">
            <a:extLst>
              <a:ext uri="{FF2B5EF4-FFF2-40B4-BE49-F238E27FC236}">
                <a16:creationId xmlns="" xmlns:a16="http://schemas.microsoft.com/office/drawing/2014/main" id="{65EDBC79-E71B-4961-BD92-F55884F0A259}"/>
              </a:ext>
            </a:extLst>
          </p:cNvPr>
          <p:cNvSpPr/>
          <p:nvPr/>
        </p:nvSpPr>
        <p:spPr>
          <a:xfrm>
            <a:off x="402168" y="419639"/>
            <a:ext cx="7876750" cy="496867"/>
          </a:xfrm>
          <a:prstGeom prst="rect">
            <a:avLst/>
          </a:prstGeom>
        </p:spPr>
        <p:txBody>
          <a:bodyPr wrap="square" lIns="91440" tIns="45720" rIns="91440" bIns="45720">
            <a:spAutoFit/>
          </a:bodyPr>
          <a:lstStyle/>
          <a:p>
            <a:pPr lvl="0" algn="just">
              <a:lnSpc>
                <a:spcPct val="12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endParaRPr kumimoji="0" lang="en-US" altLang="zh-CN"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庞门正道标题体"/>
              <a:cs typeface="Times New Roman" panose="02020603050405020304" pitchFamily="18" charset="0"/>
              <a:sym typeface="+mn-lt"/>
            </a:endParaRPr>
          </a:p>
        </p:txBody>
      </p:sp>
      <p:sp>
        <p:nvSpPr>
          <p:cNvPr id="27" name="矩形 26">
            <a:extLst>
              <a:ext uri="{FF2B5EF4-FFF2-40B4-BE49-F238E27FC236}">
                <a16:creationId xmlns="" xmlns:a16="http://schemas.microsoft.com/office/drawing/2014/main" id="{987BC0E1-3D35-46A6-908E-3DE0EA9B829C}"/>
              </a:ext>
            </a:extLst>
          </p:cNvPr>
          <p:cNvSpPr/>
          <p:nvPr/>
        </p:nvSpPr>
        <p:spPr>
          <a:xfrm>
            <a:off x="5825492" y="1307517"/>
            <a:ext cx="5802763" cy="3194721"/>
          </a:xfrm>
          <a:prstGeom prst="rect">
            <a:avLst/>
          </a:prstGeom>
        </p:spPr>
        <p:txBody>
          <a:bodyPr wrap="square" lIns="91440" tIns="45720" rIns="91440" bIns="45720">
            <a:spAutoFit/>
          </a:bodyPr>
          <a:lstStyle/>
          <a:p>
            <a:pPr marL="342900" lvl="0" indent="-342900" algn="just">
              <a:lnSpc>
                <a:spcPct val="120000"/>
              </a:lnSpc>
              <a:buFont typeface="Wingdings" panose="05000000000000000000" pitchFamily="2" charset="2"/>
              <a:buChar char="ü"/>
            </a:pPr>
            <a:r>
              <a:rPr lang="vi-VN" altLang="zh-CN" sz="2400" dirty="0" smtClean="0">
                <a:solidFill>
                  <a:prstClr val="black">
                    <a:lumMod val="85000"/>
                    <a:lumOff val="15000"/>
                  </a:prstClr>
                </a:solidFill>
                <a:latin typeface="Times New Roman" panose="02020603050405020304" pitchFamily="18" charset="0"/>
                <a:cs typeface="Times New Roman" panose="02020603050405020304" pitchFamily="18" charset="0"/>
                <a:sym typeface="+mn-lt"/>
              </a:rPr>
              <a:t>Ông </a:t>
            </a:r>
            <a:r>
              <a:rPr lang="vi-VN" altLang="zh-CN" sz="2400" dirty="0">
                <a:solidFill>
                  <a:prstClr val="black">
                    <a:lumMod val="85000"/>
                    <a:lumOff val="15000"/>
                  </a:prstClr>
                </a:solidFill>
                <a:latin typeface="Times New Roman" panose="02020603050405020304" pitchFamily="18" charset="0"/>
                <a:cs typeface="Times New Roman" panose="02020603050405020304" pitchFamily="18" charset="0"/>
                <a:sym typeface="+mn-lt"/>
              </a:rPr>
              <a:t>Huấn Cao nổi bật trước người đọc với tư thế hiên ngang, uy nghi, lộng lẫy của một nghệ sĩ tài hoa đang sáng tạo cái đẹp</a:t>
            </a:r>
            <a:endParaRPr lang="en-US" altLang="zh-CN" sz="2400" dirty="0">
              <a:solidFill>
                <a:prstClr val="black">
                  <a:lumMod val="85000"/>
                  <a:lumOff val="15000"/>
                </a:prstClr>
              </a:solidFill>
              <a:latin typeface="Times New Roman" panose="02020603050405020304" pitchFamily="18" charset="0"/>
              <a:cs typeface="Times New Roman" panose="02020603050405020304" pitchFamily="18" charset="0"/>
              <a:sym typeface="+mn-lt"/>
            </a:endParaRPr>
          </a:p>
          <a:p>
            <a:pPr marL="342900" lvl="0" indent="-342900" algn="just">
              <a:lnSpc>
                <a:spcPct val="120000"/>
              </a:lnSpc>
              <a:buFont typeface="Wingdings" panose="05000000000000000000" pitchFamily="2" charset="2"/>
              <a:buChar char="ü"/>
            </a:pPr>
            <a:r>
              <a:rPr lang="vi-VN" altLang="zh-CN" sz="2400" dirty="0" smtClean="0">
                <a:solidFill>
                  <a:prstClr val="black">
                    <a:lumMod val="85000"/>
                    <a:lumOff val="15000"/>
                  </a:prstClr>
                </a:solidFill>
                <a:latin typeface="Times New Roman" panose="02020603050405020304" pitchFamily="18" charset="0"/>
                <a:cs typeface="Times New Roman" panose="02020603050405020304" pitchFamily="18" charset="0"/>
                <a:sym typeface="+mn-lt"/>
              </a:rPr>
              <a:t>Sự </a:t>
            </a:r>
            <a:r>
              <a:rPr lang="vi-VN" altLang="zh-CN" sz="2400" dirty="0">
                <a:solidFill>
                  <a:prstClr val="black">
                    <a:lumMod val="85000"/>
                    <a:lumOff val="15000"/>
                  </a:prstClr>
                </a:solidFill>
                <a:latin typeface="Times New Roman" panose="02020603050405020304" pitchFamily="18" charset="0"/>
                <a:cs typeface="Times New Roman" panose="02020603050405020304" pitchFamily="18" charset="0"/>
                <a:sym typeface="+mn-lt"/>
              </a:rPr>
              <a:t>chiến thắng của cái đẹp, cái thiện đối với cái xấu xa, nhơ bẩn, cái ác. Nhà tù không thể giam hãm được cái đẹp của con người </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庞门正道标题体"/>
              <a:cs typeface="Times New Roman" panose="02020603050405020304" pitchFamily="18" charset="0"/>
              <a:sym typeface="+mn-lt"/>
            </a:endParaRPr>
          </a:p>
        </p:txBody>
      </p:sp>
      <p:sp>
        <p:nvSpPr>
          <p:cNvPr id="35" name="TextBox 34"/>
          <p:cNvSpPr txBox="1"/>
          <p:nvPr/>
        </p:nvSpPr>
        <p:spPr>
          <a:xfrm>
            <a:off x="3714561" y="1470619"/>
            <a:ext cx="1835486"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err="1">
                <a:solidFill>
                  <a:prstClr val="black"/>
                </a:solidFill>
                <a:latin typeface="Times New Roman" panose="02020603050405020304" pitchFamily="18" charset="0"/>
                <a:ea typeface="庞门正道标题体"/>
                <a:cs typeface="Times New Roman" panose="02020603050405020304" pitchFamily="18" charset="0"/>
              </a:rPr>
              <a:t>Ánh</a:t>
            </a:r>
            <a:r>
              <a:rPr lang="en-US" sz="2200" b="1" dirty="0">
                <a:solidFill>
                  <a:prstClr val="black"/>
                </a:solidFill>
                <a:latin typeface="Times New Roman" panose="02020603050405020304" pitchFamily="18" charset="0"/>
                <a:ea typeface="庞门正道标题体"/>
                <a:cs typeface="Times New Roman" panose="02020603050405020304" pitchFamily="18" charset="0"/>
              </a:rPr>
              <a:t> </a:t>
            </a:r>
            <a:r>
              <a:rPr lang="en-US" sz="2200" b="1" dirty="0" err="1" smtClean="0">
                <a:solidFill>
                  <a:prstClr val="black"/>
                </a:solidFill>
                <a:latin typeface="Times New Roman" panose="02020603050405020304" pitchFamily="18" charset="0"/>
                <a:ea typeface="庞门正道标题体"/>
                <a:cs typeface="Times New Roman" panose="02020603050405020304" pitchFamily="18" charset="0"/>
              </a:rPr>
              <a:t>sáng</a:t>
            </a:r>
            <a:endParaRPr lang="en-US" sz="2200" b="1" dirty="0" smtClean="0">
              <a:solidFill>
                <a:prstClr val="black"/>
              </a:solidFill>
              <a:latin typeface="Times New Roman" panose="02020603050405020304" pitchFamily="18" charset="0"/>
              <a:ea typeface="庞门正道标题体"/>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dirty="0">
              <a:solidFill>
                <a:prstClr val="black"/>
              </a:solidFill>
              <a:latin typeface="Times New Roman" panose="02020603050405020304" pitchFamily="18" charset="0"/>
              <a:ea typeface="庞门正道标题体"/>
              <a:cs typeface="Times New Roman" panose="02020603050405020304" pitchFamily="18" charset="0"/>
            </a:endParaRPr>
          </a:p>
          <a:p>
            <a:pPr lvl="0" algn="ctr">
              <a:defRPr/>
            </a:pPr>
            <a:r>
              <a:rPr lang="vi-VN" sz="2200" b="1" dirty="0">
                <a:solidFill>
                  <a:prstClr val="black"/>
                </a:solidFill>
                <a:latin typeface="Times New Roman" panose="02020603050405020304" pitchFamily="18" charset="0"/>
                <a:cs typeface="Times New Roman" panose="02020603050405020304" pitchFamily="18" charset="0"/>
              </a:rPr>
              <a:t>Vị thế người nghệ </a:t>
            </a:r>
            <a:r>
              <a:rPr lang="vi-VN" sz="2200" b="1" dirty="0" smtClean="0">
                <a:solidFill>
                  <a:prstClr val="black"/>
                </a:solidFill>
                <a:latin typeface="Times New Roman" panose="02020603050405020304" pitchFamily="18" charset="0"/>
                <a:cs typeface="Times New Roman" panose="02020603050405020304" pitchFamily="18" charset="0"/>
              </a:rPr>
              <a:t>sĩ</a:t>
            </a:r>
            <a:endParaRPr lang="en-US" sz="2200" b="1" dirty="0" smtClean="0">
              <a:solidFill>
                <a:prstClr val="black"/>
              </a:solidFill>
              <a:latin typeface="Times New Roman" panose="02020603050405020304" pitchFamily="18" charset="0"/>
              <a:cs typeface="Times New Roman" panose="02020603050405020304" pitchFamily="18" charset="0"/>
            </a:endParaRPr>
          </a:p>
          <a:p>
            <a:pPr lvl="0" algn="ctr">
              <a:defRPr/>
            </a:pPr>
            <a:endParaRPr lang="en-US" sz="2200" b="1" dirty="0">
              <a:solidFill>
                <a:prstClr val="black"/>
              </a:solidFill>
              <a:latin typeface="Times New Roman" panose="02020603050405020304" pitchFamily="18" charset="0"/>
              <a:ea typeface="庞门正道标题体"/>
              <a:cs typeface="Times New Roman" panose="02020603050405020304" pitchFamily="18" charset="0"/>
            </a:endParaRPr>
          </a:p>
          <a:p>
            <a:pPr lvl="0" algn="ctr">
              <a:defRPr/>
            </a:pPr>
            <a:r>
              <a:rPr lang="en-US" sz="2200" b="1" dirty="0" smtClean="0">
                <a:solidFill>
                  <a:prstClr val="black"/>
                </a:solidFill>
                <a:latin typeface="Times New Roman" panose="02020603050405020304" pitchFamily="18" charset="0"/>
                <a:ea typeface="庞门正道标题体"/>
                <a:cs typeface="Times New Roman" panose="02020603050405020304" pitchFamily="18" charset="0"/>
              </a:rPr>
              <a:t> </a:t>
            </a:r>
            <a:r>
              <a:rPr lang="vi-VN" sz="2200" b="1" dirty="0">
                <a:solidFill>
                  <a:prstClr val="black"/>
                </a:solidFill>
                <a:latin typeface="Times New Roman" panose="02020603050405020304" pitchFamily="18" charset="0"/>
                <a:cs typeface="Times New Roman" panose="02020603050405020304" pitchFamily="18" charset="0"/>
              </a:rPr>
              <a:t>Con người nghệ sĩ</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
        <p:nvSpPr>
          <p:cNvPr id="36" name="TextBox 35"/>
          <p:cNvSpPr txBox="1"/>
          <p:nvPr/>
        </p:nvSpPr>
        <p:spPr>
          <a:xfrm>
            <a:off x="980647" y="1572955"/>
            <a:ext cx="231634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err="1">
                <a:solidFill>
                  <a:prstClr val="black"/>
                </a:solidFill>
                <a:latin typeface="Times New Roman" panose="02020603050405020304" pitchFamily="18" charset="0"/>
                <a:ea typeface="庞门正道标题体"/>
                <a:cs typeface="Times New Roman" panose="02020603050405020304" pitchFamily="18" charset="0"/>
              </a:rPr>
              <a:t>Bóng</a:t>
            </a:r>
            <a:r>
              <a:rPr lang="en-US" sz="2200" b="1" dirty="0">
                <a:solidFill>
                  <a:prstClr val="black"/>
                </a:solidFill>
                <a:latin typeface="Times New Roman" panose="02020603050405020304" pitchFamily="18" charset="0"/>
                <a:ea typeface="庞门正道标题体"/>
                <a:cs typeface="Times New Roman" panose="02020603050405020304" pitchFamily="18" charset="0"/>
              </a:rPr>
              <a:t> </a:t>
            </a:r>
            <a:r>
              <a:rPr lang="en-US" sz="2200" b="1" dirty="0" err="1" smtClean="0">
                <a:solidFill>
                  <a:prstClr val="black"/>
                </a:solidFill>
                <a:latin typeface="Times New Roman" panose="02020603050405020304" pitchFamily="18" charset="0"/>
                <a:ea typeface="庞门正道标题体"/>
                <a:cs typeface="Times New Roman" panose="02020603050405020304" pitchFamily="18" charset="0"/>
              </a:rPr>
              <a:t>tối</a:t>
            </a:r>
            <a:endParaRPr lang="en-US" sz="2200" b="1" dirty="0" smtClean="0">
              <a:solidFill>
                <a:prstClr val="black"/>
              </a:solidFill>
              <a:latin typeface="Times New Roman" panose="02020603050405020304" pitchFamily="18" charset="0"/>
              <a:ea typeface="庞门正道标题体"/>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dirty="0">
              <a:solidFill>
                <a:prstClr val="black"/>
              </a:solidFill>
              <a:latin typeface="Times New Roman" panose="02020603050405020304" pitchFamily="18" charset="0"/>
              <a:ea typeface="庞门正道标题体"/>
              <a:cs typeface="Times New Roman" panose="02020603050405020304" pitchFamily="18" charset="0"/>
            </a:endParaRPr>
          </a:p>
          <a:p>
            <a:pPr lvl="0" algn="ctr">
              <a:defRPr/>
            </a:pPr>
            <a:r>
              <a:rPr lang="en-US" sz="2200" b="1" dirty="0" err="1">
                <a:solidFill>
                  <a:prstClr val="black"/>
                </a:solidFill>
                <a:latin typeface="Times New Roman" panose="02020603050405020304" pitchFamily="18" charset="0"/>
                <a:cs typeface="Times New Roman" panose="02020603050405020304" pitchFamily="18" charset="0"/>
              </a:rPr>
              <a:t>Vị</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thế</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uy</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smtClean="0">
                <a:solidFill>
                  <a:prstClr val="black"/>
                </a:solidFill>
                <a:latin typeface="Times New Roman" panose="02020603050405020304" pitchFamily="18" charset="0"/>
                <a:cs typeface="Times New Roman" panose="02020603050405020304" pitchFamily="18" charset="0"/>
              </a:rPr>
              <a:t>quyền</a:t>
            </a:r>
            <a:endParaRPr lang="en-US" sz="2200" b="1" dirty="0" smtClean="0">
              <a:solidFill>
                <a:prstClr val="black"/>
              </a:solidFill>
              <a:latin typeface="Times New Roman" panose="02020603050405020304" pitchFamily="18" charset="0"/>
              <a:cs typeface="Times New Roman" panose="02020603050405020304" pitchFamily="18" charset="0"/>
            </a:endParaRPr>
          </a:p>
          <a:p>
            <a:pPr lvl="0" algn="ctr">
              <a:defRPr/>
            </a:pPr>
            <a:endParaRPr lang="en-US" sz="2200" b="1" dirty="0">
              <a:solidFill>
                <a:prstClr val="black"/>
              </a:solidFill>
              <a:latin typeface="Times New Roman" panose="02020603050405020304" pitchFamily="18" charset="0"/>
              <a:cs typeface="Times New Roman" panose="02020603050405020304" pitchFamily="18" charset="0"/>
            </a:endParaRPr>
          </a:p>
          <a:p>
            <a:pPr lvl="0" algn="ctr">
              <a:defRPr/>
            </a:pPr>
            <a:r>
              <a:rPr lang="vi-VN" sz="2200" b="1" dirty="0">
                <a:solidFill>
                  <a:prstClr val="black"/>
                </a:solidFill>
                <a:latin typeface="Times New Roman" panose="02020603050405020304" pitchFamily="18" charset="0"/>
                <a:cs typeface="Times New Roman" panose="02020603050405020304" pitchFamily="18" charset="0"/>
              </a:rPr>
              <a:t>Con người công cụ</a:t>
            </a:r>
            <a:r>
              <a:rPr lang="en-US" sz="2200" b="1" dirty="0" smtClean="0">
                <a:solidFill>
                  <a:prstClr val="black"/>
                </a:solidFill>
                <a:latin typeface="Times New Roman" panose="02020603050405020304" pitchFamily="18" charset="0"/>
                <a:cs typeface="Times New Roman" panose="02020603050405020304" pitchFamily="18" charset="0"/>
              </a:rPr>
              <a:t> </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
        <p:nvSpPr>
          <p:cNvPr id="37" name="矩形 26">
            <a:extLst>
              <a:ext uri="{FF2B5EF4-FFF2-40B4-BE49-F238E27FC236}">
                <a16:creationId xmlns="" xmlns:a16="http://schemas.microsoft.com/office/drawing/2014/main" id="{987BC0E1-3D35-46A6-908E-3DE0EA9B829C}"/>
              </a:ext>
            </a:extLst>
          </p:cNvPr>
          <p:cNvSpPr/>
          <p:nvPr/>
        </p:nvSpPr>
        <p:spPr>
          <a:xfrm>
            <a:off x="339865" y="4751446"/>
            <a:ext cx="11467357" cy="1126462"/>
          </a:xfrm>
          <a:prstGeom prst="rect">
            <a:avLst/>
          </a:prstGeom>
          <a:solidFill>
            <a:schemeClr val="bg2"/>
          </a:solidFill>
        </p:spPr>
        <p:txBody>
          <a:bodyPr wrap="square" lIns="91440" tIns="45720" rIns="91440" bIns="45720">
            <a:spAutoFit/>
          </a:bodyPr>
          <a:lstStyle/>
          <a:p>
            <a:pPr lvl="0" algn="just">
              <a:lnSpc>
                <a:spcPct val="120000"/>
              </a:lnSpc>
            </a:pPr>
            <a:r>
              <a:rPr lang="en-US" altLang="zh-CN" sz="2800" dirty="0" smtClean="0">
                <a:solidFill>
                  <a:prstClr val="black">
                    <a:lumMod val="85000"/>
                    <a:lumOff val="1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zh-CN" sz="2800" dirty="0" smtClean="0">
                <a:solidFill>
                  <a:prstClr val="black">
                    <a:lumMod val="85000"/>
                    <a:lumOff val="15000"/>
                  </a:prstClr>
                </a:solidFill>
                <a:latin typeface="Times New Roman" panose="02020603050405020304" pitchFamily="18" charset="0"/>
                <a:cs typeface="Times New Roman" panose="02020603050405020304" pitchFamily="18" charset="0"/>
                <a:sym typeface="+mn-lt"/>
              </a:rPr>
              <a:t>Sự </a:t>
            </a:r>
            <a:r>
              <a:rPr lang="vi-VN" altLang="zh-CN" sz="2800" dirty="0">
                <a:solidFill>
                  <a:prstClr val="black">
                    <a:lumMod val="85000"/>
                    <a:lumOff val="15000"/>
                  </a:prstClr>
                </a:solidFill>
                <a:latin typeface="Times New Roman" panose="02020603050405020304" pitchFamily="18" charset="0"/>
                <a:cs typeface="Times New Roman" panose="02020603050405020304" pitchFamily="18" charset="0"/>
                <a:sym typeface="+mn-lt"/>
              </a:rPr>
              <a:t>tôn vinh cái đẹp, cái thiện và nhân cách cao cả của con người. Ca ngợi giá trị văn hóa tinh thần dân tộc VN.</a:t>
            </a: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庞门正道标题体"/>
              <a:cs typeface="Times New Roman" panose="02020603050405020304" pitchFamily="18" charset="0"/>
              <a:sym typeface="+mn-lt"/>
            </a:endParaRPr>
          </a:p>
        </p:txBody>
      </p:sp>
    </p:spTree>
    <p:extLst>
      <p:ext uri="{BB962C8B-B14F-4D97-AF65-F5344CB8AC3E}">
        <p14:creationId xmlns="" xmlns:p14="http://schemas.microsoft.com/office/powerpoint/2010/main" val="24843259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arn(inVertical)">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5" grpId="0"/>
      <p:bldP spid="27" grpId="0"/>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nvSpPr>
        <p:spPr>
          <a:xfrm>
            <a:off x="5567319" y="1821037"/>
            <a:ext cx="5792585" cy="3323973"/>
          </a:xfrm>
          <a:prstGeom prst="rect">
            <a:avLst/>
          </a:prstGeom>
          <a:noFill/>
        </p:spPr>
        <p:txBody>
          <a:bodyPr wrap="square" lIns="0" tIns="45713" rIns="0" bIns="45713" rtlCol="0">
            <a:spAutoFit/>
          </a:bodyPr>
          <a:lstStyle/>
          <a:p>
            <a:pPr lvl="0" algn="just">
              <a:lnSpc>
                <a:spcPct val="125000"/>
              </a:lnSpc>
            </a:pP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Ta </a:t>
            </a:r>
            <a:r>
              <a:rPr lang="en-US" sz="2400" b="1" i="1" dirty="0" err="1">
                <a:latin typeface="Times New Roman" panose="02020603050405020304" pitchFamily="18" charset="0"/>
                <a:cs typeface="Times New Roman" panose="02020603050405020304" pitchFamily="18" charset="0"/>
              </a:rPr>
              <a:t>khuyên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thầy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Quản</a:t>
            </a:r>
            <a:r>
              <a:rPr lang="en-US" sz="2400" b="1" i="1" dirty="0">
                <a:latin typeface="Times New Roman" panose="02020603050405020304" pitchFamily="18" charset="0"/>
                <a:cs typeface="Times New Roman" panose="02020603050405020304" pitchFamily="18" charset="0"/>
              </a:rPr>
              <a:t> nên </a:t>
            </a:r>
            <a:r>
              <a:rPr lang="en-US" sz="2400" b="1" i="1" dirty="0" err="1">
                <a:latin typeface="Times New Roman" panose="02020603050405020304" pitchFamily="18" charset="0"/>
                <a:cs typeface="Times New Roman" panose="02020603050405020304" pitchFamily="18" charset="0"/>
              </a:rPr>
              <a:t>thay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chốn</a:t>
            </a:r>
            <a:r>
              <a:rPr lang="en-US" sz="2400" b="1" i="1" dirty="0">
                <a:latin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cs typeface="Times New Roman" panose="02020603050405020304" pitchFamily="18" charset="0"/>
              </a:rPr>
              <a:t>đi</a:t>
            </a:r>
            <a:r>
              <a:rPr lang="en-US" sz="2400" b="1" i="1" dirty="0">
                <a:latin typeface="Times New Roman" panose="02020603050405020304" pitchFamily="18" charset="0"/>
                <a:cs typeface="Times New Roman" panose="02020603050405020304" pitchFamily="18" charset="0"/>
              </a:rPr>
              <a:t>…Tôi </a:t>
            </a:r>
            <a:r>
              <a:rPr lang="en-US" sz="2400" b="1" i="1" dirty="0" err="1">
                <a:latin typeface="Times New Roman" panose="02020603050405020304" pitchFamily="18" charset="0"/>
                <a:cs typeface="Times New Roman" panose="02020603050405020304" pitchFamily="18" charset="0"/>
              </a:rPr>
              <a:t>bảo</a:t>
            </a:r>
            <a:r>
              <a:rPr lang="en-US" sz="2400" b="1" i="1" dirty="0">
                <a:latin typeface="Times New Roman" panose="02020603050405020304" pitchFamily="18" charset="0"/>
                <a:cs typeface="Times New Roman" panose="02020603050405020304" pitchFamily="18" charset="0"/>
              </a:rPr>
              <a:t> thực </a:t>
            </a:r>
            <a:r>
              <a:rPr lang="en-US" sz="2400" b="1" i="1" dirty="0" err="1">
                <a:latin typeface="Times New Roman" panose="02020603050405020304" pitchFamily="18" charset="0"/>
                <a:cs typeface="Times New Roman" panose="02020603050405020304" pitchFamily="18" charset="0"/>
              </a:rPr>
              <a:t>đấy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thầy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Quản</a:t>
            </a:r>
            <a:r>
              <a:rPr lang="en-US" sz="2400" b="1" i="1" dirty="0">
                <a:latin typeface="Times New Roman" panose="02020603050405020304" pitchFamily="18" charset="0"/>
                <a:cs typeface="Times New Roman" panose="02020603050405020304" pitchFamily="18" charset="0"/>
              </a:rPr>
              <a:t> nên </a:t>
            </a:r>
            <a:r>
              <a:rPr lang="en-US" sz="2400" b="1" i="1" dirty="0" err="1">
                <a:latin typeface="Times New Roman" panose="02020603050405020304" pitchFamily="18" charset="0"/>
                <a:cs typeface="Times New Roman" panose="02020603050405020304" pitchFamily="18" charset="0"/>
              </a:rPr>
              <a:t>tìm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quê</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mà</a:t>
            </a:r>
            <a:r>
              <a:rPr lang="en-US" sz="2400" b="1" i="1" dirty="0">
                <a:latin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thầy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thoát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khỏi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cái</a:t>
            </a:r>
            <a:r>
              <a:rPr lang="en-US" sz="2400" b="1" i="1" dirty="0">
                <a:latin typeface="Times New Roman" panose="02020603050405020304" pitchFamily="18" charset="0"/>
                <a:cs typeface="Times New Roman" panose="02020603050405020304" pitchFamily="18" charset="0"/>
              </a:rPr>
              <a:t> nghề </a:t>
            </a:r>
            <a:r>
              <a:rPr lang="en-US" sz="2400" b="1" i="1" dirty="0" err="1">
                <a:latin typeface="Times New Roman" panose="02020603050405020304" pitchFamily="18" charset="0"/>
                <a:cs typeface="Times New Roman" panose="02020603050405020304" pitchFamily="18" charset="0"/>
              </a:rPr>
              <a:t>này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rồi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chuyện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chữ</a:t>
            </a:r>
            <a:r>
              <a:rPr lang="en-US" sz="2400" b="1" i="1" dirty="0">
                <a:latin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cs typeface="Times New Roman" panose="02020603050405020304" pitchFamily="18" charset="0"/>
              </a:rPr>
              <a:t>đây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rồi</a:t>
            </a:r>
            <a:r>
              <a:rPr lang="en-US" sz="2400" b="1" i="1" dirty="0">
                <a:latin typeface="Times New Roman" panose="02020603050405020304" pitchFamily="18" charset="0"/>
                <a:cs typeface="Times New Roman" panose="02020603050405020304" pitchFamily="18" charset="0"/>
              </a:rPr>
              <a:t> cũng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nhuốc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lương</a:t>
            </a:r>
            <a:r>
              <a:rPr lang="en-US" sz="2400" b="1" i="1" dirty="0">
                <a:latin typeface="Times New Roman" panose="02020603050405020304" pitchFamily="18" charset="0"/>
                <a:cs typeface="Times New Roman" panose="02020603050405020304" pitchFamily="18" charset="0"/>
              </a:rPr>
              <a:t> thiện </a:t>
            </a:r>
            <a:r>
              <a:rPr lang="en-US" sz="2400" b="1" i="1"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p>
        </p:txBody>
      </p:sp>
      <p:sp>
        <p:nvSpPr>
          <p:cNvPr id="20" name="TextBox 19"/>
          <p:cNvSpPr txBox="1"/>
          <p:nvPr/>
        </p:nvSpPr>
        <p:spPr>
          <a:xfrm>
            <a:off x="420624" y="364453"/>
            <a:ext cx="113924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dirty="0" err="1" smtClean="0">
                <a:solidFill>
                  <a:srgbClr val="C00000"/>
                </a:solidFill>
                <a:latin typeface="Times New Roman" panose="02020603050405020304" pitchFamily="18" charset="0"/>
                <a:ea typeface="庞门正道标题体"/>
                <a:cs typeface="Times New Roman" panose="02020603050405020304" pitchFamily="18" charset="0"/>
              </a:rPr>
              <a:t>Lời</a:t>
            </a:r>
            <a:r>
              <a:rPr lang="en-US" sz="3000" b="1" i="1" dirty="0" smtClean="0">
                <a:solidFill>
                  <a:srgbClr val="C00000"/>
                </a:solidFill>
                <a:latin typeface="Times New Roman" panose="02020603050405020304" pitchFamily="18" charset="0"/>
                <a:ea typeface="庞门正道标题体"/>
                <a:cs typeface="Times New Roman" panose="02020603050405020304" pitchFamily="18" charset="0"/>
              </a:rPr>
              <a:t> </a:t>
            </a:r>
            <a:r>
              <a:rPr lang="en-US" sz="3000" b="1" i="1" dirty="0" err="1">
                <a:solidFill>
                  <a:srgbClr val="C00000"/>
                </a:solidFill>
                <a:latin typeface="Times New Roman" panose="02020603050405020304" pitchFamily="18" charset="0"/>
                <a:ea typeface="庞门正道标题体"/>
                <a:cs typeface="Times New Roman" panose="02020603050405020304" pitchFamily="18" charset="0"/>
              </a:rPr>
              <a:t>khuyên</a:t>
            </a:r>
            <a:r>
              <a:rPr lang="en-US" sz="3000" b="1" i="1" dirty="0">
                <a:solidFill>
                  <a:srgbClr val="C00000"/>
                </a:solidFill>
                <a:latin typeface="Times New Roman" panose="02020603050405020304" pitchFamily="18" charset="0"/>
                <a:ea typeface="庞门正道标题体"/>
                <a:cs typeface="Times New Roman" panose="02020603050405020304" pitchFamily="18" charset="0"/>
              </a:rPr>
              <a:t> của </a:t>
            </a:r>
            <a:r>
              <a:rPr lang="en-US" sz="3000" b="1" i="1" dirty="0" err="1">
                <a:solidFill>
                  <a:srgbClr val="C00000"/>
                </a:solidFill>
                <a:latin typeface="Times New Roman" panose="02020603050405020304" pitchFamily="18" charset="0"/>
                <a:ea typeface="庞门正道标题体"/>
                <a:cs typeface="Times New Roman" panose="02020603050405020304" pitchFamily="18" charset="0"/>
              </a:rPr>
              <a:t>Huấn</a:t>
            </a:r>
            <a:r>
              <a:rPr lang="en-US" sz="3000" b="1" i="1" dirty="0">
                <a:solidFill>
                  <a:srgbClr val="C00000"/>
                </a:solidFill>
                <a:latin typeface="Times New Roman" panose="02020603050405020304" pitchFamily="18" charset="0"/>
                <a:ea typeface="庞门正道标题体"/>
                <a:cs typeface="Times New Roman" panose="02020603050405020304" pitchFamily="18" charset="0"/>
              </a:rPr>
              <a:t> </a:t>
            </a:r>
            <a:r>
              <a:rPr lang="en-US" sz="3000" b="1" i="1" dirty="0" smtClean="0">
                <a:solidFill>
                  <a:srgbClr val="C00000"/>
                </a:solidFill>
                <a:latin typeface="Times New Roman" panose="02020603050405020304" pitchFamily="18" charset="0"/>
                <a:ea typeface="庞门正道标题体"/>
                <a:cs typeface="Times New Roman" panose="02020603050405020304" pitchFamily="18" charset="0"/>
              </a:rPr>
              <a:t>Cao</a:t>
            </a:r>
            <a:endParaRPr kumimoji="0" lang="en-US" sz="30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0096" y="2232869"/>
            <a:ext cx="4665302" cy="28238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54927559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1000"/>
                                        <p:tgtEl>
                                          <p:spTgt spid="49">
                                            <p:txEl>
                                              <p:pRg st="0" end="0"/>
                                            </p:txEl>
                                          </p:spTgt>
                                        </p:tgtEl>
                                      </p:cBhvr>
                                    </p:animEffect>
                                    <p:anim calcmode="lin" valueType="num">
                                      <p:cBhvr>
                                        <p:cTn id="8"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3778624" y="282005"/>
            <a:ext cx="8283388" cy="5993739"/>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5"/>
                </a:solidFill>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sp>
        <p:nvSpPr>
          <p:cNvPr id="40" name="文本框 39">
            <a:extLst>
              <a:ext uri="{FF2B5EF4-FFF2-40B4-BE49-F238E27FC236}">
                <a16:creationId xmlns="" xmlns:a16="http://schemas.microsoft.com/office/drawing/2014/main" id="{2FDD1E03-4E1F-4501-A030-8E6F7F15C44B}"/>
              </a:ext>
            </a:extLst>
          </p:cNvPr>
          <p:cNvSpPr txBox="1"/>
          <p:nvPr/>
        </p:nvSpPr>
        <p:spPr>
          <a:xfrm>
            <a:off x="2678029" y="1430100"/>
            <a:ext cx="10223947" cy="2308270"/>
          </a:xfrm>
          <a:prstGeom prst="rect">
            <a:avLst/>
          </a:prstGeom>
          <a:noFill/>
          <a:ln>
            <a:noFill/>
          </a:ln>
        </p:spPr>
        <p:txBody>
          <a:bodyPr vert="horz" wrap="square" lIns="91384" tIns="45693" rIns="91384" bIns="45693" rtlCol="0">
            <a:spAutoFit/>
          </a:bodyPr>
          <a:lstStyle/>
          <a:p>
            <a:pPr lvl="0" algn="ctr">
              <a:defRPr/>
            </a:pPr>
            <a:r>
              <a:rPr kumimoji="0" lang="en-US" altLang="zh-CN" sz="7200" b="1" i="0" u="none" strike="noStrike" kern="1200" cap="none" spc="0" normalizeH="0" baseline="0" noProof="0" dirty="0">
                <a:ln>
                  <a:noFill/>
                </a:ln>
                <a:solidFill>
                  <a:srgbClr val="333335"/>
                </a:solidFill>
                <a:effectLst/>
                <a:uLnTx/>
                <a:uFillTx/>
                <a:latin typeface="Times New Roman" panose="02020603050405020304" pitchFamily="18" charset="0"/>
                <a:cs typeface="Times New Roman" panose="02020603050405020304" pitchFamily="18" charset="0"/>
                <a:sym typeface="+mn-lt"/>
              </a:rPr>
              <a:t>CHỮ</a:t>
            </a:r>
            <a:r>
              <a:rPr kumimoji="0" lang="en-US" altLang="zh-CN" sz="7200" b="1" i="0" u="none" strike="noStrike" kern="1200" cap="none" spc="0" normalizeH="0" noProof="0" dirty="0">
                <a:ln>
                  <a:noFill/>
                </a:ln>
                <a:solidFill>
                  <a:srgbClr val="333335"/>
                </a:solidFill>
                <a:effectLst/>
                <a:uLnTx/>
                <a:uFillTx/>
                <a:latin typeface="Times New Roman" panose="02020603050405020304" pitchFamily="18" charset="0"/>
                <a:cs typeface="Times New Roman" panose="02020603050405020304" pitchFamily="18" charset="0"/>
                <a:sym typeface="+mn-lt"/>
              </a:rPr>
              <a:t> NGƯỜI </a:t>
            </a:r>
          </a:p>
          <a:p>
            <a:pPr lvl="0" algn="ctr">
              <a:defRPr/>
            </a:pPr>
            <a:r>
              <a:rPr kumimoji="0" lang="en-US" altLang="zh-CN" sz="7200" b="1" i="0" u="none" strike="noStrike" kern="1200" cap="none" spc="0" normalizeH="0" noProof="0" dirty="0">
                <a:ln>
                  <a:noFill/>
                </a:ln>
                <a:solidFill>
                  <a:srgbClr val="333335"/>
                </a:solidFill>
                <a:effectLst/>
                <a:uLnTx/>
                <a:uFillTx/>
                <a:latin typeface="Times New Roman" panose="02020603050405020304" pitchFamily="18" charset="0"/>
                <a:cs typeface="Times New Roman" panose="02020603050405020304" pitchFamily="18" charset="0"/>
                <a:sym typeface="+mn-lt"/>
              </a:rPr>
              <a:t>TỬ TÙ</a:t>
            </a:r>
            <a:endParaRPr kumimoji="0" lang="zh-CN" altLang="en-US" sz="7200" b="1" i="0" u="none" strike="noStrike" kern="1200" cap="none" spc="0" normalizeH="0" baseline="0" noProof="0" dirty="0">
              <a:ln>
                <a:noFill/>
              </a:ln>
              <a:solidFill>
                <a:srgbClr val="333335"/>
              </a:solidFill>
              <a:effectLst/>
              <a:uLnTx/>
              <a:uFillTx/>
              <a:latin typeface="Times New Roman" panose="02020603050405020304" pitchFamily="18" charset="0"/>
              <a:cs typeface="Times New Roman" panose="02020603050405020304" pitchFamily="18" charset="0"/>
              <a:sym typeface="+mn-lt"/>
            </a:endParaRPr>
          </a:p>
        </p:txBody>
      </p:sp>
      <p:sp>
        <p:nvSpPr>
          <p:cNvPr id="41" name="文本框 40">
            <a:extLst>
              <a:ext uri="{FF2B5EF4-FFF2-40B4-BE49-F238E27FC236}">
                <a16:creationId xmlns="" xmlns:a16="http://schemas.microsoft.com/office/drawing/2014/main" id="{8EFB2F71-C9EE-4D3F-BB53-B6384F6F9E0B}"/>
              </a:ext>
            </a:extLst>
          </p:cNvPr>
          <p:cNvSpPr txBox="1"/>
          <p:nvPr/>
        </p:nvSpPr>
        <p:spPr>
          <a:xfrm>
            <a:off x="7971987" y="3738370"/>
            <a:ext cx="3050334" cy="742456"/>
          </a:xfrm>
          <a:prstGeom prst="rect">
            <a:avLst/>
          </a:prstGeom>
          <a:noFill/>
        </p:spPr>
        <p:txBody>
          <a:bodyPr vert="horz" wrap="square" lIns="91384" tIns="45693" rIns="91384" bIns="45693"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200" b="1" i="1" u="none" strike="noStrike" kern="1200" cap="none" spc="0" normalizeH="0" baseline="0" noProof="0" dirty="0">
                <a:ln>
                  <a:noFill/>
                </a:ln>
                <a:solidFill>
                  <a:srgbClr val="333335"/>
                </a:solidFill>
                <a:effectLst/>
                <a:uLnTx/>
                <a:uFillTx/>
                <a:latin typeface="Times New Roman" panose="02020603050405020304" pitchFamily="18" charset="0"/>
                <a:cs typeface="Times New Roman" panose="02020603050405020304" pitchFamily="18" charset="0"/>
                <a:sym typeface="+mn-lt"/>
              </a:rPr>
              <a:t>Nguyễn</a:t>
            </a:r>
            <a:r>
              <a:rPr kumimoji="0" lang="en-US" altLang="zh-CN" sz="3200" b="1" i="1" u="none" strike="noStrike" kern="1200" cap="none" spc="0" normalizeH="0" noProof="0" dirty="0">
                <a:ln>
                  <a:noFill/>
                </a:ln>
                <a:solidFill>
                  <a:srgbClr val="333335"/>
                </a:solidFill>
                <a:effectLst/>
                <a:uLnTx/>
                <a:uFillTx/>
                <a:latin typeface="Times New Roman" panose="02020603050405020304" pitchFamily="18" charset="0"/>
                <a:cs typeface="Times New Roman" panose="02020603050405020304" pitchFamily="18" charset="0"/>
                <a:sym typeface="+mn-lt"/>
              </a:rPr>
              <a:t> </a:t>
            </a:r>
            <a:r>
              <a:rPr kumimoji="0" lang="en-US" altLang="zh-CN" sz="3200" b="1" i="1" u="none" strike="noStrike" kern="1200" cap="none" spc="0" normalizeH="0" noProof="0" dirty="0" err="1">
                <a:ln>
                  <a:noFill/>
                </a:ln>
                <a:solidFill>
                  <a:srgbClr val="333335"/>
                </a:solidFill>
                <a:effectLst/>
                <a:uLnTx/>
                <a:uFillTx/>
                <a:latin typeface="Times New Roman" panose="02020603050405020304" pitchFamily="18" charset="0"/>
                <a:cs typeface="Times New Roman" panose="02020603050405020304" pitchFamily="18" charset="0"/>
                <a:sym typeface="+mn-lt"/>
              </a:rPr>
              <a:t>Tuân</a:t>
            </a:r>
            <a:endParaRPr kumimoji="0" lang="zh-CN" altLang="en-US" sz="3200" b="1" i="1" u="none" strike="noStrike" kern="1200" cap="none" spc="0" normalizeH="0" baseline="0" noProof="0" dirty="0">
              <a:ln>
                <a:noFill/>
              </a:ln>
              <a:solidFill>
                <a:srgbClr val="333335"/>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 xmlns:p14="http://schemas.microsoft.com/office/powerpoint/2010/main" val="256188867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075" y="1320206"/>
            <a:ext cx="10997514" cy="4401205"/>
          </a:xfrm>
          <a:prstGeom prst="rect">
            <a:avLst/>
          </a:prstGeom>
          <a:noFill/>
        </p:spPr>
        <p:txBody>
          <a:bodyPr wrap="square" rtlCol="0">
            <a:spAutoFit/>
          </a:bodyPr>
          <a:lstStyle/>
          <a:p>
            <a:pPr algn="just"/>
            <a:r>
              <a:rPr lang="vi-VN" sz="2800" i="1" dirty="0" smtClean="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Hình ảnh lãng mạn:</a:t>
            </a:r>
          </a:p>
          <a:p>
            <a:pPr algn="just">
              <a:lnSpc>
                <a:spcPct val="150000"/>
              </a:lnSpc>
            </a:pPr>
            <a:r>
              <a:rPr lang="vi-VN" sz="2800" i="1" dirty="0">
                <a:latin typeface="Times New Roman" panose="02020603050405020304" pitchFamily="18" charset="0"/>
                <a:cs typeface="Times New Roman" panose="02020603050405020304" pitchFamily="18" charset="0"/>
              </a:rPr>
              <a:t>+ Căn phòng sáng rực, nét chữ viết xong “vuông tươi tắn”</a:t>
            </a:r>
          </a:p>
          <a:p>
            <a:pPr algn="just">
              <a:lnSpc>
                <a:spcPct val="150000"/>
              </a:lnSpc>
            </a:pPr>
            <a:r>
              <a:rPr lang="vi-VN" sz="2800" i="1" dirty="0">
                <a:latin typeface="Times New Roman" panose="02020603050405020304" pitchFamily="18" charset="0"/>
                <a:cs typeface="Times New Roman" panose="02020603050405020304" pitchFamily="18" charset="0"/>
              </a:rPr>
              <a:t>+ Ông Huấn Cao đỡ viên quản ngục và nói lời tâm huyết.</a:t>
            </a:r>
          </a:p>
          <a:p>
            <a:pPr algn="just">
              <a:lnSpc>
                <a:spcPct val="150000"/>
              </a:lnSpc>
            </a:pPr>
            <a:r>
              <a:rPr lang="vi-VN" sz="2800" i="1" dirty="0">
                <a:latin typeface="Times New Roman" panose="02020603050405020304" pitchFamily="18" charset="0"/>
                <a:cs typeface="Times New Roman" panose="02020603050405020304" pitchFamily="18" charset="0"/>
              </a:rPr>
              <a:t>+ Quản ngục “vái người tù một vái” cảm động hứa sẽ làm theo.</a:t>
            </a:r>
          </a:p>
          <a:p>
            <a:pPr algn="just">
              <a:lnSpc>
                <a:spcPct val="150000"/>
              </a:lnSpc>
            </a:pP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800" i="1" dirty="0" smtClean="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Nhân vật Huấn Cao càng trở nên cao đẹp; bạo lực nhà tù đã thất bại trước tài hoa khí phách và nhân cách của ông, cái đẹp là bất diệt.</a:t>
            </a:r>
          </a:p>
          <a:p>
            <a:pPr algn="just">
              <a:lnSpc>
                <a:spcPct val="150000"/>
              </a:lnSpc>
            </a:pPr>
            <a:endParaRPr lang="en-US" sz="2800"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20624" y="364453"/>
            <a:ext cx="113924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dirty="0" err="1" smtClean="0">
                <a:solidFill>
                  <a:srgbClr val="C00000"/>
                </a:solidFill>
                <a:latin typeface="Times New Roman" panose="02020603050405020304" pitchFamily="18" charset="0"/>
                <a:ea typeface="庞门正道标题体"/>
                <a:cs typeface="Times New Roman" panose="02020603050405020304" pitchFamily="18" charset="0"/>
              </a:rPr>
              <a:t>Lời</a:t>
            </a:r>
            <a:r>
              <a:rPr lang="en-US" sz="3000" b="1" i="1" dirty="0" smtClean="0">
                <a:solidFill>
                  <a:srgbClr val="C00000"/>
                </a:solidFill>
                <a:latin typeface="Times New Roman" panose="02020603050405020304" pitchFamily="18" charset="0"/>
                <a:ea typeface="庞门正道标题体"/>
                <a:cs typeface="Times New Roman" panose="02020603050405020304" pitchFamily="18" charset="0"/>
              </a:rPr>
              <a:t> </a:t>
            </a:r>
            <a:r>
              <a:rPr lang="en-US" sz="3000" b="1" i="1" dirty="0" err="1">
                <a:solidFill>
                  <a:srgbClr val="C00000"/>
                </a:solidFill>
                <a:latin typeface="Times New Roman" panose="02020603050405020304" pitchFamily="18" charset="0"/>
                <a:ea typeface="庞门正道标题体"/>
                <a:cs typeface="Times New Roman" panose="02020603050405020304" pitchFamily="18" charset="0"/>
              </a:rPr>
              <a:t>khuyên</a:t>
            </a:r>
            <a:r>
              <a:rPr lang="en-US" sz="3000" b="1" i="1" dirty="0">
                <a:solidFill>
                  <a:srgbClr val="C00000"/>
                </a:solidFill>
                <a:latin typeface="Times New Roman" panose="02020603050405020304" pitchFamily="18" charset="0"/>
                <a:ea typeface="庞门正道标题体"/>
                <a:cs typeface="Times New Roman" panose="02020603050405020304" pitchFamily="18" charset="0"/>
              </a:rPr>
              <a:t> của </a:t>
            </a:r>
            <a:r>
              <a:rPr lang="en-US" sz="3000" b="1" i="1" dirty="0" err="1">
                <a:solidFill>
                  <a:srgbClr val="C00000"/>
                </a:solidFill>
                <a:latin typeface="Times New Roman" panose="02020603050405020304" pitchFamily="18" charset="0"/>
                <a:ea typeface="庞门正道标题体"/>
                <a:cs typeface="Times New Roman" panose="02020603050405020304" pitchFamily="18" charset="0"/>
              </a:rPr>
              <a:t>Huấn</a:t>
            </a:r>
            <a:r>
              <a:rPr lang="en-US" sz="3000" b="1" i="1" dirty="0">
                <a:solidFill>
                  <a:srgbClr val="C00000"/>
                </a:solidFill>
                <a:latin typeface="Times New Roman" panose="02020603050405020304" pitchFamily="18" charset="0"/>
                <a:ea typeface="庞门正道标题体"/>
                <a:cs typeface="Times New Roman" panose="02020603050405020304" pitchFamily="18" charset="0"/>
              </a:rPr>
              <a:t> </a:t>
            </a:r>
            <a:r>
              <a:rPr lang="en-US" sz="3000" b="1" i="1" dirty="0" smtClean="0">
                <a:solidFill>
                  <a:srgbClr val="C00000"/>
                </a:solidFill>
                <a:latin typeface="Times New Roman" panose="02020603050405020304" pitchFamily="18" charset="0"/>
                <a:ea typeface="庞门正道标题体"/>
                <a:cs typeface="Times New Roman" panose="02020603050405020304" pitchFamily="18" charset="0"/>
              </a:rPr>
              <a:t>Cao</a:t>
            </a:r>
            <a:endParaRPr kumimoji="0" lang="en-US" sz="30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131977134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3081674" y="227846"/>
            <a:ext cx="9211056" cy="6843382"/>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33335"/>
                </a:solidFill>
                <a:effectLst/>
                <a:uLnTx/>
                <a:uFillTx/>
                <a:ea typeface="庞门正道标题体"/>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4691216" y="1931756"/>
            <a:ext cx="6184427" cy="3539430"/>
          </a:xfrm>
          <a:prstGeom prst="rect">
            <a:avLst/>
          </a:prstGeom>
          <a:noFill/>
        </p:spPr>
        <p:txBody>
          <a:bodyPr wrap="square" rtlCol="0">
            <a:spAutoFit/>
          </a:bodyPr>
          <a:lstStyle/>
          <a:p>
            <a:pPr lvl="0" algn="just"/>
            <a:r>
              <a:rPr lang="vi-VN" sz="2800" b="1" i="1" dirty="0" smtClean="0">
                <a:solidFill>
                  <a:prstClr val="black"/>
                </a:solidFill>
                <a:latin typeface="Times New Roman" panose="02020603050405020304" pitchFamily="18" charset="0"/>
                <a:cs typeface="Times New Roman" panose="02020603050405020304" pitchFamily="18" charset="0"/>
              </a:rPr>
              <a:t>-</a:t>
            </a:r>
            <a:r>
              <a:rPr lang="en-US" sz="2800" b="1" i="1" dirty="0" smtClean="0">
                <a:solidFill>
                  <a:prstClr val="black"/>
                </a:solidFill>
                <a:latin typeface="Times New Roman" panose="02020603050405020304" pitchFamily="18" charset="0"/>
                <a:cs typeface="Times New Roman" panose="02020603050405020304" pitchFamily="18" charset="0"/>
              </a:rPr>
              <a:t> </a:t>
            </a:r>
            <a:r>
              <a:rPr lang="vi-VN" sz="2800" b="1" i="1" dirty="0" smtClean="0">
                <a:solidFill>
                  <a:prstClr val="black"/>
                </a:solidFill>
                <a:latin typeface="Times New Roman" panose="02020603050405020304" pitchFamily="18" charset="0"/>
                <a:cs typeface="Times New Roman" panose="02020603050405020304" pitchFamily="18" charset="0"/>
              </a:rPr>
              <a:t>Ý </a:t>
            </a:r>
            <a:r>
              <a:rPr lang="vi-VN" sz="2800" b="1" i="1" dirty="0">
                <a:solidFill>
                  <a:prstClr val="black"/>
                </a:solidFill>
                <a:latin typeface="Times New Roman" panose="02020603050405020304" pitchFamily="18" charset="0"/>
                <a:cs typeface="Times New Roman" panose="02020603050405020304" pitchFamily="18" charset="0"/>
              </a:rPr>
              <a:t>nghĩa lời khuyên của Huấn Cao: cái đẹp có thể được sản sinh từ đất chết, nơi tội ác ngự trị nhưng cái đẹp không thể sống chung với tội ác. Con người chỉ xứng đáng thưởng thức cái đẹp khi giữ được thiên lương.</a:t>
            </a:r>
          </a:p>
          <a:p>
            <a:pPr lvl="0" algn="just"/>
            <a:r>
              <a:rPr lang="vi-VN" sz="2800" b="1" i="1" dirty="0">
                <a:solidFill>
                  <a:prstClr val="black"/>
                </a:solidFill>
                <a:latin typeface="Times New Roman" panose="02020603050405020304" pitchFamily="18" charset="0"/>
                <a:cs typeface="Times New Roman" panose="02020603050405020304" pitchFamily="18" charset="0"/>
              </a:rPr>
              <a:t>- Tác dụng lời khuyên: Cảm hóa được một con người.</a:t>
            </a:r>
          </a:p>
        </p:txBody>
      </p:sp>
    </p:spTree>
    <p:extLst>
      <p:ext uri="{BB962C8B-B14F-4D97-AF65-F5344CB8AC3E}">
        <p14:creationId xmlns="" xmlns:p14="http://schemas.microsoft.com/office/powerpoint/2010/main" val="91959366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614" y="2266774"/>
            <a:ext cx="1117510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black"/>
                </a:solidFill>
                <a:latin typeface="Times New Roman" panose="02020603050405020304" pitchFamily="18" charset="0"/>
                <a:ea typeface="庞门正道标题体"/>
                <a:cs typeface="Times New Roman" panose="02020603050405020304" pitchFamily="18" charset="0"/>
              </a:rPr>
              <a:t>II. ĐỌC HIỂU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6.</a:t>
            </a:r>
            <a:r>
              <a:rPr kumimoji="0" lang="en-US" sz="5400" b="1" i="0" u="none" strike="noStrike" kern="1200" cap="none" spc="0" normalizeH="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 </a:t>
            </a:r>
            <a:r>
              <a:rPr lang="en-US" sz="5400" b="1" dirty="0" smtClean="0">
                <a:solidFill>
                  <a:srgbClr val="C00000"/>
                </a:solidFill>
                <a:latin typeface="Times New Roman" panose="02020603050405020304" pitchFamily="18" charset="0"/>
                <a:ea typeface="庞门正道标题体"/>
                <a:cs typeface="Times New Roman" panose="02020603050405020304" pitchFamily="18" charset="0"/>
              </a:rPr>
              <a:t>CHỦ ĐỀ - Ý NGHĨA TƯ TƯỞNG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6998082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6182" y="2027412"/>
            <a:ext cx="9158129" cy="3785652"/>
          </a:xfrm>
          <a:prstGeom prst="rect">
            <a:avLst/>
          </a:prstGeom>
        </p:spPr>
        <p:txBody>
          <a:bodyPr wrap="square">
            <a:spAutoFit/>
          </a:bodyPr>
          <a:lstStyle/>
          <a:p>
            <a:pPr lvl="0" algn="just">
              <a:lnSpc>
                <a:spcPct val="150000"/>
              </a:lnSpc>
            </a:pP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Ca ngợi Huấn Cao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một </a:t>
            </a:r>
            <a:r>
              <a:rPr lang="vi-VN" sz="3200" dirty="0">
                <a:latin typeface="Times New Roman" panose="02020603050405020304" pitchFamily="18" charset="0"/>
                <a:cs typeface="Times New Roman" panose="02020603050405020304" pitchFamily="18" charset="0"/>
              </a:rPr>
              <a:t>con người tài hoa, có cái tâm trong sáng và khí phách hiên ngang, bất khuất. </a:t>
            </a:r>
          </a:p>
          <a:p>
            <a:pPr lvl="0" algn="just">
              <a:lnSpc>
                <a:spcPct val="150000"/>
              </a:lnSpc>
            </a:pPr>
            <a:r>
              <a:rPr lang="vi-VN" sz="3200" dirty="0">
                <a:latin typeface="Times New Roman" panose="02020603050405020304" pitchFamily="18" charset="0"/>
                <a:cs typeface="Times New Roman" panose="02020603050405020304" pitchFamily="18" charset="0"/>
              </a:rPr>
              <a:t>- Qua đó, nhà văn thể hiện quan niệm về cái đẹp, khẳng định sự bất tử của cái đẹp và bộc lộ tấm lòng yêu nước thầm kín</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379514" y="285955"/>
            <a:ext cx="109269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VĂN BẢN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6.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Chủ</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đề</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 Ý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nghĩa</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tư</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tưởng</a:t>
            </a:r>
            <a:endPar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
        <p:nvSpPr>
          <p:cNvPr id="35" name="Rectangle: Rounded Corners 5">
            <a:extLst>
              <a:ext uri="{FF2B5EF4-FFF2-40B4-BE49-F238E27FC236}">
                <a16:creationId xmlns="" xmlns:a16="http://schemas.microsoft.com/office/drawing/2014/main" id="{CB4344AE-1032-4F83-9ADF-DD297011DB78}"/>
              </a:ext>
            </a:extLst>
          </p:cNvPr>
          <p:cNvSpPr/>
          <p:nvPr/>
        </p:nvSpPr>
        <p:spPr>
          <a:xfrm>
            <a:off x="1320115" y="1958661"/>
            <a:ext cx="9430264" cy="3923155"/>
          </a:xfrm>
          <a:prstGeom prst="roundRect">
            <a:avLst>
              <a:gd name="adj" fmla="val 569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Tree>
    <p:extLst>
      <p:ext uri="{BB962C8B-B14F-4D97-AF65-F5344CB8AC3E}">
        <p14:creationId xmlns="" xmlns:p14="http://schemas.microsoft.com/office/powerpoint/2010/main" val="255027151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2980944" y="1"/>
            <a:ext cx="9211056" cy="6843382"/>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33335"/>
                </a:solidFill>
                <a:effectLst/>
                <a:uLnTx/>
                <a:uFillTx/>
                <a:ea typeface="庞门正道标题体"/>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4341099" y="1601749"/>
            <a:ext cx="6414836" cy="3108543"/>
          </a:xfrm>
          <a:prstGeom prst="rect">
            <a:avLst/>
          </a:prstGeom>
          <a:noFill/>
        </p:spPr>
        <p:txBody>
          <a:bodyPr wrap="square" rtlCol="0">
            <a:spAutoFit/>
          </a:bodyPr>
          <a:lstStyle/>
          <a:p>
            <a:pPr lvl="0" algn="just"/>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i="1" dirty="0" smtClean="0">
                <a:solidFill>
                  <a:prstClr val="black"/>
                </a:solidFill>
                <a:latin typeface="Times New Roman" panose="02020603050405020304" pitchFamily="18" charset="0"/>
                <a:cs typeface="Times New Roman" panose="02020603050405020304" pitchFamily="18" charset="0"/>
              </a:rPr>
              <a:t>Dù </a:t>
            </a:r>
            <a:r>
              <a:rPr lang="vi-VN" sz="2800" b="1" i="1" dirty="0">
                <a:solidFill>
                  <a:prstClr val="black"/>
                </a:solidFill>
                <a:latin typeface="Times New Roman" panose="02020603050405020304" pitchFamily="18" charset="0"/>
                <a:cs typeface="Times New Roman" panose="02020603050405020304" pitchFamily="18" charset="0"/>
              </a:rPr>
              <a:t>thực tại có tối tăm tàn bạo đến đâu cũng không thể tiêu diệt được cái đẹp. Cái đẹp bất khả chiến bại. Niềm tin mãnh liệt thuộc về chủ nghĩa nhân văn sáng giá của nghệ thuật Nguyễn Tuân, đó là một lối sống, một nhân cách, một mẫu người.</a:t>
            </a:r>
          </a:p>
        </p:txBody>
      </p:sp>
      <p:sp>
        <p:nvSpPr>
          <p:cNvPr id="40" name="TextBox 39"/>
          <p:cNvSpPr txBox="1"/>
          <p:nvPr/>
        </p:nvSpPr>
        <p:spPr>
          <a:xfrm>
            <a:off x="160186" y="4896853"/>
            <a:ext cx="4361363" cy="1328023"/>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II. ĐỌC – HIỂU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VĂN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BẢN</a:t>
            </a:r>
          </a:p>
          <a:p>
            <a:pPr lvl="0" algn="just">
              <a:lnSpc>
                <a:spcPct val="150000"/>
              </a:lnSpc>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6</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Chủ</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đề</a:t>
            </a:r>
            <a:r>
              <a:rPr lang="en-US" sz="2400" b="1" dirty="0">
                <a:solidFill>
                  <a:prstClr val="black"/>
                </a:solidFill>
                <a:latin typeface="Times New Roman" panose="02020603050405020304" pitchFamily="18" charset="0"/>
                <a:cs typeface="Times New Roman" panose="02020603050405020304" pitchFamily="18" charset="0"/>
              </a:rPr>
              <a:t> - Ý </a:t>
            </a:r>
            <a:r>
              <a:rPr lang="en-US" sz="2400" b="1" dirty="0" err="1">
                <a:solidFill>
                  <a:prstClr val="black"/>
                </a:solidFill>
                <a:latin typeface="Times New Roman" panose="02020603050405020304" pitchFamily="18" charset="0"/>
                <a:cs typeface="Times New Roman" panose="02020603050405020304" pitchFamily="18" charset="0"/>
              </a:rPr>
              <a:t>nghĩa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tư</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tưởng</a:t>
            </a:r>
            <a:r>
              <a:rPr lang="en-US" sz="2400" b="1" dirty="0">
                <a:solidFill>
                  <a:prstClr val="black"/>
                </a:solidFill>
                <a:latin typeface="Times New Roman" panose="02020603050405020304" pitchFamily="18" charset="0"/>
                <a:cs typeface="Times New Roman" panose="02020603050405020304" pitchFamily="18" charset="0"/>
              </a:rPr>
              <a:t> </a:t>
            </a:r>
            <a:endPar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45594181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672" y="2266774"/>
            <a:ext cx="1056555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black"/>
                </a:solidFill>
                <a:latin typeface="Times New Roman" panose="02020603050405020304" pitchFamily="18" charset="0"/>
                <a:ea typeface="庞门正道标题体"/>
                <a:cs typeface="Times New Roman" panose="02020603050405020304" pitchFamily="18" charset="0"/>
              </a:rPr>
              <a:t>II. ĐỌC HIỂU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7.</a:t>
            </a:r>
            <a:r>
              <a:rPr kumimoji="0" lang="en-US" sz="5400" b="1" i="0" u="none" strike="noStrike" kern="1200" cap="none" spc="0" normalizeH="0" noProof="0" dirty="0" smtClean="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 </a:t>
            </a:r>
            <a:r>
              <a:rPr lang="en-US" sz="5400" b="1" dirty="0" smtClean="0">
                <a:solidFill>
                  <a:srgbClr val="C00000"/>
                </a:solidFill>
                <a:latin typeface="Times New Roman" panose="02020603050405020304" pitchFamily="18" charset="0"/>
                <a:ea typeface="庞门正道标题体"/>
                <a:cs typeface="Times New Roman" panose="02020603050405020304" pitchFamily="18" charset="0"/>
              </a:rPr>
              <a:t>NGHỆ THUẬT</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233355570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16133" y="416405"/>
            <a:ext cx="10926918" cy="1015663"/>
          </a:xfrm>
          <a:prstGeom prst="rect">
            <a:avLst/>
          </a:prstGeom>
          <a:noFill/>
        </p:spPr>
        <p:txBody>
          <a:bodyPr wrap="square" rtlCol="0">
            <a:spAutoFit/>
          </a:bodyPr>
          <a:lstStyle/>
          <a:p>
            <a:pPr lvl="0">
              <a:defRPr/>
            </a:pPr>
            <a:r>
              <a:rPr lang="en-US" sz="3000" b="1" dirty="0">
                <a:solidFill>
                  <a:prstClr val="black"/>
                </a:solidFill>
                <a:latin typeface="Times New Roman" panose="02020603050405020304" pitchFamily="18" charset="0"/>
                <a:cs typeface="Times New Roman" panose="02020603050405020304" pitchFamily="18" charset="0"/>
              </a:rPr>
              <a:t>II. ĐỌC – HIỂU VĂN BẢN</a:t>
            </a:r>
          </a:p>
          <a:p>
            <a:pPr lvl="0">
              <a:defRPr/>
            </a:pPr>
            <a:r>
              <a:rPr lang="en-US" sz="3000" b="1" dirty="0" smtClean="0">
                <a:solidFill>
                  <a:prstClr val="black"/>
                </a:solidFill>
                <a:latin typeface="Times New Roman" panose="02020603050405020304" pitchFamily="18" charset="0"/>
                <a:cs typeface="Times New Roman" panose="02020603050405020304" pitchFamily="18" charset="0"/>
              </a:rPr>
              <a:t>7</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Nghệ</a:t>
            </a:r>
            <a:r>
              <a:rPr kumimoji="0" lang="en-US" sz="3000" b="1" i="0" u="none" strike="noStrike" kern="1200" cap="none" spc="0" normalizeH="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a:t>
            </a:r>
            <a:r>
              <a:rPr kumimoji="0" lang="en-US" sz="3000" b="1" i="0" u="none" strike="noStrike" kern="1200" cap="none" spc="0" normalizeH="0" noProof="0" dirty="0" err="1">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thuật</a:t>
            </a:r>
            <a:endParaRPr kumimoji="0" lang="en-US" sz="30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grpSp>
        <p:nvGrpSpPr>
          <p:cNvPr id="65" name="千图PPT彼岸天：ID 8661124库_组合 49">
            <a:extLst>
              <a:ext uri="{FF2B5EF4-FFF2-40B4-BE49-F238E27FC236}">
                <a16:creationId xmlns="" xmlns:a16="http://schemas.microsoft.com/office/drawing/2014/main" id="{77B3C856-E802-46BF-9CAA-666FFC283BC9}"/>
              </a:ext>
            </a:extLst>
          </p:cNvPr>
          <p:cNvGrpSpPr/>
          <p:nvPr>
            <p:custDataLst>
              <p:tags r:id="rId1"/>
            </p:custDataLst>
          </p:nvPr>
        </p:nvGrpSpPr>
        <p:grpSpPr>
          <a:xfrm>
            <a:off x="1371600" y="924237"/>
            <a:ext cx="9357607" cy="5254144"/>
            <a:chOff x="1295401" y="3883302"/>
            <a:chExt cx="2819400" cy="1980932"/>
          </a:xfrm>
        </p:grpSpPr>
        <p:sp>
          <p:nvSpPr>
            <p:cNvPr id="66" name="Rectangle: Rounded Corners 26">
              <a:extLst>
                <a:ext uri="{FF2B5EF4-FFF2-40B4-BE49-F238E27FC236}">
                  <a16:creationId xmlns="" xmlns:a16="http://schemas.microsoft.com/office/drawing/2014/main" id="{4B0D679C-7BF1-4B29-AF6B-108813E1F547}"/>
                </a:ext>
              </a:extLst>
            </p:cNvPr>
            <p:cNvSpPr/>
            <p:nvPr/>
          </p:nvSpPr>
          <p:spPr>
            <a:xfrm>
              <a:off x="1295401" y="4089239"/>
              <a:ext cx="2819400" cy="1774995"/>
            </a:xfrm>
            <a:prstGeom prst="roundRect">
              <a:avLst>
                <a:gd name="adj" fmla="val 5694"/>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ea typeface="庞门正道标题体"/>
                <a:cs typeface="+mn-ea"/>
                <a:sym typeface="+mn-lt"/>
              </a:endParaRPr>
            </a:p>
          </p:txBody>
        </p:sp>
        <p:sp>
          <p:nvSpPr>
            <p:cNvPr id="67" name="Rectangle: Rounded Corners 30">
              <a:extLst>
                <a:ext uri="{FF2B5EF4-FFF2-40B4-BE49-F238E27FC236}">
                  <a16:creationId xmlns="" xmlns:a16="http://schemas.microsoft.com/office/drawing/2014/main" id="{16241F20-8E98-478B-BD60-6A8147CFAEA1}"/>
                </a:ext>
              </a:extLst>
            </p:cNvPr>
            <p:cNvSpPr/>
            <p:nvPr/>
          </p:nvSpPr>
          <p:spPr>
            <a:xfrm>
              <a:off x="2303165" y="3883302"/>
              <a:ext cx="803870" cy="31920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ea typeface="庞门正道标题体"/>
                <a:cs typeface="+mn-ea"/>
                <a:sym typeface="+mn-lt"/>
              </a:endParaRPr>
            </a:p>
          </p:txBody>
        </p:sp>
      </p:grpSp>
      <p:sp>
        <p:nvSpPr>
          <p:cNvPr id="68" name="išľíďè">
            <a:extLst>
              <a:ext uri="{FF2B5EF4-FFF2-40B4-BE49-F238E27FC236}">
                <a16:creationId xmlns="" xmlns:a16="http://schemas.microsoft.com/office/drawing/2014/main" id="{B2938C28-6C74-4F9F-9381-774CC17B5DBA}"/>
              </a:ext>
            </a:extLst>
          </p:cNvPr>
          <p:cNvSpPr/>
          <p:nvPr/>
        </p:nvSpPr>
        <p:spPr bwMode="auto">
          <a:xfrm>
            <a:off x="1816445" y="2172649"/>
            <a:ext cx="8784122" cy="4005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rIns="90000" anchor="t" anchorCtr="0">
            <a:noAutofit/>
          </a:bodyPr>
          <a:lstStyle/>
          <a:p>
            <a:pPr marL="457200" indent="-457200" algn="just">
              <a:lnSpc>
                <a:spcPct val="150000"/>
              </a:lnSpc>
              <a:buFont typeface="Wingdings" panose="05000000000000000000" pitchFamily="2" charset="2"/>
              <a:buChar char="ü"/>
            </a:pPr>
            <a:r>
              <a:rPr lang="vi-VN" sz="2800" dirty="0" smtClean="0">
                <a:latin typeface="Times New Roman" panose="02020603050405020304" pitchFamily="18" charset="0"/>
                <a:cs typeface="Times New Roman" panose="02020603050405020304" pitchFamily="18" charset="0"/>
              </a:rPr>
              <a:t>Tạo </a:t>
            </a:r>
            <a:r>
              <a:rPr lang="vi-VN" sz="2800" dirty="0">
                <a:latin typeface="Times New Roman" panose="02020603050405020304" pitchFamily="18" charset="0"/>
                <a:cs typeface="Times New Roman" panose="02020603050405020304" pitchFamily="18" charset="0"/>
              </a:rPr>
              <a:t>tình huống truyện độc đáo, đặc sắc.</a:t>
            </a:r>
          </a:p>
          <a:p>
            <a:pPr marL="457200" indent="-457200" algn="just">
              <a:lnSpc>
                <a:spcPct val="150000"/>
              </a:lnSpc>
              <a:buFont typeface="Wingdings" panose="05000000000000000000" pitchFamily="2" charset="2"/>
              <a:buChar char="ü"/>
            </a:pPr>
            <a:r>
              <a:rPr lang="vi-VN" sz="2800" dirty="0" smtClean="0">
                <a:latin typeface="Times New Roman" panose="02020603050405020304" pitchFamily="18" charset="0"/>
                <a:cs typeface="Times New Roman" panose="02020603050405020304" pitchFamily="18" charset="0"/>
              </a:rPr>
              <a:t>Sử </a:t>
            </a:r>
            <a:r>
              <a:rPr lang="vi-VN" sz="2800" dirty="0">
                <a:latin typeface="Times New Roman" panose="02020603050405020304" pitchFamily="18" charset="0"/>
                <a:cs typeface="Times New Roman" panose="02020603050405020304" pitchFamily="18" charset="0"/>
              </a:rPr>
              <a:t>dụng thành công thủ pháp đối lập tương phản.</a:t>
            </a:r>
          </a:p>
          <a:p>
            <a:pPr marL="457200" indent="-457200" algn="just">
              <a:lnSpc>
                <a:spcPct val="150000"/>
              </a:lnSpc>
              <a:buFont typeface="Wingdings" panose="05000000000000000000" pitchFamily="2" charset="2"/>
              <a:buChar char="ü"/>
            </a:pPr>
            <a:r>
              <a:rPr lang="vi-VN" sz="2800" dirty="0" smtClean="0">
                <a:latin typeface="Times New Roman" panose="02020603050405020304" pitchFamily="18" charset="0"/>
                <a:cs typeface="Times New Roman" panose="02020603050405020304" pitchFamily="18" charset="0"/>
              </a:rPr>
              <a:t>Xây </a:t>
            </a:r>
            <a:r>
              <a:rPr lang="vi-VN" sz="2800" dirty="0">
                <a:latin typeface="Times New Roman" panose="02020603050405020304" pitchFamily="18" charset="0"/>
                <a:cs typeface="Times New Roman" panose="02020603050405020304" pitchFamily="18" charset="0"/>
              </a:rPr>
              <a:t>dựng thành công nhân vật Huấn Cao – người hội tụ nhiều vẻ đẹp.</a:t>
            </a:r>
          </a:p>
          <a:p>
            <a:pPr marL="457200" indent="-457200" algn="just">
              <a:lnSpc>
                <a:spcPct val="150000"/>
              </a:lnSpc>
              <a:buFont typeface="Wingdings" panose="05000000000000000000" pitchFamily="2" charset="2"/>
              <a:buChar char="ü"/>
            </a:pPr>
            <a:r>
              <a:rPr lang="vi-VN" sz="2800" dirty="0" smtClean="0">
                <a:latin typeface="Times New Roman" panose="02020603050405020304" pitchFamily="18" charset="0"/>
                <a:cs typeface="Times New Roman" panose="02020603050405020304" pitchFamily="18" charset="0"/>
              </a:rPr>
              <a:t>Ngôn </a:t>
            </a:r>
            <a:r>
              <a:rPr lang="vi-VN" sz="2800" dirty="0">
                <a:latin typeface="Times New Roman" panose="02020603050405020304" pitchFamily="18" charset="0"/>
                <a:cs typeface="Times New Roman" panose="02020603050405020304" pitchFamily="18" charset="0"/>
              </a:rPr>
              <a:t>ngữ góc cạnh, giàu hình ảnh, có tính tạo hình, vừa cổ kính vừa hiện đại.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745280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5186150" y="282005"/>
            <a:ext cx="6623715" cy="5993739"/>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33335"/>
                </a:solidFill>
                <a:effectLst/>
                <a:uLnTx/>
                <a:uFillTx/>
                <a:ea typeface="庞门正道标题体"/>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grpSp>
        <p:nvGrpSpPr>
          <p:cNvPr id="41" name="wps稻壳儿佳誉设计原创链接：http://chn.docer.com/works?userid=219874625">
            <a:extLst>
              <a:ext uri="{FF2B5EF4-FFF2-40B4-BE49-F238E27FC236}">
                <a16:creationId xmlns="" xmlns:a16="http://schemas.microsoft.com/office/drawing/2014/main" id="{EF1C075D-240E-4996-A282-1CFA454CD652}"/>
              </a:ext>
            </a:extLst>
          </p:cNvPr>
          <p:cNvGrpSpPr/>
          <p:nvPr/>
        </p:nvGrpSpPr>
        <p:grpSpPr>
          <a:xfrm>
            <a:off x="7374589" y="1517781"/>
            <a:ext cx="2085769" cy="1258048"/>
            <a:chOff x="4631579" y="709546"/>
            <a:chExt cx="2494452" cy="1504548"/>
          </a:xfrm>
        </p:grpSpPr>
        <p:sp>
          <p:nvSpPr>
            <p:cNvPr id="44" name="wps稻壳儿佳誉设计原创链接：http://chn.docer.com/works?userid=219874625">
              <a:extLst>
                <a:ext uri="{FF2B5EF4-FFF2-40B4-BE49-F238E27FC236}">
                  <a16:creationId xmlns="" xmlns:a16="http://schemas.microsoft.com/office/drawing/2014/main" id="{2F2F8F88-397A-4698-BBBF-FECD8EA1F14E}"/>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300" normalizeH="0" baseline="0" noProof="0" dirty="0">
                  <a:ln>
                    <a:noFill/>
                  </a:ln>
                  <a:solidFill>
                    <a:srgbClr val="333335"/>
                  </a:solidFill>
                  <a:effectLst/>
                  <a:uLnTx/>
                  <a:uFillTx/>
                  <a:latin typeface="Times New Roman" panose="02020603050405020304" pitchFamily="18" charset="0"/>
                  <a:ea typeface="庞门正道标题体"/>
                  <a:cs typeface="Times New Roman" panose="02020603050405020304" pitchFamily="18" charset="0"/>
                  <a:sym typeface="+mn-lt"/>
                </a:rPr>
                <a:t>III.</a:t>
              </a:r>
              <a:endParaRPr kumimoji="0" lang="zh-CN" altLang="en-US" sz="6600" b="1" i="0" u="none" strike="noStrike" kern="1200" cap="none" spc="-300" normalizeH="0" baseline="0" noProof="0" dirty="0">
                <a:ln>
                  <a:noFill/>
                </a:ln>
                <a:solidFill>
                  <a:srgbClr val="333335"/>
                </a:solidFill>
                <a:effectLst/>
                <a:uLnTx/>
                <a:uFillTx/>
                <a:latin typeface="Times New Roman" panose="02020603050405020304" pitchFamily="18" charset="0"/>
                <a:ea typeface="庞门正道标题体"/>
                <a:cs typeface="Times New Roman" panose="02020603050405020304" pitchFamily="18" charset="0"/>
                <a:sym typeface="+mn-lt"/>
              </a:endParaRPr>
            </a:p>
          </p:txBody>
        </p:sp>
        <p:sp>
          <p:nvSpPr>
            <p:cNvPr id="45" name="椭圆 44">
              <a:extLst>
                <a:ext uri="{FF2B5EF4-FFF2-40B4-BE49-F238E27FC236}">
                  <a16:creationId xmlns="" xmlns:a16="http://schemas.microsoft.com/office/drawing/2014/main" id="{0D1EC955-D6BA-42D2-A249-59DF5C7BD0A5}"/>
                </a:ext>
              </a:extLst>
            </p:cNvPr>
            <p:cNvSpPr/>
            <p:nvPr/>
          </p:nvSpPr>
          <p:spPr bwMode="auto">
            <a:xfrm>
              <a:off x="5126531" y="709546"/>
              <a:ext cx="1504548" cy="1504548"/>
            </a:xfrm>
            <a:prstGeom prst="ellipse">
              <a:avLst/>
            </a:prstGeom>
            <a:noFill/>
            <a:ln>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333335"/>
                </a:solidFill>
                <a:effectLst/>
                <a:uLnTx/>
                <a:uFillTx/>
                <a:ea typeface="庞门正道标题体"/>
                <a:cs typeface="+mn-ea"/>
                <a:sym typeface="+mn-lt"/>
              </a:endParaRPr>
            </a:p>
          </p:txBody>
        </p:sp>
      </p:grpSp>
      <p:sp>
        <p:nvSpPr>
          <p:cNvPr id="2" name="TextBox 1"/>
          <p:cNvSpPr txBox="1"/>
          <p:nvPr/>
        </p:nvSpPr>
        <p:spPr>
          <a:xfrm>
            <a:off x="6270559" y="3016582"/>
            <a:ext cx="460589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LUYỆN</a:t>
            </a:r>
            <a:r>
              <a:rPr kumimoji="0" lang="en-US" sz="6600" b="1" i="0" u="none" strike="noStrike" kern="1200" cap="none" spc="0" normalizeH="0" noProof="0" dirty="0" smtClean="0">
                <a:ln>
                  <a:noFill/>
                </a:ln>
                <a:solidFill>
                  <a:prstClr val="black"/>
                </a:solidFill>
                <a:effectLst/>
                <a:uLnTx/>
                <a:uFillTx/>
                <a:latin typeface="Times New Roman" panose="02020603050405020304" pitchFamily="18" charset="0"/>
                <a:ea typeface="庞门正道标题体"/>
                <a:cs typeface="Times New Roman" panose="02020603050405020304" pitchFamily="18" charset="0"/>
              </a:rPr>
              <a:t> TẬP</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33830921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24F9EA7-F3DE-4155-8714-ADC62E7C61F2}"/>
              </a:ext>
            </a:extLst>
          </p:cNvPr>
          <p:cNvSpPr txBox="1"/>
          <p:nvPr/>
        </p:nvSpPr>
        <p:spPr>
          <a:xfrm>
            <a:off x="742646" y="904494"/>
            <a:ext cx="10915953" cy="6186309"/>
          </a:xfrm>
          <a:prstGeom prst="rect">
            <a:avLst/>
          </a:prstGeom>
          <a:noFill/>
        </p:spPr>
        <p:txBody>
          <a:bodyPr wrap="square" rtlCol="0">
            <a:spAutoFit/>
          </a:bodyPr>
          <a:lstStyle/>
          <a:p>
            <a:pPr algn="ctr">
              <a:lnSpc>
                <a:spcPct val="150000"/>
              </a:lnSpc>
            </a:pPr>
            <a:r>
              <a:rPr lang="en-US" sz="4400" b="1" dirty="0" err="1" smtClean="0">
                <a:latin typeface="Times New Roman" panose="02020603050405020304" pitchFamily="18" charset="0"/>
                <a:cs typeface="Times New Roman" panose="02020603050405020304" pitchFamily="18" charset="0"/>
              </a:rPr>
              <a:t>Thực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hiện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hai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yêu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cầu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sau</a:t>
            </a:r>
            <a:r>
              <a:rPr lang="en-US" sz="4400" b="1"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gn="just">
              <a:lnSpc>
                <a:spcPct val="150000"/>
              </a:lnSpc>
            </a:pPr>
            <a:r>
              <a:rPr lang="en-US" sz="4400" dirty="0" smtClean="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1)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ngắn</a:t>
            </a:r>
            <a:r>
              <a:rPr lang="en-US" sz="4400" dirty="0">
                <a:latin typeface="Times New Roman" panose="02020603050405020304" pitchFamily="18" charset="0"/>
                <a:cs typeface="Times New Roman" panose="02020603050405020304" pitchFamily="18" charset="0"/>
              </a:rPr>
              <a:t> (8-10 </a:t>
            </a:r>
            <a:r>
              <a:rPr lang="en-US" sz="4400" dirty="0" err="1">
                <a:latin typeface="Times New Roman" panose="02020603050405020304" pitchFamily="18" charset="0"/>
                <a:cs typeface="Times New Roman" panose="02020603050405020304" pitchFamily="18" charset="0"/>
              </a:rPr>
              <a:t>dòng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Huấn</a:t>
            </a:r>
            <a:r>
              <a:rPr lang="en-US" sz="4400" dirty="0">
                <a:latin typeface="Times New Roman" panose="02020603050405020304" pitchFamily="18" charset="0"/>
                <a:cs typeface="Times New Roman" panose="02020603050405020304" pitchFamily="18" charset="0"/>
              </a:rPr>
              <a:t> Cao</a:t>
            </a:r>
          </a:p>
          <a:p>
            <a:pPr algn="just">
              <a:lnSpc>
                <a:spcPct val="150000"/>
              </a:lnSpc>
            </a:pPr>
            <a:r>
              <a:rPr lang="en-US" sz="4400" dirty="0">
                <a:latin typeface="Times New Roman" panose="02020603050405020304" pitchFamily="18" charset="0"/>
                <a:cs typeface="Times New Roman" panose="02020603050405020304" pitchFamily="18" charset="0"/>
              </a:rPr>
              <a:t>(2)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CNTT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a:p>
            <a:pPr algn="just">
              <a:lnSpc>
                <a:spcPct val="150000"/>
              </a:lnSpc>
            </a:pP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09496993"/>
      </p:ext>
    </p:extLst>
  </p:cSld>
  <p:clrMapOvr>
    <a:masterClrMapping/>
  </p:clrMapOvr>
  <mc:AlternateContent xmlns:mc="http://schemas.openxmlformats.org/markup-compatibility/2006">
    <mc:Choice xmlns="" xmlns:p14="http://schemas.microsoft.com/office/powerpoint/2010/main" Requires="p14">
      <p:transition spd="slow" p14:dur="1500" advClick="0" advTm="0">
        <p:split orient="vert"/>
      </p:transition>
    </mc:Choice>
    <mc:Fallback>
      <p:transition spd="slow" advClick="0" advTm="0">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5186150" y="282005"/>
            <a:ext cx="6623715" cy="5993739"/>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33335"/>
                </a:solidFill>
                <a:effectLst/>
                <a:uLnTx/>
                <a:uFillTx/>
                <a:ea typeface="庞门正道标题体"/>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grpSp>
        <p:nvGrpSpPr>
          <p:cNvPr id="41" name="wps稻壳儿佳誉设计原创链接：http://chn.docer.com/works?userid=219874625">
            <a:extLst>
              <a:ext uri="{FF2B5EF4-FFF2-40B4-BE49-F238E27FC236}">
                <a16:creationId xmlns="" xmlns:a16="http://schemas.microsoft.com/office/drawing/2014/main" id="{EF1C075D-240E-4996-A282-1CFA454CD652}"/>
              </a:ext>
            </a:extLst>
          </p:cNvPr>
          <p:cNvGrpSpPr/>
          <p:nvPr/>
        </p:nvGrpSpPr>
        <p:grpSpPr>
          <a:xfrm>
            <a:off x="7374589" y="1517781"/>
            <a:ext cx="2085769" cy="1258048"/>
            <a:chOff x="4631579" y="709546"/>
            <a:chExt cx="2494452" cy="1504548"/>
          </a:xfrm>
        </p:grpSpPr>
        <p:sp>
          <p:nvSpPr>
            <p:cNvPr id="44" name="wps稻壳儿佳誉设计原创链接：http://chn.docer.com/works?userid=219874625">
              <a:extLst>
                <a:ext uri="{FF2B5EF4-FFF2-40B4-BE49-F238E27FC236}">
                  <a16:creationId xmlns="" xmlns:a16="http://schemas.microsoft.com/office/drawing/2014/main" id="{2F2F8F88-397A-4698-BBBF-FECD8EA1F14E}"/>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altLang="zh-CN" sz="6600" b="1" i="0" u="none" strike="noStrike" kern="1200" cap="none" spc="-300" normalizeH="0" baseline="0" noProof="0" dirty="0">
                  <a:ln>
                    <a:noFill/>
                  </a:ln>
                  <a:solidFill>
                    <a:srgbClr val="333335"/>
                  </a:solidFill>
                  <a:effectLst/>
                  <a:uLnTx/>
                  <a:uFillTx/>
                  <a:latin typeface="Times New Roman" panose="02020603050405020304" pitchFamily="18" charset="0"/>
                  <a:ea typeface="庞门正道标题体"/>
                  <a:cs typeface="Times New Roman" panose="02020603050405020304" pitchFamily="18" charset="0"/>
                  <a:sym typeface="+mn-lt"/>
                </a:rPr>
                <a:t>IV</a:t>
              </a:r>
              <a:r>
                <a:rPr kumimoji="0" lang="en-US" altLang="zh-CN" sz="6600" b="1" i="0" u="none" strike="noStrike" kern="1200" cap="none" spc="-300" normalizeH="0" baseline="0" noProof="0" dirty="0">
                  <a:ln>
                    <a:noFill/>
                  </a:ln>
                  <a:solidFill>
                    <a:srgbClr val="333335"/>
                  </a:solidFill>
                  <a:effectLst/>
                  <a:uLnTx/>
                  <a:uFillTx/>
                  <a:latin typeface="Times New Roman" panose="02020603050405020304" pitchFamily="18" charset="0"/>
                  <a:ea typeface="庞门正道标题体"/>
                  <a:cs typeface="Times New Roman" panose="02020603050405020304" pitchFamily="18" charset="0"/>
                  <a:sym typeface="+mn-lt"/>
                </a:rPr>
                <a:t>.</a:t>
              </a:r>
              <a:endParaRPr kumimoji="0" lang="zh-CN" altLang="en-US" sz="6600" b="1" i="0" u="none" strike="noStrike" kern="1200" cap="none" spc="-300" normalizeH="0" baseline="0" noProof="0" dirty="0">
                <a:ln>
                  <a:noFill/>
                </a:ln>
                <a:solidFill>
                  <a:srgbClr val="333335"/>
                </a:solidFill>
                <a:effectLst/>
                <a:uLnTx/>
                <a:uFillTx/>
                <a:latin typeface="Times New Roman" panose="02020603050405020304" pitchFamily="18" charset="0"/>
                <a:ea typeface="庞门正道标题体"/>
                <a:cs typeface="Times New Roman" panose="02020603050405020304" pitchFamily="18" charset="0"/>
                <a:sym typeface="+mn-lt"/>
              </a:endParaRPr>
            </a:p>
          </p:txBody>
        </p:sp>
        <p:sp>
          <p:nvSpPr>
            <p:cNvPr id="45" name="椭圆 44">
              <a:extLst>
                <a:ext uri="{FF2B5EF4-FFF2-40B4-BE49-F238E27FC236}">
                  <a16:creationId xmlns="" xmlns:a16="http://schemas.microsoft.com/office/drawing/2014/main" id="{0D1EC955-D6BA-42D2-A249-59DF5C7BD0A5}"/>
                </a:ext>
              </a:extLst>
            </p:cNvPr>
            <p:cNvSpPr/>
            <p:nvPr/>
          </p:nvSpPr>
          <p:spPr bwMode="auto">
            <a:xfrm>
              <a:off x="5126531" y="709546"/>
              <a:ext cx="1504548" cy="1504548"/>
            </a:xfrm>
            <a:prstGeom prst="ellipse">
              <a:avLst/>
            </a:prstGeom>
            <a:noFill/>
            <a:ln>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333335"/>
                </a:solidFill>
                <a:effectLst/>
                <a:uLnTx/>
                <a:uFillTx/>
                <a:ea typeface="庞门正道标题体"/>
                <a:cs typeface="+mn-ea"/>
                <a:sym typeface="+mn-lt"/>
              </a:endParaRPr>
            </a:p>
          </p:txBody>
        </p:sp>
      </p:grpSp>
      <p:sp>
        <p:nvSpPr>
          <p:cNvPr id="2" name="TextBox 1"/>
          <p:cNvSpPr txBox="1"/>
          <p:nvPr/>
        </p:nvSpPr>
        <p:spPr>
          <a:xfrm>
            <a:off x="6270559" y="3016582"/>
            <a:ext cx="46058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prstClr val="black"/>
                </a:solidFill>
                <a:latin typeface="Times New Roman" panose="02020603050405020304" pitchFamily="18" charset="0"/>
                <a:ea typeface="庞门正道标题体"/>
                <a:cs typeface="Times New Roman" panose="02020603050405020304" pitchFamily="18" charset="0"/>
              </a:rPr>
              <a:t>VẬN DỤNG</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258584753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5186150" y="282005"/>
            <a:ext cx="6623715" cy="5993739"/>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5"/>
                </a:solidFill>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grpSp>
        <p:nvGrpSpPr>
          <p:cNvPr id="41" name="wps稻壳儿佳誉设计原创链接：http://chn.docer.com/works?userid=219874625">
            <a:extLst>
              <a:ext uri="{FF2B5EF4-FFF2-40B4-BE49-F238E27FC236}">
                <a16:creationId xmlns="" xmlns:a16="http://schemas.microsoft.com/office/drawing/2014/main" id="{EF1C075D-240E-4996-A282-1CFA454CD652}"/>
              </a:ext>
            </a:extLst>
          </p:cNvPr>
          <p:cNvGrpSpPr/>
          <p:nvPr/>
        </p:nvGrpSpPr>
        <p:grpSpPr>
          <a:xfrm>
            <a:off x="7374589" y="1517781"/>
            <a:ext cx="2085769" cy="1258048"/>
            <a:chOff x="4631579" y="709546"/>
            <a:chExt cx="2494452" cy="1504548"/>
          </a:xfrm>
        </p:grpSpPr>
        <p:sp>
          <p:nvSpPr>
            <p:cNvPr id="44" name="wps稻壳儿佳誉设计原创链接：http://chn.docer.com/works?userid=219874625">
              <a:extLst>
                <a:ext uri="{FF2B5EF4-FFF2-40B4-BE49-F238E27FC236}">
                  <a16:creationId xmlns="" xmlns:a16="http://schemas.microsoft.com/office/drawing/2014/main" id="{2F2F8F88-397A-4698-BBBF-FECD8EA1F14E}"/>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altLang="zh-CN" sz="6600" b="1" spc="-300" dirty="0">
                  <a:solidFill>
                    <a:srgbClr val="333335"/>
                  </a:solidFill>
                  <a:latin typeface="Times New Roman" panose="02020603050405020304" pitchFamily="18" charset="0"/>
                  <a:cs typeface="Times New Roman" panose="02020603050405020304" pitchFamily="18" charset="0"/>
                  <a:sym typeface="+mn-lt"/>
                </a:rPr>
                <a:t>I.</a:t>
              </a:r>
              <a:endParaRPr lang="zh-CN" altLang="en-US" sz="6600" b="1" spc="-300" dirty="0">
                <a:solidFill>
                  <a:srgbClr val="333335"/>
                </a:solidFill>
                <a:latin typeface="Times New Roman" panose="02020603050405020304" pitchFamily="18" charset="0"/>
                <a:cs typeface="Times New Roman" panose="02020603050405020304" pitchFamily="18" charset="0"/>
                <a:sym typeface="+mn-lt"/>
              </a:endParaRPr>
            </a:p>
          </p:txBody>
        </p:sp>
        <p:sp>
          <p:nvSpPr>
            <p:cNvPr id="45" name="椭圆 44">
              <a:extLst>
                <a:ext uri="{FF2B5EF4-FFF2-40B4-BE49-F238E27FC236}">
                  <a16:creationId xmlns="" xmlns:a16="http://schemas.microsoft.com/office/drawing/2014/main" id="{0D1EC955-D6BA-42D2-A249-59DF5C7BD0A5}"/>
                </a:ext>
              </a:extLst>
            </p:cNvPr>
            <p:cNvSpPr/>
            <p:nvPr/>
          </p:nvSpPr>
          <p:spPr bwMode="auto">
            <a:xfrm>
              <a:off x="5126531" y="709546"/>
              <a:ext cx="1504548" cy="1504548"/>
            </a:xfrm>
            <a:prstGeom prst="ellipse">
              <a:avLst/>
            </a:prstGeom>
            <a:noFill/>
            <a:ln>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4">
                <a:defRPr/>
              </a:pPr>
              <a:endParaRPr lang="zh-CN" altLang="en-US" noProof="1">
                <a:solidFill>
                  <a:srgbClr val="333335"/>
                </a:solidFill>
                <a:cs typeface="+mn-ea"/>
                <a:sym typeface="+mn-lt"/>
              </a:endParaRPr>
            </a:p>
          </p:txBody>
        </p:sp>
      </p:grpSp>
      <p:sp>
        <p:nvSpPr>
          <p:cNvPr id="2" name="TextBox 1"/>
          <p:cNvSpPr txBox="1"/>
          <p:nvPr/>
        </p:nvSpPr>
        <p:spPr>
          <a:xfrm>
            <a:off x="6270559" y="3016582"/>
            <a:ext cx="4605894" cy="2123658"/>
          </a:xfrm>
          <a:prstGeom prst="rect">
            <a:avLst/>
          </a:prstGeom>
          <a:noFill/>
        </p:spPr>
        <p:txBody>
          <a:bodyPr wrap="square" rtlCol="0">
            <a:spAutoFit/>
          </a:bodyPr>
          <a:lstStyle/>
          <a:p>
            <a:pPr algn="ctr"/>
            <a:r>
              <a:rPr lang="en-US" sz="6600" b="1" dirty="0">
                <a:latin typeface="Times New Roman" panose="02020603050405020304" pitchFamily="18" charset="0"/>
                <a:cs typeface="Times New Roman" panose="02020603050405020304" pitchFamily="18" charset="0"/>
              </a:rPr>
              <a:t>TÌM HIỂU CHUNG</a:t>
            </a:r>
          </a:p>
        </p:txBody>
      </p:sp>
    </p:spTree>
    <p:extLst>
      <p:ext uri="{BB962C8B-B14F-4D97-AF65-F5344CB8AC3E}">
        <p14:creationId xmlns="" xmlns:p14="http://schemas.microsoft.com/office/powerpoint/2010/main" val="351589236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969" y="587955"/>
            <a:ext cx="11183194" cy="4539191"/>
          </a:xfrm>
          <a:prstGeom prst="rect">
            <a:avLst/>
          </a:prstGeom>
        </p:spPr>
        <p:txBody>
          <a:bodyPr wrap="square">
            <a:spAutoFit/>
          </a:bodyPr>
          <a:lstStyle/>
          <a:p>
            <a:pPr algn="just">
              <a:lnSpc>
                <a:spcPct val="150000"/>
              </a:lnSpc>
              <a:spcAft>
                <a:spcPts val="0"/>
              </a:spcAf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latin typeface="Times New Roman" panose="02020603050405020304" pitchFamily="18" charset="0"/>
                <a:ea typeface="Calibri" panose="020F0502020204030204" pitchFamily="34" charset="0"/>
                <a:cs typeface="Times New Roman" panose="02020603050405020304" pitchFamily="18" charset="0"/>
              </a:rPr>
              <a:t> 1:</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Huấn</a:t>
            </a:r>
            <a:r>
              <a:rPr lang="en-US" sz="2800" dirty="0">
                <a:latin typeface="Times New Roman" panose="02020603050405020304" pitchFamily="18" charset="0"/>
                <a:ea typeface="Calibri" panose="020F0502020204030204" pitchFamily="34" charset="0"/>
                <a:cs typeface="Times New Roman" panose="02020603050405020304" pitchFamily="18" charset="0"/>
              </a:rPr>
              <a:t> Cao,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ngục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ác</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trùm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trị</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p:cNvSpPr txBox="1"/>
          <p:nvPr/>
        </p:nvSpPr>
        <p:spPr>
          <a:xfrm>
            <a:off x="3924637" y="5421664"/>
            <a:ext cx="357668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ĐÁP ÁN: C</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73613750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877" y="854992"/>
            <a:ext cx="11183194" cy="3108543"/>
          </a:xfrm>
          <a:prstGeom prst="rect">
            <a:avLst/>
          </a:prstGeom>
        </p:spPr>
        <p:txBody>
          <a:bodyPr wrap="square">
            <a:spAutoFit/>
          </a:bodyPr>
          <a:lstStyle/>
          <a:p>
            <a:pPr algn="just">
              <a:lnSpc>
                <a:spcPct val="150000"/>
              </a:lnSpc>
              <a:spcAft>
                <a:spcPts val="0"/>
              </a:spcAft>
            </a:pP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2:</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Huấn</a:t>
            </a:r>
            <a:r>
              <a:rPr lang="en-US" sz="2800" dirty="0">
                <a:latin typeface="Times New Roman" panose="02020603050405020304" pitchFamily="18" charset="0"/>
                <a:ea typeface="Calibri" panose="020F0502020204030204" pitchFamily="34" charset="0"/>
                <a:cs typeface="Times New Roman" panose="02020603050405020304" pitchFamily="18" charset="0"/>
              </a:rPr>
              <a:t> Cao?</a:t>
            </a:r>
          </a:p>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sĩ</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D. </a:t>
            </a:r>
            <a:r>
              <a:rPr lang="en-US" sz="2800" dirty="0" err="1">
                <a:latin typeface="Times New Roman" panose="02020603050405020304" pitchFamily="18" charset="0"/>
                <a:ea typeface="Calibri" panose="020F0502020204030204" pitchFamily="34" charset="0"/>
              </a:rPr>
              <a:t>Biệt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tài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3851809" y="4426343"/>
            <a:ext cx="357668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ĐÁP ÁN: D</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6583267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774" y="401838"/>
            <a:ext cx="11458322" cy="5447645"/>
          </a:xfrm>
          <a:prstGeom prst="rect">
            <a:avLst/>
          </a:prstGeom>
        </p:spPr>
        <p:txBody>
          <a:bodyPr wrap="square">
            <a:spAutoFit/>
          </a:bodyPr>
          <a:lstStyle/>
          <a:p>
            <a:pPr algn="just">
              <a:lnSpc>
                <a:spcPct val="150000"/>
              </a:lnSpc>
              <a:spcAft>
                <a:spcPts val="0"/>
              </a:spcAft>
            </a:pP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3:</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Huấn</a:t>
            </a:r>
            <a:r>
              <a:rPr lang="en-US" sz="2400" dirty="0">
                <a:latin typeface="Times New Roman" panose="02020603050405020304" pitchFamily="18" charset="0"/>
                <a:ea typeface="Calibri" panose="020F0502020204030204" pitchFamily="34" charset="0"/>
                <a:cs typeface="Times New Roman" panose="02020603050405020304" pitchFamily="18" charset="0"/>
              </a:rPr>
              <a:t> Cao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Huấn</a:t>
            </a:r>
            <a:r>
              <a:rPr lang="en-US" sz="2400" dirty="0">
                <a:latin typeface="Times New Roman" panose="02020603050405020304" pitchFamily="18" charset="0"/>
                <a:ea typeface="Calibri" panose="020F0502020204030204" pitchFamily="34" charset="0"/>
                <a:cs typeface="Times New Roman" panose="02020603050405020304" pitchFamily="18" charset="0"/>
              </a:rPr>
              <a:t> Cao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thuỳnh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Huấn</a:t>
            </a:r>
            <a:r>
              <a:rPr lang="en-US" sz="2400" dirty="0">
                <a:latin typeface="Times New Roman" panose="02020603050405020304" pitchFamily="18" charset="0"/>
                <a:ea typeface="Calibri" panose="020F0502020204030204" pitchFamily="34" charset="0"/>
                <a:cs typeface="Times New Roman" panose="02020603050405020304" pitchFamily="18" charset="0"/>
              </a:rPr>
              <a:t> Cao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vướng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xiềng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dậm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lụa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E. </a:t>
            </a:r>
            <a:r>
              <a:rPr lang="en-US" sz="2400" dirty="0" err="1">
                <a:latin typeface="Times New Roman" panose="02020603050405020304" pitchFamily="18" charset="0"/>
                <a:ea typeface="Calibri" panose="020F0502020204030204" pitchFamily="34" charset="0"/>
              </a:rPr>
              <a:t>Đáp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án</a:t>
            </a:r>
            <a:r>
              <a:rPr lang="en-US" sz="2400" dirty="0">
                <a:latin typeface="Times New Roman" panose="02020603050405020304" pitchFamily="18" charset="0"/>
                <a:ea typeface="Calibri" panose="020F0502020204030204" pitchFamily="34" charset="0"/>
              </a:rPr>
              <a:t> A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B</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3811349" y="5849483"/>
            <a:ext cx="357668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ĐÁP ÁN: E</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2724730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969" y="587955"/>
            <a:ext cx="11183194" cy="6463308"/>
          </a:xfrm>
          <a:prstGeom prst="rect">
            <a:avLst/>
          </a:prstGeom>
        </p:spPr>
        <p:txBody>
          <a:bodyPr wrap="square">
            <a:spAutoFit/>
          </a:bodyPr>
          <a:lstStyle/>
          <a:p>
            <a:pPr algn="just">
              <a:lnSpc>
                <a:spcPct val="150000"/>
              </a:lnSpc>
              <a:spcAft>
                <a:spcPts val="0"/>
              </a:spcAft>
            </a:pPr>
            <a:r>
              <a:rPr lang="vi-VN" sz="2300" b="1" dirty="0" smtClean="0">
                <a:latin typeface="Times New Roman" panose="02020603050405020304" pitchFamily="18" charset="0"/>
                <a:ea typeface="Calibri" panose="020F0502020204030204" pitchFamily="34" charset="0"/>
                <a:cs typeface="Times New Roman" panose="02020603050405020304" pitchFamily="18" charset="0"/>
              </a:rPr>
              <a:t>Câu </a:t>
            </a:r>
            <a:r>
              <a:rPr lang="en-US" sz="2300" b="1" smtClean="0">
                <a:latin typeface="Times New Roman" panose="02020603050405020304" pitchFamily="18" charset="0"/>
                <a:ea typeface="Calibri" panose="020F0502020204030204" pitchFamily="34" charset="0"/>
                <a:cs typeface="Times New Roman" panose="02020603050405020304" pitchFamily="18" charset="0"/>
              </a:rPr>
              <a:t>4</a:t>
            </a:r>
            <a:r>
              <a:rPr lang="vi-VN" sz="2300" b="1" smtClean="0">
                <a:latin typeface="Times New Roman" panose="02020603050405020304" pitchFamily="18" charset="0"/>
                <a:ea typeface="Calibri" panose="020F0502020204030204" pitchFamily="34" charset="0"/>
                <a:cs typeface="Times New Roman" panose="02020603050405020304" pitchFamily="18" charset="0"/>
              </a:rPr>
              <a:t>:</a:t>
            </a:r>
            <a:r>
              <a:rPr lang="vi-VN" sz="2300" smtClean="0">
                <a:latin typeface="Times New Roman" panose="02020603050405020304" pitchFamily="18" charset="0"/>
                <a:ea typeface="Calibri" panose="020F0502020204030204" pitchFamily="34" charset="0"/>
                <a:cs typeface="Times New Roman" panose="02020603050405020304" pitchFamily="18" charset="0"/>
              </a:rPr>
              <a:t> </a:t>
            </a:r>
            <a:r>
              <a:rPr lang="vi-VN" sz="2300" dirty="0">
                <a:latin typeface="Times New Roman" panose="02020603050405020304" pitchFamily="18" charset="0"/>
                <a:ea typeface="Calibri" panose="020F0502020204030204" pitchFamily="34" charset="0"/>
                <a:cs typeface="Times New Roman" panose="02020603050405020304" pitchFamily="18" charset="0"/>
              </a:rPr>
              <a:t>Chi tiết nào thể hiện rõ thái độ khinh miệt của Huấn Cao đối với quản ngục khi chưa hiểu được tấm lòng của quản ngục?</a:t>
            </a:r>
          </a:p>
          <a:p>
            <a:pPr algn="just">
              <a:lnSpc>
                <a:spcPct val="150000"/>
              </a:lnSpc>
              <a:spcAft>
                <a:spcPts val="0"/>
              </a:spcAft>
            </a:pPr>
            <a:r>
              <a:rPr lang="vi-VN" sz="2300" dirty="0">
                <a:latin typeface="Times New Roman" panose="02020603050405020304" pitchFamily="18" charset="0"/>
                <a:ea typeface="Calibri" panose="020F0502020204030204" pitchFamily="34" charset="0"/>
                <a:cs typeface="Times New Roman" panose="02020603050405020304" pitchFamily="18" charset="0"/>
              </a:rPr>
              <a:t>A. “Ngươi hỏi ta muốn gì? Ta chỉ muốn có một điều. Là nhà ngươi từ nay đừng đặt chân vào đây nữa”</a:t>
            </a:r>
          </a:p>
          <a:p>
            <a:pPr algn="just">
              <a:lnSpc>
                <a:spcPct val="150000"/>
              </a:lnSpc>
              <a:spcAft>
                <a:spcPts val="0"/>
              </a:spcAft>
            </a:pPr>
            <a:r>
              <a:rPr lang="vi-VN" sz="2300" dirty="0">
                <a:latin typeface="Times New Roman" panose="02020603050405020304" pitchFamily="18" charset="0"/>
                <a:ea typeface="Calibri" panose="020F0502020204030204" pitchFamily="34" charset="0"/>
                <a:cs typeface="Times New Roman" panose="02020603050405020304" pitchFamily="18" charset="0"/>
              </a:rPr>
              <a:t>B. “Đối với những người như ngài, phép nước ngặt lắm. Nhưng biết ngài là một người có nghĩa khí, tôi muốn châm chước ít nhiều. Miễn là ngài giữ kín cho”</a:t>
            </a:r>
          </a:p>
          <a:p>
            <a:pPr algn="just">
              <a:lnSpc>
                <a:spcPct val="150000"/>
              </a:lnSpc>
              <a:spcAft>
                <a:spcPts val="0"/>
              </a:spcAft>
            </a:pPr>
            <a:r>
              <a:rPr lang="vi-VN" sz="2300" dirty="0">
                <a:latin typeface="Times New Roman" panose="02020603050405020304" pitchFamily="18" charset="0"/>
                <a:ea typeface="Calibri" panose="020F0502020204030204" pitchFamily="34" charset="0"/>
                <a:cs typeface="Times New Roman" panose="02020603050405020304" pitchFamily="18" charset="0"/>
              </a:rPr>
              <a:t>C. “Ông Huấn cố làm ra ý khinh bạc đến điều, ông Huấn đã đợi một trận lôi đình báo thù và những thủ đoạn tàn bạo của quản ngục bị sỉ nhục. Đến cái cảnh chết chém, ông còn chẳng sợ chả là những trò tiểu nhân thị oại này”</a:t>
            </a:r>
          </a:p>
          <a:p>
            <a:pPr algn="just">
              <a:lnSpc>
                <a:spcPct val="150000"/>
              </a:lnSpc>
              <a:spcAft>
                <a:spcPts val="0"/>
              </a:spcAft>
            </a:pPr>
            <a:r>
              <a:rPr lang="vi-VN" sz="2300" dirty="0">
                <a:latin typeface="Times New Roman" panose="02020603050405020304" pitchFamily="18" charset="0"/>
                <a:ea typeface="Calibri" panose="020F0502020204030204" pitchFamily="34" charset="0"/>
                <a:cs typeface="Times New Roman" panose="02020603050405020304" pitchFamily="18" charset="0"/>
              </a:rPr>
              <a:t>D. “Ta cảm cái tầm lòng biệt nhỡ liên tài của các ngươi. Thiếu chút nữa ta đã phụ mất một tấm lòng trong thiên hạ”</a:t>
            </a:r>
          </a:p>
          <a:p>
            <a:pPr algn="just">
              <a:lnSpc>
                <a:spcPct val="150000"/>
              </a:lnSpc>
              <a:spcAft>
                <a:spcPts val="0"/>
              </a:spcAft>
            </a:pP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4240226" y="5980015"/>
            <a:ext cx="3576680"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ĐÁP ÁN: A</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0958061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 xmlns:a16="http://schemas.microsoft.com/office/drawing/2014/main" id="{67F26BF0-0F28-4795-9B16-18C30CC3A9D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0" name="矩形 59">
            <a:extLst>
              <a:ext uri="{FF2B5EF4-FFF2-40B4-BE49-F238E27FC236}">
                <a16:creationId xmlns="" xmlns:a16="http://schemas.microsoft.com/office/drawing/2014/main" id="{820E3AEB-D81C-42B1-A303-1F3ACA4FF168}"/>
              </a:ext>
            </a:extLst>
          </p:cNvPr>
          <p:cNvSpPr/>
          <p:nvPr/>
        </p:nvSpPr>
        <p:spPr>
          <a:xfrm>
            <a:off x="354842" y="327546"/>
            <a:ext cx="11450471" cy="61824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425154" y="1912697"/>
            <a:ext cx="4583315" cy="3485877"/>
            <a:chOff x="318866" y="1434522"/>
            <a:chExt cx="3437486" cy="2614408"/>
          </a:xfrm>
        </p:grpSpPr>
        <p:cxnSp>
          <p:nvCxnSpPr>
            <p:cNvPr id="6" name="Straight Connector 90"/>
            <p:cNvCxnSpPr/>
            <p:nvPr/>
          </p:nvCxnSpPr>
          <p:spPr>
            <a:xfrm flipH="1">
              <a:off x="1702048" y="273874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 name="Straight Connector 88"/>
            <p:cNvCxnSpPr/>
            <p:nvPr/>
          </p:nvCxnSpPr>
          <p:spPr>
            <a:xfrm>
              <a:off x="1710738" y="160597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 name="Oval 2"/>
            <p:cNvSpPr/>
            <p:nvPr/>
          </p:nvSpPr>
          <p:spPr bwMode="auto">
            <a:xfrm>
              <a:off x="1486395" y="2922087"/>
              <a:ext cx="342900" cy="34290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400" dirty="0">
                <a:cs typeface="+mn-ea"/>
                <a:sym typeface="+mn-lt"/>
              </a:endParaRPr>
            </a:p>
          </p:txBody>
        </p:sp>
        <p:sp>
          <p:nvSpPr>
            <p:cNvPr id="10" name="Oval 65"/>
            <p:cNvSpPr/>
            <p:nvPr/>
          </p:nvSpPr>
          <p:spPr bwMode="auto">
            <a:xfrm>
              <a:off x="1491158" y="1434522"/>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25" name="TextBox 67"/>
            <p:cNvSpPr txBox="1"/>
            <p:nvPr/>
          </p:nvSpPr>
          <p:spPr bwMode="auto">
            <a:xfrm>
              <a:off x="318866" y="3618257"/>
              <a:ext cx="2783744" cy="43067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r>
                <a:rPr lang="en-US" sz="2800" b="1" dirty="0" err="1">
                  <a:solidFill>
                    <a:srgbClr val="000000"/>
                  </a:solidFill>
                  <a:latin typeface="Times New Roman" panose="02020603050405020304" pitchFamily="18" charset="0"/>
                  <a:cs typeface="Times New Roman" panose="02020603050405020304" pitchFamily="18" charset="0"/>
                </a:rPr>
                <a:t>Đăng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tải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tạp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chí</a:t>
              </a:r>
              <a:r>
                <a:rPr lang="en-US" sz="2800" b="1" dirty="0">
                  <a:solidFill>
                    <a:srgbClr val="000000"/>
                  </a:solidFill>
                  <a:latin typeface="Times New Roman" panose="02020603050405020304" pitchFamily="18" charset="0"/>
                  <a:cs typeface="Times New Roman" panose="02020603050405020304" pitchFamily="18" charset="0"/>
                </a:rPr>
                <a:t> Tao </a:t>
              </a:r>
              <a:r>
                <a:rPr lang="en-US" sz="2800" b="1" dirty="0" err="1">
                  <a:solidFill>
                    <a:srgbClr val="000000"/>
                  </a:solidFill>
                  <a:latin typeface="Times New Roman" panose="02020603050405020304" pitchFamily="18" charset="0"/>
                  <a:cs typeface="Times New Roman" panose="02020603050405020304" pitchFamily="18" charset="0"/>
                </a:rPr>
                <a:t>Đàn</a:t>
              </a:r>
              <a:r>
                <a:rPr lang="en-US" sz="2800" b="1" dirty="0">
                  <a:solidFill>
                    <a:srgbClr val="000000"/>
                  </a:solidFill>
                  <a:latin typeface="Times New Roman" panose="02020603050405020304" pitchFamily="18" charset="0"/>
                  <a:cs typeface="Times New Roman" panose="02020603050405020304" pitchFamily="18" charset="0"/>
                </a:rPr>
                <a:t> </a:t>
              </a:r>
            </a:p>
            <a:p>
              <a:pPr algn="ctr"/>
              <a:r>
                <a:rPr lang="en-US" sz="2800" b="1" dirty="0">
                  <a:solidFill>
                    <a:srgbClr val="000000"/>
                  </a:solidFill>
                  <a:latin typeface="Times New Roman" panose="02020603050405020304" pitchFamily="18" charset="0"/>
                  <a:cs typeface="Times New Roman" panose="02020603050405020304" pitchFamily="18" charset="0"/>
                </a:rPr>
                <a:t>Vũ </a:t>
              </a:r>
              <a:r>
                <a:rPr lang="en-US" sz="2800" b="1" dirty="0" err="1">
                  <a:solidFill>
                    <a:srgbClr val="000000"/>
                  </a:solidFill>
                  <a:latin typeface="Times New Roman" panose="02020603050405020304" pitchFamily="18" charset="0"/>
                  <a:cs typeface="Times New Roman" panose="02020603050405020304" pitchFamily="18" charset="0"/>
                </a:rPr>
                <a:t>Đình</a:t>
              </a:r>
              <a:r>
                <a:rPr lang="en-US" sz="2800" b="1" dirty="0">
                  <a:solidFill>
                    <a:srgbClr val="000000"/>
                  </a:solidFill>
                  <a:latin typeface="Times New Roman" panose="02020603050405020304" pitchFamily="18" charset="0"/>
                  <a:cs typeface="Times New Roman" panose="02020603050405020304" pitchFamily="18" charset="0"/>
                </a:rPr>
                <a:t> Long </a:t>
              </a:r>
              <a:r>
                <a:rPr lang="en-US" sz="2800" b="1" dirty="0" err="1">
                  <a:solidFill>
                    <a:srgbClr val="000000"/>
                  </a:solidFill>
                  <a:latin typeface="Times New Roman" panose="02020603050405020304" pitchFamily="18" charset="0"/>
                  <a:cs typeface="Times New Roman" panose="02020603050405020304" pitchFamily="18" charset="0"/>
                </a:rPr>
                <a:t>chủ</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biên</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21" name="TextBox 73"/>
            <p:cNvSpPr txBox="1"/>
            <p:nvPr/>
          </p:nvSpPr>
          <p:spPr bwMode="auto">
            <a:xfrm>
              <a:off x="489003" y="1787206"/>
              <a:ext cx="2337683" cy="93917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r>
                <a:rPr lang="en-US" sz="2800" b="1" dirty="0" err="1">
                  <a:solidFill>
                    <a:srgbClr val="000000"/>
                  </a:solidFill>
                  <a:latin typeface="Times New Roman" panose="02020603050405020304" pitchFamily="18" charset="0"/>
                  <a:cs typeface="Times New Roman" panose="02020603050405020304" pitchFamily="18" charset="0"/>
                </a:rPr>
                <a:t>Lúc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đầu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có</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Dòng</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chữ</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cuối</a:t>
              </a:r>
              <a:r>
                <a:rPr lang="en-US" sz="2800" b="1" i="1" dirty="0">
                  <a:solidFill>
                    <a:srgbClr val="000000"/>
                  </a:solidFill>
                  <a:latin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cs typeface="Times New Roman" panose="02020603050405020304" pitchFamily="18" charset="0"/>
                </a:rPr>
                <a:t>cùng</a:t>
              </a:r>
              <a:endParaRPr lang="en-US" sz="2800" b="1" i="1" dirty="0">
                <a:solidFill>
                  <a:srgbClr val="000000"/>
                </a:solidFill>
                <a:latin typeface="Times New Roman" panose="02020603050405020304" pitchFamily="18" charset="0"/>
                <a:cs typeface="Times New Roman" panose="02020603050405020304" pitchFamily="18" charset="0"/>
              </a:endParaRPr>
            </a:p>
          </p:txBody>
        </p:sp>
      </p:grpSp>
      <p:grpSp>
        <p:nvGrpSpPr>
          <p:cNvPr id="58" name="组合 57"/>
          <p:cNvGrpSpPr/>
          <p:nvPr/>
        </p:nvGrpSpPr>
        <p:grpSpPr>
          <a:xfrm>
            <a:off x="7045618" y="1912697"/>
            <a:ext cx="4448100" cy="3385228"/>
            <a:chOff x="5284213" y="1434522"/>
            <a:chExt cx="3336075" cy="2538921"/>
          </a:xfrm>
        </p:grpSpPr>
        <p:cxnSp>
          <p:nvCxnSpPr>
            <p:cNvPr id="4" name="Straight Connector 97"/>
            <p:cNvCxnSpPr/>
            <p:nvPr/>
          </p:nvCxnSpPr>
          <p:spPr>
            <a:xfrm>
              <a:off x="5284213" y="276160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 name="Straight Connector 98"/>
            <p:cNvCxnSpPr/>
            <p:nvPr/>
          </p:nvCxnSpPr>
          <p:spPr>
            <a:xfrm flipH="1">
              <a:off x="5292903" y="162883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1" name="Oval 91"/>
            <p:cNvSpPr/>
            <p:nvPr/>
          </p:nvSpPr>
          <p:spPr bwMode="auto">
            <a:xfrm>
              <a:off x="7207886" y="2922087"/>
              <a:ext cx="342900" cy="34290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400" dirty="0">
                <a:cs typeface="+mn-ea"/>
                <a:sym typeface="+mn-lt"/>
              </a:endParaRPr>
            </a:p>
          </p:txBody>
        </p:sp>
        <p:sp>
          <p:nvSpPr>
            <p:cNvPr id="12" name="Oval 92"/>
            <p:cNvSpPr/>
            <p:nvPr/>
          </p:nvSpPr>
          <p:spPr bwMode="auto">
            <a:xfrm>
              <a:off x="7212648" y="1434522"/>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cs typeface="+mn-ea"/>
                <a:sym typeface="+mn-lt"/>
              </a:endParaRPr>
            </a:p>
          </p:txBody>
        </p:sp>
        <p:sp>
          <p:nvSpPr>
            <p:cNvPr id="23" name="TextBox 70"/>
            <p:cNvSpPr txBox="1"/>
            <p:nvPr/>
          </p:nvSpPr>
          <p:spPr bwMode="auto">
            <a:xfrm>
              <a:off x="5929265" y="3542770"/>
              <a:ext cx="2691023" cy="43067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pPr>
              <a:r>
                <a:rPr lang="en-US" altLang="zh-CN" sz="2600" b="1" dirty="0" err="1"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Khi</a:t>
              </a:r>
              <a:r>
                <a:rPr lang="en-US" altLang="zh-CN" sz="26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vi-VN" altLang="zh-CN" sz="26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in </a:t>
              </a:r>
              <a:r>
                <a:rPr lang="en-US" altLang="zh-CN" sz="2600" b="1" dirty="0" err="1"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trong</a:t>
              </a:r>
              <a:r>
                <a:rPr lang="vi-VN" altLang="zh-CN" sz="26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vi-VN" altLang="zh-CN" sz="26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tập truyện </a:t>
              </a:r>
              <a:r>
                <a:rPr lang="vi-VN" altLang="zh-CN" sz="2600" b="1" i="1" dirty="0">
                  <a:solidFill>
                    <a:schemeClr val="tx1">
                      <a:lumMod val="85000"/>
                      <a:lumOff val="15000"/>
                    </a:schemeClr>
                  </a:solidFill>
                  <a:latin typeface="Times New Roman" panose="02020603050405020304" pitchFamily="18" charset="0"/>
                  <a:cs typeface="Times New Roman" panose="02020603050405020304" pitchFamily="18" charset="0"/>
                  <a:sym typeface="+mn-lt"/>
                </a:rPr>
                <a:t>Vang bóng một </a:t>
              </a:r>
              <a:r>
                <a:rPr lang="vi-VN" altLang="zh-CN" sz="2600" b="1" i="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thời</a:t>
              </a:r>
              <a:r>
                <a:rPr lang="en-US" altLang="zh-CN" sz="26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600" b="1" dirty="0" err="1"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thì</a:t>
              </a:r>
              <a:r>
                <a:rPr lang="en-US" altLang="zh-CN" sz="26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600" b="1" dirty="0" err="1"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được</a:t>
              </a:r>
              <a:r>
                <a:rPr lang="en-US" altLang="zh-CN" sz="26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vi-VN" altLang="zh-CN" sz="26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đổi </a:t>
              </a:r>
              <a:r>
                <a:rPr lang="vi-VN" altLang="zh-CN" sz="26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tên thành: </a:t>
              </a:r>
              <a:r>
                <a:rPr lang="vi-VN" altLang="zh-CN" sz="2600" b="1" i="1" dirty="0">
                  <a:solidFill>
                    <a:schemeClr val="tx1">
                      <a:lumMod val="85000"/>
                      <a:lumOff val="15000"/>
                    </a:schemeClr>
                  </a:solidFill>
                  <a:latin typeface="Times New Roman" panose="02020603050405020304" pitchFamily="18" charset="0"/>
                  <a:cs typeface="Times New Roman" panose="02020603050405020304" pitchFamily="18" charset="0"/>
                  <a:sym typeface="+mn-lt"/>
                </a:rPr>
                <a:t>Chữ người tử tù </a:t>
              </a:r>
              <a:endParaRPr lang="en-US" altLang="zh-CN" sz="2600" b="1" i="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19" name="TextBox 76"/>
            <p:cNvSpPr txBox="1"/>
            <p:nvPr/>
          </p:nvSpPr>
          <p:spPr bwMode="auto">
            <a:xfrm>
              <a:off x="6287214" y="1970339"/>
              <a:ext cx="2216336" cy="43067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pPr>
              <a:r>
                <a:rPr lang="en-US" altLang="zh-CN" sz="28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mn-lt"/>
                </a:rPr>
                <a:t>In </a:t>
              </a: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1938 </a:t>
              </a:r>
              <a:r>
                <a:rPr lang="en-US" altLang="zh-CN" sz="2800" b="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trên</a:t>
              </a: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tạp</a:t>
              </a: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chí</a:t>
              </a:r>
              <a:r>
                <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 Tao </a:t>
              </a:r>
              <a:r>
                <a:rPr lang="en-US" altLang="zh-CN" sz="2800" b="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đàn</a:t>
              </a:r>
              <a:endParaRPr lang="en-US" altLang="zh-CN" sz="28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grpSp>
      <p:sp>
        <p:nvSpPr>
          <p:cNvPr id="63" name="TextBox 62"/>
          <p:cNvSpPr txBox="1"/>
          <p:nvPr/>
        </p:nvSpPr>
        <p:spPr>
          <a:xfrm>
            <a:off x="365275" y="313090"/>
            <a:ext cx="6402555" cy="147732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I. TÌM HIỂU CHUNG </a:t>
            </a:r>
          </a:p>
          <a:p>
            <a:pPr marL="514350" indent="-514350">
              <a:buAutoNum type="arabicPeriod"/>
            </a:pPr>
            <a:r>
              <a:rPr lang="en-US" sz="3000" b="1" dirty="0">
                <a:latin typeface="Times New Roman" panose="02020603050405020304" pitchFamily="18" charset="0"/>
                <a:cs typeface="Times New Roman" panose="02020603050405020304" pitchFamily="18" charset="0"/>
              </a:rPr>
              <a:t>TÁC GIẢ, TÁC PHẨM</a:t>
            </a:r>
          </a:p>
          <a:p>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Tác</a:t>
            </a: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phẩm</a:t>
            </a:r>
            <a:endParaRPr lang="en-US" sz="3000" b="1" dirty="0">
              <a:latin typeface="Times New Roman" panose="02020603050405020304" pitchFamily="18" charset="0"/>
              <a:cs typeface="Times New Roman" panose="02020603050405020304" pitchFamily="18" charset="0"/>
            </a:endParaRPr>
          </a:p>
        </p:txBody>
      </p:sp>
      <p:pic>
        <p:nvPicPr>
          <p:cNvPr id="64" name="Picture 6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00178" y="1972851"/>
            <a:ext cx="3442144" cy="4303730"/>
          </a:xfrm>
          <a:prstGeom prst="rect">
            <a:avLst/>
          </a:prstGeom>
        </p:spPr>
      </p:pic>
    </p:spTree>
    <p:extLst>
      <p:ext uri="{BB962C8B-B14F-4D97-AF65-F5344CB8AC3E}">
        <p14:creationId xmlns="" xmlns:p14="http://schemas.microsoft.com/office/powerpoint/2010/main" val="161545298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right)">
                                      <p:cBhvr>
                                        <p:cTn id="1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flipH="1">
            <a:off x="6144084" y="2326824"/>
            <a:ext cx="1056116" cy="0"/>
          </a:xfrm>
          <a:prstGeom prst="line">
            <a:avLst/>
          </a:prstGeom>
          <a:ln w="6350">
            <a:solidFill>
              <a:schemeClr val="tx1">
                <a:lumMod val="65000"/>
                <a:lumOff val="35000"/>
                <a:alpha val="99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144084" y="3346703"/>
            <a:ext cx="1056116" cy="0"/>
          </a:xfrm>
          <a:prstGeom prst="line">
            <a:avLst/>
          </a:prstGeom>
          <a:ln w="6350">
            <a:solidFill>
              <a:schemeClr val="tx1">
                <a:lumMod val="65000"/>
                <a:lumOff val="35000"/>
                <a:alpha val="99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144084" y="4761748"/>
            <a:ext cx="1056116" cy="0"/>
          </a:xfrm>
          <a:prstGeom prst="line">
            <a:avLst/>
          </a:prstGeom>
          <a:ln w="6350">
            <a:solidFill>
              <a:schemeClr val="tx1">
                <a:lumMod val="65000"/>
                <a:lumOff val="35000"/>
                <a:alpha val="99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144084" y="6038760"/>
            <a:ext cx="1056116" cy="0"/>
          </a:xfrm>
          <a:prstGeom prst="line">
            <a:avLst/>
          </a:prstGeom>
          <a:ln w="6350">
            <a:solidFill>
              <a:schemeClr val="tx1">
                <a:lumMod val="65000"/>
                <a:lumOff val="35000"/>
                <a:alpha val="99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任意多边形 75">
            <a:extLst>
              <a:ext uri="{FF2B5EF4-FFF2-40B4-BE49-F238E27FC236}">
                <a16:creationId xmlns="" xmlns:a16="http://schemas.microsoft.com/office/drawing/2014/main" id="{00BDEF2E-3348-449B-AADF-3AE2D0A963DB}"/>
              </a:ext>
            </a:extLst>
          </p:cNvPr>
          <p:cNvSpPr>
            <a:spLocks noChangeArrowheads="1"/>
          </p:cNvSpPr>
          <p:nvPr/>
        </p:nvSpPr>
        <p:spPr bwMode="auto">
          <a:xfrm>
            <a:off x="-496983" y="5200858"/>
            <a:ext cx="370418" cy="61380"/>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 xmlns:a14="http://schemas.microsoft.com/office/drawing/2010/main">
                <a:solidFill>
                  <a:srgbClr val="FFFFFF"/>
                </a:solidFill>
              </a14:hiddenFill>
            </a:ext>
          </a:extLst>
        </p:spPr>
        <p:txBody>
          <a:bodyPr lIns="91265" tIns="45629" rIns="91265" bIns="45629" anchor="ctr"/>
          <a:lstStyle/>
          <a:p>
            <a:pPr algn="r" defTabSz="912096"/>
            <a:endParaRPr lang="zh-CN" altLang="zh-CN" sz="1707" dirty="0">
              <a:solidFill>
                <a:srgbClr val="393939">
                  <a:lumMod val="65000"/>
                  <a:lumOff val="35000"/>
                </a:srgbClr>
              </a:solidFill>
              <a:cs typeface="+mn-ea"/>
              <a:sym typeface="+mn-lt"/>
            </a:endParaRPr>
          </a:p>
        </p:txBody>
      </p:sp>
      <p:sp>
        <p:nvSpPr>
          <p:cNvPr id="27" name="文本框 112">
            <a:extLst>
              <a:ext uri="{FF2B5EF4-FFF2-40B4-BE49-F238E27FC236}">
                <a16:creationId xmlns="" xmlns:a16="http://schemas.microsoft.com/office/drawing/2014/main" id="{61CAA486-81F3-43D9-B2FC-B69D8F5AAA05}"/>
              </a:ext>
            </a:extLst>
          </p:cNvPr>
          <p:cNvSpPr txBox="1"/>
          <p:nvPr/>
        </p:nvSpPr>
        <p:spPr>
          <a:xfrm>
            <a:off x="350031" y="2047659"/>
            <a:ext cx="5843820" cy="485513"/>
          </a:xfrm>
          <a:prstGeom prst="rect">
            <a:avLst/>
          </a:prstGeom>
          <a:noFill/>
        </p:spPr>
        <p:txBody>
          <a:bodyPr wrap="square" lIns="115046" tIns="57529" rIns="115046" bIns="57529">
            <a:spAutoFit/>
          </a:bodyPr>
          <a:lstStyle/>
          <a:p>
            <a:pPr algn="just"/>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quý</a:t>
            </a:r>
            <a:r>
              <a:rPr lang="en-US" sz="2400" b="1" i="1" dirty="0">
                <a:latin typeface="Times New Roman" panose="02020603050405020304" pitchFamily="18" charset="0"/>
                <a:cs typeface="Times New Roman" panose="02020603050405020304" pitchFamily="18" charset="0"/>
              </a:rPr>
              <a:t> trọng </a:t>
            </a:r>
            <a:r>
              <a:rPr lang="en-US" sz="2400" dirty="0">
                <a:latin typeface="Times New Roman" panose="02020603050405020304" pitchFamily="18" charset="0"/>
                <a:cs typeface="Times New Roman" panose="02020603050405020304" pitchFamily="18" charset="0"/>
              </a:rPr>
              <a:t>nghề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của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p>
        </p:txBody>
      </p:sp>
      <p:sp>
        <p:nvSpPr>
          <p:cNvPr id="28" name="文本框 112">
            <a:extLst>
              <a:ext uri="{FF2B5EF4-FFF2-40B4-BE49-F238E27FC236}">
                <a16:creationId xmlns="" xmlns:a16="http://schemas.microsoft.com/office/drawing/2014/main" id="{6E2BD24E-3AEC-4EE5-8F00-3ACFD635B959}"/>
              </a:ext>
            </a:extLst>
          </p:cNvPr>
          <p:cNvSpPr txBox="1"/>
          <p:nvPr/>
        </p:nvSpPr>
        <p:spPr>
          <a:xfrm>
            <a:off x="365275" y="2767797"/>
            <a:ext cx="5744286" cy="1157813"/>
          </a:xfrm>
          <a:prstGeom prst="rect">
            <a:avLst/>
          </a:prstGeom>
          <a:noFill/>
        </p:spPr>
        <p:txBody>
          <a:bodyPr wrap="square" lIns="115046" tIns="57529" rIns="115046" bIns="57529">
            <a:spAutoFit/>
          </a:bodyPr>
          <a:lstStyle/>
          <a:p>
            <a:pPr defTabSz="912698">
              <a:lnSpc>
                <a:spcPct val="150000"/>
              </a:lnSpc>
              <a:defRPr/>
            </a:pPr>
            <a:r>
              <a:rPr lang="en-US" altLang="zh-CN" sz="2400" b="1" i="1" dirty="0" err="1">
                <a:latin typeface="Times New Roman" panose="02020603050405020304" pitchFamily="18" charset="0"/>
                <a:cs typeface="Times New Roman" panose="02020603050405020304" pitchFamily="18" charset="0"/>
                <a:sym typeface="+mn-lt"/>
              </a:rPr>
              <a:t>Phong</a:t>
            </a:r>
            <a:r>
              <a:rPr lang="en-US" altLang="zh-CN" sz="2400" b="1" i="1" dirty="0">
                <a:latin typeface="Times New Roman" panose="02020603050405020304" pitchFamily="18" charset="0"/>
                <a:cs typeface="Times New Roman" panose="02020603050405020304" pitchFamily="18" charset="0"/>
                <a:sym typeface="+mn-lt"/>
              </a:rPr>
              <a:t> </a:t>
            </a:r>
            <a:r>
              <a:rPr lang="en-US" altLang="zh-CN" sz="2400" b="1" i="1" dirty="0" err="1">
                <a:latin typeface="Times New Roman" panose="02020603050405020304" pitchFamily="18" charset="0"/>
                <a:cs typeface="Times New Roman" panose="02020603050405020304" pitchFamily="18" charset="0"/>
                <a:sym typeface="+mn-lt"/>
              </a:rPr>
              <a:t>cách</a:t>
            </a:r>
            <a:r>
              <a:rPr lang="en-US" altLang="zh-CN" sz="2400" b="1" i="1" dirty="0">
                <a:latin typeface="Times New Roman" panose="02020603050405020304" pitchFamily="18" charset="0"/>
                <a:cs typeface="Times New Roman" panose="02020603050405020304" pitchFamily="18" charset="0"/>
                <a:sym typeface="+mn-lt"/>
              </a:rPr>
              <a:t> </a:t>
            </a:r>
            <a:r>
              <a:rPr lang="en-US" altLang="zh-CN" sz="2400" b="1" i="1" dirty="0" err="1">
                <a:latin typeface="Times New Roman" panose="02020603050405020304" pitchFamily="18" charset="0"/>
                <a:cs typeface="Times New Roman" panose="02020603050405020304" pitchFamily="18" charset="0"/>
                <a:sym typeface="+mn-lt"/>
              </a:rPr>
              <a:t>sáng</a:t>
            </a:r>
            <a:r>
              <a:rPr lang="en-US" altLang="zh-CN" sz="2400" b="1" i="1" dirty="0">
                <a:latin typeface="Times New Roman" panose="02020603050405020304" pitchFamily="18" charset="0"/>
                <a:cs typeface="Times New Roman" panose="02020603050405020304" pitchFamily="18" charset="0"/>
                <a:sym typeface="+mn-lt"/>
              </a:rPr>
              <a:t> </a:t>
            </a:r>
            <a:r>
              <a:rPr lang="en-US" altLang="zh-CN" sz="2400" b="1" i="1" dirty="0" err="1">
                <a:latin typeface="Times New Roman" panose="02020603050405020304" pitchFamily="18" charset="0"/>
                <a:cs typeface="Times New Roman" panose="02020603050405020304" pitchFamily="18" charset="0"/>
                <a:sym typeface="+mn-lt"/>
              </a:rPr>
              <a:t>tác</a:t>
            </a:r>
            <a:r>
              <a:rPr lang="en-US" altLang="zh-CN" sz="2400" dirty="0">
                <a:latin typeface="Times New Roman" panose="02020603050405020304" pitchFamily="18" charset="0"/>
                <a:cs typeface="Times New Roman" panose="02020603050405020304" pitchFamily="18" charset="0"/>
                <a:sym typeface="+mn-lt"/>
              </a:rPr>
              <a:t>: Kho </a:t>
            </a:r>
            <a:r>
              <a:rPr lang="en-US" altLang="zh-CN" sz="2400" dirty="0" err="1">
                <a:latin typeface="Times New Roman" panose="02020603050405020304" pitchFamily="18" charset="0"/>
                <a:cs typeface="Times New Roman" panose="02020603050405020304" pitchFamily="18" charset="0"/>
                <a:sym typeface="+mn-lt"/>
              </a:rPr>
              <a:t>từ</a:t>
            </a:r>
            <a:r>
              <a:rPr lang="en-US" altLang="zh-CN" sz="2400" dirty="0">
                <a:latin typeface="Times New Roman" panose="02020603050405020304" pitchFamily="18" charset="0"/>
                <a:cs typeface="Times New Roman" panose="02020603050405020304" pitchFamily="18" charset="0"/>
                <a:sym typeface="+mn-lt"/>
              </a:rPr>
              <a:t> </a:t>
            </a:r>
            <a:r>
              <a:rPr lang="en-US" altLang="zh-CN" sz="2400" dirty="0" err="1">
                <a:latin typeface="Times New Roman" panose="02020603050405020304" pitchFamily="18" charset="0"/>
                <a:cs typeface="Times New Roman" panose="02020603050405020304" pitchFamily="18" charset="0"/>
                <a:sym typeface="+mn-lt"/>
              </a:rPr>
              <a:t>vựng</a:t>
            </a:r>
            <a:r>
              <a:rPr lang="en-US" altLang="zh-CN" sz="2400" dirty="0">
                <a:latin typeface="Times New Roman" panose="02020603050405020304" pitchFamily="18" charset="0"/>
                <a:cs typeface="Times New Roman" panose="02020603050405020304" pitchFamily="18" charset="0"/>
                <a:sym typeface="+mn-lt"/>
              </a:rPr>
              <a:t> </a:t>
            </a:r>
            <a:r>
              <a:rPr lang="en-US" altLang="zh-CN" sz="2400" dirty="0" err="1">
                <a:latin typeface="Times New Roman" panose="02020603050405020304" pitchFamily="18" charset="0"/>
                <a:cs typeface="Times New Roman" panose="02020603050405020304" pitchFamily="18" charset="0"/>
                <a:sym typeface="+mn-lt"/>
              </a:rPr>
              <a:t>phong</a:t>
            </a:r>
            <a:r>
              <a:rPr lang="en-US" altLang="zh-CN" sz="2400" dirty="0">
                <a:latin typeface="Times New Roman" panose="02020603050405020304" pitchFamily="18" charset="0"/>
                <a:cs typeface="Times New Roman" panose="02020603050405020304" pitchFamily="18" charset="0"/>
                <a:sym typeface="+mn-lt"/>
              </a:rPr>
              <a:t> </a:t>
            </a:r>
            <a:r>
              <a:rPr lang="en-US" altLang="zh-CN" sz="2400" dirty="0" err="1">
                <a:latin typeface="Times New Roman" panose="02020603050405020304" pitchFamily="18" charset="0"/>
                <a:cs typeface="Times New Roman" panose="02020603050405020304" pitchFamily="18" charset="0"/>
                <a:sym typeface="+mn-lt"/>
              </a:rPr>
              <a:t>phú</a:t>
            </a:r>
            <a:r>
              <a:rPr lang="en-US" altLang="zh-CN" sz="2400" dirty="0">
                <a:latin typeface="Times New Roman" panose="02020603050405020304" pitchFamily="18" charset="0"/>
                <a:cs typeface="Times New Roman" panose="02020603050405020304" pitchFamily="18" charset="0"/>
                <a:sym typeface="+mn-lt"/>
              </a:rPr>
              <a:t>, </a:t>
            </a:r>
            <a:r>
              <a:rPr lang="en-US" altLang="zh-CN" sz="2400" dirty="0" err="1">
                <a:latin typeface="Times New Roman" panose="02020603050405020304" pitchFamily="18" charset="0"/>
                <a:cs typeface="Times New Roman" panose="02020603050405020304" pitchFamily="18" charset="0"/>
                <a:sym typeface="+mn-lt"/>
              </a:rPr>
              <a:t>tổ</a:t>
            </a:r>
            <a:r>
              <a:rPr lang="en-US" altLang="zh-CN" sz="2400" dirty="0">
                <a:latin typeface="Times New Roman" panose="02020603050405020304" pitchFamily="18" charset="0"/>
                <a:cs typeface="Times New Roman" panose="02020603050405020304" pitchFamily="18" charset="0"/>
                <a:sym typeface="+mn-lt"/>
              </a:rPr>
              <a:t> chức </a:t>
            </a:r>
            <a:r>
              <a:rPr lang="en-US" altLang="zh-CN" sz="2400" dirty="0" err="1">
                <a:latin typeface="Times New Roman" panose="02020603050405020304" pitchFamily="18" charset="0"/>
                <a:cs typeface="Times New Roman" panose="02020603050405020304" pitchFamily="18" charset="0"/>
                <a:sym typeface="+mn-lt"/>
              </a:rPr>
              <a:t>câu</a:t>
            </a:r>
            <a:r>
              <a:rPr lang="en-US" altLang="zh-CN" sz="2400" dirty="0">
                <a:latin typeface="Times New Roman" panose="02020603050405020304" pitchFamily="18" charset="0"/>
                <a:cs typeface="Times New Roman" panose="02020603050405020304" pitchFamily="18" charset="0"/>
                <a:sym typeface="+mn-lt"/>
              </a:rPr>
              <a:t> </a:t>
            </a:r>
            <a:r>
              <a:rPr lang="en-US" altLang="zh-CN" sz="2400" dirty="0" err="1">
                <a:latin typeface="Times New Roman" panose="02020603050405020304" pitchFamily="18" charset="0"/>
                <a:cs typeface="Times New Roman" panose="02020603050405020304" pitchFamily="18" charset="0"/>
                <a:sym typeface="+mn-lt"/>
              </a:rPr>
              <a:t>văn</a:t>
            </a:r>
            <a:r>
              <a:rPr lang="en-US" altLang="zh-CN" sz="2400" dirty="0">
                <a:latin typeface="Times New Roman" panose="02020603050405020304" pitchFamily="18" charset="0"/>
                <a:cs typeface="Times New Roman" panose="02020603050405020304" pitchFamily="18" charset="0"/>
                <a:sym typeface="+mn-lt"/>
              </a:rPr>
              <a:t> </a:t>
            </a:r>
            <a:r>
              <a:rPr lang="en-US" altLang="zh-CN" sz="2400" dirty="0" err="1">
                <a:latin typeface="Times New Roman" panose="02020603050405020304" pitchFamily="18" charset="0"/>
                <a:cs typeface="Times New Roman" panose="02020603050405020304" pitchFamily="18" charset="0"/>
                <a:sym typeface="+mn-lt"/>
              </a:rPr>
              <a:t>đầy</a:t>
            </a:r>
            <a:r>
              <a:rPr lang="en-US" altLang="zh-CN" sz="2400" dirty="0">
                <a:latin typeface="Times New Roman" panose="02020603050405020304" pitchFamily="18" charset="0"/>
                <a:cs typeface="Times New Roman" panose="02020603050405020304" pitchFamily="18" charset="0"/>
                <a:sym typeface="+mn-lt"/>
              </a:rPr>
              <a:t> giá </a:t>
            </a:r>
            <a:r>
              <a:rPr lang="en-US" altLang="zh-CN" sz="2400" dirty="0" err="1">
                <a:latin typeface="Times New Roman" panose="02020603050405020304" pitchFamily="18" charset="0"/>
                <a:cs typeface="Times New Roman" panose="02020603050405020304" pitchFamily="18" charset="0"/>
                <a:sym typeface="+mn-lt"/>
              </a:rPr>
              <a:t>trị</a:t>
            </a:r>
            <a:r>
              <a:rPr lang="en-US" altLang="zh-CN" sz="2400" dirty="0">
                <a:latin typeface="Times New Roman" panose="02020603050405020304" pitchFamily="18" charset="0"/>
                <a:cs typeface="Times New Roman" panose="02020603050405020304" pitchFamily="18" charset="0"/>
                <a:sym typeface="+mn-lt"/>
              </a:rPr>
              <a:t> </a:t>
            </a:r>
            <a:r>
              <a:rPr lang="en-US" altLang="zh-CN" sz="2400" dirty="0" err="1">
                <a:latin typeface="Times New Roman" panose="02020603050405020304" pitchFamily="18" charset="0"/>
                <a:cs typeface="Times New Roman" panose="02020603050405020304" pitchFamily="18" charset="0"/>
                <a:sym typeface="+mn-lt"/>
              </a:rPr>
              <a:t>tạo</a:t>
            </a:r>
            <a:r>
              <a:rPr lang="en-US" altLang="zh-CN" sz="2400" dirty="0">
                <a:latin typeface="Times New Roman" panose="02020603050405020304" pitchFamily="18" charset="0"/>
                <a:cs typeface="Times New Roman" panose="02020603050405020304" pitchFamily="18" charset="0"/>
                <a:sym typeface="+mn-lt"/>
              </a:rPr>
              <a:t> hình</a:t>
            </a:r>
          </a:p>
        </p:txBody>
      </p:sp>
      <p:sp>
        <p:nvSpPr>
          <p:cNvPr id="29" name="文本框 112">
            <a:extLst>
              <a:ext uri="{FF2B5EF4-FFF2-40B4-BE49-F238E27FC236}">
                <a16:creationId xmlns="" xmlns:a16="http://schemas.microsoft.com/office/drawing/2014/main" id="{29E1EB53-EC48-403B-9134-1972B1FF6F0D}"/>
              </a:ext>
            </a:extLst>
          </p:cNvPr>
          <p:cNvSpPr txBox="1"/>
          <p:nvPr/>
        </p:nvSpPr>
        <p:spPr>
          <a:xfrm>
            <a:off x="350031" y="4038813"/>
            <a:ext cx="5744286" cy="1166918"/>
          </a:xfrm>
          <a:prstGeom prst="rect">
            <a:avLst/>
          </a:prstGeom>
          <a:noFill/>
        </p:spPr>
        <p:txBody>
          <a:bodyPr wrap="square" lIns="115046" tIns="57529" rIns="115046" bIns="57529">
            <a:spAutoFit/>
          </a:bodyPr>
          <a:lstStyle/>
          <a:p>
            <a:pPr algn="just" defTabSz="912698">
              <a:lnSpc>
                <a:spcPct val="150000"/>
              </a:lnSpc>
              <a:defRPr/>
            </a:pPr>
            <a:r>
              <a:rPr lang="en-US" altLang="zh-CN" sz="2400" b="1" i="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Trước</a:t>
            </a:r>
            <a:r>
              <a:rPr lang="en-US" altLang="zh-CN" sz="2400" b="1" i="1"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b="1" i="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Cách</a:t>
            </a:r>
            <a:r>
              <a:rPr lang="en-US" altLang="zh-CN" sz="2400" b="1" i="1"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b="1" i="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mạng</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Chủ</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nghĩa</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xê</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dịch</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đời</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sống</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trụy</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lạc</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vang</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bóng</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một thời </a:t>
            </a:r>
          </a:p>
        </p:txBody>
      </p:sp>
      <p:sp>
        <p:nvSpPr>
          <p:cNvPr id="30" name="文本框 112">
            <a:extLst>
              <a:ext uri="{FF2B5EF4-FFF2-40B4-BE49-F238E27FC236}">
                <a16:creationId xmlns="" xmlns:a16="http://schemas.microsoft.com/office/drawing/2014/main" id="{EAC4A881-D7E1-4D28-9C2B-D926ED3DB855}"/>
              </a:ext>
            </a:extLst>
          </p:cNvPr>
          <p:cNvSpPr txBox="1"/>
          <p:nvPr/>
        </p:nvSpPr>
        <p:spPr>
          <a:xfrm>
            <a:off x="350031" y="5296596"/>
            <a:ext cx="5744286" cy="1157813"/>
          </a:xfrm>
          <a:prstGeom prst="rect">
            <a:avLst/>
          </a:prstGeom>
          <a:noFill/>
        </p:spPr>
        <p:txBody>
          <a:bodyPr wrap="square" lIns="115046" tIns="57529" rIns="115046" bIns="57529">
            <a:spAutoFit/>
          </a:bodyPr>
          <a:lstStyle/>
          <a:p>
            <a:pPr algn="just" defTabSz="912698">
              <a:lnSpc>
                <a:spcPct val="150000"/>
              </a:lnSpc>
              <a:defRPr/>
            </a:pPr>
            <a:r>
              <a:rPr lang="en-US" altLang="zh-CN" sz="2400" b="1" i="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Sau</a:t>
            </a:r>
            <a:r>
              <a:rPr lang="en-US" altLang="zh-CN" sz="2400" b="1" i="1"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b="1" i="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Cách</a:t>
            </a:r>
            <a:r>
              <a:rPr lang="en-US" altLang="zh-CN" sz="2400" b="1" i="1"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b="1" i="1"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mạng</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Ca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ngợi</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quê</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hương</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đất</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nước</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nhân</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dân</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trong</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lao</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động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và</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chiến</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r>
              <a:rPr lang="en-US" altLang="zh-CN" sz="2400" dirty="0" err="1">
                <a:solidFill>
                  <a:schemeClr val="tx1">
                    <a:lumMod val="85000"/>
                    <a:lumOff val="15000"/>
                  </a:schemeClr>
                </a:solidFill>
                <a:latin typeface="Times New Roman" panose="02020603050405020304" pitchFamily="18" charset="0"/>
                <a:cs typeface="Times New Roman" panose="02020603050405020304" pitchFamily="18" charset="0"/>
                <a:sym typeface="+mn-lt"/>
              </a:rPr>
              <a:t>đấu</a:t>
            </a:r>
            <a:r>
              <a:rPr lang="en-US" altLang="zh-CN" sz="2400" dirty="0">
                <a:solidFill>
                  <a:schemeClr val="tx1">
                    <a:lumMod val="85000"/>
                    <a:lumOff val="15000"/>
                  </a:schemeClr>
                </a:solidFill>
                <a:latin typeface="Times New Roman" panose="02020603050405020304" pitchFamily="18" charset="0"/>
                <a:cs typeface="Times New Roman" panose="02020603050405020304" pitchFamily="18" charset="0"/>
                <a:sym typeface="+mn-lt"/>
              </a:rPr>
              <a:t> </a:t>
            </a:r>
          </a:p>
        </p:txBody>
      </p:sp>
      <p:sp>
        <p:nvSpPr>
          <p:cNvPr id="23" name="TextBox 22"/>
          <p:cNvSpPr txBox="1"/>
          <p:nvPr/>
        </p:nvSpPr>
        <p:spPr>
          <a:xfrm>
            <a:off x="365275" y="313090"/>
            <a:ext cx="5198999" cy="147732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I. TÌM HIỂU CHUNG </a:t>
            </a:r>
          </a:p>
          <a:p>
            <a:r>
              <a:rPr lang="en-US" sz="3000" b="1" dirty="0">
                <a:latin typeface="Times New Roman" panose="02020603050405020304" pitchFamily="18" charset="0"/>
                <a:cs typeface="Times New Roman" panose="02020603050405020304" pitchFamily="18" charset="0"/>
              </a:rPr>
              <a:t>1. TÁC GIẢ</a:t>
            </a:r>
          </a:p>
          <a:p>
            <a:r>
              <a:rPr lang="en-US" sz="3000" b="1" i="1" dirty="0">
                <a:latin typeface="Times New Roman" panose="02020603050405020304" pitchFamily="18" charset="0"/>
                <a:cs typeface="Times New Roman" panose="02020603050405020304" pitchFamily="18" charset="0"/>
              </a:rPr>
              <a:t>Sự </a:t>
            </a:r>
            <a:r>
              <a:rPr lang="en-US" sz="3000" b="1" i="1" dirty="0" err="1">
                <a:latin typeface="Times New Roman" panose="02020603050405020304" pitchFamily="18" charset="0"/>
                <a:cs typeface="Times New Roman" panose="02020603050405020304" pitchFamily="18" charset="0"/>
              </a:rPr>
              <a:t>nghiệp</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sáng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tác</a:t>
            </a:r>
            <a:r>
              <a:rPr lang="en-US" sz="3000" b="1" i="1"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414715" y="-158283"/>
            <a:ext cx="2538765" cy="3130417"/>
          </a:xfrm>
          <a:prstGeom prst="rect">
            <a:avLst/>
          </a:prstGeom>
          <a:ln>
            <a:noFill/>
          </a:ln>
          <a:effectLst>
            <a:softEdge rad="112500"/>
          </a:effectLst>
        </p:spPr>
      </p:pic>
      <p:pic>
        <p:nvPicPr>
          <p:cNvPr id="3" name="Picture 2"/>
          <p:cNvPicPr>
            <a:picLocks noChangeAspect="1"/>
          </p:cNvPicPr>
          <p:nvPr/>
        </p:nvPicPr>
        <p:blipFill rotWithShape="1">
          <a:blip r:embed="rId5">
            <a:extLst>
              <a:ext uri="{28A0092B-C50C-407E-A947-70E740481C1C}">
                <a14:useLocalDpi xmlns="" xmlns:a14="http://schemas.microsoft.com/office/drawing/2010/main" val="0"/>
              </a:ext>
            </a:extLst>
          </a:blip>
          <a:srcRect l="25944" t="12621" r="25189" b="20065"/>
          <a:stretch/>
        </p:blipFill>
        <p:spPr>
          <a:xfrm>
            <a:off x="9319515" y="580680"/>
            <a:ext cx="2202320" cy="2933958"/>
          </a:xfrm>
          <a:prstGeom prst="rect">
            <a:avLst/>
          </a:prstGeom>
          <a:ln>
            <a:noFill/>
          </a:ln>
          <a:effectLst>
            <a:softEdge rad="112500"/>
          </a:effectLst>
        </p:spPr>
      </p:pic>
      <p:pic>
        <p:nvPicPr>
          <p:cNvPr id="4" name="Picture 3"/>
          <p:cNvPicPr>
            <a:picLocks noChangeAspect="1"/>
          </p:cNvPicPr>
          <p:nvPr/>
        </p:nvPicPr>
        <p:blipFill rotWithShape="1">
          <a:blip r:embed="rId6">
            <a:extLst>
              <a:ext uri="{28A0092B-C50C-407E-A947-70E740481C1C}">
                <a14:useLocalDpi xmlns="" xmlns:a14="http://schemas.microsoft.com/office/drawing/2010/main" val="0"/>
              </a:ext>
            </a:extLst>
          </a:blip>
          <a:srcRect b="3929"/>
          <a:stretch/>
        </p:blipFill>
        <p:spPr>
          <a:xfrm>
            <a:off x="7577672" y="2956527"/>
            <a:ext cx="2375808" cy="3098734"/>
          </a:xfrm>
          <a:prstGeom prst="rect">
            <a:avLst/>
          </a:prstGeom>
          <a:ln>
            <a:noFill/>
          </a:ln>
          <a:effectLst>
            <a:softEdge rad="112500"/>
          </a:effectLst>
        </p:spPr>
      </p:pic>
      <p:pic>
        <p:nvPicPr>
          <p:cNvPr id="5" name="Picture 4"/>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641682" y="3812174"/>
            <a:ext cx="2208942" cy="2900128"/>
          </a:xfrm>
          <a:prstGeom prst="rect">
            <a:avLst/>
          </a:prstGeom>
          <a:ln>
            <a:noFill/>
          </a:ln>
          <a:effectLst>
            <a:softEdge rad="112500"/>
          </a:effectLst>
        </p:spPr>
      </p:pic>
    </p:spTree>
    <p:custDataLst>
      <p:tags r:id="rId1"/>
    </p:custDataLst>
    <p:extLst>
      <p:ext uri="{BB962C8B-B14F-4D97-AF65-F5344CB8AC3E}">
        <p14:creationId xmlns="" xmlns:p14="http://schemas.microsoft.com/office/powerpoint/2010/main" val="143968332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9A22E6F6-8E50-4A1C-A911-41D72A6D0D7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2" name="组合 11">
            <a:extLst>
              <a:ext uri="{FF2B5EF4-FFF2-40B4-BE49-F238E27FC236}">
                <a16:creationId xmlns="" xmlns:a16="http://schemas.microsoft.com/office/drawing/2014/main" id="{0AB4928B-74C6-4BA2-8BAE-BC86719AE234}"/>
              </a:ext>
            </a:extLst>
          </p:cNvPr>
          <p:cNvGrpSpPr/>
          <p:nvPr/>
        </p:nvGrpSpPr>
        <p:grpSpPr>
          <a:xfrm>
            <a:off x="5186150" y="282005"/>
            <a:ext cx="6623715" cy="5993739"/>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33335"/>
                </a:solidFill>
                <a:effectLst/>
                <a:uLnTx/>
                <a:uFillTx/>
                <a:ea typeface="庞门正道标题体"/>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grpSp>
        <p:nvGrpSpPr>
          <p:cNvPr id="41" name="wps稻壳儿佳誉设计原创链接：http://chn.docer.com/works?userid=219874625">
            <a:extLst>
              <a:ext uri="{FF2B5EF4-FFF2-40B4-BE49-F238E27FC236}">
                <a16:creationId xmlns="" xmlns:a16="http://schemas.microsoft.com/office/drawing/2014/main" id="{EF1C075D-240E-4996-A282-1CFA454CD652}"/>
              </a:ext>
            </a:extLst>
          </p:cNvPr>
          <p:cNvGrpSpPr/>
          <p:nvPr/>
        </p:nvGrpSpPr>
        <p:grpSpPr>
          <a:xfrm>
            <a:off x="7374589" y="1517781"/>
            <a:ext cx="2085769" cy="1258048"/>
            <a:chOff x="4631579" y="709546"/>
            <a:chExt cx="2494452" cy="1504548"/>
          </a:xfrm>
        </p:grpSpPr>
        <p:sp>
          <p:nvSpPr>
            <p:cNvPr id="44" name="wps稻壳儿佳誉设计原创链接：http://chn.docer.com/works?userid=219874625">
              <a:extLst>
                <a:ext uri="{FF2B5EF4-FFF2-40B4-BE49-F238E27FC236}">
                  <a16:creationId xmlns="" xmlns:a16="http://schemas.microsoft.com/office/drawing/2014/main" id="{2F2F8F88-397A-4698-BBBF-FECD8EA1F14E}"/>
                </a:ext>
              </a:extLst>
            </p:cNvPr>
            <p:cNvSpPr/>
            <p:nvPr/>
          </p:nvSpPr>
          <p:spPr>
            <a:xfrm>
              <a:off x="4631579" y="961118"/>
              <a:ext cx="2494452" cy="100140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300" normalizeH="0" baseline="0" noProof="0" dirty="0">
                  <a:ln>
                    <a:noFill/>
                  </a:ln>
                  <a:solidFill>
                    <a:srgbClr val="333335"/>
                  </a:solidFill>
                  <a:effectLst/>
                  <a:uLnTx/>
                  <a:uFillTx/>
                  <a:latin typeface="Times New Roman" panose="02020603050405020304" pitchFamily="18" charset="0"/>
                  <a:ea typeface="庞门正道标题体"/>
                  <a:cs typeface="Times New Roman" panose="02020603050405020304" pitchFamily="18" charset="0"/>
                  <a:sym typeface="+mn-lt"/>
                </a:rPr>
                <a:t>II.</a:t>
              </a:r>
              <a:endParaRPr kumimoji="0" lang="zh-CN" altLang="en-US" sz="6600" b="1" i="0" u="none" strike="noStrike" kern="1200" cap="none" spc="-300" normalizeH="0" baseline="0" noProof="0" dirty="0">
                <a:ln>
                  <a:noFill/>
                </a:ln>
                <a:solidFill>
                  <a:srgbClr val="333335"/>
                </a:solidFill>
                <a:effectLst/>
                <a:uLnTx/>
                <a:uFillTx/>
                <a:latin typeface="Times New Roman" panose="02020603050405020304" pitchFamily="18" charset="0"/>
                <a:ea typeface="庞门正道标题体"/>
                <a:cs typeface="Times New Roman" panose="02020603050405020304" pitchFamily="18" charset="0"/>
                <a:sym typeface="+mn-lt"/>
              </a:endParaRPr>
            </a:p>
          </p:txBody>
        </p:sp>
        <p:sp>
          <p:nvSpPr>
            <p:cNvPr id="45" name="椭圆 44">
              <a:extLst>
                <a:ext uri="{FF2B5EF4-FFF2-40B4-BE49-F238E27FC236}">
                  <a16:creationId xmlns="" xmlns:a16="http://schemas.microsoft.com/office/drawing/2014/main" id="{0D1EC955-D6BA-42D2-A249-59DF5C7BD0A5}"/>
                </a:ext>
              </a:extLst>
            </p:cNvPr>
            <p:cNvSpPr/>
            <p:nvPr/>
          </p:nvSpPr>
          <p:spPr bwMode="auto">
            <a:xfrm>
              <a:off x="5126531" y="709546"/>
              <a:ext cx="1504548" cy="1504548"/>
            </a:xfrm>
            <a:prstGeom prst="ellipse">
              <a:avLst/>
            </a:prstGeom>
            <a:noFill/>
            <a:ln>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333335"/>
                </a:solidFill>
                <a:effectLst/>
                <a:uLnTx/>
                <a:uFillTx/>
                <a:ea typeface="庞门正道标题体"/>
                <a:cs typeface="+mn-ea"/>
                <a:sym typeface="+mn-lt"/>
              </a:endParaRPr>
            </a:p>
          </p:txBody>
        </p:sp>
      </p:grpSp>
      <p:sp>
        <p:nvSpPr>
          <p:cNvPr id="2" name="TextBox 1"/>
          <p:cNvSpPr txBox="1"/>
          <p:nvPr/>
        </p:nvSpPr>
        <p:spPr>
          <a:xfrm>
            <a:off x="6270559" y="3016582"/>
            <a:ext cx="460589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black"/>
                </a:solidFill>
                <a:latin typeface="Times New Roman" panose="02020603050405020304" pitchFamily="18" charset="0"/>
                <a:ea typeface="庞门正道标题体"/>
                <a:cs typeface="Times New Roman" panose="02020603050405020304" pitchFamily="18" charset="0"/>
              </a:rPr>
              <a:t>ĐỌC HIỂU </a:t>
            </a:r>
            <a:r>
              <a:rPr lang="en-US" sz="6600" b="1" dirty="0" smtClean="0">
                <a:solidFill>
                  <a:prstClr val="black"/>
                </a:solidFill>
                <a:latin typeface="Times New Roman" panose="02020603050405020304" pitchFamily="18" charset="0"/>
                <a:ea typeface="庞门正道标题体"/>
                <a:cs typeface="Times New Roman" panose="02020603050405020304" pitchFamily="18" charset="0"/>
              </a:rPr>
              <a:t>CHI TIẾT</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83671581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0AB4928B-74C6-4BA2-8BAE-BC86719AE234}"/>
              </a:ext>
            </a:extLst>
          </p:cNvPr>
          <p:cNvGrpSpPr/>
          <p:nvPr/>
        </p:nvGrpSpPr>
        <p:grpSpPr>
          <a:xfrm>
            <a:off x="3456431" y="658368"/>
            <a:ext cx="8735569" cy="6199632"/>
            <a:chOff x="3029802" y="748920"/>
            <a:chExt cx="6623715" cy="5769591"/>
          </a:xfrm>
        </p:grpSpPr>
        <p:sp>
          <p:nvSpPr>
            <p:cNvPr id="13" name="椭圆 12">
              <a:extLst>
                <a:ext uri="{FF2B5EF4-FFF2-40B4-BE49-F238E27FC236}">
                  <a16:creationId xmlns="" xmlns:a16="http://schemas.microsoft.com/office/drawing/2014/main" id="{BF96DAAB-847C-4D05-947B-364B24AB5AEB}"/>
                </a:ext>
              </a:extLst>
            </p:cNvPr>
            <p:cNvSpPr/>
            <p:nvPr/>
          </p:nvSpPr>
          <p:spPr>
            <a:xfrm>
              <a:off x="3029802" y="748920"/>
              <a:ext cx="6623715" cy="5769591"/>
            </a:xfrm>
            <a:prstGeom prst="ellipse">
              <a:avLst/>
            </a:prstGeom>
            <a:solidFill>
              <a:schemeClr val="bg1">
                <a:alpha val="84000"/>
              </a:schemeClr>
            </a:solidFill>
            <a:ln w="57150">
              <a:solidFill>
                <a:srgbClr val="7640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5"/>
                </a:solidFill>
                <a:cs typeface="+mn-ea"/>
                <a:sym typeface="+mn-lt"/>
              </a:endParaRPr>
            </a:p>
          </p:txBody>
        </p:sp>
        <p:grpSp>
          <p:nvGrpSpPr>
            <p:cNvPr id="14" name="组合 13">
              <a:extLst>
                <a:ext uri="{FF2B5EF4-FFF2-40B4-BE49-F238E27FC236}">
                  <a16:creationId xmlns="" xmlns:a16="http://schemas.microsoft.com/office/drawing/2014/main" id="{76499145-C223-4CF5-9A9C-486065C6EE46}"/>
                </a:ext>
              </a:extLst>
            </p:cNvPr>
            <p:cNvGrpSpPr/>
            <p:nvPr/>
          </p:nvGrpSpPr>
          <p:grpSpPr>
            <a:xfrm>
              <a:off x="3029802" y="1732128"/>
              <a:ext cx="866631" cy="3795215"/>
              <a:chOff x="3029802" y="1732128"/>
              <a:chExt cx="866631" cy="3795215"/>
            </a:xfrm>
          </p:grpSpPr>
          <p:cxnSp>
            <p:nvCxnSpPr>
              <p:cNvPr id="28" name="直接连接符 27">
                <a:extLst>
                  <a:ext uri="{FF2B5EF4-FFF2-40B4-BE49-F238E27FC236}">
                    <a16:creationId xmlns="" xmlns:a16="http://schemas.microsoft.com/office/drawing/2014/main" id="{150DCE87-DDBB-4FC9-814C-52B6A6CE104A}"/>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21702466-7319-47C5-B8EE-2737A67B8395}"/>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481F41BB-319A-44A5-B687-17B0430AA874}"/>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 xmlns:a16="http://schemas.microsoft.com/office/drawing/2014/main" id="{5E60A57E-37E7-4EB0-B9E6-3DFFA4686170}"/>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818C0903-7E37-48DA-A759-EF4C59FCAABC}"/>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 xmlns:a16="http://schemas.microsoft.com/office/drawing/2014/main" id="{9B6A5D53-8FDE-44C7-BB57-AB3B05A78952}"/>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6C75F31E-EE93-4893-8123-B041EE295621}"/>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1E865A8B-DBA0-4E52-968E-0670A9F8D8BF}"/>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044678E2-90E0-4F6D-B70B-40595137B54B}"/>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 xmlns:a16="http://schemas.microsoft.com/office/drawing/2014/main" id="{5255478E-A769-4B29-9AB4-FFFE84D32C14}"/>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 xmlns:a16="http://schemas.microsoft.com/office/drawing/2014/main" id="{93B3B4A6-C756-43F7-8166-23BA26645CC6}"/>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55CE6AF2-3414-454D-ACA1-0915ABCEAB9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 xmlns:a16="http://schemas.microsoft.com/office/drawing/2014/main" id="{39DD3F9B-F805-4218-9CBA-AFDFD36F3968}"/>
                </a:ext>
              </a:extLst>
            </p:cNvPr>
            <p:cNvGrpSpPr/>
            <p:nvPr/>
          </p:nvGrpSpPr>
          <p:grpSpPr>
            <a:xfrm flipH="1">
              <a:off x="8786886" y="1779893"/>
              <a:ext cx="866631" cy="3795215"/>
              <a:chOff x="3029802" y="1732128"/>
              <a:chExt cx="866631" cy="3795215"/>
            </a:xfrm>
          </p:grpSpPr>
          <p:cxnSp>
            <p:nvCxnSpPr>
              <p:cNvPr id="16" name="直接连接符 15">
                <a:extLst>
                  <a:ext uri="{FF2B5EF4-FFF2-40B4-BE49-F238E27FC236}">
                    <a16:creationId xmlns="" xmlns:a16="http://schemas.microsoft.com/office/drawing/2014/main" id="{18D0FEC0-2E91-4E75-B444-760B66DB9D75}"/>
                  </a:ext>
                </a:extLst>
              </p:cNvPr>
              <p:cNvCxnSpPr/>
              <p:nvPr/>
            </p:nvCxnSpPr>
            <p:spPr>
              <a:xfrm>
                <a:off x="3248166" y="2606723"/>
                <a:ext cx="0" cy="2060812"/>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95186F0A-0E8F-441C-A19E-E97BD03BBE1B}"/>
                  </a:ext>
                </a:extLst>
              </p:cNvPr>
              <p:cNvCxnSpPr>
                <a:cxnSpLocks/>
              </p:cNvCxnSpPr>
              <p:nvPr/>
            </p:nvCxnSpPr>
            <p:spPr>
              <a:xfrm>
                <a:off x="3455157" y="2224585"/>
                <a:ext cx="0" cy="2825087"/>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 xmlns:a16="http://schemas.microsoft.com/office/drawing/2014/main" id="{9E451699-3E9D-495D-943F-A9A01462AEFD}"/>
                  </a:ext>
                </a:extLst>
              </p:cNvPr>
              <p:cNvCxnSpPr>
                <a:cxnSpLocks/>
              </p:cNvCxnSpPr>
              <p:nvPr/>
            </p:nvCxnSpPr>
            <p:spPr>
              <a:xfrm>
                <a:off x="3648501" y="2016456"/>
                <a:ext cx="0" cy="3306171"/>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A3BCDF02-7069-418F-8542-D3D4BF07974B}"/>
                  </a:ext>
                </a:extLst>
              </p:cNvPr>
              <p:cNvCxnSpPr>
                <a:cxnSpLocks/>
              </p:cNvCxnSpPr>
              <p:nvPr/>
            </p:nvCxnSpPr>
            <p:spPr>
              <a:xfrm>
                <a:off x="3855492" y="1732128"/>
                <a:ext cx="0" cy="3795215"/>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2A2071A5-F833-41DD-9228-8FE992691F1A}"/>
                  </a:ext>
                </a:extLst>
              </p:cNvPr>
              <p:cNvCxnSpPr>
                <a:cxnSpLocks/>
              </p:cNvCxnSpPr>
              <p:nvPr/>
            </p:nvCxnSpPr>
            <p:spPr>
              <a:xfrm>
                <a:off x="3029802" y="3429000"/>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0C75D618-6C4B-429A-ACB0-1BAA6F5698A5}"/>
                  </a:ext>
                </a:extLst>
              </p:cNvPr>
              <p:cNvCxnSpPr>
                <a:cxnSpLocks/>
              </p:cNvCxnSpPr>
              <p:nvPr/>
            </p:nvCxnSpPr>
            <p:spPr>
              <a:xfrm>
                <a:off x="3236793" y="4018128"/>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37C36004-480F-4BCD-8F05-05D96ECF1D20}"/>
                  </a:ext>
                </a:extLst>
              </p:cNvPr>
              <p:cNvCxnSpPr>
                <a:cxnSpLocks/>
              </p:cNvCxnSpPr>
              <p:nvPr/>
            </p:nvCxnSpPr>
            <p:spPr>
              <a:xfrm>
                <a:off x="3455157" y="298317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E130B81A-9FA9-4070-AF29-ACE07D607D70}"/>
                  </a:ext>
                </a:extLst>
              </p:cNvPr>
              <p:cNvCxnSpPr>
                <a:cxnSpLocks/>
              </p:cNvCxnSpPr>
              <p:nvPr/>
            </p:nvCxnSpPr>
            <p:spPr>
              <a:xfrm>
                <a:off x="3430137" y="3677501"/>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8A376387-4FD9-48D3-AB43-DE59748C8C3E}"/>
                  </a:ext>
                </a:extLst>
              </p:cNvPr>
              <p:cNvCxnSpPr>
                <a:cxnSpLocks/>
              </p:cNvCxnSpPr>
              <p:nvPr/>
            </p:nvCxnSpPr>
            <p:spPr>
              <a:xfrm>
                <a:off x="3455157" y="4667534"/>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9F291D65-0CF6-4D69-B177-490B0541DAD3}"/>
                  </a:ext>
                </a:extLst>
              </p:cNvPr>
              <p:cNvCxnSpPr>
                <a:cxnSpLocks/>
              </p:cNvCxnSpPr>
              <p:nvPr/>
            </p:nvCxnSpPr>
            <p:spPr>
              <a:xfrm>
                <a:off x="3673521" y="2355376"/>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40CEB6F0-AE0A-491A-864B-237F91CF4D0C}"/>
                  </a:ext>
                </a:extLst>
              </p:cNvPr>
              <p:cNvCxnSpPr>
                <a:cxnSpLocks/>
              </p:cNvCxnSpPr>
              <p:nvPr/>
            </p:nvCxnSpPr>
            <p:spPr>
              <a:xfrm>
                <a:off x="3678069" y="3215185"/>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4FC3762F-4727-41D1-B6E3-A83F2F4262EE}"/>
                  </a:ext>
                </a:extLst>
              </p:cNvPr>
              <p:cNvCxnSpPr>
                <a:cxnSpLocks/>
              </p:cNvCxnSpPr>
              <p:nvPr/>
            </p:nvCxnSpPr>
            <p:spPr>
              <a:xfrm>
                <a:off x="3648501" y="4197823"/>
                <a:ext cx="218364" cy="0"/>
              </a:xfrm>
              <a:prstGeom prst="line">
                <a:avLst/>
              </a:prstGeom>
              <a:ln w="38100">
                <a:solidFill>
                  <a:srgbClr val="76400E"/>
                </a:solidFill>
              </a:ln>
            </p:spPr>
            <p:style>
              <a:lnRef idx="1">
                <a:schemeClr val="accent1"/>
              </a:lnRef>
              <a:fillRef idx="0">
                <a:schemeClr val="accent1"/>
              </a:fillRef>
              <a:effectRef idx="0">
                <a:schemeClr val="accent1"/>
              </a:effectRef>
              <a:fontRef idx="minor">
                <a:schemeClr val="tx1"/>
              </a:fontRef>
            </p:style>
          </p:cxnSp>
        </p:grpSp>
      </p:grpSp>
      <p:sp>
        <p:nvSpPr>
          <p:cNvPr id="46" name="TextBox 45"/>
          <p:cNvSpPr txBox="1"/>
          <p:nvPr/>
        </p:nvSpPr>
        <p:spPr>
          <a:xfrm>
            <a:off x="0" y="-37883"/>
            <a:ext cx="6402555" cy="147732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I. TÌM HIỂU CHUNG </a:t>
            </a:r>
          </a:p>
          <a:p>
            <a:r>
              <a:rPr lang="en-US" sz="3000" b="1" dirty="0">
                <a:latin typeface="Times New Roman" panose="02020603050405020304" pitchFamily="18" charset="0"/>
                <a:cs typeface="Times New Roman" panose="02020603050405020304" pitchFamily="18" charset="0"/>
              </a:rPr>
              <a:t>2. TÁC PHẨM</a:t>
            </a:r>
          </a:p>
          <a:p>
            <a:r>
              <a:rPr lang="en-US" sz="3000" b="1" i="1" dirty="0">
                <a:latin typeface="Times New Roman" panose="02020603050405020304" pitchFamily="18" charset="0"/>
                <a:cs typeface="Times New Roman" panose="02020603050405020304" pitchFamily="18" charset="0"/>
              </a:rPr>
              <a:t>b. </a:t>
            </a:r>
            <a:r>
              <a:rPr lang="en-US" sz="3000" b="1" i="1" dirty="0" err="1">
                <a:latin typeface="Times New Roman" panose="02020603050405020304" pitchFamily="18" charset="0"/>
                <a:cs typeface="Times New Roman" panose="02020603050405020304" pitchFamily="18" charset="0"/>
              </a:rPr>
              <a:t>Truyện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ngắn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Chữ</a:t>
            </a:r>
            <a:r>
              <a:rPr lang="en-US" sz="3000" b="1" i="1" dirty="0">
                <a:latin typeface="Times New Roman" panose="02020603050405020304" pitchFamily="18" charset="0"/>
                <a:cs typeface="Times New Roman" panose="02020603050405020304" pitchFamily="18" charset="0"/>
              </a:rPr>
              <a:t> người </a:t>
            </a:r>
            <a:r>
              <a:rPr lang="en-US" sz="3000" b="1" i="1" dirty="0" err="1">
                <a:latin typeface="Times New Roman" panose="02020603050405020304" pitchFamily="18" charset="0"/>
                <a:cs typeface="Times New Roman" panose="02020603050405020304" pitchFamily="18" charset="0"/>
              </a:rPr>
              <a:t>tử</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tù</a:t>
            </a:r>
            <a:r>
              <a:rPr lang="en-US" sz="3000" b="1" i="1"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4802396" y="1403653"/>
            <a:ext cx="6165663" cy="5262979"/>
          </a:xfrm>
          <a:prstGeom prst="rect">
            <a:avLst/>
          </a:prstGeom>
          <a:noFill/>
        </p:spPr>
        <p:txBody>
          <a:bodyPr wrap="square" rtlCol="0">
            <a:spAutoFit/>
          </a:bodyPr>
          <a:lstStyle/>
          <a:p>
            <a:pPr marL="285750" indent="-285750" algn="just">
              <a:buFontTx/>
              <a:buChar char="-"/>
            </a:pP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ban </a:t>
            </a:r>
            <a:r>
              <a:rPr lang="en-US" sz="2800" b="1"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p>
          <a:p>
            <a:pPr marL="285750" indent="-285750" algn="just">
              <a:buFontTx/>
              <a:buChar char="-"/>
            </a:pP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đề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Khao khát đi tìm cái đẹp của một thời đã qua nay vẫn còn vang bóng.</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gợi ca nét chữ của kẻ từ tù có tài viết chữ Hán đẹp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Thú chơi chữ Hán ngày xưa </a:t>
            </a:r>
            <a:endParaRPr lang="en-US" sz="2800" dirty="0">
              <a:latin typeface="Times New Roman" panose="02020603050405020304" pitchFamily="18" charset="0"/>
              <a:cs typeface="Times New Roman" panose="02020603050405020304" pitchFamily="18" charset="0"/>
            </a:endParaRPr>
          </a:p>
          <a:p>
            <a:pPr marL="285750" indent="-285750" algn="just">
              <a:buFontTx/>
              <a:buChar char="-"/>
            </a:pPr>
            <a:r>
              <a:rPr lang="en-US" sz="2800" b="1" dirty="0">
                <a:latin typeface="Times New Roman" panose="02020603050405020304" pitchFamily="18" charset="0"/>
                <a:cs typeface="Times New Roman" panose="02020603050405020304" pitchFamily="18" charset="0"/>
              </a:rPr>
              <a:t>Bố </a:t>
            </a:r>
            <a:r>
              <a:rPr lang="en-US" sz="2800" b="1"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Phân tích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nội dung </a:t>
            </a:r>
          </a:p>
          <a:p>
            <a:pPr marL="457200"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Tình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Hình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Huấn</a:t>
            </a:r>
            <a:r>
              <a:rPr lang="en-US" sz="2800" dirty="0">
                <a:latin typeface="Times New Roman" panose="02020603050405020304" pitchFamily="18" charset="0"/>
                <a:cs typeface="Times New Roman" panose="02020603050405020304" pitchFamily="18" charset="0"/>
              </a:rPr>
              <a:t> Cao </a:t>
            </a:r>
          </a:p>
          <a:p>
            <a:pPr marL="457200"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Hình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Viên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ngục</a:t>
            </a:r>
            <a:r>
              <a:rPr lang="en-US" sz="2800" dirty="0">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marL="285750" indent="-285750" algn="just">
              <a:buFontTx/>
              <a:buChar char="-"/>
            </a:pP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BEBA8EAE-BF5A-486C-A8C5-ECC9F3942E4B}">
                <a14:imgProps xmlns="" xmlns:a14="http://schemas.microsoft.com/office/drawing/2010/main">
                  <a14:imgLayer r:embed="rId4">
                    <a14:imgEffect>
                      <a14:backgroundRemoval t="10000" b="96667" l="10000" r="90000">
                        <a14:foregroundMark x1="32222" y1="28889" x2="34444" y2="29630"/>
                        <a14:foregroundMark x1="34444" y1="31852" x2="36389" y2="52593"/>
                        <a14:foregroundMark x1="37500" y1="58889" x2="57222" y2="58889"/>
                        <a14:foregroundMark x1="56667" y1="50370" x2="58333" y2="49630"/>
                        <a14:foregroundMark x1="17778" y1="31852" x2="31667" y2="45556"/>
                        <a14:backgroundMark x1="26667" y1="32963" x2="26111" y2="17037"/>
                      </a14:backgroundRemoval>
                    </a14:imgEffect>
                  </a14:imgLayer>
                </a14:imgProps>
              </a:ext>
              <a:ext uri="{28A0092B-C50C-407E-A947-70E740481C1C}">
                <a14:useLocalDpi xmlns="" xmlns:a14="http://schemas.microsoft.com/office/drawing/2010/main" val="0"/>
              </a:ext>
            </a:extLst>
          </a:blip>
          <a:stretch>
            <a:fillRect/>
          </a:stretch>
        </p:blipFill>
        <p:spPr>
          <a:xfrm>
            <a:off x="-1626752" y="68292"/>
            <a:ext cx="9450967" cy="7429788"/>
          </a:xfrm>
          <a:prstGeom prst="rect">
            <a:avLst/>
          </a:prstGeom>
        </p:spPr>
      </p:pic>
    </p:spTree>
    <p:extLst>
      <p:ext uri="{BB962C8B-B14F-4D97-AF65-F5344CB8AC3E}">
        <p14:creationId xmlns="" xmlns:p14="http://schemas.microsoft.com/office/powerpoint/2010/main" val="84639010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672" y="2266774"/>
            <a:ext cx="1056555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prstClr val="black"/>
                </a:solidFill>
                <a:latin typeface="Times New Roman" panose="02020603050405020304" pitchFamily="18" charset="0"/>
                <a:ea typeface="庞门正道标题体"/>
                <a:cs typeface="Times New Roman" panose="02020603050405020304" pitchFamily="18" charset="0"/>
              </a:rPr>
              <a:t>II. ĐỌC HIỂU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1.</a:t>
            </a:r>
            <a:r>
              <a:rPr kumimoji="0" lang="en-US" sz="6600" b="1" i="0" u="none" strike="noStrike" kern="1200" cap="none" spc="0" normalizeH="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rPr>
              <a:t> </a:t>
            </a:r>
            <a:r>
              <a:rPr lang="en-US" sz="6600" b="1" dirty="0" smtClean="0">
                <a:solidFill>
                  <a:srgbClr val="C00000"/>
                </a:solidFill>
                <a:latin typeface="Times New Roman" panose="02020603050405020304" pitchFamily="18" charset="0"/>
                <a:ea typeface="庞门正道标题体"/>
                <a:cs typeface="Times New Roman" panose="02020603050405020304" pitchFamily="18" charset="0"/>
              </a:rPr>
              <a:t>CÂU CHUYỆN</a:t>
            </a:r>
            <a:endPar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ea typeface="庞门正道标题体"/>
              <a:cs typeface="Times New Roman" panose="02020603050405020304" pitchFamily="18" charset="0"/>
            </a:endParaRPr>
          </a:p>
        </p:txBody>
      </p:sp>
    </p:spTree>
    <p:extLst>
      <p:ext uri="{BB962C8B-B14F-4D97-AF65-F5344CB8AC3E}">
        <p14:creationId xmlns="" xmlns:p14="http://schemas.microsoft.com/office/powerpoint/2010/main" val="309940863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1942">
      <a:dk1>
        <a:sysClr val="windowText" lastClr="000000"/>
      </a:dk1>
      <a:lt1>
        <a:sysClr val="window" lastClr="FFFFFF"/>
      </a:lt1>
      <a:dk2>
        <a:srgbClr val="44546A"/>
      </a:dk2>
      <a:lt2>
        <a:srgbClr val="E7E6E6"/>
      </a:lt2>
      <a:accent1>
        <a:srgbClr val="3F3F3F"/>
      </a:accent1>
      <a:accent2>
        <a:srgbClr val="7F7F7F"/>
      </a:accent2>
      <a:accent3>
        <a:srgbClr val="3F3F3F"/>
      </a:accent3>
      <a:accent4>
        <a:srgbClr val="7F7F7F"/>
      </a:accent4>
      <a:accent5>
        <a:srgbClr val="3F3F3F"/>
      </a:accent5>
      <a:accent6>
        <a:srgbClr val="7F7F7F"/>
      </a:accent6>
      <a:hlink>
        <a:srgbClr val="0563C1"/>
      </a:hlink>
      <a:folHlink>
        <a:srgbClr val="954F72"/>
      </a:folHlink>
    </a:clrScheme>
    <a:fontScheme name="j3pyktkc">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2935</Words>
  <Application>Microsoft Office PowerPoint</Application>
  <PresentationFormat>Custom</PresentationFormat>
  <Paragraphs>246</Paragraphs>
  <Slides>43</Slides>
  <Notes>23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主题​​</vt:lpstr>
      <vt:lpstr>KHỞI ĐỘNG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77</cp:revision>
  <dcterms:created xsi:type="dcterms:W3CDTF">2019-06-12T05:34:42Z</dcterms:created>
  <dcterms:modified xsi:type="dcterms:W3CDTF">2024-08-15T09:13:53Z</dcterms:modified>
</cp:coreProperties>
</file>