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90" r:id="rId4"/>
    <p:sldId id="389" r:id="rId5"/>
    <p:sldId id="336" r:id="rId6"/>
    <p:sldId id="339" r:id="rId7"/>
    <p:sldId id="391" r:id="rId8"/>
    <p:sldId id="392" r:id="rId9"/>
    <p:sldId id="410" r:id="rId10"/>
    <p:sldId id="382" r:id="rId11"/>
    <p:sldId id="393" r:id="rId12"/>
    <p:sldId id="395" r:id="rId13"/>
    <p:sldId id="396" r:id="rId14"/>
    <p:sldId id="398" r:id="rId15"/>
    <p:sldId id="397" r:id="rId16"/>
    <p:sldId id="399" r:id="rId17"/>
    <p:sldId id="400" r:id="rId18"/>
    <p:sldId id="401" r:id="rId19"/>
    <p:sldId id="402" r:id="rId20"/>
    <p:sldId id="403" r:id="rId21"/>
    <p:sldId id="404" r:id="rId22"/>
    <p:sldId id="405" r:id="rId23"/>
    <p:sldId id="406" r:id="rId24"/>
    <p:sldId id="407" r:id="rId25"/>
    <p:sldId id="408" r:id="rId26"/>
    <p:sldId id="409" r:id="rId27"/>
    <p:sldId id="381" r:id="rId28"/>
    <p:sldId id="411" r:id="rId29"/>
    <p:sldId id="412" r:id="rId30"/>
    <p:sldId id="413" r:id="rId31"/>
    <p:sldId id="414" r:id="rId32"/>
    <p:sldId id="4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CCFF"/>
    <a:srgbClr val="00CCFF"/>
    <a:srgbClr val="00FFFF"/>
    <a:srgbClr val="006699"/>
    <a:srgbClr val="2002FE"/>
    <a:srgbClr val="0000FF"/>
    <a:srgbClr val="0099CC"/>
    <a:srgbClr val="0066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5" d="100"/>
          <a:sy n="85" d="100"/>
        </p:scale>
        <p:origin x="590" y="5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250D3C-BF74-464E-ECE3-0D6539E00C7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5D72A2C-1669-CD52-CD7F-49BA107E3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13E48E7-C543-30E9-6077-60BEB4C59432}"/>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5" name="Chỗ dành sẵn cho Chân trang 4">
            <a:extLst>
              <a:ext uri="{FF2B5EF4-FFF2-40B4-BE49-F238E27FC236}">
                <a16:creationId xmlns:a16="http://schemas.microsoft.com/office/drawing/2014/main" id="{C1079025-D485-583F-BFF2-D3A829BFB85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888592D-7146-0F92-051F-278B8DE5E452}"/>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517119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668598-B666-3B9B-DD18-66C1946EE63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2B970F2-7101-CDBB-485B-16D0F9F99C1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516B001-E9FD-7FDE-D771-585D490CD2E2}"/>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5" name="Chỗ dành sẵn cho Chân trang 4">
            <a:extLst>
              <a:ext uri="{FF2B5EF4-FFF2-40B4-BE49-F238E27FC236}">
                <a16:creationId xmlns:a16="http://schemas.microsoft.com/office/drawing/2014/main" id="{C9FD493E-CBDC-CD1D-0638-706ED1F8FDE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290D452-56F3-384F-9D9F-D9A1DCFAFCB2}"/>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132110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CD81896-D6A6-F491-11CE-37A5336449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6C64B8F-304C-7AC3-9082-5408257669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073384F-BFFA-B3E3-6389-657F72A79CF1}"/>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5" name="Chỗ dành sẵn cho Chân trang 4">
            <a:extLst>
              <a:ext uri="{FF2B5EF4-FFF2-40B4-BE49-F238E27FC236}">
                <a16:creationId xmlns:a16="http://schemas.microsoft.com/office/drawing/2014/main" id="{343BDF4C-C1D9-2805-8687-69ACA533E81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73F3121-D295-8C86-C64D-6DDC9BCE2BC3}"/>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10780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6B3AAA-B8A5-C1B5-43E2-A438C329F8E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B718D7E-264E-31D4-0E0C-8447DEAC28E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06E6474-8516-6339-2829-9FB56D681D59}"/>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5" name="Chỗ dành sẵn cho Chân trang 4">
            <a:extLst>
              <a:ext uri="{FF2B5EF4-FFF2-40B4-BE49-F238E27FC236}">
                <a16:creationId xmlns:a16="http://schemas.microsoft.com/office/drawing/2014/main" id="{5022A168-6183-92C0-C1DD-2190F07D56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4221542-EC9F-A809-1233-5245D8F4C871}"/>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85283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DEF7F4-0F21-6C2E-590C-B809227FB2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AAB18-9063-7DF6-DF32-EE8D445B8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F678F27-B0F7-AAAB-8805-8A83A6682F05}"/>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5" name="Chỗ dành sẵn cho Chân trang 4">
            <a:extLst>
              <a:ext uri="{FF2B5EF4-FFF2-40B4-BE49-F238E27FC236}">
                <a16:creationId xmlns:a16="http://schemas.microsoft.com/office/drawing/2014/main" id="{00E957B4-05D7-F9D5-6F74-23520FD8449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91B7690-AE69-38E8-2DF1-03D64AE66DF8}"/>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79662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4BC5E64-B8EE-B2E3-758D-A48D805CAEC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69292BC-80C3-DB01-F6A8-5024F9B66298}"/>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831399D-40EA-640A-3949-1BD1EFF2DD8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66ACD12-CC88-044C-7748-A410D3A2AA07}"/>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6" name="Chỗ dành sẵn cho Chân trang 5">
            <a:extLst>
              <a:ext uri="{FF2B5EF4-FFF2-40B4-BE49-F238E27FC236}">
                <a16:creationId xmlns:a16="http://schemas.microsoft.com/office/drawing/2014/main" id="{5F1AA742-A097-FCFE-46BE-00468BF4151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1E0FA61-A7E1-B71B-C346-DADA0214D11C}"/>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211578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A31AD5-352D-CE3D-2056-A8A1A97B686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A480790-3C1C-AC6D-C3DE-35577F2EE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B6C9C59-6619-E84B-6E82-D5D85D5DDCD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134F068A-6D87-D803-782C-BCB0E514F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8C08603-CE53-D069-5546-9811B5D2B80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FB3E5F7-14A0-1B7E-D6D5-D882CFF2F628}"/>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8" name="Chỗ dành sẵn cho Chân trang 7">
            <a:extLst>
              <a:ext uri="{FF2B5EF4-FFF2-40B4-BE49-F238E27FC236}">
                <a16:creationId xmlns:a16="http://schemas.microsoft.com/office/drawing/2014/main" id="{8181D23F-A329-9F3B-B4EC-BB7E555F46A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AFEF366-7A31-7619-6C47-782F51E8A7EB}"/>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096040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70E04E-06AB-A5E5-8B73-C542F66756B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0314AC1-5D2E-F720-4527-AA5F138CDF36}"/>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4" name="Chỗ dành sẵn cho Chân trang 3">
            <a:extLst>
              <a:ext uri="{FF2B5EF4-FFF2-40B4-BE49-F238E27FC236}">
                <a16:creationId xmlns:a16="http://schemas.microsoft.com/office/drawing/2014/main" id="{1E41FC8B-1907-1E5C-98C7-0A66E7ABBA7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83B2E0E-834F-B37A-C6EA-52D5C84B4657}"/>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101116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EB40D0E-58B0-00A2-4B28-E1BB6170EE1F}"/>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3" name="Chỗ dành sẵn cho Chân trang 2">
            <a:extLst>
              <a:ext uri="{FF2B5EF4-FFF2-40B4-BE49-F238E27FC236}">
                <a16:creationId xmlns:a16="http://schemas.microsoft.com/office/drawing/2014/main" id="{C28D5289-D657-0114-AED2-3DADA8BB3F1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40BFE2AE-0E70-B9C5-3611-399FB3C88051}"/>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05387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93786-82C3-B0C9-4C3D-4725D54552C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BE01571-B201-A8A5-3EB9-B1757FDBD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C048F1F-B0A9-86EC-5DBE-B637502D6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D6BE120-4732-75DC-41FF-A794716AF15A}"/>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6" name="Chỗ dành sẵn cho Chân trang 5">
            <a:extLst>
              <a:ext uri="{FF2B5EF4-FFF2-40B4-BE49-F238E27FC236}">
                <a16:creationId xmlns:a16="http://schemas.microsoft.com/office/drawing/2014/main" id="{FCCDE78D-62A4-9CAF-D384-8B2CD41E83C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1D49FEF-23E9-AA97-091B-99361AFAD9AA}"/>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395006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6CA0B0-20E3-EAB1-427D-3F5B6989C4E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AA8C84F-2969-D502-32B5-117932C40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13695E2-39C3-C788-9832-F1685B971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91B167A-6D2B-BBFC-FA6A-7CF83FF242E4}"/>
              </a:ext>
            </a:extLst>
          </p:cNvPr>
          <p:cNvSpPr>
            <a:spLocks noGrp="1"/>
          </p:cNvSpPr>
          <p:nvPr>
            <p:ph type="dt" sz="half" idx="10"/>
          </p:nvPr>
        </p:nvSpPr>
        <p:spPr/>
        <p:txBody>
          <a:bodyPr/>
          <a:lstStyle/>
          <a:p>
            <a:fld id="{1EAB2FB2-BDE7-4DB5-B2CA-AD9B41C362F7}" type="datetimeFigureOut">
              <a:rPr lang="en-US" smtClean="0"/>
              <a:t>1/17/2024</a:t>
            </a:fld>
            <a:endParaRPr lang="en-US"/>
          </a:p>
        </p:txBody>
      </p:sp>
      <p:sp>
        <p:nvSpPr>
          <p:cNvPr id="6" name="Chỗ dành sẵn cho Chân trang 5">
            <a:extLst>
              <a:ext uri="{FF2B5EF4-FFF2-40B4-BE49-F238E27FC236}">
                <a16:creationId xmlns:a16="http://schemas.microsoft.com/office/drawing/2014/main" id="{A077C888-93C5-B81A-E4A8-0E77FE3F6DD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3896F2B-8BED-1784-9BFF-03D96D111B37}"/>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3711938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BB0FC3D-F332-4399-A92B-D78B5CF20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BA05FCA-45B7-EDD2-8888-5B7474A66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76B9F4-A617-B505-6771-A06418775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B2FB2-BDE7-4DB5-B2CA-AD9B41C362F7}" type="datetimeFigureOut">
              <a:rPr lang="en-US" smtClean="0"/>
              <a:t>1/17/2024</a:t>
            </a:fld>
            <a:endParaRPr lang="en-US"/>
          </a:p>
        </p:txBody>
      </p:sp>
      <p:sp>
        <p:nvSpPr>
          <p:cNvPr id="5" name="Chỗ dành sẵn cho Chân trang 4">
            <a:extLst>
              <a:ext uri="{FF2B5EF4-FFF2-40B4-BE49-F238E27FC236}">
                <a16:creationId xmlns:a16="http://schemas.microsoft.com/office/drawing/2014/main" id="{80647AA7-9104-1CAE-EAA2-31FFD8251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B0C74E9-81E5-41A7-9BCA-55F2D30BC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49CF-4032-4570-A2C4-EBD256BBF4B6}" type="slidenum">
              <a:rPr lang="en-US" smtClean="0"/>
              <a:t>‹#›</a:t>
            </a:fld>
            <a:endParaRPr lang="en-US"/>
          </a:p>
        </p:txBody>
      </p:sp>
    </p:spTree>
    <p:extLst>
      <p:ext uri="{BB962C8B-B14F-4D97-AF65-F5344CB8AC3E}">
        <p14:creationId xmlns:p14="http://schemas.microsoft.com/office/powerpoint/2010/main" val="256398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00+ hình phông nền powerpoint đẹp - hinhanhsieudep.net">
            <a:extLst>
              <a:ext uri="{FF2B5EF4-FFF2-40B4-BE49-F238E27FC236}">
                <a16:creationId xmlns:a16="http://schemas.microsoft.com/office/drawing/2014/main" id="{1E053154-601A-E7F9-D063-D43FC1C7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8DFC667-0022-E3EA-D280-9D3BDC0BF1A8}"/>
              </a:ext>
            </a:extLst>
          </p:cNvPr>
          <p:cNvSpPr txBox="1"/>
          <p:nvPr/>
        </p:nvSpPr>
        <p:spPr>
          <a:xfrm>
            <a:off x="2161981" y="3254327"/>
            <a:ext cx="7868038" cy="808619"/>
          </a:xfrm>
          <a:prstGeom prst="rect">
            <a:avLst/>
          </a:prstGeom>
          <a:noFill/>
        </p:spPr>
        <p:txBody>
          <a:bodyPr wrap="square">
            <a:spAutoFit/>
          </a:bodyPr>
          <a:lstStyle/>
          <a:p>
            <a:pPr marL="0" marR="0" algn="ctr">
              <a:lnSpc>
                <a:spcPct val="115000"/>
              </a:lnSpc>
              <a:spcBef>
                <a:spcPts val="600"/>
              </a:spcBef>
              <a:spcAft>
                <a:spcPts val="600"/>
              </a:spcAft>
            </a:pPr>
            <a:r>
              <a:rPr lang="en-US" sz="44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BIỆN PHÁP TU TỪ LIỆT KÊ</a:t>
            </a:r>
            <a:endParaRPr lang="en-US" sz="44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0CF616D-F6E4-E23E-DB77-C20BE5C9F975}"/>
              </a:ext>
            </a:extLst>
          </p:cNvPr>
          <p:cNvSpPr txBox="1"/>
          <p:nvPr/>
        </p:nvSpPr>
        <p:spPr>
          <a:xfrm>
            <a:off x="3661099" y="389167"/>
            <a:ext cx="4869802" cy="1341656"/>
          </a:xfrm>
          <a:prstGeom prst="ellipse">
            <a:avLst/>
          </a:prstGeom>
          <a:solidFill>
            <a:schemeClr val="accent4">
              <a:lumMod val="60000"/>
              <a:lumOff val="40000"/>
            </a:schemeClr>
          </a:solidFill>
          <a:ln>
            <a:solidFill>
              <a:srgbClr val="00B0F0"/>
            </a:solidFill>
          </a:ln>
        </p:spPr>
        <p:txBody>
          <a:bodyPr wrap="square">
            <a:spAutoFit/>
          </a:bodyPr>
          <a:lstStyle/>
          <a:p>
            <a:pPr algn="ct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60: THỰC HÀNH TIẾNG VIỆT </a:t>
            </a:r>
            <a:endParaRPr lang="en-US" sz="2800" dirty="0"/>
          </a:p>
        </p:txBody>
      </p:sp>
    </p:spTree>
    <p:extLst>
      <p:ext uri="{BB962C8B-B14F-4D97-AF65-F5344CB8AC3E}">
        <p14:creationId xmlns:p14="http://schemas.microsoft.com/office/powerpoint/2010/main" val="319702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009890" y="1437559"/>
            <a:ext cx="10687989" cy="5082242"/>
          </a:xfrm>
          <a:prstGeom prst="horizontalScroll">
            <a:avLst>
              <a:gd name="adj" fmla="val 6875"/>
            </a:avLst>
          </a:prstGeom>
          <a:noFill/>
          <a:ln w="57150">
            <a:solidFill>
              <a:srgbClr val="00CCFF"/>
            </a:solidFill>
          </a:ln>
        </p:spPr>
        <p:txBody>
          <a:bodyPr wrap="square">
            <a:spAutoFit/>
          </a:bodyPr>
          <a:lstStyle/>
          <a:p>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cõi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chia,</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Phong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 bao </a:t>
            </a:r>
            <a:r>
              <a:rPr lang="en-US" sz="2800" b="1" i="1" dirty="0" err="1">
                <a:latin typeface="Times New Roman" panose="02020603050405020304" pitchFamily="18" charset="0"/>
                <a:cs typeface="Times New Roman" panose="02020603050405020304" pitchFamily="18" charset="0"/>
              </a:rPr>
              <a:t>đời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gây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lập</a:t>
            </a:r>
            <a:r>
              <a:rPr lang="en-US" sz="2800" b="1"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Cùng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xưng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phương</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Tuy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a:t>
            </a:r>
            <a:r>
              <a:rPr lang="vi-VN" sz="2800" i="1" dirty="0" err="1">
                <a:latin typeface="Times New Roman" panose="02020603050405020304" pitchFamily="18" charset="0"/>
                <a:cs typeface="Times New Roman" panose="02020603050405020304" pitchFamily="18" charset="0"/>
              </a:rPr>
              <a:t>Nguyễn</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Trãi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1 (SGK/ Tr 20)</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2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4435" y="5744175"/>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1 (SGK/ Tr 20)</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C59B0C7-223D-4283-E4CF-CD6F1EAF4B41}"/>
              </a:ext>
            </a:extLst>
          </p:cNvPr>
          <p:cNvSpPr txBox="1"/>
          <p:nvPr/>
        </p:nvSpPr>
        <p:spPr>
          <a:xfrm>
            <a:off x="1194716" y="1522314"/>
            <a:ext cx="10185528" cy="5262979"/>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2191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205834" y="1505077"/>
            <a:ext cx="10172220" cy="1599307"/>
          </a:xfrm>
          <a:prstGeom prst="horizontalScroll">
            <a:avLst>
              <a:gd name="adj" fmla="val 6875"/>
            </a:avLst>
          </a:prstGeom>
          <a:noFill/>
          <a:ln w="57150">
            <a:solidFill>
              <a:srgbClr val="00CCFF"/>
            </a:solidFill>
          </a:ln>
        </p:spPr>
        <p:txBody>
          <a:bodyPr wrap="square">
            <a:spAutoFit/>
          </a:bodyPr>
          <a:lstStyle/>
          <a:p>
            <a:pPr algn="ctr"/>
            <a:r>
              <a:rPr lang="en-US" sz="2800" b="1" dirty="0" err="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01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97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29416"/>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7FC60199-5234-6595-4DAE-28AEA841748C}"/>
              </a:ext>
            </a:extLst>
          </p:cNvPr>
          <p:cNvGraphicFramePr>
            <a:graphicFrameLocks noGrp="1"/>
          </p:cNvGraphicFramePr>
          <p:nvPr>
            <p:extLst>
              <p:ext uri="{D42A27DB-BD31-4B8C-83A1-F6EECF244321}">
                <p14:modId xmlns:p14="http://schemas.microsoft.com/office/powerpoint/2010/main" val="3767257307"/>
              </p:ext>
            </p:extLst>
          </p:nvPr>
        </p:nvGraphicFramePr>
        <p:xfrm>
          <a:off x="1270362" y="1872832"/>
          <a:ext cx="10175196" cy="4671060"/>
        </p:xfrm>
        <a:graphic>
          <a:graphicData uri="http://schemas.openxmlformats.org/drawingml/2006/table">
            <a:tbl>
              <a:tblPr firstRow="1" firstCol="1" bandRow="1">
                <a:tableStyleId>{5C22544A-7EE6-4342-B048-85BDC9FD1C3A}</a:tableStyleId>
              </a:tblPr>
              <a:tblGrid>
                <a:gridCol w="2079774">
                  <a:extLst>
                    <a:ext uri="{9D8B030D-6E8A-4147-A177-3AD203B41FA5}">
                      <a16:colId xmlns:a16="http://schemas.microsoft.com/office/drawing/2014/main" val="1463303668"/>
                    </a:ext>
                  </a:extLst>
                </a:gridCol>
                <a:gridCol w="3712188">
                  <a:extLst>
                    <a:ext uri="{9D8B030D-6E8A-4147-A177-3AD203B41FA5}">
                      <a16:colId xmlns:a16="http://schemas.microsoft.com/office/drawing/2014/main" val="2524657251"/>
                    </a:ext>
                  </a:extLst>
                </a:gridCol>
                <a:gridCol w="2067746">
                  <a:extLst>
                    <a:ext uri="{9D8B030D-6E8A-4147-A177-3AD203B41FA5}">
                      <a16:colId xmlns:a16="http://schemas.microsoft.com/office/drawing/2014/main" val="2817086720"/>
                    </a:ext>
                  </a:extLst>
                </a:gridCol>
                <a:gridCol w="2315488">
                  <a:extLst>
                    <a:ext uri="{9D8B030D-6E8A-4147-A177-3AD203B41FA5}">
                      <a16:colId xmlns:a16="http://schemas.microsoft.com/office/drawing/2014/main" val="1535195145"/>
                    </a:ext>
                  </a:extLst>
                </a:gridCol>
              </a:tblGrid>
              <a:tr h="343808">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Nhóm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Mục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Phép liệt kê</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extLst>
                  <a:ext uri="{0D108BD9-81ED-4DB2-BD59-A6C34878D82A}">
                    <a16:rowId xmlns:a16="http://schemas.microsoft.com/office/drawing/2014/main" val="1229344761"/>
                  </a:ext>
                </a:extLst>
              </a:tr>
              <a:tr h="343808">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013346"/>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Lê </a:t>
                      </a:r>
                      <a:r>
                        <a:rPr lang="en-US" sz="2800" dirty="0" err="1">
                          <a:effectLst/>
                          <a:latin typeface="Times New Roman" panose="02020603050405020304" pitchFamily="18" charset="0"/>
                          <a:cs typeface="Times New Roman" panose="02020603050405020304" pitchFamily="18" charset="0"/>
                        </a:rPr>
                        <a:t>Lợi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53311"/>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Khó khăn, thử thách của nghĩa quân Lam Sơn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9368619"/>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6910691"/>
                  </a:ext>
                </a:extLst>
              </a:tr>
              <a:tr h="868814">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Ca </a:t>
                      </a:r>
                      <a:r>
                        <a:rPr lang="en-US" sz="2800" dirty="0" err="1">
                          <a:effectLst/>
                          <a:latin typeface="Times New Roman" panose="02020603050405020304" pitchFamily="18" charset="0"/>
                          <a:cs typeface="Times New Roman" panose="02020603050405020304" pitchFamily="18" charset="0"/>
                        </a:rPr>
                        <a:t>ngợi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cs typeface="Times New Roman" panose="02020603050405020304" pitchFamily="18" charset="0"/>
                        </a:rPr>
                        <a:t> vang </a:t>
                      </a:r>
                      <a:r>
                        <a:rPr lang="en-US" sz="2800" dirty="0" err="1">
                          <a:effectLst/>
                          <a:latin typeface="Times New Roman" panose="02020603050405020304" pitchFamily="18" charset="0"/>
                          <a:cs typeface="Times New Roman" panose="02020603050405020304" pitchFamily="18" charset="0"/>
                        </a:rPr>
                        <a:t>dội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451312"/>
                  </a:ext>
                </a:extLst>
              </a:tr>
            </a:tbl>
          </a:graphicData>
        </a:graphic>
      </p:graphicFrame>
    </p:spTree>
    <p:extLst>
      <p:ext uri="{BB962C8B-B14F-4D97-AF65-F5344CB8AC3E}">
        <p14:creationId xmlns:p14="http://schemas.microsoft.com/office/powerpoint/2010/main" val="186670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6240292" cy="548099"/>
          </a:xfrm>
          <a:prstGeom prst="rect">
            <a:avLst/>
          </a:prstGeom>
          <a:noFill/>
        </p:spPr>
        <p:txBody>
          <a:bodyPr wrap="square">
            <a:spAutoFit/>
          </a:bodyPr>
          <a:lstStyle/>
          <a:p>
            <a:pPr marL="0" marR="0" algn="just">
              <a:lnSpc>
                <a:spcPct val="115000"/>
              </a:lnSpc>
              <a:spcBef>
                <a:spcPts val="600"/>
              </a:spcBef>
              <a:spcAft>
                <a:spcPts val="600"/>
              </a:spcAft>
            </a:pP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xâm</a:t>
            </a:r>
            <a:endParaRPr lang="en-US" sz="2800" dirty="0">
              <a:solidFill>
                <a:srgbClr val="33CC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424445"/>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Nướng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Vùi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Dối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lừa</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binh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oán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4062850"/>
            <a:ext cx="10185528" cy="1815882"/>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618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8" r="4844"/>
          <a:stretch/>
        </p:blipFill>
        <p:spPr bwMode="auto">
          <a:xfrm>
            <a:off x="-142957" y="0"/>
            <a:ext cx="12334957"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9938872" cy="548099"/>
          </a:xfrm>
          <a:prstGeom prst="rect">
            <a:avLst/>
          </a:prstGeom>
          <a:noFill/>
        </p:spPr>
        <p:txBody>
          <a:bodyPr wrap="square">
            <a:spAutoFit/>
          </a:bodyPr>
          <a:lstStyle/>
          <a:p>
            <a:pPr algn="just">
              <a:lnSpc>
                <a:spcPct val="115000"/>
              </a:lnSpc>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lợi</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072382"/>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há</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thề</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nhức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Nếm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giận</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3600244"/>
            <a:ext cx="10185528" cy="1815882"/>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trằn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non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663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9938872" cy="523220"/>
          </a:xfrm>
          <a:prstGeom prst="rect">
            <a:avLst/>
          </a:prstGeom>
          <a:noFill/>
        </p:spPr>
        <p:txBody>
          <a:bodyPr wrap="square">
            <a:spAutoFit/>
          </a:bodyPr>
          <a:lstStyle/>
          <a:p>
            <a:pPr algn="just">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Sơn</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072382"/>
            <a:ext cx="10185528" cy="954107"/>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3600244"/>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54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9629"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3" y="1435158"/>
            <a:ext cx="9938872" cy="523220"/>
          </a:xfrm>
          <a:prstGeom prst="rect">
            <a:avLst/>
          </a:prstGeom>
          <a:noFill/>
        </p:spPr>
        <p:txBody>
          <a:bodyPr wrap="square">
            <a:spAutoFit/>
          </a:bodyPr>
          <a:lstStyle/>
          <a:p>
            <a:pPr algn="just">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giặc</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310072" y="2052072"/>
            <a:ext cx="10185528" cy="2677656"/>
          </a:xfrm>
          <a:prstGeom prst="rect">
            <a:avLst/>
          </a:prstGeom>
          <a:noFill/>
          <a:ln w="38100">
            <a:solidFill>
              <a:srgbClr val="33CC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14)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vía</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mười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mươi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vong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264656" y="4899623"/>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Tree>
    <p:extLst>
      <p:ext uri="{BB962C8B-B14F-4D97-AF65-F5344CB8AC3E}">
        <p14:creationId xmlns:p14="http://schemas.microsoft.com/office/powerpoint/2010/main" val="4274140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9629"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3" y="1435158"/>
            <a:ext cx="8773217" cy="548099"/>
          </a:xfrm>
          <a:prstGeom prst="rect">
            <a:avLst/>
          </a:prstGeom>
          <a:noFill/>
        </p:spPr>
        <p:txBody>
          <a:bodyPr wrap="square">
            <a:spAutoFit/>
          </a:bodyPr>
          <a:lstStyle/>
          <a:p>
            <a:pPr algn="just">
              <a:lnSpc>
                <a:spcPct val="115000"/>
              </a:lnSpc>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e. Ca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310072" y="2052072"/>
            <a:ext cx="10185528" cy="2677656"/>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Bồ</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Đằng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chớp</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giật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Trà</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chẻ</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tro</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kình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muông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264656" y="4899623"/>
            <a:ext cx="10185528" cy="1384995"/>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thắng</a:t>
            </a:r>
            <a:r>
              <a:rPr lang="en-US" sz="2800" dirty="0">
                <a:latin typeface="Times New Roman" panose="02020603050405020304" pitchFamily="18" charset="0"/>
                <a:ea typeface="Times New Roman" panose="02020603050405020304" pitchFamily="18" charset="0"/>
              </a:rPr>
              <a:t> vang </a:t>
            </a:r>
            <a:r>
              <a:rPr lang="en-US" sz="2800" dirty="0" err="1">
                <a:latin typeface="Times New Roman" panose="02020603050405020304" pitchFamily="18" charset="0"/>
                <a:ea typeface="Times New Roman" panose="02020603050405020304" pitchFamily="18" charset="0"/>
              </a:rPr>
              <a:t>dội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a:t>
            </a:r>
            <a:endParaRPr lang="en-US" sz="2800" dirty="0"/>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Tree>
    <p:extLst>
      <p:ext uri="{BB962C8B-B14F-4D97-AF65-F5344CB8AC3E}">
        <p14:creationId xmlns:p14="http://schemas.microsoft.com/office/powerpoint/2010/main" val="17492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083592" y="1846474"/>
            <a:ext cx="10541408" cy="1599307"/>
          </a:xfrm>
          <a:prstGeom prst="horizontalScroll">
            <a:avLst>
              <a:gd name="adj" fmla="val 6875"/>
            </a:avLst>
          </a:prstGeom>
          <a:noFill/>
          <a:ln w="57150">
            <a:solidFill>
              <a:srgbClr val="00CCFF"/>
            </a:solidFill>
          </a:ln>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 b/ c.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4623C54F-5C35-E206-D970-1B44B7061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521" y="3808247"/>
            <a:ext cx="3322806" cy="2720848"/>
          </a:xfrm>
          <a:prstGeom prst="rect">
            <a:avLst/>
          </a:prstGeom>
        </p:spPr>
      </p:pic>
    </p:spTree>
    <p:extLst>
      <p:ext uri="{BB962C8B-B14F-4D97-AF65-F5344CB8AC3E}">
        <p14:creationId xmlns:p14="http://schemas.microsoft.com/office/powerpoint/2010/main" val="3551714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Notebook Powerpoint Template | Notebook paper template, Notebook paper,  Powerpoint template free">
            <a:extLst>
              <a:ext uri="{FF2B5EF4-FFF2-40B4-BE49-F238E27FC236}">
                <a16:creationId xmlns:a16="http://schemas.microsoft.com/office/drawing/2014/main" id="{B852EADA-A4B5-C730-278D-35C79BC9A9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366470" y="18687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4430FE3-E75A-5FE0-F350-A16EF62D05D2}"/>
              </a:ext>
            </a:extLst>
          </p:cNvPr>
          <p:cNvSpPr txBox="1"/>
          <p:nvPr/>
        </p:nvSpPr>
        <p:spPr>
          <a:xfrm>
            <a:off x="1299475" y="1923984"/>
            <a:ext cx="10134053" cy="1532334"/>
          </a:xfrm>
          <a:prstGeom prst="roundRect">
            <a:avLst/>
          </a:prstGeom>
          <a:noFill/>
          <a:ln w="38100">
            <a:solidFill>
              <a:srgbClr val="00FFFF"/>
            </a:solidFill>
          </a:ln>
        </p:spPr>
        <p:txBody>
          <a:bodyPr wrap="square">
            <a:spAutoFit/>
          </a:bodyPr>
          <a:lstStyle/>
          <a:p>
            <a:pPr marR="57150">
              <a:tabLst>
                <a:tab pos="0" algn="l"/>
                <a:tab pos="57150" algn="l"/>
                <a:tab pos="15240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R="57150">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Hộp Văn bản 14">
            <a:extLst>
              <a:ext uri="{FF2B5EF4-FFF2-40B4-BE49-F238E27FC236}">
                <a16:creationId xmlns:a16="http://schemas.microsoft.com/office/drawing/2014/main" id="{74CD1501-3FA9-936F-C5EB-52C9BC1214DB}"/>
              </a:ext>
            </a:extLst>
          </p:cNvPr>
          <p:cNvSpPr txBox="1"/>
          <p:nvPr/>
        </p:nvSpPr>
        <p:spPr>
          <a:xfrm>
            <a:off x="1773511" y="3960744"/>
            <a:ext cx="9501703" cy="2246769"/>
          </a:xfrm>
          <a:prstGeom prst="rect">
            <a:avLst/>
          </a:prstGeom>
          <a:noFill/>
          <a:ln w="38100">
            <a:solidFill>
              <a:srgbClr val="00CCFF"/>
            </a:solidFill>
          </a:ln>
        </p:spPr>
        <p:txBody>
          <a:bodyPr wrap="square">
            <a:spAutoFit/>
          </a:bodyPr>
          <a:lstStyle/>
          <a:p>
            <a:pPr marR="57150">
              <a:tabLst>
                <a:tab pos="0" algn="l"/>
                <a:tab pos="57150" algn="l"/>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R="57150" algn="just">
              <a:tabLst>
                <a:tab pos="0" algn="l"/>
                <a:tab pos="57150" algn="l"/>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Hình ảnh 9">
            <a:extLst>
              <a:ext uri="{FF2B5EF4-FFF2-40B4-BE49-F238E27FC236}">
                <a16:creationId xmlns:a16="http://schemas.microsoft.com/office/drawing/2014/main" id="{59842497-9170-C9A8-C1EC-DA0E59D15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16" y="4631585"/>
            <a:ext cx="2841152" cy="2376527"/>
          </a:xfrm>
          <a:prstGeom prst="rect">
            <a:avLst/>
          </a:prstGeom>
        </p:spPr>
      </p:pic>
      <p:sp>
        <p:nvSpPr>
          <p:cNvPr id="13" name="Hộp Văn bản 12">
            <a:extLst>
              <a:ext uri="{FF2B5EF4-FFF2-40B4-BE49-F238E27FC236}">
                <a16:creationId xmlns:a16="http://schemas.microsoft.com/office/drawing/2014/main" id="{52A27F62-A694-8C2B-7BE7-7AF1729DE207}"/>
              </a:ext>
            </a:extLst>
          </p:cNvPr>
          <p:cNvSpPr txBox="1"/>
          <p:nvPr/>
        </p:nvSpPr>
        <p:spPr>
          <a:xfrm>
            <a:off x="3766121" y="1044874"/>
            <a:ext cx="4794793" cy="584775"/>
          </a:xfrm>
          <a:prstGeom prst="rect">
            <a:avLst/>
          </a:prstGeom>
          <a:noFill/>
          <a:ln w="28575">
            <a:noFill/>
          </a:ln>
        </p:spPr>
        <p:txBody>
          <a:bodyPr wrap="square">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9" name="Đồng hồ đếm ngược 3 phút gây sốc 3 Minutes">
            <a:hlinkClick r:id="" action="ppaction://media"/>
            <a:extLst>
              <a:ext uri="{FF2B5EF4-FFF2-40B4-BE49-F238E27FC236}">
                <a16:creationId xmlns:a16="http://schemas.microsoft.com/office/drawing/2014/main" id="{69113C14-5E39-07AD-B3BF-AC973C1AC01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392398" y="538998"/>
            <a:ext cx="2195332" cy="1234874"/>
          </a:xfrm>
          <a:prstGeom prst="rect">
            <a:avLst/>
          </a:prstGeom>
        </p:spPr>
      </p:pic>
      <p:pic>
        <p:nvPicPr>
          <p:cNvPr id="20" name="Hình ảnh 19">
            <a:extLst>
              <a:ext uri="{FF2B5EF4-FFF2-40B4-BE49-F238E27FC236}">
                <a16:creationId xmlns:a16="http://schemas.microsoft.com/office/drawing/2014/main" id="{1CC1BF1B-17B9-3EE9-9B27-27A87BD7A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571" y="298518"/>
            <a:ext cx="1434979" cy="1466932"/>
          </a:xfrm>
          <a:prstGeom prst="rect">
            <a:avLst/>
          </a:prstGeom>
        </p:spPr>
      </p:pic>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912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9"/>
                </p:tgtEl>
              </p:cMediaNode>
            </p:video>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9"/>
                                        </p:tgtEl>
                                      </p:cBhvr>
                                    </p:cmd>
                                  </p:childTnLst>
                                </p:cTn>
                              </p:par>
                            </p:childTnLst>
                          </p:cTn>
                        </p:par>
                      </p:childTnLst>
                    </p:cTn>
                  </p:par>
                </p:childTnLst>
              </p:cTn>
              <p:nextCondLst>
                <p:cond evt="onClick" delay="0">
                  <p:tgtEl>
                    <p:spTgt spid="9"/>
                  </p:tgtEl>
                </p:cond>
              </p:nextCondLst>
            </p:seq>
          </p:childTnLst>
        </p:cTn>
      </p:par>
    </p:tnLst>
    <p:bldLst>
      <p:bldP spid="8" grpId="0" animBg="1"/>
      <p:bldP spid="15"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4109985269"/>
              </p:ext>
            </p:extLst>
          </p:nvPr>
        </p:nvGraphicFramePr>
        <p:xfrm>
          <a:off x="1358080" y="2217377"/>
          <a:ext cx="9497451" cy="4508293"/>
        </p:xfrm>
        <a:graphic>
          <a:graphicData uri="http://schemas.openxmlformats.org/drawingml/2006/table">
            <a:tbl>
              <a:tblPr firstRow="1" firstCol="1" bandRow="1">
                <a:tableStyleId>{5C22544A-7EE6-4342-B048-85BDC9FD1C3A}</a:tableStyleId>
              </a:tblPr>
              <a:tblGrid>
                <a:gridCol w="3165817">
                  <a:extLst>
                    <a:ext uri="{9D8B030D-6E8A-4147-A177-3AD203B41FA5}">
                      <a16:colId xmlns:a16="http://schemas.microsoft.com/office/drawing/2014/main" val="2665249326"/>
                    </a:ext>
                  </a:extLst>
                </a:gridCol>
                <a:gridCol w="3165817">
                  <a:extLst>
                    <a:ext uri="{9D8B030D-6E8A-4147-A177-3AD203B41FA5}">
                      <a16:colId xmlns:a16="http://schemas.microsoft.com/office/drawing/2014/main" val="884689098"/>
                    </a:ext>
                  </a:extLst>
                </a:gridCol>
                <a:gridCol w="3165817">
                  <a:extLst>
                    <a:ext uri="{9D8B030D-6E8A-4147-A177-3AD203B41FA5}">
                      <a16:colId xmlns:a16="http://schemas.microsoft.com/office/drawing/2014/main" val="1291355159"/>
                    </a:ext>
                  </a:extLst>
                </a:gridCol>
              </a:tblGrid>
              <a:tr h="1760609">
                <a:tc gridSpan="3">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suốt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2094023">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2a: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1915D296-A178-DA1F-99EB-2207F83E0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2707794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6058"/>
          <a:stretch/>
        </p:blipFill>
        <p:spPr bwMode="auto">
          <a:xfrm>
            <a:off x="1"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2857367777"/>
              </p:ext>
            </p:extLst>
          </p:nvPr>
        </p:nvGraphicFramePr>
        <p:xfrm>
          <a:off x="1301818" y="2335777"/>
          <a:ext cx="9962811" cy="3566160"/>
        </p:xfrm>
        <a:graphic>
          <a:graphicData uri="http://schemas.openxmlformats.org/drawingml/2006/table">
            <a:tbl>
              <a:tblPr firstRow="1" firstCol="1" bandRow="1">
                <a:tableStyleId>{5C22544A-7EE6-4342-B048-85BDC9FD1C3A}</a:tableStyleId>
              </a:tblPr>
              <a:tblGrid>
                <a:gridCol w="3320937">
                  <a:extLst>
                    <a:ext uri="{9D8B030D-6E8A-4147-A177-3AD203B41FA5}">
                      <a16:colId xmlns:a16="http://schemas.microsoft.com/office/drawing/2014/main" val="2665249326"/>
                    </a:ext>
                  </a:extLst>
                </a:gridCol>
                <a:gridCol w="3320937">
                  <a:extLst>
                    <a:ext uri="{9D8B030D-6E8A-4147-A177-3AD203B41FA5}">
                      <a16:colId xmlns:a16="http://schemas.microsoft.com/office/drawing/2014/main" val="884689098"/>
                    </a:ext>
                  </a:extLst>
                </a:gridCol>
                <a:gridCol w="3320937">
                  <a:extLst>
                    <a:ext uri="{9D8B030D-6E8A-4147-A177-3AD203B41FA5}">
                      <a16:colId xmlns:a16="http://schemas.microsoft.com/office/drawing/2014/main" val="1291355159"/>
                    </a:ext>
                  </a:extLst>
                </a:gridCol>
              </a:tblGrid>
              <a:tr h="1190932">
                <a:tc grid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nhớ</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1168840">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2b: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6BEF160D-2820-E0EB-0F31-D1FA8E2C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72744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6058"/>
          <a:stretch/>
        </p:blipFill>
        <p:spPr bwMode="auto">
          <a:xfrm>
            <a:off x="1"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961308059"/>
              </p:ext>
            </p:extLst>
          </p:nvPr>
        </p:nvGraphicFramePr>
        <p:xfrm>
          <a:off x="1301818" y="2561525"/>
          <a:ext cx="9962811" cy="3139440"/>
        </p:xfrm>
        <a:graphic>
          <a:graphicData uri="http://schemas.openxmlformats.org/drawingml/2006/table">
            <a:tbl>
              <a:tblPr firstRow="1" firstCol="1" bandRow="1">
                <a:tableStyleId>{5C22544A-7EE6-4342-B048-85BDC9FD1C3A}</a:tableStyleId>
              </a:tblPr>
              <a:tblGrid>
                <a:gridCol w="3320937">
                  <a:extLst>
                    <a:ext uri="{9D8B030D-6E8A-4147-A177-3AD203B41FA5}">
                      <a16:colId xmlns:a16="http://schemas.microsoft.com/office/drawing/2014/main" val="2665249326"/>
                    </a:ext>
                  </a:extLst>
                </a:gridCol>
                <a:gridCol w="3320937">
                  <a:extLst>
                    <a:ext uri="{9D8B030D-6E8A-4147-A177-3AD203B41FA5}">
                      <a16:colId xmlns:a16="http://schemas.microsoft.com/office/drawing/2014/main" val="884689098"/>
                    </a:ext>
                  </a:extLst>
                </a:gridCol>
                <a:gridCol w="3320937">
                  <a:extLst>
                    <a:ext uri="{9D8B030D-6E8A-4147-A177-3AD203B41FA5}">
                      <a16:colId xmlns:a16="http://schemas.microsoft.com/office/drawing/2014/main" val="1291355159"/>
                    </a:ext>
                  </a:extLst>
                </a:gridCol>
              </a:tblGrid>
              <a:tr h="1190932">
                <a:tc grid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1168840">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2b: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6BEF160D-2820-E0EB-0F31-D1FA8E2C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40856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203067" y="1978132"/>
            <a:ext cx="10188022" cy="3955740"/>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Hình ảnh 8">
            <a:extLst>
              <a:ext uri="{FF2B5EF4-FFF2-40B4-BE49-F238E27FC236}">
                <a16:creationId xmlns:a16="http://schemas.microsoft.com/office/drawing/2014/main" id="{F8B2FE47-367F-7051-75C9-134E70D43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313035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4856F8E5-4F5E-D73B-70FB-BD49543A540F}"/>
              </a:ext>
            </a:extLst>
          </p:cNvPr>
          <p:cNvSpPr txBox="1"/>
          <p:nvPr/>
        </p:nvSpPr>
        <p:spPr>
          <a:xfrm>
            <a:off x="2090584" y="6891562"/>
            <a:ext cx="6240292" cy="1785104"/>
          </a:xfrm>
          <a:prstGeom prst="rect">
            <a:avLst/>
          </a:prstGeom>
          <a:noFill/>
        </p:spPr>
        <p:txBody>
          <a:bodyPr wrap="square">
            <a:spAutoFit/>
          </a:bodyPr>
          <a:lstStyle/>
          <a:p>
            <a:pPr marL="0" marR="0" algn="just">
              <a:spcBef>
                <a:spcPts val="600"/>
              </a:spcBef>
              <a:spcAft>
                <a:spcPts val="6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203067" y="1978132"/>
            <a:ext cx="10185528" cy="2123658"/>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a:extLst>
              <a:ext uri="{FF2B5EF4-FFF2-40B4-BE49-F238E27FC236}">
                <a16:creationId xmlns:a16="http://schemas.microsoft.com/office/drawing/2014/main" id="{7F405CDC-E08F-C0B1-9CA8-95E70F0D3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911806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4856F8E5-4F5E-D73B-70FB-BD49543A540F}"/>
              </a:ext>
            </a:extLst>
          </p:cNvPr>
          <p:cNvSpPr txBox="1"/>
          <p:nvPr/>
        </p:nvSpPr>
        <p:spPr>
          <a:xfrm>
            <a:off x="2090584" y="6891562"/>
            <a:ext cx="6240292" cy="1785104"/>
          </a:xfrm>
          <a:prstGeom prst="rect">
            <a:avLst/>
          </a:prstGeom>
          <a:noFill/>
        </p:spPr>
        <p:txBody>
          <a:bodyPr wrap="square">
            <a:spAutoFit/>
          </a:bodyPr>
          <a:lstStyle/>
          <a:p>
            <a:pPr marL="0" marR="0" algn="just">
              <a:spcBef>
                <a:spcPts val="600"/>
              </a:spcBef>
              <a:spcAft>
                <a:spcPts val="6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154429" y="1761548"/>
            <a:ext cx="10185528" cy="4708981"/>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a:extLst>
              <a:ext uri="{FF2B5EF4-FFF2-40B4-BE49-F238E27FC236}">
                <a16:creationId xmlns:a16="http://schemas.microsoft.com/office/drawing/2014/main" id="{CD617BC4-461D-C6EF-F058-22607E2F8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786378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154429" y="1761548"/>
            <a:ext cx="10185528" cy="3231654"/>
          </a:xfrm>
          <a:prstGeom prst="rect">
            <a:avLst/>
          </a:prstGeom>
          <a:noFill/>
          <a:ln w="38100">
            <a:solidFill>
              <a:srgbClr val="33CCFF"/>
            </a:solidFill>
          </a:ln>
        </p:spPr>
        <p:txBody>
          <a:bodyPr wrap="square">
            <a:spAutoFit/>
          </a:bodyPr>
          <a:lstStyle/>
          <a:p>
            <a:pPr algn="just">
              <a:lnSpc>
                <a:spcPct val="115000"/>
              </a:lnSpc>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hiếu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minh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cù</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hiếu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học</a:t>
            </a:r>
            <a:endParaRPr lang="en-US" sz="2800" dirty="0"/>
          </a:p>
        </p:txBody>
      </p:sp>
      <p:pic>
        <p:nvPicPr>
          <p:cNvPr id="2" name="Hình ảnh 1">
            <a:extLst>
              <a:ext uri="{FF2B5EF4-FFF2-40B4-BE49-F238E27FC236}">
                <a16:creationId xmlns:a16="http://schemas.microsoft.com/office/drawing/2014/main" id="{BC65AE03-AC55-B8DF-6108-FF959F213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70641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983905" y="546993"/>
            <a:ext cx="3031687"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effectLst/>
                <a:latin typeface="Times New Roman" panose="02020603050405020304" pitchFamily="18" charset="0"/>
                <a:cs typeface="Times New Roman" panose="02020603050405020304" pitchFamily="18" charset="0"/>
              </a:rPr>
              <a:t>VẬN DỤNG</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03" y="1177058"/>
            <a:ext cx="4060039" cy="5295704"/>
          </a:xfrm>
          <a:prstGeom prst="rect">
            <a:avLst/>
          </a:prstGeom>
        </p:spPr>
      </p:pic>
    </p:spTree>
    <p:extLst>
      <p:ext uri="{BB962C8B-B14F-4D97-AF65-F5344CB8AC3E}">
        <p14:creationId xmlns:p14="http://schemas.microsoft.com/office/powerpoint/2010/main" val="3913051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5" t="366" r="6195" b="-366"/>
          <a:stretch/>
        </p:blipFill>
        <p:spPr bwMode="auto">
          <a:xfrm>
            <a:off x="0"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246283" y="744104"/>
            <a:ext cx="10468748" cy="4087118"/>
          </a:xfrm>
          <a:prstGeom prst="horizontalScroll">
            <a:avLst>
              <a:gd name="adj" fmla="val 6875"/>
            </a:avLst>
          </a:prstGeom>
          <a:noFill/>
          <a:ln w="57150">
            <a:solidFill>
              <a:srgbClr val="00CCFF"/>
            </a:solidFill>
          </a:ln>
        </p:spPr>
        <p:txBody>
          <a:bodyPr wrap="square">
            <a:spAutoFit/>
          </a:bodyPr>
          <a:lstStyle/>
          <a:p>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4 (SGK/ Tr 21)</a:t>
            </a:r>
          </a:p>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734" y="-189354"/>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87711" y="426392"/>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4</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5CC4347-F9AE-4EDC-278F-BBBAE5CCCE1C}"/>
              </a:ext>
            </a:extLst>
          </p:cNvPr>
          <p:cNvSpPr txBox="1"/>
          <p:nvPr/>
        </p:nvSpPr>
        <p:spPr>
          <a:xfrm>
            <a:off x="1525776" y="4596257"/>
            <a:ext cx="9919782" cy="2246769"/>
          </a:xfrm>
          <a:prstGeom prst="rect">
            <a:avLst/>
          </a:prstGeom>
          <a:noFill/>
        </p:spPr>
        <p:txBody>
          <a:bodyPr wrap="square">
            <a:spAutoFit/>
          </a:bodyPr>
          <a:lstStyle/>
          <a:p>
            <a:pPr marL="0" marR="0" algn="just"/>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8 - 10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ý kiến của em về giọng văn hào hùng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Đoạn</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dụng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biện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pháp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liệt</a:t>
            </a:r>
            <a:r>
              <a:rPr lang="vi-VN" sz="2800" dirty="0">
                <a:solidFill>
                  <a:srgbClr val="0D0D0D"/>
                </a:solidFill>
                <a:effectLst/>
                <a:latin typeface="Times New Roman" panose="02020603050405020304" pitchFamily="18" charset="0"/>
                <a:ea typeface="Times New Roman" panose="02020603050405020304" pitchFamily="18" charset="0"/>
              </a:rPr>
              <a:t> kê.</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509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868E1348-6524-24BB-8014-D676491DC264}"/>
              </a:ext>
            </a:extLst>
          </p:cNvPr>
          <p:cNvGraphicFramePr>
            <a:graphicFrameLocks noGrp="1"/>
          </p:cNvGraphicFramePr>
          <p:nvPr>
            <p:extLst>
              <p:ext uri="{D42A27DB-BD31-4B8C-83A1-F6EECF244321}">
                <p14:modId xmlns:p14="http://schemas.microsoft.com/office/powerpoint/2010/main" val="1993237802"/>
              </p:ext>
            </p:extLst>
          </p:nvPr>
        </p:nvGraphicFramePr>
        <p:xfrm>
          <a:off x="580557" y="1408923"/>
          <a:ext cx="10998734" cy="4516038"/>
        </p:xfrm>
        <a:graphic>
          <a:graphicData uri="http://schemas.openxmlformats.org/drawingml/2006/table">
            <a:tbl>
              <a:tblPr firstRow="1" firstCol="1" bandRow="1">
                <a:tableStyleId>{5C22544A-7EE6-4342-B048-85BDC9FD1C3A}</a:tableStyleId>
              </a:tblPr>
              <a:tblGrid>
                <a:gridCol w="812535">
                  <a:extLst>
                    <a:ext uri="{9D8B030D-6E8A-4147-A177-3AD203B41FA5}">
                      <a16:colId xmlns:a16="http://schemas.microsoft.com/office/drawing/2014/main" val="1643473358"/>
                    </a:ext>
                  </a:extLst>
                </a:gridCol>
                <a:gridCol w="6514876">
                  <a:extLst>
                    <a:ext uri="{9D8B030D-6E8A-4147-A177-3AD203B41FA5}">
                      <a16:colId xmlns:a16="http://schemas.microsoft.com/office/drawing/2014/main" val="784133049"/>
                    </a:ext>
                  </a:extLst>
                </a:gridCol>
                <a:gridCol w="1914275">
                  <a:extLst>
                    <a:ext uri="{9D8B030D-6E8A-4147-A177-3AD203B41FA5}">
                      <a16:colId xmlns:a16="http://schemas.microsoft.com/office/drawing/2014/main" val="2526807061"/>
                    </a:ext>
                  </a:extLst>
                </a:gridCol>
                <a:gridCol w="1757048">
                  <a:extLst>
                    <a:ext uri="{9D8B030D-6E8A-4147-A177-3AD203B41FA5}">
                      <a16:colId xmlns:a16="http://schemas.microsoft.com/office/drawing/2014/main" val="2551035019"/>
                    </a:ext>
                  </a:extLst>
                </a:gridCol>
              </a:tblGrid>
              <a:tr h="336460">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558158413"/>
                  </a:ext>
                </a:extLst>
              </a:tr>
              <a:tr h="702269">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cs typeface="Times New Roman" panose="02020603050405020304" pitchFamily="18" charset="0"/>
                        </a:rPr>
                        <a:t> 8 - 10 </a:t>
                      </a:r>
                      <a:r>
                        <a:rPr lang="en-US" sz="2800" dirty="0" err="1">
                          <a:effectLst/>
                          <a:latin typeface="Times New Roman" panose="02020603050405020304" pitchFamily="18" charset="0"/>
                          <a:cs typeface="Times New Roman" panose="02020603050405020304" pitchFamily="18" charset="0"/>
                        </a:rPr>
                        <a:t>dòng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838315"/>
                  </a:ext>
                </a:extLst>
              </a:tr>
              <a:tr h="954283">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nSpc>
                          <a:spcPct val="100000"/>
                        </a:lnSpc>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483491"/>
                  </a:ext>
                </a:extLst>
              </a:tr>
              <a:tr h="702269">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170912"/>
                  </a:ext>
                </a:extLst>
              </a:tr>
              <a:tr h="1102278">
                <a:tc>
                  <a:txBody>
                    <a:bodyPr/>
                    <a:lstStyle/>
                    <a:p>
                      <a:pPr marL="0" marR="0" algn="ctr">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863560"/>
                  </a:ext>
                </a:extLst>
              </a:tr>
            </a:tbl>
          </a:graphicData>
        </a:graphic>
      </p:graphicFrame>
      <p:sp>
        <p:nvSpPr>
          <p:cNvPr id="6" name="Rectangle 1">
            <a:extLst>
              <a:ext uri="{FF2B5EF4-FFF2-40B4-BE49-F238E27FC236}">
                <a16:creationId xmlns:a16="http://schemas.microsoft.com/office/drawing/2014/main" id="{F0188DC8-C226-670E-F62E-223CC8BC778E}"/>
              </a:ext>
            </a:extLst>
          </p:cNvPr>
          <p:cNvSpPr>
            <a:spLocks noChangeArrowheads="1"/>
          </p:cNvSpPr>
          <p:nvPr/>
        </p:nvSpPr>
        <p:spPr bwMode="auto">
          <a:xfrm>
            <a:off x="3262340" y="799677"/>
            <a:ext cx="5153873"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kumimoji="0" lang="en-US" altLang="en-US" sz="2800" b="0" i="0" u="none" strike="noStrike" cap="none" normalizeH="0" baseline="0" dirty="0">
              <a:ln>
                <a:noFill/>
              </a:ln>
              <a:solidFill>
                <a:srgbClr val="008080"/>
              </a:solidFill>
              <a:effectLst/>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9002960F-4ECD-6FB3-6985-9DFD4538E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7129" y="562267"/>
            <a:ext cx="2219908" cy="1145039"/>
          </a:xfrm>
          <a:prstGeom prst="rect">
            <a:avLst/>
          </a:prstGeom>
        </p:spPr>
      </p:pic>
    </p:spTree>
    <p:extLst>
      <p:ext uri="{BB962C8B-B14F-4D97-AF65-F5344CB8AC3E}">
        <p14:creationId xmlns:p14="http://schemas.microsoft.com/office/powerpoint/2010/main" val="324072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6113968-AD85-38D1-0F6B-8348B75BEA1C}"/>
              </a:ext>
            </a:extLst>
          </p:cNvPr>
          <p:cNvSpPr txBox="1"/>
          <p:nvPr/>
        </p:nvSpPr>
        <p:spPr>
          <a:xfrm>
            <a:off x="1817224" y="3653141"/>
            <a:ext cx="9595413" cy="2400657"/>
          </a:xfrm>
          <a:prstGeom prst="rect">
            <a:avLst/>
          </a:prstGeom>
          <a:noFill/>
          <a:ln w="38100">
            <a:solidFill>
              <a:srgbClr val="00FF00"/>
            </a:solidFill>
          </a:ln>
        </p:spPr>
        <p:txBody>
          <a:bodyPr wrap="square">
            <a:spAutoFit/>
          </a:bodyPr>
          <a:lstStyle/>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57150">
              <a:spcBef>
                <a:spcPts val="600"/>
              </a:spcBef>
              <a:spcAft>
                <a:spcPts val="600"/>
              </a:spcAft>
              <a:tabLst>
                <a:tab pos="0" algn="l"/>
                <a:tab pos="57150" algn="l"/>
                <a:tab pos="152400" algn="l"/>
              </a:tabLs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Thọ</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Liễu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CE42AECB-DB7E-D805-BCD7-289045E66B32}"/>
              </a:ext>
            </a:extLst>
          </p:cNvPr>
          <p:cNvSpPr txBox="1"/>
          <p:nvPr/>
        </p:nvSpPr>
        <p:spPr>
          <a:xfrm>
            <a:off x="3766121" y="1044874"/>
            <a:ext cx="4794793" cy="584775"/>
          </a:xfrm>
          <a:prstGeom prst="rect">
            <a:avLst/>
          </a:prstGeom>
          <a:noFill/>
          <a:ln w="28575">
            <a:noFill/>
          </a:ln>
        </p:spPr>
        <p:txBody>
          <a:bodyPr wrap="square">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1150622-BD2E-68F6-3012-0E55DE1F7B02}"/>
              </a:ext>
            </a:extLst>
          </p:cNvPr>
          <p:cNvSpPr txBox="1"/>
          <p:nvPr/>
        </p:nvSpPr>
        <p:spPr>
          <a:xfrm>
            <a:off x="1142789" y="1788360"/>
            <a:ext cx="10134053" cy="1532334"/>
          </a:xfrm>
          <a:prstGeom prst="roundRect">
            <a:avLst/>
          </a:prstGeom>
          <a:noFill/>
          <a:ln w="28575">
            <a:solidFill>
              <a:srgbClr val="009900"/>
            </a:solidFill>
          </a:ln>
        </p:spPr>
        <p:txBody>
          <a:bodyPr wrap="square">
            <a:spAutoFit/>
          </a:bodyPr>
          <a:lstStyle/>
          <a:p>
            <a:pPr marR="57150">
              <a:tabLst>
                <a:tab pos="0" algn="l"/>
                <a:tab pos="57150" algn="l"/>
                <a:tab pos="152400" algn="l"/>
              </a:tabLst>
            </a:pPr>
            <a:r>
              <a:rPr lang="en-US" sz="2800" b="1" dirty="0" err="1">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57150">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5" y="0"/>
            <a:ext cx="1434979" cy="1466932"/>
          </a:xfrm>
          <a:prstGeom prst="rect">
            <a:avLst/>
          </a:prstGeom>
        </p:spPr>
      </p:pic>
    </p:spTree>
    <p:extLst>
      <p:ext uri="{BB962C8B-B14F-4D97-AF65-F5344CB8AC3E}">
        <p14:creationId xmlns:p14="http://schemas.microsoft.com/office/powerpoint/2010/main" val="1754496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1119085" y="544748"/>
            <a:ext cx="10340098" cy="5570756"/>
          </a:xfrm>
          <a:prstGeom prst="rect">
            <a:avLst/>
          </a:prstGeom>
          <a:noFill/>
        </p:spPr>
        <p:txBody>
          <a:bodyPr wrap="square">
            <a:spAutoFit/>
          </a:bodyPr>
          <a:lstStyle/>
          <a:p>
            <a:pPr marL="0" marR="0"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vi-VN" sz="2800" b="1" dirty="0" err="1">
                <a:solidFill>
                  <a:srgbClr val="0070C0"/>
                </a:solidFill>
                <a:effectLst/>
                <a:latin typeface="Times New Roman" panose="02020603050405020304" pitchFamily="18" charset="0"/>
                <a:ea typeface="Times New Roman" panose="02020603050405020304" pitchFamily="18" charset="0"/>
              </a:rPr>
              <a:t>Đoạn</a:t>
            </a:r>
            <a:r>
              <a:rPr lang="vi-VN" sz="2800" b="1" dirty="0">
                <a:solidFill>
                  <a:srgbClr val="0070C0"/>
                </a:solidFill>
                <a:effectLst/>
                <a:latin typeface="Times New Roman" panose="02020603050405020304" pitchFamily="18" charset="0"/>
                <a:ea typeface="Times New Roman" panose="02020603050405020304" pitchFamily="18" charset="0"/>
              </a:rPr>
              <a:t> văn tham </a:t>
            </a:r>
            <a:r>
              <a:rPr lang="vi-VN" sz="2800" b="1" dirty="0" err="1">
                <a:solidFill>
                  <a:srgbClr val="0070C0"/>
                </a:solidFill>
                <a:effectLst/>
                <a:latin typeface="Times New Roman" panose="02020603050405020304" pitchFamily="18" charset="0"/>
                <a:ea typeface="Times New Roman" panose="02020603050405020304" pitchFamily="18" charset="0"/>
              </a:rPr>
              <a:t>khảo</a:t>
            </a:r>
            <a:r>
              <a:rPr lang="vi-VN"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 01:</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Không </a:t>
            </a:r>
            <a:r>
              <a:rPr lang="vi-VN" sz="2800" dirty="0" err="1">
                <a:solidFill>
                  <a:srgbClr val="0D0D0D"/>
                </a:solidFill>
                <a:effectLst/>
                <a:latin typeface="Times New Roman" panose="02020603050405020304" pitchFamily="18" charset="0"/>
                <a:ea typeface="Times New Roman" panose="02020603050405020304" pitchFamily="18" charset="0"/>
              </a:rPr>
              <a:t>phải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ngẫu</a:t>
            </a:r>
            <a:r>
              <a:rPr lang="vi-VN" sz="2800" dirty="0">
                <a:solidFill>
                  <a:srgbClr val="0D0D0D"/>
                </a:solidFill>
                <a:effectLst/>
                <a:latin typeface="Times New Roman" panose="02020603050405020304" pitchFamily="18" charset="0"/>
                <a:ea typeface="Times New Roman" panose="02020603050405020304" pitchFamily="18" charset="0"/>
              </a:rPr>
              <a:t> nhiên </a:t>
            </a:r>
            <a:r>
              <a:rPr lang="vi-VN" sz="2800" dirty="0" err="1">
                <a:solidFill>
                  <a:srgbClr val="0D0D0D"/>
                </a:solidFill>
                <a:effectLst/>
                <a:latin typeface="Times New Roman" panose="02020603050405020304" pitchFamily="18" charset="0"/>
                <a:ea typeface="Times New Roman" panose="02020603050405020304" pitchFamily="18" charset="0"/>
              </a:rPr>
              <a:t>mà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đời</a:t>
            </a:r>
            <a:r>
              <a:rPr lang="vi-VN" sz="2800" dirty="0">
                <a:solidFill>
                  <a:srgbClr val="0D0D0D"/>
                </a:solidFill>
                <a:effectLst/>
                <a:latin typeface="Times New Roman" panose="02020603050405020304" pitchFamily="18" charset="0"/>
                <a:ea typeface="Times New Roman" panose="02020603050405020304" pitchFamily="18" charset="0"/>
              </a:rPr>
              <a:t> sau </a:t>
            </a:r>
            <a:r>
              <a:rPr lang="vi-VN" sz="2800" dirty="0" err="1">
                <a:solidFill>
                  <a:srgbClr val="0D0D0D"/>
                </a:solidFill>
                <a:effectLst/>
                <a:latin typeface="Times New Roman" panose="02020603050405020304" pitchFamily="18" charset="0"/>
                <a:ea typeface="Times New Roman" panose="02020603050405020304" pitchFamily="18" charset="0"/>
              </a:rPr>
              <a:t>mệnh</a:t>
            </a:r>
            <a:r>
              <a:rPr lang="vi-VN" sz="2800" dirty="0">
                <a:solidFill>
                  <a:srgbClr val="0D0D0D"/>
                </a:solidFill>
                <a:effectLst/>
                <a:latin typeface="Times New Roman" panose="02020603050405020304" pitchFamily="18" charset="0"/>
                <a:ea typeface="Times New Roman" panose="02020603050405020304" pitchFamily="18" charset="0"/>
              </a:rPr>
              <a:t> danh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áng</a:t>
            </a:r>
            <a:r>
              <a:rPr lang="vi-VN" sz="2800" dirty="0">
                <a:solidFill>
                  <a:srgbClr val="0D0D0D"/>
                </a:solidFill>
                <a:effectLst/>
                <a:latin typeface="Times New Roman" panose="02020603050405020304" pitchFamily="18" charset="0"/>
                <a:ea typeface="Times New Roman" panose="02020603050405020304" pitchFamily="18" charset="0"/>
              </a:rPr>
              <a:t> "thiên </a:t>
            </a:r>
            <a:r>
              <a:rPr lang="vi-VN" sz="2800" dirty="0" err="1">
                <a:solidFill>
                  <a:srgbClr val="0D0D0D"/>
                </a:solidFill>
                <a:effectLst/>
                <a:latin typeface="Times New Roman" panose="02020603050405020304" pitchFamily="18" charset="0"/>
                <a:ea typeface="Times New Roman" panose="02020603050405020304" pitchFamily="18" charset="0"/>
              </a:rPr>
              <a:t>cổ</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Đọc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đọc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quay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kỉ</a:t>
            </a:r>
            <a:r>
              <a:rPr lang="vi-VN" sz="2800" dirty="0">
                <a:solidFill>
                  <a:srgbClr val="0D0D0D"/>
                </a:solidFill>
                <a:effectLst/>
                <a:latin typeface="Times New Roman" panose="02020603050405020304" pitchFamily="18" charset="0"/>
                <a:ea typeface="Times New Roman" panose="02020603050405020304" pitchFamily="18" charset="0"/>
              </a:rPr>
              <a:t> XV </a:t>
            </a:r>
            <a:r>
              <a:rPr lang="vi-VN" sz="2800" dirty="0" err="1">
                <a:solidFill>
                  <a:srgbClr val="0D0D0D"/>
                </a:solidFill>
                <a:effectLst/>
                <a:latin typeface="Times New Roman" panose="02020603050405020304" pitchFamily="18" charset="0"/>
                <a:ea typeface="Times New Roman" panose="02020603050405020304" pitchFamily="18" charset="0"/>
              </a:rPr>
              <a:t>đầy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ấy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chính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bởi</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luôn </a:t>
            </a:r>
            <a:r>
              <a:rPr lang="vi-VN" sz="2800" dirty="0" err="1">
                <a:solidFill>
                  <a:srgbClr val="0D0D0D"/>
                </a:solidFill>
                <a:effectLst/>
                <a:latin typeface="Times New Roman" panose="02020603050405020304" pitchFamily="18" charset="0"/>
                <a:ea typeface="Times New Roman" panose="02020603050405020304" pitchFamily="18" charset="0"/>
              </a:rPr>
              <a:t>thấm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đẫm</a:t>
            </a:r>
            <a:r>
              <a:rPr lang="vi-VN" sz="2800" dirty="0">
                <a:solidFill>
                  <a:srgbClr val="0D0D0D"/>
                </a:solidFill>
                <a:effectLst/>
                <a:latin typeface="Times New Roman" panose="02020603050405020304" pitchFamily="18" charset="0"/>
                <a:ea typeface="Times New Roman" panose="02020603050405020304" pitchFamily="18" charset="0"/>
              </a:rPr>
              <a:t> trang văn.. </a:t>
            </a:r>
            <a:r>
              <a:rPr lang="vi-VN" sz="2800" dirty="0" err="1">
                <a:solidFill>
                  <a:srgbClr val="0D0D0D"/>
                </a:solidFill>
                <a:effectLst/>
                <a:latin typeface="Times New Roman" panose="02020603050405020304" pitchFamily="18" charset="0"/>
                <a:ea typeface="Times New Roman" panose="02020603050405020304" pitchFamily="18" charset="0"/>
              </a:rPr>
              <a:t>Đó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ngợi</a:t>
            </a:r>
            <a:r>
              <a:rPr lang="vi-VN"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hào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sảng</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nhưng </a:t>
            </a:r>
            <a:r>
              <a:rPr lang="vi-VN" sz="2800" dirty="0" err="1">
                <a:solidFill>
                  <a:srgbClr val="0D0D0D"/>
                </a:solidFill>
                <a:effectLst/>
                <a:latin typeface="Times New Roman" panose="02020603050405020304" pitchFamily="18" charset="0"/>
                <a:ea typeface="Times New Roman" panose="02020603050405020304" pitchFamily="18" charset="0"/>
              </a:rPr>
              <a:t>đồng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khẳng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chủ</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quyền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quốc</a:t>
            </a:r>
            <a:r>
              <a:rPr lang="vi-VN" sz="2800" dirty="0">
                <a:solidFill>
                  <a:srgbClr val="0D0D0D"/>
                </a:solidFill>
                <a:effectLst/>
                <a:latin typeface="Times New Roman" panose="02020603050405020304" pitchFamily="18" charset="0"/>
                <a:ea typeface="Times New Roman" panose="02020603050405020304" pitchFamily="18" charset="0"/>
              </a:rPr>
              <a:t> gia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nền</a:t>
            </a:r>
            <a:r>
              <a:rPr lang="vi-VN" sz="2800" u="sng" dirty="0">
                <a:solidFill>
                  <a:srgbClr val="0D0D0D"/>
                </a:solidFill>
                <a:effectLst/>
                <a:latin typeface="Times New Roman" panose="02020603050405020304" pitchFamily="18" charset="0"/>
                <a:ea typeface="Times New Roman" panose="02020603050405020304" pitchFamily="18" charset="0"/>
              </a:rPr>
              <a:t> văn </a:t>
            </a:r>
            <a:r>
              <a:rPr lang="vi-VN" sz="2800" u="sng" dirty="0" err="1">
                <a:solidFill>
                  <a:srgbClr val="0D0D0D"/>
                </a:solidFill>
                <a:effectLst/>
                <a:latin typeface="Times New Roman" panose="02020603050405020304" pitchFamily="18" charset="0"/>
                <a:ea typeface="Times New Roman" panose="02020603050405020304" pitchFamily="18" charset="0"/>
              </a:rPr>
              <a:t>hiến</a:t>
            </a:r>
            <a:r>
              <a:rPr lang="vi-VN" sz="2800" u="sng" dirty="0">
                <a:solidFill>
                  <a:srgbClr val="0D0D0D"/>
                </a:solidFill>
                <a:effectLst/>
                <a:latin typeface="Times New Roman" panose="02020603050405020304" pitchFamily="18" charset="0"/>
                <a:ea typeface="Times New Roman" panose="02020603050405020304" pitchFamily="18" charset="0"/>
              </a:rPr>
              <a:t> lâu </a:t>
            </a:r>
            <a:r>
              <a:rPr lang="vi-VN" sz="2800" u="sng" dirty="0" err="1">
                <a:solidFill>
                  <a:srgbClr val="0D0D0D"/>
                </a:solidFill>
                <a:effectLst/>
                <a:latin typeface="Times New Roman" panose="02020603050405020304" pitchFamily="18" charset="0"/>
                <a:ea typeface="Times New Roman" panose="02020603050405020304" pitchFamily="18" charset="0"/>
              </a:rPr>
              <a:t>đời</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có</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lãnh</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thổ</a:t>
            </a:r>
            <a:r>
              <a:rPr lang="vi-VN" sz="2800" u="sng" dirty="0">
                <a:solidFill>
                  <a:srgbClr val="0D0D0D"/>
                </a:solidFill>
                <a:effectLst/>
                <a:latin typeface="Times New Roman" panose="02020603050405020304" pitchFamily="18" charset="0"/>
                <a:ea typeface="Times New Roman" panose="02020603050405020304" pitchFamily="18" charset="0"/>
              </a:rPr>
              <a:t> riêng, phong </a:t>
            </a:r>
            <a:r>
              <a:rPr lang="vi-VN" sz="2800" u="sng" dirty="0" err="1">
                <a:solidFill>
                  <a:srgbClr val="0D0D0D"/>
                </a:solidFill>
                <a:effectLst/>
                <a:latin typeface="Times New Roman" panose="02020603050405020304" pitchFamily="18" charset="0"/>
                <a:ea typeface="Times New Roman" panose="02020603050405020304" pitchFamily="18" charset="0"/>
              </a:rPr>
              <a:t>tục</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tập</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quán</a:t>
            </a:r>
            <a:r>
              <a:rPr lang="vi-VN" sz="2800" u="sng" dirty="0">
                <a:solidFill>
                  <a:srgbClr val="0D0D0D"/>
                </a:solidFill>
                <a:effectLst/>
                <a:latin typeface="Times New Roman" panose="02020603050405020304" pitchFamily="18" charset="0"/>
                <a:ea typeface="Times New Roman" panose="02020603050405020304" pitchFamily="18" charset="0"/>
              </a:rPr>
              <a:t> riêng, </a:t>
            </a:r>
            <a:r>
              <a:rPr lang="en-US" sz="2800" u="sng" dirty="0" err="1">
                <a:solidFill>
                  <a:srgbClr val="0D0D0D"/>
                </a:solidFill>
                <a:effectLst/>
                <a:latin typeface="Times New Roman" panose="02020603050405020304" pitchFamily="18" charset="0"/>
                <a:ea typeface="Times New Roman" panose="02020603050405020304" pitchFamily="18" charset="0"/>
              </a:rPr>
              <a:t>có</a:t>
            </a:r>
            <a:r>
              <a:rPr lang="en-US"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truyền</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thống</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lịch</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sử</a:t>
            </a:r>
            <a:r>
              <a:rPr lang="en-US" sz="2800" u="sng"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riêng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chuyển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ngôn </a:t>
            </a:r>
            <a:r>
              <a:rPr lang="vi-VN" sz="2800" dirty="0" err="1">
                <a:solidFill>
                  <a:srgbClr val="0D0D0D"/>
                </a:solidFill>
                <a:effectLst/>
                <a:latin typeface="Times New Roman" panose="02020603050405020304" pitchFamily="18" charset="0"/>
                <a:ea typeface="Times New Roman" panose="02020603050405020304" pitchFamily="18" charset="0"/>
              </a:rPr>
              <a:t>ngữ</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sảng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văn đanh </a:t>
            </a:r>
            <a:r>
              <a:rPr lang="vi-VN" sz="2800" dirty="0" err="1">
                <a:solidFill>
                  <a:srgbClr val="0D0D0D"/>
                </a:solidFill>
                <a:effectLst/>
                <a:latin typeface="Times New Roman" panose="02020603050405020304" pitchFamily="18" charset="0"/>
                <a:ea typeface="Times New Roman" panose="02020603050405020304" pitchFamily="18" charset="0"/>
              </a:rPr>
              <a:t>thép</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vạch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tội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xâm </a:t>
            </a:r>
            <a:r>
              <a:rPr lang="vi-VN" sz="2800" dirty="0" err="1">
                <a:solidFill>
                  <a:srgbClr val="0D0D0D"/>
                </a:solidFill>
                <a:effectLst/>
                <a:latin typeface="Times New Roman" panose="02020603050405020304" pitchFamily="18" charset="0"/>
                <a:ea typeface="Times New Roman" panose="02020603050405020304" pitchFamily="18" charset="0"/>
              </a:rPr>
              <a:t>lược</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biểu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lòng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221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1313639" y="807394"/>
            <a:ext cx="9953828" cy="4555093"/>
          </a:xfrm>
          <a:prstGeom prst="rect">
            <a:avLst/>
          </a:prstGeom>
          <a:noFill/>
        </p:spPr>
        <p:txBody>
          <a:bodyPr wrap="square">
            <a:spAutoFit/>
          </a:bodyPr>
          <a:lstStyle/>
          <a:p>
            <a:pPr marL="0" marR="0"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vi-VN" sz="2800" b="1" dirty="0" err="1">
                <a:solidFill>
                  <a:srgbClr val="0070C0"/>
                </a:solidFill>
                <a:effectLst/>
                <a:latin typeface="Times New Roman" panose="02020603050405020304" pitchFamily="18" charset="0"/>
                <a:ea typeface="Times New Roman" panose="02020603050405020304" pitchFamily="18" charset="0"/>
              </a:rPr>
              <a:t>Đoạn</a:t>
            </a:r>
            <a:r>
              <a:rPr lang="vi-VN" sz="2800" b="1" dirty="0">
                <a:solidFill>
                  <a:srgbClr val="0070C0"/>
                </a:solidFill>
                <a:effectLst/>
                <a:latin typeface="Times New Roman" panose="02020603050405020304" pitchFamily="18" charset="0"/>
                <a:ea typeface="Times New Roman" panose="02020603050405020304" pitchFamily="18" charset="0"/>
              </a:rPr>
              <a:t> văn tham </a:t>
            </a:r>
            <a:r>
              <a:rPr lang="vi-VN" sz="2800" b="1" dirty="0" err="1">
                <a:solidFill>
                  <a:srgbClr val="0070C0"/>
                </a:solidFill>
                <a:effectLst/>
                <a:latin typeface="Times New Roman" panose="02020603050405020304" pitchFamily="18" charset="0"/>
                <a:ea typeface="Times New Roman" panose="02020603050405020304" pitchFamily="18" charset="0"/>
              </a:rPr>
              <a:t>khảo</a:t>
            </a:r>
            <a:r>
              <a:rPr lang="vi-VN"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căm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sục</a:t>
            </a:r>
            <a:r>
              <a:rPr lang="vi-VN" sz="2800" dirty="0">
                <a:solidFill>
                  <a:srgbClr val="0D0D0D"/>
                </a:solidFill>
                <a:effectLst/>
                <a:latin typeface="Times New Roman" panose="02020603050405020304" pitchFamily="18" charset="0"/>
                <a:ea typeface="Times New Roman" panose="02020603050405020304" pitchFamily="18" charset="0"/>
              </a:rPr>
              <a:t> sôi trong </a:t>
            </a:r>
            <a:r>
              <a:rPr lang="vi-VN" sz="2800" dirty="0" err="1">
                <a:solidFill>
                  <a:srgbClr val="0D0D0D"/>
                </a:solidFill>
                <a:effectLst/>
                <a:latin typeface="Times New Roman" panose="02020603050405020304" pitchFamily="18" charset="0"/>
                <a:ea typeface="Times New Roman" panose="02020603050405020304" pitchFamily="18" charset="0"/>
              </a:rPr>
              <a:t>huyết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quản</a:t>
            </a:r>
            <a:r>
              <a:rPr lang="vi-VN" sz="2800" dirty="0">
                <a:solidFill>
                  <a:srgbClr val="0D0D0D"/>
                </a:solidFill>
                <a:effectLst/>
                <a:latin typeface="Times New Roman" panose="02020603050405020304" pitchFamily="18" charset="0"/>
                <a:ea typeface="Times New Roman" panose="02020603050405020304" pitchFamily="18" charset="0"/>
              </a:rPr>
              <a:t>. Không </a:t>
            </a:r>
            <a:r>
              <a:rPr lang="vi-VN" sz="2800" dirty="0" err="1">
                <a:solidFill>
                  <a:srgbClr val="0D0D0D"/>
                </a:solidFill>
                <a:effectLst/>
                <a:latin typeface="Times New Roman" panose="02020603050405020304" pitchFamily="18" charset="0"/>
                <a:ea typeface="Times New Roman" panose="02020603050405020304" pitchFamily="18" charset="0"/>
              </a:rPr>
              <a:t>chỉ</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vậy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lối</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biền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ngẫu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a:t>
            </a:r>
            <a:r>
              <a:rPr lang="en-US" sz="2800" dirty="0">
                <a:solidFill>
                  <a:srgbClr val="0D0D0D"/>
                </a:solidFill>
                <a:effectLst/>
                <a:latin typeface="Times New Roman" panose="02020603050405020304" pitchFamily="18" charset="0"/>
                <a:ea typeface="Times New Roman" panose="02020603050405020304" pitchFamily="18" charset="0"/>
              </a:rPr>
              <a:t>n </a:t>
            </a:r>
            <a:r>
              <a:rPr lang="en-US" sz="2800" dirty="0" err="1">
                <a:solidFill>
                  <a:srgbClr val="0D0D0D"/>
                </a:solidFill>
                <a:effectLst/>
                <a:latin typeface="Times New Roman" panose="02020603050405020304" pitchFamily="18" charset="0"/>
                <a:ea typeface="Times New Roman" panose="02020603050405020304" pitchFamily="18" charset="0"/>
              </a:rPr>
              <a:t>Trãi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diễn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niềm</a:t>
            </a:r>
            <a:r>
              <a:rPr lang="vi-VN" sz="2800" dirty="0">
                <a:solidFill>
                  <a:srgbClr val="0D0D0D"/>
                </a:solidFill>
                <a:effectLst/>
                <a:latin typeface="Times New Roman" panose="02020603050405020304" pitchFamily="18" charset="0"/>
                <a:ea typeface="Times New Roman" panose="02020603050405020304" pitchFamily="18" charset="0"/>
              </a:rPr>
              <a:t> vui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tiến</a:t>
            </a:r>
            <a:r>
              <a:rPr lang="vi-VN" sz="2800" dirty="0">
                <a:solidFill>
                  <a:srgbClr val="0D0D0D"/>
                </a:solidFill>
                <a:effectLst/>
                <a:latin typeface="Times New Roman" panose="02020603050405020304" pitchFamily="18" charset="0"/>
                <a:ea typeface="Times New Roman" panose="02020603050405020304" pitchFamily="18" charset="0"/>
              </a:rPr>
              <a:t> công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bão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quân</a:t>
            </a:r>
            <a:r>
              <a:rPr lang="en-US" sz="2800" dirty="0">
                <a:solidFill>
                  <a:srgbClr val="0D0D0D"/>
                </a:solidFill>
                <a:effectLst/>
                <a:latin typeface="Times New Roman" panose="02020603050405020304" pitchFamily="18" charset="0"/>
                <a:ea typeface="Times New Roman" panose="02020603050405020304" pitchFamily="18" charset="0"/>
              </a:rPr>
              <a:t> Lam </a:t>
            </a:r>
            <a:r>
              <a:rPr lang="en-US" sz="2800" dirty="0" err="1">
                <a:solidFill>
                  <a:srgbClr val="0D0D0D"/>
                </a:solidFill>
                <a:effectLst/>
                <a:latin typeface="Times New Roman" panose="02020603050405020304" pitchFamily="18" charset="0"/>
                <a:ea typeface="Times New Roman" panose="02020603050405020304" pitchFamily="18" charset="0"/>
              </a:rPr>
              <a:t>Sơn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với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liên </a:t>
            </a:r>
            <a:r>
              <a:rPr lang="vi-VN" sz="2800" dirty="0" err="1">
                <a:solidFill>
                  <a:srgbClr val="0D0D0D"/>
                </a:solidFill>
                <a:effectLst/>
                <a:latin typeface="Times New Roman" panose="02020603050405020304" pitchFamily="18" charset="0"/>
                <a:ea typeface="Times New Roman" panose="02020603050405020304" pitchFamily="18" charset="0"/>
              </a:rPr>
              <a:t>tiếp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đối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hoàn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toàn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với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thất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nhục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nhã</a:t>
            </a:r>
            <a:r>
              <a:rPr lang="vi-VN" sz="2800" dirty="0">
                <a:solidFill>
                  <a:srgbClr val="0D0D0D"/>
                </a:solidFill>
                <a:effectLst/>
                <a:latin typeface="Times New Roman" panose="02020603050405020304" pitchFamily="18" charset="0"/>
                <a:ea typeface="Times New Roman" panose="02020603050405020304" pitchFamily="18" charset="0"/>
              </a:rPr>
              <a:t>, ê </a:t>
            </a:r>
            <a:r>
              <a:rPr lang="vi-VN" sz="2800" dirty="0" err="1">
                <a:solidFill>
                  <a:srgbClr val="0D0D0D"/>
                </a:solidFill>
                <a:effectLst/>
                <a:latin typeface="Times New Roman" panose="02020603050405020304" pitchFamily="18" charset="0"/>
                <a:ea typeface="Times New Roman" panose="02020603050405020304" pitchFamily="18" charset="0"/>
              </a:rPr>
              <a:t>chề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Bắt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nguồn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niềm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làm</a:t>
            </a:r>
            <a:r>
              <a:rPr lang="vi-VN" sz="2800" dirty="0">
                <a:solidFill>
                  <a:srgbClr val="0D0D0D"/>
                </a:solidFill>
                <a:effectLst/>
                <a:latin typeface="Times New Roman" panose="02020603050405020304" pitchFamily="18" charset="0"/>
                <a:ea typeface="Times New Roman" panose="02020603050405020304" pitchFamily="18" charset="0"/>
              </a:rPr>
              <a:t> nên </a:t>
            </a:r>
            <a:r>
              <a:rPr lang="vi-VN" sz="2800" dirty="0" err="1">
                <a:solidFill>
                  <a:srgbClr val="0D0D0D"/>
                </a:solidFill>
                <a:effectLst/>
                <a:latin typeface="Times New Roman" panose="02020603050405020304" pitchFamily="18" charset="0"/>
                <a:ea typeface="Times New Roman" panose="02020603050405020304" pitchFamily="18" charset="0"/>
              </a:rPr>
              <a:t>chiến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thành</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phẩm</a:t>
            </a:r>
            <a:r>
              <a:rPr lang="en-US" sz="2800" dirty="0">
                <a:solidFill>
                  <a:srgbClr val="0D0D0D"/>
                </a:solidFill>
                <a:effectLst/>
                <a:latin typeface="Times New Roman" panose="02020603050405020304" pitchFamily="18" charset="0"/>
                <a:ea typeface="Times New Roman" panose="02020603050405020304" pitchFamily="18" charset="0"/>
              </a:rPr>
              <a:t>, lay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phẩm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mãi</a:t>
            </a:r>
            <a:r>
              <a:rPr lang="vi-VN" sz="2800" dirty="0">
                <a:solidFill>
                  <a:srgbClr val="0D0D0D"/>
                </a:solidFill>
                <a:effectLst/>
                <a:latin typeface="Times New Roman" panose="02020603050405020304" pitchFamily="18" charset="0"/>
                <a:ea typeface="Times New Roman" panose="02020603050405020304" pitchFamily="18" charset="0"/>
              </a:rPr>
              <a:t> luôn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tượng</a:t>
            </a:r>
            <a:r>
              <a:rPr lang="vi-VN" sz="2800" dirty="0">
                <a:solidFill>
                  <a:srgbClr val="0D0D0D"/>
                </a:solidFill>
                <a:effectLst/>
                <a:latin typeface="Times New Roman" panose="02020603050405020304" pitchFamily="18" charset="0"/>
                <a:ea typeface="Times New Roman" panose="02020603050405020304" pitchFamily="18" charset="0"/>
              </a:rPr>
              <a:t> tinh </a:t>
            </a:r>
            <a:r>
              <a:rPr lang="vi-VN" sz="2800" dirty="0" err="1">
                <a:solidFill>
                  <a:srgbClr val="0D0D0D"/>
                </a:solidFill>
                <a:effectLst/>
                <a:latin typeface="Times New Roman" panose="02020603050405020304" pitchFamily="18" charset="0"/>
                <a:ea typeface="Times New Roman" panose="02020603050405020304" pitchFamily="18" charset="0"/>
              </a:rPr>
              <a:t>thần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đấu</a:t>
            </a:r>
            <a:r>
              <a:rPr lang="vi-VN" sz="2800" dirty="0">
                <a:solidFill>
                  <a:srgbClr val="0D0D0D"/>
                </a:solidFill>
                <a:effectLst/>
                <a:latin typeface="Times New Roman" panose="02020603050405020304" pitchFamily="18" charset="0"/>
                <a:ea typeface="Times New Roman" panose="02020603050405020304" pitchFamily="18" charset="0"/>
              </a:rPr>
              <a:t> tranh </a:t>
            </a:r>
            <a:r>
              <a:rPr lang="vi-VN" sz="2800" dirty="0" err="1">
                <a:solidFill>
                  <a:srgbClr val="0D0D0D"/>
                </a:solidFill>
                <a:effectLst/>
                <a:latin typeface="Times New Roman" panose="02020603050405020304" pitchFamily="18" charset="0"/>
                <a:ea typeface="Times New Roman" panose="02020603050405020304" pitchFamily="18" charset="0"/>
              </a:rPr>
              <a:t>bảo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vệ</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chủ</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quyền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quốc</a:t>
            </a:r>
            <a:r>
              <a:rPr lang="vi-VN" sz="2800" dirty="0">
                <a:solidFill>
                  <a:srgbClr val="0D0D0D"/>
                </a:solidFill>
                <a:effectLst/>
                <a:latin typeface="Times New Roman" panose="02020603050405020304" pitchFamily="18" charset="0"/>
                <a:ea typeface="Times New Roman" panose="02020603050405020304" pitchFamily="18" charset="0"/>
              </a:rPr>
              <a:t> gia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Việt</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206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984316" y="610136"/>
            <a:ext cx="10223365" cy="6247864"/>
          </a:xfrm>
          <a:prstGeom prst="rect">
            <a:avLst/>
          </a:prstGeom>
          <a:noFill/>
        </p:spPr>
        <p:txBody>
          <a:bodyPr wrap="square">
            <a:spAutoFit/>
          </a:bodyPr>
          <a:lstStyle/>
          <a:p>
            <a:pPr marL="0" marR="0" algn="just">
              <a:spcBef>
                <a:spcPts val="600"/>
              </a:spcBef>
              <a:spcAft>
                <a:spcPts val="600"/>
              </a:spcAft>
            </a:pPr>
            <a:r>
              <a:rPr lang="en-US" sz="2600" b="1" dirty="0" err="1">
                <a:solidFill>
                  <a:srgbClr val="0D0D0D"/>
                </a:solidFill>
                <a:effectLst/>
                <a:latin typeface="Times New Roman" panose="02020603050405020304" pitchFamily="18" charset="0"/>
                <a:ea typeface="Times New Roman" panose="02020603050405020304" pitchFamily="18" charset="0"/>
              </a:rPr>
              <a:t>Đề</a:t>
            </a:r>
            <a:r>
              <a:rPr lang="en-US" sz="2600" b="1" dirty="0">
                <a:solidFill>
                  <a:srgbClr val="0D0D0D"/>
                </a:solidFill>
                <a:effectLst/>
                <a:latin typeface="Times New Roman" panose="02020603050405020304" pitchFamily="18" charset="0"/>
                <a:ea typeface="Times New Roman" panose="02020603050405020304" pitchFamily="18" charset="0"/>
              </a:rPr>
              <a:t> 02: </a:t>
            </a:r>
            <a:endParaRPr lang="en-US" sz="2600" dirty="0">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it-IT"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Bình Ngô đại cáo</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(Nguyễn Trãi) trước hết là một văn kiện lịch sử, chính trị quan trọng.</a:t>
            </a:r>
            <a:r>
              <a:rPr lang="it-IT"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phẩm đã t</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uyên bố kết thúc cuộc kháng chiến vô cùng gian khổ và anh dũng của dân tộc trước một kẻ thù hung bạo, nước Đại Việt đã giành lại được độc lập, tự do và có quyền quyết định vận mệnh của mình.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Đây còn l</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lời bố cáo trước toàn dân về ch</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iến thắng lịch sử của dân tộc g</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iúp cho cả dân tộc Đại Việt được hồi sinh, vĩnh viễn thoát khỏi sự đồng hóa của kẻ thù, trở thành một</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quốc gia độc lập, có chủ quyền; l</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văn kiện tổng kết các bài học quan trọng, mở ra một kỷ nguyên mới trong lịch sử dựng nước và giữ nước.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 chỉ vậy, tác phẩm còn xứng đáng là “bản Tuyên ngôn độc lập thứ hai” của dân tộc đã g</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iúp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bồi</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44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otebook Powerpoint Template | Notebook paper template, Notebook paper,  Powerpoint template free">
            <a:extLst>
              <a:ext uri="{FF2B5EF4-FFF2-40B4-BE49-F238E27FC236}">
                <a16:creationId xmlns:a16="http://schemas.microsoft.com/office/drawing/2014/main" id="{A5DAD40F-1BC4-D18C-14E7-DFDDDD172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id="{59842497-9170-C9A8-C1EC-DA0E59D15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96" y="4590424"/>
            <a:ext cx="2841152" cy="2376527"/>
          </a:xfrm>
          <a:prstGeom prst="rect">
            <a:avLst/>
          </a:prstGeom>
        </p:spPr>
      </p:pic>
      <p:sp>
        <p:nvSpPr>
          <p:cNvPr id="17" name="Hộp Văn bản 16">
            <a:extLst>
              <a:ext uri="{FF2B5EF4-FFF2-40B4-BE49-F238E27FC236}">
                <a16:creationId xmlns:a16="http://schemas.microsoft.com/office/drawing/2014/main" id="{FDA76C4F-828F-9A76-84D1-FB3C90E8DC80}"/>
              </a:ext>
            </a:extLst>
          </p:cNvPr>
          <p:cNvSpPr txBox="1"/>
          <p:nvPr/>
        </p:nvSpPr>
        <p:spPr>
          <a:xfrm>
            <a:off x="1340987" y="1330365"/>
            <a:ext cx="10134053" cy="1384995"/>
          </a:xfrm>
          <a:prstGeom prst="rect">
            <a:avLst/>
          </a:prstGeom>
          <a:noFill/>
          <a:ln w="28575">
            <a:solidFill>
              <a:srgbClr val="00B050"/>
            </a:solidFill>
          </a:ln>
        </p:spPr>
        <p:txBody>
          <a:bodyPr wrap="square">
            <a:spAutoFit/>
          </a:bodyPr>
          <a:lstStyle/>
          <a:p>
            <a:pPr marR="57150" algn="just">
              <a:tabLst>
                <a:tab pos="0" algn="l"/>
                <a:tab pos="57150" algn="l"/>
                <a:tab pos="15240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Theo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hèn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Hộp Văn bản 3">
            <a:extLst>
              <a:ext uri="{FF2B5EF4-FFF2-40B4-BE49-F238E27FC236}">
                <a16:creationId xmlns:a16="http://schemas.microsoft.com/office/drawing/2014/main" id="{7C8F8323-1481-768A-8E13-FB3A47D7F338}"/>
              </a:ext>
            </a:extLst>
          </p:cNvPr>
          <p:cNvSpPr txBox="1"/>
          <p:nvPr/>
        </p:nvSpPr>
        <p:spPr>
          <a:xfrm>
            <a:off x="1895359" y="3107972"/>
            <a:ext cx="9579681" cy="2554545"/>
          </a:xfrm>
          <a:prstGeom prst="rect">
            <a:avLst/>
          </a:prstGeom>
          <a:noFill/>
          <a:ln w="38100">
            <a:solidFill>
              <a:srgbClr val="00FF00"/>
            </a:solidFill>
          </a:ln>
        </p:spPr>
        <p:txBody>
          <a:bodyPr wrap="square">
            <a:spAutoFit/>
          </a:bodyPr>
          <a:lstStyle/>
          <a:p>
            <a:pPr marL="0" marR="57150">
              <a:spcBef>
                <a:spcPts val="600"/>
              </a:spcBef>
              <a:spcAft>
                <a:spcPts val="600"/>
              </a:spcAft>
              <a:tabLst>
                <a:tab pos="0" algn="l"/>
                <a:tab pos="57150" algn="l"/>
                <a:tab pos="152400" algn="l"/>
              </a:tabLs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ê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TextBox 13">
            <a:extLst>
              <a:ext uri="{FF2B5EF4-FFF2-40B4-BE49-F238E27FC236}">
                <a16:creationId xmlns:a16="http://schemas.microsoft.com/office/drawing/2014/main" id="{F8960281-14D9-C16F-3AB5-D91DB62B84CA}"/>
              </a:ext>
            </a:extLst>
          </p:cNvPr>
          <p:cNvSpPr txBox="1"/>
          <p:nvPr/>
        </p:nvSpPr>
        <p:spPr>
          <a:xfrm>
            <a:off x="4366470" y="18687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871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08B07473-BE23-B2F9-F9A7-DF8C23F51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2997280" y="299693"/>
            <a:ext cx="6598134" cy="707886"/>
          </a:xfrm>
          <a:prstGeom prst="rect">
            <a:avLst/>
          </a:prstGeom>
          <a:gradFill flip="none" rotWithShape="1">
            <a:gsLst>
              <a:gs pos="83000">
                <a:srgbClr val="00CCFF"/>
              </a:gs>
              <a:gs pos="61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C9D8CBB7-CCCC-87CE-757C-E84DD121E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360" y="2048719"/>
            <a:ext cx="5143782" cy="5143782"/>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795" y="4822452"/>
            <a:ext cx="2817258" cy="1878172"/>
          </a:xfrm>
          <a:prstGeom prst="rect">
            <a:avLst/>
          </a:prstGeom>
        </p:spPr>
      </p:pic>
      <p:sp>
        <p:nvSpPr>
          <p:cNvPr id="9" name="Hộp Văn bản 8">
            <a:extLst>
              <a:ext uri="{FF2B5EF4-FFF2-40B4-BE49-F238E27FC236}">
                <a16:creationId xmlns:a16="http://schemas.microsoft.com/office/drawing/2014/main" id="{D30C0B67-CBB4-6246-72A0-FB3B6E2FF5A9}"/>
              </a:ext>
            </a:extLst>
          </p:cNvPr>
          <p:cNvSpPr txBox="1"/>
          <p:nvPr/>
        </p:nvSpPr>
        <p:spPr>
          <a:xfrm>
            <a:off x="1368706" y="1247648"/>
            <a:ext cx="9719841" cy="2962513"/>
          </a:xfrm>
          <a:prstGeom prst="roundRect">
            <a:avLst/>
          </a:prstGeom>
          <a:noFill/>
          <a:ln w="57150">
            <a:solidFill>
              <a:srgbClr val="00FFFF"/>
            </a:solidFill>
          </a:ln>
        </p:spPr>
        <p:txBody>
          <a:bodyPr wrap="square">
            <a:spAutoFit/>
          </a:bodyPr>
          <a:lstStyle/>
          <a:p>
            <a:pPr marL="0" marR="0">
              <a:tabLst>
                <a:tab pos="1386840" algn="l"/>
              </a:tabLs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Dựa vào hoạt động Khởi động và phần Kiến thức Ngữ văn SGK tr.4 - 5, em nêu những hiểu biết về biện pháp tu từ liệt 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Tác dụng/ mục đích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Phạm vi sử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Cách phân loại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0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941" y="5516943"/>
            <a:ext cx="2263053" cy="1508702"/>
          </a:xfrm>
          <a:prstGeom prst="rect">
            <a:avLst/>
          </a:prstGeom>
        </p:spPr>
      </p:pic>
      <p:graphicFrame>
        <p:nvGraphicFramePr>
          <p:cNvPr id="4" name="Bảng 3">
            <a:extLst>
              <a:ext uri="{FF2B5EF4-FFF2-40B4-BE49-F238E27FC236}">
                <a16:creationId xmlns:a16="http://schemas.microsoft.com/office/drawing/2014/main" id="{FDC1F25A-3FD1-D4D0-E2B4-766CE96A0ABD}"/>
              </a:ext>
            </a:extLst>
          </p:cNvPr>
          <p:cNvGraphicFramePr>
            <a:graphicFrameLocks noGrp="1"/>
          </p:cNvGraphicFramePr>
          <p:nvPr>
            <p:extLst>
              <p:ext uri="{D42A27DB-BD31-4B8C-83A1-F6EECF244321}">
                <p14:modId xmlns:p14="http://schemas.microsoft.com/office/powerpoint/2010/main" val="390512624"/>
              </p:ext>
            </p:extLst>
          </p:nvPr>
        </p:nvGraphicFramePr>
        <p:xfrm>
          <a:off x="1280513" y="1557262"/>
          <a:ext cx="9931525" cy="3925587"/>
        </p:xfrm>
        <a:graphic>
          <a:graphicData uri="http://schemas.openxmlformats.org/drawingml/2006/table">
            <a:tbl>
              <a:tblPr firstRow="1" firstCol="1" bandRow="1">
                <a:tableStyleId>{5C22544A-7EE6-4342-B048-85BDC9FD1C3A}</a:tableStyleId>
              </a:tblPr>
              <a:tblGrid>
                <a:gridCol w="2048086">
                  <a:extLst>
                    <a:ext uri="{9D8B030D-6E8A-4147-A177-3AD203B41FA5}">
                      <a16:colId xmlns:a16="http://schemas.microsoft.com/office/drawing/2014/main" val="462390053"/>
                    </a:ext>
                  </a:extLst>
                </a:gridCol>
                <a:gridCol w="7883439">
                  <a:extLst>
                    <a:ext uri="{9D8B030D-6E8A-4147-A177-3AD203B41FA5}">
                      <a16:colId xmlns:a16="http://schemas.microsoft.com/office/drawing/2014/main" val="864757537"/>
                    </a:ext>
                  </a:extLst>
                </a:gridCol>
              </a:tblGrid>
              <a:tr h="576999">
                <a:tc gridSpan="2">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hMerge="1">
                  <a:txBody>
                    <a:bodyPr/>
                    <a:lstStyle/>
                    <a:p>
                      <a:endParaRPr lang="en-US"/>
                    </a:p>
                  </a:txBody>
                  <a:tcPr/>
                </a:tc>
                <a:extLst>
                  <a:ext uri="{0D108BD9-81ED-4DB2-BD59-A6C34878D82A}">
                    <a16:rowId xmlns:a16="http://schemas.microsoft.com/office/drawing/2014/main" val="2157585859"/>
                  </a:ext>
                </a:extLst>
              </a:tr>
              <a:tr h="1396017">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423908"/>
                  </a:ext>
                </a:extLst>
              </a:tr>
              <a:tr h="1016990">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091693"/>
                  </a:ext>
                </a:extLst>
              </a:tr>
              <a:tr h="935581">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769789"/>
                  </a:ext>
                </a:extLst>
              </a:tr>
            </a:tbl>
          </a:graphicData>
        </a:graphic>
      </p:graphicFrame>
      <p:sp>
        <p:nvSpPr>
          <p:cNvPr id="7" name="Hộp Văn bản 6">
            <a:extLst>
              <a:ext uri="{FF2B5EF4-FFF2-40B4-BE49-F238E27FC236}">
                <a16:creationId xmlns:a16="http://schemas.microsoft.com/office/drawing/2014/main" id="{443201F2-1531-CD98-E6C0-0CA467E2BBD4}"/>
              </a:ext>
            </a:extLst>
          </p:cNvPr>
          <p:cNvSpPr txBox="1"/>
          <p:nvPr/>
        </p:nvSpPr>
        <p:spPr>
          <a:xfrm>
            <a:off x="1409218" y="2338469"/>
            <a:ext cx="1623349" cy="548099"/>
          </a:xfrm>
          <a:prstGeom prst="rect">
            <a:avLst/>
          </a:prstGeom>
          <a:noFill/>
        </p:spPr>
        <p:txBody>
          <a:bodyPr wrap="square">
            <a:spAutoFit/>
          </a:bodyPr>
          <a:lstStyle/>
          <a:p>
            <a:pPr marL="0" marR="0">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1. </a:t>
            </a:r>
            <a:r>
              <a:rPr lang="en-US" sz="2800" b="1" dirty="0" err="1">
                <a:solidFill>
                  <a:schemeClr val="bg1"/>
                </a:solidFill>
                <a:effectLst/>
                <a:latin typeface="Times New Roman" panose="02020603050405020304" pitchFamily="18" charset="0"/>
                <a:cs typeface="Times New Roman" panose="02020603050405020304" pitchFamily="18" charset="0"/>
              </a:rPr>
              <a:t>Là</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gì</a:t>
            </a:r>
            <a:r>
              <a:rPr lang="en-US" sz="2800" b="1" dirty="0">
                <a:solidFill>
                  <a:schemeClr val="bg1"/>
                </a:solidFill>
                <a:effectLst/>
                <a:latin typeface="Times New Roman" panose="02020603050405020304" pitchFamily="18" charset="0"/>
                <a:cs typeface="Times New Roman" panose="02020603050405020304" pitchFamily="18" charset="0"/>
              </a:rPr>
              <a:t>?</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45D291E9-194F-2192-01E6-228C195DCA81}"/>
              </a:ext>
            </a:extLst>
          </p:cNvPr>
          <p:cNvSpPr txBox="1"/>
          <p:nvPr/>
        </p:nvSpPr>
        <p:spPr>
          <a:xfrm>
            <a:off x="3538283" y="2027224"/>
            <a:ext cx="7607460" cy="1384995"/>
          </a:xfrm>
          <a:prstGeom prst="rect">
            <a:avLst/>
          </a:prstGeom>
          <a:noFill/>
        </p:spPr>
        <p:txBody>
          <a:bodyPr wrap="square">
            <a:spAutoFit/>
          </a:bodyPr>
          <a:lstStyle/>
          <a:p>
            <a:pPr marL="0" marR="0" algn="just">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B93259B9-07C3-664F-F08C-F4E606B14B77}"/>
              </a:ext>
            </a:extLst>
          </p:cNvPr>
          <p:cNvSpPr txBox="1"/>
          <p:nvPr/>
        </p:nvSpPr>
        <p:spPr>
          <a:xfrm>
            <a:off x="1307845" y="3485123"/>
            <a:ext cx="2086005" cy="1043619"/>
          </a:xfrm>
          <a:prstGeom prst="rect">
            <a:avLst/>
          </a:prstGeom>
          <a:noFill/>
        </p:spPr>
        <p:txBody>
          <a:bodyPr wrap="square">
            <a:spAutoFit/>
          </a:bodyPr>
          <a:lstStyle/>
          <a:p>
            <a:pPr>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2. </a:t>
            </a:r>
            <a:r>
              <a:rPr lang="en-US" sz="2800" b="1" dirty="0" err="1">
                <a:solidFill>
                  <a:schemeClr val="bg1"/>
                </a:solidFill>
                <a:effectLst/>
                <a:latin typeface="Times New Roman" panose="02020603050405020304" pitchFamily="18" charset="0"/>
                <a:cs typeface="Times New Roman" panose="02020603050405020304" pitchFamily="18" charset="0"/>
              </a:rPr>
              <a:t>Mục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đích</a:t>
            </a:r>
            <a:r>
              <a:rPr lang="en-US" sz="2800" b="1" dirty="0">
                <a:solidFill>
                  <a:schemeClr val="bg1"/>
                </a:solidFill>
                <a:effectLst/>
                <a:latin typeface="Times New Roman" panose="02020603050405020304" pitchFamily="18" charset="0"/>
                <a:cs typeface="Times New Roman" panose="02020603050405020304" pitchFamily="18" charset="0"/>
              </a:rPr>
              <a:t> – </a:t>
            </a:r>
            <a:r>
              <a:rPr lang="en-US" sz="2800" b="1" dirty="0" err="1">
                <a:solidFill>
                  <a:schemeClr val="bg1"/>
                </a:solidFill>
                <a:effectLst/>
                <a:latin typeface="Times New Roman" panose="02020603050405020304" pitchFamily="18" charset="0"/>
                <a:cs typeface="Times New Roman" panose="02020603050405020304" pitchFamily="18" charset="0"/>
              </a:rPr>
              <a:t>tác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dụng</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A2645E40-0C12-140D-27B4-B368D06D7522}"/>
              </a:ext>
            </a:extLst>
          </p:cNvPr>
          <p:cNvSpPr txBox="1"/>
          <p:nvPr/>
        </p:nvSpPr>
        <p:spPr>
          <a:xfrm>
            <a:off x="3421182" y="3603039"/>
            <a:ext cx="7724561" cy="954107"/>
          </a:xfrm>
          <a:prstGeom prst="rect">
            <a:avLst/>
          </a:prstGeom>
          <a:noFill/>
        </p:spPr>
        <p:txBody>
          <a:bodyPr wrap="square">
            <a:spAutoFit/>
          </a:bodyPr>
          <a:lstStyle/>
          <a:p>
            <a:pPr algn="just">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id="{E824EAF6-331A-6909-80CB-7389881E5877}"/>
              </a:ext>
            </a:extLst>
          </p:cNvPr>
          <p:cNvSpPr txBox="1"/>
          <p:nvPr/>
        </p:nvSpPr>
        <p:spPr>
          <a:xfrm>
            <a:off x="1430920" y="4503889"/>
            <a:ext cx="2086005" cy="954107"/>
          </a:xfrm>
          <a:prstGeom prst="rect">
            <a:avLst/>
          </a:prstGeom>
          <a:noFill/>
        </p:spPr>
        <p:txBody>
          <a:bodyPr wrap="square">
            <a:spAutoFit/>
          </a:bodyPr>
          <a:lstStyle/>
          <a:p>
            <a:pPr>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3. </a:t>
            </a:r>
            <a:r>
              <a:rPr lang="en-US" sz="2800" b="1" dirty="0" err="1">
                <a:solidFill>
                  <a:schemeClr val="bg1"/>
                </a:solidFill>
                <a:effectLst/>
                <a:latin typeface="Times New Roman" panose="02020603050405020304" pitchFamily="18" charset="0"/>
                <a:cs typeface="Times New Roman" panose="02020603050405020304" pitchFamily="18" charset="0"/>
              </a:rPr>
              <a:t>Phạm</a:t>
            </a:r>
            <a:r>
              <a:rPr lang="en-US" sz="2800" b="1" dirty="0">
                <a:solidFill>
                  <a:schemeClr val="bg1"/>
                </a:solidFill>
                <a:effectLst/>
                <a:latin typeface="Times New Roman" panose="02020603050405020304" pitchFamily="18" charset="0"/>
                <a:cs typeface="Times New Roman" panose="02020603050405020304" pitchFamily="18" charset="0"/>
              </a:rPr>
              <a:t> vi </a:t>
            </a:r>
            <a:r>
              <a:rPr lang="en-US" sz="2800" b="1" dirty="0" err="1">
                <a:solidFill>
                  <a:schemeClr val="bg1"/>
                </a:solidFill>
                <a:effectLst/>
                <a:latin typeface="Times New Roman" panose="02020603050405020304" pitchFamily="18" charset="0"/>
                <a:cs typeface="Times New Roman" panose="02020603050405020304" pitchFamily="18" charset="0"/>
              </a:rPr>
              <a:t>sử</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dụng</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6">
            <a:extLst>
              <a:ext uri="{FF2B5EF4-FFF2-40B4-BE49-F238E27FC236}">
                <a16:creationId xmlns:a16="http://schemas.microsoft.com/office/drawing/2014/main" id="{136BF082-51E7-7D60-2207-C5EDAC165C93}"/>
              </a:ext>
            </a:extLst>
          </p:cNvPr>
          <p:cNvSpPr txBox="1"/>
          <p:nvPr/>
        </p:nvSpPr>
        <p:spPr>
          <a:xfrm>
            <a:off x="3298785" y="4673127"/>
            <a:ext cx="7724561" cy="548099"/>
          </a:xfrm>
          <a:prstGeom prst="rect">
            <a:avLst/>
          </a:prstGeom>
          <a:noFill/>
        </p:spPr>
        <p:txBody>
          <a:bodyPr wrap="square">
            <a:spAutoFit/>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vần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463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909" y="5119249"/>
            <a:ext cx="2817258" cy="1878172"/>
          </a:xfrm>
          <a:prstGeom prst="rect">
            <a:avLst/>
          </a:prstGeom>
        </p:spPr>
      </p:pic>
      <p:graphicFrame>
        <p:nvGraphicFramePr>
          <p:cNvPr id="4" name="Bảng 3">
            <a:extLst>
              <a:ext uri="{FF2B5EF4-FFF2-40B4-BE49-F238E27FC236}">
                <a16:creationId xmlns:a16="http://schemas.microsoft.com/office/drawing/2014/main" id="{FDC1F25A-3FD1-D4D0-E2B4-766CE96A0ABD}"/>
              </a:ext>
            </a:extLst>
          </p:cNvPr>
          <p:cNvGraphicFramePr>
            <a:graphicFrameLocks noGrp="1"/>
          </p:cNvGraphicFramePr>
          <p:nvPr>
            <p:extLst>
              <p:ext uri="{D42A27DB-BD31-4B8C-83A1-F6EECF244321}">
                <p14:modId xmlns:p14="http://schemas.microsoft.com/office/powerpoint/2010/main" val="974880142"/>
              </p:ext>
            </p:extLst>
          </p:nvPr>
        </p:nvGraphicFramePr>
        <p:xfrm>
          <a:off x="1261194" y="1331721"/>
          <a:ext cx="10105146" cy="4298885"/>
        </p:xfrm>
        <a:graphic>
          <a:graphicData uri="http://schemas.openxmlformats.org/drawingml/2006/table">
            <a:tbl>
              <a:tblPr firstRow="1" firstCol="1" bandRow="1">
                <a:tableStyleId>{5C22544A-7EE6-4342-B048-85BDC9FD1C3A}</a:tableStyleId>
              </a:tblPr>
              <a:tblGrid>
                <a:gridCol w="2364803">
                  <a:extLst>
                    <a:ext uri="{9D8B030D-6E8A-4147-A177-3AD203B41FA5}">
                      <a16:colId xmlns:a16="http://schemas.microsoft.com/office/drawing/2014/main" val="462390053"/>
                    </a:ext>
                  </a:extLst>
                </a:gridCol>
                <a:gridCol w="7740343">
                  <a:extLst>
                    <a:ext uri="{9D8B030D-6E8A-4147-A177-3AD203B41FA5}">
                      <a16:colId xmlns:a16="http://schemas.microsoft.com/office/drawing/2014/main" val="864757537"/>
                    </a:ext>
                  </a:extLst>
                </a:gridCol>
              </a:tblGrid>
              <a:tr h="462355">
                <a:tc gridSpan="2">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hMerge="1">
                  <a:txBody>
                    <a:bodyPr/>
                    <a:lstStyle/>
                    <a:p>
                      <a:endParaRPr lang="en-US"/>
                    </a:p>
                  </a:txBody>
                  <a:tcPr/>
                </a:tc>
                <a:extLst>
                  <a:ext uri="{0D108BD9-81ED-4DB2-BD59-A6C34878D82A}">
                    <a16:rowId xmlns:a16="http://schemas.microsoft.com/office/drawing/2014/main" val="2157585859"/>
                  </a:ext>
                </a:extLst>
              </a:tr>
              <a:tr h="3836530">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022345"/>
                  </a:ext>
                </a:extLst>
              </a:tr>
            </a:tbl>
          </a:graphicData>
        </a:graphic>
      </p:graphicFrame>
      <p:sp>
        <p:nvSpPr>
          <p:cNvPr id="5" name="Hộp Văn bản 4">
            <a:extLst>
              <a:ext uri="{FF2B5EF4-FFF2-40B4-BE49-F238E27FC236}">
                <a16:creationId xmlns:a16="http://schemas.microsoft.com/office/drawing/2014/main" id="{88557C04-F97E-79CB-7E7C-C9DC262BCA31}"/>
              </a:ext>
            </a:extLst>
          </p:cNvPr>
          <p:cNvSpPr txBox="1"/>
          <p:nvPr/>
        </p:nvSpPr>
        <p:spPr>
          <a:xfrm>
            <a:off x="1420793" y="2747289"/>
            <a:ext cx="2063187" cy="548099"/>
          </a:xfrm>
          <a:prstGeom prst="rect">
            <a:avLst/>
          </a:prstGeom>
          <a:noFill/>
        </p:spPr>
        <p:txBody>
          <a:bodyPr wrap="square">
            <a:spAutoFit/>
          </a:bodyPr>
          <a:lstStyle/>
          <a:p>
            <a:pPr marL="0" marR="0">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4. </a:t>
            </a:r>
            <a:r>
              <a:rPr lang="en-US" sz="2800" b="1" dirty="0" err="1">
                <a:solidFill>
                  <a:schemeClr val="bg1"/>
                </a:solidFill>
                <a:effectLst/>
                <a:latin typeface="Times New Roman" panose="02020603050405020304" pitchFamily="18" charset="0"/>
                <a:cs typeface="Times New Roman" panose="02020603050405020304" pitchFamily="18" charset="0"/>
              </a:rPr>
              <a:t>Phân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loại</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5EE9EB4-8884-D2AF-D587-037586AB6E61}"/>
              </a:ext>
            </a:extLst>
          </p:cNvPr>
          <p:cNvSpPr txBox="1"/>
          <p:nvPr/>
        </p:nvSpPr>
        <p:spPr>
          <a:xfrm>
            <a:off x="3686091" y="1856982"/>
            <a:ext cx="6128794" cy="548099"/>
          </a:xfrm>
          <a:prstGeom prst="rect">
            <a:avLst/>
          </a:prstGeom>
          <a:noFill/>
        </p:spPr>
        <p:txBody>
          <a:bodyPr wrap="square">
            <a:spAutoFit/>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150DE716-D76C-8558-00B5-05EDC436A1EB}"/>
              </a:ext>
            </a:extLst>
          </p:cNvPr>
          <p:cNvSpPr txBox="1"/>
          <p:nvPr/>
        </p:nvSpPr>
        <p:spPr>
          <a:xfrm>
            <a:off x="3706790" y="2363241"/>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cặp</a:t>
            </a:r>
            <a:r>
              <a:rPr lang="en-US" sz="2800" dirty="0">
                <a:effectLst/>
                <a:latin typeface="Times New Roman" panose="02020603050405020304" pitchFamily="18" charset="0"/>
                <a:cs typeface="Times New Roman" panose="02020603050405020304" pitchFamily="18" charset="0"/>
              </a:rPr>
              <a:t>.</a:t>
            </a:r>
          </a:p>
        </p:txBody>
      </p:sp>
      <p:sp>
        <p:nvSpPr>
          <p:cNvPr id="10" name="Hộp Văn bản 9">
            <a:extLst>
              <a:ext uri="{FF2B5EF4-FFF2-40B4-BE49-F238E27FC236}">
                <a16:creationId xmlns:a16="http://schemas.microsoft.com/office/drawing/2014/main" id="{1B6F2D18-A6D7-715C-41EC-184C2221E70D}"/>
              </a:ext>
            </a:extLst>
          </p:cNvPr>
          <p:cNvSpPr txBox="1"/>
          <p:nvPr/>
        </p:nvSpPr>
        <p:spPr>
          <a:xfrm>
            <a:off x="3686091" y="2877504"/>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cặp</a:t>
            </a:r>
            <a:r>
              <a:rPr lang="en-US" sz="2800" dirty="0">
                <a:effectLst/>
                <a:latin typeface="Times New Roman" panose="02020603050405020304" pitchFamily="18" charset="0"/>
                <a:cs typeface="Times New Roman" panose="02020603050405020304" pitchFamily="18" charset="0"/>
              </a:rPr>
              <a:t>.</a:t>
            </a:r>
          </a:p>
        </p:txBody>
      </p:sp>
      <p:sp>
        <p:nvSpPr>
          <p:cNvPr id="11" name="Hộp Văn bản 10">
            <a:extLst>
              <a:ext uri="{FF2B5EF4-FFF2-40B4-BE49-F238E27FC236}">
                <a16:creationId xmlns:a16="http://schemas.microsoft.com/office/drawing/2014/main" id="{463CC773-0CF3-28CC-FACC-EB6A40E12434}"/>
              </a:ext>
            </a:extLst>
          </p:cNvPr>
          <p:cNvSpPr txBox="1"/>
          <p:nvPr/>
        </p:nvSpPr>
        <p:spPr>
          <a:xfrm>
            <a:off x="3706790" y="3425603"/>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F8B8A152-2E89-1391-33F3-0DA0461E5D0D}"/>
              </a:ext>
            </a:extLst>
          </p:cNvPr>
          <p:cNvSpPr txBox="1"/>
          <p:nvPr/>
        </p:nvSpPr>
        <p:spPr>
          <a:xfrm>
            <a:off x="3833153" y="3998376"/>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a:t>
            </a:r>
          </a:p>
        </p:txBody>
      </p:sp>
      <p:sp>
        <p:nvSpPr>
          <p:cNvPr id="13" name="Hộp Văn bản 12">
            <a:extLst>
              <a:ext uri="{FF2B5EF4-FFF2-40B4-BE49-F238E27FC236}">
                <a16:creationId xmlns:a16="http://schemas.microsoft.com/office/drawing/2014/main" id="{6BEEE918-22FF-A64B-6ECE-91D270239F28}"/>
              </a:ext>
            </a:extLst>
          </p:cNvPr>
          <p:cNvSpPr txBox="1"/>
          <p:nvPr/>
        </p:nvSpPr>
        <p:spPr>
          <a:xfrm>
            <a:off x="3833153" y="4571150"/>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860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A615FFFC-41AE-58CA-F24D-752A7A8E0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682744" y="469172"/>
            <a:ext cx="4134685"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03" y="1177058"/>
            <a:ext cx="4060039" cy="5295704"/>
          </a:xfrm>
          <a:prstGeom prst="rect">
            <a:avLst/>
          </a:prstGeom>
        </p:spPr>
      </p:pic>
    </p:spTree>
    <p:extLst>
      <p:ext uri="{BB962C8B-B14F-4D97-AF65-F5344CB8AC3E}">
        <p14:creationId xmlns:p14="http://schemas.microsoft.com/office/powerpoint/2010/main" val="3794571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3510</Words>
  <Application>Microsoft Office PowerPoint</Application>
  <PresentationFormat>Widescreen</PresentationFormat>
  <Paragraphs>219</Paragraphs>
  <Slides>32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cp:lastModifiedBy>
  <cp:revision>21</cp:revision>
  <dcterms:created xsi:type="dcterms:W3CDTF">2022-10-14T08:12:50Z</dcterms:created>
  <dcterms:modified xsi:type="dcterms:W3CDTF">2024-01-17T07:43:40Z</dcterms:modified>
</cp:coreProperties>
</file>