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1" r:id="rId2"/>
    <p:sldId id="352" r:id="rId3"/>
    <p:sldId id="384" r:id="rId4"/>
    <p:sldId id="260" r:id="rId5"/>
    <p:sldId id="263" r:id="rId6"/>
    <p:sldId id="354" r:id="rId7"/>
    <p:sldId id="356" r:id="rId8"/>
    <p:sldId id="281" r:id="rId9"/>
    <p:sldId id="357" r:id="rId10"/>
    <p:sldId id="358" r:id="rId11"/>
    <p:sldId id="359" r:id="rId12"/>
    <p:sldId id="360" r:id="rId13"/>
    <p:sldId id="262" r:id="rId14"/>
    <p:sldId id="362" r:id="rId15"/>
    <p:sldId id="361" r:id="rId16"/>
    <p:sldId id="364" r:id="rId17"/>
    <p:sldId id="365" r:id="rId18"/>
    <p:sldId id="366" r:id="rId19"/>
    <p:sldId id="368" r:id="rId20"/>
    <p:sldId id="369" r:id="rId21"/>
    <p:sldId id="370" r:id="rId22"/>
    <p:sldId id="371" r:id="rId23"/>
    <p:sldId id="372" r:id="rId24"/>
    <p:sldId id="373" r:id="rId25"/>
    <p:sldId id="374" r:id="rId26"/>
    <p:sldId id="375" r:id="rId27"/>
    <p:sldId id="377" r:id="rId28"/>
    <p:sldId id="376" r:id="rId29"/>
    <p:sldId id="333" r:id="rId30"/>
    <p:sldId id="378" r:id="rId31"/>
    <p:sldId id="379" r:id="rId32"/>
    <p:sldId id="380" r:id="rId33"/>
    <p:sldId id="381" r:id="rId34"/>
    <p:sldId id="382" r:id="rId35"/>
    <p:sldId id="351" r:id="rId36"/>
    <p:sldId id="3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57"/>
    <a:srgbClr val="00B050"/>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D2845-0490-4772-90EC-835FB2F46D81}" type="datetimeFigureOut">
              <a:rPr lang="en-US" smtClean="0"/>
              <a:t>11/29/2022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5DEEF-C9A1-4C62-9EA1-44B89DC513E5}" type="slidenum">
              <a:rPr lang="en-US" smtClean="0"/>
              <a:t>‹#›</a:t>
            </a:fld>
            <a:endParaRPr lang="en-US"/>
          </a:p>
        </p:txBody>
      </p:sp>
    </p:spTree>
    <p:extLst>
      <p:ext uri="{BB962C8B-B14F-4D97-AF65-F5344CB8AC3E}">
        <p14:creationId xmlns:p14="http://schemas.microsoft.com/office/powerpoint/2010/main" val="198850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7F6B81-0AC3-9628-155F-C179AE084A9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15F8049-4F17-3420-8335-6A752DDFC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3297682D-0B8C-F3D7-E11D-701018E6528F}"/>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5" name="Chỗ dành sẵn cho Chân trang 4">
            <a:extLst>
              <a:ext uri="{FF2B5EF4-FFF2-40B4-BE49-F238E27FC236}">
                <a16:creationId xmlns:a16="http://schemas.microsoft.com/office/drawing/2014/main" id="{56A10ECB-8E91-04D7-3399-C850B946559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F59F75F-8D78-2857-9E09-05D49F779103}"/>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2424752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605E58-BA39-7F65-97E4-79F1AAF2CA29}"/>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66E96E3-F1E6-85B0-8B05-D615B4C5CBB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1F578C0-4B0D-426C-FCA5-75FF7E8AB6FB}"/>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5" name="Chỗ dành sẵn cho Chân trang 4">
            <a:extLst>
              <a:ext uri="{FF2B5EF4-FFF2-40B4-BE49-F238E27FC236}">
                <a16:creationId xmlns:a16="http://schemas.microsoft.com/office/drawing/2014/main" id="{B51A2291-6921-1C35-2EBF-1EAC3A73D8E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6451217-BD4D-8A7F-C747-A17C4CD60C78}"/>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2116255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B3F1807-E126-85B4-7AC5-A7DC8F0E9117}"/>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6518219-7006-5FF5-60C7-74A98C9AA97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C73ECAE-EFCF-9B72-8799-A47367C38DD8}"/>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5" name="Chỗ dành sẵn cho Chân trang 4">
            <a:extLst>
              <a:ext uri="{FF2B5EF4-FFF2-40B4-BE49-F238E27FC236}">
                <a16:creationId xmlns:a16="http://schemas.microsoft.com/office/drawing/2014/main" id="{033A4AA1-420D-855C-8407-BBCB79D93F1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58DA8D8-E3D3-9EC1-52C2-0DEF310D81E7}"/>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4161818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528809-EDD7-5BF0-003C-5B0D0E8CDFB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F010752-3816-6F8E-E653-52B4CB55019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9626AAF-7398-1D28-9BFE-97FB1CE507D3}"/>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5" name="Chỗ dành sẵn cho Chân trang 4">
            <a:extLst>
              <a:ext uri="{FF2B5EF4-FFF2-40B4-BE49-F238E27FC236}">
                <a16:creationId xmlns:a16="http://schemas.microsoft.com/office/drawing/2014/main" id="{AE18F098-44E9-75CC-BE63-833F88999EC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919BE6-20B8-F4C6-90F6-9C5F95085DB5}"/>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145050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1844A2-6A27-7600-4328-289A469DBEB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C4FBB34-71B0-48D3-1840-F4315708C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8AFD80D-2AE5-8897-738E-C6E165FE6494}"/>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5" name="Chỗ dành sẵn cho Chân trang 4">
            <a:extLst>
              <a:ext uri="{FF2B5EF4-FFF2-40B4-BE49-F238E27FC236}">
                <a16:creationId xmlns:a16="http://schemas.microsoft.com/office/drawing/2014/main" id="{E84E0CD2-3DF3-7E11-BA59-DF80536B0AE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EF86B94-F7F6-C787-6640-204C0983D2DB}"/>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3629688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4BB243F-5F7B-8102-5A96-0D27FA1514D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CABEFED-7D07-0D47-95C2-35D812FEE2F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EF519A3-D255-9F11-FF31-2BBCF0D5BE53}"/>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EB7A801-EE90-83A1-441C-DAB497621007}"/>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6" name="Chỗ dành sẵn cho Chân trang 5">
            <a:extLst>
              <a:ext uri="{FF2B5EF4-FFF2-40B4-BE49-F238E27FC236}">
                <a16:creationId xmlns:a16="http://schemas.microsoft.com/office/drawing/2014/main" id="{49945ABC-6BC6-1A9B-6253-DE934D9AD22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AEEA99E-D919-8A9D-1583-A1578CB1EB6F}"/>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1129271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ED59CB-7543-17CD-2A47-5F822E0F8917}"/>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5EF2A57-0A0A-3735-9E42-542080959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62DDA6E-3641-527A-5B22-B37B4ABAF62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2136C6D2-E0BD-E82B-0690-79A85ED5DB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5A5887A-1CB5-1639-62A1-52B29415C7B5}"/>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F4EAD0C8-3EE3-456A-A853-DE5B635115C8}"/>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8" name="Chỗ dành sẵn cho Chân trang 7">
            <a:extLst>
              <a:ext uri="{FF2B5EF4-FFF2-40B4-BE49-F238E27FC236}">
                <a16:creationId xmlns:a16="http://schemas.microsoft.com/office/drawing/2014/main" id="{ACACD31E-98C0-364D-02F8-6AB53E38CC2B}"/>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C1AF7EB8-DF3D-A433-1B94-1E6951E304C3}"/>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388570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F6640F-B2A9-A190-FC47-7E19B11C7454}"/>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DC68171-31B5-43F1-BCD2-AA1F0DA808F5}"/>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4" name="Chỗ dành sẵn cho Chân trang 3">
            <a:extLst>
              <a:ext uri="{FF2B5EF4-FFF2-40B4-BE49-F238E27FC236}">
                <a16:creationId xmlns:a16="http://schemas.microsoft.com/office/drawing/2014/main" id="{DC579426-C2F0-7B17-4DEB-2F6F4DAF271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F1690941-4C86-C3AC-FD07-4DAEB56F16DB}"/>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1220423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28716FB-CFCE-32D6-59E0-71EF23280516}"/>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3" name="Chỗ dành sẵn cho Chân trang 2">
            <a:extLst>
              <a:ext uri="{FF2B5EF4-FFF2-40B4-BE49-F238E27FC236}">
                <a16:creationId xmlns:a16="http://schemas.microsoft.com/office/drawing/2014/main" id="{4F92F10C-3BBC-868F-D3E6-A4CE02671E2C}"/>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FD9A9088-CAB2-F209-6B57-9371467736C6}"/>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3800615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20A092-5456-9933-B72D-7050EDD980C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F449F7B-E233-DBB3-665B-9404610089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49BAE89D-D7BB-DF6E-1FB5-0148F5B69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8A8F296-FB23-A361-4954-05DEB9237ADE}"/>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6" name="Chỗ dành sẵn cho Chân trang 5">
            <a:extLst>
              <a:ext uri="{FF2B5EF4-FFF2-40B4-BE49-F238E27FC236}">
                <a16:creationId xmlns:a16="http://schemas.microsoft.com/office/drawing/2014/main" id="{EFAC0916-35B5-1BAC-3338-E8AA0DAB31D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1F1B189-5AE7-B6D8-DC38-863F96F01ABD}"/>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123566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610131-DD90-49C8-3473-7EBD617D9E6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18136B2C-A398-0863-E227-30E84E296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77F6E9D5-D01B-5C66-B978-354873F30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15205BE-AE12-6D8C-105D-D189864CAA50}"/>
              </a:ext>
            </a:extLst>
          </p:cNvPr>
          <p:cNvSpPr>
            <a:spLocks noGrp="1"/>
          </p:cNvSpPr>
          <p:nvPr>
            <p:ph type="dt" sz="half" idx="10"/>
          </p:nvPr>
        </p:nvSpPr>
        <p:spPr/>
        <p:txBody>
          <a:bodyPr/>
          <a:lstStyle/>
          <a:p>
            <a:fld id="{D7482A7E-D4FA-4624-B4E7-1EED16B3B2C2}" type="datetimeFigureOut">
              <a:rPr lang="en-US" smtClean="0"/>
              <a:t>11/29/2022</a:t>
            </a:fld>
            <a:endParaRPr lang="en-US"/>
          </a:p>
        </p:txBody>
      </p:sp>
      <p:sp>
        <p:nvSpPr>
          <p:cNvPr id="6" name="Chỗ dành sẵn cho Chân trang 5">
            <a:extLst>
              <a:ext uri="{FF2B5EF4-FFF2-40B4-BE49-F238E27FC236}">
                <a16:creationId xmlns:a16="http://schemas.microsoft.com/office/drawing/2014/main" id="{45B6995B-919E-036E-B81E-19D5AE144FF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B971B36-338C-F2D0-74E8-F2BD6CE2F8EA}"/>
              </a:ext>
            </a:extLst>
          </p:cNvPr>
          <p:cNvSpPr>
            <a:spLocks noGrp="1"/>
          </p:cNvSpPr>
          <p:nvPr>
            <p:ph type="sldNum" sz="quarter" idx="12"/>
          </p:nvPr>
        </p:nvSpPr>
        <p:spPr/>
        <p:txBody>
          <a:bodyPr/>
          <a:lstStyle/>
          <a:p>
            <a:fld id="{741DEC92-221A-4CD8-9058-C6BD918CF0E2}" type="slidenum">
              <a:rPr lang="en-US" smtClean="0"/>
              <a:t>‹#›</a:t>
            </a:fld>
            <a:endParaRPr lang="en-US"/>
          </a:p>
        </p:txBody>
      </p:sp>
    </p:spTree>
    <p:extLst>
      <p:ext uri="{BB962C8B-B14F-4D97-AF65-F5344CB8AC3E}">
        <p14:creationId xmlns:p14="http://schemas.microsoft.com/office/powerpoint/2010/main" val="2705501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2289021-D873-CB85-53A5-9F0ABC99A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B0E2CAE-5C3E-D4DF-5188-3B6081E4A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BE34F1F-09D7-110A-21CE-4AC8A886F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82A7E-D4FA-4624-B4E7-1EED16B3B2C2}" type="datetimeFigureOut">
              <a:rPr lang="en-US" smtClean="0"/>
              <a:t>11/29/2022</a:t>
            </a:fld>
            <a:endParaRPr lang="en-US"/>
          </a:p>
        </p:txBody>
      </p:sp>
      <p:sp>
        <p:nvSpPr>
          <p:cNvPr id="5" name="Chỗ dành sẵn cho Chân trang 4">
            <a:extLst>
              <a:ext uri="{FF2B5EF4-FFF2-40B4-BE49-F238E27FC236}">
                <a16:creationId xmlns:a16="http://schemas.microsoft.com/office/drawing/2014/main" id="{2478C05F-236E-3917-FC9A-09133D352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EACF8D1D-0146-C87F-F314-A8C138616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DEC92-221A-4CD8-9058-C6BD918CF0E2}" type="slidenum">
              <a:rPr lang="en-US" smtClean="0"/>
              <a:t>‹#›</a:t>
            </a:fld>
            <a:endParaRPr lang="en-US"/>
          </a:p>
        </p:txBody>
      </p:sp>
    </p:spTree>
    <p:extLst>
      <p:ext uri="{BB962C8B-B14F-4D97-AF65-F5344CB8AC3E}">
        <p14:creationId xmlns:p14="http://schemas.microsoft.com/office/powerpoint/2010/main" val="166358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1000+ Hình nền Powerpoint đẹp, đơn giản và dễ thương">
            <a:extLst>
              <a:ext uri="{FF2B5EF4-FFF2-40B4-BE49-F238E27FC236}">
                <a16:creationId xmlns:a16="http://schemas.microsoft.com/office/drawing/2014/main" id="{1FB0AA19-4E66-F877-E7DE-5E13A4039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F067554-7B78-C5C5-1AF6-497157FD8430}"/>
              </a:ext>
            </a:extLst>
          </p:cNvPr>
          <p:cNvSpPr txBox="1"/>
          <p:nvPr/>
        </p:nvSpPr>
        <p:spPr>
          <a:xfrm>
            <a:off x="1686332" y="2998253"/>
            <a:ext cx="9448801" cy="1400383"/>
          </a:xfrm>
          <a:prstGeom prst="rect">
            <a:avLst/>
          </a:prstGeom>
          <a:noFill/>
        </p:spPr>
        <p:txBody>
          <a:bodyPr wrap="square">
            <a:spAutoFit/>
          </a:bodyPr>
          <a:lstStyle/>
          <a:p>
            <a:pPr marL="316865" marR="541655" algn="ctr">
              <a:spcBef>
                <a:spcPts val="610"/>
              </a:spcBef>
              <a:spcAft>
                <a:spcPts val="0"/>
              </a:spcAft>
            </a:pP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NGUYỄN TRÃI </a:t>
            </a:r>
          </a:p>
          <a:p>
            <a:pPr marL="316865" marR="541655" algn="ctr">
              <a:spcBef>
                <a:spcPts val="610"/>
              </a:spcBef>
              <a:spcAft>
                <a:spcPts val="0"/>
              </a:spcAft>
            </a:pP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CUỘC ĐỜI VÀ SỰ NGHIỆP</a:t>
            </a:r>
            <a:endParaRPr lang="en-US" sz="4000" b="1" dirty="0">
              <a:solidFill>
                <a:srgbClr val="00B050"/>
              </a:solidFill>
              <a:latin typeface="Algerian" panose="04020705040A02060702" pitchFamily="82" charset="0"/>
              <a:ea typeface="Palatino Linotype" panose="02040502050505030304" pitchFamily="18" charset="0"/>
              <a:cs typeface="Palatino Linotype" panose="02040502050505030304" pitchFamily="18" charset="0"/>
            </a:endParaRPr>
          </a:p>
        </p:txBody>
      </p:sp>
      <p:sp>
        <p:nvSpPr>
          <p:cNvPr id="10" name="Hộp Văn bản 9">
            <a:extLst>
              <a:ext uri="{FF2B5EF4-FFF2-40B4-BE49-F238E27FC236}">
                <a16:creationId xmlns:a16="http://schemas.microsoft.com/office/drawing/2014/main" id="{BA0210F6-E507-057B-1C13-0DC2989CFC24}"/>
              </a:ext>
            </a:extLst>
          </p:cNvPr>
          <p:cNvSpPr txBox="1"/>
          <p:nvPr/>
        </p:nvSpPr>
        <p:spPr>
          <a:xfrm>
            <a:off x="3008671" y="1108277"/>
            <a:ext cx="6174658" cy="830997"/>
          </a:xfrm>
          <a:prstGeom prst="rect">
            <a:avLst/>
          </a:prstGeom>
          <a:noFill/>
        </p:spPr>
        <p:txBody>
          <a:bodyPr wrap="square">
            <a:spAutoFit/>
          </a:bodyPr>
          <a:lstStyle/>
          <a:p>
            <a:pPr marL="642620" marR="437515" algn="ctr">
              <a:spcBef>
                <a:spcPts val="175"/>
              </a:spcBef>
              <a:spcAft>
                <a:spcPts val="0"/>
              </a:spcAft>
            </a:pPr>
            <a:r>
              <a:rPr lang="en-US" sz="4800" b="1" dirty="0">
                <a:effectLst/>
                <a:latin typeface="Times New Roman" panose="02020603050405020304" pitchFamily="18" charset="0"/>
                <a:ea typeface="Palatino Linotype" panose="02040502050505030304" pitchFamily="18" charset="0"/>
                <a:cs typeface="Times New Roman" panose="02020603050405020304" pitchFamily="18" charset="0"/>
              </a:rPr>
              <a:t>VĂN BẢN 1: </a:t>
            </a:r>
          </a:p>
        </p:txBody>
      </p:sp>
    </p:spTree>
    <p:extLst>
      <p:ext uri="{BB962C8B-B14F-4D97-AF65-F5344CB8AC3E}">
        <p14:creationId xmlns:p14="http://schemas.microsoft.com/office/powerpoint/2010/main" val="2573081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a:extLst>
              <a:ext uri="{FF2B5EF4-FFF2-40B4-BE49-F238E27FC236}">
                <a16:creationId xmlns:a16="http://schemas.microsoft.com/office/drawing/2014/main" id="{386DF0B2-24C0-81B1-5861-A4B614967709}"/>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pic>
        <p:nvPicPr>
          <p:cNvPr id="8" name="Hình ảnh 7">
            <a:extLst>
              <a:ext uri="{FF2B5EF4-FFF2-40B4-BE49-F238E27FC236}">
                <a16:creationId xmlns:a16="http://schemas.microsoft.com/office/drawing/2014/main" id="{F14751CC-359A-0021-9BD6-D811198AE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65098" y="-86457"/>
            <a:ext cx="1549285" cy="1549285"/>
          </a:xfrm>
          <a:prstGeom prst="rect">
            <a:avLst/>
          </a:prstGeom>
        </p:spPr>
      </p:pic>
      <p:sp>
        <p:nvSpPr>
          <p:cNvPr id="7" name="Hộp Văn bản 6">
            <a:extLst>
              <a:ext uri="{FF2B5EF4-FFF2-40B4-BE49-F238E27FC236}">
                <a16:creationId xmlns:a16="http://schemas.microsoft.com/office/drawing/2014/main" id="{689BD84B-9E07-7DCD-87E8-FE928F53BEB0}"/>
              </a:ext>
            </a:extLst>
          </p:cNvPr>
          <p:cNvSpPr txBox="1"/>
          <p:nvPr/>
        </p:nvSpPr>
        <p:spPr>
          <a:xfrm>
            <a:off x="730045" y="140086"/>
            <a:ext cx="6114892" cy="678327"/>
          </a:xfrm>
          <a:prstGeom prst="rect">
            <a:avLst/>
          </a:prstGeom>
          <a:noFill/>
        </p:spPr>
        <p:txBody>
          <a:bodyPr wrap="square">
            <a:spAutoFit/>
          </a:bodyPr>
          <a:lstStyle/>
          <a:p>
            <a:pPr marL="0" marR="0" algn="just">
              <a:lnSpc>
                <a:spcPct val="115000"/>
              </a:lnSpc>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I</a:t>
            </a:r>
            <a:r>
              <a:rPr lang="en-US" sz="3600"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bản</a:t>
            </a:r>
            <a:endParaRPr lang="en-US" sz="3600"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228D6B53-B01D-1E10-E2ED-FC63C0925B76}"/>
              </a:ext>
            </a:extLst>
          </p:cNvPr>
          <p:cNvSpPr txBox="1"/>
          <p:nvPr/>
        </p:nvSpPr>
        <p:spPr>
          <a:xfrm>
            <a:off x="1193040" y="1490237"/>
            <a:ext cx="9372058" cy="954107"/>
          </a:xfrm>
          <a:prstGeom prst="rect">
            <a:avLst/>
          </a:prstGeom>
          <a:noFill/>
          <a:ln w="57150">
            <a:solidFill>
              <a:srgbClr val="00B050"/>
            </a:solidFill>
          </a:ln>
        </p:spPr>
        <p:txBody>
          <a:bodyPr wrap="square">
            <a:spAutoFit/>
          </a:bodyPr>
          <a:lstStyle/>
          <a:p>
            <a:pPr marL="0" marR="0" algn="just">
              <a:spcBef>
                <a:spcPts val="600"/>
              </a:spcBef>
              <a:spcAft>
                <a:spcPts val="6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2800" dirty="0">
                <a:effectLst/>
                <a:latin typeface="Times New Roman" panose="02020603050405020304" pitchFamily="18" charset="0"/>
                <a:ea typeface="ArialMT"/>
                <a:cs typeface="Times New Roman" panose="02020603050405020304" pitchFamily="18" charset="0"/>
              </a:rPr>
              <a:t>Nhan đề của văn bản nêu bật được hai nội dung chính mà VB đề cập: Cuộc đời và sự nghiệp của Nguyễn Trãi.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1D06CE21-A71B-95A5-0550-BE0B89201EF8}"/>
              </a:ext>
            </a:extLst>
          </p:cNvPr>
          <p:cNvSpPr txBox="1"/>
          <p:nvPr/>
        </p:nvSpPr>
        <p:spPr>
          <a:xfrm>
            <a:off x="1193040" y="2884099"/>
            <a:ext cx="9372058" cy="954107"/>
          </a:xfrm>
          <a:prstGeom prst="rect">
            <a:avLst/>
          </a:prstGeom>
          <a:noFill/>
          <a:ln w="57150">
            <a:solidFill>
              <a:srgbClr val="00B050"/>
            </a:solidFill>
          </a:ln>
        </p:spPr>
        <p:txBody>
          <a:bodyPr wrap="square">
            <a:spAutoFit/>
          </a:bodyPr>
          <a:lstStyle/>
          <a:p>
            <a:pPr algn="just">
              <a:spcBef>
                <a:spcPts val="600"/>
              </a:spcBef>
              <a:spcAft>
                <a:spcPts val="6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lĩnh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vực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phê</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586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a:extLst>
              <a:ext uri="{FF2B5EF4-FFF2-40B4-BE49-F238E27FC236}">
                <a16:creationId xmlns:a16="http://schemas.microsoft.com/office/drawing/2014/main" id="{386DF0B2-24C0-81B1-5861-A4B614967709}"/>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38352"/>
            <a:ext cx="12192000" cy="6858000"/>
          </a:xfrm>
          <a:prstGeom prst="rect">
            <a:avLst/>
          </a:prstGeom>
          <a:blipFill>
            <a:blip r:embed="rId4">
              <a:duotone>
                <a:schemeClr val="accent5">
                  <a:shade val="45000"/>
                  <a:satMod val="135000"/>
                </a:schemeClr>
                <a:prstClr val="white"/>
              </a:duotone>
            </a:blip>
            <a:tile tx="0" ty="0" sx="100000" sy="100000" flip="none" algn="tl"/>
          </a:blipFill>
        </p:spPr>
      </p:pic>
      <p:pic>
        <p:nvPicPr>
          <p:cNvPr id="8" name="Hình ảnh 7">
            <a:extLst>
              <a:ext uri="{FF2B5EF4-FFF2-40B4-BE49-F238E27FC236}">
                <a16:creationId xmlns:a16="http://schemas.microsoft.com/office/drawing/2014/main" id="{F14751CC-359A-0021-9BD6-D811198AE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65098" y="-86457"/>
            <a:ext cx="1549285" cy="1549285"/>
          </a:xfrm>
          <a:prstGeom prst="rect">
            <a:avLst/>
          </a:prstGeom>
        </p:spPr>
      </p:pic>
      <p:sp>
        <p:nvSpPr>
          <p:cNvPr id="7" name="Hộp Văn bản 6">
            <a:extLst>
              <a:ext uri="{FF2B5EF4-FFF2-40B4-BE49-F238E27FC236}">
                <a16:creationId xmlns:a16="http://schemas.microsoft.com/office/drawing/2014/main" id="{689BD84B-9E07-7DCD-87E8-FE928F53BEB0}"/>
              </a:ext>
            </a:extLst>
          </p:cNvPr>
          <p:cNvSpPr txBox="1"/>
          <p:nvPr/>
        </p:nvSpPr>
        <p:spPr>
          <a:xfrm>
            <a:off x="730045" y="140086"/>
            <a:ext cx="6062641" cy="678327"/>
          </a:xfrm>
          <a:prstGeom prst="rect">
            <a:avLst/>
          </a:prstGeom>
          <a:noFill/>
        </p:spPr>
        <p:txBody>
          <a:bodyPr wrap="square">
            <a:spAutoFit/>
          </a:bodyPr>
          <a:lstStyle/>
          <a:p>
            <a:pPr marL="0" marR="0" algn="just">
              <a:lnSpc>
                <a:spcPct val="115000"/>
              </a:lnSpc>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I</a:t>
            </a:r>
            <a:r>
              <a:rPr lang="en-US" sz="3600"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bản</a:t>
            </a:r>
            <a:endParaRPr lang="en-US" sz="3600"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5C38C3F2-530C-B3CB-59DD-6A6E5D07F2DA}"/>
              </a:ext>
            </a:extLst>
          </p:cNvPr>
          <p:cNvSpPr txBox="1"/>
          <p:nvPr/>
        </p:nvSpPr>
        <p:spPr>
          <a:xfrm>
            <a:off x="1193040" y="866518"/>
            <a:ext cx="4737497" cy="523220"/>
          </a:xfrm>
          <a:prstGeom prst="rect">
            <a:avLst/>
          </a:prstGeom>
          <a:noFill/>
          <a:ln w="57150">
            <a:solidFill>
              <a:srgbClr val="00B050"/>
            </a:solidFill>
          </a:ln>
        </p:spPr>
        <p:txBody>
          <a:bodyPr wrap="square">
            <a:spAutoFit/>
          </a:bodyPr>
          <a:lstStyle/>
          <a:p>
            <a:pPr algn="just">
              <a:spcBef>
                <a:spcPts val="600"/>
              </a:spcBef>
              <a:spcAft>
                <a:spcPts val="6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Bố</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cục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2 </a:t>
            </a:r>
            <a:r>
              <a:rPr lang="it-IT" sz="2800" dirty="0">
                <a:latin typeface="Times New Roman" panose="02020603050405020304" pitchFamily="18" charset="0"/>
                <a:ea typeface="Calibri" panose="020F0502020204030204" pitchFamily="34" charset="0"/>
                <a:cs typeface="Times New Roman" panose="02020603050405020304" pitchFamily="18" charset="0"/>
              </a:rPr>
              <a:t>phần: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4627437F-A136-593D-44DE-0D68011DE6FF}"/>
              </a:ext>
            </a:extLst>
          </p:cNvPr>
          <p:cNvSpPr txBox="1"/>
          <p:nvPr/>
        </p:nvSpPr>
        <p:spPr>
          <a:xfrm>
            <a:off x="957910" y="1510933"/>
            <a:ext cx="10485154" cy="1532334"/>
          </a:xfrm>
          <a:prstGeom prst="roundRect">
            <a:avLst/>
          </a:prstGeom>
          <a:noFill/>
          <a:ln w="57150">
            <a:solidFill>
              <a:srgbClr val="92D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Phần I – Nguyễn Trãi – người anh hùng dân tộc: Giới thiệu quê hương, gia đình và cuộc đời Nguyễn Trãi, giới thiệu sự nghiệp chính trị, quân sự, ngoại giao của ông.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6AB01941-131F-1655-CF15-D1A576063DEE}"/>
              </a:ext>
            </a:extLst>
          </p:cNvPr>
          <p:cNvSpPr txBox="1"/>
          <p:nvPr/>
        </p:nvSpPr>
        <p:spPr>
          <a:xfrm>
            <a:off x="957910" y="3164462"/>
            <a:ext cx="7323943" cy="578882"/>
          </a:xfrm>
          <a:prstGeom prst="roundRect">
            <a:avLst/>
          </a:prstGeom>
          <a:noFill/>
          <a:ln w="57150">
            <a:solidFill>
              <a:srgbClr val="92D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Phần II – Nguyễn Trãi – nhà văn hóa kiệt xuất: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324A32E0-B9C3-9443-8FC9-3D77473AFEE5}"/>
              </a:ext>
            </a:extLst>
          </p:cNvPr>
          <p:cNvSpPr txBox="1"/>
          <p:nvPr/>
        </p:nvSpPr>
        <p:spPr>
          <a:xfrm>
            <a:off x="957910" y="3688967"/>
            <a:ext cx="10672387" cy="1532334"/>
          </a:xfrm>
          <a:prstGeom prst="roundRect">
            <a:avLst/>
          </a:prstGeom>
          <a:noFill/>
          <a:ln w="57150">
            <a:noFill/>
          </a:ln>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Giới thiệu những đóng góp về văn hóa quan trọng của ông cho sự nghiệp giải phóng dân tộc, cho việc phục hồi và xây dựng mới nền văn hóa Đại Việt đã bị kẻ thù xâm lược hủy hoại.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E9F63BBF-9C23-4CA3-7F33-1AD407D989E4}"/>
              </a:ext>
            </a:extLst>
          </p:cNvPr>
          <p:cNvSpPr txBox="1"/>
          <p:nvPr/>
        </p:nvSpPr>
        <p:spPr>
          <a:xfrm>
            <a:off x="957910" y="4979639"/>
            <a:ext cx="10672387" cy="1532334"/>
          </a:xfrm>
          <a:prstGeom prst="roundRect">
            <a:avLst/>
          </a:prstGeom>
          <a:noFill/>
          <a:ln w="57150">
            <a:noFill/>
          </a:ln>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Giới thiệu Nguyễn Trãi với tư cách của một nhà văn, nhà thơ, người có những đóng góp quan trọng cho sự phát triển văn học dân tộc, đặc biệt vai trò của ông trong việc xây dựng cơ sở cho một nền văn học mới.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314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150+ Hình Nền Slide PowerPoint Thuyết Trình Đẹp Nhất">
            <a:extLst>
              <a:ext uri="{FF2B5EF4-FFF2-40B4-BE49-F238E27FC236}">
                <a16:creationId xmlns:a16="http://schemas.microsoft.com/office/drawing/2014/main" id="{545963B8-A2FB-F1BD-7D85-1984CE6EB7C6}"/>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16254" y="0"/>
            <a:ext cx="12208254" cy="6858000"/>
          </a:xfrm>
          <a:prstGeom prst="rect">
            <a:avLst/>
          </a:prstGeom>
          <a:blipFill>
            <a:blip r:embed="rId4">
              <a:duotone>
                <a:schemeClr val="accent5">
                  <a:shade val="45000"/>
                  <a:satMod val="135000"/>
                </a:schemeClr>
                <a:prstClr val="white"/>
              </a:duotone>
            </a:blip>
            <a:tile tx="0" ty="0" sx="100000" sy="100000" flip="none" algn="tl"/>
          </a:blipFill>
        </p:spPr>
      </p:pic>
      <p:sp>
        <p:nvSpPr>
          <p:cNvPr id="8" name="Hộp Văn bản 7">
            <a:extLst>
              <a:ext uri="{FF2B5EF4-FFF2-40B4-BE49-F238E27FC236}">
                <a16:creationId xmlns:a16="http://schemas.microsoft.com/office/drawing/2014/main" id="{05877517-FCEF-CB8B-E450-1AE94E700394}"/>
              </a:ext>
            </a:extLst>
          </p:cNvPr>
          <p:cNvSpPr txBox="1"/>
          <p:nvPr/>
        </p:nvSpPr>
        <p:spPr>
          <a:xfrm>
            <a:off x="2066757" y="115574"/>
            <a:ext cx="9043695" cy="1231106"/>
          </a:xfrm>
          <a:prstGeom prst="rect">
            <a:avLst/>
          </a:prstGeom>
          <a:noFill/>
        </p:spPr>
        <p:txBody>
          <a:bodyPr wrap="square">
            <a:spAutoFit/>
          </a:bodyPr>
          <a:lstStyle/>
          <a:p>
            <a:pPr marL="0" marR="30480" algn="ctr">
              <a:spcBef>
                <a:spcPts val="600"/>
              </a:spcBef>
              <a:spcAft>
                <a:spcPts val="600"/>
              </a:spcAft>
            </a:pPr>
            <a:r>
              <a:rPr lang="en-US" sz="3200" b="1" dirty="0">
                <a:solidFill>
                  <a:srgbClr val="FF0000"/>
                </a:solidFill>
                <a:effectLst/>
                <a:latin typeface="Times New Roman" panose="02020603050405020304" pitchFamily="18" charset="0"/>
                <a:ea typeface="Times New Roman" panose="02020603050405020304" pitchFamily="18" charset="0"/>
              </a:rPr>
              <a:t>TOẠ ĐÀM:</a:t>
            </a:r>
            <a:endParaRPr lang="en-US" sz="2800" dirty="0">
              <a:effectLst/>
              <a:latin typeface="Times New Roman" panose="02020603050405020304" pitchFamily="18" charset="0"/>
              <a:ea typeface="Times New Roman" panose="02020603050405020304" pitchFamily="18" charset="0"/>
            </a:endParaRPr>
          </a:p>
          <a:p>
            <a:pPr marL="0" marR="30480">
              <a:spcBef>
                <a:spcPts val="600"/>
              </a:spcBef>
              <a:spcAft>
                <a:spcPts val="600"/>
              </a:spcAft>
            </a:pPr>
            <a:r>
              <a:rPr lang="en-US" sz="3200" b="1" dirty="0">
                <a:solidFill>
                  <a:srgbClr val="7030A0"/>
                </a:solidFill>
                <a:effectLst/>
                <a:latin typeface="Times New Roman" panose="02020603050405020304" pitchFamily="18" charset="0"/>
                <a:ea typeface="Times New Roman" panose="02020603050405020304" pitchFamily="18" charset="0"/>
              </a:rPr>
              <a:t>“</a:t>
            </a:r>
            <a:r>
              <a:rPr lang="en-US" sz="3200" b="1" i="1" dirty="0">
                <a:solidFill>
                  <a:srgbClr val="7030A0"/>
                </a:solidFill>
                <a:effectLst/>
                <a:latin typeface="Times New Roman" panose="02020603050405020304" pitchFamily="18" charset="0"/>
                <a:ea typeface="Times New Roman" panose="02020603050405020304" pitchFamily="18" charset="0"/>
              </a:rPr>
              <a:t>NGUYỄN TRÃI – CUỘC ĐỜI VÀ SỰ NGHIỆP</a:t>
            </a:r>
            <a:r>
              <a:rPr lang="en-US" sz="3200" b="1" dirty="0">
                <a:solidFill>
                  <a:srgbClr val="7030A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2" name="Hình ảnh 11">
            <a:extLst>
              <a:ext uri="{FF2B5EF4-FFF2-40B4-BE49-F238E27FC236}">
                <a16:creationId xmlns:a16="http://schemas.microsoft.com/office/drawing/2014/main" id="{AB825C93-C9CE-50AB-5AB1-6326409A2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2011" y="3061380"/>
            <a:ext cx="2905112" cy="3989415"/>
          </a:xfrm>
          <a:prstGeom prst="rect">
            <a:avLst/>
          </a:prstGeom>
        </p:spPr>
      </p:pic>
      <p:sp>
        <p:nvSpPr>
          <p:cNvPr id="13" name="Bong bóng Lời nói: Hình chữ nhật với Góc Tròn 12">
            <a:extLst>
              <a:ext uri="{FF2B5EF4-FFF2-40B4-BE49-F238E27FC236}">
                <a16:creationId xmlns:a16="http://schemas.microsoft.com/office/drawing/2014/main" id="{62391655-5489-8030-A8BB-A201C480CEB4}"/>
              </a:ext>
            </a:extLst>
          </p:cNvPr>
          <p:cNvSpPr/>
          <p:nvPr/>
        </p:nvSpPr>
        <p:spPr>
          <a:xfrm>
            <a:off x="1872085" y="1696897"/>
            <a:ext cx="7299908" cy="3248329"/>
          </a:xfrm>
          <a:prstGeom prst="wedgeRoundRectCallout">
            <a:avLst>
              <a:gd name="adj1" fmla="val -55273"/>
              <a:gd name="adj2" fmla="val 3436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ộp Văn bản 13">
            <a:extLst>
              <a:ext uri="{FF2B5EF4-FFF2-40B4-BE49-F238E27FC236}">
                <a16:creationId xmlns:a16="http://schemas.microsoft.com/office/drawing/2014/main" id="{70AAE4F0-ECC6-E9A8-B2A0-38B4F2571FE3}"/>
              </a:ext>
            </a:extLst>
          </p:cNvPr>
          <p:cNvSpPr txBox="1"/>
          <p:nvPr/>
        </p:nvSpPr>
        <p:spPr>
          <a:xfrm>
            <a:off x="2066757" y="1778789"/>
            <a:ext cx="6914205" cy="954107"/>
          </a:xfrm>
          <a:prstGeom prst="rect">
            <a:avLst/>
          </a:prstGeom>
          <a:noFill/>
        </p:spPr>
        <p:txBody>
          <a:bodyPr wrap="square">
            <a:spAutoFit/>
          </a:bodyPr>
          <a:lstStyle/>
          <a:p>
            <a:pPr algn="just">
              <a:spcBef>
                <a:spcPts val="600"/>
              </a:spcBef>
              <a:spcAft>
                <a:spcPts val="6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bối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Hộp Văn bản 14">
            <a:extLst>
              <a:ext uri="{FF2B5EF4-FFF2-40B4-BE49-F238E27FC236}">
                <a16:creationId xmlns:a16="http://schemas.microsoft.com/office/drawing/2014/main" id="{320E1630-6FCD-955F-919C-5C516F3D5046}"/>
              </a:ext>
            </a:extLst>
          </p:cNvPr>
          <p:cNvSpPr txBox="1"/>
          <p:nvPr/>
        </p:nvSpPr>
        <p:spPr>
          <a:xfrm>
            <a:off x="2037479" y="2598007"/>
            <a:ext cx="6914205" cy="1384995"/>
          </a:xfrm>
          <a:prstGeom prst="rect">
            <a:avLst/>
          </a:prstGeom>
          <a:noFill/>
        </p:spPr>
        <p:txBody>
          <a:bodyPr wrap="square">
            <a:spAutoFit/>
          </a:bodyPr>
          <a:lstStyle/>
          <a:p>
            <a:pPr algn="just">
              <a:spcBef>
                <a:spcPts val="600"/>
              </a:spcBef>
              <a:spcAft>
                <a:spcPts val="6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mốc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Hộp Văn bản 15">
            <a:extLst>
              <a:ext uri="{FF2B5EF4-FFF2-40B4-BE49-F238E27FC236}">
                <a16:creationId xmlns:a16="http://schemas.microsoft.com/office/drawing/2014/main" id="{0833F020-BE87-1B46-00FD-539107356CE8}"/>
              </a:ext>
            </a:extLst>
          </p:cNvPr>
          <p:cNvSpPr txBox="1"/>
          <p:nvPr/>
        </p:nvSpPr>
        <p:spPr>
          <a:xfrm>
            <a:off x="2066756" y="3892785"/>
            <a:ext cx="6914205" cy="954107"/>
          </a:xfrm>
          <a:prstGeom prst="rect">
            <a:avLst/>
          </a:prstGeom>
          <a:noFill/>
        </p:spPr>
        <p:txBody>
          <a:bodyPr wrap="square">
            <a:spAutoFit/>
          </a:bodyPr>
          <a:lstStyle/>
          <a:p>
            <a:pPr algn="just">
              <a:spcBef>
                <a:spcPts val="600"/>
              </a:spcBef>
              <a:spcAft>
                <a:spcPts val="6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2" descr="Chân Dung Nguyễn Trãi- anh hùng dân tộc-ID148 - Mua Bán Tranh - Siêu Thị  Tranh Đẹp">
            <a:extLst>
              <a:ext uri="{FF2B5EF4-FFF2-40B4-BE49-F238E27FC236}">
                <a16:creationId xmlns:a16="http://schemas.microsoft.com/office/drawing/2014/main" id="{12B8A8A5-C3D1-7A57-4178-B871C959A4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069" t="8977" r="11465" b="8543"/>
          <a:stretch/>
        </p:blipFill>
        <p:spPr bwMode="auto">
          <a:xfrm>
            <a:off x="9330871" y="2875448"/>
            <a:ext cx="2481886" cy="374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2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150+ Hình Nền Slide PowerPoint Thuyết Trình Đẹp Nhất">
            <a:extLst>
              <a:ext uri="{FF2B5EF4-FFF2-40B4-BE49-F238E27FC236}">
                <a16:creationId xmlns:a16="http://schemas.microsoft.com/office/drawing/2014/main" id="{AC061927-95B9-7F39-8D85-111F28DD1614}"/>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pic>
        <p:nvPicPr>
          <p:cNvPr id="5" name="Hình ảnh 4">
            <a:extLst>
              <a:ext uri="{FF2B5EF4-FFF2-40B4-BE49-F238E27FC236}">
                <a16:creationId xmlns:a16="http://schemas.microsoft.com/office/drawing/2014/main" id="{75864FF1-4215-4CD0-4A26-9822AC026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111602" y="42106"/>
            <a:ext cx="1080398" cy="1080398"/>
          </a:xfrm>
          <a:prstGeom prst="rect">
            <a:avLst/>
          </a:prstGeom>
        </p:spPr>
      </p:pic>
      <p:sp>
        <p:nvSpPr>
          <p:cNvPr id="23" name="Hình chữ nhật: Góc Tròn 22">
            <a:extLst>
              <a:ext uri="{FF2B5EF4-FFF2-40B4-BE49-F238E27FC236}">
                <a16:creationId xmlns:a16="http://schemas.microsoft.com/office/drawing/2014/main" id="{FAE47DBB-F604-077A-8FE7-11D1531CC076}"/>
              </a:ext>
            </a:extLst>
          </p:cNvPr>
          <p:cNvSpPr/>
          <p:nvPr/>
        </p:nvSpPr>
        <p:spPr>
          <a:xfrm>
            <a:off x="1382129" y="605764"/>
            <a:ext cx="1912241" cy="882017"/>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NHÓM 1,2</a:t>
            </a:r>
          </a:p>
        </p:txBody>
      </p:sp>
      <p:sp>
        <p:nvSpPr>
          <p:cNvPr id="24" name="Hình chữ nhật: Góc Tròn 23">
            <a:extLst>
              <a:ext uri="{FF2B5EF4-FFF2-40B4-BE49-F238E27FC236}">
                <a16:creationId xmlns:a16="http://schemas.microsoft.com/office/drawing/2014/main" id="{4FACAD79-B1C0-C2D4-024F-837C06F35941}"/>
              </a:ext>
            </a:extLst>
          </p:cNvPr>
          <p:cNvSpPr/>
          <p:nvPr/>
        </p:nvSpPr>
        <p:spPr>
          <a:xfrm>
            <a:off x="1382129" y="2092143"/>
            <a:ext cx="1914616" cy="627395"/>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NHÓM 3</a:t>
            </a:r>
          </a:p>
        </p:txBody>
      </p:sp>
      <p:sp>
        <p:nvSpPr>
          <p:cNvPr id="25" name="Hình chữ nhật: Góc Tròn 24">
            <a:extLst>
              <a:ext uri="{FF2B5EF4-FFF2-40B4-BE49-F238E27FC236}">
                <a16:creationId xmlns:a16="http://schemas.microsoft.com/office/drawing/2014/main" id="{48346FC3-21A8-F184-A5B5-6B583D94A1C6}"/>
              </a:ext>
            </a:extLst>
          </p:cNvPr>
          <p:cNvSpPr/>
          <p:nvPr/>
        </p:nvSpPr>
        <p:spPr>
          <a:xfrm>
            <a:off x="1382129" y="3713012"/>
            <a:ext cx="1914616" cy="627395"/>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NHÓM 4</a:t>
            </a:r>
          </a:p>
        </p:txBody>
      </p:sp>
      <p:sp>
        <p:nvSpPr>
          <p:cNvPr id="26" name="Hình chữ nhật: Góc Tròn 25">
            <a:extLst>
              <a:ext uri="{FF2B5EF4-FFF2-40B4-BE49-F238E27FC236}">
                <a16:creationId xmlns:a16="http://schemas.microsoft.com/office/drawing/2014/main" id="{0A5815CE-3EBB-A1C1-AC0B-E8D604F076D2}"/>
              </a:ext>
            </a:extLst>
          </p:cNvPr>
          <p:cNvSpPr/>
          <p:nvPr/>
        </p:nvSpPr>
        <p:spPr>
          <a:xfrm>
            <a:off x="1382129" y="5287652"/>
            <a:ext cx="1914616" cy="627395"/>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NHÓM 5</a:t>
            </a:r>
          </a:p>
        </p:txBody>
      </p:sp>
      <p:sp>
        <p:nvSpPr>
          <p:cNvPr id="28" name="Hộp Văn bản 27">
            <a:extLst>
              <a:ext uri="{FF2B5EF4-FFF2-40B4-BE49-F238E27FC236}">
                <a16:creationId xmlns:a16="http://schemas.microsoft.com/office/drawing/2014/main" id="{0D26F659-4DE0-609F-FA34-4000A4E4774B}"/>
              </a:ext>
            </a:extLst>
          </p:cNvPr>
          <p:cNvSpPr txBox="1"/>
          <p:nvPr/>
        </p:nvSpPr>
        <p:spPr>
          <a:xfrm>
            <a:off x="3543298" y="569718"/>
            <a:ext cx="7658100" cy="954107"/>
          </a:xfrm>
          <a:prstGeom prst="rect">
            <a:avLst/>
          </a:prstGeom>
          <a:noFill/>
          <a:ln w="28575">
            <a:solidFill>
              <a:srgbClr val="00C45D"/>
            </a:solidFill>
          </a:ln>
        </p:spPr>
        <p:txBody>
          <a:bodyPr wrap="square">
            <a:spAutoFit/>
          </a:bodyPr>
          <a:lstStyle/>
          <a:p>
            <a:pPr algn="just"/>
            <a:r>
              <a:rPr lang="pt-B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 sử học:</a:t>
            </a:r>
            <a:r>
              <a:rPr lang="pt-BR" sz="2800" dirty="0">
                <a:latin typeface="Times New Roman" panose="02020603050405020304" pitchFamily="18" charset="0"/>
                <a:ea typeface="Calibri" panose="020F0502020204030204" pitchFamily="34" charset="0"/>
                <a:cs typeface="Times New Roman" panose="02020603050405020304" pitchFamily="18" charset="0"/>
              </a:rPr>
              <a:t> HS hóa thân  thành nhà sử học để nêu những hiểu biết về thời đại, cuộc đời Nguyễn Trãi.</a:t>
            </a:r>
            <a:endParaRPr lang="en-US" sz="2800" dirty="0">
              <a:effectLst/>
              <a:latin typeface="Times New Roman" panose="02020603050405020304" pitchFamily="18" charset="0"/>
              <a:ea typeface="Times New Roman" panose="02020603050405020304" pitchFamily="18" charset="0"/>
            </a:endParaRPr>
          </a:p>
        </p:txBody>
      </p:sp>
      <p:cxnSp>
        <p:nvCxnSpPr>
          <p:cNvPr id="29" name="Đường kết nối Mũi tên Thẳng 28">
            <a:extLst>
              <a:ext uri="{FF2B5EF4-FFF2-40B4-BE49-F238E27FC236}">
                <a16:creationId xmlns:a16="http://schemas.microsoft.com/office/drawing/2014/main" id="{6F6B483F-9088-08A3-9620-BA275FC75868}"/>
              </a:ext>
            </a:extLst>
          </p:cNvPr>
          <p:cNvCxnSpPr>
            <a:cxnSpLocks/>
            <a:stCxn id="23" idx="3"/>
            <a:endCxn id="28" idx="1"/>
          </p:cNvCxnSpPr>
          <p:nvPr/>
        </p:nvCxnSpPr>
        <p:spPr>
          <a:xfrm flipV="1">
            <a:off x="3294370" y="1046772"/>
            <a:ext cx="248928" cy="1"/>
          </a:xfrm>
          <a:prstGeom prst="straightConnector1">
            <a:avLst/>
          </a:prstGeom>
          <a:ln w="28575">
            <a:solidFill>
              <a:srgbClr val="00C45D"/>
            </a:solidFill>
            <a:tailEnd type="triangle"/>
          </a:ln>
        </p:spPr>
        <p:style>
          <a:lnRef idx="1">
            <a:schemeClr val="accent1"/>
          </a:lnRef>
          <a:fillRef idx="0">
            <a:schemeClr val="accent1"/>
          </a:fillRef>
          <a:effectRef idx="0">
            <a:schemeClr val="accent1"/>
          </a:effectRef>
          <a:fontRef idx="minor">
            <a:schemeClr val="tx1"/>
          </a:fontRef>
        </p:style>
      </p:cxnSp>
      <p:sp>
        <p:nvSpPr>
          <p:cNvPr id="40" name="Hộp Văn bản 39">
            <a:extLst>
              <a:ext uri="{FF2B5EF4-FFF2-40B4-BE49-F238E27FC236}">
                <a16:creationId xmlns:a16="http://schemas.microsoft.com/office/drawing/2014/main" id="{87FFA1EC-13D8-549E-E2C0-34670C6F0B27}"/>
              </a:ext>
            </a:extLst>
          </p:cNvPr>
          <p:cNvSpPr txBox="1"/>
          <p:nvPr/>
        </p:nvSpPr>
        <p:spPr>
          <a:xfrm>
            <a:off x="3541963" y="1704547"/>
            <a:ext cx="7658100" cy="1384995"/>
          </a:xfrm>
          <a:prstGeom prst="rect">
            <a:avLst/>
          </a:prstGeom>
          <a:noFill/>
          <a:ln w="28575">
            <a:solidFill>
              <a:srgbClr val="00C45D"/>
            </a:solidFill>
          </a:ln>
        </p:spPr>
        <p:txBody>
          <a:bodyPr wrap="square">
            <a:spAutoFit/>
          </a:bodyPr>
          <a:lstStyle/>
          <a:p>
            <a:pPr algn="just">
              <a:spcBef>
                <a:spcPts val="600"/>
              </a:spcBef>
              <a:spcAft>
                <a:spcPts val="600"/>
              </a:spcAft>
            </a:pPr>
            <a:r>
              <a:rPr lang="pt-B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 nghiên cứu văn hoá:</a:t>
            </a:r>
            <a:r>
              <a:rPr lang="pt-BR" sz="2800" dirty="0">
                <a:latin typeface="Times New Roman" panose="02020603050405020304" pitchFamily="18" charset="0"/>
                <a:ea typeface="Calibri" panose="020F0502020204030204" pitchFamily="34" charset="0"/>
                <a:cs typeface="Times New Roman" panose="02020603050405020304" pitchFamily="18" charset="0"/>
              </a:rPr>
              <a:t> HS hóa thân thành nhà nghiên cứu văn hoá để nêu những hiểu biết về đóng góp của Nguyễn Trãi trên các lĩnh vực văn hoá.</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1" name="Đường kết nối Mũi tên Thẳng 40">
            <a:extLst>
              <a:ext uri="{FF2B5EF4-FFF2-40B4-BE49-F238E27FC236}">
                <a16:creationId xmlns:a16="http://schemas.microsoft.com/office/drawing/2014/main" id="{01F5FEF9-6C31-BDDB-8F17-24806B013733}"/>
              </a:ext>
            </a:extLst>
          </p:cNvPr>
          <p:cNvCxnSpPr>
            <a:cxnSpLocks/>
            <a:stCxn id="24" idx="3"/>
            <a:endCxn id="40" idx="1"/>
          </p:cNvCxnSpPr>
          <p:nvPr/>
        </p:nvCxnSpPr>
        <p:spPr>
          <a:xfrm flipV="1">
            <a:off x="3296745" y="2397045"/>
            <a:ext cx="245218" cy="8796"/>
          </a:xfrm>
          <a:prstGeom prst="straightConnector1">
            <a:avLst/>
          </a:prstGeom>
          <a:ln w="28575">
            <a:solidFill>
              <a:srgbClr val="00C45D"/>
            </a:solidFill>
            <a:tailEnd type="triangle"/>
          </a:ln>
        </p:spPr>
        <p:style>
          <a:lnRef idx="1">
            <a:schemeClr val="accent1"/>
          </a:lnRef>
          <a:fillRef idx="0">
            <a:schemeClr val="accent1"/>
          </a:fillRef>
          <a:effectRef idx="0">
            <a:schemeClr val="accent1"/>
          </a:effectRef>
          <a:fontRef idx="minor">
            <a:schemeClr val="tx1"/>
          </a:fontRef>
        </p:style>
      </p:cxnSp>
      <p:sp>
        <p:nvSpPr>
          <p:cNvPr id="52" name="Hộp Văn bản 51">
            <a:extLst>
              <a:ext uri="{FF2B5EF4-FFF2-40B4-BE49-F238E27FC236}">
                <a16:creationId xmlns:a16="http://schemas.microsoft.com/office/drawing/2014/main" id="{35AEC93E-D777-B495-81CB-5DD88017D139}"/>
              </a:ext>
            </a:extLst>
          </p:cNvPr>
          <p:cNvSpPr txBox="1"/>
          <p:nvPr/>
        </p:nvSpPr>
        <p:spPr>
          <a:xfrm>
            <a:off x="3541964" y="3334212"/>
            <a:ext cx="7658100" cy="1384995"/>
          </a:xfrm>
          <a:prstGeom prst="rect">
            <a:avLst/>
          </a:prstGeom>
          <a:noFill/>
          <a:ln w="28575">
            <a:solidFill>
              <a:srgbClr val="00C45D"/>
            </a:solidFill>
          </a:ln>
        </p:spPr>
        <p:txBody>
          <a:bodyPr wrap="square">
            <a:spAutoFit/>
          </a:bodyPr>
          <a:lstStyle/>
          <a:p>
            <a:pPr algn="just">
              <a:spcBef>
                <a:spcPts val="600"/>
              </a:spcBef>
              <a:spcAft>
                <a:spcPts val="600"/>
              </a:spcAft>
            </a:pPr>
            <a:r>
              <a:rPr lang="pt-B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Nhà nghiên cứu, phê bình văn học:</a:t>
            </a:r>
            <a:r>
              <a:rPr lang="pt-BR" sz="2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được mời tham gia nhận xét, đánh giá về đóng góp thơ văn của Nguyễn Trãi.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3" name="Đường kết nối Mũi tên Thẳng 52">
            <a:extLst>
              <a:ext uri="{FF2B5EF4-FFF2-40B4-BE49-F238E27FC236}">
                <a16:creationId xmlns:a16="http://schemas.microsoft.com/office/drawing/2014/main" id="{A557FB40-7C92-19CC-C75B-8B3FFF29C433}"/>
              </a:ext>
            </a:extLst>
          </p:cNvPr>
          <p:cNvCxnSpPr>
            <a:cxnSpLocks/>
            <a:stCxn id="25" idx="3"/>
            <a:endCxn id="52" idx="1"/>
          </p:cNvCxnSpPr>
          <p:nvPr/>
        </p:nvCxnSpPr>
        <p:spPr>
          <a:xfrm>
            <a:off x="3296745" y="4026710"/>
            <a:ext cx="245219" cy="0"/>
          </a:xfrm>
          <a:prstGeom prst="straightConnector1">
            <a:avLst/>
          </a:prstGeom>
          <a:ln w="28575">
            <a:solidFill>
              <a:srgbClr val="00C45D"/>
            </a:solidFill>
            <a:tailEnd type="triangle"/>
          </a:ln>
        </p:spPr>
        <p:style>
          <a:lnRef idx="1">
            <a:schemeClr val="accent1"/>
          </a:lnRef>
          <a:fillRef idx="0">
            <a:schemeClr val="accent1"/>
          </a:fillRef>
          <a:effectRef idx="0">
            <a:schemeClr val="accent1"/>
          </a:effectRef>
          <a:fontRef idx="minor">
            <a:schemeClr val="tx1"/>
          </a:fontRef>
        </p:style>
      </p:cxnSp>
      <p:sp>
        <p:nvSpPr>
          <p:cNvPr id="59" name="Hộp Văn bản 58">
            <a:extLst>
              <a:ext uri="{FF2B5EF4-FFF2-40B4-BE49-F238E27FC236}">
                <a16:creationId xmlns:a16="http://schemas.microsoft.com/office/drawing/2014/main" id="{8B670989-68E6-98F9-9628-8CC04277C304}"/>
              </a:ext>
            </a:extLst>
          </p:cNvPr>
          <p:cNvSpPr txBox="1"/>
          <p:nvPr/>
        </p:nvSpPr>
        <p:spPr>
          <a:xfrm>
            <a:off x="3541964" y="5339739"/>
            <a:ext cx="7658100" cy="523220"/>
          </a:xfrm>
          <a:prstGeom prst="rect">
            <a:avLst/>
          </a:prstGeom>
          <a:noFill/>
          <a:ln w="28575">
            <a:solidFill>
              <a:srgbClr val="00C45D"/>
            </a:solidFill>
          </a:ln>
        </p:spPr>
        <p:txBody>
          <a:bodyPr wrap="square">
            <a:spAutoFit/>
          </a:bodyPr>
          <a:lstStyle/>
          <a:p>
            <a:pPr algn="just"/>
            <a:r>
              <a:rPr lang="pt-B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Độc giả:</a:t>
            </a:r>
            <a:r>
              <a:rPr lang="pt-BR" sz="2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tham gia đặt câu hỏi, chia sẻ suy nghĩ...</a:t>
            </a:r>
            <a:endParaRPr lang="en-US" sz="2400" dirty="0">
              <a:effectLst/>
              <a:latin typeface="Times New Roman" panose="02020603050405020304" pitchFamily="18" charset="0"/>
              <a:ea typeface="Times New Roman" panose="02020603050405020304" pitchFamily="18" charset="0"/>
            </a:endParaRPr>
          </a:p>
        </p:txBody>
      </p:sp>
      <p:cxnSp>
        <p:nvCxnSpPr>
          <p:cNvPr id="60" name="Đường kết nối Mũi tên Thẳng 59">
            <a:extLst>
              <a:ext uri="{FF2B5EF4-FFF2-40B4-BE49-F238E27FC236}">
                <a16:creationId xmlns:a16="http://schemas.microsoft.com/office/drawing/2014/main" id="{4DAED277-BE68-A568-FA6E-9DF4359A3F00}"/>
              </a:ext>
            </a:extLst>
          </p:cNvPr>
          <p:cNvCxnSpPr>
            <a:cxnSpLocks/>
            <a:stCxn id="26" idx="3"/>
            <a:endCxn id="59" idx="1"/>
          </p:cNvCxnSpPr>
          <p:nvPr/>
        </p:nvCxnSpPr>
        <p:spPr>
          <a:xfrm flipV="1">
            <a:off x="3296745" y="5601349"/>
            <a:ext cx="245219" cy="1"/>
          </a:xfrm>
          <a:prstGeom prst="straightConnector1">
            <a:avLst/>
          </a:prstGeom>
          <a:ln w="28575">
            <a:solidFill>
              <a:srgbClr val="00C45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298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barn(inVertical)">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barn(inVertical)">
                                      <p:cBhvr>
                                        <p:cTn id="31" dur="500"/>
                                        <p:tgtEl>
                                          <p:spTgt spid="6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0" grpId="0" animBg="1"/>
      <p:bldP spid="52"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150+ Hình Nền Slide PowerPoint Thuyết Trình Đẹp Nhất">
            <a:extLst>
              <a:ext uri="{FF2B5EF4-FFF2-40B4-BE49-F238E27FC236}">
                <a16:creationId xmlns:a16="http://schemas.microsoft.com/office/drawing/2014/main" id="{545963B8-A2FB-F1BD-7D85-1984CE6EB7C6}"/>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03992"/>
            <a:ext cx="8348640" cy="678327"/>
          </a:xfrm>
          <a:prstGeom prst="rect">
            <a:avLst/>
          </a:prstGeom>
          <a:noFill/>
        </p:spPr>
        <p:txBody>
          <a:bodyPr wrap="square">
            <a:spAutoFit/>
          </a:bodyPr>
          <a:lstStyle/>
          <a:p>
            <a:pPr marL="0" marR="30480">
              <a:lnSpc>
                <a:spcPct val="115000"/>
              </a:lnSpc>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Người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anh</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hùng</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dân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tộc</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27788"/>
            <a:ext cx="9435581" cy="613245"/>
          </a:xfrm>
          <a:prstGeom prst="rect">
            <a:avLst/>
          </a:prstGeom>
          <a:noFill/>
        </p:spPr>
        <p:txBody>
          <a:bodyPr wrap="square">
            <a:spAutoFit/>
          </a:bodyPr>
          <a:lstStyle/>
          <a:p>
            <a:pPr marL="0" marR="30480">
              <a:lnSpc>
                <a:spcPct val="115000"/>
              </a:lnSpc>
              <a:spcBef>
                <a:spcPts val="600"/>
              </a:spcBef>
              <a:spcAft>
                <a:spcPts val="600"/>
              </a:spcAft>
            </a:pPr>
            <a:r>
              <a:rPr lang="en-US" sz="3200" b="1" dirty="0">
                <a:solidFill>
                  <a:srgbClr val="00B050"/>
                </a:solidFill>
                <a:effectLst/>
                <a:latin typeface="Times New Roman" panose="02020603050405020304" pitchFamily="18" charset="0"/>
                <a:ea typeface="Times New Roman" panose="02020603050405020304" pitchFamily="18" charset="0"/>
              </a:rPr>
              <a:t>1. </a:t>
            </a:r>
            <a:r>
              <a:rPr lang="en-US" sz="3200" b="1" dirty="0" err="1">
                <a:solidFill>
                  <a:srgbClr val="00B050"/>
                </a:solidFill>
                <a:effectLst/>
                <a:latin typeface="Times New Roman" panose="02020603050405020304" pitchFamily="18" charset="0"/>
                <a:ea typeface="Times New Roman" panose="02020603050405020304" pitchFamily="18" charset="0"/>
              </a:rPr>
              <a:t>Bối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cảnh</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lịch</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sử</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văn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hoá</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của</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thời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đại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Nguyễn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Trãi</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E601F3C-FFAD-BCA7-C6B8-10A1718F9C7F}"/>
              </a:ext>
            </a:extLst>
          </p:cNvPr>
          <p:cNvSpPr txBox="1"/>
          <p:nvPr/>
        </p:nvSpPr>
        <p:spPr>
          <a:xfrm>
            <a:off x="748782" y="1329127"/>
            <a:ext cx="7140251" cy="548099"/>
          </a:xfrm>
          <a:prstGeom prst="rect">
            <a:avLst/>
          </a:prstGeom>
          <a:noFill/>
        </p:spPr>
        <p:txBody>
          <a:bodyPr wrap="square">
            <a:spAutoFit/>
          </a:bodyPr>
          <a:lstStyle/>
          <a:p>
            <a:pPr marL="0" marR="0" algn="just">
              <a:lnSpc>
                <a:spcPct val="115000"/>
              </a:lnSpc>
              <a:spcBef>
                <a:spcPts val="600"/>
              </a:spcBef>
              <a:spcAft>
                <a:spcPts val="600"/>
              </a:spcAft>
            </a:pPr>
            <a:r>
              <a:rPr lang="it-IT" sz="2800" b="1" i="1" dirty="0">
                <a:solidFill>
                  <a:srgbClr val="00CC00"/>
                </a:solidFill>
                <a:effectLst/>
                <a:latin typeface="Times New Roman" panose="02020603050405020304" pitchFamily="18" charset="0"/>
                <a:ea typeface="ArialMT"/>
                <a:cs typeface="Times New Roman" panose="02020603050405020304" pitchFamily="18" charset="0"/>
              </a:rPr>
              <a:t>1.1. Trước và trong cuộc Khởi nghĩa Lam Sơn:</a:t>
            </a:r>
            <a:endParaRPr lang="en-US" sz="2800" dirty="0">
              <a:solidFill>
                <a:srgbClr val="00CC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1124339" y="1957390"/>
            <a:ext cx="993243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ArialMT"/>
                <a:cs typeface="Times New Roman" panose="02020603050405020304" pitchFamily="18" charset="0"/>
              </a:rPr>
              <a:t>- Nhà Trần suy yếu, Hồ Quý Ly cướp ngôi nhà Trần và tiến hành xây dựng lại thể chế.</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1E3BA90D-D76F-E27C-6944-E928EC274FE3}"/>
              </a:ext>
            </a:extLst>
          </p:cNvPr>
          <p:cNvSpPr txBox="1"/>
          <p:nvPr/>
        </p:nvSpPr>
        <p:spPr>
          <a:xfrm>
            <a:off x="1124337" y="3103987"/>
            <a:ext cx="993243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ArialMT"/>
                <a:cs typeface="Times New Roman" panose="02020603050405020304" pitchFamily="18" charset="0"/>
              </a:rPr>
              <a:t>- Nhà Minh xâm lược và thống trị Đại Việt, thực  hiện chế độ đàn áp, bóc lột dã man, hủy hoại triệt để nền văn hóa Đại Việt.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Hộp Văn bản 21">
            <a:extLst>
              <a:ext uri="{FF2B5EF4-FFF2-40B4-BE49-F238E27FC236}">
                <a16:creationId xmlns:a16="http://schemas.microsoft.com/office/drawing/2014/main" id="{253FF239-15D6-D5F7-DA1A-C6B6370B7150}"/>
              </a:ext>
            </a:extLst>
          </p:cNvPr>
          <p:cNvSpPr txBox="1"/>
          <p:nvPr/>
        </p:nvSpPr>
        <p:spPr>
          <a:xfrm>
            <a:off x="1161658" y="4356617"/>
            <a:ext cx="7868910" cy="578882"/>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ArialMT"/>
                <a:cs typeface="Times New Roman" panose="02020603050405020304" pitchFamily="18" charset="0"/>
              </a:rPr>
              <a:t>- Các cuộc khởi nghĩa chống quân Minh đều thất bại.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Hộp Văn bản 22">
            <a:extLst>
              <a:ext uri="{FF2B5EF4-FFF2-40B4-BE49-F238E27FC236}">
                <a16:creationId xmlns:a16="http://schemas.microsoft.com/office/drawing/2014/main" id="{4925C844-37E2-1974-A149-B4768E8B00B1}"/>
              </a:ext>
            </a:extLst>
          </p:cNvPr>
          <p:cNvSpPr txBox="1"/>
          <p:nvPr/>
        </p:nvSpPr>
        <p:spPr>
          <a:xfrm>
            <a:off x="1124337" y="5132521"/>
            <a:ext cx="8148903"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ArialMT"/>
                <a:cs typeface="Times New Roman" panose="02020603050405020304" pitchFamily="18" charset="0"/>
              </a:rPr>
              <a:t>- Lê Lợi lãnh đạo khởi nghĩa Lam Sơn thắng lợi, đánh đuổi quân Minh, giành lại độc lập, tự do cho Tổ quốc.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470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150+ Hình Nền Slide PowerPoint Thuyết Trình Đẹp Nhất">
            <a:extLst>
              <a:ext uri="{FF2B5EF4-FFF2-40B4-BE49-F238E27FC236}">
                <a16:creationId xmlns:a16="http://schemas.microsoft.com/office/drawing/2014/main" id="{545963B8-A2FB-F1BD-7D85-1984CE6EB7C6}"/>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86457"/>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03992"/>
            <a:ext cx="8348640" cy="678327"/>
          </a:xfrm>
          <a:prstGeom prst="rect">
            <a:avLst/>
          </a:prstGeom>
          <a:noFill/>
        </p:spPr>
        <p:txBody>
          <a:bodyPr wrap="square">
            <a:spAutoFit/>
          </a:bodyPr>
          <a:lstStyle/>
          <a:p>
            <a:pPr marL="0" marR="30480">
              <a:lnSpc>
                <a:spcPct val="115000"/>
              </a:lnSpc>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Người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anh</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hùng</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dân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tộc</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27788"/>
            <a:ext cx="9435581" cy="613245"/>
          </a:xfrm>
          <a:prstGeom prst="rect">
            <a:avLst/>
          </a:prstGeom>
          <a:noFill/>
        </p:spPr>
        <p:txBody>
          <a:bodyPr wrap="square">
            <a:spAutoFit/>
          </a:bodyPr>
          <a:lstStyle/>
          <a:p>
            <a:pPr marL="0" marR="30480">
              <a:lnSpc>
                <a:spcPct val="115000"/>
              </a:lnSpc>
              <a:spcBef>
                <a:spcPts val="600"/>
              </a:spcBef>
              <a:spcAft>
                <a:spcPts val="600"/>
              </a:spcAft>
            </a:pPr>
            <a:r>
              <a:rPr lang="en-US" sz="3200" b="1" dirty="0">
                <a:solidFill>
                  <a:srgbClr val="00B050"/>
                </a:solidFill>
                <a:effectLst/>
                <a:latin typeface="Times New Roman" panose="02020603050405020304" pitchFamily="18" charset="0"/>
                <a:ea typeface="Times New Roman" panose="02020603050405020304" pitchFamily="18" charset="0"/>
              </a:rPr>
              <a:t>1. </a:t>
            </a:r>
            <a:r>
              <a:rPr lang="en-US" sz="3200" b="1" dirty="0" err="1">
                <a:solidFill>
                  <a:srgbClr val="00B050"/>
                </a:solidFill>
                <a:effectLst/>
                <a:latin typeface="Times New Roman" panose="02020603050405020304" pitchFamily="18" charset="0"/>
                <a:ea typeface="Times New Roman" panose="02020603050405020304" pitchFamily="18" charset="0"/>
              </a:rPr>
              <a:t>Bối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cảnh</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lịch</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sử</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văn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hoá</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của</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thời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đại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Nguyễn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Trãi</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E601F3C-FFAD-BCA7-C6B8-10A1718F9C7F}"/>
              </a:ext>
            </a:extLst>
          </p:cNvPr>
          <p:cNvSpPr txBox="1"/>
          <p:nvPr/>
        </p:nvSpPr>
        <p:spPr>
          <a:xfrm>
            <a:off x="748782" y="1329127"/>
            <a:ext cx="7140251" cy="548099"/>
          </a:xfrm>
          <a:prstGeom prst="rect">
            <a:avLst/>
          </a:prstGeom>
          <a:noFill/>
        </p:spPr>
        <p:txBody>
          <a:bodyPr wrap="square">
            <a:spAutoFit/>
          </a:bodyPr>
          <a:lstStyle/>
          <a:p>
            <a:pPr algn="just">
              <a:lnSpc>
                <a:spcPct val="115000"/>
              </a:lnSpc>
              <a:spcBef>
                <a:spcPts val="600"/>
              </a:spcBef>
              <a:spcAft>
                <a:spcPts val="600"/>
              </a:spcAft>
            </a:pPr>
            <a:r>
              <a:rPr lang="it-IT" sz="2800" b="1" i="1" dirty="0">
                <a:solidFill>
                  <a:srgbClr val="00CC00"/>
                </a:solidFill>
                <a:latin typeface="Times New Roman" panose="02020603050405020304" pitchFamily="18" charset="0"/>
                <a:ea typeface="ArialMT"/>
                <a:cs typeface="Times New Roman" panose="02020603050405020304" pitchFamily="18" charset="0"/>
              </a:rPr>
              <a:t>1.2. Sau Khởi nghĩa Lam Sơn:</a:t>
            </a:r>
            <a:endParaRPr lang="en-US" sz="28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1124339" y="1957390"/>
            <a:ext cx="10109718" cy="606407"/>
          </a:xfrm>
          <a:prstGeom prst="roundRect">
            <a:avLst/>
          </a:prstGeom>
          <a:noFill/>
          <a:ln w="28575">
            <a:solidFill>
              <a:srgbClr val="00B050"/>
            </a:solidFill>
          </a:ln>
        </p:spPr>
        <p:txBody>
          <a:bodyPr wrap="square">
            <a:spAutoFit/>
          </a:bodyPr>
          <a:lstStyle/>
          <a:p>
            <a:pPr algn="just">
              <a:lnSpc>
                <a:spcPct val="115000"/>
              </a:lnSpc>
              <a:spcBef>
                <a:spcPts val="600"/>
              </a:spcBef>
              <a:spcAft>
                <a:spcPts val="600"/>
              </a:spcAft>
            </a:pPr>
            <a:r>
              <a:rPr lang="it-IT" sz="2800" dirty="0">
                <a:latin typeface="Times New Roman" panose="02020603050405020304" pitchFamily="18" charset="0"/>
                <a:ea typeface="ArialMT"/>
                <a:cs typeface="Times New Roman" panose="02020603050405020304" pitchFamily="18" charset="0"/>
              </a:rPr>
              <a:t>- Xây dựng một chính quyền vững mạnh, một quốc gia hùng cường.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1E3BA90D-D76F-E27C-6944-E928EC274FE3}"/>
              </a:ext>
            </a:extLst>
          </p:cNvPr>
          <p:cNvSpPr txBox="1"/>
          <p:nvPr/>
        </p:nvSpPr>
        <p:spPr>
          <a:xfrm>
            <a:off x="1124339" y="2854378"/>
            <a:ext cx="1010971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ArialMT"/>
                <a:cs typeface="Times New Roman" panose="02020603050405020304" pitchFamily="18" charset="0"/>
              </a:rPr>
              <a:t>- Tiếp thu tinh hoa của văn hóa khu vực. Trong đó việc xây dựng nền móng cho một nền văn học mới là quan trọng.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65098" y="-86457"/>
            <a:ext cx="1549285" cy="1549285"/>
          </a:xfrm>
          <a:prstGeom prst="rect">
            <a:avLst/>
          </a:prstGeom>
        </p:spPr>
      </p:pic>
    </p:spTree>
    <p:extLst>
      <p:ext uri="{BB962C8B-B14F-4D97-AF65-F5344CB8AC3E}">
        <p14:creationId xmlns:p14="http://schemas.microsoft.com/office/powerpoint/2010/main" val="285521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86457"/>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03992"/>
            <a:ext cx="8348640" cy="678327"/>
          </a:xfrm>
          <a:prstGeom prst="rect">
            <a:avLst/>
          </a:prstGeom>
          <a:noFill/>
        </p:spPr>
        <p:txBody>
          <a:bodyPr wrap="square">
            <a:spAutoFit/>
          </a:bodyPr>
          <a:lstStyle/>
          <a:p>
            <a:pPr marL="0" marR="30480">
              <a:lnSpc>
                <a:spcPct val="115000"/>
              </a:lnSpc>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Người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anh</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hùng</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dân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tộc</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27788"/>
            <a:ext cx="10018745" cy="1077218"/>
          </a:xfrm>
          <a:prstGeom prst="rect">
            <a:avLst/>
          </a:prstGeom>
          <a:noFill/>
        </p:spPr>
        <p:txBody>
          <a:bodyPr wrap="square">
            <a:spAutoFit/>
          </a:bodyPr>
          <a:lstStyle/>
          <a:p>
            <a:pPr marL="0" marR="30480">
              <a:spcBef>
                <a:spcPts val="600"/>
              </a:spcBef>
              <a:spcAft>
                <a:spcPts val="600"/>
              </a:spcAft>
            </a:pPr>
            <a:r>
              <a:rPr lang="en-US" sz="3200" b="1" dirty="0">
                <a:solidFill>
                  <a:srgbClr val="00B050"/>
                </a:solidFill>
                <a:effectLst/>
                <a:latin typeface="Times New Roman" panose="02020603050405020304" pitchFamily="18" charset="0"/>
                <a:ea typeface="Times New Roman" panose="02020603050405020304" pitchFamily="18" charset="0"/>
              </a:rPr>
              <a:t>2. </a:t>
            </a:r>
            <a:r>
              <a:rPr lang="en-US" sz="3200" b="1" dirty="0" err="1">
                <a:solidFill>
                  <a:srgbClr val="00B050"/>
                </a:solidFill>
                <a:effectLst/>
                <a:latin typeface="Times New Roman" panose="02020603050405020304" pitchFamily="18" charset="0"/>
                <a:ea typeface="Times New Roman" panose="02020603050405020304" pitchFamily="18" charset="0"/>
              </a:rPr>
              <a:t>Những</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sự</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kiện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và</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dấu</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mốc</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quan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trọng</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trong</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cuộc</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đời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Nguyễn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Trãi</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E601F3C-FFAD-BCA7-C6B8-10A1718F9C7F}"/>
              </a:ext>
            </a:extLst>
          </p:cNvPr>
          <p:cNvSpPr txBox="1"/>
          <p:nvPr/>
        </p:nvSpPr>
        <p:spPr>
          <a:xfrm>
            <a:off x="748782" y="1755088"/>
            <a:ext cx="7777454" cy="548099"/>
          </a:xfrm>
          <a:prstGeom prst="rect">
            <a:avLst/>
          </a:prstGeom>
          <a:noFill/>
        </p:spPr>
        <p:txBody>
          <a:bodyPr wrap="square">
            <a:spAutoFit/>
          </a:bodyPr>
          <a:lstStyle/>
          <a:p>
            <a:pPr algn="just">
              <a:lnSpc>
                <a:spcPct val="115000"/>
              </a:lnSpc>
              <a:spcBef>
                <a:spcPts val="600"/>
              </a:spcBef>
              <a:spcAft>
                <a:spcPts val="600"/>
              </a:spcAft>
            </a:pPr>
            <a:r>
              <a:rPr lang="it-IT" sz="2800" b="1" i="1" dirty="0">
                <a:solidFill>
                  <a:srgbClr val="00CC00"/>
                </a:solidFill>
                <a:latin typeface="Times New Roman" panose="02020603050405020304" pitchFamily="18" charset="0"/>
                <a:ea typeface="ArialMT"/>
                <a:cs typeface="Times New Roman" panose="02020603050405020304" pitchFamily="18" charset="0"/>
              </a:rPr>
              <a:t>2.1. Trước khi tham gia cuộc khởi nghĩa Lam Sơn:</a:t>
            </a:r>
            <a:endParaRPr lang="en-US" sz="28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1124338" y="2321091"/>
            <a:ext cx="10109718" cy="606407"/>
          </a:xfrm>
          <a:prstGeom prst="roundRect">
            <a:avLst/>
          </a:prstGeom>
          <a:noFill/>
          <a:ln w="28575">
            <a:solidFill>
              <a:srgbClr val="00B050"/>
            </a:solidFill>
          </a:ln>
        </p:spPr>
        <p:txBody>
          <a:bodyPr wrap="square">
            <a:spAutoFit/>
          </a:bodyPr>
          <a:lstStyle/>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a:t>
            </a:r>
            <a:r>
              <a:rPr lang="vi-VN" sz="2800" dirty="0">
                <a:solidFill>
                  <a:srgbClr val="333333"/>
                </a:solidFill>
                <a:latin typeface="Times New Roman" panose="02020603050405020304" pitchFamily="18" charset="0"/>
                <a:ea typeface="Times New Roman" panose="02020603050405020304" pitchFamily="18" charset="0"/>
              </a:rPr>
              <a:t> Năm 1400, </a:t>
            </a:r>
            <a:r>
              <a:rPr lang="vi-VN" sz="2800" dirty="0" err="1">
                <a:solidFill>
                  <a:srgbClr val="333333"/>
                </a:solidFill>
                <a:latin typeface="Times New Roman" panose="02020603050405020304" pitchFamily="18" charset="0"/>
                <a:ea typeface="Times New Roman" panose="02020603050405020304" pitchFamily="18" charset="0"/>
              </a:rPr>
              <a:t>đỗ</a:t>
            </a:r>
            <a:r>
              <a:rPr lang="vi-VN" sz="2800" dirty="0">
                <a:solidFill>
                  <a:srgbClr val="333333"/>
                </a:solidFill>
                <a:latin typeface="Times New Roman" panose="02020603050405020304" pitchFamily="18" charset="0"/>
                <a:ea typeface="Times New Roman" panose="02020603050405020304" pitchFamily="18" charset="0"/>
              </a:rPr>
              <a:t> </a:t>
            </a:r>
            <a:r>
              <a:rPr lang="vi-VN" sz="2800" dirty="0" err="1">
                <a:solidFill>
                  <a:srgbClr val="333333"/>
                </a:solidFill>
                <a:latin typeface="Times New Roman" panose="02020603050405020304" pitchFamily="18" charset="0"/>
                <a:ea typeface="Times New Roman" panose="02020603050405020304" pitchFamily="18" charset="0"/>
              </a:rPr>
              <a:t>Thái</a:t>
            </a:r>
            <a:r>
              <a:rPr lang="vi-VN" sz="2800" dirty="0">
                <a:solidFill>
                  <a:srgbClr val="333333"/>
                </a:solidFill>
                <a:latin typeface="Times New Roman" panose="02020603050405020304" pitchFamily="18" charset="0"/>
                <a:ea typeface="Times New Roman" panose="02020603050405020304" pitchFamily="18" charset="0"/>
              </a:rPr>
              <a:t> </a:t>
            </a:r>
            <a:r>
              <a:rPr lang="vi-VN" sz="2800" dirty="0" err="1">
                <a:solidFill>
                  <a:srgbClr val="333333"/>
                </a:solidFill>
                <a:latin typeface="Times New Roman" panose="02020603050405020304" pitchFamily="18" charset="0"/>
                <a:ea typeface="Times New Roman" panose="02020603050405020304" pitchFamily="18" charset="0"/>
              </a:rPr>
              <a:t>học</a:t>
            </a:r>
            <a:r>
              <a:rPr lang="vi-VN" sz="2800" dirty="0">
                <a:solidFill>
                  <a:srgbClr val="333333"/>
                </a:solidFill>
                <a:latin typeface="Times New Roman" panose="02020603050405020304" pitchFamily="18" charset="0"/>
                <a:ea typeface="Times New Roman" panose="02020603050405020304" pitchFamily="18" charset="0"/>
              </a:rPr>
              <a:t> sinh </a:t>
            </a:r>
            <a:r>
              <a:rPr lang="vi-VN" sz="2800" dirty="0" err="1">
                <a:solidFill>
                  <a:srgbClr val="333333"/>
                </a:solidFill>
                <a:latin typeface="Times New Roman" panose="02020603050405020304" pitchFamily="18" charset="0"/>
                <a:ea typeface="Times New Roman" panose="02020603050405020304" pitchFamily="18" charset="0"/>
              </a:rPr>
              <a:t>và</a:t>
            </a:r>
            <a:r>
              <a:rPr lang="vi-VN" sz="2800" dirty="0">
                <a:solidFill>
                  <a:srgbClr val="333333"/>
                </a:solidFill>
                <a:latin typeface="Times New Roman" panose="02020603050405020304" pitchFamily="18" charset="0"/>
                <a:ea typeface="Times New Roman" panose="02020603050405020304" pitchFamily="18" charset="0"/>
              </a:rPr>
              <a:t> </a:t>
            </a:r>
            <a:r>
              <a:rPr lang="vi-VN" sz="2800" dirty="0" err="1">
                <a:solidFill>
                  <a:srgbClr val="333333"/>
                </a:solidFill>
                <a:latin typeface="Times New Roman" panose="02020603050405020304" pitchFamily="18" charset="0"/>
                <a:ea typeface="Times New Roman" panose="02020603050405020304" pitchFamily="18" charset="0"/>
              </a:rPr>
              <a:t>cùng</a:t>
            </a:r>
            <a:r>
              <a:rPr lang="vi-VN" sz="2800" dirty="0">
                <a:solidFill>
                  <a:srgbClr val="333333"/>
                </a:solidFill>
                <a:latin typeface="Times New Roman" panose="02020603050405020304" pitchFamily="18" charset="0"/>
                <a:ea typeface="Times New Roman" panose="02020603050405020304" pitchFamily="18" charset="0"/>
              </a:rPr>
              <a:t> cha </a:t>
            </a:r>
            <a:r>
              <a:rPr lang="vi-VN" sz="2800" dirty="0" err="1">
                <a:solidFill>
                  <a:srgbClr val="333333"/>
                </a:solidFill>
                <a:latin typeface="Times New Roman" panose="02020603050405020304" pitchFamily="18" charset="0"/>
                <a:ea typeface="Times New Roman" panose="02020603050405020304" pitchFamily="18" charset="0"/>
              </a:rPr>
              <a:t>làm</a:t>
            </a:r>
            <a:r>
              <a:rPr lang="vi-VN" sz="2800" dirty="0">
                <a:solidFill>
                  <a:srgbClr val="333333"/>
                </a:solidFill>
                <a:latin typeface="Times New Roman" panose="02020603050405020304" pitchFamily="18" charset="0"/>
                <a:ea typeface="Times New Roman" panose="02020603050405020304" pitchFamily="18" charset="0"/>
              </a:rPr>
              <a:t> quan </a:t>
            </a:r>
            <a:r>
              <a:rPr lang="vi-VN" sz="2800" dirty="0" err="1">
                <a:solidFill>
                  <a:srgbClr val="333333"/>
                </a:solidFill>
                <a:latin typeface="Times New Roman" panose="02020603050405020304" pitchFamily="18" charset="0"/>
                <a:ea typeface="Times New Roman" panose="02020603050405020304" pitchFamily="18" charset="0"/>
              </a:rPr>
              <a:t>dưới</a:t>
            </a:r>
            <a:r>
              <a:rPr lang="vi-VN" sz="2800" dirty="0">
                <a:solidFill>
                  <a:srgbClr val="333333"/>
                </a:solidFill>
                <a:latin typeface="Times New Roman" panose="02020603050405020304" pitchFamily="18" charset="0"/>
                <a:ea typeface="Times New Roman" panose="02020603050405020304" pitchFamily="18" charset="0"/>
              </a:rPr>
              <a:t> </a:t>
            </a:r>
            <a:r>
              <a:rPr lang="vi-VN" sz="2800" dirty="0" err="1">
                <a:solidFill>
                  <a:srgbClr val="333333"/>
                </a:solidFill>
                <a:latin typeface="Times New Roman" panose="02020603050405020304" pitchFamily="18" charset="0"/>
                <a:ea typeface="Times New Roman" panose="02020603050405020304" pitchFamily="18" charset="0"/>
              </a:rPr>
              <a:t>triều</a:t>
            </a:r>
            <a:r>
              <a:rPr lang="vi-VN" sz="2800" dirty="0">
                <a:solidFill>
                  <a:srgbClr val="333333"/>
                </a:solidFill>
                <a:latin typeface="Times New Roman" panose="02020603050405020304" pitchFamily="18" charset="0"/>
                <a:ea typeface="Times New Roman" panose="02020603050405020304" pitchFamily="18" charset="0"/>
              </a:rPr>
              <a:t> </a:t>
            </a:r>
            <a:r>
              <a:rPr lang="vi-VN" sz="2800" dirty="0" err="1">
                <a:solidFill>
                  <a:srgbClr val="333333"/>
                </a:solidFill>
                <a:latin typeface="Times New Roman" panose="02020603050405020304" pitchFamily="18" charset="0"/>
                <a:ea typeface="Times New Roman" panose="02020603050405020304" pitchFamily="18" charset="0"/>
              </a:rPr>
              <a:t>Hồ</a:t>
            </a:r>
            <a:r>
              <a:rPr lang="vi-VN" sz="2800"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6" name="Hộp Văn bản 5">
            <a:extLst>
              <a:ext uri="{FF2B5EF4-FFF2-40B4-BE49-F238E27FC236}">
                <a16:creationId xmlns:a16="http://schemas.microsoft.com/office/drawing/2014/main" id="{DBD863E6-6000-5516-4E3B-B3E7193E4C43}"/>
              </a:ext>
            </a:extLst>
          </p:cNvPr>
          <p:cNvSpPr txBox="1"/>
          <p:nvPr/>
        </p:nvSpPr>
        <p:spPr>
          <a:xfrm>
            <a:off x="1041140" y="3079064"/>
            <a:ext cx="10426181"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1406,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cướp</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Lê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9CAF87A5-A3EA-4500-2B21-01171AB40108}"/>
              </a:ext>
            </a:extLst>
          </p:cNvPr>
          <p:cNvSpPr txBox="1"/>
          <p:nvPr/>
        </p:nvSpPr>
        <p:spPr>
          <a:xfrm>
            <a:off x="748782" y="4134672"/>
            <a:ext cx="7777454" cy="548099"/>
          </a:xfrm>
          <a:prstGeom prst="rect">
            <a:avLst/>
          </a:prstGeom>
          <a:noFill/>
        </p:spPr>
        <p:txBody>
          <a:bodyPr wrap="square">
            <a:spAutoFit/>
          </a:bodyPr>
          <a:lstStyle/>
          <a:p>
            <a:pPr algn="just">
              <a:lnSpc>
                <a:spcPct val="115000"/>
              </a:lnSpc>
              <a:spcBef>
                <a:spcPts val="600"/>
              </a:spcBef>
              <a:spcAft>
                <a:spcPts val="600"/>
              </a:spcAft>
            </a:pPr>
            <a:r>
              <a:rPr lang="it-IT" sz="2800" b="1" i="1" dirty="0">
                <a:solidFill>
                  <a:srgbClr val="00CC00"/>
                </a:solidFill>
                <a:latin typeface="Times New Roman" panose="02020603050405020304" pitchFamily="18" charset="0"/>
                <a:ea typeface="ArialMT"/>
                <a:cs typeface="Times New Roman" panose="02020603050405020304" pitchFamily="18" charset="0"/>
              </a:rPr>
              <a:t>2.2. Trong thời gian tham gia khởi nghĩa Lam Sơn:</a:t>
            </a:r>
            <a:endParaRPr lang="en-US" sz="28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96A07C4F-33D4-9B25-5469-57D08B1C6763}"/>
              </a:ext>
            </a:extLst>
          </p:cNvPr>
          <p:cNvSpPr txBox="1"/>
          <p:nvPr/>
        </p:nvSpPr>
        <p:spPr>
          <a:xfrm>
            <a:off x="1041140" y="5074604"/>
            <a:ext cx="10426181"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Cuộc đời </a:t>
            </a:r>
            <a:r>
              <a:rPr lang="vi-VN"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Trãi</a:t>
            </a:r>
            <a:r>
              <a:rPr lang="it-IT" sz="2800" dirty="0">
                <a:latin typeface="Times New Roman" panose="02020603050405020304" pitchFamily="18" charset="0"/>
                <a:ea typeface="Calibri" panose="020F0502020204030204" pitchFamily="34" charset="0"/>
                <a:cs typeface="Times New Roman" panose="02020603050405020304" pitchFamily="18" charset="0"/>
              </a:rPr>
              <a:t> luôn gắn bó với số phận của dân tộc; </a:t>
            </a:r>
            <a:r>
              <a:rPr lang="vi-VN" sz="2800" dirty="0" err="1">
                <a:latin typeface="Times New Roman" panose="02020603050405020304" pitchFamily="18" charset="0"/>
                <a:ea typeface="Calibri" panose="020F0502020204030204" pitchFamily="34" charset="0"/>
                <a:cs typeface="Times New Roman" panose="02020603050405020304" pitchFamily="18" charset="0"/>
              </a:rPr>
              <a:t>có</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đóng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góp</a:t>
            </a:r>
            <a:r>
              <a:rPr lang="vi-VN" sz="2800" dirty="0">
                <a:latin typeface="Times New Roman" panose="02020603050405020304" pitchFamily="18" charset="0"/>
                <a:ea typeface="Calibri" panose="020F0502020204030204" pitchFamily="34" charset="0"/>
                <a:cs typeface="Times New Roman" panose="02020603050405020304" pitchFamily="18" charset="0"/>
              </a:rPr>
              <a:t> quan </a:t>
            </a:r>
            <a:r>
              <a:rPr lang="vi-VN" sz="2800" dirty="0" err="1">
                <a:latin typeface="Times New Roman" panose="02020603050405020304" pitchFamily="18" charset="0"/>
                <a:ea typeface="Calibri" panose="020F0502020204030204" pitchFamily="34" charset="0"/>
                <a:cs typeface="Times New Roman" panose="02020603050405020304" pitchFamily="18" charset="0"/>
              </a:rPr>
              <a:t>trọng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vào</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sự</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nghiệp</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phóng</a:t>
            </a:r>
            <a:r>
              <a:rPr lang="vi-VN" sz="2800" dirty="0">
                <a:latin typeface="Times New Roman" panose="02020603050405020304" pitchFamily="18" charset="0"/>
                <a:ea typeface="Calibri" panose="020F0502020204030204" pitchFamily="34" charset="0"/>
                <a:cs typeface="Times New Roman" panose="02020603050405020304" pitchFamily="18" charset="0"/>
              </a:rPr>
              <a:t> dân </a:t>
            </a:r>
            <a:r>
              <a:rPr lang="vi-VN" sz="2800" dirty="0" err="1">
                <a:latin typeface="Times New Roman" panose="02020603050405020304" pitchFamily="18" charset="0"/>
                <a:ea typeface="Calibri" panose="020F0502020204030204" pitchFamily="34" charset="0"/>
                <a:cs typeface="Times New Roman" panose="02020603050405020304" pitchFamily="18" charset="0"/>
              </a:rPr>
              <a:t>tộc</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46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7" name="Hộp Văn bản 6">
            <a:extLst>
              <a:ext uri="{FF2B5EF4-FFF2-40B4-BE49-F238E27FC236}">
                <a16:creationId xmlns:a16="http://schemas.microsoft.com/office/drawing/2014/main" id="{9E601F3C-FFAD-BCA7-C6B8-10A1718F9C7F}"/>
              </a:ext>
            </a:extLst>
          </p:cNvPr>
          <p:cNvSpPr txBox="1"/>
          <p:nvPr/>
        </p:nvSpPr>
        <p:spPr>
          <a:xfrm>
            <a:off x="748783" y="171050"/>
            <a:ext cx="10018744" cy="548099"/>
          </a:xfrm>
          <a:prstGeom prst="rect">
            <a:avLst/>
          </a:prstGeom>
          <a:noFill/>
        </p:spPr>
        <p:txBody>
          <a:bodyPr wrap="square">
            <a:spAutoFit/>
          </a:bodyPr>
          <a:lstStyle/>
          <a:p>
            <a:pPr algn="just">
              <a:lnSpc>
                <a:spcPct val="115000"/>
              </a:lnSpc>
              <a:spcBef>
                <a:spcPts val="600"/>
              </a:spcBef>
              <a:spcAft>
                <a:spcPts val="600"/>
              </a:spcAft>
            </a:pPr>
            <a:r>
              <a:rPr lang="en-US" sz="2800" b="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2.3.</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Thời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xây</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kịch</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CC00"/>
                </a:solidFill>
                <a:latin typeface="Times New Roman" panose="02020603050405020304" pitchFamily="18" charset="0"/>
                <a:ea typeface="Calibri" panose="020F0502020204030204" pitchFamily="34" charset="0"/>
                <a:cs typeface="Times New Roman" panose="02020603050405020304" pitchFamily="18" charset="0"/>
              </a:rPr>
              <a:t>Trãi</a:t>
            </a:r>
            <a:endParaRPr lang="en-US" sz="28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924507" y="965516"/>
            <a:ext cx="10342983" cy="1055608"/>
          </a:xfrm>
          <a:prstGeom prst="roundRect">
            <a:avLst/>
          </a:prstGeom>
          <a:noFill/>
          <a:ln w="28575">
            <a:solidFill>
              <a:srgbClr val="00B050"/>
            </a:solidFill>
          </a:ln>
        </p:spPr>
        <p:txBody>
          <a:bodyPr wrap="square">
            <a:spAutoFit/>
          </a:bodyPr>
          <a:lstStyle/>
          <a:p>
            <a:pPr marR="30480">
              <a:spcBef>
                <a:spcPts val="600"/>
              </a:spcBef>
              <a:spcAft>
                <a:spcPts val="600"/>
              </a:spcAft>
            </a:pP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Sau</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ngày</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hoà</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bình</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lập</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lại</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Nguyễn</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Trãi</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đem</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hết</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tâm</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huyết</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tài</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năng</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sức</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lực</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tham</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gia</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vào</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công</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cuộc</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xây</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dựng</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đất</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nước</a:t>
            </a:r>
            <a:r>
              <a:rPr lang="es-ES" sz="2800"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6" name="Hộp Văn bản 5">
            <a:extLst>
              <a:ext uri="{FF2B5EF4-FFF2-40B4-BE49-F238E27FC236}">
                <a16:creationId xmlns:a16="http://schemas.microsoft.com/office/drawing/2014/main" id="{DBD863E6-6000-5516-4E3B-B3E7193E4C43}"/>
              </a:ext>
            </a:extLst>
          </p:cNvPr>
          <p:cNvSpPr txBox="1"/>
          <p:nvPr/>
        </p:nvSpPr>
        <p:spPr>
          <a:xfrm>
            <a:off x="924506" y="2225689"/>
            <a:ext cx="10342984" cy="1055608"/>
          </a:xfrm>
          <a:prstGeom prst="roundRect">
            <a:avLst/>
          </a:prstGeom>
          <a:noFill/>
          <a:ln w="28575">
            <a:solidFill>
              <a:srgbClr val="00B050"/>
            </a:solidFill>
          </a:ln>
        </p:spPr>
        <p:txBody>
          <a:bodyPr wrap="square">
            <a:spAutoFit/>
          </a:bodyPr>
          <a:lstStyle/>
          <a:p>
            <a:pPr marR="30480">
              <a:spcBef>
                <a:spcPts val="600"/>
              </a:spcBef>
              <a:spcAft>
                <a:spcPts val="600"/>
              </a:spcAft>
            </a:pPr>
            <a:r>
              <a:rPr lang="es-ES" sz="2800" dirty="0">
                <a:latin typeface="Times New Roman" panose="02020603050405020304" pitchFamily="18" charset="0"/>
                <a:ea typeface="Times New Roman" panose="02020603050405020304" pitchFamily="18" charset="0"/>
              </a:rPr>
              <a:t>- Do </a:t>
            </a:r>
            <a:r>
              <a:rPr lang="es-ES" sz="2800" dirty="0" err="1">
                <a:latin typeface="Times New Roman" panose="02020603050405020304" pitchFamily="18" charset="0"/>
                <a:ea typeface="Times New Roman" panose="02020603050405020304" pitchFamily="18" charset="0"/>
              </a:rPr>
              <a:t>mâu</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thuẫn</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trong</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triều</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không</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được</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vua</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tin</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dùng</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như</a:t>
            </a:r>
            <a:r>
              <a:rPr lang="es-ES" sz="2800" dirty="0">
                <a:latin typeface="Times New Roman" panose="02020603050405020304" pitchFamily="18" charset="0"/>
                <a:ea typeface="Times New Roman" panose="02020603050405020304" pitchFamily="18" charset="0"/>
              </a:rPr>
              <a:t> </a:t>
            </a:r>
            <a:r>
              <a:rPr lang="es-ES" sz="2800" dirty="0" err="1">
                <a:latin typeface="Times New Roman" panose="02020603050405020304" pitchFamily="18" charset="0"/>
                <a:ea typeface="Times New Roman" panose="02020603050405020304" pitchFamily="18" charset="0"/>
              </a:rPr>
              <a:t>trước</a:t>
            </a:r>
            <a:r>
              <a:rPr lang="es-ES" sz="2800" dirty="0">
                <a:latin typeface="Times New Roman" panose="02020603050405020304" pitchFamily="18" charset="0"/>
                <a:ea typeface="Times New Roman" panose="02020603050405020304" pitchFamily="18" charset="0"/>
              </a:rPr>
              <a:t>, </a:t>
            </a:r>
            <a:r>
              <a:rPr lang="vi-VN" sz="2800" dirty="0">
                <a:solidFill>
                  <a:srgbClr val="333333"/>
                </a:solidFill>
                <a:latin typeface="Times New Roman" panose="02020603050405020304" pitchFamily="18" charset="0"/>
                <a:ea typeface="Times New Roman" panose="02020603050405020304" pitchFamily="18" charset="0"/>
              </a:rPr>
              <a:t>năm 1439, </a:t>
            </a:r>
            <a:r>
              <a:rPr lang="vi-VN" sz="2800" dirty="0" err="1">
                <a:solidFill>
                  <a:srgbClr val="333333"/>
                </a:solidFill>
                <a:latin typeface="Times New Roman" panose="02020603050405020304" pitchFamily="18" charset="0"/>
                <a:ea typeface="Times New Roman" panose="02020603050405020304" pitchFamily="18" charset="0"/>
              </a:rPr>
              <a:t>Nguyễn</a:t>
            </a:r>
            <a:r>
              <a:rPr lang="vi-VN" sz="2800" dirty="0">
                <a:solidFill>
                  <a:srgbClr val="333333"/>
                </a:solidFill>
                <a:latin typeface="Times New Roman" panose="02020603050405020304" pitchFamily="18" charset="0"/>
                <a:ea typeface="Times New Roman" panose="02020603050405020304" pitchFamily="18" charset="0"/>
              </a:rPr>
              <a:t> </a:t>
            </a:r>
            <a:r>
              <a:rPr lang="vi-VN" sz="2800" dirty="0" err="1">
                <a:solidFill>
                  <a:srgbClr val="333333"/>
                </a:solidFill>
                <a:latin typeface="Times New Roman" panose="02020603050405020304" pitchFamily="18" charset="0"/>
                <a:ea typeface="Times New Roman" panose="02020603050405020304" pitchFamily="18" charset="0"/>
              </a:rPr>
              <a:t>Trãi</a:t>
            </a:r>
            <a:r>
              <a:rPr lang="vi-VN" sz="2800" dirty="0">
                <a:solidFill>
                  <a:srgbClr val="333333"/>
                </a:solidFill>
                <a:latin typeface="Times New Roman" panose="02020603050405020304" pitchFamily="18" charset="0"/>
                <a:ea typeface="Times New Roman" panose="02020603050405020304" pitchFamily="18" charset="0"/>
              </a:rPr>
              <a:t> xin </a:t>
            </a:r>
            <a:r>
              <a:rPr lang="vi-VN" sz="2800" dirty="0" err="1">
                <a:solidFill>
                  <a:srgbClr val="333333"/>
                </a:solidFill>
                <a:latin typeface="Times New Roman" panose="02020603050405020304" pitchFamily="18" charset="0"/>
                <a:ea typeface="Times New Roman" panose="02020603050405020304" pitchFamily="18" charset="0"/>
              </a:rPr>
              <a:t>về</a:t>
            </a:r>
            <a:r>
              <a:rPr lang="vi-VN" sz="2800" dirty="0">
                <a:solidFill>
                  <a:srgbClr val="333333"/>
                </a:solidFill>
                <a:latin typeface="Times New Roman" panose="02020603050405020304" pitchFamily="18" charset="0"/>
                <a:ea typeface="Times New Roman" panose="02020603050405020304" pitchFamily="18" charset="0"/>
              </a:rPr>
              <a:t> ở </a:t>
            </a:r>
            <a:r>
              <a:rPr lang="vi-VN" sz="2800" dirty="0" err="1">
                <a:solidFill>
                  <a:srgbClr val="333333"/>
                </a:solidFill>
                <a:latin typeface="Times New Roman" panose="02020603050405020304" pitchFamily="18" charset="0"/>
                <a:ea typeface="Times New Roman" panose="02020603050405020304" pitchFamily="18" charset="0"/>
              </a:rPr>
              <a:t>ẩn</a:t>
            </a:r>
            <a:r>
              <a:rPr lang="vi-VN" sz="2800" dirty="0">
                <a:solidFill>
                  <a:srgbClr val="333333"/>
                </a:solidFill>
                <a:latin typeface="Times New Roman" panose="02020603050405020304" pitchFamily="18" charset="0"/>
                <a:ea typeface="Times New Roman" panose="02020603050405020304" pitchFamily="18" charset="0"/>
              </a:rPr>
              <a:t> </a:t>
            </a:r>
            <a:r>
              <a:rPr lang="vi-VN" sz="2800" dirty="0" err="1">
                <a:solidFill>
                  <a:srgbClr val="333333"/>
                </a:solidFill>
                <a:latin typeface="Times New Roman" panose="02020603050405020304" pitchFamily="18" charset="0"/>
                <a:ea typeface="Times New Roman" panose="02020603050405020304" pitchFamily="18" charset="0"/>
              </a:rPr>
              <a:t>tại</a:t>
            </a:r>
            <a:r>
              <a:rPr lang="vi-VN" sz="2800" dirty="0">
                <a:solidFill>
                  <a:srgbClr val="333333"/>
                </a:solidFill>
                <a:latin typeface="Times New Roman" panose="02020603050405020304" pitchFamily="18" charset="0"/>
                <a:ea typeface="Times New Roman" panose="02020603050405020304" pitchFamily="18" charset="0"/>
              </a:rPr>
              <a:t> Côn Sơn </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6A07C4F-33D4-9B25-5469-57D08B1C6763}"/>
              </a:ext>
            </a:extLst>
          </p:cNvPr>
          <p:cNvSpPr txBox="1"/>
          <p:nvPr/>
        </p:nvSpPr>
        <p:spPr>
          <a:xfrm>
            <a:off x="924508" y="3485862"/>
            <a:ext cx="8205497" cy="606407"/>
          </a:xfrm>
          <a:prstGeom prst="roundRect">
            <a:avLst/>
          </a:prstGeom>
          <a:noFill/>
          <a:ln w="28575">
            <a:solidFill>
              <a:srgbClr val="00B050"/>
            </a:solidFill>
          </a:ln>
        </p:spPr>
        <p:txBody>
          <a:bodyPr wrap="square">
            <a:spAutoFit/>
          </a:bodyPr>
          <a:lstStyle/>
          <a:p>
            <a:pPr algn="just">
              <a:lnSpc>
                <a:spcPct val="115000"/>
              </a:lnSpc>
              <a:spcBef>
                <a:spcPts val="600"/>
              </a:spcBef>
              <a:spcAft>
                <a:spcPts val="60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1440,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Lê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Tông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B6B82072-51CE-D6FE-7F3D-876D02387A72}"/>
              </a:ext>
            </a:extLst>
          </p:cNvPr>
          <p:cNvSpPr txBox="1"/>
          <p:nvPr/>
        </p:nvSpPr>
        <p:spPr>
          <a:xfrm>
            <a:off x="924506" y="4316648"/>
            <a:ext cx="1010116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1442,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khép</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tội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tru</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di tam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id="{4455DFF3-17E5-F3C9-B343-3C967A56B71F}"/>
              </a:ext>
            </a:extLst>
          </p:cNvPr>
          <p:cNvSpPr txBox="1"/>
          <p:nvPr/>
        </p:nvSpPr>
        <p:spPr>
          <a:xfrm>
            <a:off x="924506" y="5529726"/>
            <a:ext cx="8934841"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1464, Lê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Thánh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Tông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Trãi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sưu</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65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14"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03992"/>
            <a:ext cx="8348640" cy="678327"/>
          </a:xfrm>
          <a:prstGeom prst="rect">
            <a:avLst/>
          </a:prstGeom>
          <a:noFill/>
        </p:spPr>
        <p:txBody>
          <a:bodyPr wrap="square">
            <a:spAutoFit/>
          </a:bodyPr>
          <a:lstStyle/>
          <a:p>
            <a:pPr marL="0" marR="30480">
              <a:lnSpc>
                <a:spcPct val="115000"/>
              </a:lnSpc>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Người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anh</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hùng</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dân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tộc</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32378" y="740942"/>
            <a:ext cx="10018745" cy="1138773"/>
          </a:xfrm>
          <a:prstGeom prst="rect">
            <a:avLst/>
          </a:prstGeom>
          <a:noFill/>
        </p:spPr>
        <p:txBody>
          <a:bodyPr wrap="square">
            <a:spAutoFit/>
          </a:bodyPr>
          <a:lstStyle/>
          <a:p>
            <a:pPr marR="30480">
              <a:spcBef>
                <a:spcPts val="600"/>
              </a:spcBef>
              <a:spcAft>
                <a:spcPts val="600"/>
              </a:spcAft>
            </a:pPr>
            <a:r>
              <a:rPr lang="en-US" sz="3600" b="1" dirty="0">
                <a:solidFill>
                  <a:srgbClr val="00B050"/>
                </a:solidFill>
                <a:effectLst/>
                <a:latin typeface="Times New Roman" panose="02020603050405020304" pitchFamily="18" charset="0"/>
                <a:ea typeface="Times New Roman" panose="02020603050405020304" pitchFamily="18" charset="0"/>
              </a:rPr>
              <a:t>3.</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Mối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liên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hệ</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giữa</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cuộc</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đời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và</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sự</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nghiệp</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văn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học</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của</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Nguyễn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Trãi</a:t>
            </a:r>
            <a:r>
              <a:rPr lang="en-US" sz="3200" b="1" dirty="0">
                <a:solidFill>
                  <a:srgbClr val="00B050"/>
                </a:solidFill>
                <a:effectLst/>
                <a:latin typeface="Times New Roman" panose="02020603050405020304" pitchFamily="18" charset="0"/>
                <a:ea typeface="Times New Roman" panose="02020603050405020304" pitchFamily="18" charset="0"/>
              </a:rPr>
              <a:t> </a:t>
            </a:r>
            <a:endParaRPr lang="en-US" sz="3600" dirty="0">
              <a:solidFill>
                <a:srgbClr val="00B050"/>
              </a:solidFill>
              <a:effectLst/>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1057762" y="1949994"/>
            <a:ext cx="1048440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Mối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mật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dấu</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mốc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nghiệp</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ông</a:t>
            </a:r>
            <a:r>
              <a:rPr lang="es-E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8" name="Hộp Văn bản 7">
            <a:extLst>
              <a:ext uri="{FF2B5EF4-FFF2-40B4-BE49-F238E27FC236}">
                <a16:creationId xmlns:a16="http://schemas.microsoft.com/office/drawing/2014/main" id="{9CAF87A5-A3EA-4500-2B21-01171AB40108}"/>
              </a:ext>
            </a:extLst>
          </p:cNvPr>
          <p:cNvSpPr txBox="1"/>
          <p:nvPr/>
        </p:nvSpPr>
        <p:spPr>
          <a:xfrm>
            <a:off x="744325" y="3075881"/>
            <a:ext cx="11111279" cy="3521220"/>
          </a:xfrm>
          <a:prstGeom prst="rect">
            <a:avLst/>
          </a:prstGeom>
          <a:noFill/>
        </p:spPr>
        <p:txBody>
          <a:bodyPr wrap="square">
            <a:spAutoFit/>
          </a:bodyPr>
          <a:lstStyle/>
          <a:p>
            <a:pPr algn="just">
              <a:lnSpc>
                <a:spcPct val="115000"/>
              </a:lnSpc>
              <a:spcBef>
                <a:spcPts val="600"/>
              </a:spcBef>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a:t>
            </a:r>
            <a:r>
              <a:rPr lang="it-IT" sz="2800" dirty="0">
                <a:latin typeface="Times New Roman" panose="02020603050405020304" pitchFamily="18" charset="0"/>
                <a:ea typeface="Calibri" panose="020F0502020204030204" pitchFamily="34" charset="0"/>
                <a:cs typeface="Times New Roman" panose="02020603050405020304" pitchFamily="18" charset="0"/>
              </a:rPr>
              <a:t>hơ văn Nguyễn Trãi luôn là vũ khí lợi hại góp phần quan trọng vào chiến thắng của dân tộc trước quân Minh xâm lược, với khát vọng giải phóng dân tộc, với mong muốn đem lại nền hòa bình cho cả hai dân tộc Việt- Trung. Ông giúp Lê Lợi xây dựng một đường lối chính trị, quân sự đúng đắn, nhân đạo, thực hiện phương thức “công tâm”; các bức thư của ông “có sức mạnh hơn mười vạn quân” làm tan rã tinh thần kẻ địch, giúp cho cuộc kháng chiến nhanh chóng thắng lợi.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309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03992"/>
            <a:ext cx="8348640" cy="678327"/>
          </a:xfrm>
          <a:prstGeom prst="rect">
            <a:avLst/>
          </a:prstGeom>
          <a:noFill/>
        </p:spPr>
        <p:txBody>
          <a:bodyPr wrap="square">
            <a:spAutoFit/>
          </a:bodyPr>
          <a:lstStyle/>
          <a:p>
            <a:pPr marL="0" marR="30480">
              <a:lnSpc>
                <a:spcPct val="115000"/>
              </a:lnSpc>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Người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anh</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hùng</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dân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tộc</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32378" y="740942"/>
            <a:ext cx="10018745" cy="1138773"/>
          </a:xfrm>
          <a:prstGeom prst="rect">
            <a:avLst/>
          </a:prstGeom>
          <a:noFill/>
        </p:spPr>
        <p:txBody>
          <a:bodyPr wrap="square">
            <a:spAutoFit/>
          </a:bodyPr>
          <a:lstStyle/>
          <a:p>
            <a:pPr marR="30480">
              <a:spcBef>
                <a:spcPts val="600"/>
              </a:spcBef>
              <a:spcAft>
                <a:spcPts val="600"/>
              </a:spcAft>
            </a:pPr>
            <a:r>
              <a:rPr lang="en-US" sz="3600" b="1" dirty="0">
                <a:solidFill>
                  <a:srgbClr val="00B050"/>
                </a:solidFill>
                <a:effectLst/>
                <a:latin typeface="Times New Roman" panose="02020603050405020304" pitchFamily="18" charset="0"/>
                <a:ea typeface="Times New Roman" panose="02020603050405020304" pitchFamily="18" charset="0"/>
              </a:rPr>
              <a:t>3.</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Mối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liên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hệ</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giữa</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cuộc</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đời</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và</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sự</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nghiệp</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văn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học</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của</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Nguyễn</a:t>
            </a:r>
            <a:r>
              <a:rPr lang="en-US" sz="3200" b="1" dirty="0">
                <a:solidFill>
                  <a:srgbClr val="00B050"/>
                </a:solidFill>
                <a:effectLst/>
                <a:latin typeface="Times New Roman" panose="02020603050405020304" pitchFamily="18" charset="0"/>
                <a:ea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rPr>
              <a:t>Trãi</a:t>
            </a:r>
            <a:r>
              <a:rPr lang="en-US" sz="3200" b="1" dirty="0">
                <a:solidFill>
                  <a:srgbClr val="00B050"/>
                </a:solidFill>
                <a:effectLst/>
                <a:latin typeface="Times New Roman" panose="02020603050405020304" pitchFamily="18" charset="0"/>
                <a:ea typeface="Times New Roman" panose="02020603050405020304" pitchFamily="18" charset="0"/>
              </a:rPr>
              <a:t> </a:t>
            </a:r>
            <a:endParaRPr lang="en-US" sz="3600" dirty="0">
              <a:solidFill>
                <a:srgbClr val="00B050"/>
              </a:solidFill>
              <a:effectLst/>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1057762" y="1949994"/>
            <a:ext cx="1048440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Mối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mật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dấu</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mốc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nghiệp</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ông</a:t>
            </a:r>
            <a:r>
              <a:rPr lang="es-E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8" name="Hộp Văn bản 7">
            <a:extLst>
              <a:ext uri="{FF2B5EF4-FFF2-40B4-BE49-F238E27FC236}">
                <a16:creationId xmlns:a16="http://schemas.microsoft.com/office/drawing/2014/main" id="{9CAF87A5-A3EA-4500-2B21-01171AB40108}"/>
              </a:ext>
            </a:extLst>
          </p:cNvPr>
          <p:cNvSpPr txBox="1"/>
          <p:nvPr/>
        </p:nvSpPr>
        <p:spPr>
          <a:xfrm>
            <a:off x="901043" y="3092538"/>
            <a:ext cx="10797844" cy="2246769"/>
          </a:xfrm>
          <a:prstGeom prst="rect">
            <a:avLst/>
          </a:prstGeom>
          <a:noFill/>
        </p:spPr>
        <p:txBody>
          <a:bodyPr wrap="square">
            <a:spAutoFit/>
          </a:bodyPr>
          <a:lstStyle/>
          <a:p>
            <a:pPr algn="just">
              <a:spcBef>
                <a:spcPts val="600"/>
              </a:spcBef>
              <a:spcAft>
                <a:spcPts val="600"/>
              </a:spcAft>
            </a:pPr>
            <a:r>
              <a:rPr lang="it-IT" sz="2800" dirty="0">
                <a:latin typeface="Times New Roman" panose="02020603050405020304" pitchFamily="18" charset="0"/>
                <a:ea typeface="ArialMT"/>
                <a:cs typeface="Times New Roman" panose="02020603050405020304" pitchFamily="18" charset="0"/>
              </a:rPr>
              <a:t>+Trong thời kì xây dựng đất nước,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có</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lúc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đảm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nhiệm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vụ</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trọng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triều</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ông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kì</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này</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khát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vọng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s-ES" sz="2800" dirty="0">
                <a:latin typeface="Times New Roman" panose="02020603050405020304" pitchFamily="18" charset="0"/>
                <a:ea typeface="Calibri" panose="020F0502020204030204" pitchFamily="34" charset="0"/>
                <a:cs typeface="Times New Roman" panose="02020603050405020304" pitchFamily="18" charset="0"/>
              </a:rPr>
              <a:t> lao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mong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muốn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xây</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dựng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xã</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vua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tôi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hiền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ấm</a:t>
            </a:r>
            <a:r>
              <a:rPr lang="es-ES" sz="2800" dirty="0">
                <a:latin typeface="Times New Roman" panose="02020603050405020304" pitchFamily="18" charset="0"/>
                <a:ea typeface="Calibri" panose="020F0502020204030204" pitchFamily="34" charset="0"/>
                <a:cs typeface="Times New Roman" panose="02020603050405020304" pitchFamily="18" charset="0"/>
              </a:rPr>
              <a:t> no,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hạnh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phúc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phồn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vinh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giàu</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s-E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5E3263DD-5459-39AD-7127-CBFC024170FF}"/>
              </a:ext>
            </a:extLst>
          </p:cNvPr>
          <p:cNvSpPr txBox="1"/>
          <p:nvPr/>
        </p:nvSpPr>
        <p:spPr>
          <a:xfrm>
            <a:off x="901043" y="5461979"/>
            <a:ext cx="10797844" cy="954107"/>
          </a:xfrm>
          <a:prstGeom prst="rect">
            <a:avLst/>
          </a:prstGeom>
          <a:noFill/>
        </p:spPr>
        <p:txBody>
          <a:bodyPr wrap="square">
            <a:spAutoFit/>
          </a:bodyPr>
          <a:lstStyle/>
          <a:p>
            <a:pPr marL="0" marR="0" algn="just">
              <a:spcBef>
                <a:spcPts val="600"/>
              </a:spcBef>
              <a:spcAft>
                <a:spcPts val="600"/>
              </a:spcAft>
              <a:tabLst>
                <a:tab pos="457200" algn="l"/>
                <a:tab pos="571500" algn="l"/>
              </a:tabLst>
            </a:pPr>
            <a:r>
              <a:rPr lang="it-IT"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Các tác phẩm của ông là nền tảng quan trọng để xây dựng một nền văn hóa, văn học mới. </a:t>
            </a:r>
            <a:endParaRPr lang="en-US"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262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3AF6CD84-4B47-F87A-1229-15F86C799555}"/>
              </a:ext>
            </a:extLst>
          </p:cNvPr>
          <p:cNvGraphicFramePr>
            <a:graphicFrameLocks noGrp="1"/>
          </p:cNvGraphicFramePr>
          <p:nvPr>
            <p:extLst>
              <p:ext uri="{D42A27DB-BD31-4B8C-83A1-F6EECF244321}">
                <p14:modId xmlns:p14="http://schemas.microsoft.com/office/powerpoint/2010/main" val="1212444086"/>
              </p:ext>
            </p:extLst>
          </p:nvPr>
        </p:nvGraphicFramePr>
        <p:xfrm>
          <a:off x="302156" y="1726041"/>
          <a:ext cx="11587688" cy="4805684"/>
        </p:xfrm>
        <a:graphic>
          <a:graphicData uri="http://schemas.openxmlformats.org/drawingml/2006/table">
            <a:tbl>
              <a:tblPr firstRow="1" firstCol="1" bandRow="1">
                <a:tableStyleId>{5C22544A-7EE6-4342-B048-85BDC9FD1C3A}</a:tableStyleId>
              </a:tblPr>
              <a:tblGrid>
                <a:gridCol w="2129114">
                  <a:extLst>
                    <a:ext uri="{9D8B030D-6E8A-4147-A177-3AD203B41FA5}">
                      <a16:colId xmlns:a16="http://schemas.microsoft.com/office/drawing/2014/main" val="3882865386"/>
                    </a:ext>
                  </a:extLst>
                </a:gridCol>
                <a:gridCol w="4722986">
                  <a:extLst>
                    <a:ext uri="{9D8B030D-6E8A-4147-A177-3AD203B41FA5}">
                      <a16:colId xmlns:a16="http://schemas.microsoft.com/office/drawing/2014/main" val="2175941028"/>
                    </a:ext>
                  </a:extLst>
                </a:gridCol>
                <a:gridCol w="4735588">
                  <a:extLst>
                    <a:ext uri="{9D8B030D-6E8A-4147-A177-3AD203B41FA5}">
                      <a16:colId xmlns:a16="http://schemas.microsoft.com/office/drawing/2014/main" val="582080318"/>
                    </a:ext>
                  </a:extLst>
                </a:gridCol>
              </a:tblGrid>
              <a:tr h="330698">
                <a:tc gridSpan="2">
                  <a:txBody>
                    <a:bodyPr/>
                    <a:lstStyle/>
                    <a:p>
                      <a:pPr marL="0" marR="57150" algn="ctr">
                        <a:lnSpc>
                          <a:spcPct val="100000"/>
                        </a:lnSpc>
                        <a:spcBef>
                          <a:spcPts val="600"/>
                        </a:spcBef>
                        <a:spcAft>
                          <a:spcPts val="600"/>
                        </a:spcAft>
                        <a:tabLst>
                          <a:tab pos="0" algn="l"/>
                          <a:tab pos="57150" algn="l"/>
                          <a:tab pos="152400" algn="l"/>
                        </a:tabLs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57150" algn="ctr">
                        <a:lnSpc>
                          <a:spcPct val="100000"/>
                        </a:lnSpc>
                        <a:spcBef>
                          <a:spcPts val="600"/>
                        </a:spcBef>
                        <a:spcAft>
                          <a:spcPts val="600"/>
                        </a:spcAft>
                        <a:tabLst>
                          <a:tab pos="0" algn="l"/>
                          <a:tab pos="57150" algn="l"/>
                          <a:tab pos="152400" algn="l"/>
                        </a:tabLst>
                      </a:pP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chính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51215886"/>
                  </a:ext>
                </a:extLst>
              </a:tr>
              <a:tr h="713969">
                <a:tc gridSpan="2">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Bối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3512099"/>
                  </a:ext>
                </a:extLst>
              </a:tr>
              <a:tr h="356985">
                <a:tc rowSpan="3">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Tiểu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endParaRPr lang="en-US" sz="2800" dirty="0">
                        <a:effectLst/>
                        <a:latin typeface="Times New Roman" panose="02020603050405020304" pitchFamily="18" charset="0"/>
                        <a:cs typeface="Times New Roman" panose="02020603050405020304" pitchFamily="18" charset="0"/>
                      </a:endParaRPr>
                    </a:p>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err="1">
                          <a:solidFill>
                            <a:schemeClr val="tx1"/>
                          </a:solidFill>
                          <a:effectLst/>
                          <a:latin typeface="Times New Roman" panose="02020603050405020304" pitchFamily="18" charset="0"/>
                          <a:cs typeface="Times New Roman" panose="02020603050405020304" pitchFamily="18" charset="0"/>
                        </a:rPr>
                        <a:t>Quê</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hương</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057"/>
                    </a:solid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7158599"/>
                  </a:ext>
                </a:extLst>
              </a:tr>
              <a:tr h="356985">
                <a:tc vMerge="1">
                  <a:txBody>
                    <a:bodyPr/>
                    <a:lstStyle/>
                    <a:p>
                      <a:endParaRPr lang="en-US"/>
                    </a:p>
                  </a:txBody>
                  <a:tcPr/>
                </a:tc>
                <a:tc>
                  <a:txBody>
                    <a:bodyPr/>
                    <a:lstStyle/>
                    <a:p>
                      <a:pPr marL="0" marR="57150" algn="just">
                        <a:lnSpc>
                          <a:spcPct val="100000"/>
                        </a:lnSpc>
                        <a:spcBef>
                          <a:spcPts val="600"/>
                        </a:spcBef>
                        <a:spcAft>
                          <a:spcPts val="600"/>
                        </a:spcAft>
                        <a:tabLst>
                          <a:tab pos="0" algn="l"/>
                          <a:tab pos="57150" algn="l"/>
                          <a:tab pos="152400" algn="l"/>
                        </a:tabLst>
                      </a:pPr>
                      <a:r>
                        <a:rPr lang="en-US" sz="2800" dirty="0">
                          <a:solidFill>
                            <a:schemeClr val="tx1"/>
                          </a:solidFill>
                          <a:effectLst/>
                          <a:latin typeface="Times New Roman" panose="02020603050405020304" pitchFamily="18" charset="0"/>
                          <a:cs typeface="Times New Roman" panose="02020603050405020304" pitchFamily="18" charset="0"/>
                        </a:rPr>
                        <a:t>Gia </a:t>
                      </a:r>
                      <a:r>
                        <a:rPr lang="en-US" sz="2800" dirty="0" err="1">
                          <a:solidFill>
                            <a:schemeClr val="tx1"/>
                          </a:solidFill>
                          <a:effectLst/>
                          <a:latin typeface="Times New Roman" panose="02020603050405020304" pitchFamily="18" charset="0"/>
                          <a:cs typeface="Times New Roman" panose="02020603050405020304" pitchFamily="18" charset="0"/>
                        </a:rPr>
                        <a:t>đình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057"/>
                    </a:solid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787480"/>
                  </a:ext>
                </a:extLst>
              </a:tr>
              <a:tr h="562360">
                <a:tc vMerge="1">
                  <a:txBody>
                    <a:bodyPr/>
                    <a:lstStyle/>
                    <a:p>
                      <a:endParaRPr lang="en-US"/>
                    </a:p>
                  </a:txBody>
                  <a:tcPr/>
                </a:tc>
                <a:tc>
                  <a:txBody>
                    <a:bodyPr/>
                    <a:lstStyle/>
                    <a:p>
                      <a:pPr marL="0" marR="57150" algn="just">
                        <a:lnSpc>
                          <a:spcPct val="100000"/>
                        </a:lnSpc>
                        <a:spcBef>
                          <a:spcPts val="600"/>
                        </a:spcBef>
                        <a:spcAft>
                          <a:spcPts val="600"/>
                        </a:spcAft>
                        <a:tabLst>
                          <a:tab pos="0" algn="l"/>
                          <a:tab pos="57150" algn="l"/>
                          <a:tab pos="152400" algn="l"/>
                        </a:tabLst>
                      </a:pPr>
                      <a:r>
                        <a:rPr lang="en-US" sz="2800" dirty="0" err="1">
                          <a:solidFill>
                            <a:schemeClr val="tx1"/>
                          </a:solidFill>
                          <a:effectLst/>
                          <a:latin typeface="Times New Roman" panose="02020603050405020304" pitchFamily="18" charset="0"/>
                          <a:cs typeface="Times New Roman" panose="02020603050405020304" pitchFamily="18" charset="0"/>
                        </a:rPr>
                        <a:t>Cuộc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dấu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mốc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quan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trọng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nghiệp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ngoại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giao</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057"/>
                    </a:solid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007906"/>
                  </a:ext>
                </a:extLst>
              </a:tr>
              <a:tr h="1391924">
                <a:tc gridSpan="2">
                  <a:txBody>
                    <a:bodyPr/>
                    <a:lstStyle/>
                    <a:p>
                      <a:pPr marL="0" marR="57150" algn="just">
                        <a:lnSpc>
                          <a:spcPct val="100000"/>
                        </a:lnSpc>
                        <a:spcBef>
                          <a:spcPts val="600"/>
                        </a:spcBef>
                        <a:spcAft>
                          <a:spcPts val="600"/>
                        </a:spcAft>
                        <a:tabLst>
                          <a:tab pos="0" algn="l"/>
                          <a:tab pos="57150" algn="l"/>
                          <a:tab pos="152400" algn="l"/>
                        </a:tabLst>
                      </a:pPr>
                      <a:r>
                        <a:rPr lang="en-US" sz="2800" dirty="0">
                          <a:solidFill>
                            <a:schemeClr val="bg1"/>
                          </a:solidFill>
                          <a:effectLst/>
                          <a:latin typeface="Times New Roman" panose="02020603050405020304" pitchFamily="18" charset="0"/>
                          <a:cs typeface="Times New Roman" panose="02020603050405020304" pitchFamily="18" charset="0"/>
                        </a:rPr>
                        <a:t>3. </a:t>
                      </a:r>
                      <a:r>
                        <a:rPr lang="en-US" sz="2800" dirty="0" err="1">
                          <a:solidFill>
                            <a:schemeClr val="bg1"/>
                          </a:solidFill>
                          <a:effectLst/>
                          <a:latin typeface="Times New Roman" panose="02020603050405020304" pitchFamily="18" charset="0"/>
                          <a:cs typeface="Times New Roman" panose="02020603050405020304" pitchFamily="18" charset="0"/>
                        </a:rPr>
                        <a:t>Sự</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liên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quan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giữa</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những</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sự</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kiện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dấu</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mốc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trong</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cuộc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đời</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Nguyễn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Trãi</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với</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sự</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nghiệp</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văn</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học</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của</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ông</a:t>
                      </a:r>
                      <a:r>
                        <a:rPr lang="en-US" sz="280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7342124"/>
                  </a:ext>
                </a:extLst>
              </a:tr>
            </a:tbl>
          </a:graphicData>
        </a:graphic>
      </p:graphicFrame>
      <p:sp>
        <p:nvSpPr>
          <p:cNvPr id="6" name="Rectangle 1">
            <a:extLst>
              <a:ext uri="{FF2B5EF4-FFF2-40B4-BE49-F238E27FC236}">
                <a16:creationId xmlns:a16="http://schemas.microsoft.com/office/drawing/2014/main" id="{BA566159-EBB9-8EF0-4615-1187348C2828}"/>
              </a:ext>
            </a:extLst>
          </p:cNvPr>
          <p:cNvSpPr>
            <a:spLocks noChangeArrowheads="1"/>
          </p:cNvSpPr>
          <p:nvPr/>
        </p:nvSpPr>
        <p:spPr bwMode="auto">
          <a:xfrm>
            <a:off x="3739290" y="998703"/>
            <a:ext cx="52334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152400" algn="l"/>
              </a:tabLst>
            </a:pPr>
            <a:r>
              <a:rPr kumimoji="0" lang="en-US" altLang="en-US" sz="3200" b="0" i="0" u="none" strike="noStrike" cap="none" normalizeH="0" baseline="0" dirty="0" err="1">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3200" b="0" i="0" u="none" strike="noStrike" cap="none" normalizeH="0" baseline="0" dirty="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3200" b="0" i="0" u="none" strike="noStrike" cap="none" normalizeH="0" baseline="0" dirty="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32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32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32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01</a:t>
            </a:r>
            <a:r>
              <a:rPr kumimoji="0" lang="en-US" altLang="en-US" sz="32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Hình chữ nhật: Góc Tròn 1">
            <a:extLst>
              <a:ext uri="{FF2B5EF4-FFF2-40B4-BE49-F238E27FC236}">
                <a16:creationId xmlns:a16="http://schemas.microsoft.com/office/drawing/2014/main" id="{F115355E-8A6E-BD7C-435B-581F2C2EFBC0}"/>
              </a:ext>
            </a:extLst>
          </p:cNvPr>
          <p:cNvSpPr/>
          <p:nvPr/>
        </p:nvSpPr>
        <p:spPr>
          <a:xfrm>
            <a:off x="979007" y="326275"/>
            <a:ext cx="10387083" cy="453394"/>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NHÓM 1,2:</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tộc</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156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86061"/>
            <a:ext cx="9910337" cy="646331"/>
          </a:xfrm>
          <a:prstGeom prst="rect">
            <a:avLst/>
          </a:prstGeom>
          <a:noFill/>
        </p:spPr>
        <p:txBody>
          <a:bodyPr wrap="square">
            <a:spAutoFit/>
          </a:bodyPr>
          <a:lstStyle/>
          <a:p>
            <a:pPr marL="0" marR="30480">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hoá</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kiệt</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xuất</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79869"/>
            <a:ext cx="6914761" cy="646331"/>
          </a:xfrm>
          <a:prstGeom prst="rect">
            <a:avLst/>
          </a:prstGeom>
          <a:noFill/>
        </p:spPr>
        <p:txBody>
          <a:bodyPr wrap="square">
            <a:spAutoFit/>
          </a:bodyPr>
          <a:lstStyle/>
          <a:p>
            <a:pPr marL="0" marR="30480">
              <a:spcBef>
                <a:spcPts val="600"/>
              </a:spcBef>
              <a:spcAft>
                <a:spcPts val="600"/>
              </a:spcAft>
            </a:pPr>
            <a:r>
              <a:rPr lang="en-US" sz="3600" b="1" dirty="0">
                <a:solidFill>
                  <a:srgbClr val="00B050"/>
                </a:solidFill>
                <a:effectLst/>
                <a:latin typeface="Times New Roman" panose="02020603050405020304" pitchFamily="18" charset="0"/>
                <a:ea typeface="Times New Roman" panose="02020603050405020304" pitchFamily="18" charset="0"/>
              </a:rPr>
              <a:t>1. </a:t>
            </a:r>
            <a:r>
              <a:rPr lang="en-US" sz="3600" b="1" dirty="0" err="1">
                <a:solidFill>
                  <a:srgbClr val="00B050"/>
                </a:solidFill>
                <a:effectLst/>
                <a:latin typeface="Times New Roman" panose="02020603050405020304" pitchFamily="18" charset="0"/>
                <a:ea typeface="Times New Roman" panose="02020603050405020304" pitchFamily="18" charset="0"/>
              </a:rPr>
              <a:t>Nguyễn</a:t>
            </a:r>
            <a:r>
              <a:rPr lang="en-US" sz="3600" b="1" dirty="0">
                <a:solidFill>
                  <a:srgbClr val="00B050"/>
                </a:solidFill>
                <a:effectLst/>
                <a:latin typeface="Times New Roman" panose="02020603050405020304" pitchFamily="18" charset="0"/>
                <a:ea typeface="Times New Roman" panose="02020603050405020304" pitchFamily="18" charset="0"/>
              </a:rPr>
              <a:t> </a:t>
            </a:r>
            <a:r>
              <a:rPr lang="en-US" sz="3600" b="1" dirty="0" err="1">
                <a:solidFill>
                  <a:srgbClr val="00B050"/>
                </a:solidFill>
                <a:effectLst/>
                <a:latin typeface="Times New Roman" panose="02020603050405020304" pitchFamily="18" charset="0"/>
                <a:ea typeface="Times New Roman" panose="02020603050405020304" pitchFamily="18" charset="0"/>
              </a:rPr>
              <a:t>Trãi</a:t>
            </a:r>
            <a:r>
              <a:rPr lang="en-US" sz="3600" b="1" dirty="0">
                <a:solidFill>
                  <a:srgbClr val="00B050"/>
                </a:solidFill>
                <a:effectLst/>
                <a:latin typeface="Times New Roman" panose="02020603050405020304" pitchFamily="18" charset="0"/>
                <a:ea typeface="Times New Roman" panose="02020603050405020304" pitchFamily="18" charset="0"/>
              </a:rPr>
              <a:t> – </a:t>
            </a:r>
            <a:r>
              <a:rPr lang="en-US" sz="3600" b="1" dirty="0" err="1">
                <a:solidFill>
                  <a:srgbClr val="00B050"/>
                </a:solidFill>
                <a:effectLst/>
                <a:latin typeface="Times New Roman" panose="02020603050405020304" pitchFamily="18" charset="0"/>
                <a:ea typeface="Times New Roman" panose="02020603050405020304" pitchFamily="18" charset="0"/>
              </a:rPr>
              <a:t>nhà</a:t>
            </a:r>
            <a:r>
              <a:rPr lang="en-US" sz="3600" b="1" dirty="0">
                <a:solidFill>
                  <a:srgbClr val="00B050"/>
                </a:solidFill>
                <a:effectLst/>
                <a:latin typeface="Times New Roman" panose="02020603050405020304" pitchFamily="18" charset="0"/>
                <a:ea typeface="Times New Roman" panose="02020603050405020304" pitchFamily="18" charset="0"/>
              </a:rPr>
              <a:t> </a:t>
            </a:r>
            <a:r>
              <a:rPr lang="en-US" sz="3600" b="1" dirty="0" err="1">
                <a:solidFill>
                  <a:srgbClr val="00B050"/>
                </a:solidFill>
                <a:effectLst/>
                <a:latin typeface="Times New Roman" panose="02020603050405020304" pitchFamily="18" charset="0"/>
                <a:ea typeface="Times New Roman" panose="02020603050405020304" pitchFamily="18" charset="0"/>
              </a:rPr>
              <a:t>văn</a:t>
            </a:r>
            <a:r>
              <a:rPr lang="en-US" sz="3600" b="1" dirty="0">
                <a:solidFill>
                  <a:srgbClr val="00B050"/>
                </a:solidFill>
                <a:effectLst/>
                <a:latin typeface="Times New Roman" panose="02020603050405020304" pitchFamily="18" charset="0"/>
                <a:ea typeface="Times New Roman" panose="02020603050405020304" pitchFamily="18" charset="0"/>
              </a:rPr>
              <a:t> </a:t>
            </a:r>
            <a:r>
              <a:rPr lang="en-US" sz="3600" b="1" dirty="0" err="1">
                <a:solidFill>
                  <a:srgbClr val="00B050"/>
                </a:solidFill>
                <a:effectLst/>
                <a:latin typeface="Times New Roman" panose="02020603050405020304" pitchFamily="18" charset="0"/>
                <a:ea typeface="Times New Roman" panose="02020603050405020304" pitchFamily="18" charset="0"/>
              </a:rPr>
              <a:t>hoá</a:t>
            </a:r>
            <a:r>
              <a:rPr lang="en-US" sz="3600" b="1" dirty="0">
                <a:solidFill>
                  <a:srgbClr val="00B050"/>
                </a:solidFill>
                <a:effectLst/>
                <a:latin typeface="Times New Roman" panose="02020603050405020304" pitchFamily="18" charset="0"/>
                <a:ea typeface="Times New Roman" panose="02020603050405020304" pitchFamily="18" charset="0"/>
              </a:rPr>
              <a:t> </a:t>
            </a:r>
            <a:r>
              <a:rPr lang="en-US" sz="3600" b="1" dirty="0" err="1">
                <a:solidFill>
                  <a:srgbClr val="00B050"/>
                </a:solidFill>
                <a:effectLst/>
                <a:latin typeface="Times New Roman" panose="02020603050405020304" pitchFamily="18" charset="0"/>
                <a:ea typeface="Times New Roman" panose="02020603050405020304" pitchFamily="18" charset="0"/>
              </a:rPr>
              <a:t>lớn</a:t>
            </a:r>
            <a:endParaRPr lang="en-US" sz="3600" dirty="0">
              <a:solidFill>
                <a:srgbClr val="00B050"/>
              </a:solidFill>
              <a:effectLst/>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853796" y="1549285"/>
            <a:ext cx="10484407" cy="1055608"/>
          </a:xfrm>
          <a:prstGeom prst="roundRect">
            <a:avLst/>
          </a:prstGeom>
          <a:noFill/>
          <a:ln w="28575">
            <a:solidFill>
              <a:srgbClr val="00B050"/>
            </a:solidFill>
          </a:ln>
        </p:spPr>
        <p:txBody>
          <a:bodyPr wrap="square">
            <a:spAutoFit/>
          </a:bodyPr>
          <a:lstStyle/>
          <a:p>
            <a:pPr marL="0" marR="0" algn="just">
              <a:spcBef>
                <a:spcPts val="600"/>
              </a:spcBef>
              <a:spcAft>
                <a:spcPts val="6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trên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lĩnh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tư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quân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ngoại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6" name="Hộp Văn bản 5">
            <a:extLst>
              <a:ext uri="{FF2B5EF4-FFF2-40B4-BE49-F238E27FC236}">
                <a16:creationId xmlns:a16="http://schemas.microsoft.com/office/drawing/2014/main" id="{09648413-EEF6-0061-0242-67B3A93A93A1}"/>
              </a:ext>
            </a:extLst>
          </p:cNvPr>
          <p:cNvSpPr txBox="1"/>
          <p:nvPr/>
        </p:nvSpPr>
        <p:spPr>
          <a:xfrm>
            <a:off x="1010515" y="5680242"/>
            <a:ext cx="10484407" cy="954107"/>
          </a:xfrm>
          <a:prstGeom prst="rect">
            <a:avLst/>
          </a:prstGeom>
          <a:noFill/>
        </p:spPr>
        <p:txBody>
          <a:bodyPr wrap="square">
            <a:spAutoFit/>
          </a:bodyPr>
          <a:lstStyle/>
          <a:p>
            <a:pPr marL="0" marR="30480">
              <a:spcBef>
                <a:spcPts val="600"/>
              </a:spcBef>
              <a:spcAft>
                <a:spcPts val="600"/>
              </a:spcAft>
            </a:pPr>
            <a:r>
              <a:rPr lang="en-US" sz="2800" dirty="0">
                <a:solidFill>
                  <a:srgbClr val="00B050"/>
                </a:solidFill>
                <a:effectLst/>
                <a:latin typeface="Times New Roman" panose="02020603050405020304" pitchFamily="18" charset="0"/>
                <a:ea typeface="Times New Roman" panose="02020603050405020304" pitchFamily="18" charset="0"/>
              </a:rPr>
              <a:t>=&gt; </a:t>
            </a:r>
            <a:r>
              <a:rPr lang="en-US" sz="2800" dirty="0" err="1">
                <a:solidFill>
                  <a:srgbClr val="00B050"/>
                </a:solidFill>
                <a:effectLst/>
                <a:latin typeface="Times New Roman" panose="02020603050405020304" pitchFamily="18" charset="0"/>
                <a:ea typeface="Times New Roman" panose="02020603050405020304" pitchFamily="18" charset="0"/>
              </a:rPr>
              <a:t>Nguyễn</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Trãi</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là</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nhà</a:t>
            </a:r>
            <a:r>
              <a:rPr lang="vi-VN" sz="2800" dirty="0">
                <a:solidFill>
                  <a:srgbClr val="00B050"/>
                </a:solidFill>
                <a:effectLst/>
                <a:latin typeface="Times New Roman" panose="02020603050405020304" pitchFamily="18" charset="0"/>
                <a:ea typeface="Times New Roman" panose="02020603050405020304" pitchFamily="18" charset="0"/>
              </a:rPr>
              <a:t> văn </a:t>
            </a:r>
            <a:r>
              <a:rPr lang="vi-VN" sz="2800" dirty="0" err="1">
                <a:solidFill>
                  <a:srgbClr val="00B050"/>
                </a:solidFill>
                <a:effectLst/>
                <a:latin typeface="Times New Roman" panose="02020603050405020304" pitchFamily="18" charset="0"/>
                <a:ea typeface="Times New Roman" panose="02020603050405020304" pitchFamily="18" charset="0"/>
              </a:rPr>
              <a:t>hóa</a:t>
            </a:r>
            <a:r>
              <a:rPr lang="vi-VN" sz="2800" dirty="0">
                <a:solidFill>
                  <a:srgbClr val="00B050"/>
                </a:solidFill>
                <a:effectLst/>
                <a:latin typeface="Times New Roman" panose="02020603050405020304" pitchFamily="18" charset="0"/>
                <a:ea typeface="Times New Roman" panose="02020603050405020304" pitchFamily="18" charset="0"/>
              </a:rPr>
              <a:t> khai </a:t>
            </a:r>
            <a:r>
              <a:rPr lang="vi-VN" sz="2800" dirty="0" err="1">
                <a:solidFill>
                  <a:srgbClr val="00B050"/>
                </a:solidFill>
                <a:effectLst/>
                <a:latin typeface="Times New Roman" panose="02020603050405020304" pitchFamily="18" charset="0"/>
                <a:ea typeface="Times New Roman" panose="02020603050405020304" pitchFamily="18" charset="0"/>
              </a:rPr>
              <a:t>sáng</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tạo</a:t>
            </a:r>
            <a:r>
              <a:rPr lang="vi-VN" sz="2800" dirty="0">
                <a:solidFill>
                  <a:srgbClr val="00B050"/>
                </a:solidFill>
                <a:effectLst/>
                <a:latin typeface="Times New Roman" panose="02020603050405020304" pitchFamily="18" charset="0"/>
                <a:ea typeface="Times New Roman" panose="02020603050405020304" pitchFamily="18" charset="0"/>
              </a:rPr>
              <a:t> ra </a:t>
            </a:r>
            <a:r>
              <a:rPr lang="vi-VN" sz="2800" dirty="0" err="1">
                <a:solidFill>
                  <a:srgbClr val="00B050"/>
                </a:solidFill>
                <a:effectLst/>
                <a:latin typeface="Times New Roman" panose="02020603050405020304" pitchFamily="18" charset="0"/>
                <a:ea typeface="Times New Roman" panose="02020603050405020304" pitchFamily="18" charset="0"/>
              </a:rPr>
              <a:t>bước</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ngoặt</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mới</a:t>
            </a:r>
            <a:r>
              <a:rPr lang="vi-VN" sz="2800" dirty="0">
                <a:solidFill>
                  <a:srgbClr val="00B050"/>
                </a:solidFill>
                <a:effectLst/>
                <a:latin typeface="Times New Roman" panose="02020603050405020304" pitchFamily="18" charset="0"/>
                <a:ea typeface="Times New Roman" panose="02020603050405020304" pitchFamily="18" charset="0"/>
              </a:rPr>
              <a:t> trong </a:t>
            </a:r>
            <a:r>
              <a:rPr lang="vi-VN" sz="2800" dirty="0" err="1">
                <a:solidFill>
                  <a:srgbClr val="00B050"/>
                </a:solidFill>
                <a:effectLst/>
                <a:latin typeface="Times New Roman" panose="02020603050405020304" pitchFamily="18" charset="0"/>
                <a:ea typeface="Times New Roman" panose="02020603050405020304" pitchFamily="18" charset="0"/>
              </a:rPr>
              <a:t>lịch</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sử</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phát</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triển</a:t>
            </a:r>
            <a:r>
              <a:rPr lang="vi-VN" sz="2800" dirty="0">
                <a:solidFill>
                  <a:srgbClr val="00B050"/>
                </a:solidFill>
                <a:effectLst/>
                <a:latin typeface="Times New Roman" panose="02020603050405020304" pitchFamily="18" charset="0"/>
                <a:ea typeface="Times New Roman" panose="02020603050405020304" pitchFamily="18" charset="0"/>
              </a:rPr>
              <a:t> văn </a:t>
            </a:r>
            <a:r>
              <a:rPr lang="vi-VN" sz="2800" dirty="0" err="1">
                <a:solidFill>
                  <a:srgbClr val="00B050"/>
                </a:solidFill>
                <a:effectLst/>
                <a:latin typeface="Times New Roman" panose="02020603050405020304" pitchFamily="18" charset="0"/>
                <a:ea typeface="Times New Roman" panose="02020603050405020304" pitchFamily="18" charset="0"/>
              </a:rPr>
              <a:t>hóa</a:t>
            </a:r>
            <a:r>
              <a:rPr lang="vi-VN" sz="2800" dirty="0">
                <a:solidFill>
                  <a:srgbClr val="00B050"/>
                </a:solidFill>
                <a:effectLst/>
                <a:latin typeface="Times New Roman" panose="02020603050405020304" pitchFamily="18" charset="0"/>
                <a:ea typeface="Times New Roman" panose="02020603050405020304" pitchFamily="18" charset="0"/>
              </a:rPr>
              <a:t> </a:t>
            </a:r>
            <a:r>
              <a:rPr lang="vi-VN" sz="2800" dirty="0" err="1">
                <a:solidFill>
                  <a:srgbClr val="00B050"/>
                </a:solidFill>
                <a:effectLst/>
                <a:latin typeface="Times New Roman" panose="02020603050405020304" pitchFamily="18" charset="0"/>
                <a:ea typeface="Times New Roman" panose="02020603050405020304" pitchFamily="18" charset="0"/>
              </a:rPr>
              <a:t>Việt</a:t>
            </a:r>
            <a:r>
              <a:rPr lang="vi-VN" sz="2800" dirty="0">
                <a:solidFill>
                  <a:srgbClr val="00B050"/>
                </a:solidFill>
                <a:effectLst/>
                <a:latin typeface="Times New Roman" panose="02020603050405020304" pitchFamily="18" charset="0"/>
                <a:ea typeface="Times New Roman" panose="02020603050405020304" pitchFamily="18" charset="0"/>
              </a:rPr>
              <a:t> Nam.</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655761C-65FF-2077-3598-F46330244ACB}"/>
              </a:ext>
            </a:extLst>
          </p:cNvPr>
          <p:cNvSpPr txBox="1"/>
          <p:nvPr/>
        </p:nvSpPr>
        <p:spPr>
          <a:xfrm>
            <a:off x="853796" y="2710554"/>
            <a:ext cx="1048440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Có</a:t>
            </a:r>
            <a:r>
              <a:rPr lang="vi-VN" sz="2800" dirty="0">
                <a:latin typeface="Times New Roman" panose="02020603050405020304" pitchFamily="18" charset="0"/>
                <a:ea typeface="Calibri" panose="020F0502020204030204" pitchFamily="34" charset="0"/>
                <a:cs typeface="Times New Roman" panose="02020603050405020304" pitchFamily="18" charset="0"/>
              </a:rPr>
              <a:t> công </a:t>
            </a:r>
            <a:r>
              <a:rPr lang="vi-VN" sz="2800" dirty="0" err="1">
                <a:latin typeface="Times New Roman" panose="02020603050405020304" pitchFamily="18" charset="0"/>
                <a:ea typeface="Calibri" panose="020F0502020204030204" pitchFamily="34" charset="0"/>
                <a:cs typeface="Times New Roman" panose="02020603050405020304" pitchFamily="18" charset="0"/>
              </a:rPr>
              <a:t>lớn</a:t>
            </a:r>
            <a:r>
              <a:rPr lang="vi-VN" sz="2800" dirty="0">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giúp</a:t>
            </a:r>
            <a:r>
              <a:rPr lang="vi-VN" sz="2800" dirty="0">
                <a:latin typeface="Times New Roman" panose="02020603050405020304" pitchFamily="18" charset="0"/>
                <a:ea typeface="Calibri" panose="020F0502020204030204" pitchFamily="34" charset="0"/>
                <a:cs typeface="Times New Roman" panose="02020603050405020304" pitchFamily="18" charset="0"/>
              </a:rPr>
              <a:t> Lê </a:t>
            </a:r>
            <a:r>
              <a:rPr lang="vi-VN" sz="2800" dirty="0" err="1">
                <a:latin typeface="Times New Roman" panose="02020603050405020304" pitchFamily="18" charset="0"/>
                <a:ea typeface="Calibri" panose="020F0502020204030204" pitchFamily="34" charset="0"/>
                <a:cs typeface="Times New Roman" panose="02020603050405020304" pitchFamily="18" charset="0"/>
              </a:rPr>
              <a:t>Lợi</a:t>
            </a:r>
            <a:r>
              <a:rPr lang="vi-VN" sz="2800" dirty="0">
                <a:latin typeface="Times New Roman" panose="02020603050405020304" pitchFamily="18" charset="0"/>
                <a:ea typeface="Calibri" panose="020F0502020204030204" pitchFamily="34" charset="0"/>
                <a:cs typeface="Times New Roman" panose="02020603050405020304" pitchFamily="18" charset="0"/>
              </a:rPr>
              <a:t> xây </a:t>
            </a:r>
            <a:r>
              <a:rPr lang="vi-VN" sz="2800" dirty="0" err="1">
                <a:latin typeface="Times New Roman" panose="02020603050405020304" pitchFamily="18" charset="0"/>
                <a:ea typeface="Calibri" panose="020F0502020204030204" pitchFamily="34" charset="0"/>
                <a:cs typeface="Times New Roman" panose="02020603050405020304" pitchFamily="18" charset="0"/>
              </a:rPr>
              <a:t>dựng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lối</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trị</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và</a:t>
            </a:r>
            <a:r>
              <a:rPr lang="vi-VN" sz="2800" dirty="0">
                <a:latin typeface="Times New Roman" panose="02020603050405020304" pitchFamily="18" charset="0"/>
                <a:ea typeface="Calibri" panose="020F0502020204030204" pitchFamily="34" charset="0"/>
                <a:cs typeface="Times New Roman" panose="02020603050405020304" pitchFamily="18" charset="0"/>
              </a:rPr>
              <a:t> quân </a:t>
            </a:r>
            <a:r>
              <a:rPr lang="vi-VN" sz="2800" dirty="0" err="1">
                <a:latin typeface="Times New Roman" panose="02020603050405020304" pitchFamily="18" charset="0"/>
                <a:ea typeface="Calibri" panose="020F0502020204030204" pitchFamily="34" charset="0"/>
                <a:cs typeface="Times New Roman" panose="02020603050405020304" pitchFamily="18" charset="0"/>
              </a:rPr>
              <a:t>sự</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đắn</a:t>
            </a: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1AF22769-A037-9002-04A1-83D6CFE39C55}"/>
              </a:ext>
            </a:extLst>
          </p:cNvPr>
          <p:cNvSpPr txBox="1"/>
          <p:nvPr/>
        </p:nvSpPr>
        <p:spPr>
          <a:xfrm>
            <a:off x="853795" y="3893283"/>
            <a:ext cx="1048440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Giúp</a:t>
            </a:r>
            <a:r>
              <a:rPr lang="vi-VN" sz="2800" dirty="0">
                <a:latin typeface="Times New Roman" panose="02020603050405020304" pitchFamily="18" charset="0"/>
                <a:ea typeface="Calibri" panose="020F0502020204030204" pitchFamily="34" charset="0"/>
                <a:cs typeface="Times New Roman" panose="02020603050405020304" pitchFamily="18" charset="0"/>
              </a:rPr>
              <a:t> Lê </a:t>
            </a:r>
            <a:r>
              <a:rPr lang="vi-VN" sz="2800" dirty="0" err="1">
                <a:latin typeface="Times New Roman" panose="02020603050405020304" pitchFamily="18" charset="0"/>
                <a:ea typeface="Calibri" panose="020F0502020204030204" pitchFamily="34" charset="0"/>
                <a:cs typeface="Times New Roman" panose="02020603050405020304" pitchFamily="18" charset="0"/>
              </a:rPr>
              <a:t>Lợi</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mở</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kì</a:t>
            </a:r>
            <a:r>
              <a:rPr lang="vi-VN" sz="2800" dirty="0">
                <a:latin typeface="Times New Roman" panose="02020603050405020304" pitchFamily="18" charset="0"/>
                <a:ea typeface="Calibri" panose="020F0502020204030204" pitchFamily="34" charset="0"/>
                <a:cs typeface="Times New Roman" panose="02020603050405020304" pitchFamily="18" charset="0"/>
              </a:rPr>
              <a:t> thi, </a:t>
            </a:r>
            <a:r>
              <a:rPr lang="vi-VN" sz="2800" dirty="0" err="1">
                <a:latin typeface="Times New Roman" panose="02020603050405020304" pitchFamily="18" charset="0"/>
                <a:ea typeface="Calibri" panose="020F0502020204030204" pitchFamily="34" charset="0"/>
                <a:cs typeface="Times New Roman" panose="02020603050405020304" pitchFamily="18" charset="0"/>
              </a:rPr>
              <a:t>lựa</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vi-VN" sz="2800" dirty="0">
                <a:latin typeface="Times New Roman" panose="02020603050405020304" pitchFamily="18" charset="0"/>
                <a:ea typeface="Calibri" panose="020F0502020204030204" pitchFamily="34" charset="0"/>
                <a:cs typeface="Times New Roman" panose="02020603050405020304" pitchFamily="18" charset="0"/>
              </a:rPr>
              <a:t> nhân </a:t>
            </a:r>
            <a:r>
              <a:rPr lang="vi-VN" sz="2800" dirty="0" err="1">
                <a:latin typeface="Times New Roman" panose="02020603050405020304" pitchFamily="18" charset="0"/>
                <a:ea typeface="Calibri" panose="020F0502020204030204" pitchFamily="34" charset="0"/>
                <a:cs typeface="Times New Roman" panose="02020603050405020304" pitchFamily="18" charset="0"/>
              </a:rPr>
              <a:t>tài</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phục</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vụ</a:t>
            </a:r>
            <a:r>
              <a:rPr lang="vi-VN" sz="2800" dirty="0">
                <a:latin typeface="Times New Roman" panose="02020603050405020304" pitchFamily="18" charset="0"/>
                <a:ea typeface="Calibri" panose="020F0502020204030204" pitchFamily="34" charset="0"/>
                <a:cs typeface="Times New Roman" panose="02020603050405020304" pitchFamily="18" charset="0"/>
              </a:rPr>
              <a:t> cho công </a:t>
            </a:r>
            <a:r>
              <a:rPr lang="vi-VN"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dài</a:t>
            </a:r>
            <a:r>
              <a:rPr lang="vi-VN" sz="2800" dirty="0">
                <a:latin typeface="Times New Roman" panose="02020603050405020304" pitchFamily="18" charset="0"/>
                <a:ea typeface="Calibri" panose="020F0502020204030204" pitchFamily="34" charset="0"/>
                <a:cs typeface="Times New Roman" panose="02020603050405020304" pitchFamily="18" charset="0"/>
              </a:rPr>
              <a:t> lâu.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F80F843E-D2A1-7838-4BB1-2604F8E1E779}"/>
              </a:ext>
            </a:extLst>
          </p:cNvPr>
          <p:cNvSpPr txBox="1"/>
          <p:nvPr/>
        </p:nvSpPr>
        <p:spPr>
          <a:xfrm>
            <a:off x="853795" y="5085505"/>
            <a:ext cx="10484407" cy="578882"/>
          </a:xfrm>
          <a:prstGeom prst="roundRect">
            <a:avLst/>
          </a:prstGeom>
          <a:noFill/>
          <a:ln w="28575">
            <a:solidFill>
              <a:srgbClr val="00B050"/>
            </a:solidFill>
          </a:ln>
        </p:spPr>
        <p:txBody>
          <a:bodyPr wrap="square">
            <a:spAutoFit/>
          </a:bodyPr>
          <a:lstStyle/>
          <a:p>
            <a:pPr algn="just">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Có</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kế</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mới</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mẻ</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về</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vi-VN" sz="2800" dirty="0">
                <a:latin typeface="Times New Roman" panose="02020603050405020304" pitchFamily="18" charset="0"/>
                <a:ea typeface="Calibri" panose="020F0502020204030204" pitchFamily="34" charset="0"/>
                <a:cs typeface="Times New Roman" panose="02020603050405020304" pitchFamily="18" charset="0"/>
              </a:rPr>
              <a:t> xây </a:t>
            </a:r>
            <a:r>
              <a:rPr lang="vi-VN" sz="2800" dirty="0" err="1">
                <a:latin typeface="Times New Roman" panose="02020603050405020304" pitchFamily="18" charset="0"/>
                <a:ea typeface="Calibri" panose="020F0502020204030204" pitchFamily="34" charset="0"/>
                <a:cs typeface="Times New Roman" panose="02020603050405020304" pitchFamily="18" charset="0"/>
              </a:rPr>
              <a:t>dựng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hình</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vi-VN" sz="2800" dirty="0">
                <a:latin typeface="Times New Roman" panose="02020603050405020304" pitchFamily="18" charset="0"/>
                <a:ea typeface="Calibri" panose="020F0502020204030204" pitchFamily="34" charset="0"/>
                <a:cs typeface="Times New Roman" panose="02020603050405020304" pitchFamily="18" charset="0"/>
              </a:rPr>
              <a:t>, âm </a:t>
            </a:r>
            <a:r>
              <a:rPr lang="vi-VN" sz="2800" dirty="0" err="1">
                <a:latin typeface="Times New Roman" panose="02020603050405020304" pitchFamily="18" charset="0"/>
                <a:ea typeface="Calibri" panose="020F0502020204030204" pitchFamily="34" charset="0"/>
                <a:cs typeface="Times New Roman" panose="02020603050405020304" pitchFamily="18" charset="0"/>
              </a:rPr>
              <a:t>nhạc</a:t>
            </a:r>
            <a:r>
              <a:rPr lang="vi-VN" sz="2800" dirty="0">
                <a:latin typeface="Times New Roman" panose="02020603050405020304" pitchFamily="18" charset="0"/>
                <a:ea typeface="Calibri" panose="020F0502020204030204" pitchFamily="34" charset="0"/>
                <a:cs typeface="Times New Roman" panose="02020603050405020304" pitchFamily="18" charset="0"/>
              </a:rPr>
              <a:t>, khoa </a:t>
            </a:r>
            <a:r>
              <a:rPr lang="vi-VN" sz="2800" dirty="0" err="1">
                <a:latin typeface="Times New Roman" panose="02020603050405020304" pitchFamily="18" charset="0"/>
                <a:ea typeface="Calibri" panose="020F0502020204030204" pitchFamily="34" charset="0"/>
                <a:cs typeface="Times New Roman" panose="02020603050405020304" pitchFamily="18" charset="0"/>
              </a:rPr>
              <a:t>cử</a:t>
            </a: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357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P spid="7"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86061"/>
            <a:ext cx="9910337" cy="646331"/>
          </a:xfrm>
          <a:prstGeom prst="rect">
            <a:avLst/>
          </a:prstGeom>
          <a:noFill/>
        </p:spPr>
        <p:txBody>
          <a:bodyPr wrap="square">
            <a:spAutoFit/>
          </a:bodyPr>
          <a:lstStyle/>
          <a:p>
            <a:pPr marL="0" marR="30480">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hoá</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kiệt</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xuất</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79869"/>
            <a:ext cx="8235561" cy="646331"/>
          </a:xfrm>
          <a:prstGeom prst="rect">
            <a:avLst/>
          </a:prstGeom>
          <a:noFill/>
        </p:spPr>
        <p:txBody>
          <a:bodyPr wrap="square">
            <a:spAutoFit/>
          </a:bodyPr>
          <a:lstStyle/>
          <a:p>
            <a:pPr marR="30480">
              <a:spcBef>
                <a:spcPts val="600"/>
              </a:spcBef>
              <a:spcAft>
                <a:spcPts val="600"/>
              </a:spcAft>
            </a:pPr>
            <a:r>
              <a:rPr lang="en-US" sz="3600" b="1" dirty="0">
                <a:solidFill>
                  <a:srgbClr val="00B050"/>
                </a:solidFill>
                <a:latin typeface="Times New Roman" panose="02020603050405020304" pitchFamily="18" charset="0"/>
                <a:ea typeface="Times New Roman" panose="02020603050405020304" pitchFamily="18" charset="0"/>
              </a:rPr>
              <a:t>2. </a:t>
            </a:r>
            <a:r>
              <a:rPr lang="en-US" sz="3600" b="1" dirty="0" err="1">
                <a:solidFill>
                  <a:srgbClr val="00B050"/>
                </a:solidFill>
                <a:latin typeface="Times New Roman" panose="02020603050405020304" pitchFamily="18" charset="0"/>
                <a:ea typeface="Times New Roman" panose="02020603050405020304" pitchFamily="18" charset="0"/>
              </a:rPr>
              <a:t>Nguyễn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Trãi</a:t>
            </a:r>
            <a:r>
              <a:rPr lang="en-US" sz="3600" b="1" dirty="0">
                <a:solidFill>
                  <a:srgbClr val="00B050"/>
                </a:solidFill>
                <a:latin typeface="Times New Roman" panose="02020603050405020304" pitchFamily="18" charset="0"/>
                <a:ea typeface="Times New Roman" panose="02020603050405020304" pitchFamily="18" charset="0"/>
              </a:rPr>
              <a:t> – </a:t>
            </a:r>
            <a:r>
              <a:rPr lang="en-US" sz="3600" b="1" dirty="0" err="1">
                <a:solidFill>
                  <a:srgbClr val="00B050"/>
                </a:solidFill>
                <a:latin typeface="Times New Roman" panose="02020603050405020304" pitchFamily="18" charset="0"/>
                <a:ea typeface="Times New Roman" panose="02020603050405020304" pitchFamily="18" charset="0"/>
              </a:rPr>
              <a:t>nhà</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văn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kiệt</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xuất</a:t>
            </a:r>
            <a:endParaRPr lang="en-US" sz="3200" dirty="0">
              <a:solidFill>
                <a:srgbClr val="00B050"/>
              </a:solidFill>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732378" y="1478204"/>
            <a:ext cx="11004375" cy="1055608"/>
          </a:xfrm>
          <a:prstGeom prst="roundRect">
            <a:avLst/>
          </a:prstGeom>
          <a:noFill/>
          <a:ln w="28575">
            <a:noFill/>
          </a:ln>
        </p:spPr>
        <p:txBody>
          <a:bodyPr wrap="square">
            <a:spAutoFit/>
          </a:bodyPr>
          <a:lstStyle/>
          <a:p>
            <a:pPr algn="just">
              <a:spcBef>
                <a:spcPts val="600"/>
              </a:spcBef>
              <a:spcAft>
                <a:spcPts val="600"/>
              </a:spcAft>
            </a:pPr>
            <a:r>
              <a:rPr lang="it-IT"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2.1. Nội dung chính của thơ văn Nguyễn Trãi và con người Nguyễn Trãi qua thơ văn: </a:t>
            </a:r>
            <a:endPar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7" name="Hộp Văn bản 6">
            <a:extLst>
              <a:ext uri="{FF2B5EF4-FFF2-40B4-BE49-F238E27FC236}">
                <a16:creationId xmlns:a16="http://schemas.microsoft.com/office/drawing/2014/main" id="{B655761C-65FF-2077-3598-F46330244ACB}"/>
              </a:ext>
            </a:extLst>
          </p:cNvPr>
          <p:cNvSpPr txBox="1"/>
          <p:nvPr/>
        </p:nvSpPr>
        <p:spPr>
          <a:xfrm>
            <a:off x="1275369" y="2940553"/>
            <a:ext cx="10266800" cy="2019945"/>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Thơ văn Nguyễn Trãi thấm nhuần tư tưởng yêu nước, nhân nghĩa vì dân, đề cao vai trò của người dân, cùng với niềm suy tư thế sự và tình yêu thiên nhiên, đất nước. Đó là một con người luôn gắn yêu nước với thương dân, biết ơn người dân.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3F2815DB-43A0-A9F2-202A-3EDD5206C6A2}"/>
              </a:ext>
            </a:extLst>
          </p:cNvPr>
          <p:cNvSpPr txBox="1"/>
          <p:nvPr/>
        </p:nvSpPr>
        <p:spPr>
          <a:xfrm>
            <a:off x="-2434772" y="7594507"/>
            <a:ext cx="12522200" cy="3631763"/>
          </a:xfrm>
          <a:prstGeom prst="rect">
            <a:avLst/>
          </a:prstGeom>
          <a:noFill/>
        </p:spPr>
        <p:txBody>
          <a:bodyPr wrap="square">
            <a:spAutoFit/>
          </a:bodyPr>
          <a:lstStyle/>
          <a:p>
            <a:pPr marL="0" marR="0" algn="just">
              <a:spcBef>
                <a:spcPts val="600"/>
              </a:spcBef>
              <a:spcAft>
                <a:spcPts val="6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Thơ văn Nguyễn Trãi phản ánh bức chân dung con người Nguyễn Trãi với vẻ đẹp của sự hài hoà giữa một vĩ nhân và một con người hết sức đời thường.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Một người con hiếu thảo, một người bạn chân tình.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 Một người gắn bó với quê hương, đất nước. Ông sống hết mình với lợi ích của dân tộc cả trong cuộc kháng chiến chống quân Minh và trong thời bình khi nhiệm vụ xây dựng đất nước được đặt ra cấp thiết.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 Luôn nâng niu, giữ gìn vẻ đẹp của thiên nhiên, yêu thiên nhiên, sống chan hoà cùng tạo vật.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Nguyễn Trãi yêu tình yêu của con người và cũng đau nỗi đau của con người. Thơ ông chứa đựng nhiều chiêm nghiệm về thói đen bạc của lòng người.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30480">
              <a:spcBef>
                <a:spcPts val="600"/>
              </a:spcBef>
              <a:spcAft>
                <a:spcPts val="600"/>
              </a:spcAft>
            </a:pPr>
            <a:r>
              <a:rPr lang="it-IT" sz="1800" dirty="0">
                <a:effectLst/>
                <a:latin typeface="Times New Roman" panose="02020603050405020304" pitchFamily="18" charset="0"/>
                <a:ea typeface="Times New Roman" panose="02020603050405020304" pitchFamily="18" charset="0"/>
              </a:rPr>
              <a:t>Đặc biệt, Nguyễn Trãi đau khi thấy con người chưa hoàn thiện là để mong ước về sự hoàn mĩ của con người. Đó chính là biểu hiện tình yêu người sâu sắc, tha thiết ở Ức Trai.</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400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31102"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86061"/>
            <a:ext cx="9910337" cy="646331"/>
          </a:xfrm>
          <a:prstGeom prst="rect">
            <a:avLst/>
          </a:prstGeom>
          <a:noFill/>
        </p:spPr>
        <p:txBody>
          <a:bodyPr wrap="square">
            <a:spAutoFit/>
          </a:bodyPr>
          <a:lstStyle/>
          <a:p>
            <a:pPr marL="0" marR="30480">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hoá</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kiệt</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xuất</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79869"/>
            <a:ext cx="8235561" cy="646331"/>
          </a:xfrm>
          <a:prstGeom prst="rect">
            <a:avLst/>
          </a:prstGeom>
          <a:noFill/>
        </p:spPr>
        <p:txBody>
          <a:bodyPr wrap="square">
            <a:spAutoFit/>
          </a:bodyPr>
          <a:lstStyle/>
          <a:p>
            <a:pPr marR="30480">
              <a:spcBef>
                <a:spcPts val="600"/>
              </a:spcBef>
              <a:spcAft>
                <a:spcPts val="600"/>
              </a:spcAft>
            </a:pPr>
            <a:r>
              <a:rPr lang="en-US" sz="3600" b="1" dirty="0">
                <a:solidFill>
                  <a:srgbClr val="00B050"/>
                </a:solidFill>
                <a:latin typeface="Times New Roman" panose="02020603050405020304" pitchFamily="18" charset="0"/>
                <a:ea typeface="Times New Roman" panose="02020603050405020304" pitchFamily="18" charset="0"/>
              </a:rPr>
              <a:t>2. </a:t>
            </a:r>
            <a:r>
              <a:rPr lang="en-US" sz="3600" b="1" dirty="0" err="1">
                <a:solidFill>
                  <a:srgbClr val="00B050"/>
                </a:solidFill>
                <a:latin typeface="Times New Roman" panose="02020603050405020304" pitchFamily="18" charset="0"/>
                <a:ea typeface="Times New Roman" panose="02020603050405020304" pitchFamily="18" charset="0"/>
              </a:rPr>
              <a:t>Nguyễn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Trãi</a:t>
            </a:r>
            <a:r>
              <a:rPr lang="en-US" sz="3600" b="1" dirty="0">
                <a:solidFill>
                  <a:srgbClr val="00B050"/>
                </a:solidFill>
                <a:latin typeface="Times New Roman" panose="02020603050405020304" pitchFamily="18" charset="0"/>
                <a:ea typeface="Times New Roman" panose="02020603050405020304" pitchFamily="18" charset="0"/>
              </a:rPr>
              <a:t> – </a:t>
            </a:r>
            <a:r>
              <a:rPr lang="en-US" sz="3600" b="1" dirty="0" err="1">
                <a:solidFill>
                  <a:srgbClr val="00B050"/>
                </a:solidFill>
                <a:latin typeface="Times New Roman" panose="02020603050405020304" pitchFamily="18" charset="0"/>
                <a:ea typeface="Times New Roman" panose="02020603050405020304" pitchFamily="18" charset="0"/>
              </a:rPr>
              <a:t>nhà</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văn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kiệt</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xuất</a:t>
            </a:r>
            <a:endParaRPr lang="en-US" sz="3200" dirty="0">
              <a:solidFill>
                <a:srgbClr val="00B050"/>
              </a:solidFill>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732378" y="1282758"/>
            <a:ext cx="11004375" cy="1055608"/>
          </a:xfrm>
          <a:prstGeom prst="roundRect">
            <a:avLst/>
          </a:prstGeom>
          <a:noFill/>
          <a:ln w="28575">
            <a:noFill/>
          </a:ln>
        </p:spPr>
        <p:txBody>
          <a:bodyPr wrap="square">
            <a:spAutoFit/>
          </a:bodyPr>
          <a:lstStyle/>
          <a:p>
            <a:pPr algn="just">
              <a:spcBef>
                <a:spcPts val="600"/>
              </a:spcBef>
              <a:spcAft>
                <a:spcPts val="600"/>
              </a:spcAft>
            </a:pPr>
            <a:r>
              <a:rPr lang="it-IT"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2.1. Nội dung chính của thơ văn Nguyễn Trãi và con người Nguyễn Trãi qua thơ văn: </a:t>
            </a:r>
            <a:endPar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6" name="Hộp Văn bản 5">
            <a:extLst>
              <a:ext uri="{FF2B5EF4-FFF2-40B4-BE49-F238E27FC236}">
                <a16:creationId xmlns:a16="http://schemas.microsoft.com/office/drawing/2014/main" id="{09648413-EEF6-0061-0242-67B3A93A93A1}"/>
              </a:ext>
            </a:extLst>
          </p:cNvPr>
          <p:cNvSpPr txBox="1"/>
          <p:nvPr/>
        </p:nvSpPr>
        <p:spPr>
          <a:xfrm>
            <a:off x="1044868" y="3916666"/>
            <a:ext cx="10484407" cy="523220"/>
          </a:xfrm>
          <a:prstGeom prst="rect">
            <a:avLst/>
          </a:prstGeom>
          <a:noFill/>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Một người con hiếu thảo, một người bạn chân tình.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B655761C-65FF-2077-3598-F46330244ACB}"/>
              </a:ext>
            </a:extLst>
          </p:cNvPr>
          <p:cNvSpPr txBox="1"/>
          <p:nvPr/>
        </p:nvSpPr>
        <p:spPr>
          <a:xfrm>
            <a:off x="939855" y="2308706"/>
            <a:ext cx="10589420" cy="1532334"/>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Thơ văn Nguyễn Trãi phản ánh bức chân dung con người Nguyễn Trãi với vẻ đẹp của sự hài hoà giữa một vĩ nhân và một con người hết sức đời thường.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3F2815DB-43A0-A9F2-202A-3EDD5206C6A2}"/>
              </a:ext>
            </a:extLst>
          </p:cNvPr>
          <p:cNvSpPr txBox="1"/>
          <p:nvPr/>
        </p:nvSpPr>
        <p:spPr>
          <a:xfrm>
            <a:off x="-2434772" y="7594507"/>
            <a:ext cx="12522200" cy="1354217"/>
          </a:xfrm>
          <a:prstGeom prst="rect">
            <a:avLst/>
          </a:prstGeom>
          <a:noFill/>
        </p:spPr>
        <p:txBody>
          <a:bodyPr wrap="square">
            <a:spAutoFit/>
          </a:bodyPr>
          <a:lstStyle/>
          <a:p>
            <a:pPr marL="0" marR="0" algn="just">
              <a:spcBef>
                <a:spcPts val="600"/>
              </a:spcBef>
              <a:spcAft>
                <a:spcPts val="600"/>
              </a:spcAf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Nguyễn Trãi yêu tình yêu của con người và cũng đau nỗi đau của con người. Thơ ông chứa đựng nhiều chiêm nghiệm về thói đen bạc của lòng người.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30480">
              <a:spcBef>
                <a:spcPts val="600"/>
              </a:spcBef>
              <a:spcAft>
                <a:spcPts val="600"/>
              </a:spcAft>
            </a:pPr>
            <a:r>
              <a:rPr lang="it-IT" sz="1800" dirty="0">
                <a:effectLst/>
                <a:latin typeface="Times New Roman" panose="02020603050405020304" pitchFamily="18" charset="0"/>
                <a:ea typeface="Times New Roman" panose="02020603050405020304" pitchFamily="18" charset="0"/>
              </a:rPr>
              <a:t>Đặc biệt, Nguyễn Trãi đau khi thấy con người chưa hoàn thiện là để mong ước về sự hoàn mĩ của con người. Đó chính là biểu hiện tình yêu người sâu sắc, tha thiết ở Ức Trai.</a:t>
            </a:r>
            <a:endParaRPr lang="en-US" sz="16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80B3E77A-6F09-1DD2-D431-54554D90F264}"/>
              </a:ext>
            </a:extLst>
          </p:cNvPr>
          <p:cNvSpPr txBox="1"/>
          <p:nvPr/>
        </p:nvSpPr>
        <p:spPr>
          <a:xfrm>
            <a:off x="1044868" y="4483895"/>
            <a:ext cx="10257831" cy="1384995"/>
          </a:xfrm>
          <a:prstGeom prst="rect">
            <a:avLst/>
          </a:prstGeom>
          <a:noFill/>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Một người gắn bó với quê hương, đất nước. Ông sống hết mình với lợi ích của dân tộc cả trong cuộc kháng chiến chống quân Minh và trong thời bình khi nhiệm vụ xây dựng đất nước được đặt ra cấp thiết.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B4C71C28-340F-AE46-A763-BA84C6BCE81A}"/>
              </a:ext>
            </a:extLst>
          </p:cNvPr>
          <p:cNvSpPr txBox="1"/>
          <p:nvPr/>
        </p:nvSpPr>
        <p:spPr>
          <a:xfrm>
            <a:off x="1044867" y="5795093"/>
            <a:ext cx="10484407" cy="954107"/>
          </a:xfrm>
          <a:prstGeom prst="rect">
            <a:avLst/>
          </a:prstGeom>
          <a:noFill/>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Luôn nâng niu, giữ gìn vẻ đẹp của thiên nhiên, yêu thiên nhiên, sống chan hoà cùng tạo vật.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009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31102"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86061"/>
            <a:ext cx="9910337" cy="646331"/>
          </a:xfrm>
          <a:prstGeom prst="rect">
            <a:avLst/>
          </a:prstGeom>
          <a:noFill/>
        </p:spPr>
        <p:txBody>
          <a:bodyPr wrap="square">
            <a:spAutoFit/>
          </a:bodyPr>
          <a:lstStyle/>
          <a:p>
            <a:pPr marL="0" marR="30480">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hoá</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kiệt</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xuất</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79869"/>
            <a:ext cx="8235561" cy="646331"/>
          </a:xfrm>
          <a:prstGeom prst="rect">
            <a:avLst/>
          </a:prstGeom>
          <a:noFill/>
        </p:spPr>
        <p:txBody>
          <a:bodyPr wrap="square">
            <a:spAutoFit/>
          </a:bodyPr>
          <a:lstStyle/>
          <a:p>
            <a:pPr marR="30480">
              <a:spcBef>
                <a:spcPts val="600"/>
              </a:spcBef>
              <a:spcAft>
                <a:spcPts val="600"/>
              </a:spcAft>
            </a:pPr>
            <a:r>
              <a:rPr lang="en-US" sz="3600" b="1" dirty="0">
                <a:solidFill>
                  <a:srgbClr val="00B050"/>
                </a:solidFill>
                <a:latin typeface="Times New Roman" panose="02020603050405020304" pitchFamily="18" charset="0"/>
                <a:ea typeface="Times New Roman" panose="02020603050405020304" pitchFamily="18" charset="0"/>
              </a:rPr>
              <a:t>2. </a:t>
            </a:r>
            <a:r>
              <a:rPr lang="en-US" sz="3600" b="1" dirty="0" err="1">
                <a:solidFill>
                  <a:srgbClr val="00B050"/>
                </a:solidFill>
                <a:latin typeface="Times New Roman" panose="02020603050405020304" pitchFamily="18" charset="0"/>
                <a:ea typeface="Times New Roman" panose="02020603050405020304" pitchFamily="18" charset="0"/>
              </a:rPr>
              <a:t>Nguyễn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Trãi</a:t>
            </a:r>
            <a:r>
              <a:rPr lang="en-US" sz="3600" b="1" dirty="0">
                <a:solidFill>
                  <a:srgbClr val="00B050"/>
                </a:solidFill>
                <a:latin typeface="Times New Roman" panose="02020603050405020304" pitchFamily="18" charset="0"/>
                <a:ea typeface="Times New Roman" panose="02020603050405020304" pitchFamily="18" charset="0"/>
              </a:rPr>
              <a:t> – </a:t>
            </a:r>
            <a:r>
              <a:rPr lang="en-US" sz="3600" b="1" dirty="0" err="1">
                <a:solidFill>
                  <a:srgbClr val="00B050"/>
                </a:solidFill>
                <a:latin typeface="Times New Roman" panose="02020603050405020304" pitchFamily="18" charset="0"/>
                <a:ea typeface="Times New Roman" panose="02020603050405020304" pitchFamily="18" charset="0"/>
              </a:rPr>
              <a:t>nhà</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văn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kiệt</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xuất</a:t>
            </a:r>
            <a:endParaRPr lang="en-US" sz="3200" dirty="0">
              <a:solidFill>
                <a:srgbClr val="00B050"/>
              </a:solidFill>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732378" y="1282758"/>
            <a:ext cx="11004375" cy="1055608"/>
          </a:xfrm>
          <a:prstGeom prst="roundRect">
            <a:avLst/>
          </a:prstGeom>
          <a:noFill/>
          <a:ln w="28575">
            <a:noFill/>
          </a:ln>
        </p:spPr>
        <p:txBody>
          <a:bodyPr wrap="square">
            <a:spAutoFit/>
          </a:bodyPr>
          <a:lstStyle/>
          <a:p>
            <a:pPr algn="just">
              <a:spcBef>
                <a:spcPts val="600"/>
              </a:spcBef>
              <a:spcAft>
                <a:spcPts val="600"/>
              </a:spcAft>
            </a:pPr>
            <a:r>
              <a:rPr lang="it-IT" sz="2800" b="1" i="1" dirty="0">
                <a:solidFill>
                  <a:srgbClr val="00CC00"/>
                </a:solidFill>
                <a:latin typeface="Times New Roman" panose="02020603050405020304" pitchFamily="18" charset="0"/>
                <a:ea typeface="Calibri" panose="020F0502020204030204" pitchFamily="34" charset="0"/>
                <a:cs typeface="Times New Roman" panose="02020603050405020304" pitchFamily="18" charset="0"/>
              </a:rPr>
              <a:t>2.1. Nội dung chính của thơ văn Nguyễn Trãi và con người Nguyễn Trãi qua thơ văn: </a:t>
            </a:r>
            <a:endParaRPr lang="en-US" sz="2800" dirty="0">
              <a:solidFill>
                <a:srgbClr val="00CC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7" name="Hộp Văn bản 6">
            <a:extLst>
              <a:ext uri="{FF2B5EF4-FFF2-40B4-BE49-F238E27FC236}">
                <a16:creationId xmlns:a16="http://schemas.microsoft.com/office/drawing/2014/main" id="{B655761C-65FF-2077-3598-F46330244ACB}"/>
              </a:ext>
            </a:extLst>
          </p:cNvPr>
          <p:cNvSpPr txBox="1"/>
          <p:nvPr/>
        </p:nvSpPr>
        <p:spPr>
          <a:xfrm>
            <a:off x="939855" y="2308706"/>
            <a:ext cx="10589420" cy="1532334"/>
          </a:xfrm>
          <a:prstGeom prst="roundRect">
            <a:avLst/>
          </a:prstGeom>
          <a:noFill/>
          <a:ln w="28575">
            <a:solidFill>
              <a:srgbClr val="00B050"/>
            </a:solidFill>
          </a:ln>
        </p:spPr>
        <p:txBody>
          <a:bodyPr wrap="square">
            <a:spAutoFit/>
          </a:bodyPr>
          <a:lstStyle/>
          <a:p>
            <a:pPr algn="just">
              <a:spcBef>
                <a:spcPts val="600"/>
              </a:spcBef>
              <a:spcAft>
                <a:spcPts val="6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 Nguyễn Trãi yêu tình yêu của con người và cũng đau nỗi đau của con người. Thơ ông chứa đựng nhiều chiêm nghiệm về thói đen bạc của lòng người.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B4C71C28-340F-AE46-A763-BA84C6BCE81A}"/>
              </a:ext>
            </a:extLst>
          </p:cNvPr>
          <p:cNvSpPr txBox="1"/>
          <p:nvPr/>
        </p:nvSpPr>
        <p:spPr>
          <a:xfrm>
            <a:off x="1057762" y="4387208"/>
            <a:ext cx="10484407" cy="1384995"/>
          </a:xfrm>
          <a:prstGeom prst="rect">
            <a:avLst/>
          </a:prstGeom>
          <a:noFill/>
        </p:spPr>
        <p:txBody>
          <a:bodyPr wrap="square">
            <a:spAutoFit/>
          </a:bodyPr>
          <a:lstStyle/>
          <a:p>
            <a:pPr marR="30480">
              <a:spcBef>
                <a:spcPts val="600"/>
              </a:spcBef>
              <a:spcAft>
                <a:spcPts val="600"/>
              </a:spcAft>
            </a:pPr>
            <a:r>
              <a:rPr lang="it-IT" sz="2800" dirty="0">
                <a:solidFill>
                  <a:srgbClr val="00B050"/>
                </a:solidFill>
                <a:latin typeface="Times New Roman" panose="02020603050405020304" pitchFamily="18" charset="0"/>
                <a:ea typeface="Times New Roman" panose="02020603050405020304" pitchFamily="18" charset="0"/>
              </a:rPr>
              <a:t>Đặc biệt, Nguyễn Trãi đau khi thấy con người chưa hoàn thiện là để mong ước về sự hoàn mĩ của con người. Đó chính là biểu hiện tình yêu người sâu sắc, tha thiết ở Ức Trai.</a:t>
            </a:r>
            <a:endParaRPr lang="en-US" sz="2400"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0843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86061"/>
            <a:ext cx="9910337" cy="646331"/>
          </a:xfrm>
          <a:prstGeom prst="rect">
            <a:avLst/>
          </a:prstGeom>
          <a:noFill/>
        </p:spPr>
        <p:txBody>
          <a:bodyPr wrap="square">
            <a:spAutoFit/>
          </a:bodyPr>
          <a:lstStyle/>
          <a:p>
            <a:pPr marL="0" marR="30480">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hoá</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kiệt</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xuất</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79869"/>
            <a:ext cx="8235561" cy="646331"/>
          </a:xfrm>
          <a:prstGeom prst="rect">
            <a:avLst/>
          </a:prstGeom>
          <a:noFill/>
        </p:spPr>
        <p:txBody>
          <a:bodyPr wrap="square">
            <a:spAutoFit/>
          </a:bodyPr>
          <a:lstStyle/>
          <a:p>
            <a:pPr marR="30480">
              <a:spcBef>
                <a:spcPts val="600"/>
              </a:spcBef>
              <a:spcAft>
                <a:spcPts val="600"/>
              </a:spcAft>
            </a:pPr>
            <a:r>
              <a:rPr lang="en-US" sz="3600" b="1" dirty="0">
                <a:solidFill>
                  <a:srgbClr val="00B050"/>
                </a:solidFill>
                <a:latin typeface="Times New Roman" panose="02020603050405020304" pitchFamily="18" charset="0"/>
                <a:ea typeface="Times New Roman" panose="02020603050405020304" pitchFamily="18" charset="0"/>
              </a:rPr>
              <a:t>2. </a:t>
            </a:r>
            <a:r>
              <a:rPr lang="en-US" sz="3600" b="1" dirty="0" err="1">
                <a:solidFill>
                  <a:srgbClr val="00B050"/>
                </a:solidFill>
                <a:latin typeface="Times New Roman" panose="02020603050405020304" pitchFamily="18" charset="0"/>
                <a:ea typeface="Times New Roman" panose="02020603050405020304" pitchFamily="18" charset="0"/>
              </a:rPr>
              <a:t>Nguyễn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Trãi</a:t>
            </a:r>
            <a:r>
              <a:rPr lang="en-US" sz="3600" b="1" dirty="0">
                <a:solidFill>
                  <a:srgbClr val="00B050"/>
                </a:solidFill>
                <a:latin typeface="Times New Roman" panose="02020603050405020304" pitchFamily="18" charset="0"/>
                <a:ea typeface="Times New Roman" panose="02020603050405020304" pitchFamily="18" charset="0"/>
              </a:rPr>
              <a:t> – </a:t>
            </a:r>
            <a:r>
              <a:rPr lang="en-US" sz="3600" b="1" dirty="0" err="1">
                <a:solidFill>
                  <a:srgbClr val="00B050"/>
                </a:solidFill>
                <a:latin typeface="Times New Roman" panose="02020603050405020304" pitchFamily="18" charset="0"/>
                <a:ea typeface="Times New Roman" panose="02020603050405020304" pitchFamily="18" charset="0"/>
              </a:rPr>
              <a:t>nhà</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văn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kiệt</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xuất</a:t>
            </a:r>
            <a:endParaRPr lang="en-US" sz="3200" dirty="0">
              <a:solidFill>
                <a:srgbClr val="00B050"/>
              </a:solidFill>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732377" y="1441126"/>
            <a:ext cx="11004375" cy="578882"/>
          </a:xfrm>
          <a:prstGeom prst="roundRect">
            <a:avLst/>
          </a:prstGeom>
          <a:noFill/>
          <a:ln w="28575">
            <a:noFill/>
          </a:ln>
        </p:spPr>
        <p:txBody>
          <a:bodyPr wrap="square">
            <a:spAutoFit/>
          </a:bodyPr>
          <a:lstStyle/>
          <a:p>
            <a:pPr marL="0" marR="30480">
              <a:spcBef>
                <a:spcPts val="600"/>
              </a:spcBef>
              <a:spcAft>
                <a:spcPts val="600"/>
              </a:spcAft>
            </a:pPr>
            <a:r>
              <a:rPr lang="it-IT" sz="2800" b="1" i="1" dirty="0">
                <a:solidFill>
                  <a:srgbClr val="00CC00"/>
                </a:solidFill>
                <a:effectLst/>
                <a:latin typeface="Times New Roman" panose="02020603050405020304" pitchFamily="18" charset="0"/>
                <a:ea typeface="Times New Roman" panose="02020603050405020304" pitchFamily="18" charset="0"/>
              </a:rPr>
              <a:t>2.2. Những đóng góp về mặt nghệ thuật của thơ văn Nguyễn Trãi</a:t>
            </a:r>
            <a:endParaRPr lang="en-US" sz="2400" dirty="0">
              <a:solidFill>
                <a:srgbClr val="00CC00"/>
              </a:solidFill>
              <a:effectLst/>
              <a:latin typeface="Times New Roman" panose="02020603050405020304" pitchFamily="18" charset="0"/>
              <a:ea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7" name="Hộp Văn bản 6">
            <a:extLst>
              <a:ext uri="{FF2B5EF4-FFF2-40B4-BE49-F238E27FC236}">
                <a16:creationId xmlns:a16="http://schemas.microsoft.com/office/drawing/2014/main" id="{B655761C-65FF-2077-3598-F46330244ACB}"/>
              </a:ext>
            </a:extLst>
          </p:cNvPr>
          <p:cNvSpPr txBox="1"/>
          <p:nvPr/>
        </p:nvSpPr>
        <p:spPr>
          <a:xfrm>
            <a:off x="939854" y="3797064"/>
            <a:ext cx="10589420"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Ông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xuất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đưa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nghị</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s-ES" sz="2800" dirty="0">
                <a:latin typeface="Times New Roman" panose="02020603050405020304" pitchFamily="18" charset="0"/>
                <a:ea typeface="Calibri" panose="020F0502020204030204" pitchFamily="34" charset="0"/>
                <a:cs typeface="Times New Roman" panose="02020603050405020304" pitchFamily="18" charset="0"/>
              </a:rPr>
              <a:t> ở </a:t>
            </a:r>
            <a:r>
              <a:rPr lang="es-ES" sz="2800" dirty="0" err="1">
                <a:latin typeface="Times New Roman" panose="02020603050405020304" pitchFamily="18" charset="0"/>
                <a:ea typeface="Calibri" panose="020F0502020204030204" pitchFamily="34" charset="0"/>
                <a:cs typeface="Times New Roman" panose="02020603050405020304" pitchFamily="18" charset="0"/>
              </a:rPr>
              <a:t>giai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này</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đạt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hoàn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thiện</a:t>
            </a:r>
            <a:r>
              <a:rPr lang="es-E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B4C71C28-340F-AE46-A763-BA84C6BCE81A}"/>
              </a:ext>
            </a:extLst>
          </p:cNvPr>
          <p:cNvSpPr txBox="1"/>
          <p:nvPr/>
        </p:nvSpPr>
        <p:spPr>
          <a:xfrm>
            <a:off x="853796" y="2082682"/>
            <a:ext cx="10484407" cy="1384995"/>
          </a:xfrm>
          <a:prstGeom prst="rect">
            <a:avLst/>
          </a:prstGeom>
          <a:noFill/>
        </p:spPr>
        <p:txBody>
          <a:bodyPr wrap="square">
            <a:spAutoFit/>
          </a:bodyPr>
          <a:lstStyle/>
          <a:p>
            <a:pPr algn="just">
              <a:spcBef>
                <a:spcPts val="600"/>
              </a:spcBef>
              <a:spcAft>
                <a:spcPts val="600"/>
              </a:spcAft>
              <a:tabLst>
                <a:tab pos="171450" algn="l"/>
                <a:tab pos="457200" algn="l"/>
                <a:tab pos="685800" algn="l"/>
              </a:tabLst>
            </a:pPr>
            <a:r>
              <a:rPr lang="es-ES" sz="2800" b="1"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Nguyễn</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Trãi</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là</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sự</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kết</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tinh</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nghệ</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thuật</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nhiều</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thế</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kỉ</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học</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Việt</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Nam</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Ông</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công</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lớn</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trong</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việc</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hoàn</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thiện</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phát</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khởi</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đầu</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nhiều</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thể</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loại</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r>
              <a:rPr lang="es-ES" sz="2800" b="1" dirty="0" err="1">
                <a:latin typeface="Times New Roman" panose="02020603050405020304" pitchFamily="18" charset="0"/>
                <a:ea typeface="Calibri" panose="020F0502020204030204" pitchFamily="34" charset="0"/>
                <a:cs typeface="Times New Roman" panose="02020603050405020304" pitchFamily="18" charset="0"/>
              </a:rPr>
              <a:t>học</a:t>
            </a:r>
            <a:r>
              <a:rPr lang="es-E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8E3F426E-5B74-39BE-248E-9EAFDB18E77C}"/>
              </a:ext>
            </a:extLst>
          </p:cNvPr>
          <p:cNvSpPr txBox="1"/>
          <p:nvPr/>
        </p:nvSpPr>
        <p:spPr>
          <a:xfrm>
            <a:off x="952749" y="5208584"/>
            <a:ext cx="10589420"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phú</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ngòi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bút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cũng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đạt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s-E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1747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86061"/>
            <a:ext cx="9910337" cy="646331"/>
          </a:xfrm>
          <a:prstGeom prst="rect">
            <a:avLst/>
          </a:prstGeom>
          <a:noFill/>
        </p:spPr>
        <p:txBody>
          <a:bodyPr wrap="square">
            <a:spAutoFit/>
          </a:bodyPr>
          <a:lstStyle/>
          <a:p>
            <a:pPr marL="0" marR="30480">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hoá</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kiệt</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xuất</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79869"/>
            <a:ext cx="8235561" cy="646331"/>
          </a:xfrm>
          <a:prstGeom prst="rect">
            <a:avLst/>
          </a:prstGeom>
          <a:noFill/>
        </p:spPr>
        <p:txBody>
          <a:bodyPr wrap="square">
            <a:spAutoFit/>
          </a:bodyPr>
          <a:lstStyle/>
          <a:p>
            <a:pPr marR="30480">
              <a:spcBef>
                <a:spcPts val="600"/>
              </a:spcBef>
              <a:spcAft>
                <a:spcPts val="600"/>
              </a:spcAft>
            </a:pPr>
            <a:r>
              <a:rPr lang="en-US" sz="3600" b="1" dirty="0">
                <a:solidFill>
                  <a:srgbClr val="00B050"/>
                </a:solidFill>
                <a:latin typeface="Times New Roman" panose="02020603050405020304" pitchFamily="18" charset="0"/>
                <a:ea typeface="Times New Roman" panose="02020603050405020304" pitchFamily="18" charset="0"/>
              </a:rPr>
              <a:t>2. </a:t>
            </a:r>
            <a:r>
              <a:rPr lang="en-US" sz="3600" b="1" dirty="0" err="1">
                <a:solidFill>
                  <a:srgbClr val="00B050"/>
                </a:solidFill>
                <a:latin typeface="Times New Roman" panose="02020603050405020304" pitchFamily="18" charset="0"/>
                <a:ea typeface="Times New Roman" panose="02020603050405020304" pitchFamily="18" charset="0"/>
              </a:rPr>
              <a:t>Nguyễn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Trãi</a:t>
            </a:r>
            <a:r>
              <a:rPr lang="en-US" sz="3600" b="1" dirty="0">
                <a:solidFill>
                  <a:srgbClr val="00B050"/>
                </a:solidFill>
                <a:latin typeface="Times New Roman" panose="02020603050405020304" pitchFamily="18" charset="0"/>
                <a:ea typeface="Times New Roman" panose="02020603050405020304" pitchFamily="18" charset="0"/>
              </a:rPr>
              <a:t> – </a:t>
            </a:r>
            <a:r>
              <a:rPr lang="en-US" sz="3600" b="1" dirty="0" err="1">
                <a:solidFill>
                  <a:srgbClr val="00B050"/>
                </a:solidFill>
                <a:latin typeface="Times New Roman" panose="02020603050405020304" pitchFamily="18" charset="0"/>
                <a:ea typeface="Times New Roman" panose="02020603050405020304" pitchFamily="18" charset="0"/>
              </a:rPr>
              <a:t>nhà</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văn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kiệt</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xuất</a:t>
            </a:r>
            <a:endParaRPr lang="en-US" sz="3200" dirty="0">
              <a:solidFill>
                <a:srgbClr val="00B050"/>
              </a:solidFill>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732377" y="1441126"/>
            <a:ext cx="11004375" cy="578882"/>
          </a:xfrm>
          <a:prstGeom prst="roundRect">
            <a:avLst/>
          </a:prstGeom>
          <a:noFill/>
          <a:ln w="28575">
            <a:noFill/>
          </a:ln>
        </p:spPr>
        <p:txBody>
          <a:bodyPr wrap="square">
            <a:spAutoFit/>
          </a:bodyPr>
          <a:lstStyle/>
          <a:p>
            <a:pPr marL="0" marR="30480">
              <a:spcBef>
                <a:spcPts val="600"/>
              </a:spcBef>
              <a:spcAft>
                <a:spcPts val="600"/>
              </a:spcAft>
            </a:pPr>
            <a:r>
              <a:rPr lang="it-IT" sz="2800" b="1" i="1" dirty="0">
                <a:solidFill>
                  <a:srgbClr val="00CC00"/>
                </a:solidFill>
                <a:effectLst/>
                <a:latin typeface="Times New Roman" panose="02020603050405020304" pitchFamily="18" charset="0"/>
                <a:ea typeface="Times New Roman" panose="02020603050405020304" pitchFamily="18" charset="0"/>
              </a:rPr>
              <a:t>2.2. Những đóng góp về mặt nghệ thuật của thơ văn Nguyễn Trãi</a:t>
            </a:r>
            <a:endParaRPr lang="en-US" sz="2400" dirty="0">
              <a:solidFill>
                <a:srgbClr val="00CC00"/>
              </a:solidFill>
              <a:effectLst/>
              <a:latin typeface="Times New Roman" panose="02020603050405020304" pitchFamily="18" charset="0"/>
              <a:ea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7" name="Hộp Văn bản 6">
            <a:extLst>
              <a:ext uri="{FF2B5EF4-FFF2-40B4-BE49-F238E27FC236}">
                <a16:creationId xmlns:a16="http://schemas.microsoft.com/office/drawing/2014/main" id="{B655761C-65FF-2077-3598-F46330244ACB}"/>
              </a:ext>
            </a:extLst>
          </p:cNvPr>
          <p:cNvSpPr txBox="1"/>
          <p:nvPr/>
        </p:nvSpPr>
        <p:spPr>
          <a:xfrm>
            <a:off x="952749" y="1984077"/>
            <a:ext cx="8479917" cy="578882"/>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thi</a:t>
            </a:r>
            <a:r>
              <a:rPr lang="es-ES" sz="2800" dirty="0">
                <a:latin typeface="Times New Roman" panose="02020603050405020304" pitchFamily="18" charset="0"/>
                <a:ea typeface="Calibri" panose="020F0502020204030204" pitchFamily="34" charset="0"/>
                <a:cs typeface="Times New Roman" panose="02020603050405020304" pitchFamily="18" charset="0"/>
              </a:rPr>
              <a:t> ca,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trữ</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sâu</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8E3F426E-5B74-39BE-248E-9EAFDB18E77C}"/>
              </a:ext>
            </a:extLst>
          </p:cNvPr>
          <p:cNvSpPr txBox="1"/>
          <p:nvPr/>
        </p:nvSpPr>
        <p:spPr>
          <a:xfrm>
            <a:off x="939854" y="2723584"/>
            <a:ext cx="10589420" cy="1532334"/>
          </a:xfrm>
          <a:prstGeom prst="roundRect">
            <a:avLst/>
          </a:prstGeom>
          <a:noFill/>
          <a:ln w="28575">
            <a:noFill/>
          </a:ln>
        </p:spPr>
        <p:txBody>
          <a:bodyPr wrap="square">
            <a:spAutoFit/>
          </a:bodyPr>
          <a:lstStyle/>
          <a:p>
            <a:pPr algn="just">
              <a:spcBef>
                <a:spcPts val="600"/>
              </a:spcBef>
              <a:spcAft>
                <a:spcPts val="600"/>
              </a:spcAft>
              <a:tabLst>
                <a:tab pos="171450" algn="l"/>
                <a:tab pos="457200" algn="l"/>
                <a:tab pos="685800"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Ức</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Trai</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thi</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tập</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ông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đưa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chữ</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Hán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Nam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đạt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nhuần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nhuỵ</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ra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thẩm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mĩ</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phong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phú</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vừa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trí</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tuệ</a:t>
            </a:r>
            <a:r>
              <a:rPr lang="es-ES" sz="2800" dirty="0">
                <a:latin typeface="Times New Roman" panose="02020603050405020304" pitchFamily="18" charset="0"/>
                <a:ea typeface="Calibri" panose="020F0502020204030204" pitchFamily="34" charset="0"/>
                <a:cs typeface="Times New Roman" panose="02020603050405020304" pitchFamily="18" charset="0"/>
              </a:rPr>
              <a:t>, hào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hùng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vữa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trữ</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lãng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mạn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13C905EF-BAFF-C569-A7E9-FD2637A58C2F}"/>
              </a:ext>
            </a:extLst>
          </p:cNvPr>
          <p:cNvSpPr txBox="1"/>
          <p:nvPr/>
        </p:nvSpPr>
        <p:spPr>
          <a:xfrm>
            <a:off x="952749" y="4302543"/>
            <a:ext cx="10589420" cy="1532334"/>
          </a:xfrm>
          <a:prstGeom prst="roundRect">
            <a:avLst/>
          </a:prstGeom>
          <a:noFill/>
          <a:ln w="28575">
            <a:noFill/>
          </a:ln>
        </p:spPr>
        <p:txBody>
          <a:bodyPr wrap="square">
            <a:spAutoFit/>
          </a:bodyPr>
          <a:lstStyle/>
          <a:p>
            <a:pPr algn="just">
              <a:spcBef>
                <a:spcPts val="600"/>
              </a:spcBef>
              <a:spcAft>
                <a:spcPts val="600"/>
              </a:spcAft>
              <a:tabLst>
                <a:tab pos="171450" algn="l"/>
                <a:tab pos="457200" algn="l"/>
                <a:tab pos="685800"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biệt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chữ</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Nôm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Quốc</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âm</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thi</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tập</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khẳng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có</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khả</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phản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ánh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sâu</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s-ES" sz="2800" dirty="0">
                <a:latin typeface="Times New Roman" panose="02020603050405020304" pitchFamily="18" charset="0"/>
                <a:ea typeface="Calibri" panose="020F0502020204030204" pitchFamily="34" charset="0"/>
                <a:cs typeface="Times New Roman" panose="02020603050405020304" pitchFamily="18" charset="0"/>
              </a:rPr>
              <a:t> con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cũng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xã</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3333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86061"/>
            <a:ext cx="9910337" cy="646331"/>
          </a:xfrm>
          <a:prstGeom prst="rect">
            <a:avLst/>
          </a:prstGeom>
          <a:noFill/>
        </p:spPr>
        <p:txBody>
          <a:bodyPr wrap="square">
            <a:spAutoFit/>
          </a:bodyPr>
          <a:lstStyle/>
          <a:p>
            <a:pPr marL="0" marR="30480">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II.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Nguyễn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Trãi</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hoá</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nhà</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kiệt</a:t>
            </a: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Times New Roman" panose="02020603050405020304" pitchFamily="18" charset="0"/>
              </a:rPr>
              <a:t>xuất</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48782" y="779869"/>
            <a:ext cx="8235561" cy="646331"/>
          </a:xfrm>
          <a:prstGeom prst="rect">
            <a:avLst/>
          </a:prstGeom>
          <a:noFill/>
        </p:spPr>
        <p:txBody>
          <a:bodyPr wrap="square">
            <a:spAutoFit/>
          </a:bodyPr>
          <a:lstStyle/>
          <a:p>
            <a:pPr marR="30480">
              <a:spcBef>
                <a:spcPts val="600"/>
              </a:spcBef>
              <a:spcAft>
                <a:spcPts val="600"/>
              </a:spcAft>
            </a:pPr>
            <a:r>
              <a:rPr lang="en-US" sz="3600" b="1" dirty="0">
                <a:solidFill>
                  <a:srgbClr val="00B050"/>
                </a:solidFill>
                <a:latin typeface="Times New Roman" panose="02020603050405020304" pitchFamily="18" charset="0"/>
                <a:ea typeface="Times New Roman" panose="02020603050405020304" pitchFamily="18" charset="0"/>
              </a:rPr>
              <a:t>2. </a:t>
            </a:r>
            <a:r>
              <a:rPr lang="en-US" sz="3600" b="1" dirty="0" err="1">
                <a:solidFill>
                  <a:srgbClr val="00B050"/>
                </a:solidFill>
                <a:latin typeface="Times New Roman" panose="02020603050405020304" pitchFamily="18" charset="0"/>
                <a:ea typeface="Times New Roman" panose="02020603050405020304" pitchFamily="18" charset="0"/>
              </a:rPr>
              <a:t>Nguyễn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Trãi</a:t>
            </a:r>
            <a:r>
              <a:rPr lang="en-US" sz="3600" b="1" dirty="0">
                <a:solidFill>
                  <a:srgbClr val="00B050"/>
                </a:solidFill>
                <a:latin typeface="Times New Roman" panose="02020603050405020304" pitchFamily="18" charset="0"/>
                <a:ea typeface="Times New Roman" panose="02020603050405020304" pitchFamily="18" charset="0"/>
              </a:rPr>
              <a:t> – </a:t>
            </a:r>
            <a:r>
              <a:rPr lang="en-US" sz="3600" b="1" dirty="0" err="1">
                <a:solidFill>
                  <a:srgbClr val="00B050"/>
                </a:solidFill>
                <a:latin typeface="Times New Roman" panose="02020603050405020304" pitchFamily="18" charset="0"/>
                <a:ea typeface="Times New Roman" panose="02020603050405020304" pitchFamily="18" charset="0"/>
              </a:rPr>
              <a:t>nhà</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văn</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kiệt</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xuất</a:t>
            </a:r>
            <a:endParaRPr lang="en-US" sz="3200" dirty="0">
              <a:solidFill>
                <a:srgbClr val="00B050"/>
              </a:solidFill>
              <a:latin typeface="Times New Roman" panose="02020603050405020304" pitchFamily="18" charset="0"/>
              <a:ea typeface="Times New Roman" panose="02020603050405020304" pitchFamily="18" charset="0"/>
            </a:endParaRPr>
          </a:p>
        </p:txBody>
      </p:sp>
      <p:sp>
        <p:nvSpPr>
          <p:cNvPr id="20" name="Hộp Văn bản 19">
            <a:extLst>
              <a:ext uri="{FF2B5EF4-FFF2-40B4-BE49-F238E27FC236}">
                <a16:creationId xmlns:a16="http://schemas.microsoft.com/office/drawing/2014/main" id="{F5DDD39A-2273-CE3F-0F76-69F2A0396E7A}"/>
              </a:ext>
            </a:extLst>
          </p:cNvPr>
          <p:cNvSpPr txBox="1"/>
          <p:nvPr/>
        </p:nvSpPr>
        <p:spPr>
          <a:xfrm>
            <a:off x="732377" y="1441126"/>
            <a:ext cx="11004375" cy="578882"/>
          </a:xfrm>
          <a:prstGeom prst="roundRect">
            <a:avLst/>
          </a:prstGeom>
          <a:noFill/>
          <a:ln w="28575">
            <a:noFill/>
          </a:ln>
        </p:spPr>
        <p:txBody>
          <a:bodyPr wrap="square">
            <a:spAutoFit/>
          </a:bodyPr>
          <a:lstStyle/>
          <a:p>
            <a:pPr marL="0" marR="30480">
              <a:spcBef>
                <a:spcPts val="600"/>
              </a:spcBef>
              <a:spcAft>
                <a:spcPts val="600"/>
              </a:spcAft>
            </a:pPr>
            <a:r>
              <a:rPr lang="it-IT" sz="2800" b="1" i="1" dirty="0">
                <a:solidFill>
                  <a:srgbClr val="00CC00"/>
                </a:solidFill>
                <a:effectLst/>
                <a:latin typeface="Times New Roman" panose="02020603050405020304" pitchFamily="18" charset="0"/>
                <a:ea typeface="Times New Roman" panose="02020603050405020304" pitchFamily="18" charset="0"/>
              </a:rPr>
              <a:t>2.2. Những đóng góp về mặt nghệ thuật của thơ văn Nguyễn Trãi</a:t>
            </a:r>
            <a:endParaRPr lang="en-US" sz="2400" dirty="0">
              <a:solidFill>
                <a:srgbClr val="00CC00"/>
              </a:solidFill>
              <a:effectLst/>
              <a:latin typeface="Times New Roman" panose="02020603050405020304" pitchFamily="18" charset="0"/>
              <a:ea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7" name="Hộp Văn bản 6">
            <a:extLst>
              <a:ext uri="{FF2B5EF4-FFF2-40B4-BE49-F238E27FC236}">
                <a16:creationId xmlns:a16="http://schemas.microsoft.com/office/drawing/2014/main" id="{B655761C-65FF-2077-3598-F46330244ACB}"/>
              </a:ext>
            </a:extLst>
          </p:cNvPr>
          <p:cNvSpPr txBox="1"/>
          <p:nvPr/>
        </p:nvSpPr>
        <p:spPr>
          <a:xfrm>
            <a:off x="952749" y="2106944"/>
            <a:ext cx="8479917" cy="578882"/>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thi</a:t>
            </a:r>
            <a:r>
              <a:rPr lang="es-ES" sz="2800" dirty="0">
                <a:latin typeface="Times New Roman" panose="02020603050405020304" pitchFamily="18" charset="0"/>
                <a:ea typeface="Calibri" panose="020F0502020204030204" pitchFamily="34" charset="0"/>
                <a:cs typeface="Times New Roman" panose="02020603050405020304" pitchFamily="18" charset="0"/>
              </a:rPr>
              <a:t> ca,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trữ</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sâu</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8E3F426E-5B74-39BE-248E-9EAFDB18E77C}"/>
              </a:ext>
            </a:extLst>
          </p:cNvPr>
          <p:cNvSpPr txBox="1"/>
          <p:nvPr/>
        </p:nvSpPr>
        <p:spPr>
          <a:xfrm>
            <a:off x="939854" y="2723584"/>
            <a:ext cx="10589420" cy="2009061"/>
          </a:xfrm>
          <a:prstGeom prst="roundRect">
            <a:avLst/>
          </a:prstGeom>
          <a:noFill/>
          <a:ln w="28575">
            <a:noFill/>
          </a:ln>
        </p:spPr>
        <p:txBody>
          <a:bodyPr wrap="square">
            <a:spAutoFit/>
          </a:bodyPr>
          <a:lstStyle/>
          <a:p>
            <a:pPr algn="just">
              <a:spcBef>
                <a:spcPts val="600"/>
              </a:spcBef>
              <a:spcAft>
                <a:spcPts val="600"/>
              </a:spcAft>
              <a:tabLst>
                <a:tab pos="171450" algn="l"/>
                <a:tab pos="457200" algn="l"/>
                <a:tab pos="685800"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Ông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đưa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Nôm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thẩm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mĩ</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đưa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tục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Quốc</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âm</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thi</a:t>
            </a:r>
            <a:r>
              <a:rPr lang="es-ES" sz="2800" i="1" dirty="0">
                <a:latin typeface="Times New Roman" panose="02020603050405020304" pitchFamily="18" charset="0"/>
                <a:ea typeface="Calibri" panose="020F0502020204030204" pitchFamily="34" charset="0"/>
                <a:cs typeface="Times New Roman" panose="02020603050405020304" pitchFamily="18" charset="0"/>
              </a:rPr>
              <a:t> </a:t>
            </a:r>
            <a:r>
              <a:rPr lang="es-ES" sz="2800" i="1" dirty="0" err="1">
                <a:latin typeface="Times New Roman" panose="02020603050405020304" pitchFamily="18" charset="0"/>
                <a:ea typeface="Calibri" panose="020F0502020204030204" pitchFamily="34" charset="0"/>
                <a:cs typeface="Times New Roman" panose="02020603050405020304" pitchFamily="18" charset="0"/>
              </a:rPr>
              <a:t>tập</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có</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tới</a:t>
            </a:r>
            <a:r>
              <a:rPr lang="es-ES" sz="2800" dirty="0">
                <a:latin typeface="Times New Roman" panose="02020603050405020304" pitchFamily="18" charset="0"/>
                <a:ea typeface="Calibri" panose="020F0502020204030204" pitchFamily="34" charset="0"/>
                <a:cs typeface="Times New Roman" panose="02020603050405020304" pitchFamily="18" charset="0"/>
              </a:rPr>
              <a:t> 186 </a:t>
            </a:r>
            <a:r>
              <a:rPr lang="es-E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thất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xen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có</a:t>
            </a:r>
            <a:r>
              <a:rPr lang="es-ES" sz="2800" dirty="0">
                <a:latin typeface="Times New Roman" panose="02020603050405020304" pitchFamily="18" charset="0"/>
                <a:ea typeface="Calibri" panose="020F0502020204030204" pitchFamily="34" charset="0"/>
                <a:cs typeface="Times New Roman" panose="02020603050405020304" pitchFamily="18" charset="0"/>
              </a:rPr>
              <a:t> ý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lối</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riêng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Nam</a:t>
            </a:r>
            <a:r>
              <a:rPr lang="es-E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13C905EF-BAFF-C569-A7E9-FD2637A58C2F}"/>
              </a:ext>
            </a:extLst>
          </p:cNvPr>
          <p:cNvSpPr txBox="1"/>
          <p:nvPr/>
        </p:nvSpPr>
        <p:spPr>
          <a:xfrm>
            <a:off x="952749" y="4732645"/>
            <a:ext cx="10589420" cy="1532334"/>
          </a:xfrm>
          <a:prstGeom prst="roundRect">
            <a:avLst/>
          </a:prstGeom>
          <a:noFill/>
          <a:ln w="28575">
            <a:noFill/>
          </a:ln>
        </p:spPr>
        <p:txBody>
          <a:bodyPr wrap="square">
            <a:spAutoFit/>
          </a:bodyPr>
          <a:lstStyle/>
          <a:p>
            <a:pPr algn="just"/>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Những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sự</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vật</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bình</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dị</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dân</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dã</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đời</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thường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như</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quả</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núc</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nác</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lảnh</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mùng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tơi</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bè</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rau</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muống</a:t>
            </a:r>
            <a:r>
              <a:rPr lang="es-ES" sz="2800" dirty="0">
                <a:latin typeface="Times New Roman" panose="02020603050405020304" pitchFamily="18" charset="0"/>
                <a:ea typeface="Calibri" panose="020F0502020204030204" pitchFamily="34" charset="0"/>
              </a:rPr>
              <a:t>, con </a:t>
            </a:r>
            <a:r>
              <a:rPr lang="es-ES" sz="2800" dirty="0" err="1">
                <a:latin typeface="Times New Roman" panose="02020603050405020304" pitchFamily="18" charset="0"/>
                <a:ea typeface="Calibri" panose="020F0502020204030204" pitchFamily="34" charset="0"/>
              </a:rPr>
              <a:t>đòng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đòng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cũng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đều</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được</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Nguyễn</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Trãi</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đưa</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vào</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thơ</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một</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cách</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tự</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nhiên</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tạo</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nên</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những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rung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động</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thẩm</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mĩ</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mới</a:t>
            </a:r>
            <a:r>
              <a:rPr lang="es-ES" sz="2800" dirty="0">
                <a:latin typeface="Times New Roman" panose="02020603050405020304" pitchFamily="18" charset="0"/>
                <a:ea typeface="Calibri" panose="020F0502020204030204" pitchFamily="34" charset="0"/>
              </a:rPr>
              <a:t>.</a:t>
            </a:r>
            <a:r>
              <a:rPr lang="it-IT" sz="2800" dirty="0">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423463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a:extLst>
              <a:ext uri="{FF2B5EF4-FFF2-40B4-BE49-F238E27FC236}">
                <a16:creationId xmlns:a16="http://schemas.microsoft.com/office/drawing/2014/main" id="{386DF0B2-24C0-81B1-5861-A4B614967709}"/>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6390"/>
            <a:ext cx="12192000" cy="6858000"/>
          </a:xfrm>
          <a:prstGeom prst="rect">
            <a:avLst/>
          </a:prstGeom>
          <a:blipFill>
            <a:blip r:embed="rId4">
              <a:duotone>
                <a:schemeClr val="accent5">
                  <a:shade val="45000"/>
                  <a:satMod val="135000"/>
                </a:schemeClr>
                <a:prstClr val="white"/>
              </a:duotone>
            </a:blip>
            <a:tile tx="0" ty="0" sx="100000" sy="100000" flip="none" algn="tl"/>
          </a:blipFill>
        </p:spPr>
      </p:pic>
      <p:pic>
        <p:nvPicPr>
          <p:cNvPr id="8" name="Hình ảnh 7">
            <a:extLst>
              <a:ext uri="{FF2B5EF4-FFF2-40B4-BE49-F238E27FC236}">
                <a16:creationId xmlns:a16="http://schemas.microsoft.com/office/drawing/2014/main" id="{F14751CC-359A-0021-9BD6-D811198AE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65098" y="-86457"/>
            <a:ext cx="1549285" cy="1549285"/>
          </a:xfrm>
          <a:prstGeom prst="rect">
            <a:avLst/>
          </a:prstGeom>
        </p:spPr>
      </p:pic>
      <p:sp>
        <p:nvSpPr>
          <p:cNvPr id="7" name="Hộp Văn bản 6">
            <a:extLst>
              <a:ext uri="{FF2B5EF4-FFF2-40B4-BE49-F238E27FC236}">
                <a16:creationId xmlns:a16="http://schemas.microsoft.com/office/drawing/2014/main" id="{689BD84B-9E07-7DCD-87E8-FE928F53BEB0}"/>
              </a:ext>
            </a:extLst>
          </p:cNvPr>
          <p:cNvSpPr txBox="1"/>
          <p:nvPr/>
        </p:nvSpPr>
        <p:spPr>
          <a:xfrm>
            <a:off x="730045" y="140086"/>
            <a:ext cx="6398543" cy="678327"/>
          </a:xfrm>
          <a:prstGeom prst="rect">
            <a:avLst/>
          </a:prstGeom>
          <a:noFill/>
        </p:spPr>
        <p:txBody>
          <a:bodyPr wrap="square">
            <a:spAutoFit/>
          </a:bodyPr>
          <a:lstStyle/>
          <a:p>
            <a:pPr marL="0" marR="0" algn="just">
              <a:lnSpc>
                <a:spcPct val="115000"/>
              </a:lnSpc>
              <a:spcBef>
                <a:spcPts val="600"/>
              </a:spcBef>
              <a:spcAft>
                <a:spcPts val="600"/>
              </a:spcAft>
            </a:pPr>
            <a:r>
              <a:rPr lang="en-US" sz="3600" b="1" dirty="0">
                <a:solidFill>
                  <a:schemeClr val="bg1"/>
                </a:solidFill>
                <a:highlight>
                  <a:srgbClr val="00B050"/>
                </a:highlight>
                <a:latin typeface="Times New Roman" panose="02020603050405020304" pitchFamily="18" charset="0"/>
                <a:ea typeface="Calibri" panose="020F0502020204030204" pitchFamily="34" charset="0"/>
                <a:cs typeface="Times New Roman" panose="02020603050405020304" pitchFamily="18" charset="0"/>
              </a:rPr>
              <a:t>III. </a:t>
            </a:r>
            <a:r>
              <a:rPr lang="en-US" sz="3600" b="1" dirty="0" err="1">
                <a:solidFill>
                  <a:schemeClr val="bg1"/>
                </a:solidFill>
                <a:highlight>
                  <a:srgbClr val="00B050"/>
                </a:highlight>
                <a:latin typeface="Times New Roman" panose="02020603050405020304" pitchFamily="18" charset="0"/>
                <a:ea typeface="Calibri" panose="020F0502020204030204" pitchFamily="34" charset="0"/>
                <a:cs typeface="Times New Roman" panose="02020603050405020304" pitchFamily="18" charset="0"/>
              </a:rPr>
              <a:t>Tổng</a:t>
            </a:r>
            <a:r>
              <a:rPr lang="en-US" sz="3600" b="1" dirty="0">
                <a:solidFill>
                  <a:schemeClr val="bg1"/>
                </a:solidFill>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00B050"/>
                </a:highlight>
                <a:latin typeface="Times New Roman" panose="02020603050405020304" pitchFamily="18" charset="0"/>
                <a:ea typeface="Calibri" panose="020F0502020204030204" pitchFamily="34" charset="0"/>
                <a:cs typeface="Times New Roman" panose="02020603050405020304" pitchFamily="18" charset="0"/>
              </a:rPr>
              <a:t>kết</a:t>
            </a:r>
            <a:endParaRPr lang="en-US" sz="3600"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Hình ảnh 12">
            <a:extLst>
              <a:ext uri="{FF2B5EF4-FFF2-40B4-BE49-F238E27FC236}">
                <a16:creationId xmlns:a16="http://schemas.microsoft.com/office/drawing/2014/main" id="{E66E9A26-71C6-E1D8-BB12-0C757FB6D8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2942262"/>
            <a:ext cx="2905112" cy="3989415"/>
          </a:xfrm>
          <a:prstGeom prst="rect">
            <a:avLst/>
          </a:prstGeom>
        </p:spPr>
      </p:pic>
      <p:sp>
        <p:nvSpPr>
          <p:cNvPr id="15" name="Bong bóng Lời nói: Hình chữ nhật với Góc Tròn 14">
            <a:extLst>
              <a:ext uri="{FF2B5EF4-FFF2-40B4-BE49-F238E27FC236}">
                <a16:creationId xmlns:a16="http://schemas.microsoft.com/office/drawing/2014/main" id="{57264208-4A58-6C31-CD37-50683E79D5D3}"/>
              </a:ext>
            </a:extLst>
          </p:cNvPr>
          <p:cNvSpPr/>
          <p:nvPr/>
        </p:nvSpPr>
        <p:spPr>
          <a:xfrm>
            <a:off x="2456102" y="1265739"/>
            <a:ext cx="8654350" cy="1676523"/>
          </a:xfrm>
          <a:prstGeom prst="wedgeRoundRectCallout">
            <a:avLst>
              <a:gd name="adj1" fmla="val -56950"/>
              <a:gd name="adj2" fmla="val 56869"/>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ộp Văn bản 17">
            <a:extLst>
              <a:ext uri="{FF2B5EF4-FFF2-40B4-BE49-F238E27FC236}">
                <a16:creationId xmlns:a16="http://schemas.microsoft.com/office/drawing/2014/main" id="{AFBAF398-8D90-BFDD-B1F1-D27894082B6D}"/>
              </a:ext>
            </a:extLst>
          </p:cNvPr>
          <p:cNvSpPr txBox="1"/>
          <p:nvPr/>
        </p:nvSpPr>
        <p:spPr>
          <a:xfrm>
            <a:off x="2579446" y="1352090"/>
            <a:ext cx="8531006" cy="1384995"/>
          </a:xfrm>
          <a:prstGeom prst="rect">
            <a:avLst/>
          </a:prstGeom>
          <a:noFill/>
        </p:spPr>
        <p:txBody>
          <a:bodyPr wrap="square">
            <a:spAutoFit/>
          </a:bodyPr>
          <a:lstStyle/>
          <a:p>
            <a:r>
              <a:rPr lang="en-US" sz="2800" b="1" i="1" u="sng" dirty="0" err="1">
                <a:solidFill>
                  <a:srgbClr val="00CC00"/>
                </a:solidFill>
                <a:latin typeface="Times New Roman" panose="02020603050405020304" pitchFamily="18" charset="0"/>
                <a:cs typeface="Times New Roman" panose="02020603050405020304" pitchFamily="18" charset="0"/>
              </a:rPr>
              <a:t>Yêu</a:t>
            </a:r>
            <a:r>
              <a:rPr lang="en-US" sz="2800" b="1" i="1" u="sng" dirty="0">
                <a:solidFill>
                  <a:srgbClr val="00CC00"/>
                </a:solidFill>
                <a:latin typeface="Times New Roman" panose="02020603050405020304" pitchFamily="18" charset="0"/>
                <a:cs typeface="Times New Roman" panose="02020603050405020304" pitchFamily="18" charset="0"/>
              </a:rPr>
              <a:t> </a:t>
            </a:r>
            <a:r>
              <a:rPr lang="en-US" sz="2800" b="1" i="1" u="sng" dirty="0" err="1">
                <a:solidFill>
                  <a:srgbClr val="00CC00"/>
                </a:solidFill>
                <a:latin typeface="Times New Roman" panose="02020603050405020304" pitchFamily="18" charset="0"/>
                <a:cs typeface="Times New Roman" panose="02020603050405020304" pitchFamily="18" charset="0"/>
              </a:rPr>
              <a:t>cầu</a:t>
            </a:r>
            <a:r>
              <a:rPr lang="en-US" sz="2800" b="1" i="1" u="sng" dirty="0">
                <a:solidFill>
                  <a:srgbClr val="00CC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êu </a:t>
            </a:r>
            <a:r>
              <a:rPr lang="vi-VN" sz="2800" dirty="0" err="1">
                <a:latin typeface="Times New Roman" panose="02020603050405020304" pitchFamily="18" charset="0"/>
                <a:cs typeface="Times New Roman" panose="02020603050405020304" pitchFamily="18" charset="0"/>
              </a:rPr>
              <a:t>khái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quát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các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vấn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đề</a:t>
            </a:r>
            <a:r>
              <a:rPr lang="vi-VN" sz="2800" dirty="0">
                <a:latin typeface="Times New Roman" panose="02020603050405020304" pitchFamily="18" charset="0"/>
                <a:cs typeface="Times New Roman" panose="02020603050405020304" pitchFamily="18" charset="0"/>
              </a:rPr>
              <a:t> cơ </a:t>
            </a:r>
            <a:r>
              <a:rPr lang="vi-VN" sz="2800" dirty="0" err="1">
                <a:latin typeface="Times New Roman" panose="02020603050405020304" pitchFamily="18" charset="0"/>
                <a:cs typeface="Times New Roman" panose="02020603050405020304" pitchFamily="18" charset="0"/>
              </a:rPr>
              <a:t>bản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đáng</a:t>
            </a:r>
            <a:r>
              <a:rPr lang="vi-VN" sz="2800" dirty="0">
                <a:latin typeface="Times New Roman" panose="02020603050405020304" pitchFamily="18" charset="0"/>
                <a:cs typeface="Times New Roman" panose="02020603050405020304" pitchFamily="18" charset="0"/>
              </a:rPr>
              <a:t> ghi </a:t>
            </a:r>
            <a:r>
              <a:rPr lang="vi-VN" sz="2800" dirty="0" err="1">
                <a:latin typeface="Times New Roman" panose="02020603050405020304" pitchFamily="18" charset="0"/>
                <a:cs typeface="Times New Roman" panose="02020603050405020304" pitchFamily="18" charset="0"/>
              </a:rPr>
              <a:t>nhớ</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văn </a:t>
            </a:r>
            <a:r>
              <a:rPr lang="vi-VN" sz="2800" dirty="0" err="1">
                <a:latin typeface="Times New Roman" panose="02020603050405020304" pitchFamily="18" charset="0"/>
                <a:cs typeface="Times New Roman" panose="02020603050405020304" pitchFamily="18" charset="0"/>
              </a:rPr>
              <a:t>bản</a:t>
            </a:r>
            <a:r>
              <a:rPr lang="it-IT" sz="2800" i="1" dirty="0">
                <a:latin typeface="Times New Roman" panose="02020603050405020304" pitchFamily="18" charset="0"/>
                <a:cs typeface="Times New Roman" panose="02020603050405020304" pitchFamily="18" charset="0"/>
              </a:rPr>
              <a:t> Nguyễn Trãi - cuộc đời và sự nghiệp</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về</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nội</a:t>
            </a:r>
            <a:r>
              <a:rPr lang="vi-VN" sz="2800" dirty="0">
                <a:latin typeface="Times New Roman" panose="02020603050405020304" pitchFamily="18" charset="0"/>
                <a:cs typeface="Times New Roman" panose="02020603050405020304" pitchFamily="18" charset="0"/>
              </a:rPr>
              <a:t> dung </a:t>
            </a:r>
            <a:r>
              <a:rPr lang="vi-VN"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nghệ</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thuật</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68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150+ Hình Nền Slide PowerPoint Thuyết Trình Đẹp Nhất">
            <a:extLst>
              <a:ext uri="{FF2B5EF4-FFF2-40B4-BE49-F238E27FC236}">
                <a16:creationId xmlns:a16="http://schemas.microsoft.com/office/drawing/2014/main" id="{3ADE5349-B4EA-6A90-0F0F-3E9C7E19B6AC}"/>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958B684A-B4B6-D3A9-5F5F-DFB53F5AB503}"/>
              </a:ext>
            </a:extLst>
          </p:cNvPr>
          <p:cNvSpPr txBox="1"/>
          <p:nvPr/>
        </p:nvSpPr>
        <p:spPr>
          <a:xfrm>
            <a:off x="732378" y="141984"/>
            <a:ext cx="9910337" cy="646331"/>
          </a:xfrm>
          <a:prstGeom prst="rect">
            <a:avLst/>
          </a:prstGeom>
          <a:noFill/>
        </p:spPr>
        <p:txBody>
          <a:bodyPr wrap="square">
            <a:spAutoFit/>
          </a:bodyPr>
          <a:lstStyle/>
          <a:p>
            <a:pPr marL="0" marR="30480">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Times New Roman" panose="02020603050405020304" pitchFamily="18" charset="0"/>
              </a:rPr>
              <a:t>III. TỔNG KẾT</a:t>
            </a:r>
            <a:endParaRPr lang="en-US" sz="3600" dirty="0">
              <a:solidFill>
                <a:schemeClr val="bg1"/>
              </a:solidFill>
              <a:effectLst/>
              <a:highlight>
                <a:srgbClr val="00B050"/>
              </a:highligh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0E2B48BF-A7A1-D12C-FEE5-6E8A6974C5E0}"/>
              </a:ext>
            </a:extLst>
          </p:cNvPr>
          <p:cNvSpPr txBox="1"/>
          <p:nvPr/>
        </p:nvSpPr>
        <p:spPr>
          <a:xfrm>
            <a:off x="732378" y="647620"/>
            <a:ext cx="8235561" cy="646331"/>
          </a:xfrm>
          <a:prstGeom prst="rect">
            <a:avLst/>
          </a:prstGeom>
          <a:noFill/>
        </p:spPr>
        <p:txBody>
          <a:bodyPr wrap="square">
            <a:spAutoFit/>
          </a:bodyPr>
          <a:lstStyle/>
          <a:p>
            <a:pPr marR="30480">
              <a:spcBef>
                <a:spcPts val="600"/>
              </a:spcBef>
              <a:spcAft>
                <a:spcPts val="600"/>
              </a:spcAft>
            </a:pPr>
            <a:r>
              <a:rPr lang="en-US" sz="3600" b="1" dirty="0">
                <a:solidFill>
                  <a:srgbClr val="00B050"/>
                </a:solidFill>
                <a:latin typeface="Times New Roman" panose="02020603050405020304" pitchFamily="18" charset="0"/>
                <a:ea typeface="Times New Roman" panose="02020603050405020304" pitchFamily="18" charset="0"/>
              </a:rPr>
              <a:t>1. </a:t>
            </a:r>
            <a:r>
              <a:rPr lang="en-US" sz="3600" b="1" dirty="0" err="1">
                <a:solidFill>
                  <a:srgbClr val="00B050"/>
                </a:solidFill>
                <a:latin typeface="Times New Roman" panose="02020603050405020304" pitchFamily="18" charset="0"/>
                <a:ea typeface="Times New Roman" panose="02020603050405020304" pitchFamily="18" charset="0"/>
              </a:rPr>
              <a:t>Nội</a:t>
            </a:r>
            <a:r>
              <a:rPr lang="en-US" sz="3600" b="1" dirty="0">
                <a:solidFill>
                  <a:srgbClr val="00B050"/>
                </a:solidFill>
                <a:latin typeface="Times New Roman" panose="02020603050405020304" pitchFamily="18" charset="0"/>
                <a:ea typeface="Times New Roman" panose="02020603050405020304" pitchFamily="18" charset="0"/>
              </a:rPr>
              <a:t> dung</a:t>
            </a:r>
            <a:endParaRPr lang="en-US" sz="3200" dirty="0">
              <a:solidFill>
                <a:srgbClr val="00B050"/>
              </a:solidFill>
              <a:latin typeface="Times New Roman" panose="02020603050405020304" pitchFamily="18" charset="0"/>
              <a:ea typeface="Times New Roman" panose="02020603050405020304" pitchFamily="18" charset="0"/>
            </a:endParaRPr>
          </a:p>
        </p:txBody>
      </p:sp>
      <p:pic>
        <p:nvPicPr>
          <p:cNvPr id="24" name="Hình ảnh 23">
            <a:extLst>
              <a:ext uri="{FF2B5EF4-FFF2-40B4-BE49-F238E27FC236}">
                <a16:creationId xmlns:a16="http://schemas.microsoft.com/office/drawing/2014/main" id="{CBEA7D2B-D502-106E-7D08-92C084215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67527" y="-86936"/>
            <a:ext cx="1549285" cy="1549285"/>
          </a:xfrm>
          <a:prstGeom prst="rect">
            <a:avLst/>
          </a:prstGeom>
        </p:spPr>
      </p:pic>
      <p:sp>
        <p:nvSpPr>
          <p:cNvPr id="7" name="Hộp Văn bản 6">
            <a:extLst>
              <a:ext uri="{FF2B5EF4-FFF2-40B4-BE49-F238E27FC236}">
                <a16:creationId xmlns:a16="http://schemas.microsoft.com/office/drawing/2014/main" id="{B655761C-65FF-2077-3598-F46330244ACB}"/>
              </a:ext>
            </a:extLst>
          </p:cNvPr>
          <p:cNvSpPr txBox="1"/>
          <p:nvPr/>
        </p:nvSpPr>
        <p:spPr>
          <a:xfrm>
            <a:off x="1095512" y="1276801"/>
            <a:ext cx="1029939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iới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Trãi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anh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hùng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s-E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D754B4CB-19AC-2E3A-C4F7-CAAFE726EC9D}"/>
              </a:ext>
            </a:extLst>
          </p:cNvPr>
          <p:cNvSpPr txBox="1"/>
          <p:nvPr/>
        </p:nvSpPr>
        <p:spPr>
          <a:xfrm>
            <a:off x="1097760" y="2468033"/>
            <a:ext cx="10299397" cy="1055608"/>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 Xót thương cho số phận bi kịch của danh nhân. Học tập tinh thần yêu nước, vì dân và đề cao công lao của Nguyễn Trãi.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FC66B3AE-BF78-D480-BDFA-0B9A840AE60E}"/>
              </a:ext>
            </a:extLst>
          </p:cNvPr>
          <p:cNvSpPr txBox="1"/>
          <p:nvPr/>
        </p:nvSpPr>
        <p:spPr>
          <a:xfrm>
            <a:off x="794843" y="3474886"/>
            <a:ext cx="8235561" cy="646331"/>
          </a:xfrm>
          <a:prstGeom prst="rect">
            <a:avLst/>
          </a:prstGeom>
          <a:noFill/>
        </p:spPr>
        <p:txBody>
          <a:bodyPr wrap="square">
            <a:spAutoFit/>
          </a:bodyPr>
          <a:lstStyle/>
          <a:p>
            <a:pPr marR="30480">
              <a:spcBef>
                <a:spcPts val="600"/>
              </a:spcBef>
              <a:spcAft>
                <a:spcPts val="600"/>
              </a:spcAft>
            </a:pPr>
            <a:r>
              <a:rPr lang="en-US" sz="3600" b="1" dirty="0">
                <a:solidFill>
                  <a:srgbClr val="00B050"/>
                </a:solidFill>
                <a:latin typeface="Times New Roman" panose="02020603050405020304" pitchFamily="18" charset="0"/>
                <a:ea typeface="Times New Roman" panose="02020603050405020304" pitchFamily="18" charset="0"/>
              </a:rPr>
              <a:t>2. </a:t>
            </a:r>
            <a:r>
              <a:rPr lang="en-US" sz="3600" b="1" dirty="0" err="1">
                <a:solidFill>
                  <a:srgbClr val="00B050"/>
                </a:solidFill>
                <a:latin typeface="Times New Roman" panose="02020603050405020304" pitchFamily="18" charset="0"/>
                <a:ea typeface="Times New Roman" panose="02020603050405020304" pitchFamily="18" charset="0"/>
              </a:rPr>
              <a:t>Nghệ</a:t>
            </a:r>
            <a:r>
              <a:rPr lang="en-US" sz="3600" b="1" dirty="0">
                <a:solidFill>
                  <a:srgbClr val="00B050"/>
                </a:solidFill>
                <a:latin typeface="Times New Roman" panose="02020603050405020304" pitchFamily="18" charset="0"/>
                <a:ea typeface="Times New Roman" panose="02020603050405020304" pitchFamily="18" charset="0"/>
              </a:rPr>
              <a:t> </a:t>
            </a:r>
            <a:r>
              <a:rPr lang="en-US" sz="3600" b="1" dirty="0" err="1">
                <a:solidFill>
                  <a:srgbClr val="00B050"/>
                </a:solidFill>
                <a:latin typeface="Times New Roman" panose="02020603050405020304" pitchFamily="18" charset="0"/>
                <a:ea typeface="Times New Roman" panose="02020603050405020304" pitchFamily="18" charset="0"/>
              </a:rPr>
              <a:t>thuật</a:t>
            </a:r>
            <a:endParaRPr lang="en-US" sz="3200" dirty="0">
              <a:solidFill>
                <a:srgbClr val="00B050"/>
              </a:solidFill>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84763EC7-2066-2864-895D-6753BB9AF0DB}"/>
              </a:ext>
            </a:extLst>
          </p:cNvPr>
          <p:cNvSpPr txBox="1"/>
          <p:nvPr/>
        </p:nvSpPr>
        <p:spPr>
          <a:xfrm>
            <a:off x="925127" y="5613611"/>
            <a:ext cx="11644244" cy="954107"/>
          </a:xfrm>
          <a:prstGeom prst="rect">
            <a:avLst/>
          </a:prstGeom>
          <a:noFill/>
        </p:spPr>
        <p:txBody>
          <a:bodyPr wrap="square">
            <a:spAutoFit/>
          </a:bodyPr>
          <a:lstStyle/>
          <a:p>
            <a:pPr marL="457200" indent="-457200">
              <a:buFont typeface="Arial" panose="020B0604020202020204" pitchFamily="34" charset="0"/>
              <a:buChar char="•"/>
            </a:pPr>
            <a:r>
              <a:rPr lang="it-IT" sz="2800" dirty="0">
                <a:solidFill>
                  <a:srgbClr val="00B050"/>
                </a:solidFill>
                <a:effectLst/>
                <a:latin typeface="Times New Roman" panose="02020603050405020304" pitchFamily="18" charset="0"/>
                <a:ea typeface="Calibri" panose="020F0502020204030204" pitchFamily="34" charset="0"/>
              </a:rPr>
              <a:t>Chuẩn bị cho việc đọc hiểu thơ văn Nguyễn Trãi ở các bài tiếp theo:   </a:t>
            </a:r>
          </a:p>
          <a:p>
            <a:r>
              <a:rPr lang="it-IT" sz="2800" i="1" dirty="0">
                <a:solidFill>
                  <a:srgbClr val="00B050"/>
                </a:solidFill>
                <a:effectLst/>
                <a:latin typeface="Times New Roman" panose="02020603050405020304" pitchFamily="18" charset="0"/>
                <a:ea typeface="Calibri" panose="020F0502020204030204" pitchFamily="34" charset="0"/>
              </a:rPr>
              <a:t>Đại cáo bình Ngô</a:t>
            </a:r>
            <a:r>
              <a:rPr lang="it-IT" sz="2800" dirty="0">
                <a:solidFill>
                  <a:srgbClr val="00B050"/>
                </a:solidFill>
                <a:effectLst/>
                <a:latin typeface="Times New Roman" panose="02020603050405020304" pitchFamily="18" charset="0"/>
                <a:ea typeface="Calibri" panose="020F0502020204030204" pitchFamily="34" charset="0"/>
              </a:rPr>
              <a:t>, </a:t>
            </a:r>
            <a:r>
              <a:rPr lang="it-IT" sz="2800" i="1" dirty="0">
                <a:solidFill>
                  <a:srgbClr val="00B050"/>
                </a:solidFill>
                <a:effectLst/>
                <a:latin typeface="Times New Roman" panose="02020603050405020304" pitchFamily="18" charset="0"/>
                <a:ea typeface="Calibri" panose="020F0502020204030204" pitchFamily="34" charset="0"/>
              </a:rPr>
              <a:t>Gương báu khuyên răn</a:t>
            </a:r>
            <a:r>
              <a:rPr lang="it-IT" sz="2800" dirty="0">
                <a:solidFill>
                  <a:srgbClr val="00B050"/>
                </a:solidFill>
                <a:effectLst/>
                <a:latin typeface="Times New Roman" panose="02020603050405020304" pitchFamily="18" charset="0"/>
                <a:ea typeface="Calibri" panose="020F0502020204030204" pitchFamily="34" charset="0"/>
              </a:rPr>
              <a:t> và </a:t>
            </a:r>
            <a:r>
              <a:rPr lang="it-IT" sz="2800" i="1" dirty="0">
                <a:solidFill>
                  <a:srgbClr val="00B050"/>
                </a:solidFill>
                <a:effectLst/>
                <a:latin typeface="Times New Roman" panose="02020603050405020304" pitchFamily="18" charset="0"/>
                <a:ea typeface="Calibri" panose="020F0502020204030204" pitchFamily="34" charset="0"/>
              </a:rPr>
              <a:t>Thư dụ Vương Thông lần nữa</a:t>
            </a:r>
            <a:r>
              <a:rPr lang="it-IT" sz="2800" dirty="0">
                <a:solidFill>
                  <a:srgbClr val="00B050"/>
                </a:solidFill>
                <a:effectLst/>
                <a:latin typeface="Times New Roman" panose="02020603050405020304" pitchFamily="18" charset="0"/>
                <a:ea typeface="Calibri" panose="020F0502020204030204" pitchFamily="34" charset="0"/>
              </a:rPr>
              <a:t>. </a:t>
            </a:r>
            <a:endParaRPr lang="en-US" sz="2800" dirty="0">
              <a:solidFill>
                <a:srgbClr val="00B050"/>
              </a:solidFill>
            </a:endParaRPr>
          </a:p>
        </p:txBody>
      </p:sp>
      <p:sp>
        <p:nvSpPr>
          <p:cNvPr id="16" name="Hộp Văn bản 15">
            <a:extLst>
              <a:ext uri="{FF2B5EF4-FFF2-40B4-BE49-F238E27FC236}">
                <a16:creationId xmlns:a16="http://schemas.microsoft.com/office/drawing/2014/main" id="{9245194A-3807-D468-9AF6-4FB46DD50A04}"/>
              </a:ext>
            </a:extLst>
          </p:cNvPr>
          <p:cNvSpPr txBox="1"/>
          <p:nvPr/>
        </p:nvSpPr>
        <p:spPr>
          <a:xfrm>
            <a:off x="1097757" y="4208153"/>
            <a:ext cx="10299397" cy="578882"/>
          </a:xfrm>
          <a:prstGeom prst="roundRect">
            <a:avLst/>
          </a:prstGeom>
          <a:noFill/>
          <a:ln w="28575">
            <a:solidFill>
              <a:srgbClr val="00B050"/>
            </a:solidFill>
          </a:ln>
        </p:spPr>
        <p:txBody>
          <a:bodyPr wrap="square">
            <a:spAutoFit/>
          </a:bodyPr>
          <a:lstStyle/>
          <a:p>
            <a:pPr marL="0" marR="0" algn="just">
              <a:spcBef>
                <a:spcPts val="600"/>
              </a:spcBef>
              <a:spcAft>
                <a:spcPts val="600"/>
              </a:spcAft>
              <a:tabLst>
                <a:tab pos="457200" algn="l"/>
                <a:tab pos="571500"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7" name="Hộp Văn bản 16">
            <a:extLst>
              <a:ext uri="{FF2B5EF4-FFF2-40B4-BE49-F238E27FC236}">
                <a16:creationId xmlns:a16="http://schemas.microsoft.com/office/drawing/2014/main" id="{B595717B-0A3C-8AD4-F2FB-713DA7038D29}"/>
              </a:ext>
            </a:extLst>
          </p:cNvPr>
          <p:cNvSpPr txBox="1"/>
          <p:nvPr/>
        </p:nvSpPr>
        <p:spPr>
          <a:xfrm>
            <a:off x="1097757" y="4925565"/>
            <a:ext cx="10299397" cy="578882"/>
          </a:xfrm>
          <a:prstGeom prst="roundRect">
            <a:avLst/>
          </a:prstGeom>
          <a:noFill/>
          <a:ln w="28575">
            <a:solidFill>
              <a:srgbClr val="00B050"/>
            </a:solidFill>
          </a:ln>
        </p:spPr>
        <p:txBody>
          <a:bodyPr wrap="square">
            <a:spAutoFit/>
          </a:bodyPr>
          <a:lstStyle/>
          <a:p>
            <a:pPr algn="just">
              <a:spcBef>
                <a:spcPts val="600"/>
              </a:spcBef>
              <a:spcAft>
                <a:spcPts val="600"/>
              </a:spcAft>
              <a:tabLst>
                <a:tab pos="457200" algn="l"/>
                <a:tab pos="571500" algn="l"/>
              </a:tabLs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II).</a:t>
            </a:r>
          </a:p>
        </p:txBody>
      </p:sp>
    </p:spTree>
    <p:extLst>
      <p:ext uri="{BB962C8B-B14F-4D97-AF65-F5344CB8AC3E}">
        <p14:creationId xmlns:p14="http://schemas.microsoft.com/office/powerpoint/2010/main" val="200014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6" presetClass="entr" presetSubtype="16" fill="hold" nodeType="with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circle(in)">
                                      <p:cBhvr>
                                        <p:cTn id="30" dur="2000"/>
                                        <p:tgtEl>
                                          <p:spTgt spid="14">
                                            <p:txEl>
                                              <p:pRg st="0" end="0"/>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circle(in)">
                                      <p:cBhvr>
                                        <p:cTn id="3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id="{CA014F84-9026-32F2-B6CB-9B370541E0A7}"/>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9945"/>
            <a:ext cx="12192000" cy="6858000"/>
          </a:xfrm>
          <a:prstGeom prst="rect">
            <a:avLst/>
          </a:prstGeom>
          <a:blipFill>
            <a:blip r:embed="rId3"/>
            <a:tile tx="0" ty="0" sx="100000" sy="100000" flip="none" algn="tl"/>
          </a:blipFill>
        </p:spPr>
      </p:pic>
      <p:sp>
        <p:nvSpPr>
          <p:cNvPr id="18" name="Bong bóng Lời nói: Hình chữ nhật với Góc Tròn 17">
            <a:extLst>
              <a:ext uri="{FF2B5EF4-FFF2-40B4-BE49-F238E27FC236}">
                <a16:creationId xmlns:a16="http://schemas.microsoft.com/office/drawing/2014/main" id="{ECA7104A-17D3-EC39-3D11-552DAC264150}"/>
              </a:ext>
            </a:extLst>
          </p:cNvPr>
          <p:cNvSpPr/>
          <p:nvPr/>
        </p:nvSpPr>
        <p:spPr>
          <a:xfrm>
            <a:off x="3203338" y="1481774"/>
            <a:ext cx="8393576" cy="1448750"/>
          </a:xfrm>
          <a:prstGeom prst="wedgeRoundRectCallout">
            <a:avLst>
              <a:gd name="adj1" fmla="val -60634"/>
              <a:gd name="adj2" fmla="val 51601"/>
              <a:gd name="adj3" fmla="val 16667"/>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ộp Văn bản 5">
            <a:extLst>
              <a:ext uri="{FF2B5EF4-FFF2-40B4-BE49-F238E27FC236}">
                <a16:creationId xmlns:a16="http://schemas.microsoft.com/office/drawing/2014/main" id="{46AFF36C-9FF4-04F7-D45C-4E437CA7C2DA}"/>
              </a:ext>
            </a:extLst>
          </p:cNvPr>
          <p:cNvSpPr txBox="1"/>
          <p:nvPr/>
        </p:nvSpPr>
        <p:spPr>
          <a:xfrm flipH="1">
            <a:off x="5034890" y="243405"/>
            <a:ext cx="339263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Arial Black" panose="020B0A04020102020204" pitchFamily="34" charset="0"/>
              </a:rPr>
              <a:t>LUYỆN TẬP</a:t>
            </a:r>
          </a:p>
        </p:txBody>
      </p:sp>
      <p:pic>
        <p:nvPicPr>
          <p:cNvPr id="15" name="Hình ảnh 14">
            <a:extLst>
              <a:ext uri="{FF2B5EF4-FFF2-40B4-BE49-F238E27FC236}">
                <a16:creationId xmlns:a16="http://schemas.microsoft.com/office/drawing/2014/main" id="{5954CDDD-8933-7137-EB53-F7FEC45BC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184080"/>
            <a:ext cx="4516326" cy="4516326"/>
          </a:xfrm>
          <a:prstGeom prst="rect">
            <a:avLst/>
          </a:prstGeom>
        </p:spPr>
      </p:pic>
      <p:sp>
        <p:nvSpPr>
          <p:cNvPr id="22" name="Hộp Văn bản 21">
            <a:extLst>
              <a:ext uri="{FF2B5EF4-FFF2-40B4-BE49-F238E27FC236}">
                <a16:creationId xmlns:a16="http://schemas.microsoft.com/office/drawing/2014/main" id="{047881A2-C487-A430-BEA6-41A0B6F2A4B0}"/>
              </a:ext>
            </a:extLst>
          </p:cNvPr>
          <p:cNvSpPr txBox="1"/>
          <p:nvPr/>
        </p:nvSpPr>
        <p:spPr>
          <a:xfrm>
            <a:off x="3362864" y="1644057"/>
            <a:ext cx="8099867" cy="954107"/>
          </a:xfrm>
          <a:prstGeom prst="rect">
            <a:avLst/>
          </a:prstGeom>
          <a:noFill/>
        </p:spPr>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a:t>
            </a:r>
            <a:r>
              <a:rPr lang="en-US" sz="2800" b="1" dirty="0" err="1">
                <a:solidFill>
                  <a:srgbClr val="00B050"/>
                </a:solidFill>
                <a:latin typeface="Times New Roman" panose="02020603050405020304" pitchFamily="18" charset="0"/>
                <a:cs typeface="Times New Roman" panose="02020603050405020304" pitchFamily="18" charset="0"/>
              </a:rPr>
              <a:t>Nhiệm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vụ</a:t>
            </a:r>
            <a:r>
              <a:rPr lang="en-US" sz="2800" b="1" dirty="0">
                <a:solidFill>
                  <a:srgbClr val="00B050"/>
                </a:solidFill>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a:t>
            </a:r>
          </a:p>
        </p:txBody>
      </p:sp>
      <p:pic>
        <p:nvPicPr>
          <p:cNvPr id="9" name="Hình ảnh 8">
            <a:extLst>
              <a:ext uri="{FF2B5EF4-FFF2-40B4-BE49-F238E27FC236}">
                <a16:creationId xmlns:a16="http://schemas.microsoft.com/office/drawing/2014/main" id="{C17DC9F7-2189-96EC-6B39-E150C0CAC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5338" y="-29945"/>
            <a:ext cx="1448750" cy="1448750"/>
          </a:xfrm>
          <a:prstGeom prst="rect">
            <a:avLst/>
          </a:prstGeom>
        </p:spPr>
      </p:pic>
      <p:pic>
        <p:nvPicPr>
          <p:cNvPr id="5" name="Hình ảnh 4">
            <a:extLst>
              <a:ext uri="{FF2B5EF4-FFF2-40B4-BE49-F238E27FC236}">
                <a16:creationId xmlns:a16="http://schemas.microsoft.com/office/drawing/2014/main" id="{E7E37A49-DB52-4B55-319A-60E342DBA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0270" y="3927477"/>
            <a:ext cx="3472461" cy="2843392"/>
          </a:xfrm>
          <a:prstGeom prst="rect">
            <a:avLst/>
          </a:prstGeom>
        </p:spPr>
      </p:pic>
    </p:spTree>
    <p:extLst>
      <p:ext uri="{BB962C8B-B14F-4D97-AF65-F5344CB8AC3E}">
        <p14:creationId xmlns:p14="http://schemas.microsoft.com/office/powerpoint/2010/main" val="251671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89146E66-8F7E-28AC-8B66-EC5435F57022}"/>
              </a:ext>
            </a:extLst>
          </p:cNvPr>
          <p:cNvGraphicFramePr>
            <a:graphicFrameLocks noGrp="1"/>
          </p:cNvGraphicFramePr>
          <p:nvPr/>
        </p:nvGraphicFramePr>
        <p:xfrm>
          <a:off x="336161" y="2076805"/>
          <a:ext cx="11800594" cy="4148092"/>
        </p:xfrm>
        <a:graphic>
          <a:graphicData uri="http://schemas.openxmlformats.org/drawingml/2006/table">
            <a:tbl>
              <a:tblPr firstRow="1" firstCol="1" bandRow="1">
                <a:tableStyleId>{5C22544A-7EE6-4342-B048-85BDC9FD1C3A}</a:tableStyleId>
              </a:tblPr>
              <a:tblGrid>
                <a:gridCol w="1948672">
                  <a:extLst>
                    <a:ext uri="{9D8B030D-6E8A-4147-A177-3AD203B41FA5}">
                      <a16:colId xmlns:a16="http://schemas.microsoft.com/office/drawing/2014/main" val="571024207"/>
                    </a:ext>
                  </a:extLst>
                </a:gridCol>
                <a:gridCol w="4944487">
                  <a:extLst>
                    <a:ext uri="{9D8B030D-6E8A-4147-A177-3AD203B41FA5}">
                      <a16:colId xmlns:a16="http://schemas.microsoft.com/office/drawing/2014/main" val="3327936233"/>
                    </a:ext>
                  </a:extLst>
                </a:gridCol>
                <a:gridCol w="4907435">
                  <a:extLst>
                    <a:ext uri="{9D8B030D-6E8A-4147-A177-3AD203B41FA5}">
                      <a16:colId xmlns:a16="http://schemas.microsoft.com/office/drawing/2014/main" val="3497056902"/>
                    </a:ext>
                  </a:extLst>
                </a:gridCol>
              </a:tblGrid>
              <a:tr h="295428">
                <a:tc>
                  <a:txBody>
                    <a:bodyPr/>
                    <a:lstStyle/>
                    <a:p>
                      <a:pPr marL="0" marR="57150" algn="ctr">
                        <a:lnSpc>
                          <a:spcPct val="100000"/>
                        </a:lnSpc>
                        <a:spcBef>
                          <a:spcPts val="600"/>
                        </a:spcBef>
                        <a:spcAft>
                          <a:spcPts val="600"/>
                        </a:spcAft>
                        <a:tabLst>
                          <a:tab pos="0" algn="l"/>
                          <a:tab pos="57150" algn="l"/>
                          <a:tab pos="152400" algn="l"/>
                        </a:tabLst>
                      </a:pPr>
                      <a:r>
                        <a:rPr lang="en-US" sz="2800" dirty="0" err="1">
                          <a:effectLst/>
                          <a:latin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vực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57150" algn="ctr">
                        <a:lnSpc>
                          <a:spcPct val="100000"/>
                        </a:lnSpc>
                        <a:spcBef>
                          <a:spcPts val="600"/>
                        </a:spcBef>
                        <a:spcAft>
                          <a:spcPts val="600"/>
                        </a:spcAft>
                        <a:tabLst>
                          <a:tab pos="0" algn="l"/>
                          <a:tab pos="57150" algn="l"/>
                          <a:tab pos="152400" algn="l"/>
                        </a:tabLst>
                      </a:pPr>
                      <a:r>
                        <a:rPr lang="en-US" sz="2800" dirty="0" err="1">
                          <a:effectLst/>
                          <a:latin typeface="Times New Roman" panose="02020603050405020304" pitchFamily="18" charset="0"/>
                          <a:cs typeface="Times New Roman" panose="02020603050405020304" pitchFamily="18" charset="0"/>
                        </a:rPr>
                        <a:t>Đóng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57150" algn="ctr">
                        <a:lnSpc>
                          <a:spcPct val="100000"/>
                        </a:lnSpc>
                        <a:spcBef>
                          <a:spcPts val="600"/>
                        </a:spcBef>
                        <a:spcAft>
                          <a:spcPts val="600"/>
                        </a:spcAft>
                        <a:tabLst>
                          <a:tab pos="0" algn="l"/>
                          <a:tab pos="57150" algn="l"/>
                          <a:tab pos="152400" algn="l"/>
                        </a:tabLst>
                      </a:pPr>
                      <a:r>
                        <a:rPr lang="en-US" sz="2800" dirty="0" err="1">
                          <a:effectLst/>
                          <a:latin typeface="Times New Roman" panose="02020603050405020304" pitchFamily="18" charset="0"/>
                          <a:cs typeface="Times New Roman" panose="02020603050405020304" pitchFamily="18" charset="0"/>
                        </a:rPr>
                        <a:t>Đóng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6846062"/>
                  </a:ext>
                </a:extLst>
              </a:tr>
              <a:tr h="2333856">
                <a:tc>
                  <a:txBody>
                    <a:bodyPr/>
                    <a:lstStyle/>
                    <a:p>
                      <a:pPr marL="0" marR="57150" algn="ctr">
                        <a:lnSpc>
                          <a:spcPct val="100000"/>
                        </a:lnSpc>
                        <a:spcBef>
                          <a:spcPts val="600"/>
                        </a:spcBef>
                        <a:spcAft>
                          <a:spcPts val="600"/>
                        </a:spcAft>
                        <a:tabLst>
                          <a:tab pos="0" algn="l"/>
                          <a:tab pos="57150" algn="l"/>
                          <a:tab pos="152400" algn="l"/>
                        </a:tabLs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p>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gồm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a:t>
                      </a:r>
                    </a:p>
                    <a:p>
                      <a:pPr marL="0" marR="57150" algn="just">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787312"/>
                  </a:ext>
                </a:extLst>
              </a:tr>
              <a:tr h="1008652">
                <a:tc>
                  <a:txBody>
                    <a:bodyPr/>
                    <a:lstStyle/>
                    <a:p>
                      <a:pPr marL="0" marR="57150" algn="ctr">
                        <a:lnSpc>
                          <a:spcPct val="100000"/>
                        </a:lnSpc>
                        <a:spcBef>
                          <a:spcPts val="600"/>
                        </a:spcBef>
                        <a:spcAft>
                          <a:spcPts val="600"/>
                        </a:spcAft>
                        <a:tabLst>
                          <a:tab pos="0" algn="l"/>
                          <a:tab pos="57150" algn="l"/>
                          <a:tab pos="152400" algn="l"/>
                        </a:tabLs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57150" algn="ctr">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7150" algn="ctr">
                        <a:lnSpc>
                          <a:spcPct val="100000"/>
                        </a:lnSpc>
                        <a:spcBef>
                          <a:spcPts val="600"/>
                        </a:spcBef>
                        <a:spcAft>
                          <a:spcPts val="600"/>
                        </a:spcAft>
                        <a:tabLst>
                          <a:tab pos="0" algn="l"/>
                          <a:tab pos="57150" algn="l"/>
                          <a:tab pos="152400" algn="l"/>
                        </a:tabLs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537156"/>
                  </a:ext>
                </a:extLst>
              </a:tr>
            </a:tbl>
          </a:graphicData>
        </a:graphic>
      </p:graphicFrame>
      <p:sp>
        <p:nvSpPr>
          <p:cNvPr id="6" name="Rectangle 1">
            <a:extLst>
              <a:ext uri="{FF2B5EF4-FFF2-40B4-BE49-F238E27FC236}">
                <a16:creationId xmlns:a16="http://schemas.microsoft.com/office/drawing/2014/main" id="{7AB8ECA9-B1E6-F536-DD9D-8EDD12067B0C}"/>
              </a:ext>
            </a:extLst>
          </p:cNvPr>
          <p:cNvSpPr>
            <a:spLocks noChangeArrowheads="1"/>
          </p:cNvSpPr>
          <p:nvPr/>
        </p:nvSpPr>
        <p:spPr bwMode="auto">
          <a:xfrm>
            <a:off x="3619717" y="1177403"/>
            <a:ext cx="52334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 pos="1524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 pos="152400" algn="l"/>
              </a:tabLst>
            </a:pPr>
            <a:r>
              <a:rPr kumimoji="0" lang="en-US" altLang="en-US" sz="3200" b="0" i="0" u="none" strike="noStrike" cap="none" normalizeH="0" baseline="0" dirty="0" err="1">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3200" b="0" i="0" u="none" strike="noStrike" cap="none" normalizeH="0" baseline="0" dirty="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3200" b="0" i="0" u="none" strike="noStrike" cap="none" normalizeH="0" baseline="0" dirty="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en-US" altLang="en-US" sz="32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en-US" sz="32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32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02</a:t>
            </a:r>
            <a:r>
              <a:rPr kumimoji="0" lang="en-US" altLang="en-US" sz="32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Hình chữ nhật: Góc Tròn 6">
            <a:extLst>
              <a:ext uri="{FF2B5EF4-FFF2-40B4-BE49-F238E27FC236}">
                <a16:creationId xmlns:a16="http://schemas.microsoft.com/office/drawing/2014/main" id="{D936909C-EB85-0221-190C-C2022BE65C38}"/>
              </a:ext>
            </a:extLst>
          </p:cNvPr>
          <p:cNvSpPr/>
          <p:nvPr/>
        </p:nvSpPr>
        <p:spPr>
          <a:xfrm>
            <a:off x="556219" y="387296"/>
            <a:ext cx="11360478" cy="662293"/>
          </a:xfrm>
          <a:prstGeom prst="roundRect">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NHÓM 3,4: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II.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kiệt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32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75185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23A73725-7340-FCFB-442A-8D8369E46797}"/>
              </a:ext>
            </a:extLst>
          </p:cNvPr>
          <p:cNvGraphicFramePr>
            <a:graphicFrameLocks noGrp="1"/>
          </p:cNvGraphicFramePr>
          <p:nvPr>
            <p:extLst>
              <p:ext uri="{D42A27DB-BD31-4B8C-83A1-F6EECF244321}">
                <p14:modId xmlns:p14="http://schemas.microsoft.com/office/powerpoint/2010/main" val="1666787055"/>
              </p:ext>
            </p:extLst>
          </p:nvPr>
        </p:nvGraphicFramePr>
        <p:xfrm>
          <a:off x="470409" y="1335314"/>
          <a:ext cx="11251181" cy="4851889"/>
        </p:xfrm>
        <a:graphic>
          <a:graphicData uri="http://schemas.openxmlformats.org/drawingml/2006/table">
            <a:tbl>
              <a:tblPr firstRow="1" firstCol="1" bandRow="1">
                <a:tableStyleId>{5C22544A-7EE6-4342-B048-85BDC9FD1C3A}</a:tableStyleId>
              </a:tblPr>
              <a:tblGrid>
                <a:gridCol w="2812500">
                  <a:extLst>
                    <a:ext uri="{9D8B030D-6E8A-4147-A177-3AD203B41FA5}">
                      <a16:colId xmlns:a16="http://schemas.microsoft.com/office/drawing/2014/main" val="737410456"/>
                    </a:ext>
                  </a:extLst>
                </a:gridCol>
                <a:gridCol w="2812500">
                  <a:extLst>
                    <a:ext uri="{9D8B030D-6E8A-4147-A177-3AD203B41FA5}">
                      <a16:colId xmlns:a16="http://schemas.microsoft.com/office/drawing/2014/main" val="2593041261"/>
                    </a:ext>
                  </a:extLst>
                </a:gridCol>
                <a:gridCol w="2812500">
                  <a:extLst>
                    <a:ext uri="{9D8B030D-6E8A-4147-A177-3AD203B41FA5}">
                      <a16:colId xmlns:a16="http://schemas.microsoft.com/office/drawing/2014/main" val="1195466359"/>
                    </a:ext>
                  </a:extLst>
                </a:gridCol>
                <a:gridCol w="2813681">
                  <a:extLst>
                    <a:ext uri="{9D8B030D-6E8A-4147-A177-3AD203B41FA5}">
                      <a16:colId xmlns:a16="http://schemas.microsoft.com/office/drawing/2014/main" val="3403732449"/>
                    </a:ext>
                  </a:extLst>
                </a:gridCol>
              </a:tblGrid>
              <a:tr h="887169">
                <a:tc>
                  <a:txBody>
                    <a:bodyPr/>
                    <a:lstStyle/>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endParaRPr lang="en-US" sz="2800" dirty="0">
                        <a:effectLst/>
                        <a:latin typeface="Times New Roman" panose="02020603050405020304" pitchFamily="18" charset="0"/>
                        <a:cs typeface="Times New Roman" panose="02020603050405020304" pitchFamily="18" charset="0"/>
                      </a:endParaRPr>
                    </a:p>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00B050"/>
                    </a:solidFill>
                  </a:tcPr>
                </a:tc>
                <a:tc>
                  <a:txBody>
                    <a:bodyPr/>
                    <a:lstStyle/>
                    <a:p>
                      <a:pPr marL="0" marR="0" algn="ctr">
                        <a:lnSpc>
                          <a:spcPct val="115000"/>
                        </a:lnSpc>
                        <a:spcBef>
                          <a:spcPts val="600"/>
                        </a:spcBef>
                        <a:spcAft>
                          <a:spcPts val="600"/>
                        </a:spcAft>
                        <a:tabLst>
                          <a:tab pos="602615" algn="l"/>
                        </a:tabLst>
                      </a:pP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57304891"/>
                  </a:ext>
                </a:extLst>
              </a:tr>
              <a:tr h="3757403">
                <a:tc>
                  <a:txBody>
                    <a:bodyPr/>
                    <a:lstStyle/>
                    <a:p>
                      <a:pPr marL="0" marR="0" algn="ctr">
                        <a:lnSpc>
                          <a:spcPct val="115000"/>
                        </a:lnSpc>
                        <a:spcBef>
                          <a:spcPts val="600"/>
                        </a:spcBef>
                        <a:spcAft>
                          <a:spcPts val="600"/>
                        </a:spcAft>
                        <a:tabLst>
                          <a:tab pos="602615" algn="l"/>
                        </a:tabLst>
                      </a:pPr>
                      <a:r>
                        <a:rPr lang="en-US" sz="2800" dirty="0" err="1">
                          <a:effectLst/>
                          <a:latin typeface="Times New Roman" panose="02020603050405020304" pitchFamily="18" charset="0"/>
                          <a:cs typeface="Times New Roman" panose="02020603050405020304" pitchFamily="18" charset="0"/>
                        </a:rPr>
                        <a:t>Vẽ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duy</a:t>
                      </a:r>
                      <a:r>
                        <a:rPr lang="en-US" sz="2800" dirty="0">
                          <a:effectLst/>
                          <a:latin typeface="Times New Roman" panose="02020603050405020304" pitchFamily="18" charset="0"/>
                          <a:cs typeface="Times New Roman" panose="02020603050405020304" pitchFamily="18" charset="0"/>
                        </a:rPr>
                        <a:t> </a:t>
                      </a:r>
                    </a:p>
                    <a:p>
                      <a:pPr marL="0" marR="0" algn="ctr">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(10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a:t>
                      </a:r>
                    </a:p>
                    <a:p>
                      <a:pPr marL="0" marR="0" algn="just">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(5-7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a:t>
                      </a:r>
                    </a:p>
                    <a:p>
                      <a:pPr marL="0" marR="0" algn="just">
                        <a:lnSpc>
                          <a:spcPct val="115000"/>
                        </a:lnSpc>
                        <a:spcBef>
                          <a:spcPts val="600"/>
                        </a:spcBef>
                        <a:spcAft>
                          <a:spcPts val="600"/>
                        </a:spcAft>
                        <a:tabLst>
                          <a:tab pos="602615" algn="l"/>
                        </a:tabLst>
                      </a:pPr>
                      <a:r>
                        <a:rPr lang="en-US" sz="2800" dirty="0">
                          <a:effectLst/>
                          <a:latin typeface="Times New Roman" panose="02020603050405020304" pitchFamily="18" charset="0"/>
                          <a:cs typeface="Times New Roman" panose="02020603050405020304" pitchFamily="18" charset="0"/>
                        </a:rPr>
                        <a:t> (8 -10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4822967"/>
                  </a:ext>
                </a:extLst>
              </a:tr>
            </a:tbl>
          </a:graphicData>
        </a:graphic>
      </p:graphicFrame>
      <p:sp>
        <p:nvSpPr>
          <p:cNvPr id="6" name="Rectangle 1">
            <a:extLst>
              <a:ext uri="{FF2B5EF4-FFF2-40B4-BE49-F238E27FC236}">
                <a16:creationId xmlns:a16="http://schemas.microsoft.com/office/drawing/2014/main" id="{7D2B2AB3-157F-F1B3-BEDE-5214BE8D5D5D}"/>
              </a:ext>
            </a:extLst>
          </p:cNvPr>
          <p:cNvSpPr>
            <a:spLocks noChangeArrowheads="1"/>
          </p:cNvSpPr>
          <p:nvPr/>
        </p:nvSpPr>
        <p:spPr bwMode="auto">
          <a:xfrm>
            <a:off x="3454399" y="262214"/>
            <a:ext cx="57186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3250" algn="l"/>
              </a:tabLst>
              <a:defRPr>
                <a:solidFill>
                  <a:schemeClr val="tx1"/>
                </a:solidFill>
                <a:latin typeface="Arial" panose="020B0604020202020204" pitchFamily="34" charset="0"/>
              </a:defRPr>
            </a:lvl1pPr>
            <a:lvl2pPr eaLnBrk="0" fontAlgn="base" hangingPunct="0">
              <a:spcBef>
                <a:spcPct val="0"/>
              </a:spcBef>
              <a:spcAft>
                <a:spcPct val="0"/>
              </a:spcAft>
              <a:tabLst>
                <a:tab pos="603250" algn="l"/>
              </a:tabLst>
              <a:defRPr>
                <a:solidFill>
                  <a:schemeClr val="tx1"/>
                </a:solidFill>
                <a:latin typeface="Arial" panose="020B0604020202020204" pitchFamily="34" charset="0"/>
              </a:defRPr>
            </a:lvl2pPr>
            <a:lvl3pPr eaLnBrk="0" fontAlgn="base" hangingPunct="0">
              <a:spcBef>
                <a:spcPct val="0"/>
              </a:spcBef>
              <a:spcAft>
                <a:spcPct val="0"/>
              </a:spcAft>
              <a:tabLst>
                <a:tab pos="603250" algn="l"/>
              </a:tabLst>
              <a:defRPr>
                <a:solidFill>
                  <a:schemeClr val="tx1"/>
                </a:solidFill>
                <a:latin typeface="Arial" panose="020B0604020202020204" pitchFamily="34" charset="0"/>
              </a:defRPr>
            </a:lvl3pPr>
            <a:lvl4pPr eaLnBrk="0" fontAlgn="base" hangingPunct="0">
              <a:spcBef>
                <a:spcPct val="0"/>
              </a:spcBef>
              <a:spcAft>
                <a:spcPct val="0"/>
              </a:spcAft>
              <a:tabLst>
                <a:tab pos="603250" algn="l"/>
              </a:tabLst>
              <a:defRPr>
                <a:solidFill>
                  <a:schemeClr val="tx1"/>
                </a:solidFill>
                <a:latin typeface="Arial" panose="020B0604020202020204" pitchFamily="34" charset="0"/>
              </a:defRPr>
            </a:lvl4pPr>
            <a:lvl5pPr eaLnBrk="0" fontAlgn="base" hangingPunct="0">
              <a:spcBef>
                <a:spcPct val="0"/>
              </a:spcBef>
              <a:spcAft>
                <a:spcPct val="0"/>
              </a:spcAft>
              <a:tabLst>
                <a:tab pos="603250" algn="l"/>
              </a:tabLst>
              <a:defRPr>
                <a:solidFill>
                  <a:schemeClr val="tx1"/>
                </a:solidFill>
                <a:latin typeface="Arial" panose="020B0604020202020204" pitchFamily="34" charset="0"/>
              </a:defRPr>
            </a:lvl5pPr>
            <a:lvl6pPr eaLnBrk="0" fontAlgn="base" hangingPunct="0">
              <a:spcBef>
                <a:spcPct val="0"/>
              </a:spcBef>
              <a:spcAft>
                <a:spcPct val="0"/>
              </a:spcAft>
              <a:tabLst>
                <a:tab pos="603250" algn="l"/>
              </a:tabLst>
              <a:defRPr>
                <a:solidFill>
                  <a:schemeClr val="tx1"/>
                </a:solidFill>
                <a:latin typeface="Arial" panose="020B0604020202020204" pitchFamily="34" charset="0"/>
              </a:defRPr>
            </a:lvl6pPr>
            <a:lvl7pPr eaLnBrk="0" fontAlgn="base" hangingPunct="0">
              <a:spcBef>
                <a:spcPct val="0"/>
              </a:spcBef>
              <a:spcAft>
                <a:spcPct val="0"/>
              </a:spcAft>
              <a:tabLst>
                <a:tab pos="603250" algn="l"/>
              </a:tabLst>
              <a:defRPr>
                <a:solidFill>
                  <a:schemeClr val="tx1"/>
                </a:solidFill>
                <a:latin typeface="Arial" panose="020B0604020202020204" pitchFamily="34" charset="0"/>
              </a:defRPr>
            </a:lvl7pPr>
            <a:lvl8pPr eaLnBrk="0" fontAlgn="base" hangingPunct="0">
              <a:spcBef>
                <a:spcPct val="0"/>
              </a:spcBef>
              <a:spcAft>
                <a:spcPct val="0"/>
              </a:spcAft>
              <a:tabLst>
                <a:tab pos="603250" algn="l"/>
              </a:tabLst>
              <a:defRPr>
                <a:solidFill>
                  <a:schemeClr val="tx1"/>
                </a:solidFill>
                <a:latin typeface="Arial" panose="020B0604020202020204" pitchFamily="34" charset="0"/>
              </a:defRPr>
            </a:lvl8pPr>
            <a:lvl9pPr eaLnBrk="0" fontAlgn="base" hangingPunct="0">
              <a:spcBef>
                <a:spcPct val="0"/>
              </a:spcBef>
              <a:spcAft>
                <a:spcPct val="0"/>
              </a:spcAft>
              <a:tabLst>
                <a:tab pos="603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03250" algn="l"/>
              </a:tabLst>
            </a:pPr>
            <a:r>
              <a:rPr kumimoji="0" lang="en-US" altLang="en-US" sz="3200" b="1"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Rubrics </a:t>
            </a:r>
            <a:r>
              <a:rPr kumimoji="0" lang="en-US" altLang="en-US" sz="3200" b="1"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3200" b="1"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3200" b="1"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altLang="en-US" sz="3200" b="1"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3200" b="1"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altLang="en-US" sz="3200" b="1"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duy</a:t>
            </a:r>
            <a:endParaRPr kumimoji="0" lang="en-US" altLang="en-US" sz="32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489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682D548-81B4-CCAF-C370-D23F52BF3ACE}"/>
              </a:ext>
            </a:extLst>
          </p:cNvPr>
          <p:cNvSpPr txBox="1"/>
          <p:nvPr/>
        </p:nvSpPr>
        <p:spPr>
          <a:xfrm>
            <a:off x="3236686" y="-14514"/>
            <a:ext cx="6096000" cy="678327"/>
          </a:xfrm>
          <a:prstGeom prst="rect">
            <a:avLst/>
          </a:prstGeom>
          <a:noFill/>
        </p:spPr>
        <p:txBody>
          <a:bodyPr wrap="square">
            <a:spAutoFit/>
          </a:bodyPr>
          <a:lstStyle/>
          <a:p>
            <a:pPr marL="0" marR="30480">
              <a:lnSpc>
                <a:spcPct val="115000"/>
              </a:lnSpc>
              <a:spcBef>
                <a:spcPts val="600"/>
              </a:spcBef>
              <a:spcAft>
                <a:spcPts val="600"/>
              </a:spcAft>
            </a:pPr>
            <a:r>
              <a:rPr lang="en-US" sz="3600" b="1" dirty="0" err="1">
                <a:solidFill>
                  <a:schemeClr val="bg1"/>
                </a:solidFill>
                <a:effectLst/>
                <a:latin typeface="Times New Roman" panose="02020603050405020304" pitchFamily="18" charset="0"/>
                <a:ea typeface="Times New Roman" panose="02020603050405020304" pitchFamily="18" charset="0"/>
              </a:rPr>
              <a:t>Tham</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khảo</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sơ</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đồ</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latin typeface="Times New Roman" panose="02020603050405020304" pitchFamily="18" charset="0"/>
                <a:ea typeface="Times New Roman" panose="02020603050405020304" pitchFamily="18" charset="0"/>
              </a:rPr>
              <a:t>tư</a:t>
            </a:r>
            <a:r>
              <a:rPr lang="en-US" sz="3600" b="1" dirty="0">
                <a:solidFill>
                  <a:schemeClr val="bg1"/>
                </a:solidFill>
                <a:latin typeface="Times New Roman" panose="02020603050405020304" pitchFamily="18" charset="0"/>
                <a:ea typeface="Times New Roman" panose="02020603050405020304" pitchFamily="18" charset="0"/>
              </a:rPr>
              <a:t> </a:t>
            </a:r>
            <a:r>
              <a:rPr lang="en-US" sz="3600" b="1" dirty="0" err="1">
                <a:solidFill>
                  <a:schemeClr val="bg1"/>
                </a:solidFill>
                <a:latin typeface="Times New Roman" panose="02020603050405020304" pitchFamily="18" charset="0"/>
                <a:ea typeface="Times New Roman" panose="02020603050405020304" pitchFamily="18" charset="0"/>
              </a:rPr>
              <a:t>duy</a:t>
            </a:r>
            <a:r>
              <a:rPr lang="en-US" sz="3600" b="1" dirty="0">
                <a:solidFill>
                  <a:schemeClr val="bg1"/>
                </a:solidFill>
                <a:latin typeface="Times New Roman" panose="02020603050405020304" pitchFamily="18" charset="0"/>
                <a:ea typeface="Times New Roman" panose="02020603050405020304" pitchFamily="18" charset="0"/>
              </a:rPr>
              <a:t> </a:t>
            </a:r>
            <a:r>
              <a:rPr lang="en-US" sz="3600" b="1" dirty="0" err="1">
                <a:solidFill>
                  <a:schemeClr val="bg1"/>
                </a:solidFill>
                <a:latin typeface="Times New Roman" panose="02020603050405020304" pitchFamily="18" charset="0"/>
                <a:ea typeface="Times New Roman" panose="02020603050405020304" pitchFamily="18" charset="0"/>
              </a:rPr>
              <a:t>sau</a:t>
            </a:r>
            <a:endParaRPr lang="en-US" sz="3200" dirty="0">
              <a:solidFill>
                <a:schemeClr val="bg1"/>
              </a:solidFill>
              <a:effectLst/>
              <a:latin typeface="Times New Roman" panose="02020603050405020304" pitchFamily="18" charset="0"/>
              <a:ea typeface="Times New Roman" panose="02020603050405020304" pitchFamily="18" charset="0"/>
            </a:endParaRPr>
          </a:p>
        </p:txBody>
      </p:sp>
      <p:pic>
        <p:nvPicPr>
          <p:cNvPr id="7" name="Picture 12">
            <a:extLst>
              <a:ext uri="{FF2B5EF4-FFF2-40B4-BE49-F238E27FC236}">
                <a16:creationId xmlns:a16="http://schemas.microsoft.com/office/drawing/2014/main" id="{78CC2E73-F77D-0ABD-0282-D3BEE0981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856" y="966774"/>
            <a:ext cx="9636287" cy="4924451"/>
          </a:xfrm>
          <a:prstGeom prst="rect">
            <a:avLst/>
          </a:prstGeom>
        </p:spPr>
      </p:pic>
    </p:spTree>
    <p:extLst>
      <p:ext uri="{BB962C8B-B14F-4D97-AF65-F5344CB8AC3E}">
        <p14:creationId xmlns:p14="http://schemas.microsoft.com/office/powerpoint/2010/main" val="649265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87F0273-55D5-9977-6FF6-647B258874E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9664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757000B-2DAC-354F-9BD3-FC7B8A0406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7274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757000B-2DAC-354F-9BD3-FC7B8A0406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2755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id="{CA014F84-9026-32F2-B6CB-9B370541E0A7}"/>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8" name="Bong bóng Lời nói: Hình chữ nhật với Góc Tròn 17">
            <a:extLst>
              <a:ext uri="{FF2B5EF4-FFF2-40B4-BE49-F238E27FC236}">
                <a16:creationId xmlns:a16="http://schemas.microsoft.com/office/drawing/2014/main" id="{ECA7104A-17D3-EC39-3D11-552DAC264150}"/>
              </a:ext>
            </a:extLst>
          </p:cNvPr>
          <p:cNvSpPr/>
          <p:nvPr/>
        </p:nvSpPr>
        <p:spPr>
          <a:xfrm>
            <a:off x="2026721" y="1157597"/>
            <a:ext cx="9654001" cy="1441465"/>
          </a:xfrm>
          <a:prstGeom prst="wedgeRoundRectCallout">
            <a:avLst>
              <a:gd name="adj1" fmla="val -52356"/>
              <a:gd name="adj2" fmla="val 44588"/>
              <a:gd name="adj3" fmla="val 16667"/>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ộp Văn bản 5">
            <a:extLst>
              <a:ext uri="{FF2B5EF4-FFF2-40B4-BE49-F238E27FC236}">
                <a16:creationId xmlns:a16="http://schemas.microsoft.com/office/drawing/2014/main" id="{46AFF36C-9FF4-04F7-D45C-4E437CA7C2DA}"/>
              </a:ext>
            </a:extLst>
          </p:cNvPr>
          <p:cNvSpPr txBox="1"/>
          <p:nvPr/>
        </p:nvSpPr>
        <p:spPr>
          <a:xfrm flipH="1">
            <a:off x="4507770" y="192263"/>
            <a:ext cx="339263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Arial Black" panose="020B0A04020102020204" pitchFamily="34" charset="0"/>
              </a:rPr>
              <a:t>VẬN DỤNG</a:t>
            </a:r>
          </a:p>
        </p:txBody>
      </p:sp>
      <p:pic>
        <p:nvPicPr>
          <p:cNvPr id="15" name="Hình ảnh 14">
            <a:extLst>
              <a:ext uri="{FF2B5EF4-FFF2-40B4-BE49-F238E27FC236}">
                <a16:creationId xmlns:a16="http://schemas.microsoft.com/office/drawing/2014/main" id="{5954CDDD-8933-7137-EB53-F7FEC45BC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1704" y="2472314"/>
            <a:ext cx="4516326" cy="4516326"/>
          </a:xfrm>
          <a:prstGeom prst="rect">
            <a:avLst/>
          </a:prstGeom>
        </p:spPr>
      </p:pic>
      <p:sp>
        <p:nvSpPr>
          <p:cNvPr id="22" name="Hộp Văn bản 21">
            <a:extLst>
              <a:ext uri="{FF2B5EF4-FFF2-40B4-BE49-F238E27FC236}">
                <a16:creationId xmlns:a16="http://schemas.microsoft.com/office/drawing/2014/main" id="{047881A2-C487-A430-BEA6-41A0B6F2A4B0}"/>
              </a:ext>
            </a:extLst>
          </p:cNvPr>
          <p:cNvSpPr txBox="1"/>
          <p:nvPr/>
        </p:nvSpPr>
        <p:spPr>
          <a:xfrm>
            <a:off x="2166646" y="1157597"/>
            <a:ext cx="9374150" cy="1384995"/>
          </a:xfrm>
          <a:prstGeom prst="rect">
            <a:avLst/>
          </a:prstGeom>
          <a:noFill/>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hỏi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suy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gì</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nhận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xét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Ngày</a:t>
            </a:r>
            <a:r>
              <a:rPr lang="en-US" sz="2800" b="1" i="1" dirty="0">
                <a:solidFill>
                  <a:schemeClr val="bg1"/>
                </a:solidFill>
                <a:latin typeface="Times New Roman" panose="02020603050405020304" pitchFamily="18" charset="0"/>
                <a:cs typeface="Times New Roman" panose="02020603050405020304" pitchFamily="18" charset="0"/>
              </a:rPr>
              <a:t> nay, </a:t>
            </a:r>
            <a:r>
              <a:rPr lang="en-US" sz="2800" b="1" i="1" dirty="0" err="1">
                <a:solidFill>
                  <a:schemeClr val="bg1"/>
                </a:solidFill>
                <a:latin typeface="Times New Roman" panose="02020603050405020304" pitchFamily="18" charset="0"/>
                <a:cs typeface="Times New Roman" panose="02020603050405020304" pitchFamily="18" charset="0"/>
              </a:rPr>
              <a:t>cuộc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đời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sự</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nghiệp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của</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Nguyễn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Trãi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vẫn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là</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bài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học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hết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sức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giá</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trị</a:t>
            </a:r>
            <a:r>
              <a:rPr lang="en-US" sz="2800" b="1" i="1" dirty="0">
                <a:solidFill>
                  <a:schemeClr val="bg1"/>
                </a:solidFill>
                <a:latin typeface="Times New Roman" panose="02020603050405020304" pitchFamily="18" charset="0"/>
                <a:cs typeface="Times New Roman" panose="02020603050405020304" pitchFamily="18" charset="0"/>
              </a:rPr>
              <a: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Hãy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nêu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học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sâu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sắc</a:t>
            </a:r>
            <a:r>
              <a:rPr lang="en-US" sz="2800" b="1" dirty="0">
                <a:solidFill>
                  <a:schemeClr val="bg1"/>
                </a:solidFill>
                <a:latin typeface="Times New Roman" panose="02020603050405020304" pitchFamily="18" charset="0"/>
                <a:cs typeface="Times New Roman" panose="02020603050405020304" pitchFamily="18" charset="0"/>
              </a:rPr>
              <a:t>.</a:t>
            </a:r>
          </a:p>
        </p:txBody>
      </p:sp>
      <p:pic>
        <p:nvPicPr>
          <p:cNvPr id="10" name="Hình ảnh 9">
            <a:extLst>
              <a:ext uri="{FF2B5EF4-FFF2-40B4-BE49-F238E27FC236}">
                <a16:creationId xmlns:a16="http://schemas.microsoft.com/office/drawing/2014/main" id="{945FE63F-4587-D74B-4030-2163BB2A8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0164" y="0"/>
            <a:ext cx="1231767" cy="1231767"/>
          </a:xfrm>
          <a:prstGeom prst="rect">
            <a:avLst/>
          </a:prstGeom>
        </p:spPr>
      </p:pic>
      <p:sp>
        <p:nvSpPr>
          <p:cNvPr id="3" name="Hộp Văn bản 2">
            <a:extLst>
              <a:ext uri="{FF2B5EF4-FFF2-40B4-BE49-F238E27FC236}">
                <a16:creationId xmlns:a16="http://schemas.microsoft.com/office/drawing/2014/main" id="{19F253BE-5522-BECF-FB26-0B9016C745CF}"/>
              </a:ext>
            </a:extLst>
          </p:cNvPr>
          <p:cNvSpPr txBox="1"/>
          <p:nvPr/>
        </p:nvSpPr>
        <p:spPr>
          <a:xfrm>
            <a:off x="2293225" y="2897027"/>
            <a:ext cx="9387497" cy="2485787"/>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Hình ảnh 10">
            <a:extLst>
              <a:ext uri="{FF2B5EF4-FFF2-40B4-BE49-F238E27FC236}">
                <a16:creationId xmlns:a16="http://schemas.microsoft.com/office/drawing/2014/main" id="{89411E92-21C0-BA0B-5780-AB6C40C95C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7948" y="4969552"/>
            <a:ext cx="1814052" cy="1814052"/>
          </a:xfrm>
          <a:prstGeom prst="rect">
            <a:avLst/>
          </a:prstGeom>
        </p:spPr>
      </p:pic>
    </p:spTree>
    <p:extLst>
      <p:ext uri="{BB962C8B-B14F-4D97-AF65-F5344CB8AC3E}">
        <p14:creationId xmlns:p14="http://schemas.microsoft.com/office/powerpoint/2010/main" val="2551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id="{CA014F84-9026-32F2-B6CB-9B370541E0A7}"/>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8" name="Bong bóng Lời nói: Hình chữ nhật với Góc Tròn 17">
            <a:extLst>
              <a:ext uri="{FF2B5EF4-FFF2-40B4-BE49-F238E27FC236}">
                <a16:creationId xmlns:a16="http://schemas.microsoft.com/office/drawing/2014/main" id="{ECA7104A-17D3-EC39-3D11-552DAC264150}"/>
              </a:ext>
            </a:extLst>
          </p:cNvPr>
          <p:cNvSpPr/>
          <p:nvPr/>
        </p:nvSpPr>
        <p:spPr>
          <a:xfrm>
            <a:off x="2026721" y="1157597"/>
            <a:ext cx="9654001" cy="1441465"/>
          </a:xfrm>
          <a:prstGeom prst="wedgeRoundRectCallout">
            <a:avLst>
              <a:gd name="adj1" fmla="val -52356"/>
              <a:gd name="adj2" fmla="val 44588"/>
              <a:gd name="adj3" fmla="val 16667"/>
            </a:avLst>
          </a:prstGeom>
          <a:solidFill>
            <a:srgbClr val="00C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ộp Văn bản 5">
            <a:extLst>
              <a:ext uri="{FF2B5EF4-FFF2-40B4-BE49-F238E27FC236}">
                <a16:creationId xmlns:a16="http://schemas.microsoft.com/office/drawing/2014/main" id="{46AFF36C-9FF4-04F7-D45C-4E437CA7C2DA}"/>
              </a:ext>
            </a:extLst>
          </p:cNvPr>
          <p:cNvSpPr txBox="1"/>
          <p:nvPr/>
        </p:nvSpPr>
        <p:spPr>
          <a:xfrm flipH="1">
            <a:off x="4507770" y="192263"/>
            <a:ext cx="339263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Arial Black" panose="020B0A04020102020204" pitchFamily="34" charset="0"/>
              </a:rPr>
              <a:t>VẬN DỤNG</a:t>
            </a:r>
          </a:p>
        </p:txBody>
      </p:sp>
      <p:pic>
        <p:nvPicPr>
          <p:cNvPr id="15" name="Hình ảnh 14">
            <a:extLst>
              <a:ext uri="{FF2B5EF4-FFF2-40B4-BE49-F238E27FC236}">
                <a16:creationId xmlns:a16="http://schemas.microsoft.com/office/drawing/2014/main" id="{5954CDDD-8933-7137-EB53-F7FEC45BC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1704" y="2472314"/>
            <a:ext cx="4516326" cy="4516326"/>
          </a:xfrm>
          <a:prstGeom prst="rect">
            <a:avLst/>
          </a:prstGeom>
        </p:spPr>
      </p:pic>
      <p:sp>
        <p:nvSpPr>
          <p:cNvPr id="22" name="Hộp Văn bản 21">
            <a:extLst>
              <a:ext uri="{FF2B5EF4-FFF2-40B4-BE49-F238E27FC236}">
                <a16:creationId xmlns:a16="http://schemas.microsoft.com/office/drawing/2014/main" id="{047881A2-C487-A430-BEA6-41A0B6F2A4B0}"/>
              </a:ext>
            </a:extLst>
          </p:cNvPr>
          <p:cNvSpPr txBox="1"/>
          <p:nvPr/>
        </p:nvSpPr>
        <p:spPr>
          <a:xfrm>
            <a:off x="2166646" y="1157597"/>
            <a:ext cx="9374150" cy="1384995"/>
          </a:xfrm>
          <a:prstGeom prst="rect">
            <a:avLst/>
          </a:prstGeom>
          <a:noFill/>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Câu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hỏi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suy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gì</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nhận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xét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Ngày</a:t>
            </a:r>
            <a:r>
              <a:rPr lang="en-US" sz="2800" b="1" i="1" dirty="0">
                <a:solidFill>
                  <a:schemeClr val="bg1"/>
                </a:solidFill>
                <a:latin typeface="Times New Roman" panose="02020603050405020304" pitchFamily="18" charset="0"/>
                <a:cs typeface="Times New Roman" panose="02020603050405020304" pitchFamily="18" charset="0"/>
              </a:rPr>
              <a:t> nay, </a:t>
            </a:r>
            <a:r>
              <a:rPr lang="en-US" sz="2800" b="1" i="1" dirty="0" err="1">
                <a:solidFill>
                  <a:schemeClr val="bg1"/>
                </a:solidFill>
                <a:latin typeface="Times New Roman" panose="02020603050405020304" pitchFamily="18" charset="0"/>
                <a:cs typeface="Times New Roman" panose="02020603050405020304" pitchFamily="18" charset="0"/>
              </a:rPr>
              <a:t>cuộc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đời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sự</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nghiệp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của</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Nguyễn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Trãi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vẫn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là</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bài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học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hết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sức</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giá</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trị</a:t>
            </a:r>
            <a:r>
              <a:rPr lang="en-US" sz="2800" b="1" i="1" dirty="0">
                <a:solidFill>
                  <a:schemeClr val="bg1"/>
                </a:solidFill>
                <a:latin typeface="Times New Roman" panose="02020603050405020304" pitchFamily="18" charset="0"/>
                <a:cs typeface="Times New Roman" panose="02020603050405020304" pitchFamily="18" charset="0"/>
              </a:rPr>
              <a: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Hãy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nêu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học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sâu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sắc</a:t>
            </a:r>
            <a:r>
              <a:rPr lang="en-US" sz="2800" b="1" dirty="0">
                <a:solidFill>
                  <a:schemeClr val="bg1"/>
                </a:solidFill>
                <a:latin typeface="Times New Roman" panose="02020603050405020304" pitchFamily="18" charset="0"/>
                <a:cs typeface="Times New Roman" panose="02020603050405020304" pitchFamily="18" charset="0"/>
              </a:rPr>
              <a:t>.</a:t>
            </a:r>
          </a:p>
        </p:txBody>
      </p:sp>
      <p:pic>
        <p:nvPicPr>
          <p:cNvPr id="10" name="Hình ảnh 9">
            <a:extLst>
              <a:ext uri="{FF2B5EF4-FFF2-40B4-BE49-F238E27FC236}">
                <a16:creationId xmlns:a16="http://schemas.microsoft.com/office/drawing/2014/main" id="{945FE63F-4587-D74B-4030-2163BB2A8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0164" y="0"/>
            <a:ext cx="1231767" cy="1231767"/>
          </a:xfrm>
          <a:prstGeom prst="rect">
            <a:avLst/>
          </a:prstGeom>
        </p:spPr>
      </p:pic>
      <p:sp>
        <p:nvSpPr>
          <p:cNvPr id="8" name="Hộp Văn bản 7">
            <a:extLst>
              <a:ext uri="{FF2B5EF4-FFF2-40B4-BE49-F238E27FC236}">
                <a16:creationId xmlns:a16="http://schemas.microsoft.com/office/drawing/2014/main" id="{B72EAFB7-4FD4-42E2-805F-584786196264}"/>
              </a:ext>
            </a:extLst>
          </p:cNvPr>
          <p:cNvSpPr txBox="1"/>
          <p:nvPr/>
        </p:nvSpPr>
        <p:spPr>
          <a:xfrm>
            <a:off x="2332440" y="2767849"/>
            <a:ext cx="8781037" cy="2485787"/>
          </a:xfrm>
          <a:prstGeom prst="roundRect">
            <a:avLst/>
          </a:prstGeom>
          <a:noFill/>
          <a:ln w="28575">
            <a:solidFill>
              <a:srgbClr val="00B050"/>
            </a:solidFill>
          </a:ln>
        </p:spPr>
        <p:txBody>
          <a:bodyPr wrap="square">
            <a:spAutoFit/>
          </a:bodyPr>
          <a:lstStyle/>
          <a:p>
            <a:pPr algn="just">
              <a:spcBef>
                <a:spcPts val="600"/>
              </a:spcBef>
              <a:spcAft>
                <a:spcPts val="600"/>
              </a:spcAft>
            </a:pP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xứng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tấm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gương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Anh </a:t>
            </a:r>
            <a:r>
              <a:rPr lang="en-US" sz="2800" dirty="0" err="1">
                <a:solidFill>
                  <a:srgbClr val="000000"/>
                </a:solidFill>
                <a:latin typeface="Times New Roman" panose="02020603050405020304" pitchFamily="18" charset="0"/>
                <a:ea typeface="Calibri" panose="020F0502020204030204" pitchFamily="34" charset="0"/>
              </a:rPr>
              <a:t>hùng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dân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tộc</a:t>
            </a:r>
            <a:r>
              <a:rPr lang="en-US" sz="2800" dirty="0">
                <a:solidFill>
                  <a:srgbClr val="000000"/>
                </a:solidFill>
                <a:latin typeface="Times New Roman" panose="02020603050405020304" pitchFamily="18" charset="0"/>
                <a:ea typeface="Calibri" panose="020F0502020204030204" pitchFamily="34" charset="0"/>
              </a:rPr>
              <a:t> – </a:t>
            </a:r>
            <a:r>
              <a:rPr lang="en-US" sz="2800" dirty="0" err="1">
                <a:solidFill>
                  <a:srgbClr val="000000"/>
                </a:solidFill>
                <a:latin typeface="Times New Roman" panose="02020603050405020304" pitchFamily="18" charset="0"/>
                <a:ea typeface="Calibri" panose="020F0502020204030204" pitchFamily="34" charset="0"/>
              </a:rPr>
              <a:t>Danh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nhân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hoá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Nguyễn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Trãi</a:t>
            </a:r>
            <a:r>
              <a:rPr lang="en-US" sz="2800" dirty="0">
                <a:solidFill>
                  <a:srgbClr val="000000"/>
                </a:solidFill>
                <a:latin typeface="Times New Roman" panose="02020603050405020304" pitchFamily="18" charset="0"/>
                <a:ea typeface="Calibri" panose="020F0502020204030204" pitchFamily="34" charset="0"/>
              </a:rPr>
              <a:t>, HS </a:t>
            </a:r>
            <a:r>
              <a:rPr lang="en-US" sz="2800" dirty="0" err="1">
                <a:solidFill>
                  <a:srgbClr val="000000"/>
                </a:solidFill>
                <a:latin typeface="Times New Roman" panose="02020603050405020304" pitchFamily="18" charset="0"/>
                <a:ea typeface="Calibri" panose="020F0502020204030204" pitchFamily="34" charset="0"/>
              </a:rPr>
              <a:t>luôn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phấn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đấu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tập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rèn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luyện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muốn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trở</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thành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ích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cống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hiến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tài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năng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sức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lực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xã</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hội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đất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nước</a:t>
            </a:r>
            <a:r>
              <a:rPr lang="en-US" sz="2800" dirty="0">
                <a:solidFill>
                  <a:srgbClr val="000000"/>
                </a:solidFill>
                <a:latin typeface="Times New Roman" panose="02020603050405020304" pitchFamily="18" charset="0"/>
                <a:ea typeface="Calibri" panose="020F0502020204030204" pitchFamily="34" charset="0"/>
              </a:rPr>
              <a:t>.</a:t>
            </a:r>
            <a:endParaRPr lang="en-US" sz="2800" dirty="0"/>
          </a:p>
        </p:txBody>
      </p:sp>
      <p:pic>
        <p:nvPicPr>
          <p:cNvPr id="2" name="Hình ảnh 1">
            <a:extLst>
              <a:ext uri="{FF2B5EF4-FFF2-40B4-BE49-F238E27FC236}">
                <a16:creationId xmlns:a16="http://schemas.microsoft.com/office/drawing/2014/main" id="{3D7FCC0B-31CD-2F12-23EA-665CDA077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3770" y="4939104"/>
            <a:ext cx="1814052" cy="1814052"/>
          </a:xfrm>
          <a:prstGeom prst="rect">
            <a:avLst/>
          </a:prstGeom>
        </p:spPr>
      </p:pic>
    </p:spTree>
    <p:extLst>
      <p:ext uri="{BB962C8B-B14F-4D97-AF65-F5344CB8AC3E}">
        <p14:creationId xmlns:p14="http://schemas.microsoft.com/office/powerpoint/2010/main" val="3712269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3000">
              <a:srgbClr val="00B0F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4" name="Hình chữ nhật 223">
            <a:extLst>
              <a:ext uri="{FF2B5EF4-FFF2-40B4-BE49-F238E27FC236}">
                <a16:creationId xmlns:a16="http://schemas.microsoft.com/office/drawing/2014/main" id="{A771D005-2679-92FB-46F0-4E03DECFD18B}"/>
              </a:ext>
            </a:extLst>
          </p:cNvPr>
          <p:cNvSpPr/>
          <p:nvPr/>
        </p:nvSpPr>
        <p:spPr>
          <a:xfrm>
            <a:off x="10034377" y="1619918"/>
            <a:ext cx="161617" cy="731520"/>
          </a:xfrm>
          <a:prstGeom prst="rect">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3" name="Hình chữ nhật 222">
            <a:extLst>
              <a:ext uri="{FF2B5EF4-FFF2-40B4-BE49-F238E27FC236}">
                <a16:creationId xmlns:a16="http://schemas.microsoft.com/office/drawing/2014/main" id="{0AD98377-F2FB-12ED-471E-4AA63BB45317}"/>
              </a:ext>
            </a:extLst>
          </p:cNvPr>
          <p:cNvSpPr/>
          <p:nvPr/>
        </p:nvSpPr>
        <p:spPr>
          <a:xfrm>
            <a:off x="7067093" y="1519004"/>
            <a:ext cx="161617" cy="731520"/>
          </a:xfrm>
          <a:prstGeom prst="rect">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2" name="Hình chữ nhật 221">
            <a:extLst>
              <a:ext uri="{FF2B5EF4-FFF2-40B4-BE49-F238E27FC236}">
                <a16:creationId xmlns:a16="http://schemas.microsoft.com/office/drawing/2014/main" id="{2852D980-1793-0AC5-6496-D548146EEA8E}"/>
              </a:ext>
            </a:extLst>
          </p:cNvPr>
          <p:cNvSpPr/>
          <p:nvPr/>
        </p:nvSpPr>
        <p:spPr>
          <a:xfrm>
            <a:off x="4471136" y="1206983"/>
            <a:ext cx="161617" cy="1920240"/>
          </a:xfrm>
          <a:prstGeom prst="rect">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1" name="Hình chữ nhật 220">
            <a:extLst>
              <a:ext uri="{FF2B5EF4-FFF2-40B4-BE49-F238E27FC236}">
                <a16:creationId xmlns:a16="http://schemas.microsoft.com/office/drawing/2014/main" id="{53BA9C96-46B1-84A8-AEB1-52A1B434B838}"/>
              </a:ext>
            </a:extLst>
          </p:cNvPr>
          <p:cNvSpPr/>
          <p:nvPr/>
        </p:nvSpPr>
        <p:spPr>
          <a:xfrm>
            <a:off x="2147196" y="576950"/>
            <a:ext cx="161617" cy="1554480"/>
          </a:xfrm>
          <a:prstGeom prst="rect">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Hình tự do: Hình 169">
            <a:extLst>
              <a:ext uri="{FF2B5EF4-FFF2-40B4-BE49-F238E27FC236}">
                <a16:creationId xmlns:a16="http://schemas.microsoft.com/office/drawing/2014/main" id="{1B062615-2AD7-3557-034B-C3FA974B2BE9}"/>
              </a:ext>
            </a:extLst>
          </p:cNvPr>
          <p:cNvSpPr/>
          <p:nvPr/>
        </p:nvSpPr>
        <p:spPr>
          <a:xfrm>
            <a:off x="3227594" y="3582794"/>
            <a:ext cx="2784058" cy="3246935"/>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54000">
                <a:srgbClr val="FFFFFF">
                  <a:alpha val="0"/>
                </a:srgbClr>
              </a:gs>
              <a:gs pos="76000">
                <a:schemeClr val="bg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Hình tự do: Hình 122">
            <a:extLst>
              <a:ext uri="{FF2B5EF4-FFF2-40B4-BE49-F238E27FC236}">
                <a16:creationId xmlns:a16="http://schemas.microsoft.com/office/drawing/2014/main" id="{2D0868B1-7560-9FD7-EBA9-B1C8FFBB91C5}"/>
              </a:ext>
            </a:extLst>
          </p:cNvPr>
          <p:cNvSpPr/>
          <p:nvPr/>
        </p:nvSpPr>
        <p:spPr>
          <a:xfrm rot="10800000">
            <a:off x="4027031" y="3468221"/>
            <a:ext cx="1188441" cy="114573"/>
          </a:xfrm>
          <a:custGeom>
            <a:avLst/>
            <a:gdLst>
              <a:gd name="connsiteX0" fmla="*/ 7382 w 955384"/>
              <a:gd name="connsiteY0" fmla="*/ 0 h 98770"/>
              <a:gd name="connsiteX1" fmla="*/ 948003 w 955384"/>
              <a:gd name="connsiteY1" fmla="*/ 0 h 98770"/>
              <a:gd name="connsiteX2" fmla="*/ 955384 w 955384"/>
              <a:gd name="connsiteY2" fmla="*/ 98770 h 98770"/>
              <a:gd name="connsiteX3" fmla="*/ 0 w 955384"/>
              <a:gd name="connsiteY3" fmla="*/ 98770 h 98770"/>
              <a:gd name="connsiteX4" fmla="*/ 7382 w 955384"/>
              <a:gd name="connsiteY4" fmla="*/ 0 h 9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84" h="98770">
                <a:moveTo>
                  <a:pt x="7382" y="0"/>
                </a:moveTo>
                <a:lnTo>
                  <a:pt x="948003" y="0"/>
                </a:lnTo>
                <a:lnTo>
                  <a:pt x="955384" y="98770"/>
                </a:lnTo>
                <a:lnTo>
                  <a:pt x="0" y="98770"/>
                </a:lnTo>
                <a:lnTo>
                  <a:pt x="7382"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Hình tự do: Hình 115">
            <a:extLst>
              <a:ext uri="{FF2B5EF4-FFF2-40B4-BE49-F238E27FC236}">
                <a16:creationId xmlns:a16="http://schemas.microsoft.com/office/drawing/2014/main" id="{03E06364-02B3-4B40-EA96-806A4009DDB2}"/>
              </a:ext>
            </a:extLst>
          </p:cNvPr>
          <p:cNvSpPr/>
          <p:nvPr/>
        </p:nvSpPr>
        <p:spPr>
          <a:xfrm rot="10800000">
            <a:off x="3957735" y="2907011"/>
            <a:ext cx="1327036" cy="252174"/>
          </a:xfrm>
          <a:custGeom>
            <a:avLst/>
            <a:gdLst>
              <a:gd name="connsiteX0" fmla="*/ 0 w 1066800"/>
              <a:gd name="connsiteY0" fmla="*/ 0 h 217391"/>
              <a:gd name="connsiteX1" fmla="*/ 1066800 w 1066800"/>
              <a:gd name="connsiteY1" fmla="*/ 0 h 217391"/>
              <a:gd name="connsiteX2" fmla="*/ 1066800 w 1066800"/>
              <a:gd name="connsiteY2" fmla="*/ 34996 h 217391"/>
              <a:gd name="connsiteX3" fmla="*/ 1066800 w 1066800"/>
              <a:gd name="connsiteY3" fmla="*/ 109590 h 217391"/>
              <a:gd name="connsiteX4" fmla="*/ 958999 w 1066800"/>
              <a:gd name="connsiteY4" fmla="*/ 217391 h 217391"/>
              <a:gd name="connsiteX5" fmla="*/ 107801 w 1066800"/>
              <a:gd name="connsiteY5" fmla="*/ 217391 h 217391"/>
              <a:gd name="connsiteX6" fmla="*/ 0 w 1066800"/>
              <a:gd name="connsiteY6" fmla="*/ 109590 h 217391"/>
              <a:gd name="connsiteX7" fmla="*/ 0 w 1066800"/>
              <a:gd name="connsiteY7" fmla="*/ 34996 h 217391"/>
              <a:gd name="connsiteX8" fmla="*/ 0 w 1066800"/>
              <a:gd name="connsiteY8" fmla="*/ 0 h 2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17391">
                <a:moveTo>
                  <a:pt x="0" y="0"/>
                </a:moveTo>
                <a:lnTo>
                  <a:pt x="1066800" y="0"/>
                </a:lnTo>
                <a:lnTo>
                  <a:pt x="1066800" y="34996"/>
                </a:lnTo>
                <a:lnTo>
                  <a:pt x="1066800" y="109590"/>
                </a:lnTo>
                <a:cubicBezTo>
                  <a:pt x="1066800" y="169127"/>
                  <a:pt x="1018536" y="217391"/>
                  <a:pt x="958999" y="217391"/>
                </a:cubicBezTo>
                <a:lnTo>
                  <a:pt x="107801" y="217391"/>
                </a:lnTo>
                <a:cubicBezTo>
                  <a:pt x="48264" y="217391"/>
                  <a:pt x="0" y="169127"/>
                  <a:pt x="0" y="109590"/>
                </a:cubicBezTo>
                <a:lnTo>
                  <a:pt x="0" y="34996"/>
                </a:lnTo>
                <a:lnTo>
                  <a:pt x="0"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Hình tự do: Hình 148">
            <a:extLst>
              <a:ext uri="{FF2B5EF4-FFF2-40B4-BE49-F238E27FC236}">
                <a16:creationId xmlns:a16="http://schemas.microsoft.com/office/drawing/2014/main" id="{5CC69C38-522E-0ECA-901D-FC4531D4D297}"/>
              </a:ext>
            </a:extLst>
          </p:cNvPr>
          <p:cNvSpPr/>
          <p:nvPr/>
        </p:nvSpPr>
        <p:spPr>
          <a:xfrm rot="10800000">
            <a:off x="3979658" y="3256416"/>
            <a:ext cx="1287878" cy="114573"/>
          </a:xfrm>
          <a:custGeom>
            <a:avLst/>
            <a:gdLst>
              <a:gd name="connsiteX0" fmla="*/ 23114 w 1035321"/>
              <a:gd name="connsiteY0" fmla="*/ 0 h 98770"/>
              <a:gd name="connsiteX1" fmla="*/ 1012207 w 1035321"/>
              <a:gd name="connsiteY1" fmla="*/ 0 h 98770"/>
              <a:gd name="connsiteX2" fmla="*/ 1033623 w 1035321"/>
              <a:gd name="connsiteY2" fmla="*/ 94074 h 98770"/>
              <a:gd name="connsiteX3" fmla="*/ 1035321 w 1035321"/>
              <a:gd name="connsiteY3" fmla="*/ 98770 h 98770"/>
              <a:gd name="connsiteX4" fmla="*/ 1032482 w 1035321"/>
              <a:gd name="connsiteY4" fmla="*/ 98770 h 98770"/>
              <a:gd name="connsiteX5" fmla="*/ 1019486 w 1035321"/>
              <a:gd name="connsiteY5" fmla="*/ 79494 h 98770"/>
              <a:gd name="connsiteX6" fmla="*/ 943259 w 1035321"/>
              <a:gd name="connsiteY6" fmla="*/ 47920 h 98770"/>
              <a:gd name="connsiteX7" fmla="*/ 943258 w 1035321"/>
              <a:gd name="connsiteY7" fmla="*/ 47920 h 98770"/>
              <a:gd name="connsiteX8" fmla="*/ 1019485 w 1035321"/>
              <a:gd name="connsiteY8" fmla="*/ 79494 h 98770"/>
              <a:gd name="connsiteX9" fmla="*/ 1032481 w 1035321"/>
              <a:gd name="connsiteY9" fmla="*/ 98770 h 98770"/>
              <a:gd name="connsiteX10" fmla="*/ 2839 w 1035321"/>
              <a:gd name="connsiteY10" fmla="*/ 98770 h 98770"/>
              <a:gd name="connsiteX11" fmla="*/ 15834 w 1035321"/>
              <a:gd name="connsiteY11" fmla="*/ 79494 h 98770"/>
              <a:gd name="connsiteX12" fmla="*/ 92061 w 1035321"/>
              <a:gd name="connsiteY12" fmla="*/ 47920 h 98770"/>
              <a:gd name="connsiteX13" fmla="*/ 92060 w 1035321"/>
              <a:gd name="connsiteY13" fmla="*/ 47920 h 98770"/>
              <a:gd name="connsiteX14" fmla="*/ 15833 w 1035321"/>
              <a:gd name="connsiteY14" fmla="*/ 79494 h 98770"/>
              <a:gd name="connsiteX15" fmla="*/ 2838 w 1035321"/>
              <a:gd name="connsiteY15" fmla="*/ 98770 h 98770"/>
              <a:gd name="connsiteX16" fmla="*/ 0 w 1035321"/>
              <a:gd name="connsiteY16" fmla="*/ 98770 h 98770"/>
              <a:gd name="connsiteX17" fmla="*/ 1697 w 1035321"/>
              <a:gd name="connsiteY17" fmla="*/ 94074 h 98770"/>
              <a:gd name="connsiteX18" fmla="*/ 23114 w 1035321"/>
              <a:gd name="connsiteY18" fmla="*/ 0 h 9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5321" h="98770">
                <a:moveTo>
                  <a:pt x="23114" y="0"/>
                </a:moveTo>
                <a:lnTo>
                  <a:pt x="1012207" y="0"/>
                </a:lnTo>
                <a:lnTo>
                  <a:pt x="1033623" y="94074"/>
                </a:lnTo>
                <a:lnTo>
                  <a:pt x="1035321" y="98770"/>
                </a:lnTo>
                <a:lnTo>
                  <a:pt x="1032482" y="98770"/>
                </a:lnTo>
                <a:lnTo>
                  <a:pt x="1019486" y="79494"/>
                </a:lnTo>
                <a:cubicBezTo>
                  <a:pt x="999978" y="59986"/>
                  <a:pt x="973028" y="47920"/>
                  <a:pt x="943259" y="47920"/>
                </a:cubicBezTo>
                <a:lnTo>
                  <a:pt x="943258" y="47920"/>
                </a:lnTo>
                <a:cubicBezTo>
                  <a:pt x="973027" y="47920"/>
                  <a:pt x="999977" y="59986"/>
                  <a:pt x="1019485" y="79494"/>
                </a:cubicBezTo>
                <a:lnTo>
                  <a:pt x="1032481" y="98770"/>
                </a:lnTo>
                <a:lnTo>
                  <a:pt x="2839" y="98770"/>
                </a:lnTo>
                <a:lnTo>
                  <a:pt x="15834" y="79494"/>
                </a:lnTo>
                <a:cubicBezTo>
                  <a:pt x="35342" y="59986"/>
                  <a:pt x="62293" y="47920"/>
                  <a:pt x="92061" y="47920"/>
                </a:cubicBezTo>
                <a:lnTo>
                  <a:pt x="92060" y="47920"/>
                </a:lnTo>
                <a:cubicBezTo>
                  <a:pt x="62292" y="47920"/>
                  <a:pt x="35341" y="59986"/>
                  <a:pt x="15833" y="79494"/>
                </a:cubicBezTo>
                <a:lnTo>
                  <a:pt x="2838" y="98770"/>
                </a:lnTo>
                <a:lnTo>
                  <a:pt x="0" y="98770"/>
                </a:lnTo>
                <a:lnTo>
                  <a:pt x="1697" y="94074"/>
                </a:lnTo>
                <a:lnTo>
                  <a:pt x="23114"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Hình tự do: Hình 167">
            <a:extLst>
              <a:ext uri="{FF2B5EF4-FFF2-40B4-BE49-F238E27FC236}">
                <a16:creationId xmlns:a16="http://schemas.microsoft.com/office/drawing/2014/main" id="{ACA27425-CBA9-1242-ED6E-14AEFBC1593B}"/>
              </a:ext>
            </a:extLst>
          </p:cNvPr>
          <p:cNvSpPr/>
          <p:nvPr/>
        </p:nvSpPr>
        <p:spPr>
          <a:xfrm>
            <a:off x="3227594" y="3577362"/>
            <a:ext cx="2784058" cy="3246935"/>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4000">
                <a:schemeClr val="bg1">
                  <a:alpha val="33000"/>
                </a:schemeClr>
              </a:gs>
              <a:gs pos="89000">
                <a:schemeClr val="bg1">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6" name="Hình tự do: Hình 185">
            <a:extLst>
              <a:ext uri="{FF2B5EF4-FFF2-40B4-BE49-F238E27FC236}">
                <a16:creationId xmlns:a16="http://schemas.microsoft.com/office/drawing/2014/main" id="{9D1421F8-BC88-2155-D310-6748924CC712}"/>
              </a:ext>
            </a:extLst>
          </p:cNvPr>
          <p:cNvSpPr/>
          <p:nvPr/>
        </p:nvSpPr>
        <p:spPr>
          <a:xfrm rot="10800000">
            <a:off x="3227594" y="5136455"/>
            <a:ext cx="2784058" cy="1698705"/>
          </a:xfrm>
          <a:custGeom>
            <a:avLst/>
            <a:gdLst>
              <a:gd name="connsiteX0" fmla="*/ 2205179 w 2238096"/>
              <a:gd name="connsiteY0" fmla="*/ 1464400 h 1464400"/>
              <a:gd name="connsiteX1" fmla="*/ 2201608 w 2238096"/>
              <a:gd name="connsiteY1" fmla="*/ 1446329 h 1464400"/>
              <a:gd name="connsiteX2" fmla="*/ 1118976 w 2238096"/>
              <a:gd name="connsiteY2" fmla="*/ 1196694 h 1464400"/>
              <a:gd name="connsiteX3" fmla="*/ 36345 w 2238096"/>
              <a:gd name="connsiteY3" fmla="*/ 1446329 h 1464400"/>
              <a:gd name="connsiteX4" fmla="*/ 32837 w 2238096"/>
              <a:gd name="connsiteY4" fmla="*/ 1464079 h 1464400"/>
              <a:gd name="connsiteX5" fmla="*/ 17479 w 2238096"/>
              <a:gd name="connsiteY5" fmla="*/ 1403495 h 1464400"/>
              <a:gd name="connsiteX6" fmla="*/ 0 w 2238096"/>
              <a:gd name="connsiteY6" fmla="*/ 1192417 h 1464400"/>
              <a:gd name="connsiteX7" fmla="*/ 0 w 2238096"/>
              <a:gd name="connsiteY7" fmla="*/ 1192416 h 1464400"/>
              <a:gd name="connsiteX8" fmla="*/ 5778 w 2238096"/>
              <a:gd name="connsiteY8" fmla="*/ 1070499 h 1464400"/>
              <a:gd name="connsiteX9" fmla="*/ 1119048 w 2238096"/>
              <a:gd name="connsiteY9" fmla="*/ 0 h 1464400"/>
              <a:gd name="connsiteX10" fmla="*/ 2232318 w 2238096"/>
              <a:gd name="connsiteY10" fmla="*/ 1070499 h 1464400"/>
              <a:gd name="connsiteX11" fmla="*/ 2238096 w 2238096"/>
              <a:gd name="connsiteY11" fmla="*/ 1192416 h 1464400"/>
              <a:gd name="connsiteX12" fmla="*/ 2238096 w 2238096"/>
              <a:gd name="connsiteY12" fmla="*/ 1192417 h 1464400"/>
              <a:gd name="connsiteX13" fmla="*/ 2220618 w 2238096"/>
              <a:gd name="connsiteY13" fmla="*/ 1403495 h 1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096" h="1464400">
                <a:moveTo>
                  <a:pt x="2205179" y="1464400"/>
                </a:moveTo>
                <a:lnTo>
                  <a:pt x="2201608" y="1446329"/>
                </a:lnTo>
                <a:cubicBezTo>
                  <a:pt x="2145878" y="1306113"/>
                  <a:pt x="1682436" y="1196694"/>
                  <a:pt x="1118976" y="1196694"/>
                </a:cubicBezTo>
                <a:cubicBezTo>
                  <a:pt x="555516" y="1196694"/>
                  <a:pt x="92074" y="1306113"/>
                  <a:pt x="36345" y="1446329"/>
                </a:cubicBezTo>
                <a:lnTo>
                  <a:pt x="32837" y="1464079"/>
                </a:lnTo>
                <a:lnTo>
                  <a:pt x="17479" y="1403495"/>
                </a:lnTo>
                <a:cubicBezTo>
                  <a:pt x="5994" y="1334985"/>
                  <a:pt x="0" y="1264447"/>
                  <a:pt x="0" y="1192417"/>
                </a:cubicBezTo>
                <a:lnTo>
                  <a:pt x="0" y="1192416"/>
                </a:lnTo>
                <a:lnTo>
                  <a:pt x="5778" y="1070499"/>
                </a:lnTo>
                <a:cubicBezTo>
                  <a:pt x="63084" y="469216"/>
                  <a:pt x="539642" y="0"/>
                  <a:pt x="1119048" y="0"/>
                </a:cubicBezTo>
                <a:cubicBezTo>
                  <a:pt x="1698454" y="0"/>
                  <a:pt x="2175012" y="469216"/>
                  <a:pt x="2232318" y="1070499"/>
                </a:cubicBezTo>
                <a:lnTo>
                  <a:pt x="2238096" y="1192416"/>
                </a:lnTo>
                <a:lnTo>
                  <a:pt x="2238096" y="1192417"/>
                </a:lnTo>
                <a:cubicBezTo>
                  <a:pt x="2238096" y="1264447"/>
                  <a:pt x="2232103" y="1334985"/>
                  <a:pt x="2220618" y="1403495"/>
                </a:cubicBezTo>
                <a:close/>
              </a:path>
            </a:pathLst>
          </a:custGeom>
          <a:solidFill>
            <a:srgbClr val="FF2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Hình Bầu dục 172">
            <a:extLst>
              <a:ext uri="{FF2B5EF4-FFF2-40B4-BE49-F238E27FC236}">
                <a16:creationId xmlns:a16="http://schemas.microsoft.com/office/drawing/2014/main" id="{08AA325D-67AC-2E8B-7C8E-E53B1569F10C}"/>
              </a:ext>
            </a:extLst>
          </p:cNvPr>
          <p:cNvSpPr/>
          <p:nvPr/>
        </p:nvSpPr>
        <p:spPr>
          <a:xfrm>
            <a:off x="3265904" y="4813898"/>
            <a:ext cx="2707436" cy="64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Hình tự do: Hình 196">
            <a:extLst>
              <a:ext uri="{FF2B5EF4-FFF2-40B4-BE49-F238E27FC236}">
                <a16:creationId xmlns:a16="http://schemas.microsoft.com/office/drawing/2014/main" id="{EB912872-0516-9BEE-2D4C-98A9148C93F4}"/>
              </a:ext>
            </a:extLst>
          </p:cNvPr>
          <p:cNvSpPr/>
          <p:nvPr/>
        </p:nvSpPr>
        <p:spPr>
          <a:xfrm>
            <a:off x="5980751" y="2689975"/>
            <a:ext cx="2334304" cy="2749540"/>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54000">
                <a:srgbClr val="FFFFFF">
                  <a:alpha val="0"/>
                </a:srgbClr>
              </a:gs>
              <a:gs pos="76000">
                <a:schemeClr val="bg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 name="Hình tự do: Hình 197">
            <a:extLst>
              <a:ext uri="{FF2B5EF4-FFF2-40B4-BE49-F238E27FC236}">
                <a16:creationId xmlns:a16="http://schemas.microsoft.com/office/drawing/2014/main" id="{B5C7884C-916E-5066-40EA-4F7E9DD0608A}"/>
              </a:ext>
            </a:extLst>
          </p:cNvPr>
          <p:cNvSpPr/>
          <p:nvPr/>
        </p:nvSpPr>
        <p:spPr>
          <a:xfrm rot="10800000">
            <a:off x="6651042" y="2592953"/>
            <a:ext cx="996453" cy="97022"/>
          </a:xfrm>
          <a:custGeom>
            <a:avLst/>
            <a:gdLst>
              <a:gd name="connsiteX0" fmla="*/ 7382 w 955384"/>
              <a:gd name="connsiteY0" fmla="*/ 0 h 98770"/>
              <a:gd name="connsiteX1" fmla="*/ 948003 w 955384"/>
              <a:gd name="connsiteY1" fmla="*/ 0 h 98770"/>
              <a:gd name="connsiteX2" fmla="*/ 955384 w 955384"/>
              <a:gd name="connsiteY2" fmla="*/ 98770 h 98770"/>
              <a:gd name="connsiteX3" fmla="*/ 0 w 955384"/>
              <a:gd name="connsiteY3" fmla="*/ 98770 h 98770"/>
              <a:gd name="connsiteX4" fmla="*/ 7382 w 955384"/>
              <a:gd name="connsiteY4" fmla="*/ 0 h 9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84" h="98770">
                <a:moveTo>
                  <a:pt x="7382" y="0"/>
                </a:moveTo>
                <a:lnTo>
                  <a:pt x="948003" y="0"/>
                </a:lnTo>
                <a:lnTo>
                  <a:pt x="955384" y="98770"/>
                </a:lnTo>
                <a:lnTo>
                  <a:pt x="0" y="98770"/>
                </a:lnTo>
                <a:lnTo>
                  <a:pt x="7382"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Hình tự do: Hình 198">
            <a:extLst>
              <a:ext uri="{FF2B5EF4-FFF2-40B4-BE49-F238E27FC236}">
                <a16:creationId xmlns:a16="http://schemas.microsoft.com/office/drawing/2014/main" id="{4A4E787E-7F81-B32D-AF01-AD2710E1A04F}"/>
              </a:ext>
            </a:extLst>
          </p:cNvPr>
          <p:cNvSpPr/>
          <p:nvPr/>
        </p:nvSpPr>
        <p:spPr>
          <a:xfrm rot="10800000">
            <a:off x="6592940" y="2117715"/>
            <a:ext cx="1112658" cy="213544"/>
          </a:xfrm>
          <a:custGeom>
            <a:avLst/>
            <a:gdLst>
              <a:gd name="connsiteX0" fmla="*/ 0 w 1066800"/>
              <a:gd name="connsiteY0" fmla="*/ 0 h 217391"/>
              <a:gd name="connsiteX1" fmla="*/ 1066800 w 1066800"/>
              <a:gd name="connsiteY1" fmla="*/ 0 h 217391"/>
              <a:gd name="connsiteX2" fmla="*/ 1066800 w 1066800"/>
              <a:gd name="connsiteY2" fmla="*/ 34996 h 217391"/>
              <a:gd name="connsiteX3" fmla="*/ 1066800 w 1066800"/>
              <a:gd name="connsiteY3" fmla="*/ 109590 h 217391"/>
              <a:gd name="connsiteX4" fmla="*/ 958999 w 1066800"/>
              <a:gd name="connsiteY4" fmla="*/ 217391 h 217391"/>
              <a:gd name="connsiteX5" fmla="*/ 107801 w 1066800"/>
              <a:gd name="connsiteY5" fmla="*/ 217391 h 217391"/>
              <a:gd name="connsiteX6" fmla="*/ 0 w 1066800"/>
              <a:gd name="connsiteY6" fmla="*/ 109590 h 217391"/>
              <a:gd name="connsiteX7" fmla="*/ 0 w 1066800"/>
              <a:gd name="connsiteY7" fmla="*/ 34996 h 217391"/>
              <a:gd name="connsiteX8" fmla="*/ 0 w 1066800"/>
              <a:gd name="connsiteY8" fmla="*/ 0 h 2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17391">
                <a:moveTo>
                  <a:pt x="0" y="0"/>
                </a:moveTo>
                <a:lnTo>
                  <a:pt x="1066800" y="0"/>
                </a:lnTo>
                <a:lnTo>
                  <a:pt x="1066800" y="34996"/>
                </a:lnTo>
                <a:lnTo>
                  <a:pt x="1066800" y="109590"/>
                </a:lnTo>
                <a:cubicBezTo>
                  <a:pt x="1066800" y="169127"/>
                  <a:pt x="1018536" y="217391"/>
                  <a:pt x="958999" y="217391"/>
                </a:cubicBezTo>
                <a:lnTo>
                  <a:pt x="107801" y="217391"/>
                </a:lnTo>
                <a:cubicBezTo>
                  <a:pt x="48264" y="217391"/>
                  <a:pt x="0" y="169127"/>
                  <a:pt x="0" y="109590"/>
                </a:cubicBezTo>
                <a:lnTo>
                  <a:pt x="0" y="34996"/>
                </a:lnTo>
                <a:lnTo>
                  <a:pt x="0"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 name="Hình tự do: Hình 199">
            <a:extLst>
              <a:ext uri="{FF2B5EF4-FFF2-40B4-BE49-F238E27FC236}">
                <a16:creationId xmlns:a16="http://schemas.microsoft.com/office/drawing/2014/main" id="{CC0645C9-C614-33AC-9E37-E8FE322F3A38}"/>
              </a:ext>
            </a:extLst>
          </p:cNvPr>
          <p:cNvSpPr/>
          <p:nvPr/>
        </p:nvSpPr>
        <p:spPr>
          <a:xfrm rot="10800000">
            <a:off x="6611322" y="2413595"/>
            <a:ext cx="1079826" cy="97022"/>
          </a:xfrm>
          <a:custGeom>
            <a:avLst/>
            <a:gdLst>
              <a:gd name="connsiteX0" fmla="*/ 23114 w 1035321"/>
              <a:gd name="connsiteY0" fmla="*/ 0 h 98770"/>
              <a:gd name="connsiteX1" fmla="*/ 1012207 w 1035321"/>
              <a:gd name="connsiteY1" fmla="*/ 0 h 98770"/>
              <a:gd name="connsiteX2" fmla="*/ 1033623 w 1035321"/>
              <a:gd name="connsiteY2" fmla="*/ 94074 h 98770"/>
              <a:gd name="connsiteX3" fmla="*/ 1035321 w 1035321"/>
              <a:gd name="connsiteY3" fmla="*/ 98770 h 98770"/>
              <a:gd name="connsiteX4" fmla="*/ 1032482 w 1035321"/>
              <a:gd name="connsiteY4" fmla="*/ 98770 h 98770"/>
              <a:gd name="connsiteX5" fmla="*/ 1019486 w 1035321"/>
              <a:gd name="connsiteY5" fmla="*/ 79494 h 98770"/>
              <a:gd name="connsiteX6" fmla="*/ 943259 w 1035321"/>
              <a:gd name="connsiteY6" fmla="*/ 47920 h 98770"/>
              <a:gd name="connsiteX7" fmla="*/ 943258 w 1035321"/>
              <a:gd name="connsiteY7" fmla="*/ 47920 h 98770"/>
              <a:gd name="connsiteX8" fmla="*/ 1019485 w 1035321"/>
              <a:gd name="connsiteY8" fmla="*/ 79494 h 98770"/>
              <a:gd name="connsiteX9" fmla="*/ 1032481 w 1035321"/>
              <a:gd name="connsiteY9" fmla="*/ 98770 h 98770"/>
              <a:gd name="connsiteX10" fmla="*/ 2839 w 1035321"/>
              <a:gd name="connsiteY10" fmla="*/ 98770 h 98770"/>
              <a:gd name="connsiteX11" fmla="*/ 15834 w 1035321"/>
              <a:gd name="connsiteY11" fmla="*/ 79494 h 98770"/>
              <a:gd name="connsiteX12" fmla="*/ 92061 w 1035321"/>
              <a:gd name="connsiteY12" fmla="*/ 47920 h 98770"/>
              <a:gd name="connsiteX13" fmla="*/ 92060 w 1035321"/>
              <a:gd name="connsiteY13" fmla="*/ 47920 h 98770"/>
              <a:gd name="connsiteX14" fmla="*/ 15833 w 1035321"/>
              <a:gd name="connsiteY14" fmla="*/ 79494 h 98770"/>
              <a:gd name="connsiteX15" fmla="*/ 2838 w 1035321"/>
              <a:gd name="connsiteY15" fmla="*/ 98770 h 98770"/>
              <a:gd name="connsiteX16" fmla="*/ 0 w 1035321"/>
              <a:gd name="connsiteY16" fmla="*/ 98770 h 98770"/>
              <a:gd name="connsiteX17" fmla="*/ 1697 w 1035321"/>
              <a:gd name="connsiteY17" fmla="*/ 94074 h 98770"/>
              <a:gd name="connsiteX18" fmla="*/ 23114 w 1035321"/>
              <a:gd name="connsiteY18" fmla="*/ 0 h 9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5321" h="98770">
                <a:moveTo>
                  <a:pt x="23114" y="0"/>
                </a:moveTo>
                <a:lnTo>
                  <a:pt x="1012207" y="0"/>
                </a:lnTo>
                <a:lnTo>
                  <a:pt x="1033623" y="94074"/>
                </a:lnTo>
                <a:lnTo>
                  <a:pt x="1035321" y="98770"/>
                </a:lnTo>
                <a:lnTo>
                  <a:pt x="1032482" y="98770"/>
                </a:lnTo>
                <a:lnTo>
                  <a:pt x="1019486" y="79494"/>
                </a:lnTo>
                <a:cubicBezTo>
                  <a:pt x="999978" y="59986"/>
                  <a:pt x="973028" y="47920"/>
                  <a:pt x="943259" y="47920"/>
                </a:cubicBezTo>
                <a:lnTo>
                  <a:pt x="943258" y="47920"/>
                </a:lnTo>
                <a:cubicBezTo>
                  <a:pt x="973027" y="47920"/>
                  <a:pt x="999977" y="59986"/>
                  <a:pt x="1019485" y="79494"/>
                </a:cubicBezTo>
                <a:lnTo>
                  <a:pt x="1032481" y="98770"/>
                </a:lnTo>
                <a:lnTo>
                  <a:pt x="2839" y="98770"/>
                </a:lnTo>
                <a:lnTo>
                  <a:pt x="15834" y="79494"/>
                </a:lnTo>
                <a:cubicBezTo>
                  <a:pt x="35342" y="59986"/>
                  <a:pt x="62293" y="47920"/>
                  <a:pt x="92061" y="47920"/>
                </a:cubicBezTo>
                <a:lnTo>
                  <a:pt x="92060" y="47920"/>
                </a:lnTo>
                <a:cubicBezTo>
                  <a:pt x="62292" y="47920"/>
                  <a:pt x="35341" y="59986"/>
                  <a:pt x="15833" y="79494"/>
                </a:cubicBezTo>
                <a:lnTo>
                  <a:pt x="2838" y="98770"/>
                </a:lnTo>
                <a:lnTo>
                  <a:pt x="0" y="98770"/>
                </a:lnTo>
                <a:lnTo>
                  <a:pt x="1697" y="94074"/>
                </a:lnTo>
                <a:lnTo>
                  <a:pt x="23114"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Hình tự do: Hình 200">
            <a:extLst>
              <a:ext uri="{FF2B5EF4-FFF2-40B4-BE49-F238E27FC236}">
                <a16:creationId xmlns:a16="http://schemas.microsoft.com/office/drawing/2014/main" id="{7874129A-FF86-79B1-7FBA-77C8F6D812FE}"/>
              </a:ext>
            </a:extLst>
          </p:cNvPr>
          <p:cNvSpPr/>
          <p:nvPr/>
        </p:nvSpPr>
        <p:spPr>
          <a:xfrm>
            <a:off x="5980751" y="2685375"/>
            <a:ext cx="2334304" cy="2749540"/>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4000">
                <a:schemeClr val="bg1">
                  <a:alpha val="33000"/>
                </a:schemeClr>
              </a:gs>
              <a:gs pos="89000">
                <a:schemeClr val="bg1">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2" name="Hình tự do: Hình 201">
            <a:extLst>
              <a:ext uri="{FF2B5EF4-FFF2-40B4-BE49-F238E27FC236}">
                <a16:creationId xmlns:a16="http://schemas.microsoft.com/office/drawing/2014/main" id="{0F3E34FF-A96F-1D5D-1054-E574D855CC49}"/>
              </a:ext>
            </a:extLst>
          </p:cNvPr>
          <p:cNvSpPr/>
          <p:nvPr/>
        </p:nvSpPr>
        <p:spPr>
          <a:xfrm rot="10800000">
            <a:off x="5980751" y="4005633"/>
            <a:ext cx="2334304" cy="1438482"/>
          </a:xfrm>
          <a:custGeom>
            <a:avLst/>
            <a:gdLst>
              <a:gd name="connsiteX0" fmla="*/ 2205179 w 2238096"/>
              <a:gd name="connsiteY0" fmla="*/ 1464400 h 1464400"/>
              <a:gd name="connsiteX1" fmla="*/ 2201608 w 2238096"/>
              <a:gd name="connsiteY1" fmla="*/ 1446329 h 1464400"/>
              <a:gd name="connsiteX2" fmla="*/ 1118976 w 2238096"/>
              <a:gd name="connsiteY2" fmla="*/ 1196694 h 1464400"/>
              <a:gd name="connsiteX3" fmla="*/ 36345 w 2238096"/>
              <a:gd name="connsiteY3" fmla="*/ 1446329 h 1464400"/>
              <a:gd name="connsiteX4" fmla="*/ 32837 w 2238096"/>
              <a:gd name="connsiteY4" fmla="*/ 1464079 h 1464400"/>
              <a:gd name="connsiteX5" fmla="*/ 17479 w 2238096"/>
              <a:gd name="connsiteY5" fmla="*/ 1403495 h 1464400"/>
              <a:gd name="connsiteX6" fmla="*/ 0 w 2238096"/>
              <a:gd name="connsiteY6" fmla="*/ 1192417 h 1464400"/>
              <a:gd name="connsiteX7" fmla="*/ 0 w 2238096"/>
              <a:gd name="connsiteY7" fmla="*/ 1192416 h 1464400"/>
              <a:gd name="connsiteX8" fmla="*/ 5778 w 2238096"/>
              <a:gd name="connsiteY8" fmla="*/ 1070499 h 1464400"/>
              <a:gd name="connsiteX9" fmla="*/ 1119048 w 2238096"/>
              <a:gd name="connsiteY9" fmla="*/ 0 h 1464400"/>
              <a:gd name="connsiteX10" fmla="*/ 2232318 w 2238096"/>
              <a:gd name="connsiteY10" fmla="*/ 1070499 h 1464400"/>
              <a:gd name="connsiteX11" fmla="*/ 2238096 w 2238096"/>
              <a:gd name="connsiteY11" fmla="*/ 1192416 h 1464400"/>
              <a:gd name="connsiteX12" fmla="*/ 2238096 w 2238096"/>
              <a:gd name="connsiteY12" fmla="*/ 1192417 h 1464400"/>
              <a:gd name="connsiteX13" fmla="*/ 2220618 w 2238096"/>
              <a:gd name="connsiteY13" fmla="*/ 1403495 h 1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096" h="1464400">
                <a:moveTo>
                  <a:pt x="2205179" y="1464400"/>
                </a:moveTo>
                <a:lnTo>
                  <a:pt x="2201608" y="1446329"/>
                </a:lnTo>
                <a:cubicBezTo>
                  <a:pt x="2145878" y="1306113"/>
                  <a:pt x="1682436" y="1196694"/>
                  <a:pt x="1118976" y="1196694"/>
                </a:cubicBezTo>
                <a:cubicBezTo>
                  <a:pt x="555516" y="1196694"/>
                  <a:pt x="92074" y="1306113"/>
                  <a:pt x="36345" y="1446329"/>
                </a:cubicBezTo>
                <a:lnTo>
                  <a:pt x="32837" y="1464079"/>
                </a:lnTo>
                <a:lnTo>
                  <a:pt x="17479" y="1403495"/>
                </a:lnTo>
                <a:cubicBezTo>
                  <a:pt x="5994" y="1334985"/>
                  <a:pt x="0" y="1264447"/>
                  <a:pt x="0" y="1192417"/>
                </a:cubicBezTo>
                <a:lnTo>
                  <a:pt x="0" y="1192416"/>
                </a:lnTo>
                <a:lnTo>
                  <a:pt x="5778" y="1070499"/>
                </a:lnTo>
                <a:cubicBezTo>
                  <a:pt x="63084" y="469216"/>
                  <a:pt x="539642" y="0"/>
                  <a:pt x="1119048" y="0"/>
                </a:cubicBezTo>
                <a:cubicBezTo>
                  <a:pt x="1698454" y="0"/>
                  <a:pt x="2175012" y="469216"/>
                  <a:pt x="2232318" y="1070499"/>
                </a:cubicBezTo>
                <a:lnTo>
                  <a:pt x="2238096" y="1192416"/>
                </a:lnTo>
                <a:lnTo>
                  <a:pt x="2238096" y="1192417"/>
                </a:lnTo>
                <a:cubicBezTo>
                  <a:pt x="2238096" y="1264447"/>
                  <a:pt x="2232103" y="1334985"/>
                  <a:pt x="2220618" y="1403495"/>
                </a:cubicBezTo>
                <a:close/>
              </a:path>
            </a:pathLst>
          </a:custGeom>
          <a:solidFill>
            <a:srgbClr val="D1CC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3" name="Hình Bầu dục 202">
            <a:extLst>
              <a:ext uri="{FF2B5EF4-FFF2-40B4-BE49-F238E27FC236}">
                <a16:creationId xmlns:a16="http://schemas.microsoft.com/office/drawing/2014/main" id="{DC3EB92B-7200-C2D4-C134-EA55F1D1E11B}"/>
              </a:ext>
            </a:extLst>
          </p:cNvPr>
          <p:cNvSpPr/>
          <p:nvPr/>
        </p:nvSpPr>
        <p:spPr>
          <a:xfrm>
            <a:off x="6012872" y="3732488"/>
            <a:ext cx="2270060" cy="546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Hình tự do: Hình 205">
            <a:extLst>
              <a:ext uri="{FF2B5EF4-FFF2-40B4-BE49-F238E27FC236}">
                <a16:creationId xmlns:a16="http://schemas.microsoft.com/office/drawing/2014/main" id="{D6860ADD-714A-7E5A-FEAD-B3CE4AB8DD0F}"/>
              </a:ext>
            </a:extLst>
          </p:cNvPr>
          <p:cNvSpPr/>
          <p:nvPr/>
        </p:nvSpPr>
        <p:spPr>
          <a:xfrm>
            <a:off x="1100877" y="2671729"/>
            <a:ext cx="2334304" cy="2749540"/>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54000">
                <a:srgbClr val="FFFFFF">
                  <a:alpha val="0"/>
                </a:srgbClr>
              </a:gs>
              <a:gs pos="76000">
                <a:schemeClr val="bg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 name="Hình tự do: Hình 206">
            <a:extLst>
              <a:ext uri="{FF2B5EF4-FFF2-40B4-BE49-F238E27FC236}">
                <a16:creationId xmlns:a16="http://schemas.microsoft.com/office/drawing/2014/main" id="{8AA21E37-89FB-FCF3-5EB3-71FE34051AAE}"/>
              </a:ext>
            </a:extLst>
          </p:cNvPr>
          <p:cNvSpPr/>
          <p:nvPr/>
        </p:nvSpPr>
        <p:spPr>
          <a:xfrm rot="10800000">
            <a:off x="1755108" y="2547693"/>
            <a:ext cx="996453" cy="97022"/>
          </a:xfrm>
          <a:custGeom>
            <a:avLst/>
            <a:gdLst>
              <a:gd name="connsiteX0" fmla="*/ 7382 w 955384"/>
              <a:gd name="connsiteY0" fmla="*/ 0 h 98770"/>
              <a:gd name="connsiteX1" fmla="*/ 948003 w 955384"/>
              <a:gd name="connsiteY1" fmla="*/ 0 h 98770"/>
              <a:gd name="connsiteX2" fmla="*/ 955384 w 955384"/>
              <a:gd name="connsiteY2" fmla="*/ 98770 h 98770"/>
              <a:gd name="connsiteX3" fmla="*/ 0 w 955384"/>
              <a:gd name="connsiteY3" fmla="*/ 98770 h 98770"/>
              <a:gd name="connsiteX4" fmla="*/ 7382 w 955384"/>
              <a:gd name="connsiteY4" fmla="*/ 0 h 9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84" h="98770">
                <a:moveTo>
                  <a:pt x="7382" y="0"/>
                </a:moveTo>
                <a:lnTo>
                  <a:pt x="948003" y="0"/>
                </a:lnTo>
                <a:lnTo>
                  <a:pt x="955384" y="98770"/>
                </a:lnTo>
                <a:lnTo>
                  <a:pt x="0" y="98770"/>
                </a:lnTo>
                <a:lnTo>
                  <a:pt x="7382"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 name="Hình tự do: Hình 207">
            <a:extLst>
              <a:ext uri="{FF2B5EF4-FFF2-40B4-BE49-F238E27FC236}">
                <a16:creationId xmlns:a16="http://schemas.microsoft.com/office/drawing/2014/main" id="{6A666AC2-E126-BA27-14FB-650BC9760870}"/>
              </a:ext>
            </a:extLst>
          </p:cNvPr>
          <p:cNvSpPr/>
          <p:nvPr/>
        </p:nvSpPr>
        <p:spPr>
          <a:xfrm rot="10800000">
            <a:off x="1697006" y="2072455"/>
            <a:ext cx="1112658" cy="213544"/>
          </a:xfrm>
          <a:custGeom>
            <a:avLst/>
            <a:gdLst>
              <a:gd name="connsiteX0" fmla="*/ 0 w 1066800"/>
              <a:gd name="connsiteY0" fmla="*/ 0 h 217391"/>
              <a:gd name="connsiteX1" fmla="*/ 1066800 w 1066800"/>
              <a:gd name="connsiteY1" fmla="*/ 0 h 217391"/>
              <a:gd name="connsiteX2" fmla="*/ 1066800 w 1066800"/>
              <a:gd name="connsiteY2" fmla="*/ 34996 h 217391"/>
              <a:gd name="connsiteX3" fmla="*/ 1066800 w 1066800"/>
              <a:gd name="connsiteY3" fmla="*/ 109590 h 217391"/>
              <a:gd name="connsiteX4" fmla="*/ 958999 w 1066800"/>
              <a:gd name="connsiteY4" fmla="*/ 217391 h 217391"/>
              <a:gd name="connsiteX5" fmla="*/ 107801 w 1066800"/>
              <a:gd name="connsiteY5" fmla="*/ 217391 h 217391"/>
              <a:gd name="connsiteX6" fmla="*/ 0 w 1066800"/>
              <a:gd name="connsiteY6" fmla="*/ 109590 h 217391"/>
              <a:gd name="connsiteX7" fmla="*/ 0 w 1066800"/>
              <a:gd name="connsiteY7" fmla="*/ 34996 h 217391"/>
              <a:gd name="connsiteX8" fmla="*/ 0 w 1066800"/>
              <a:gd name="connsiteY8" fmla="*/ 0 h 2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17391">
                <a:moveTo>
                  <a:pt x="0" y="0"/>
                </a:moveTo>
                <a:lnTo>
                  <a:pt x="1066800" y="0"/>
                </a:lnTo>
                <a:lnTo>
                  <a:pt x="1066800" y="34996"/>
                </a:lnTo>
                <a:lnTo>
                  <a:pt x="1066800" y="109590"/>
                </a:lnTo>
                <a:cubicBezTo>
                  <a:pt x="1066800" y="169127"/>
                  <a:pt x="1018536" y="217391"/>
                  <a:pt x="958999" y="217391"/>
                </a:cubicBezTo>
                <a:lnTo>
                  <a:pt x="107801" y="217391"/>
                </a:lnTo>
                <a:cubicBezTo>
                  <a:pt x="48264" y="217391"/>
                  <a:pt x="0" y="169127"/>
                  <a:pt x="0" y="109590"/>
                </a:cubicBezTo>
                <a:lnTo>
                  <a:pt x="0" y="34996"/>
                </a:lnTo>
                <a:lnTo>
                  <a:pt x="0"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 name="Hình tự do: Hình 208">
            <a:extLst>
              <a:ext uri="{FF2B5EF4-FFF2-40B4-BE49-F238E27FC236}">
                <a16:creationId xmlns:a16="http://schemas.microsoft.com/office/drawing/2014/main" id="{6769DAB0-E861-4D8D-66F5-64BDF7836326}"/>
              </a:ext>
            </a:extLst>
          </p:cNvPr>
          <p:cNvSpPr/>
          <p:nvPr/>
        </p:nvSpPr>
        <p:spPr>
          <a:xfrm rot="10800000">
            <a:off x="1715388" y="2368335"/>
            <a:ext cx="1079826" cy="97022"/>
          </a:xfrm>
          <a:custGeom>
            <a:avLst/>
            <a:gdLst>
              <a:gd name="connsiteX0" fmla="*/ 23114 w 1035321"/>
              <a:gd name="connsiteY0" fmla="*/ 0 h 98770"/>
              <a:gd name="connsiteX1" fmla="*/ 1012207 w 1035321"/>
              <a:gd name="connsiteY1" fmla="*/ 0 h 98770"/>
              <a:gd name="connsiteX2" fmla="*/ 1033623 w 1035321"/>
              <a:gd name="connsiteY2" fmla="*/ 94074 h 98770"/>
              <a:gd name="connsiteX3" fmla="*/ 1035321 w 1035321"/>
              <a:gd name="connsiteY3" fmla="*/ 98770 h 98770"/>
              <a:gd name="connsiteX4" fmla="*/ 1032482 w 1035321"/>
              <a:gd name="connsiteY4" fmla="*/ 98770 h 98770"/>
              <a:gd name="connsiteX5" fmla="*/ 1019486 w 1035321"/>
              <a:gd name="connsiteY5" fmla="*/ 79494 h 98770"/>
              <a:gd name="connsiteX6" fmla="*/ 943259 w 1035321"/>
              <a:gd name="connsiteY6" fmla="*/ 47920 h 98770"/>
              <a:gd name="connsiteX7" fmla="*/ 943258 w 1035321"/>
              <a:gd name="connsiteY7" fmla="*/ 47920 h 98770"/>
              <a:gd name="connsiteX8" fmla="*/ 1019485 w 1035321"/>
              <a:gd name="connsiteY8" fmla="*/ 79494 h 98770"/>
              <a:gd name="connsiteX9" fmla="*/ 1032481 w 1035321"/>
              <a:gd name="connsiteY9" fmla="*/ 98770 h 98770"/>
              <a:gd name="connsiteX10" fmla="*/ 2839 w 1035321"/>
              <a:gd name="connsiteY10" fmla="*/ 98770 h 98770"/>
              <a:gd name="connsiteX11" fmla="*/ 15834 w 1035321"/>
              <a:gd name="connsiteY11" fmla="*/ 79494 h 98770"/>
              <a:gd name="connsiteX12" fmla="*/ 92061 w 1035321"/>
              <a:gd name="connsiteY12" fmla="*/ 47920 h 98770"/>
              <a:gd name="connsiteX13" fmla="*/ 92060 w 1035321"/>
              <a:gd name="connsiteY13" fmla="*/ 47920 h 98770"/>
              <a:gd name="connsiteX14" fmla="*/ 15833 w 1035321"/>
              <a:gd name="connsiteY14" fmla="*/ 79494 h 98770"/>
              <a:gd name="connsiteX15" fmla="*/ 2838 w 1035321"/>
              <a:gd name="connsiteY15" fmla="*/ 98770 h 98770"/>
              <a:gd name="connsiteX16" fmla="*/ 0 w 1035321"/>
              <a:gd name="connsiteY16" fmla="*/ 98770 h 98770"/>
              <a:gd name="connsiteX17" fmla="*/ 1697 w 1035321"/>
              <a:gd name="connsiteY17" fmla="*/ 94074 h 98770"/>
              <a:gd name="connsiteX18" fmla="*/ 23114 w 1035321"/>
              <a:gd name="connsiteY18" fmla="*/ 0 h 9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5321" h="98770">
                <a:moveTo>
                  <a:pt x="23114" y="0"/>
                </a:moveTo>
                <a:lnTo>
                  <a:pt x="1012207" y="0"/>
                </a:lnTo>
                <a:lnTo>
                  <a:pt x="1033623" y="94074"/>
                </a:lnTo>
                <a:lnTo>
                  <a:pt x="1035321" y="98770"/>
                </a:lnTo>
                <a:lnTo>
                  <a:pt x="1032482" y="98770"/>
                </a:lnTo>
                <a:lnTo>
                  <a:pt x="1019486" y="79494"/>
                </a:lnTo>
                <a:cubicBezTo>
                  <a:pt x="999978" y="59986"/>
                  <a:pt x="973028" y="47920"/>
                  <a:pt x="943259" y="47920"/>
                </a:cubicBezTo>
                <a:lnTo>
                  <a:pt x="943258" y="47920"/>
                </a:lnTo>
                <a:cubicBezTo>
                  <a:pt x="973027" y="47920"/>
                  <a:pt x="999977" y="59986"/>
                  <a:pt x="1019485" y="79494"/>
                </a:cubicBezTo>
                <a:lnTo>
                  <a:pt x="1032481" y="98770"/>
                </a:lnTo>
                <a:lnTo>
                  <a:pt x="2839" y="98770"/>
                </a:lnTo>
                <a:lnTo>
                  <a:pt x="15834" y="79494"/>
                </a:lnTo>
                <a:cubicBezTo>
                  <a:pt x="35342" y="59986"/>
                  <a:pt x="62293" y="47920"/>
                  <a:pt x="92061" y="47920"/>
                </a:cubicBezTo>
                <a:lnTo>
                  <a:pt x="92060" y="47920"/>
                </a:lnTo>
                <a:cubicBezTo>
                  <a:pt x="62292" y="47920"/>
                  <a:pt x="35341" y="59986"/>
                  <a:pt x="15833" y="79494"/>
                </a:cubicBezTo>
                <a:lnTo>
                  <a:pt x="2838" y="98770"/>
                </a:lnTo>
                <a:lnTo>
                  <a:pt x="0" y="98770"/>
                </a:lnTo>
                <a:lnTo>
                  <a:pt x="1697" y="94074"/>
                </a:lnTo>
                <a:lnTo>
                  <a:pt x="23114"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0" name="Hình tự do: Hình 209">
            <a:extLst>
              <a:ext uri="{FF2B5EF4-FFF2-40B4-BE49-F238E27FC236}">
                <a16:creationId xmlns:a16="http://schemas.microsoft.com/office/drawing/2014/main" id="{1511F477-9F41-1D56-8086-FA4914E82A4C}"/>
              </a:ext>
            </a:extLst>
          </p:cNvPr>
          <p:cNvSpPr/>
          <p:nvPr/>
        </p:nvSpPr>
        <p:spPr>
          <a:xfrm>
            <a:off x="1070399" y="2666297"/>
            <a:ext cx="2334304" cy="2749540"/>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4000">
                <a:schemeClr val="bg1">
                  <a:alpha val="33000"/>
                </a:schemeClr>
              </a:gs>
              <a:gs pos="89000">
                <a:schemeClr val="bg1">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1" name="Hình tự do: Hình 210">
            <a:extLst>
              <a:ext uri="{FF2B5EF4-FFF2-40B4-BE49-F238E27FC236}">
                <a16:creationId xmlns:a16="http://schemas.microsoft.com/office/drawing/2014/main" id="{27FCA8E3-5661-2231-4D56-F34D84F51D3A}"/>
              </a:ext>
            </a:extLst>
          </p:cNvPr>
          <p:cNvSpPr/>
          <p:nvPr/>
        </p:nvSpPr>
        <p:spPr>
          <a:xfrm rot="10800000">
            <a:off x="1084817" y="3960373"/>
            <a:ext cx="2334304" cy="1438482"/>
          </a:xfrm>
          <a:custGeom>
            <a:avLst/>
            <a:gdLst>
              <a:gd name="connsiteX0" fmla="*/ 2205179 w 2238096"/>
              <a:gd name="connsiteY0" fmla="*/ 1464400 h 1464400"/>
              <a:gd name="connsiteX1" fmla="*/ 2201608 w 2238096"/>
              <a:gd name="connsiteY1" fmla="*/ 1446329 h 1464400"/>
              <a:gd name="connsiteX2" fmla="*/ 1118976 w 2238096"/>
              <a:gd name="connsiteY2" fmla="*/ 1196694 h 1464400"/>
              <a:gd name="connsiteX3" fmla="*/ 36345 w 2238096"/>
              <a:gd name="connsiteY3" fmla="*/ 1446329 h 1464400"/>
              <a:gd name="connsiteX4" fmla="*/ 32837 w 2238096"/>
              <a:gd name="connsiteY4" fmla="*/ 1464079 h 1464400"/>
              <a:gd name="connsiteX5" fmla="*/ 17479 w 2238096"/>
              <a:gd name="connsiteY5" fmla="*/ 1403495 h 1464400"/>
              <a:gd name="connsiteX6" fmla="*/ 0 w 2238096"/>
              <a:gd name="connsiteY6" fmla="*/ 1192417 h 1464400"/>
              <a:gd name="connsiteX7" fmla="*/ 0 w 2238096"/>
              <a:gd name="connsiteY7" fmla="*/ 1192416 h 1464400"/>
              <a:gd name="connsiteX8" fmla="*/ 5778 w 2238096"/>
              <a:gd name="connsiteY8" fmla="*/ 1070499 h 1464400"/>
              <a:gd name="connsiteX9" fmla="*/ 1119048 w 2238096"/>
              <a:gd name="connsiteY9" fmla="*/ 0 h 1464400"/>
              <a:gd name="connsiteX10" fmla="*/ 2232318 w 2238096"/>
              <a:gd name="connsiteY10" fmla="*/ 1070499 h 1464400"/>
              <a:gd name="connsiteX11" fmla="*/ 2238096 w 2238096"/>
              <a:gd name="connsiteY11" fmla="*/ 1192416 h 1464400"/>
              <a:gd name="connsiteX12" fmla="*/ 2238096 w 2238096"/>
              <a:gd name="connsiteY12" fmla="*/ 1192417 h 1464400"/>
              <a:gd name="connsiteX13" fmla="*/ 2220618 w 2238096"/>
              <a:gd name="connsiteY13" fmla="*/ 1403495 h 1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096" h="1464400">
                <a:moveTo>
                  <a:pt x="2205179" y="1464400"/>
                </a:moveTo>
                <a:lnTo>
                  <a:pt x="2201608" y="1446329"/>
                </a:lnTo>
                <a:cubicBezTo>
                  <a:pt x="2145878" y="1306113"/>
                  <a:pt x="1682436" y="1196694"/>
                  <a:pt x="1118976" y="1196694"/>
                </a:cubicBezTo>
                <a:cubicBezTo>
                  <a:pt x="555516" y="1196694"/>
                  <a:pt x="92074" y="1306113"/>
                  <a:pt x="36345" y="1446329"/>
                </a:cubicBezTo>
                <a:lnTo>
                  <a:pt x="32837" y="1464079"/>
                </a:lnTo>
                <a:lnTo>
                  <a:pt x="17479" y="1403495"/>
                </a:lnTo>
                <a:cubicBezTo>
                  <a:pt x="5994" y="1334985"/>
                  <a:pt x="0" y="1264447"/>
                  <a:pt x="0" y="1192417"/>
                </a:cubicBezTo>
                <a:lnTo>
                  <a:pt x="0" y="1192416"/>
                </a:lnTo>
                <a:lnTo>
                  <a:pt x="5778" y="1070499"/>
                </a:lnTo>
                <a:cubicBezTo>
                  <a:pt x="63084" y="469216"/>
                  <a:pt x="539642" y="0"/>
                  <a:pt x="1119048" y="0"/>
                </a:cubicBezTo>
                <a:cubicBezTo>
                  <a:pt x="1698454" y="0"/>
                  <a:pt x="2175012" y="469216"/>
                  <a:pt x="2232318" y="1070499"/>
                </a:cubicBezTo>
                <a:lnTo>
                  <a:pt x="2238096" y="1192416"/>
                </a:lnTo>
                <a:lnTo>
                  <a:pt x="2238096" y="1192417"/>
                </a:lnTo>
                <a:cubicBezTo>
                  <a:pt x="2238096" y="1264447"/>
                  <a:pt x="2232103" y="1334985"/>
                  <a:pt x="2220618" y="1403495"/>
                </a:cubicBez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 name="Hình Bầu dục 211">
            <a:extLst>
              <a:ext uri="{FF2B5EF4-FFF2-40B4-BE49-F238E27FC236}">
                <a16:creationId xmlns:a16="http://schemas.microsoft.com/office/drawing/2014/main" id="{9BDD41AD-DF62-2338-428E-B6F68B9443B0}"/>
              </a:ext>
            </a:extLst>
          </p:cNvPr>
          <p:cNvSpPr/>
          <p:nvPr/>
        </p:nvSpPr>
        <p:spPr>
          <a:xfrm>
            <a:off x="1134643" y="3687382"/>
            <a:ext cx="2270060" cy="546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Hình tự do: Hình 213">
            <a:extLst>
              <a:ext uri="{FF2B5EF4-FFF2-40B4-BE49-F238E27FC236}">
                <a16:creationId xmlns:a16="http://schemas.microsoft.com/office/drawing/2014/main" id="{6E09D005-4D41-4D19-8FEB-8E2FED7A050F}"/>
              </a:ext>
            </a:extLst>
          </p:cNvPr>
          <p:cNvSpPr/>
          <p:nvPr/>
        </p:nvSpPr>
        <p:spPr>
          <a:xfrm>
            <a:off x="8669453" y="2830317"/>
            <a:ext cx="2784058" cy="3246935"/>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54000">
                <a:srgbClr val="FFFFFF">
                  <a:alpha val="0"/>
                </a:srgbClr>
              </a:gs>
              <a:gs pos="76000">
                <a:schemeClr val="bg1">
                  <a:alpha val="9300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 name="Hình tự do: Hình 214">
            <a:extLst>
              <a:ext uri="{FF2B5EF4-FFF2-40B4-BE49-F238E27FC236}">
                <a16:creationId xmlns:a16="http://schemas.microsoft.com/office/drawing/2014/main" id="{446EF1FC-9B88-7BA6-FD1B-B12C34DA31ED}"/>
              </a:ext>
            </a:extLst>
          </p:cNvPr>
          <p:cNvSpPr/>
          <p:nvPr/>
        </p:nvSpPr>
        <p:spPr>
          <a:xfrm rot="10800000">
            <a:off x="9468890" y="2715744"/>
            <a:ext cx="1188441" cy="114573"/>
          </a:xfrm>
          <a:custGeom>
            <a:avLst/>
            <a:gdLst>
              <a:gd name="connsiteX0" fmla="*/ 7382 w 955384"/>
              <a:gd name="connsiteY0" fmla="*/ 0 h 98770"/>
              <a:gd name="connsiteX1" fmla="*/ 948003 w 955384"/>
              <a:gd name="connsiteY1" fmla="*/ 0 h 98770"/>
              <a:gd name="connsiteX2" fmla="*/ 955384 w 955384"/>
              <a:gd name="connsiteY2" fmla="*/ 98770 h 98770"/>
              <a:gd name="connsiteX3" fmla="*/ 0 w 955384"/>
              <a:gd name="connsiteY3" fmla="*/ 98770 h 98770"/>
              <a:gd name="connsiteX4" fmla="*/ 7382 w 955384"/>
              <a:gd name="connsiteY4" fmla="*/ 0 h 9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84" h="98770">
                <a:moveTo>
                  <a:pt x="7382" y="0"/>
                </a:moveTo>
                <a:lnTo>
                  <a:pt x="948003" y="0"/>
                </a:lnTo>
                <a:lnTo>
                  <a:pt x="955384" y="98770"/>
                </a:lnTo>
                <a:lnTo>
                  <a:pt x="0" y="98770"/>
                </a:lnTo>
                <a:lnTo>
                  <a:pt x="7382"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6" name="Hình tự do: Hình 215">
            <a:extLst>
              <a:ext uri="{FF2B5EF4-FFF2-40B4-BE49-F238E27FC236}">
                <a16:creationId xmlns:a16="http://schemas.microsoft.com/office/drawing/2014/main" id="{5D16094B-2528-71F8-331E-BB365BEF5E0F}"/>
              </a:ext>
            </a:extLst>
          </p:cNvPr>
          <p:cNvSpPr/>
          <p:nvPr/>
        </p:nvSpPr>
        <p:spPr>
          <a:xfrm rot="10800000">
            <a:off x="9399594" y="2154534"/>
            <a:ext cx="1327036" cy="252174"/>
          </a:xfrm>
          <a:custGeom>
            <a:avLst/>
            <a:gdLst>
              <a:gd name="connsiteX0" fmla="*/ 0 w 1066800"/>
              <a:gd name="connsiteY0" fmla="*/ 0 h 217391"/>
              <a:gd name="connsiteX1" fmla="*/ 1066800 w 1066800"/>
              <a:gd name="connsiteY1" fmla="*/ 0 h 217391"/>
              <a:gd name="connsiteX2" fmla="*/ 1066800 w 1066800"/>
              <a:gd name="connsiteY2" fmla="*/ 34996 h 217391"/>
              <a:gd name="connsiteX3" fmla="*/ 1066800 w 1066800"/>
              <a:gd name="connsiteY3" fmla="*/ 109590 h 217391"/>
              <a:gd name="connsiteX4" fmla="*/ 958999 w 1066800"/>
              <a:gd name="connsiteY4" fmla="*/ 217391 h 217391"/>
              <a:gd name="connsiteX5" fmla="*/ 107801 w 1066800"/>
              <a:gd name="connsiteY5" fmla="*/ 217391 h 217391"/>
              <a:gd name="connsiteX6" fmla="*/ 0 w 1066800"/>
              <a:gd name="connsiteY6" fmla="*/ 109590 h 217391"/>
              <a:gd name="connsiteX7" fmla="*/ 0 w 1066800"/>
              <a:gd name="connsiteY7" fmla="*/ 34996 h 217391"/>
              <a:gd name="connsiteX8" fmla="*/ 0 w 1066800"/>
              <a:gd name="connsiteY8" fmla="*/ 0 h 2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17391">
                <a:moveTo>
                  <a:pt x="0" y="0"/>
                </a:moveTo>
                <a:lnTo>
                  <a:pt x="1066800" y="0"/>
                </a:lnTo>
                <a:lnTo>
                  <a:pt x="1066800" y="34996"/>
                </a:lnTo>
                <a:lnTo>
                  <a:pt x="1066800" y="109590"/>
                </a:lnTo>
                <a:cubicBezTo>
                  <a:pt x="1066800" y="169127"/>
                  <a:pt x="1018536" y="217391"/>
                  <a:pt x="958999" y="217391"/>
                </a:cubicBezTo>
                <a:lnTo>
                  <a:pt x="107801" y="217391"/>
                </a:lnTo>
                <a:cubicBezTo>
                  <a:pt x="48264" y="217391"/>
                  <a:pt x="0" y="169127"/>
                  <a:pt x="0" y="109590"/>
                </a:cubicBezTo>
                <a:lnTo>
                  <a:pt x="0" y="34996"/>
                </a:lnTo>
                <a:lnTo>
                  <a:pt x="0"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7" name="Hình tự do: Hình 216">
            <a:extLst>
              <a:ext uri="{FF2B5EF4-FFF2-40B4-BE49-F238E27FC236}">
                <a16:creationId xmlns:a16="http://schemas.microsoft.com/office/drawing/2014/main" id="{C3C7857F-5A7A-F713-2ED7-6D77207A1615}"/>
              </a:ext>
            </a:extLst>
          </p:cNvPr>
          <p:cNvSpPr/>
          <p:nvPr/>
        </p:nvSpPr>
        <p:spPr>
          <a:xfrm rot="10800000">
            <a:off x="9421517" y="2503939"/>
            <a:ext cx="1287878" cy="114573"/>
          </a:xfrm>
          <a:custGeom>
            <a:avLst/>
            <a:gdLst>
              <a:gd name="connsiteX0" fmla="*/ 23114 w 1035321"/>
              <a:gd name="connsiteY0" fmla="*/ 0 h 98770"/>
              <a:gd name="connsiteX1" fmla="*/ 1012207 w 1035321"/>
              <a:gd name="connsiteY1" fmla="*/ 0 h 98770"/>
              <a:gd name="connsiteX2" fmla="*/ 1033623 w 1035321"/>
              <a:gd name="connsiteY2" fmla="*/ 94074 h 98770"/>
              <a:gd name="connsiteX3" fmla="*/ 1035321 w 1035321"/>
              <a:gd name="connsiteY3" fmla="*/ 98770 h 98770"/>
              <a:gd name="connsiteX4" fmla="*/ 1032482 w 1035321"/>
              <a:gd name="connsiteY4" fmla="*/ 98770 h 98770"/>
              <a:gd name="connsiteX5" fmla="*/ 1019486 w 1035321"/>
              <a:gd name="connsiteY5" fmla="*/ 79494 h 98770"/>
              <a:gd name="connsiteX6" fmla="*/ 943259 w 1035321"/>
              <a:gd name="connsiteY6" fmla="*/ 47920 h 98770"/>
              <a:gd name="connsiteX7" fmla="*/ 943258 w 1035321"/>
              <a:gd name="connsiteY7" fmla="*/ 47920 h 98770"/>
              <a:gd name="connsiteX8" fmla="*/ 1019485 w 1035321"/>
              <a:gd name="connsiteY8" fmla="*/ 79494 h 98770"/>
              <a:gd name="connsiteX9" fmla="*/ 1032481 w 1035321"/>
              <a:gd name="connsiteY9" fmla="*/ 98770 h 98770"/>
              <a:gd name="connsiteX10" fmla="*/ 2839 w 1035321"/>
              <a:gd name="connsiteY10" fmla="*/ 98770 h 98770"/>
              <a:gd name="connsiteX11" fmla="*/ 15834 w 1035321"/>
              <a:gd name="connsiteY11" fmla="*/ 79494 h 98770"/>
              <a:gd name="connsiteX12" fmla="*/ 92061 w 1035321"/>
              <a:gd name="connsiteY12" fmla="*/ 47920 h 98770"/>
              <a:gd name="connsiteX13" fmla="*/ 92060 w 1035321"/>
              <a:gd name="connsiteY13" fmla="*/ 47920 h 98770"/>
              <a:gd name="connsiteX14" fmla="*/ 15833 w 1035321"/>
              <a:gd name="connsiteY14" fmla="*/ 79494 h 98770"/>
              <a:gd name="connsiteX15" fmla="*/ 2838 w 1035321"/>
              <a:gd name="connsiteY15" fmla="*/ 98770 h 98770"/>
              <a:gd name="connsiteX16" fmla="*/ 0 w 1035321"/>
              <a:gd name="connsiteY16" fmla="*/ 98770 h 98770"/>
              <a:gd name="connsiteX17" fmla="*/ 1697 w 1035321"/>
              <a:gd name="connsiteY17" fmla="*/ 94074 h 98770"/>
              <a:gd name="connsiteX18" fmla="*/ 23114 w 1035321"/>
              <a:gd name="connsiteY18" fmla="*/ 0 h 9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5321" h="98770">
                <a:moveTo>
                  <a:pt x="23114" y="0"/>
                </a:moveTo>
                <a:lnTo>
                  <a:pt x="1012207" y="0"/>
                </a:lnTo>
                <a:lnTo>
                  <a:pt x="1033623" y="94074"/>
                </a:lnTo>
                <a:lnTo>
                  <a:pt x="1035321" y="98770"/>
                </a:lnTo>
                <a:lnTo>
                  <a:pt x="1032482" y="98770"/>
                </a:lnTo>
                <a:lnTo>
                  <a:pt x="1019486" y="79494"/>
                </a:lnTo>
                <a:cubicBezTo>
                  <a:pt x="999978" y="59986"/>
                  <a:pt x="973028" y="47920"/>
                  <a:pt x="943259" y="47920"/>
                </a:cubicBezTo>
                <a:lnTo>
                  <a:pt x="943258" y="47920"/>
                </a:lnTo>
                <a:cubicBezTo>
                  <a:pt x="973027" y="47920"/>
                  <a:pt x="999977" y="59986"/>
                  <a:pt x="1019485" y="79494"/>
                </a:cubicBezTo>
                <a:lnTo>
                  <a:pt x="1032481" y="98770"/>
                </a:lnTo>
                <a:lnTo>
                  <a:pt x="2839" y="98770"/>
                </a:lnTo>
                <a:lnTo>
                  <a:pt x="15834" y="79494"/>
                </a:lnTo>
                <a:cubicBezTo>
                  <a:pt x="35342" y="59986"/>
                  <a:pt x="62293" y="47920"/>
                  <a:pt x="92061" y="47920"/>
                </a:cubicBezTo>
                <a:lnTo>
                  <a:pt x="92060" y="47920"/>
                </a:lnTo>
                <a:cubicBezTo>
                  <a:pt x="62292" y="47920"/>
                  <a:pt x="35341" y="59986"/>
                  <a:pt x="15833" y="79494"/>
                </a:cubicBezTo>
                <a:lnTo>
                  <a:pt x="2838" y="98770"/>
                </a:lnTo>
                <a:lnTo>
                  <a:pt x="0" y="98770"/>
                </a:lnTo>
                <a:lnTo>
                  <a:pt x="1697" y="94074"/>
                </a:lnTo>
                <a:lnTo>
                  <a:pt x="23114" y="0"/>
                </a:lnTo>
                <a:close/>
              </a:path>
            </a:pathLst>
          </a:cu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8" name="Hình tự do: Hình 217">
            <a:extLst>
              <a:ext uri="{FF2B5EF4-FFF2-40B4-BE49-F238E27FC236}">
                <a16:creationId xmlns:a16="http://schemas.microsoft.com/office/drawing/2014/main" id="{2A170547-2C1F-08E4-019A-3528622F0994}"/>
              </a:ext>
            </a:extLst>
          </p:cNvPr>
          <p:cNvSpPr/>
          <p:nvPr/>
        </p:nvSpPr>
        <p:spPr>
          <a:xfrm>
            <a:off x="8669453" y="2824885"/>
            <a:ext cx="2784058" cy="3246935"/>
          </a:xfrm>
          <a:custGeom>
            <a:avLst/>
            <a:gdLst>
              <a:gd name="connsiteX0" fmla="*/ 651956 w 2238096"/>
              <a:gd name="connsiteY0" fmla="*/ 0 h 2799080"/>
              <a:gd name="connsiteX1" fmla="*/ 1586138 w 2238096"/>
              <a:gd name="connsiteY1" fmla="*/ 0 h 2799080"/>
              <a:gd name="connsiteX2" fmla="*/ 1589420 w 2238096"/>
              <a:gd name="connsiteY2" fmla="*/ 75169 h 2799080"/>
              <a:gd name="connsiteX3" fmla="*/ 1838948 w 2238096"/>
              <a:gd name="connsiteY3" fmla="*/ 690374 h 2799080"/>
              <a:gd name="connsiteX4" fmla="*/ 1866382 w 2238096"/>
              <a:gd name="connsiteY4" fmla="*/ 720931 h 2799080"/>
              <a:gd name="connsiteX5" fmla="*/ 1830866 w 2238096"/>
              <a:gd name="connsiteY5" fmla="*/ 686536 h 2799080"/>
              <a:gd name="connsiteX6" fmla="*/ 1830843 w 2238096"/>
              <a:gd name="connsiteY6" fmla="*/ 686519 h 2799080"/>
              <a:gd name="connsiteX7" fmla="*/ 1823677 w 2238096"/>
              <a:gd name="connsiteY7" fmla="*/ 680986 h 2799080"/>
              <a:gd name="connsiteX8" fmla="*/ 1823809 w 2238096"/>
              <a:gd name="connsiteY8" fmla="*/ 681325 h 2799080"/>
              <a:gd name="connsiteX9" fmla="*/ 1830843 w 2238096"/>
              <a:gd name="connsiteY9" fmla="*/ 686519 h 2799080"/>
              <a:gd name="connsiteX10" fmla="*/ 1830865 w 2238096"/>
              <a:gd name="connsiteY10" fmla="*/ 686536 h 2799080"/>
              <a:gd name="connsiteX11" fmla="*/ 1866388 w 2238096"/>
              <a:gd name="connsiteY11" fmla="*/ 720938 h 2799080"/>
              <a:gd name="connsiteX12" fmla="*/ 1866382 w 2238096"/>
              <a:gd name="connsiteY12" fmla="*/ 720931 h 2799080"/>
              <a:gd name="connsiteX13" fmla="*/ 1866389 w 2238096"/>
              <a:gd name="connsiteY13" fmla="*/ 720938 h 2799080"/>
              <a:gd name="connsiteX14" fmla="*/ 1910334 w 2238096"/>
              <a:gd name="connsiteY14" fmla="*/ 763497 h 2799080"/>
              <a:gd name="connsiteX15" fmla="*/ 1935957 w 2238096"/>
              <a:gd name="connsiteY15" fmla="*/ 793538 h 2799080"/>
              <a:gd name="connsiteX16" fmla="*/ 1982560 w 2238096"/>
              <a:gd name="connsiteY16" fmla="*/ 848175 h 2799080"/>
              <a:gd name="connsiteX17" fmla="*/ 2238096 w 2238096"/>
              <a:gd name="connsiteY17" fmla="*/ 1606663 h 2799080"/>
              <a:gd name="connsiteX18" fmla="*/ 2238096 w 2238096"/>
              <a:gd name="connsiteY18" fmla="*/ 1606664 h 2799080"/>
              <a:gd name="connsiteX19" fmla="*/ 2232318 w 2238096"/>
              <a:gd name="connsiteY19" fmla="*/ 1728581 h 2799080"/>
              <a:gd name="connsiteX20" fmla="*/ 1119048 w 2238096"/>
              <a:gd name="connsiteY20" fmla="*/ 2799080 h 2799080"/>
              <a:gd name="connsiteX21" fmla="*/ 5778 w 2238096"/>
              <a:gd name="connsiteY21" fmla="*/ 1728581 h 2799080"/>
              <a:gd name="connsiteX22" fmla="*/ 0 w 2238096"/>
              <a:gd name="connsiteY22" fmla="*/ 1606664 h 2799080"/>
              <a:gd name="connsiteX23" fmla="*/ 0 w 2238096"/>
              <a:gd name="connsiteY23" fmla="*/ 1606663 h 2799080"/>
              <a:gd name="connsiteX24" fmla="*/ 255536 w 2238096"/>
              <a:gd name="connsiteY24" fmla="*/ 848175 h 2799080"/>
              <a:gd name="connsiteX25" fmla="*/ 302138 w 2238096"/>
              <a:gd name="connsiteY25" fmla="*/ 793538 h 2799080"/>
              <a:gd name="connsiteX26" fmla="*/ 327762 w 2238096"/>
              <a:gd name="connsiteY26" fmla="*/ 763497 h 2799080"/>
              <a:gd name="connsiteX27" fmla="*/ 371706 w 2238096"/>
              <a:gd name="connsiteY27" fmla="*/ 720938 h 2799080"/>
              <a:gd name="connsiteX28" fmla="*/ 407230 w 2238096"/>
              <a:gd name="connsiteY28" fmla="*/ 686536 h 2799080"/>
              <a:gd name="connsiteX29" fmla="*/ 407252 w 2238096"/>
              <a:gd name="connsiteY29" fmla="*/ 686519 h 2799080"/>
              <a:gd name="connsiteX30" fmla="*/ 424494 w 2238096"/>
              <a:gd name="connsiteY30" fmla="*/ 673787 h 2799080"/>
              <a:gd name="connsiteX31" fmla="*/ 425328 w 2238096"/>
              <a:gd name="connsiteY31" fmla="*/ 672561 h 2799080"/>
              <a:gd name="connsiteX32" fmla="*/ 407252 w 2238096"/>
              <a:gd name="connsiteY32" fmla="*/ 686519 h 2799080"/>
              <a:gd name="connsiteX33" fmla="*/ 407229 w 2238096"/>
              <a:gd name="connsiteY33" fmla="*/ 686536 h 2799080"/>
              <a:gd name="connsiteX34" fmla="*/ 371705 w 2238096"/>
              <a:gd name="connsiteY34" fmla="*/ 720938 h 2799080"/>
              <a:gd name="connsiteX35" fmla="*/ 399146 w 2238096"/>
              <a:gd name="connsiteY35" fmla="*/ 690374 h 2799080"/>
              <a:gd name="connsiteX36" fmla="*/ 648674 w 2238096"/>
              <a:gd name="connsiteY36" fmla="*/ 75169 h 279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8096" h="2799080">
                <a:moveTo>
                  <a:pt x="651956" y="0"/>
                </a:moveTo>
                <a:lnTo>
                  <a:pt x="1586138" y="0"/>
                </a:lnTo>
                <a:lnTo>
                  <a:pt x="1589420" y="75169"/>
                </a:lnTo>
                <a:cubicBezTo>
                  <a:pt x="1609828" y="307808"/>
                  <a:pt x="1700140" y="520100"/>
                  <a:pt x="1838948" y="690374"/>
                </a:cubicBezTo>
                <a:lnTo>
                  <a:pt x="1866382" y="720931"/>
                </a:lnTo>
                <a:lnTo>
                  <a:pt x="1830866" y="686536"/>
                </a:lnTo>
                <a:lnTo>
                  <a:pt x="1830843" y="686519"/>
                </a:lnTo>
                <a:lnTo>
                  <a:pt x="1823677" y="680986"/>
                </a:lnTo>
                <a:lnTo>
                  <a:pt x="1823809" y="681325"/>
                </a:lnTo>
                <a:lnTo>
                  <a:pt x="1830843" y="686519"/>
                </a:lnTo>
                <a:lnTo>
                  <a:pt x="1830865" y="686536"/>
                </a:lnTo>
                <a:lnTo>
                  <a:pt x="1866388" y="720938"/>
                </a:lnTo>
                <a:lnTo>
                  <a:pt x="1866382" y="720931"/>
                </a:lnTo>
                <a:lnTo>
                  <a:pt x="1866389" y="720938"/>
                </a:lnTo>
                <a:lnTo>
                  <a:pt x="1910334" y="763497"/>
                </a:lnTo>
                <a:lnTo>
                  <a:pt x="1935957" y="793538"/>
                </a:lnTo>
                <a:lnTo>
                  <a:pt x="1982560" y="848175"/>
                </a:lnTo>
                <a:cubicBezTo>
                  <a:pt x="2142198" y="1054295"/>
                  <a:pt x="2238096" y="1318545"/>
                  <a:pt x="2238096" y="1606663"/>
                </a:cubicBezTo>
                <a:lnTo>
                  <a:pt x="2238096" y="1606664"/>
                </a:lnTo>
                <a:lnTo>
                  <a:pt x="2232318" y="1728581"/>
                </a:lnTo>
                <a:cubicBezTo>
                  <a:pt x="2175012" y="2329864"/>
                  <a:pt x="1698454" y="2799080"/>
                  <a:pt x="1119048" y="2799080"/>
                </a:cubicBezTo>
                <a:cubicBezTo>
                  <a:pt x="539642" y="2799080"/>
                  <a:pt x="63084" y="2329864"/>
                  <a:pt x="5778" y="1728581"/>
                </a:cubicBezTo>
                <a:lnTo>
                  <a:pt x="0" y="1606664"/>
                </a:lnTo>
                <a:lnTo>
                  <a:pt x="0" y="1606663"/>
                </a:lnTo>
                <a:cubicBezTo>
                  <a:pt x="0" y="1318545"/>
                  <a:pt x="95897" y="1054295"/>
                  <a:pt x="255536" y="848175"/>
                </a:cubicBezTo>
                <a:lnTo>
                  <a:pt x="302138" y="793538"/>
                </a:lnTo>
                <a:lnTo>
                  <a:pt x="327762" y="763497"/>
                </a:lnTo>
                <a:lnTo>
                  <a:pt x="371706" y="720938"/>
                </a:lnTo>
                <a:lnTo>
                  <a:pt x="407230" y="686536"/>
                </a:lnTo>
                <a:lnTo>
                  <a:pt x="407252" y="686519"/>
                </a:lnTo>
                <a:lnTo>
                  <a:pt x="424494" y="673787"/>
                </a:lnTo>
                <a:lnTo>
                  <a:pt x="425328" y="672561"/>
                </a:lnTo>
                <a:lnTo>
                  <a:pt x="407252" y="686519"/>
                </a:lnTo>
                <a:lnTo>
                  <a:pt x="407229" y="686536"/>
                </a:lnTo>
                <a:lnTo>
                  <a:pt x="371705" y="720938"/>
                </a:lnTo>
                <a:lnTo>
                  <a:pt x="399146" y="690374"/>
                </a:lnTo>
                <a:cubicBezTo>
                  <a:pt x="537953" y="520100"/>
                  <a:pt x="628265" y="307808"/>
                  <a:pt x="648674" y="75169"/>
                </a:cubicBezTo>
                <a:close/>
              </a:path>
            </a:pathLst>
          </a:custGeom>
          <a:gradFill flip="none" rotWithShape="1">
            <a:gsLst>
              <a:gs pos="4000">
                <a:schemeClr val="bg1">
                  <a:alpha val="33000"/>
                </a:schemeClr>
              </a:gs>
              <a:gs pos="89000">
                <a:schemeClr val="bg1">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Hình tự do: Hình 218">
            <a:extLst>
              <a:ext uri="{FF2B5EF4-FFF2-40B4-BE49-F238E27FC236}">
                <a16:creationId xmlns:a16="http://schemas.microsoft.com/office/drawing/2014/main" id="{6E5D45A4-B483-8440-B466-6425E657060A}"/>
              </a:ext>
            </a:extLst>
          </p:cNvPr>
          <p:cNvSpPr/>
          <p:nvPr/>
        </p:nvSpPr>
        <p:spPr>
          <a:xfrm rot="10800000">
            <a:off x="8669453" y="4383978"/>
            <a:ext cx="2784058" cy="1698705"/>
          </a:xfrm>
          <a:custGeom>
            <a:avLst/>
            <a:gdLst>
              <a:gd name="connsiteX0" fmla="*/ 2205179 w 2238096"/>
              <a:gd name="connsiteY0" fmla="*/ 1464400 h 1464400"/>
              <a:gd name="connsiteX1" fmla="*/ 2201608 w 2238096"/>
              <a:gd name="connsiteY1" fmla="*/ 1446329 h 1464400"/>
              <a:gd name="connsiteX2" fmla="*/ 1118976 w 2238096"/>
              <a:gd name="connsiteY2" fmla="*/ 1196694 h 1464400"/>
              <a:gd name="connsiteX3" fmla="*/ 36345 w 2238096"/>
              <a:gd name="connsiteY3" fmla="*/ 1446329 h 1464400"/>
              <a:gd name="connsiteX4" fmla="*/ 32837 w 2238096"/>
              <a:gd name="connsiteY4" fmla="*/ 1464079 h 1464400"/>
              <a:gd name="connsiteX5" fmla="*/ 17479 w 2238096"/>
              <a:gd name="connsiteY5" fmla="*/ 1403495 h 1464400"/>
              <a:gd name="connsiteX6" fmla="*/ 0 w 2238096"/>
              <a:gd name="connsiteY6" fmla="*/ 1192417 h 1464400"/>
              <a:gd name="connsiteX7" fmla="*/ 0 w 2238096"/>
              <a:gd name="connsiteY7" fmla="*/ 1192416 h 1464400"/>
              <a:gd name="connsiteX8" fmla="*/ 5778 w 2238096"/>
              <a:gd name="connsiteY8" fmla="*/ 1070499 h 1464400"/>
              <a:gd name="connsiteX9" fmla="*/ 1119048 w 2238096"/>
              <a:gd name="connsiteY9" fmla="*/ 0 h 1464400"/>
              <a:gd name="connsiteX10" fmla="*/ 2232318 w 2238096"/>
              <a:gd name="connsiteY10" fmla="*/ 1070499 h 1464400"/>
              <a:gd name="connsiteX11" fmla="*/ 2238096 w 2238096"/>
              <a:gd name="connsiteY11" fmla="*/ 1192416 h 1464400"/>
              <a:gd name="connsiteX12" fmla="*/ 2238096 w 2238096"/>
              <a:gd name="connsiteY12" fmla="*/ 1192417 h 1464400"/>
              <a:gd name="connsiteX13" fmla="*/ 2220618 w 2238096"/>
              <a:gd name="connsiteY13" fmla="*/ 1403495 h 146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096" h="1464400">
                <a:moveTo>
                  <a:pt x="2205179" y="1464400"/>
                </a:moveTo>
                <a:lnTo>
                  <a:pt x="2201608" y="1446329"/>
                </a:lnTo>
                <a:cubicBezTo>
                  <a:pt x="2145878" y="1306113"/>
                  <a:pt x="1682436" y="1196694"/>
                  <a:pt x="1118976" y="1196694"/>
                </a:cubicBezTo>
                <a:cubicBezTo>
                  <a:pt x="555516" y="1196694"/>
                  <a:pt x="92074" y="1306113"/>
                  <a:pt x="36345" y="1446329"/>
                </a:cubicBezTo>
                <a:lnTo>
                  <a:pt x="32837" y="1464079"/>
                </a:lnTo>
                <a:lnTo>
                  <a:pt x="17479" y="1403495"/>
                </a:lnTo>
                <a:cubicBezTo>
                  <a:pt x="5994" y="1334985"/>
                  <a:pt x="0" y="1264447"/>
                  <a:pt x="0" y="1192417"/>
                </a:cubicBezTo>
                <a:lnTo>
                  <a:pt x="0" y="1192416"/>
                </a:lnTo>
                <a:lnTo>
                  <a:pt x="5778" y="1070499"/>
                </a:lnTo>
                <a:cubicBezTo>
                  <a:pt x="63084" y="469216"/>
                  <a:pt x="539642" y="0"/>
                  <a:pt x="1119048" y="0"/>
                </a:cubicBezTo>
                <a:cubicBezTo>
                  <a:pt x="1698454" y="0"/>
                  <a:pt x="2175012" y="469216"/>
                  <a:pt x="2232318" y="1070499"/>
                </a:cubicBezTo>
                <a:lnTo>
                  <a:pt x="2238096" y="1192416"/>
                </a:lnTo>
                <a:lnTo>
                  <a:pt x="2238096" y="1192417"/>
                </a:lnTo>
                <a:cubicBezTo>
                  <a:pt x="2238096" y="1264447"/>
                  <a:pt x="2232103" y="1334985"/>
                  <a:pt x="2220618" y="1403495"/>
                </a:cubicBezTo>
                <a:close/>
              </a:path>
            </a:pathLst>
          </a:custGeom>
          <a:solidFill>
            <a:srgbClr val="FF33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0" name="Hình Bầu dục 219">
            <a:extLst>
              <a:ext uri="{FF2B5EF4-FFF2-40B4-BE49-F238E27FC236}">
                <a16:creationId xmlns:a16="http://schemas.microsoft.com/office/drawing/2014/main" id="{48B809CC-38B9-A38C-F5EB-433491F8C9FD}"/>
              </a:ext>
            </a:extLst>
          </p:cNvPr>
          <p:cNvSpPr/>
          <p:nvPr/>
        </p:nvSpPr>
        <p:spPr>
          <a:xfrm>
            <a:off x="8707763" y="4061421"/>
            <a:ext cx="2707436" cy="64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Hình ảnh 227">
            <a:extLst>
              <a:ext uri="{FF2B5EF4-FFF2-40B4-BE49-F238E27FC236}">
                <a16:creationId xmlns:a16="http://schemas.microsoft.com/office/drawing/2014/main" id="{0DCFB16D-C45C-AF4F-2158-9F602A6CE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727" y="3770014"/>
            <a:ext cx="1549285" cy="1549285"/>
          </a:xfrm>
          <a:prstGeom prst="rect">
            <a:avLst/>
          </a:prstGeom>
        </p:spPr>
      </p:pic>
      <p:pic>
        <p:nvPicPr>
          <p:cNvPr id="230" name="Hình ảnh 229">
            <a:extLst>
              <a:ext uri="{FF2B5EF4-FFF2-40B4-BE49-F238E27FC236}">
                <a16:creationId xmlns:a16="http://schemas.microsoft.com/office/drawing/2014/main" id="{49F6A265-87E3-2246-23A5-8081EAF7B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992" y="2860021"/>
            <a:ext cx="1448750" cy="1448750"/>
          </a:xfrm>
          <a:prstGeom prst="rect">
            <a:avLst/>
          </a:prstGeom>
        </p:spPr>
      </p:pic>
      <p:pic>
        <p:nvPicPr>
          <p:cNvPr id="232" name="Hình ảnh 231">
            <a:extLst>
              <a:ext uri="{FF2B5EF4-FFF2-40B4-BE49-F238E27FC236}">
                <a16:creationId xmlns:a16="http://schemas.microsoft.com/office/drawing/2014/main" id="{9282AA34-8422-EB5C-9EF1-29E0FDEFD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241" y="2881772"/>
            <a:ext cx="1817095" cy="1817095"/>
          </a:xfrm>
          <a:prstGeom prst="rect">
            <a:avLst/>
          </a:prstGeom>
        </p:spPr>
      </p:pic>
      <p:sp>
        <p:nvSpPr>
          <p:cNvPr id="233" name="Hộp Văn bản 232">
            <a:extLst>
              <a:ext uri="{FF2B5EF4-FFF2-40B4-BE49-F238E27FC236}">
                <a16:creationId xmlns:a16="http://schemas.microsoft.com/office/drawing/2014/main" id="{A8D5E73B-3125-390A-C655-D0BCA0C1968E}"/>
              </a:ext>
            </a:extLst>
          </p:cNvPr>
          <p:cNvSpPr txBox="1"/>
          <p:nvPr/>
        </p:nvSpPr>
        <p:spPr>
          <a:xfrm>
            <a:off x="1302973" y="4233670"/>
            <a:ext cx="2011680" cy="1077218"/>
          </a:xfrm>
          <a:prstGeom prst="rect">
            <a:avLst/>
          </a:prstGeom>
          <a:noFill/>
        </p:spPr>
        <p:txBody>
          <a:bodyPr wrap="square" rtlCol="0">
            <a:spAutoFit/>
          </a:bodyPr>
          <a:lstStyle/>
          <a:p>
            <a:pPr algn="ctr"/>
            <a:r>
              <a:rPr lang="en-US" sz="3200" b="1" dirty="0">
                <a:solidFill>
                  <a:schemeClr val="bg1"/>
                </a:solidFill>
                <a:latin typeface="Arial Black" panose="020B0A04020102020204" pitchFamily="34" charset="0"/>
              </a:rPr>
              <a:t>KHỞI ĐỘNG</a:t>
            </a:r>
          </a:p>
        </p:txBody>
      </p:sp>
      <p:sp>
        <p:nvSpPr>
          <p:cNvPr id="234" name="Hộp Văn bản 233">
            <a:extLst>
              <a:ext uri="{FF2B5EF4-FFF2-40B4-BE49-F238E27FC236}">
                <a16:creationId xmlns:a16="http://schemas.microsoft.com/office/drawing/2014/main" id="{7FC18B76-1F62-32A2-1599-F5E35C76AC52}"/>
              </a:ext>
            </a:extLst>
          </p:cNvPr>
          <p:cNvSpPr txBox="1"/>
          <p:nvPr/>
        </p:nvSpPr>
        <p:spPr>
          <a:xfrm>
            <a:off x="3112780" y="5511249"/>
            <a:ext cx="3013683" cy="954107"/>
          </a:xfrm>
          <a:prstGeom prst="rect">
            <a:avLst/>
          </a:prstGeom>
          <a:noFill/>
        </p:spPr>
        <p:txBody>
          <a:bodyPr wrap="square" rtlCol="0">
            <a:spAutoFit/>
          </a:bodyPr>
          <a:lstStyle/>
          <a:p>
            <a:pPr algn="ctr"/>
            <a:r>
              <a:rPr lang="en-US" sz="2800" b="1" dirty="0">
                <a:solidFill>
                  <a:schemeClr val="bg1"/>
                </a:solidFill>
                <a:latin typeface="Arial Black" panose="020B0A04020102020204" pitchFamily="34" charset="0"/>
              </a:rPr>
              <a:t>HÌNH THÀNH KIẾN THỨC</a:t>
            </a:r>
          </a:p>
        </p:txBody>
      </p:sp>
      <p:sp>
        <p:nvSpPr>
          <p:cNvPr id="235" name="Hộp Văn bản 234">
            <a:extLst>
              <a:ext uri="{FF2B5EF4-FFF2-40B4-BE49-F238E27FC236}">
                <a16:creationId xmlns:a16="http://schemas.microsoft.com/office/drawing/2014/main" id="{3380811F-DB91-182A-FB7B-173848F81D3D}"/>
              </a:ext>
            </a:extLst>
          </p:cNvPr>
          <p:cNvSpPr txBox="1"/>
          <p:nvPr/>
        </p:nvSpPr>
        <p:spPr>
          <a:xfrm>
            <a:off x="6211767" y="4338619"/>
            <a:ext cx="2011680" cy="1077218"/>
          </a:xfrm>
          <a:prstGeom prst="rect">
            <a:avLst/>
          </a:prstGeom>
          <a:noFill/>
        </p:spPr>
        <p:txBody>
          <a:bodyPr wrap="square" rtlCol="0">
            <a:spAutoFit/>
          </a:bodyPr>
          <a:lstStyle/>
          <a:p>
            <a:pPr algn="ctr"/>
            <a:r>
              <a:rPr lang="en-US" sz="3200" b="1" dirty="0">
                <a:solidFill>
                  <a:schemeClr val="bg1"/>
                </a:solidFill>
                <a:latin typeface="Arial Black" panose="020B0A04020102020204" pitchFamily="34" charset="0"/>
              </a:rPr>
              <a:t>LUYỆN TẬP</a:t>
            </a:r>
          </a:p>
        </p:txBody>
      </p:sp>
      <p:sp>
        <p:nvSpPr>
          <p:cNvPr id="236" name="Hộp Văn bản 235">
            <a:extLst>
              <a:ext uri="{FF2B5EF4-FFF2-40B4-BE49-F238E27FC236}">
                <a16:creationId xmlns:a16="http://schemas.microsoft.com/office/drawing/2014/main" id="{5372C6E6-55A2-3C4A-7154-92A7CCCB3F65}"/>
              </a:ext>
            </a:extLst>
          </p:cNvPr>
          <p:cNvSpPr txBox="1"/>
          <p:nvPr/>
        </p:nvSpPr>
        <p:spPr>
          <a:xfrm>
            <a:off x="9144241" y="4808009"/>
            <a:ext cx="2011680" cy="1077218"/>
          </a:xfrm>
          <a:prstGeom prst="rect">
            <a:avLst/>
          </a:prstGeom>
          <a:noFill/>
        </p:spPr>
        <p:txBody>
          <a:bodyPr wrap="square" rtlCol="0">
            <a:spAutoFit/>
          </a:bodyPr>
          <a:lstStyle/>
          <a:p>
            <a:pPr algn="ctr"/>
            <a:r>
              <a:rPr lang="en-US" sz="3200" b="1" dirty="0">
                <a:solidFill>
                  <a:schemeClr val="bg1"/>
                </a:solidFill>
                <a:latin typeface="Arial Black" panose="020B0A04020102020204" pitchFamily="34" charset="0"/>
              </a:rPr>
              <a:t>VẬN DỤNG</a:t>
            </a:r>
          </a:p>
        </p:txBody>
      </p:sp>
      <p:sp>
        <p:nvSpPr>
          <p:cNvPr id="238" name="Mặt trăng 237">
            <a:extLst>
              <a:ext uri="{FF2B5EF4-FFF2-40B4-BE49-F238E27FC236}">
                <a16:creationId xmlns:a16="http://schemas.microsoft.com/office/drawing/2014/main" id="{6384AEE9-DBAE-71A4-5834-2965532839B0}"/>
              </a:ext>
            </a:extLst>
          </p:cNvPr>
          <p:cNvSpPr/>
          <p:nvPr/>
        </p:nvSpPr>
        <p:spPr>
          <a:xfrm rot="16551678">
            <a:off x="6075736" y="-4402069"/>
            <a:ext cx="1150612" cy="11063181"/>
          </a:xfrm>
          <a:prstGeom prst="moon">
            <a:avLst>
              <a:gd name="adj" fmla="val 29673"/>
            </a:avLst>
          </a:prstGeom>
          <a:gradFill flip="none" rotWithShape="1">
            <a:gsLst>
              <a:gs pos="4000">
                <a:schemeClr val="bg1"/>
              </a:gs>
              <a:gs pos="90000">
                <a:schemeClr val="bg1"/>
              </a:gs>
              <a:gs pos="56000">
                <a:schemeClr val="bg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 name="Hình ảnh 42">
            <a:extLst>
              <a:ext uri="{FF2B5EF4-FFF2-40B4-BE49-F238E27FC236}">
                <a16:creationId xmlns:a16="http://schemas.microsoft.com/office/drawing/2014/main" id="{C4AB24F7-C7D2-2FD9-F3E2-0A4DFE6FF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916" y="2883936"/>
            <a:ext cx="1338943" cy="1338943"/>
          </a:xfrm>
          <a:prstGeom prst="rect">
            <a:avLst/>
          </a:prstGeom>
        </p:spPr>
      </p:pic>
    </p:spTree>
    <p:extLst>
      <p:ext uri="{BB962C8B-B14F-4D97-AF65-F5344CB8AC3E}">
        <p14:creationId xmlns:p14="http://schemas.microsoft.com/office/powerpoint/2010/main" val="89431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anim calcmode="lin" valueType="num">
                                      <p:cBhvr>
                                        <p:cTn id="8" dur="1000" fill="hold"/>
                                        <p:tgtEl>
                                          <p:spTgt spid="221"/>
                                        </p:tgtEl>
                                        <p:attrNameLst>
                                          <p:attrName>ppt_x</p:attrName>
                                        </p:attrNameLst>
                                      </p:cBhvr>
                                      <p:tavLst>
                                        <p:tav tm="0">
                                          <p:val>
                                            <p:strVal val="#ppt_x"/>
                                          </p:val>
                                        </p:tav>
                                        <p:tav tm="100000">
                                          <p:val>
                                            <p:strVal val="#ppt_x"/>
                                          </p:val>
                                        </p:tav>
                                      </p:tavLst>
                                    </p:anim>
                                    <p:anim calcmode="lin" valueType="num">
                                      <p:cBhvr>
                                        <p:cTn id="9" dur="1000" fill="hold"/>
                                        <p:tgtEl>
                                          <p:spTgt spid="2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1000"/>
                                        <p:tgtEl>
                                          <p:spTgt spid="206"/>
                                        </p:tgtEl>
                                      </p:cBhvr>
                                    </p:animEffect>
                                    <p:anim calcmode="lin" valueType="num">
                                      <p:cBhvr>
                                        <p:cTn id="13" dur="1000" fill="hold"/>
                                        <p:tgtEl>
                                          <p:spTgt spid="206"/>
                                        </p:tgtEl>
                                        <p:attrNameLst>
                                          <p:attrName>ppt_x</p:attrName>
                                        </p:attrNameLst>
                                      </p:cBhvr>
                                      <p:tavLst>
                                        <p:tav tm="0">
                                          <p:val>
                                            <p:strVal val="#ppt_x"/>
                                          </p:val>
                                        </p:tav>
                                        <p:tav tm="100000">
                                          <p:val>
                                            <p:strVal val="#ppt_x"/>
                                          </p:val>
                                        </p:tav>
                                      </p:tavLst>
                                    </p:anim>
                                    <p:anim calcmode="lin" valueType="num">
                                      <p:cBhvr>
                                        <p:cTn id="14" dur="1000" fill="hold"/>
                                        <p:tgtEl>
                                          <p:spTgt spid="20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fade">
                                      <p:cBhvr>
                                        <p:cTn id="17" dur="1000"/>
                                        <p:tgtEl>
                                          <p:spTgt spid="207"/>
                                        </p:tgtEl>
                                      </p:cBhvr>
                                    </p:animEffect>
                                    <p:anim calcmode="lin" valueType="num">
                                      <p:cBhvr>
                                        <p:cTn id="18" dur="1000" fill="hold"/>
                                        <p:tgtEl>
                                          <p:spTgt spid="207"/>
                                        </p:tgtEl>
                                        <p:attrNameLst>
                                          <p:attrName>ppt_x</p:attrName>
                                        </p:attrNameLst>
                                      </p:cBhvr>
                                      <p:tavLst>
                                        <p:tav tm="0">
                                          <p:val>
                                            <p:strVal val="#ppt_x"/>
                                          </p:val>
                                        </p:tav>
                                        <p:tav tm="100000">
                                          <p:val>
                                            <p:strVal val="#ppt_x"/>
                                          </p:val>
                                        </p:tav>
                                      </p:tavLst>
                                    </p:anim>
                                    <p:anim calcmode="lin" valueType="num">
                                      <p:cBhvr>
                                        <p:cTn id="19" dur="1000" fill="hold"/>
                                        <p:tgtEl>
                                          <p:spTgt spid="20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1000"/>
                                        <p:tgtEl>
                                          <p:spTgt spid="208"/>
                                        </p:tgtEl>
                                      </p:cBhvr>
                                    </p:animEffect>
                                    <p:anim calcmode="lin" valueType="num">
                                      <p:cBhvr>
                                        <p:cTn id="23" dur="1000" fill="hold"/>
                                        <p:tgtEl>
                                          <p:spTgt spid="208"/>
                                        </p:tgtEl>
                                        <p:attrNameLst>
                                          <p:attrName>ppt_x</p:attrName>
                                        </p:attrNameLst>
                                      </p:cBhvr>
                                      <p:tavLst>
                                        <p:tav tm="0">
                                          <p:val>
                                            <p:strVal val="#ppt_x"/>
                                          </p:val>
                                        </p:tav>
                                        <p:tav tm="100000">
                                          <p:val>
                                            <p:strVal val="#ppt_x"/>
                                          </p:val>
                                        </p:tav>
                                      </p:tavLst>
                                    </p:anim>
                                    <p:anim calcmode="lin" valueType="num">
                                      <p:cBhvr>
                                        <p:cTn id="24" dur="1000" fill="hold"/>
                                        <p:tgtEl>
                                          <p:spTgt spid="2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1000"/>
                                        <p:tgtEl>
                                          <p:spTgt spid="209"/>
                                        </p:tgtEl>
                                      </p:cBhvr>
                                    </p:animEffect>
                                    <p:anim calcmode="lin" valueType="num">
                                      <p:cBhvr>
                                        <p:cTn id="28" dur="1000" fill="hold"/>
                                        <p:tgtEl>
                                          <p:spTgt spid="209"/>
                                        </p:tgtEl>
                                        <p:attrNameLst>
                                          <p:attrName>ppt_x</p:attrName>
                                        </p:attrNameLst>
                                      </p:cBhvr>
                                      <p:tavLst>
                                        <p:tav tm="0">
                                          <p:val>
                                            <p:strVal val="#ppt_x"/>
                                          </p:val>
                                        </p:tav>
                                        <p:tav tm="100000">
                                          <p:val>
                                            <p:strVal val="#ppt_x"/>
                                          </p:val>
                                        </p:tav>
                                      </p:tavLst>
                                    </p:anim>
                                    <p:anim calcmode="lin" valueType="num">
                                      <p:cBhvr>
                                        <p:cTn id="29" dur="1000" fill="hold"/>
                                        <p:tgtEl>
                                          <p:spTgt spid="20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0"/>
                                        </p:tgtEl>
                                        <p:attrNameLst>
                                          <p:attrName>style.visibility</p:attrName>
                                        </p:attrNameLst>
                                      </p:cBhvr>
                                      <p:to>
                                        <p:strVal val="visible"/>
                                      </p:to>
                                    </p:set>
                                    <p:animEffect transition="in" filter="fade">
                                      <p:cBhvr>
                                        <p:cTn id="32" dur="1000"/>
                                        <p:tgtEl>
                                          <p:spTgt spid="210"/>
                                        </p:tgtEl>
                                      </p:cBhvr>
                                    </p:animEffect>
                                    <p:anim calcmode="lin" valueType="num">
                                      <p:cBhvr>
                                        <p:cTn id="33" dur="1000" fill="hold"/>
                                        <p:tgtEl>
                                          <p:spTgt spid="210"/>
                                        </p:tgtEl>
                                        <p:attrNameLst>
                                          <p:attrName>ppt_x</p:attrName>
                                        </p:attrNameLst>
                                      </p:cBhvr>
                                      <p:tavLst>
                                        <p:tav tm="0">
                                          <p:val>
                                            <p:strVal val="#ppt_x"/>
                                          </p:val>
                                        </p:tav>
                                        <p:tav tm="100000">
                                          <p:val>
                                            <p:strVal val="#ppt_x"/>
                                          </p:val>
                                        </p:tav>
                                      </p:tavLst>
                                    </p:anim>
                                    <p:anim calcmode="lin" valueType="num">
                                      <p:cBhvr>
                                        <p:cTn id="34" dur="1000" fill="hold"/>
                                        <p:tgtEl>
                                          <p:spTgt spid="2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1"/>
                                        </p:tgtEl>
                                        <p:attrNameLst>
                                          <p:attrName>style.visibility</p:attrName>
                                        </p:attrNameLst>
                                      </p:cBhvr>
                                      <p:to>
                                        <p:strVal val="visible"/>
                                      </p:to>
                                    </p:set>
                                    <p:animEffect transition="in" filter="fade">
                                      <p:cBhvr>
                                        <p:cTn id="37" dur="1000"/>
                                        <p:tgtEl>
                                          <p:spTgt spid="211"/>
                                        </p:tgtEl>
                                      </p:cBhvr>
                                    </p:animEffect>
                                    <p:anim calcmode="lin" valueType="num">
                                      <p:cBhvr>
                                        <p:cTn id="38" dur="1000" fill="hold"/>
                                        <p:tgtEl>
                                          <p:spTgt spid="211"/>
                                        </p:tgtEl>
                                        <p:attrNameLst>
                                          <p:attrName>ppt_x</p:attrName>
                                        </p:attrNameLst>
                                      </p:cBhvr>
                                      <p:tavLst>
                                        <p:tav tm="0">
                                          <p:val>
                                            <p:strVal val="#ppt_x"/>
                                          </p:val>
                                        </p:tav>
                                        <p:tav tm="100000">
                                          <p:val>
                                            <p:strVal val="#ppt_x"/>
                                          </p:val>
                                        </p:tav>
                                      </p:tavLst>
                                    </p:anim>
                                    <p:anim calcmode="lin" valueType="num">
                                      <p:cBhvr>
                                        <p:cTn id="39" dur="1000" fill="hold"/>
                                        <p:tgtEl>
                                          <p:spTgt spid="2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2"/>
                                        </p:tgtEl>
                                        <p:attrNameLst>
                                          <p:attrName>style.visibility</p:attrName>
                                        </p:attrNameLst>
                                      </p:cBhvr>
                                      <p:to>
                                        <p:strVal val="visible"/>
                                      </p:to>
                                    </p:set>
                                    <p:animEffect transition="in" filter="fade">
                                      <p:cBhvr>
                                        <p:cTn id="42" dur="1000"/>
                                        <p:tgtEl>
                                          <p:spTgt spid="212"/>
                                        </p:tgtEl>
                                      </p:cBhvr>
                                    </p:animEffect>
                                    <p:anim calcmode="lin" valueType="num">
                                      <p:cBhvr>
                                        <p:cTn id="43" dur="1000" fill="hold"/>
                                        <p:tgtEl>
                                          <p:spTgt spid="212"/>
                                        </p:tgtEl>
                                        <p:attrNameLst>
                                          <p:attrName>ppt_x</p:attrName>
                                        </p:attrNameLst>
                                      </p:cBhvr>
                                      <p:tavLst>
                                        <p:tav tm="0">
                                          <p:val>
                                            <p:strVal val="#ppt_x"/>
                                          </p:val>
                                        </p:tav>
                                        <p:tav tm="100000">
                                          <p:val>
                                            <p:strVal val="#ppt_x"/>
                                          </p:val>
                                        </p:tav>
                                      </p:tavLst>
                                    </p:anim>
                                    <p:anim calcmode="lin" valueType="num">
                                      <p:cBhvr>
                                        <p:cTn id="44" dur="1000" fill="hold"/>
                                        <p:tgtEl>
                                          <p:spTgt spid="2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3"/>
                                        </p:tgtEl>
                                        <p:attrNameLst>
                                          <p:attrName>style.visibility</p:attrName>
                                        </p:attrNameLst>
                                      </p:cBhvr>
                                      <p:to>
                                        <p:strVal val="visible"/>
                                      </p:to>
                                    </p:set>
                                    <p:animEffect transition="in" filter="fade">
                                      <p:cBhvr>
                                        <p:cTn id="52" dur="1000"/>
                                        <p:tgtEl>
                                          <p:spTgt spid="233"/>
                                        </p:tgtEl>
                                      </p:cBhvr>
                                    </p:animEffect>
                                    <p:anim calcmode="lin" valueType="num">
                                      <p:cBhvr>
                                        <p:cTn id="53" dur="1000" fill="hold"/>
                                        <p:tgtEl>
                                          <p:spTgt spid="233"/>
                                        </p:tgtEl>
                                        <p:attrNameLst>
                                          <p:attrName>ppt_x</p:attrName>
                                        </p:attrNameLst>
                                      </p:cBhvr>
                                      <p:tavLst>
                                        <p:tav tm="0">
                                          <p:val>
                                            <p:strVal val="#ppt_x"/>
                                          </p:val>
                                        </p:tav>
                                        <p:tav tm="100000">
                                          <p:val>
                                            <p:strVal val="#ppt_x"/>
                                          </p:val>
                                        </p:tav>
                                      </p:tavLst>
                                    </p:anim>
                                    <p:anim calcmode="lin" valueType="num">
                                      <p:cBhvr>
                                        <p:cTn id="54" dur="1000" fill="hold"/>
                                        <p:tgtEl>
                                          <p:spTgt spid="23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2"/>
                                        </p:tgtEl>
                                        <p:attrNameLst>
                                          <p:attrName>style.visibility</p:attrName>
                                        </p:attrNameLst>
                                      </p:cBhvr>
                                      <p:to>
                                        <p:strVal val="visible"/>
                                      </p:to>
                                    </p:set>
                                    <p:animEffect transition="in" filter="fade">
                                      <p:cBhvr>
                                        <p:cTn id="59" dur="1000"/>
                                        <p:tgtEl>
                                          <p:spTgt spid="222"/>
                                        </p:tgtEl>
                                      </p:cBhvr>
                                    </p:animEffect>
                                    <p:anim calcmode="lin" valueType="num">
                                      <p:cBhvr>
                                        <p:cTn id="60" dur="1000" fill="hold"/>
                                        <p:tgtEl>
                                          <p:spTgt spid="222"/>
                                        </p:tgtEl>
                                        <p:attrNameLst>
                                          <p:attrName>ppt_x</p:attrName>
                                        </p:attrNameLst>
                                      </p:cBhvr>
                                      <p:tavLst>
                                        <p:tav tm="0">
                                          <p:val>
                                            <p:strVal val="#ppt_x"/>
                                          </p:val>
                                        </p:tav>
                                        <p:tav tm="100000">
                                          <p:val>
                                            <p:strVal val="#ppt_x"/>
                                          </p:val>
                                        </p:tav>
                                      </p:tavLst>
                                    </p:anim>
                                    <p:anim calcmode="lin" valueType="num">
                                      <p:cBhvr>
                                        <p:cTn id="61" dur="1000" fill="hold"/>
                                        <p:tgtEl>
                                          <p:spTgt spid="2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0"/>
                                        </p:tgtEl>
                                        <p:attrNameLst>
                                          <p:attrName>style.visibility</p:attrName>
                                        </p:attrNameLst>
                                      </p:cBhvr>
                                      <p:to>
                                        <p:strVal val="visible"/>
                                      </p:to>
                                    </p:set>
                                    <p:animEffect transition="in" filter="fade">
                                      <p:cBhvr>
                                        <p:cTn id="64" dur="1000"/>
                                        <p:tgtEl>
                                          <p:spTgt spid="170"/>
                                        </p:tgtEl>
                                      </p:cBhvr>
                                    </p:animEffect>
                                    <p:anim calcmode="lin" valueType="num">
                                      <p:cBhvr>
                                        <p:cTn id="65" dur="1000" fill="hold"/>
                                        <p:tgtEl>
                                          <p:spTgt spid="170"/>
                                        </p:tgtEl>
                                        <p:attrNameLst>
                                          <p:attrName>ppt_x</p:attrName>
                                        </p:attrNameLst>
                                      </p:cBhvr>
                                      <p:tavLst>
                                        <p:tav tm="0">
                                          <p:val>
                                            <p:strVal val="#ppt_x"/>
                                          </p:val>
                                        </p:tav>
                                        <p:tav tm="100000">
                                          <p:val>
                                            <p:strVal val="#ppt_x"/>
                                          </p:val>
                                        </p:tav>
                                      </p:tavLst>
                                    </p:anim>
                                    <p:anim calcmode="lin" valueType="num">
                                      <p:cBhvr>
                                        <p:cTn id="66" dur="1000" fill="hold"/>
                                        <p:tgtEl>
                                          <p:spTgt spid="17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1000"/>
                                        <p:tgtEl>
                                          <p:spTgt spid="123"/>
                                        </p:tgtEl>
                                      </p:cBhvr>
                                    </p:animEffect>
                                    <p:anim calcmode="lin" valueType="num">
                                      <p:cBhvr>
                                        <p:cTn id="70" dur="1000" fill="hold"/>
                                        <p:tgtEl>
                                          <p:spTgt spid="123"/>
                                        </p:tgtEl>
                                        <p:attrNameLst>
                                          <p:attrName>ppt_x</p:attrName>
                                        </p:attrNameLst>
                                      </p:cBhvr>
                                      <p:tavLst>
                                        <p:tav tm="0">
                                          <p:val>
                                            <p:strVal val="#ppt_x"/>
                                          </p:val>
                                        </p:tav>
                                        <p:tav tm="100000">
                                          <p:val>
                                            <p:strVal val="#ppt_x"/>
                                          </p:val>
                                        </p:tav>
                                      </p:tavLst>
                                    </p:anim>
                                    <p:anim calcmode="lin" valueType="num">
                                      <p:cBhvr>
                                        <p:cTn id="71" dur="1000" fill="hold"/>
                                        <p:tgtEl>
                                          <p:spTgt spid="1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1000"/>
                                        <p:tgtEl>
                                          <p:spTgt spid="116"/>
                                        </p:tgtEl>
                                      </p:cBhvr>
                                    </p:animEffect>
                                    <p:anim calcmode="lin" valueType="num">
                                      <p:cBhvr>
                                        <p:cTn id="75" dur="1000" fill="hold"/>
                                        <p:tgtEl>
                                          <p:spTgt spid="116"/>
                                        </p:tgtEl>
                                        <p:attrNameLst>
                                          <p:attrName>ppt_x</p:attrName>
                                        </p:attrNameLst>
                                      </p:cBhvr>
                                      <p:tavLst>
                                        <p:tav tm="0">
                                          <p:val>
                                            <p:strVal val="#ppt_x"/>
                                          </p:val>
                                        </p:tav>
                                        <p:tav tm="100000">
                                          <p:val>
                                            <p:strVal val="#ppt_x"/>
                                          </p:val>
                                        </p:tav>
                                      </p:tavLst>
                                    </p:anim>
                                    <p:anim calcmode="lin" valueType="num">
                                      <p:cBhvr>
                                        <p:cTn id="76" dur="1000" fill="hold"/>
                                        <p:tgtEl>
                                          <p:spTgt spid="1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49"/>
                                        </p:tgtEl>
                                        <p:attrNameLst>
                                          <p:attrName>style.visibility</p:attrName>
                                        </p:attrNameLst>
                                      </p:cBhvr>
                                      <p:to>
                                        <p:strVal val="visible"/>
                                      </p:to>
                                    </p:set>
                                    <p:animEffect transition="in" filter="fade">
                                      <p:cBhvr>
                                        <p:cTn id="79" dur="1000"/>
                                        <p:tgtEl>
                                          <p:spTgt spid="149"/>
                                        </p:tgtEl>
                                      </p:cBhvr>
                                    </p:animEffect>
                                    <p:anim calcmode="lin" valueType="num">
                                      <p:cBhvr>
                                        <p:cTn id="80" dur="1000" fill="hold"/>
                                        <p:tgtEl>
                                          <p:spTgt spid="149"/>
                                        </p:tgtEl>
                                        <p:attrNameLst>
                                          <p:attrName>ppt_x</p:attrName>
                                        </p:attrNameLst>
                                      </p:cBhvr>
                                      <p:tavLst>
                                        <p:tav tm="0">
                                          <p:val>
                                            <p:strVal val="#ppt_x"/>
                                          </p:val>
                                        </p:tav>
                                        <p:tav tm="100000">
                                          <p:val>
                                            <p:strVal val="#ppt_x"/>
                                          </p:val>
                                        </p:tav>
                                      </p:tavLst>
                                    </p:anim>
                                    <p:anim calcmode="lin" valueType="num">
                                      <p:cBhvr>
                                        <p:cTn id="81" dur="1000" fill="hold"/>
                                        <p:tgtEl>
                                          <p:spTgt spid="14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68"/>
                                        </p:tgtEl>
                                        <p:attrNameLst>
                                          <p:attrName>style.visibility</p:attrName>
                                        </p:attrNameLst>
                                      </p:cBhvr>
                                      <p:to>
                                        <p:strVal val="visible"/>
                                      </p:to>
                                    </p:set>
                                    <p:animEffect transition="in" filter="fade">
                                      <p:cBhvr>
                                        <p:cTn id="84" dur="1000"/>
                                        <p:tgtEl>
                                          <p:spTgt spid="168"/>
                                        </p:tgtEl>
                                      </p:cBhvr>
                                    </p:animEffect>
                                    <p:anim calcmode="lin" valueType="num">
                                      <p:cBhvr>
                                        <p:cTn id="85" dur="1000" fill="hold"/>
                                        <p:tgtEl>
                                          <p:spTgt spid="168"/>
                                        </p:tgtEl>
                                        <p:attrNameLst>
                                          <p:attrName>ppt_x</p:attrName>
                                        </p:attrNameLst>
                                      </p:cBhvr>
                                      <p:tavLst>
                                        <p:tav tm="0">
                                          <p:val>
                                            <p:strVal val="#ppt_x"/>
                                          </p:val>
                                        </p:tav>
                                        <p:tav tm="100000">
                                          <p:val>
                                            <p:strVal val="#ppt_x"/>
                                          </p:val>
                                        </p:tav>
                                      </p:tavLst>
                                    </p:anim>
                                    <p:anim calcmode="lin" valueType="num">
                                      <p:cBhvr>
                                        <p:cTn id="86" dur="1000" fill="hold"/>
                                        <p:tgtEl>
                                          <p:spTgt spid="16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86"/>
                                        </p:tgtEl>
                                        <p:attrNameLst>
                                          <p:attrName>style.visibility</p:attrName>
                                        </p:attrNameLst>
                                      </p:cBhvr>
                                      <p:to>
                                        <p:strVal val="visible"/>
                                      </p:to>
                                    </p:set>
                                    <p:animEffect transition="in" filter="fade">
                                      <p:cBhvr>
                                        <p:cTn id="89" dur="1000"/>
                                        <p:tgtEl>
                                          <p:spTgt spid="186"/>
                                        </p:tgtEl>
                                      </p:cBhvr>
                                    </p:animEffect>
                                    <p:anim calcmode="lin" valueType="num">
                                      <p:cBhvr>
                                        <p:cTn id="90" dur="1000" fill="hold"/>
                                        <p:tgtEl>
                                          <p:spTgt spid="186"/>
                                        </p:tgtEl>
                                        <p:attrNameLst>
                                          <p:attrName>ppt_x</p:attrName>
                                        </p:attrNameLst>
                                      </p:cBhvr>
                                      <p:tavLst>
                                        <p:tav tm="0">
                                          <p:val>
                                            <p:strVal val="#ppt_x"/>
                                          </p:val>
                                        </p:tav>
                                        <p:tav tm="100000">
                                          <p:val>
                                            <p:strVal val="#ppt_x"/>
                                          </p:val>
                                        </p:tav>
                                      </p:tavLst>
                                    </p:anim>
                                    <p:anim calcmode="lin" valueType="num">
                                      <p:cBhvr>
                                        <p:cTn id="91" dur="1000" fill="hold"/>
                                        <p:tgtEl>
                                          <p:spTgt spid="18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73"/>
                                        </p:tgtEl>
                                        <p:attrNameLst>
                                          <p:attrName>style.visibility</p:attrName>
                                        </p:attrNameLst>
                                      </p:cBhvr>
                                      <p:to>
                                        <p:strVal val="visible"/>
                                      </p:to>
                                    </p:set>
                                    <p:animEffect transition="in" filter="fade">
                                      <p:cBhvr>
                                        <p:cTn id="94" dur="1000"/>
                                        <p:tgtEl>
                                          <p:spTgt spid="173"/>
                                        </p:tgtEl>
                                      </p:cBhvr>
                                    </p:animEffect>
                                    <p:anim calcmode="lin" valueType="num">
                                      <p:cBhvr>
                                        <p:cTn id="95" dur="1000" fill="hold"/>
                                        <p:tgtEl>
                                          <p:spTgt spid="173"/>
                                        </p:tgtEl>
                                        <p:attrNameLst>
                                          <p:attrName>ppt_x</p:attrName>
                                        </p:attrNameLst>
                                      </p:cBhvr>
                                      <p:tavLst>
                                        <p:tav tm="0">
                                          <p:val>
                                            <p:strVal val="#ppt_x"/>
                                          </p:val>
                                        </p:tav>
                                        <p:tav tm="100000">
                                          <p:val>
                                            <p:strVal val="#ppt_x"/>
                                          </p:val>
                                        </p:tav>
                                      </p:tavLst>
                                    </p:anim>
                                    <p:anim calcmode="lin" valueType="num">
                                      <p:cBhvr>
                                        <p:cTn id="96" dur="1000" fill="hold"/>
                                        <p:tgtEl>
                                          <p:spTgt spid="173"/>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28"/>
                                        </p:tgtEl>
                                        <p:attrNameLst>
                                          <p:attrName>style.visibility</p:attrName>
                                        </p:attrNameLst>
                                      </p:cBhvr>
                                      <p:to>
                                        <p:strVal val="visible"/>
                                      </p:to>
                                    </p:set>
                                    <p:animEffect transition="in" filter="fade">
                                      <p:cBhvr>
                                        <p:cTn id="99" dur="1000"/>
                                        <p:tgtEl>
                                          <p:spTgt spid="228"/>
                                        </p:tgtEl>
                                      </p:cBhvr>
                                    </p:animEffect>
                                    <p:anim calcmode="lin" valueType="num">
                                      <p:cBhvr>
                                        <p:cTn id="100" dur="1000" fill="hold"/>
                                        <p:tgtEl>
                                          <p:spTgt spid="228"/>
                                        </p:tgtEl>
                                        <p:attrNameLst>
                                          <p:attrName>ppt_x</p:attrName>
                                        </p:attrNameLst>
                                      </p:cBhvr>
                                      <p:tavLst>
                                        <p:tav tm="0">
                                          <p:val>
                                            <p:strVal val="#ppt_x"/>
                                          </p:val>
                                        </p:tav>
                                        <p:tav tm="100000">
                                          <p:val>
                                            <p:strVal val="#ppt_x"/>
                                          </p:val>
                                        </p:tav>
                                      </p:tavLst>
                                    </p:anim>
                                    <p:anim calcmode="lin" valueType="num">
                                      <p:cBhvr>
                                        <p:cTn id="101" dur="1000" fill="hold"/>
                                        <p:tgtEl>
                                          <p:spTgt spid="22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34"/>
                                        </p:tgtEl>
                                        <p:attrNameLst>
                                          <p:attrName>style.visibility</p:attrName>
                                        </p:attrNameLst>
                                      </p:cBhvr>
                                      <p:to>
                                        <p:strVal val="visible"/>
                                      </p:to>
                                    </p:set>
                                    <p:animEffect transition="in" filter="fade">
                                      <p:cBhvr>
                                        <p:cTn id="104" dur="1000"/>
                                        <p:tgtEl>
                                          <p:spTgt spid="234"/>
                                        </p:tgtEl>
                                      </p:cBhvr>
                                    </p:animEffect>
                                    <p:anim calcmode="lin" valueType="num">
                                      <p:cBhvr>
                                        <p:cTn id="105" dur="1000" fill="hold"/>
                                        <p:tgtEl>
                                          <p:spTgt spid="234"/>
                                        </p:tgtEl>
                                        <p:attrNameLst>
                                          <p:attrName>ppt_x</p:attrName>
                                        </p:attrNameLst>
                                      </p:cBhvr>
                                      <p:tavLst>
                                        <p:tav tm="0">
                                          <p:val>
                                            <p:strVal val="#ppt_x"/>
                                          </p:val>
                                        </p:tav>
                                        <p:tav tm="100000">
                                          <p:val>
                                            <p:strVal val="#ppt_x"/>
                                          </p:val>
                                        </p:tav>
                                      </p:tavLst>
                                    </p:anim>
                                    <p:anim calcmode="lin" valueType="num">
                                      <p:cBhvr>
                                        <p:cTn id="106"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23"/>
                                        </p:tgtEl>
                                        <p:attrNameLst>
                                          <p:attrName>style.visibility</p:attrName>
                                        </p:attrNameLst>
                                      </p:cBhvr>
                                      <p:to>
                                        <p:strVal val="visible"/>
                                      </p:to>
                                    </p:set>
                                    <p:animEffect transition="in" filter="fade">
                                      <p:cBhvr>
                                        <p:cTn id="111" dur="1000"/>
                                        <p:tgtEl>
                                          <p:spTgt spid="223"/>
                                        </p:tgtEl>
                                      </p:cBhvr>
                                    </p:animEffect>
                                    <p:anim calcmode="lin" valueType="num">
                                      <p:cBhvr>
                                        <p:cTn id="112" dur="1000" fill="hold"/>
                                        <p:tgtEl>
                                          <p:spTgt spid="223"/>
                                        </p:tgtEl>
                                        <p:attrNameLst>
                                          <p:attrName>ppt_x</p:attrName>
                                        </p:attrNameLst>
                                      </p:cBhvr>
                                      <p:tavLst>
                                        <p:tav tm="0">
                                          <p:val>
                                            <p:strVal val="#ppt_x"/>
                                          </p:val>
                                        </p:tav>
                                        <p:tav tm="100000">
                                          <p:val>
                                            <p:strVal val="#ppt_x"/>
                                          </p:val>
                                        </p:tav>
                                      </p:tavLst>
                                    </p:anim>
                                    <p:anim calcmode="lin" valueType="num">
                                      <p:cBhvr>
                                        <p:cTn id="113" dur="1000" fill="hold"/>
                                        <p:tgtEl>
                                          <p:spTgt spid="22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97"/>
                                        </p:tgtEl>
                                        <p:attrNameLst>
                                          <p:attrName>style.visibility</p:attrName>
                                        </p:attrNameLst>
                                      </p:cBhvr>
                                      <p:to>
                                        <p:strVal val="visible"/>
                                      </p:to>
                                    </p:set>
                                    <p:animEffect transition="in" filter="fade">
                                      <p:cBhvr>
                                        <p:cTn id="116" dur="1000"/>
                                        <p:tgtEl>
                                          <p:spTgt spid="197"/>
                                        </p:tgtEl>
                                      </p:cBhvr>
                                    </p:animEffect>
                                    <p:anim calcmode="lin" valueType="num">
                                      <p:cBhvr>
                                        <p:cTn id="117" dur="1000" fill="hold"/>
                                        <p:tgtEl>
                                          <p:spTgt spid="197"/>
                                        </p:tgtEl>
                                        <p:attrNameLst>
                                          <p:attrName>ppt_x</p:attrName>
                                        </p:attrNameLst>
                                      </p:cBhvr>
                                      <p:tavLst>
                                        <p:tav tm="0">
                                          <p:val>
                                            <p:strVal val="#ppt_x"/>
                                          </p:val>
                                        </p:tav>
                                        <p:tav tm="100000">
                                          <p:val>
                                            <p:strVal val="#ppt_x"/>
                                          </p:val>
                                        </p:tav>
                                      </p:tavLst>
                                    </p:anim>
                                    <p:anim calcmode="lin" valueType="num">
                                      <p:cBhvr>
                                        <p:cTn id="118" dur="1000" fill="hold"/>
                                        <p:tgtEl>
                                          <p:spTgt spid="19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98"/>
                                        </p:tgtEl>
                                        <p:attrNameLst>
                                          <p:attrName>style.visibility</p:attrName>
                                        </p:attrNameLst>
                                      </p:cBhvr>
                                      <p:to>
                                        <p:strVal val="visible"/>
                                      </p:to>
                                    </p:set>
                                    <p:animEffect transition="in" filter="fade">
                                      <p:cBhvr>
                                        <p:cTn id="121" dur="1000"/>
                                        <p:tgtEl>
                                          <p:spTgt spid="198"/>
                                        </p:tgtEl>
                                      </p:cBhvr>
                                    </p:animEffect>
                                    <p:anim calcmode="lin" valueType="num">
                                      <p:cBhvr>
                                        <p:cTn id="122" dur="1000" fill="hold"/>
                                        <p:tgtEl>
                                          <p:spTgt spid="198"/>
                                        </p:tgtEl>
                                        <p:attrNameLst>
                                          <p:attrName>ppt_x</p:attrName>
                                        </p:attrNameLst>
                                      </p:cBhvr>
                                      <p:tavLst>
                                        <p:tav tm="0">
                                          <p:val>
                                            <p:strVal val="#ppt_x"/>
                                          </p:val>
                                        </p:tav>
                                        <p:tav tm="100000">
                                          <p:val>
                                            <p:strVal val="#ppt_x"/>
                                          </p:val>
                                        </p:tav>
                                      </p:tavLst>
                                    </p:anim>
                                    <p:anim calcmode="lin" valueType="num">
                                      <p:cBhvr>
                                        <p:cTn id="123" dur="1000" fill="hold"/>
                                        <p:tgtEl>
                                          <p:spTgt spid="19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99"/>
                                        </p:tgtEl>
                                        <p:attrNameLst>
                                          <p:attrName>style.visibility</p:attrName>
                                        </p:attrNameLst>
                                      </p:cBhvr>
                                      <p:to>
                                        <p:strVal val="visible"/>
                                      </p:to>
                                    </p:set>
                                    <p:animEffect transition="in" filter="fade">
                                      <p:cBhvr>
                                        <p:cTn id="126" dur="1000"/>
                                        <p:tgtEl>
                                          <p:spTgt spid="199"/>
                                        </p:tgtEl>
                                      </p:cBhvr>
                                    </p:animEffect>
                                    <p:anim calcmode="lin" valueType="num">
                                      <p:cBhvr>
                                        <p:cTn id="127" dur="1000" fill="hold"/>
                                        <p:tgtEl>
                                          <p:spTgt spid="199"/>
                                        </p:tgtEl>
                                        <p:attrNameLst>
                                          <p:attrName>ppt_x</p:attrName>
                                        </p:attrNameLst>
                                      </p:cBhvr>
                                      <p:tavLst>
                                        <p:tav tm="0">
                                          <p:val>
                                            <p:strVal val="#ppt_x"/>
                                          </p:val>
                                        </p:tav>
                                        <p:tav tm="100000">
                                          <p:val>
                                            <p:strVal val="#ppt_x"/>
                                          </p:val>
                                        </p:tav>
                                      </p:tavLst>
                                    </p:anim>
                                    <p:anim calcmode="lin" valueType="num">
                                      <p:cBhvr>
                                        <p:cTn id="128" dur="1000" fill="hold"/>
                                        <p:tgtEl>
                                          <p:spTgt spid="19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00"/>
                                        </p:tgtEl>
                                        <p:attrNameLst>
                                          <p:attrName>style.visibility</p:attrName>
                                        </p:attrNameLst>
                                      </p:cBhvr>
                                      <p:to>
                                        <p:strVal val="visible"/>
                                      </p:to>
                                    </p:set>
                                    <p:animEffect transition="in" filter="fade">
                                      <p:cBhvr>
                                        <p:cTn id="131" dur="1000"/>
                                        <p:tgtEl>
                                          <p:spTgt spid="200"/>
                                        </p:tgtEl>
                                      </p:cBhvr>
                                    </p:animEffect>
                                    <p:anim calcmode="lin" valueType="num">
                                      <p:cBhvr>
                                        <p:cTn id="132" dur="1000" fill="hold"/>
                                        <p:tgtEl>
                                          <p:spTgt spid="200"/>
                                        </p:tgtEl>
                                        <p:attrNameLst>
                                          <p:attrName>ppt_x</p:attrName>
                                        </p:attrNameLst>
                                      </p:cBhvr>
                                      <p:tavLst>
                                        <p:tav tm="0">
                                          <p:val>
                                            <p:strVal val="#ppt_x"/>
                                          </p:val>
                                        </p:tav>
                                        <p:tav tm="100000">
                                          <p:val>
                                            <p:strVal val="#ppt_x"/>
                                          </p:val>
                                        </p:tav>
                                      </p:tavLst>
                                    </p:anim>
                                    <p:anim calcmode="lin" valueType="num">
                                      <p:cBhvr>
                                        <p:cTn id="133" dur="1000" fill="hold"/>
                                        <p:tgtEl>
                                          <p:spTgt spid="200"/>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201"/>
                                        </p:tgtEl>
                                        <p:attrNameLst>
                                          <p:attrName>style.visibility</p:attrName>
                                        </p:attrNameLst>
                                      </p:cBhvr>
                                      <p:to>
                                        <p:strVal val="visible"/>
                                      </p:to>
                                    </p:set>
                                    <p:animEffect transition="in" filter="fade">
                                      <p:cBhvr>
                                        <p:cTn id="136" dur="1000"/>
                                        <p:tgtEl>
                                          <p:spTgt spid="201"/>
                                        </p:tgtEl>
                                      </p:cBhvr>
                                    </p:animEffect>
                                    <p:anim calcmode="lin" valueType="num">
                                      <p:cBhvr>
                                        <p:cTn id="137" dur="1000" fill="hold"/>
                                        <p:tgtEl>
                                          <p:spTgt spid="201"/>
                                        </p:tgtEl>
                                        <p:attrNameLst>
                                          <p:attrName>ppt_x</p:attrName>
                                        </p:attrNameLst>
                                      </p:cBhvr>
                                      <p:tavLst>
                                        <p:tav tm="0">
                                          <p:val>
                                            <p:strVal val="#ppt_x"/>
                                          </p:val>
                                        </p:tav>
                                        <p:tav tm="100000">
                                          <p:val>
                                            <p:strVal val="#ppt_x"/>
                                          </p:val>
                                        </p:tav>
                                      </p:tavLst>
                                    </p:anim>
                                    <p:anim calcmode="lin" valueType="num">
                                      <p:cBhvr>
                                        <p:cTn id="138" dur="1000" fill="hold"/>
                                        <p:tgtEl>
                                          <p:spTgt spid="20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02"/>
                                        </p:tgtEl>
                                        <p:attrNameLst>
                                          <p:attrName>style.visibility</p:attrName>
                                        </p:attrNameLst>
                                      </p:cBhvr>
                                      <p:to>
                                        <p:strVal val="visible"/>
                                      </p:to>
                                    </p:set>
                                    <p:animEffect transition="in" filter="fade">
                                      <p:cBhvr>
                                        <p:cTn id="141" dur="1000"/>
                                        <p:tgtEl>
                                          <p:spTgt spid="202"/>
                                        </p:tgtEl>
                                      </p:cBhvr>
                                    </p:animEffect>
                                    <p:anim calcmode="lin" valueType="num">
                                      <p:cBhvr>
                                        <p:cTn id="142" dur="1000" fill="hold"/>
                                        <p:tgtEl>
                                          <p:spTgt spid="202"/>
                                        </p:tgtEl>
                                        <p:attrNameLst>
                                          <p:attrName>ppt_x</p:attrName>
                                        </p:attrNameLst>
                                      </p:cBhvr>
                                      <p:tavLst>
                                        <p:tav tm="0">
                                          <p:val>
                                            <p:strVal val="#ppt_x"/>
                                          </p:val>
                                        </p:tav>
                                        <p:tav tm="100000">
                                          <p:val>
                                            <p:strVal val="#ppt_x"/>
                                          </p:val>
                                        </p:tav>
                                      </p:tavLst>
                                    </p:anim>
                                    <p:anim calcmode="lin" valueType="num">
                                      <p:cBhvr>
                                        <p:cTn id="143" dur="1000" fill="hold"/>
                                        <p:tgtEl>
                                          <p:spTgt spid="202"/>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203"/>
                                        </p:tgtEl>
                                        <p:attrNameLst>
                                          <p:attrName>style.visibility</p:attrName>
                                        </p:attrNameLst>
                                      </p:cBhvr>
                                      <p:to>
                                        <p:strVal val="visible"/>
                                      </p:to>
                                    </p:set>
                                    <p:animEffect transition="in" filter="fade">
                                      <p:cBhvr>
                                        <p:cTn id="146" dur="1000"/>
                                        <p:tgtEl>
                                          <p:spTgt spid="203"/>
                                        </p:tgtEl>
                                      </p:cBhvr>
                                    </p:animEffect>
                                    <p:anim calcmode="lin" valueType="num">
                                      <p:cBhvr>
                                        <p:cTn id="147" dur="1000" fill="hold"/>
                                        <p:tgtEl>
                                          <p:spTgt spid="203"/>
                                        </p:tgtEl>
                                        <p:attrNameLst>
                                          <p:attrName>ppt_x</p:attrName>
                                        </p:attrNameLst>
                                      </p:cBhvr>
                                      <p:tavLst>
                                        <p:tav tm="0">
                                          <p:val>
                                            <p:strVal val="#ppt_x"/>
                                          </p:val>
                                        </p:tav>
                                        <p:tav tm="100000">
                                          <p:val>
                                            <p:strVal val="#ppt_x"/>
                                          </p:val>
                                        </p:tav>
                                      </p:tavLst>
                                    </p:anim>
                                    <p:anim calcmode="lin" valueType="num">
                                      <p:cBhvr>
                                        <p:cTn id="148" dur="1000" fill="hold"/>
                                        <p:tgtEl>
                                          <p:spTgt spid="203"/>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230"/>
                                        </p:tgtEl>
                                        <p:attrNameLst>
                                          <p:attrName>style.visibility</p:attrName>
                                        </p:attrNameLst>
                                      </p:cBhvr>
                                      <p:to>
                                        <p:strVal val="visible"/>
                                      </p:to>
                                    </p:set>
                                    <p:animEffect transition="in" filter="fade">
                                      <p:cBhvr>
                                        <p:cTn id="151" dur="1000"/>
                                        <p:tgtEl>
                                          <p:spTgt spid="230"/>
                                        </p:tgtEl>
                                      </p:cBhvr>
                                    </p:animEffect>
                                    <p:anim calcmode="lin" valueType="num">
                                      <p:cBhvr>
                                        <p:cTn id="152" dur="1000" fill="hold"/>
                                        <p:tgtEl>
                                          <p:spTgt spid="230"/>
                                        </p:tgtEl>
                                        <p:attrNameLst>
                                          <p:attrName>ppt_x</p:attrName>
                                        </p:attrNameLst>
                                      </p:cBhvr>
                                      <p:tavLst>
                                        <p:tav tm="0">
                                          <p:val>
                                            <p:strVal val="#ppt_x"/>
                                          </p:val>
                                        </p:tav>
                                        <p:tav tm="100000">
                                          <p:val>
                                            <p:strVal val="#ppt_x"/>
                                          </p:val>
                                        </p:tav>
                                      </p:tavLst>
                                    </p:anim>
                                    <p:anim calcmode="lin" valueType="num">
                                      <p:cBhvr>
                                        <p:cTn id="153" dur="1000" fill="hold"/>
                                        <p:tgtEl>
                                          <p:spTgt spid="230"/>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235"/>
                                        </p:tgtEl>
                                        <p:attrNameLst>
                                          <p:attrName>style.visibility</p:attrName>
                                        </p:attrNameLst>
                                      </p:cBhvr>
                                      <p:to>
                                        <p:strVal val="visible"/>
                                      </p:to>
                                    </p:set>
                                    <p:animEffect transition="in" filter="fade">
                                      <p:cBhvr>
                                        <p:cTn id="156" dur="1000"/>
                                        <p:tgtEl>
                                          <p:spTgt spid="235"/>
                                        </p:tgtEl>
                                      </p:cBhvr>
                                    </p:animEffect>
                                    <p:anim calcmode="lin" valueType="num">
                                      <p:cBhvr>
                                        <p:cTn id="157" dur="1000" fill="hold"/>
                                        <p:tgtEl>
                                          <p:spTgt spid="235"/>
                                        </p:tgtEl>
                                        <p:attrNameLst>
                                          <p:attrName>ppt_x</p:attrName>
                                        </p:attrNameLst>
                                      </p:cBhvr>
                                      <p:tavLst>
                                        <p:tav tm="0">
                                          <p:val>
                                            <p:strVal val="#ppt_x"/>
                                          </p:val>
                                        </p:tav>
                                        <p:tav tm="100000">
                                          <p:val>
                                            <p:strVal val="#ppt_x"/>
                                          </p:val>
                                        </p:tav>
                                      </p:tavLst>
                                    </p:anim>
                                    <p:anim calcmode="lin" valueType="num">
                                      <p:cBhvr>
                                        <p:cTn id="158" dur="1000" fill="hold"/>
                                        <p:tgtEl>
                                          <p:spTgt spid="235"/>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224"/>
                                        </p:tgtEl>
                                        <p:attrNameLst>
                                          <p:attrName>style.visibility</p:attrName>
                                        </p:attrNameLst>
                                      </p:cBhvr>
                                      <p:to>
                                        <p:strVal val="visible"/>
                                      </p:to>
                                    </p:set>
                                    <p:animEffect transition="in" filter="fade">
                                      <p:cBhvr>
                                        <p:cTn id="163" dur="1000"/>
                                        <p:tgtEl>
                                          <p:spTgt spid="224"/>
                                        </p:tgtEl>
                                      </p:cBhvr>
                                    </p:animEffect>
                                    <p:anim calcmode="lin" valueType="num">
                                      <p:cBhvr>
                                        <p:cTn id="164" dur="1000" fill="hold"/>
                                        <p:tgtEl>
                                          <p:spTgt spid="224"/>
                                        </p:tgtEl>
                                        <p:attrNameLst>
                                          <p:attrName>ppt_x</p:attrName>
                                        </p:attrNameLst>
                                      </p:cBhvr>
                                      <p:tavLst>
                                        <p:tav tm="0">
                                          <p:val>
                                            <p:strVal val="#ppt_x"/>
                                          </p:val>
                                        </p:tav>
                                        <p:tav tm="100000">
                                          <p:val>
                                            <p:strVal val="#ppt_x"/>
                                          </p:val>
                                        </p:tav>
                                      </p:tavLst>
                                    </p:anim>
                                    <p:anim calcmode="lin" valueType="num">
                                      <p:cBhvr>
                                        <p:cTn id="165" dur="1000" fill="hold"/>
                                        <p:tgtEl>
                                          <p:spTgt spid="224"/>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214"/>
                                        </p:tgtEl>
                                        <p:attrNameLst>
                                          <p:attrName>style.visibility</p:attrName>
                                        </p:attrNameLst>
                                      </p:cBhvr>
                                      <p:to>
                                        <p:strVal val="visible"/>
                                      </p:to>
                                    </p:set>
                                    <p:animEffect transition="in" filter="fade">
                                      <p:cBhvr>
                                        <p:cTn id="168" dur="1000"/>
                                        <p:tgtEl>
                                          <p:spTgt spid="214"/>
                                        </p:tgtEl>
                                      </p:cBhvr>
                                    </p:animEffect>
                                    <p:anim calcmode="lin" valueType="num">
                                      <p:cBhvr>
                                        <p:cTn id="169" dur="1000" fill="hold"/>
                                        <p:tgtEl>
                                          <p:spTgt spid="214"/>
                                        </p:tgtEl>
                                        <p:attrNameLst>
                                          <p:attrName>ppt_x</p:attrName>
                                        </p:attrNameLst>
                                      </p:cBhvr>
                                      <p:tavLst>
                                        <p:tav tm="0">
                                          <p:val>
                                            <p:strVal val="#ppt_x"/>
                                          </p:val>
                                        </p:tav>
                                        <p:tav tm="100000">
                                          <p:val>
                                            <p:strVal val="#ppt_x"/>
                                          </p:val>
                                        </p:tav>
                                      </p:tavLst>
                                    </p:anim>
                                    <p:anim calcmode="lin" valueType="num">
                                      <p:cBhvr>
                                        <p:cTn id="170" dur="1000" fill="hold"/>
                                        <p:tgtEl>
                                          <p:spTgt spid="214"/>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215"/>
                                        </p:tgtEl>
                                        <p:attrNameLst>
                                          <p:attrName>style.visibility</p:attrName>
                                        </p:attrNameLst>
                                      </p:cBhvr>
                                      <p:to>
                                        <p:strVal val="visible"/>
                                      </p:to>
                                    </p:set>
                                    <p:animEffect transition="in" filter="fade">
                                      <p:cBhvr>
                                        <p:cTn id="173" dur="1000"/>
                                        <p:tgtEl>
                                          <p:spTgt spid="215"/>
                                        </p:tgtEl>
                                      </p:cBhvr>
                                    </p:animEffect>
                                    <p:anim calcmode="lin" valueType="num">
                                      <p:cBhvr>
                                        <p:cTn id="174" dur="1000" fill="hold"/>
                                        <p:tgtEl>
                                          <p:spTgt spid="215"/>
                                        </p:tgtEl>
                                        <p:attrNameLst>
                                          <p:attrName>ppt_x</p:attrName>
                                        </p:attrNameLst>
                                      </p:cBhvr>
                                      <p:tavLst>
                                        <p:tav tm="0">
                                          <p:val>
                                            <p:strVal val="#ppt_x"/>
                                          </p:val>
                                        </p:tav>
                                        <p:tav tm="100000">
                                          <p:val>
                                            <p:strVal val="#ppt_x"/>
                                          </p:val>
                                        </p:tav>
                                      </p:tavLst>
                                    </p:anim>
                                    <p:anim calcmode="lin" valueType="num">
                                      <p:cBhvr>
                                        <p:cTn id="175" dur="1000" fill="hold"/>
                                        <p:tgtEl>
                                          <p:spTgt spid="215"/>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216"/>
                                        </p:tgtEl>
                                        <p:attrNameLst>
                                          <p:attrName>style.visibility</p:attrName>
                                        </p:attrNameLst>
                                      </p:cBhvr>
                                      <p:to>
                                        <p:strVal val="visible"/>
                                      </p:to>
                                    </p:set>
                                    <p:animEffect transition="in" filter="fade">
                                      <p:cBhvr>
                                        <p:cTn id="178" dur="1000"/>
                                        <p:tgtEl>
                                          <p:spTgt spid="216"/>
                                        </p:tgtEl>
                                      </p:cBhvr>
                                    </p:animEffect>
                                    <p:anim calcmode="lin" valueType="num">
                                      <p:cBhvr>
                                        <p:cTn id="179" dur="1000" fill="hold"/>
                                        <p:tgtEl>
                                          <p:spTgt spid="216"/>
                                        </p:tgtEl>
                                        <p:attrNameLst>
                                          <p:attrName>ppt_x</p:attrName>
                                        </p:attrNameLst>
                                      </p:cBhvr>
                                      <p:tavLst>
                                        <p:tav tm="0">
                                          <p:val>
                                            <p:strVal val="#ppt_x"/>
                                          </p:val>
                                        </p:tav>
                                        <p:tav tm="100000">
                                          <p:val>
                                            <p:strVal val="#ppt_x"/>
                                          </p:val>
                                        </p:tav>
                                      </p:tavLst>
                                    </p:anim>
                                    <p:anim calcmode="lin" valueType="num">
                                      <p:cBhvr>
                                        <p:cTn id="180" dur="1000" fill="hold"/>
                                        <p:tgtEl>
                                          <p:spTgt spid="216"/>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217"/>
                                        </p:tgtEl>
                                        <p:attrNameLst>
                                          <p:attrName>style.visibility</p:attrName>
                                        </p:attrNameLst>
                                      </p:cBhvr>
                                      <p:to>
                                        <p:strVal val="visible"/>
                                      </p:to>
                                    </p:set>
                                    <p:animEffect transition="in" filter="fade">
                                      <p:cBhvr>
                                        <p:cTn id="183" dur="1000"/>
                                        <p:tgtEl>
                                          <p:spTgt spid="217"/>
                                        </p:tgtEl>
                                      </p:cBhvr>
                                    </p:animEffect>
                                    <p:anim calcmode="lin" valueType="num">
                                      <p:cBhvr>
                                        <p:cTn id="184" dur="1000" fill="hold"/>
                                        <p:tgtEl>
                                          <p:spTgt spid="217"/>
                                        </p:tgtEl>
                                        <p:attrNameLst>
                                          <p:attrName>ppt_x</p:attrName>
                                        </p:attrNameLst>
                                      </p:cBhvr>
                                      <p:tavLst>
                                        <p:tav tm="0">
                                          <p:val>
                                            <p:strVal val="#ppt_x"/>
                                          </p:val>
                                        </p:tav>
                                        <p:tav tm="100000">
                                          <p:val>
                                            <p:strVal val="#ppt_x"/>
                                          </p:val>
                                        </p:tav>
                                      </p:tavLst>
                                    </p:anim>
                                    <p:anim calcmode="lin" valueType="num">
                                      <p:cBhvr>
                                        <p:cTn id="185" dur="1000" fill="hold"/>
                                        <p:tgtEl>
                                          <p:spTgt spid="217"/>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218"/>
                                        </p:tgtEl>
                                        <p:attrNameLst>
                                          <p:attrName>style.visibility</p:attrName>
                                        </p:attrNameLst>
                                      </p:cBhvr>
                                      <p:to>
                                        <p:strVal val="visible"/>
                                      </p:to>
                                    </p:set>
                                    <p:animEffect transition="in" filter="fade">
                                      <p:cBhvr>
                                        <p:cTn id="188" dur="1000"/>
                                        <p:tgtEl>
                                          <p:spTgt spid="218"/>
                                        </p:tgtEl>
                                      </p:cBhvr>
                                    </p:animEffect>
                                    <p:anim calcmode="lin" valueType="num">
                                      <p:cBhvr>
                                        <p:cTn id="189" dur="1000" fill="hold"/>
                                        <p:tgtEl>
                                          <p:spTgt spid="218"/>
                                        </p:tgtEl>
                                        <p:attrNameLst>
                                          <p:attrName>ppt_x</p:attrName>
                                        </p:attrNameLst>
                                      </p:cBhvr>
                                      <p:tavLst>
                                        <p:tav tm="0">
                                          <p:val>
                                            <p:strVal val="#ppt_x"/>
                                          </p:val>
                                        </p:tav>
                                        <p:tav tm="100000">
                                          <p:val>
                                            <p:strVal val="#ppt_x"/>
                                          </p:val>
                                        </p:tav>
                                      </p:tavLst>
                                    </p:anim>
                                    <p:anim calcmode="lin" valueType="num">
                                      <p:cBhvr>
                                        <p:cTn id="190" dur="1000" fill="hold"/>
                                        <p:tgtEl>
                                          <p:spTgt spid="218"/>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219"/>
                                        </p:tgtEl>
                                        <p:attrNameLst>
                                          <p:attrName>style.visibility</p:attrName>
                                        </p:attrNameLst>
                                      </p:cBhvr>
                                      <p:to>
                                        <p:strVal val="visible"/>
                                      </p:to>
                                    </p:set>
                                    <p:animEffect transition="in" filter="fade">
                                      <p:cBhvr>
                                        <p:cTn id="193" dur="1000"/>
                                        <p:tgtEl>
                                          <p:spTgt spid="219"/>
                                        </p:tgtEl>
                                      </p:cBhvr>
                                    </p:animEffect>
                                    <p:anim calcmode="lin" valueType="num">
                                      <p:cBhvr>
                                        <p:cTn id="194" dur="1000" fill="hold"/>
                                        <p:tgtEl>
                                          <p:spTgt spid="219"/>
                                        </p:tgtEl>
                                        <p:attrNameLst>
                                          <p:attrName>ppt_x</p:attrName>
                                        </p:attrNameLst>
                                      </p:cBhvr>
                                      <p:tavLst>
                                        <p:tav tm="0">
                                          <p:val>
                                            <p:strVal val="#ppt_x"/>
                                          </p:val>
                                        </p:tav>
                                        <p:tav tm="100000">
                                          <p:val>
                                            <p:strVal val="#ppt_x"/>
                                          </p:val>
                                        </p:tav>
                                      </p:tavLst>
                                    </p:anim>
                                    <p:anim calcmode="lin" valueType="num">
                                      <p:cBhvr>
                                        <p:cTn id="195" dur="1000" fill="hold"/>
                                        <p:tgtEl>
                                          <p:spTgt spid="219"/>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220"/>
                                        </p:tgtEl>
                                        <p:attrNameLst>
                                          <p:attrName>style.visibility</p:attrName>
                                        </p:attrNameLst>
                                      </p:cBhvr>
                                      <p:to>
                                        <p:strVal val="visible"/>
                                      </p:to>
                                    </p:set>
                                    <p:animEffect transition="in" filter="fade">
                                      <p:cBhvr>
                                        <p:cTn id="198" dur="1000"/>
                                        <p:tgtEl>
                                          <p:spTgt spid="220"/>
                                        </p:tgtEl>
                                      </p:cBhvr>
                                    </p:animEffect>
                                    <p:anim calcmode="lin" valueType="num">
                                      <p:cBhvr>
                                        <p:cTn id="199" dur="1000" fill="hold"/>
                                        <p:tgtEl>
                                          <p:spTgt spid="220"/>
                                        </p:tgtEl>
                                        <p:attrNameLst>
                                          <p:attrName>ppt_x</p:attrName>
                                        </p:attrNameLst>
                                      </p:cBhvr>
                                      <p:tavLst>
                                        <p:tav tm="0">
                                          <p:val>
                                            <p:strVal val="#ppt_x"/>
                                          </p:val>
                                        </p:tav>
                                        <p:tav tm="100000">
                                          <p:val>
                                            <p:strVal val="#ppt_x"/>
                                          </p:val>
                                        </p:tav>
                                      </p:tavLst>
                                    </p:anim>
                                    <p:anim calcmode="lin" valueType="num">
                                      <p:cBhvr>
                                        <p:cTn id="200" dur="1000" fill="hold"/>
                                        <p:tgtEl>
                                          <p:spTgt spid="220"/>
                                        </p:tgtEl>
                                        <p:attrNameLst>
                                          <p:attrName>ppt_y</p:attrName>
                                        </p:attrNameLst>
                                      </p:cBhvr>
                                      <p:tavLst>
                                        <p:tav tm="0">
                                          <p:val>
                                            <p:strVal val="#ppt_y+.1"/>
                                          </p:val>
                                        </p:tav>
                                        <p:tav tm="100000">
                                          <p:val>
                                            <p:strVal val="#ppt_y"/>
                                          </p:val>
                                        </p:tav>
                                      </p:tavLst>
                                    </p:anim>
                                  </p:childTnLst>
                                </p:cTn>
                              </p:par>
                              <p:par>
                                <p:cTn id="201" presetID="42" presetClass="entr" presetSubtype="0" fill="hold" nodeType="withEffect">
                                  <p:stCondLst>
                                    <p:cond delay="0"/>
                                  </p:stCondLst>
                                  <p:childTnLst>
                                    <p:set>
                                      <p:cBhvr>
                                        <p:cTn id="202" dur="1" fill="hold">
                                          <p:stCondLst>
                                            <p:cond delay="0"/>
                                          </p:stCondLst>
                                        </p:cTn>
                                        <p:tgtEl>
                                          <p:spTgt spid="232"/>
                                        </p:tgtEl>
                                        <p:attrNameLst>
                                          <p:attrName>style.visibility</p:attrName>
                                        </p:attrNameLst>
                                      </p:cBhvr>
                                      <p:to>
                                        <p:strVal val="visible"/>
                                      </p:to>
                                    </p:set>
                                    <p:animEffect transition="in" filter="fade">
                                      <p:cBhvr>
                                        <p:cTn id="203" dur="1000"/>
                                        <p:tgtEl>
                                          <p:spTgt spid="232"/>
                                        </p:tgtEl>
                                      </p:cBhvr>
                                    </p:animEffect>
                                    <p:anim calcmode="lin" valueType="num">
                                      <p:cBhvr>
                                        <p:cTn id="204" dur="1000" fill="hold"/>
                                        <p:tgtEl>
                                          <p:spTgt spid="232"/>
                                        </p:tgtEl>
                                        <p:attrNameLst>
                                          <p:attrName>ppt_x</p:attrName>
                                        </p:attrNameLst>
                                      </p:cBhvr>
                                      <p:tavLst>
                                        <p:tav tm="0">
                                          <p:val>
                                            <p:strVal val="#ppt_x"/>
                                          </p:val>
                                        </p:tav>
                                        <p:tav tm="100000">
                                          <p:val>
                                            <p:strVal val="#ppt_x"/>
                                          </p:val>
                                        </p:tav>
                                      </p:tavLst>
                                    </p:anim>
                                    <p:anim calcmode="lin" valueType="num">
                                      <p:cBhvr>
                                        <p:cTn id="205" dur="1000" fill="hold"/>
                                        <p:tgtEl>
                                          <p:spTgt spid="232"/>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236"/>
                                        </p:tgtEl>
                                        <p:attrNameLst>
                                          <p:attrName>style.visibility</p:attrName>
                                        </p:attrNameLst>
                                      </p:cBhvr>
                                      <p:to>
                                        <p:strVal val="visible"/>
                                      </p:to>
                                    </p:set>
                                    <p:animEffect transition="in" filter="fade">
                                      <p:cBhvr>
                                        <p:cTn id="208" dur="1000"/>
                                        <p:tgtEl>
                                          <p:spTgt spid="236"/>
                                        </p:tgtEl>
                                      </p:cBhvr>
                                    </p:animEffect>
                                    <p:anim calcmode="lin" valueType="num">
                                      <p:cBhvr>
                                        <p:cTn id="209" dur="1000" fill="hold"/>
                                        <p:tgtEl>
                                          <p:spTgt spid="236"/>
                                        </p:tgtEl>
                                        <p:attrNameLst>
                                          <p:attrName>ppt_x</p:attrName>
                                        </p:attrNameLst>
                                      </p:cBhvr>
                                      <p:tavLst>
                                        <p:tav tm="0">
                                          <p:val>
                                            <p:strVal val="#ppt_x"/>
                                          </p:val>
                                        </p:tav>
                                        <p:tav tm="100000">
                                          <p:val>
                                            <p:strVal val="#ppt_x"/>
                                          </p:val>
                                        </p:tav>
                                      </p:tavLst>
                                    </p:anim>
                                    <p:anim calcmode="lin" valueType="num">
                                      <p:cBhvr>
                                        <p:cTn id="210"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3" grpId="0" animBg="1"/>
      <p:bldP spid="222" grpId="0" animBg="1"/>
      <p:bldP spid="221" grpId="0" animBg="1"/>
      <p:bldP spid="170" grpId="0" animBg="1"/>
      <p:bldP spid="123" grpId="0" animBg="1"/>
      <p:bldP spid="116" grpId="0" animBg="1"/>
      <p:bldP spid="149" grpId="0" animBg="1"/>
      <p:bldP spid="168" grpId="0" animBg="1"/>
      <p:bldP spid="186" grpId="0" animBg="1"/>
      <p:bldP spid="173" grpId="0" animBg="1"/>
      <p:bldP spid="197" grpId="0" animBg="1"/>
      <p:bldP spid="198" grpId="0" animBg="1"/>
      <p:bldP spid="199" grpId="0" animBg="1"/>
      <p:bldP spid="200" grpId="0" animBg="1"/>
      <p:bldP spid="201" grpId="0" animBg="1"/>
      <p:bldP spid="202" grpId="0" animBg="1"/>
      <p:bldP spid="203" grpId="0" animBg="1"/>
      <p:bldP spid="206" grpId="0" animBg="1"/>
      <p:bldP spid="207" grpId="0" animBg="1"/>
      <p:bldP spid="208" grpId="0" animBg="1"/>
      <p:bldP spid="209" grpId="0" animBg="1"/>
      <p:bldP spid="210" grpId="0" animBg="1"/>
      <p:bldP spid="211" grpId="0" animBg="1"/>
      <p:bldP spid="212" grpId="0" animBg="1"/>
      <p:bldP spid="214" grpId="0" animBg="1"/>
      <p:bldP spid="215" grpId="0" animBg="1"/>
      <p:bldP spid="216" grpId="0" animBg="1"/>
      <p:bldP spid="217" grpId="0" animBg="1"/>
      <p:bldP spid="218" grpId="0" animBg="1"/>
      <p:bldP spid="219" grpId="0" animBg="1"/>
      <p:bldP spid="220" grpId="0" animBg="1"/>
      <p:bldP spid="233" grpId="0"/>
      <p:bldP spid="234" grpId="0"/>
      <p:bldP spid="235" grpId="0"/>
      <p:bldP spid="2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id="{CA014F84-9026-32F2-B6CB-9B370541E0A7}"/>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639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18" name="Bong bóng Lời nói: Hình chữ nhật với Góc Tròn 17">
            <a:extLst>
              <a:ext uri="{FF2B5EF4-FFF2-40B4-BE49-F238E27FC236}">
                <a16:creationId xmlns:a16="http://schemas.microsoft.com/office/drawing/2014/main" id="{ECA7104A-17D3-EC39-3D11-552DAC264150}"/>
              </a:ext>
            </a:extLst>
          </p:cNvPr>
          <p:cNvSpPr/>
          <p:nvPr/>
        </p:nvSpPr>
        <p:spPr>
          <a:xfrm>
            <a:off x="3415286" y="1310869"/>
            <a:ext cx="8302418" cy="2965647"/>
          </a:xfrm>
          <a:prstGeom prst="wedgeRoundRectCallout">
            <a:avLst>
              <a:gd name="adj1" fmla="val -55273"/>
              <a:gd name="adj2" fmla="val 3436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Hình ảnh 4">
            <a:extLst>
              <a:ext uri="{FF2B5EF4-FFF2-40B4-BE49-F238E27FC236}">
                <a16:creationId xmlns:a16="http://schemas.microsoft.com/office/drawing/2014/main" id="{75864FF1-4215-4CD0-4A26-9822AC026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048232" y="0"/>
            <a:ext cx="1338943" cy="1338943"/>
          </a:xfrm>
          <a:prstGeom prst="rect">
            <a:avLst/>
          </a:prstGeom>
        </p:spPr>
      </p:pic>
      <p:sp>
        <p:nvSpPr>
          <p:cNvPr id="6" name="Hộp Văn bản 5">
            <a:extLst>
              <a:ext uri="{FF2B5EF4-FFF2-40B4-BE49-F238E27FC236}">
                <a16:creationId xmlns:a16="http://schemas.microsoft.com/office/drawing/2014/main" id="{46AFF36C-9FF4-04F7-D45C-4E437CA7C2DA}"/>
              </a:ext>
            </a:extLst>
          </p:cNvPr>
          <p:cNvSpPr txBox="1"/>
          <p:nvPr/>
        </p:nvSpPr>
        <p:spPr>
          <a:xfrm flipH="1">
            <a:off x="5305054" y="236004"/>
            <a:ext cx="339263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Arial Black" panose="020B0A04020102020204" pitchFamily="34" charset="0"/>
              </a:rPr>
              <a:t>KHỞI ĐỘNG</a:t>
            </a:r>
          </a:p>
        </p:txBody>
      </p:sp>
      <p:pic>
        <p:nvPicPr>
          <p:cNvPr id="15" name="Hình ảnh 14">
            <a:extLst>
              <a:ext uri="{FF2B5EF4-FFF2-40B4-BE49-F238E27FC236}">
                <a16:creationId xmlns:a16="http://schemas.microsoft.com/office/drawing/2014/main" id="{5954CDDD-8933-7137-EB53-F7FEC45BC3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9056" y="2264564"/>
            <a:ext cx="4516326" cy="4516326"/>
          </a:xfrm>
          <a:prstGeom prst="rect">
            <a:avLst/>
          </a:prstGeom>
        </p:spPr>
      </p:pic>
      <p:sp>
        <p:nvSpPr>
          <p:cNvPr id="22" name="Hộp Văn bản 21">
            <a:extLst>
              <a:ext uri="{FF2B5EF4-FFF2-40B4-BE49-F238E27FC236}">
                <a16:creationId xmlns:a16="http://schemas.microsoft.com/office/drawing/2014/main" id="{047881A2-C487-A430-BEA6-41A0B6F2A4B0}"/>
              </a:ext>
            </a:extLst>
          </p:cNvPr>
          <p:cNvSpPr txBox="1"/>
          <p:nvPr/>
        </p:nvSpPr>
        <p:spPr>
          <a:xfrm>
            <a:off x="3513652" y="1376642"/>
            <a:ext cx="8106464" cy="954107"/>
          </a:xfrm>
          <a:prstGeom prst="rect">
            <a:avLst/>
          </a:prstGeom>
          <a:noFill/>
        </p:spPr>
        <p:txBody>
          <a:bodyPr wrap="square">
            <a:spAutoFit/>
          </a:bodyPr>
          <a:lstStyle/>
          <a:p>
            <a:pPr>
              <a:spcBef>
                <a:spcPts val="600"/>
              </a:spcBef>
              <a:spcAft>
                <a:spcPts val="600"/>
              </a:spcAft>
              <a:tabLst>
                <a:tab pos="1386840" algn="l"/>
              </a:tabLst>
            </a:pPr>
            <a:r>
              <a:rPr lang="en-US" sz="2800" b="1" dirty="0" err="1">
                <a:effectLst/>
                <a:latin typeface="Times New Roman" panose="02020603050405020304" pitchFamily="18" charset="0"/>
                <a:ea typeface="Times New Roman" panose="02020603050405020304" pitchFamily="18" charset="0"/>
              </a:rPr>
              <a:t>Yêu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cầu</a:t>
            </a:r>
            <a:r>
              <a:rPr lang="en-US" sz="2800" b="1"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MS Mincho" panose="02020609040205080304" pitchFamily="49" charset="-128"/>
                <a:cs typeface="Times New Roman" panose="02020603050405020304" pitchFamily="18" charset="0"/>
              </a:rPr>
              <a:t>Kể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1" name="Hình ảnh 10">
            <a:extLst>
              <a:ext uri="{FF2B5EF4-FFF2-40B4-BE49-F238E27FC236}">
                <a16:creationId xmlns:a16="http://schemas.microsoft.com/office/drawing/2014/main" id="{C246E062-9F59-A3F2-B748-415E712843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133" y="4347236"/>
            <a:ext cx="3589067" cy="2208656"/>
          </a:xfrm>
          <a:prstGeom prst="rect">
            <a:avLst/>
          </a:prstGeom>
        </p:spPr>
      </p:pic>
      <p:sp>
        <p:nvSpPr>
          <p:cNvPr id="8" name="Hộp Văn bản 7">
            <a:extLst>
              <a:ext uri="{FF2B5EF4-FFF2-40B4-BE49-F238E27FC236}">
                <a16:creationId xmlns:a16="http://schemas.microsoft.com/office/drawing/2014/main" id="{C59535EB-112C-25FF-0A6B-C3A0B7D1C9D6}"/>
              </a:ext>
            </a:extLst>
          </p:cNvPr>
          <p:cNvSpPr txBox="1"/>
          <p:nvPr/>
        </p:nvSpPr>
        <p:spPr>
          <a:xfrm>
            <a:off x="3562446" y="2227331"/>
            <a:ext cx="8106464" cy="1815882"/>
          </a:xfrm>
          <a:prstGeom prst="rect">
            <a:avLst/>
          </a:prstGeom>
          <a:noFill/>
        </p:spPr>
        <p:txBody>
          <a:bodyPr wrap="square">
            <a:spAutoFit/>
          </a:bodyPr>
          <a:lstStyle/>
          <a:p>
            <a:pPr algn="just">
              <a:spcBef>
                <a:spcPts val="600"/>
              </a:spcBef>
              <a:spcAft>
                <a:spcPts val="600"/>
              </a:spcAft>
              <a:tabLst>
                <a:tab pos="1386840" algn="l"/>
              </a:tabLst>
            </a:pPr>
            <a:r>
              <a:rPr lang="en-US" sz="2800" b="1" dirty="0" err="1">
                <a:effectLst/>
                <a:latin typeface="Times New Roman" panose="02020603050405020304" pitchFamily="18" charset="0"/>
                <a:ea typeface="Times New Roman" panose="02020603050405020304" pitchFamily="18" charset="0"/>
              </a:rPr>
              <a:t>Yêu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cầu</a:t>
            </a:r>
            <a:r>
              <a:rPr lang="en-US" sz="2800" b="1"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Theo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Khoa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latin typeface="Times New Roman" panose="02020603050405020304" pitchFamily="18" charset="0"/>
                <a:ea typeface="Calibri" panose="020F0502020204030204" pitchFamily="34" charset="0"/>
                <a:cs typeface="Times New Roman" panose="02020603050405020304" pitchFamily="18" charset="0"/>
              </a:rPr>
              <a:t> (UNESCO)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1980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Anh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hùng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800" i="1" dirty="0">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Danh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72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Slide PowerPoint Thuyết Trình Đẹp Nhất">
            <a:extLst>
              <a:ext uri="{FF2B5EF4-FFF2-40B4-BE49-F238E27FC236}">
                <a16:creationId xmlns:a16="http://schemas.microsoft.com/office/drawing/2014/main" id="{CA014F84-9026-32F2-B6CB-9B370541E0A7}"/>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18" name="Bong bóng Lời nói: Hình chữ nhật với Góc Tròn 17">
            <a:extLst>
              <a:ext uri="{FF2B5EF4-FFF2-40B4-BE49-F238E27FC236}">
                <a16:creationId xmlns:a16="http://schemas.microsoft.com/office/drawing/2014/main" id="{ECA7104A-17D3-EC39-3D11-552DAC264150}"/>
              </a:ext>
            </a:extLst>
          </p:cNvPr>
          <p:cNvSpPr/>
          <p:nvPr/>
        </p:nvSpPr>
        <p:spPr>
          <a:xfrm>
            <a:off x="3415286" y="1310869"/>
            <a:ext cx="8106464" cy="1127531"/>
          </a:xfrm>
          <a:prstGeom prst="wedgeRoundRectCallout">
            <a:avLst>
              <a:gd name="adj1" fmla="val -56243"/>
              <a:gd name="adj2" fmla="val 53544"/>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Hình ảnh 4">
            <a:extLst>
              <a:ext uri="{FF2B5EF4-FFF2-40B4-BE49-F238E27FC236}">
                <a16:creationId xmlns:a16="http://schemas.microsoft.com/office/drawing/2014/main" id="{75864FF1-4215-4CD0-4A26-9822AC026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048232" y="0"/>
            <a:ext cx="1338943" cy="1338943"/>
          </a:xfrm>
          <a:prstGeom prst="rect">
            <a:avLst/>
          </a:prstGeom>
        </p:spPr>
      </p:pic>
      <p:pic>
        <p:nvPicPr>
          <p:cNvPr id="15" name="Hình ảnh 14">
            <a:extLst>
              <a:ext uri="{FF2B5EF4-FFF2-40B4-BE49-F238E27FC236}">
                <a16:creationId xmlns:a16="http://schemas.microsoft.com/office/drawing/2014/main" id="{5954CDDD-8933-7137-EB53-F7FEC45BC3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9056" y="1474839"/>
            <a:ext cx="5299882" cy="5306051"/>
          </a:xfrm>
          <a:prstGeom prst="rect">
            <a:avLst/>
          </a:prstGeom>
        </p:spPr>
      </p:pic>
      <p:sp>
        <p:nvSpPr>
          <p:cNvPr id="22" name="Hộp Văn bản 21">
            <a:extLst>
              <a:ext uri="{FF2B5EF4-FFF2-40B4-BE49-F238E27FC236}">
                <a16:creationId xmlns:a16="http://schemas.microsoft.com/office/drawing/2014/main" id="{047881A2-C487-A430-BEA6-41A0B6F2A4B0}"/>
              </a:ext>
            </a:extLst>
          </p:cNvPr>
          <p:cNvSpPr txBox="1"/>
          <p:nvPr/>
        </p:nvSpPr>
        <p:spPr>
          <a:xfrm>
            <a:off x="3513652" y="1376642"/>
            <a:ext cx="8106464" cy="954107"/>
          </a:xfrm>
          <a:prstGeom prst="rect">
            <a:avLst/>
          </a:prstGeom>
          <a:noFill/>
        </p:spPr>
        <p:txBody>
          <a:bodyPr wrap="square">
            <a:spAutoFit/>
          </a:bodyPr>
          <a:lstStyle/>
          <a:p>
            <a:pPr>
              <a:spcBef>
                <a:spcPts val="600"/>
              </a:spcBef>
              <a:spcAft>
                <a:spcPts val="600"/>
              </a:spcAft>
              <a:tabLst>
                <a:tab pos="1386840" algn="l"/>
              </a:tabLst>
            </a:pPr>
            <a:r>
              <a:rPr lang="en-US" sz="2800" b="1" dirty="0" err="1">
                <a:effectLst/>
                <a:latin typeface="Times New Roman" panose="02020603050405020304" pitchFamily="18" charset="0"/>
                <a:ea typeface="Times New Roman" panose="02020603050405020304" pitchFamily="18" charset="0"/>
              </a:rPr>
              <a:t>Yêu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cầu</a:t>
            </a:r>
            <a:r>
              <a:rPr lang="en-US" sz="2800" b="1"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MS Mincho" panose="02020609040205080304" pitchFamily="49" charset="-128"/>
                <a:cs typeface="Times New Roman" panose="02020603050405020304" pitchFamily="18" charset="0"/>
              </a:rPr>
              <a:t>Kể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1" name="Hình ảnh 10">
            <a:extLst>
              <a:ext uri="{FF2B5EF4-FFF2-40B4-BE49-F238E27FC236}">
                <a16:creationId xmlns:a16="http://schemas.microsoft.com/office/drawing/2014/main" id="{C246E062-9F59-A3F2-B748-415E712843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9760" y="5730468"/>
            <a:ext cx="1832240" cy="1127532"/>
          </a:xfrm>
          <a:prstGeom prst="rect">
            <a:avLst/>
          </a:prstGeom>
        </p:spPr>
      </p:pic>
      <p:sp>
        <p:nvSpPr>
          <p:cNvPr id="4" name="Hộp Văn bản 3">
            <a:extLst>
              <a:ext uri="{FF2B5EF4-FFF2-40B4-BE49-F238E27FC236}">
                <a16:creationId xmlns:a16="http://schemas.microsoft.com/office/drawing/2014/main" id="{A556763E-C550-8239-A200-C53CF94B13F1}"/>
              </a:ext>
            </a:extLst>
          </p:cNvPr>
          <p:cNvSpPr txBox="1"/>
          <p:nvPr/>
        </p:nvSpPr>
        <p:spPr>
          <a:xfrm>
            <a:off x="3513652" y="2813782"/>
            <a:ext cx="7863970" cy="2246769"/>
          </a:xfrm>
          <a:prstGeom prst="rect">
            <a:avLst/>
          </a:prstGeom>
          <a:noFill/>
          <a:ln w="57150">
            <a:solidFill>
              <a:srgbClr val="00B050"/>
            </a:solidFill>
          </a:ln>
        </p:spPr>
        <p:txBody>
          <a:bodyPr wrap="square">
            <a:spAutoFit/>
          </a:bodyPr>
          <a:lstStyle/>
          <a:p>
            <a:pPr marL="0" marR="91440"/>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THCS: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Côn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875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a:extLst>
              <a:ext uri="{FF2B5EF4-FFF2-40B4-BE49-F238E27FC236}">
                <a16:creationId xmlns:a16="http://schemas.microsoft.com/office/drawing/2014/main" id="{04C47A28-788E-4EA8-D0BE-AD4FD722871F}"/>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6390"/>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18" name="Bong bóng Lời nói: Hình chữ nhật với Góc Tròn 17">
            <a:extLst>
              <a:ext uri="{FF2B5EF4-FFF2-40B4-BE49-F238E27FC236}">
                <a16:creationId xmlns:a16="http://schemas.microsoft.com/office/drawing/2014/main" id="{ECA7104A-17D3-EC39-3D11-552DAC264150}"/>
              </a:ext>
            </a:extLst>
          </p:cNvPr>
          <p:cNvSpPr/>
          <p:nvPr/>
        </p:nvSpPr>
        <p:spPr>
          <a:xfrm>
            <a:off x="2554424" y="361365"/>
            <a:ext cx="8302418" cy="1927653"/>
          </a:xfrm>
          <a:prstGeom prst="wedgeRoundRectCallout">
            <a:avLst>
              <a:gd name="adj1" fmla="val -55273"/>
              <a:gd name="adj2" fmla="val 3436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Hình ảnh 4">
            <a:extLst>
              <a:ext uri="{FF2B5EF4-FFF2-40B4-BE49-F238E27FC236}">
                <a16:creationId xmlns:a16="http://schemas.microsoft.com/office/drawing/2014/main" id="{75864FF1-4215-4CD0-4A26-9822AC026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048232" y="0"/>
            <a:ext cx="1338943" cy="1338943"/>
          </a:xfrm>
          <a:prstGeom prst="rect">
            <a:avLst/>
          </a:prstGeom>
        </p:spPr>
      </p:pic>
      <p:pic>
        <p:nvPicPr>
          <p:cNvPr id="15" name="Hình ảnh 14">
            <a:extLst>
              <a:ext uri="{FF2B5EF4-FFF2-40B4-BE49-F238E27FC236}">
                <a16:creationId xmlns:a16="http://schemas.microsoft.com/office/drawing/2014/main" id="{5954CDDD-8933-7137-EB53-F7FEC45BC3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9056" y="2264564"/>
            <a:ext cx="4516326" cy="4516326"/>
          </a:xfrm>
          <a:prstGeom prst="rect">
            <a:avLst/>
          </a:prstGeom>
        </p:spPr>
      </p:pic>
      <p:pic>
        <p:nvPicPr>
          <p:cNvPr id="11" name="Hình ảnh 10">
            <a:extLst>
              <a:ext uri="{FF2B5EF4-FFF2-40B4-BE49-F238E27FC236}">
                <a16:creationId xmlns:a16="http://schemas.microsoft.com/office/drawing/2014/main" id="{C246E062-9F59-A3F2-B748-415E712843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2360" y="5783469"/>
            <a:ext cx="1779639" cy="1095162"/>
          </a:xfrm>
          <a:prstGeom prst="rect">
            <a:avLst/>
          </a:prstGeom>
        </p:spPr>
      </p:pic>
      <p:sp>
        <p:nvSpPr>
          <p:cNvPr id="8" name="Hộp Văn bản 7">
            <a:extLst>
              <a:ext uri="{FF2B5EF4-FFF2-40B4-BE49-F238E27FC236}">
                <a16:creationId xmlns:a16="http://schemas.microsoft.com/office/drawing/2014/main" id="{C59535EB-112C-25FF-0A6B-C3A0B7D1C9D6}"/>
              </a:ext>
            </a:extLst>
          </p:cNvPr>
          <p:cNvSpPr txBox="1"/>
          <p:nvPr/>
        </p:nvSpPr>
        <p:spPr>
          <a:xfrm>
            <a:off x="2746593" y="388386"/>
            <a:ext cx="8106464" cy="1815882"/>
          </a:xfrm>
          <a:prstGeom prst="rect">
            <a:avLst/>
          </a:prstGeom>
          <a:noFill/>
        </p:spPr>
        <p:txBody>
          <a:bodyPr wrap="square">
            <a:spAutoFit/>
          </a:bodyPr>
          <a:lstStyle/>
          <a:p>
            <a:pPr algn="just">
              <a:spcBef>
                <a:spcPts val="600"/>
              </a:spcBef>
              <a:spcAft>
                <a:spcPts val="600"/>
              </a:spcAft>
              <a:tabLst>
                <a:tab pos="1386840" algn="l"/>
              </a:tabLst>
            </a:pPr>
            <a:r>
              <a:rPr lang="en-US" sz="2800" b="1" dirty="0" err="1">
                <a:effectLst/>
                <a:latin typeface="Times New Roman" panose="02020603050405020304" pitchFamily="18" charset="0"/>
                <a:ea typeface="Times New Roman" panose="02020603050405020304" pitchFamily="18" charset="0"/>
              </a:rPr>
              <a:t>Yêu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cầu</a:t>
            </a:r>
            <a:r>
              <a:rPr lang="en-US" sz="2800" b="1"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Theo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Khoa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latin typeface="Times New Roman" panose="02020603050405020304" pitchFamily="18" charset="0"/>
                <a:ea typeface="Calibri" panose="020F0502020204030204" pitchFamily="34" charset="0"/>
                <a:cs typeface="Times New Roman" panose="02020603050405020304" pitchFamily="18" charset="0"/>
              </a:rPr>
              <a:t> (UNESCO)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1980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Anh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hùng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800" i="1" dirty="0">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Danh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EB863C75-E5EA-30CA-8CC8-AB22E0564921}"/>
              </a:ext>
            </a:extLst>
          </p:cNvPr>
          <p:cNvSpPr txBox="1"/>
          <p:nvPr/>
        </p:nvSpPr>
        <p:spPr>
          <a:xfrm>
            <a:off x="2867840" y="2732832"/>
            <a:ext cx="7863970" cy="2246769"/>
          </a:xfrm>
          <a:prstGeom prst="rect">
            <a:avLst/>
          </a:prstGeom>
          <a:noFill/>
          <a:ln w="57150">
            <a:solidFill>
              <a:srgbClr val="00B050"/>
            </a:solidFill>
          </a:ln>
        </p:spPr>
        <p:txBody>
          <a:bodyPr wrap="square">
            <a:spAutoFit/>
          </a:bodyPr>
          <a:lstStyle/>
          <a:p>
            <a:pPr marL="0" marR="0" algn="just">
              <a:spcBef>
                <a:spcPts val="600"/>
              </a:spcBef>
              <a:spcAft>
                <a:spcPts val="6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(UNESCO)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1980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382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a:extLst>
              <a:ext uri="{FF2B5EF4-FFF2-40B4-BE49-F238E27FC236}">
                <a16:creationId xmlns:a16="http://schemas.microsoft.com/office/drawing/2014/main" id="{386DF0B2-24C0-81B1-5861-A4B614967709}"/>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77617" y="-86457"/>
            <a:ext cx="12192000" cy="6858000"/>
          </a:xfrm>
          <a:prstGeom prst="rect">
            <a:avLst/>
          </a:prstGeom>
          <a:blipFill>
            <a:blip r:embed="rId4">
              <a:duotone>
                <a:schemeClr val="accent5">
                  <a:shade val="45000"/>
                  <a:satMod val="135000"/>
                </a:schemeClr>
                <a:prstClr val="white"/>
              </a:duotone>
            </a:blip>
            <a:tile tx="0" ty="0" sx="100000" sy="100000" flip="none" algn="tl"/>
          </a:blipFill>
        </p:spPr>
      </p:pic>
      <p:sp>
        <p:nvSpPr>
          <p:cNvPr id="6" name="Hộp Văn bản 5">
            <a:extLst>
              <a:ext uri="{FF2B5EF4-FFF2-40B4-BE49-F238E27FC236}">
                <a16:creationId xmlns:a16="http://schemas.microsoft.com/office/drawing/2014/main" id="{46AFF36C-9FF4-04F7-D45C-4E437CA7C2DA}"/>
              </a:ext>
            </a:extLst>
          </p:cNvPr>
          <p:cNvSpPr txBox="1"/>
          <p:nvPr/>
        </p:nvSpPr>
        <p:spPr>
          <a:xfrm flipH="1">
            <a:off x="2854599" y="822814"/>
            <a:ext cx="7561861" cy="908864"/>
          </a:xfrm>
          <a:prstGeom prst="round2DiagRect">
            <a:avLst>
              <a:gd name="adj1" fmla="val 16667"/>
              <a:gd name="adj2" fmla="val 50000"/>
            </a:avLst>
          </a:prstGeom>
          <a:gradFill flip="none" rotWithShape="1">
            <a:gsLst>
              <a:gs pos="93000">
                <a:srgbClr val="8DBA23"/>
              </a:gs>
              <a:gs pos="55000">
                <a:srgbClr val="4EA32A"/>
              </a:gs>
            </a:gsLst>
            <a:path path="circle">
              <a:fillToRect l="50000" t="50000" r="50000" b="50000"/>
            </a:path>
            <a:tileRect/>
          </a:gradFill>
          <a:ln w="28575">
            <a:noFill/>
          </a:ln>
        </p:spPr>
        <p:txBody>
          <a:bodyPr wrap="square" rtlCol="0">
            <a:spAutoFit/>
          </a:bodyPr>
          <a:lstStyle/>
          <a:p>
            <a:pPr algn="ctr"/>
            <a:r>
              <a:rPr lang="en-US" sz="3600" b="1" dirty="0">
                <a:solidFill>
                  <a:schemeClr val="bg1"/>
                </a:solidFill>
                <a:latin typeface="Arial Black" panose="020B0A04020102020204" pitchFamily="34" charset="0"/>
              </a:rPr>
              <a:t>HÌNH THÀNH KIẾN THỨC</a:t>
            </a:r>
          </a:p>
        </p:txBody>
      </p:sp>
      <p:pic>
        <p:nvPicPr>
          <p:cNvPr id="8" name="Hình ảnh 7">
            <a:extLst>
              <a:ext uri="{FF2B5EF4-FFF2-40B4-BE49-F238E27FC236}">
                <a16:creationId xmlns:a16="http://schemas.microsoft.com/office/drawing/2014/main" id="{F14751CC-359A-0021-9BD6-D811198AE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65098" y="-86457"/>
            <a:ext cx="1549285" cy="1549285"/>
          </a:xfrm>
          <a:prstGeom prst="rect">
            <a:avLst/>
          </a:prstGeom>
        </p:spPr>
      </p:pic>
      <p:pic>
        <p:nvPicPr>
          <p:cNvPr id="5" name="Hình ảnh 4">
            <a:extLst>
              <a:ext uri="{FF2B5EF4-FFF2-40B4-BE49-F238E27FC236}">
                <a16:creationId xmlns:a16="http://schemas.microsoft.com/office/drawing/2014/main" id="{45993DE1-BF81-1E48-B50C-EC0E5FE55A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3373" y="1277246"/>
            <a:ext cx="5410723" cy="5531205"/>
          </a:xfrm>
          <a:prstGeom prst="rect">
            <a:avLst/>
          </a:prstGeom>
        </p:spPr>
      </p:pic>
      <p:sp>
        <p:nvSpPr>
          <p:cNvPr id="7" name="TextBox 6">
            <a:extLst>
              <a:ext uri="{FF2B5EF4-FFF2-40B4-BE49-F238E27FC236}">
                <a16:creationId xmlns:a16="http://schemas.microsoft.com/office/drawing/2014/main" id="{0B887C8B-232E-405D-94C6-51CCD48165CC}"/>
              </a:ext>
            </a:extLst>
          </p:cNvPr>
          <p:cNvSpPr txBox="1"/>
          <p:nvPr/>
        </p:nvSpPr>
        <p:spPr>
          <a:xfrm>
            <a:off x="3753373" y="645039"/>
            <a:ext cx="6165540" cy="246221"/>
          </a:xfrm>
          <a:prstGeom prst="rect">
            <a:avLst/>
          </a:prstGeom>
          <a:noFill/>
        </p:spPr>
        <p:txBody>
          <a:bodyPr wrap="square">
            <a:spAutoFit/>
          </a:bodyPr>
          <a:lstStyle/>
          <a:p>
            <a:r>
              <a:rPr lang="en-US" sz="1000" b="0" i="0" dirty="0" err="1">
                <a:solidFill>
                  <a:srgbClr val="FFFFFF"/>
                </a:solidFill>
                <a:effectLst/>
                <a:latin typeface="Segoe UI Historic" panose="020B0502040204020203" pitchFamily="34" charset="0"/>
              </a:rPr>
              <a:t>Đào</a:t>
            </a:r>
            <a:r>
              <a:rPr lang="en-US" sz="1000" b="0" i="0" dirty="0">
                <a:solidFill>
                  <a:srgbClr val="FFFFFF"/>
                </a:solidFill>
                <a:effectLst/>
                <a:latin typeface="Segoe UI Historic" panose="020B0502040204020203" pitchFamily="34" charset="0"/>
              </a:rPr>
              <a:t> </a:t>
            </a:r>
            <a:r>
              <a:rPr lang="en-US" sz="1000" b="0" i="0" dirty="0" err="1">
                <a:solidFill>
                  <a:srgbClr val="FFFFFF"/>
                </a:solidFill>
                <a:effectLst/>
                <a:latin typeface="Segoe UI Historic" panose="020B0502040204020203" pitchFamily="34" charset="0"/>
              </a:rPr>
              <a:t>Thị</a:t>
            </a:r>
            <a:r>
              <a:rPr lang="en-US" sz="1000" b="0" i="0" dirty="0">
                <a:solidFill>
                  <a:srgbClr val="FFFFFF"/>
                </a:solidFill>
                <a:effectLst/>
                <a:latin typeface="Segoe UI Historic" panose="020B0502040204020203" pitchFamily="34" charset="0"/>
              </a:rPr>
              <a:t> </a:t>
            </a:r>
            <a:r>
              <a:rPr lang="en-US" sz="1000" b="0" i="0" dirty="0" err="1">
                <a:solidFill>
                  <a:srgbClr val="FFFFFF"/>
                </a:solidFill>
                <a:effectLst/>
                <a:latin typeface="Segoe UI Historic" panose="020B0502040204020203" pitchFamily="34" charset="0"/>
              </a:rPr>
              <a:t>Hằng</a:t>
            </a:r>
            <a:r>
              <a:rPr lang="en-US" sz="1000" b="0" i="0" dirty="0">
                <a:solidFill>
                  <a:srgbClr val="FFFFFF"/>
                </a:solidFill>
                <a:effectLst/>
                <a:latin typeface="Segoe UI Historic" panose="020B0502040204020203" pitchFamily="34" charset="0"/>
              </a:rPr>
              <a:t> -0975920289-Thpt </a:t>
            </a:r>
            <a:r>
              <a:rPr lang="en-US" sz="1000" b="0" i="0" dirty="0" err="1">
                <a:solidFill>
                  <a:srgbClr val="FFFFFF"/>
                </a:solidFill>
                <a:effectLst/>
                <a:latin typeface="Segoe UI Historic" panose="020B0502040204020203" pitchFamily="34" charset="0"/>
              </a:rPr>
              <a:t>kim</a:t>
            </a:r>
            <a:r>
              <a:rPr lang="en-US" sz="1000" b="0" i="0" dirty="0">
                <a:solidFill>
                  <a:srgbClr val="FFFFFF"/>
                </a:solidFill>
                <a:effectLst/>
                <a:latin typeface="Segoe UI Historic" panose="020B0502040204020203" pitchFamily="34" charset="0"/>
              </a:rPr>
              <a:t> </a:t>
            </a:r>
            <a:r>
              <a:rPr lang="en-US" sz="1000" b="0" i="0" dirty="0" err="1">
                <a:solidFill>
                  <a:srgbClr val="FFFFFF"/>
                </a:solidFill>
                <a:effectLst/>
                <a:latin typeface="Segoe UI Historic" panose="020B0502040204020203" pitchFamily="34" charset="0"/>
              </a:rPr>
              <a:t>anh-thpt</a:t>
            </a:r>
            <a:r>
              <a:rPr lang="en-US" sz="1000" b="0" i="0" dirty="0">
                <a:solidFill>
                  <a:srgbClr val="FFFFFF"/>
                </a:solidFill>
                <a:effectLst/>
                <a:latin typeface="Segoe UI Historic" panose="020B0502040204020203" pitchFamily="34" charset="0"/>
              </a:rPr>
              <a:t> </a:t>
            </a:r>
            <a:r>
              <a:rPr lang="en-US" sz="1000" b="0" i="0" dirty="0" err="1">
                <a:solidFill>
                  <a:srgbClr val="FFFFFF"/>
                </a:solidFill>
                <a:effectLst/>
                <a:latin typeface="Segoe UI Historic" panose="020B0502040204020203" pitchFamily="34" charset="0"/>
              </a:rPr>
              <a:t>mạc</a:t>
            </a:r>
            <a:r>
              <a:rPr lang="en-US" sz="1000" b="0" i="0" dirty="0">
                <a:solidFill>
                  <a:srgbClr val="FFFFFF"/>
                </a:solidFill>
                <a:effectLst/>
                <a:latin typeface="Segoe UI Historic" panose="020B0502040204020203" pitchFamily="34" charset="0"/>
              </a:rPr>
              <a:t> </a:t>
            </a:r>
            <a:r>
              <a:rPr lang="en-US" sz="1000" b="0" i="0" dirty="0" err="1">
                <a:solidFill>
                  <a:srgbClr val="FFFFFF"/>
                </a:solidFill>
                <a:effectLst/>
                <a:latin typeface="Segoe UI Historic" panose="020B0502040204020203" pitchFamily="34" charset="0"/>
              </a:rPr>
              <a:t>đĩnh</a:t>
            </a:r>
            <a:r>
              <a:rPr lang="en-US" sz="1000" b="0" i="0" dirty="0">
                <a:solidFill>
                  <a:srgbClr val="FFFFFF"/>
                </a:solidFill>
                <a:effectLst/>
                <a:latin typeface="Segoe UI Historic" panose="020B0502040204020203" pitchFamily="34" charset="0"/>
              </a:rPr>
              <a:t> chi</a:t>
            </a:r>
            <a:endParaRPr lang="en-US" sz="1000" dirty="0"/>
          </a:p>
        </p:txBody>
      </p:sp>
    </p:spTree>
    <p:extLst>
      <p:ext uri="{BB962C8B-B14F-4D97-AF65-F5344CB8AC3E}">
        <p14:creationId xmlns:p14="http://schemas.microsoft.com/office/powerpoint/2010/main" val="3769185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0+ Hình Nền Slide PowerPoint Thuyết Trình Đẹp Nhất">
            <a:extLst>
              <a:ext uri="{FF2B5EF4-FFF2-40B4-BE49-F238E27FC236}">
                <a16:creationId xmlns:a16="http://schemas.microsoft.com/office/drawing/2014/main" id="{386DF0B2-24C0-81B1-5861-A4B614967709}"/>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6390"/>
            <a:ext cx="12192000" cy="6858000"/>
          </a:xfrm>
          <a:prstGeom prst="rect">
            <a:avLst/>
          </a:prstGeom>
          <a:blipFill>
            <a:blip r:embed="rId4">
              <a:duotone>
                <a:schemeClr val="accent5">
                  <a:shade val="45000"/>
                  <a:satMod val="135000"/>
                </a:schemeClr>
                <a:prstClr val="white"/>
              </a:duotone>
            </a:blip>
            <a:tile tx="0" ty="0" sx="100000" sy="100000" flip="none" algn="tl"/>
          </a:blipFill>
        </p:spPr>
      </p:pic>
      <p:pic>
        <p:nvPicPr>
          <p:cNvPr id="8" name="Hình ảnh 7">
            <a:extLst>
              <a:ext uri="{FF2B5EF4-FFF2-40B4-BE49-F238E27FC236}">
                <a16:creationId xmlns:a16="http://schemas.microsoft.com/office/drawing/2014/main" id="{F14751CC-359A-0021-9BD6-D811198AE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65098" y="-86457"/>
            <a:ext cx="1549285" cy="1549285"/>
          </a:xfrm>
          <a:prstGeom prst="rect">
            <a:avLst/>
          </a:prstGeom>
        </p:spPr>
      </p:pic>
      <p:sp>
        <p:nvSpPr>
          <p:cNvPr id="7" name="Hộp Văn bản 6">
            <a:extLst>
              <a:ext uri="{FF2B5EF4-FFF2-40B4-BE49-F238E27FC236}">
                <a16:creationId xmlns:a16="http://schemas.microsoft.com/office/drawing/2014/main" id="{689BD84B-9E07-7DCD-87E8-FE928F53BEB0}"/>
              </a:ext>
            </a:extLst>
          </p:cNvPr>
          <p:cNvSpPr txBox="1"/>
          <p:nvPr/>
        </p:nvSpPr>
        <p:spPr>
          <a:xfrm>
            <a:off x="730045" y="140086"/>
            <a:ext cx="6398543" cy="678327"/>
          </a:xfrm>
          <a:prstGeom prst="rect">
            <a:avLst/>
          </a:prstGeom>
          <a:noFill/>
        </p:spPr>
        <p:txBody>
          <a:bodyPr wrap="square">
            <a:spAutoFit/>
          </a:bodyPr>
          <a:lstStyle/>
          <a:p>
            <a:pPr marL="0" marR="0" algn="just">
              <a:lnSpc>
                <a:spcPct val="115000"/>
              </a:lnSpc>
              <a:spcBef>
                <a:spcPts val="600"/>
              </a:spcBef>
              <a:spcAft>
                <a:spcPts val="600"/>
              </a:spcAft>
            </a:pP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I</a:t>
            </a:r>
            <a:r>
              <a:rPr lang="en-US" sz="3600"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hiểu</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chung</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rPr>
              <a:t>bản</a:t>
            </a:r>
            <a:endParaRPr lang="en-US" sz="3600" dirty="0">
              <a:solidFill>
                <a:schemeClr val="bg1"/>
              </a:solidFill>
              <a:effectLst/>
              <a:highlight>
                <a:srgbClr val="00B05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Hình ảnh 12">
            <a:extLst>
              <a:ext uri="{FF2B5EF4-FFF2-40B4-BE49-F238E27FC236}">
                <a16:creationId xmlns:a16="http://schemas.microsoft.com/office/drawing/2014/main" id="{E66E9A26-71C6-E1D8-BB12-0C757FB6D8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2942262"/>
            <a:ext cx="2905112" cy="3989415"/>
          </a:xfrm>
          <a:prstGeom prst="rect">
            <a:avLst/>
          </a:prstGeom>
        </p:spPr>
      </p:pic>
      <p:sp>
        <p:nvSpPr>
          <p:cNvPr id="15" name="Bong bóng Lời nói: Hình chữ nhật với Góc Tròn 14">
            <a:extLst>
              <a:ext uri="{FF2B5EF4-FFF2-40B4-BE49-F238E27FC236}">
                <a16:creationId xmlns:a16="http://schemas.microsoft.com/office/drawing/2014/main" id="{57264208-4A58-6C31-CD37-50683E79D5D3}"/>
              </a:ext>
            </a:extLst>
          </p:cNvPr>
          <p:cNvSpPr/>
          <p:nvPr/>
        </p:nvSpPr>
        <p:spPr>
          <a:xfrm>
            <a:off x="2456102" y="1265739"/>
            <a:ext cx="8654350" cy="2371098"/>
          </a:xfrm>
          <a:prstGeom prst="wedgeRoundRectCallout">
            <a:avLst>
              <a:gd name="adj1" fmla="val -55273"/>
              <a:gd name="adj2" fmla="val 3436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ộp Văn bản 15">
            <a:extLst>
              <a:ext uri="{FF2B5EF4-FFF2-40B4-BE49-F238E27FC236}">
                <a16:creationId xmlns:a16="http://schemas.microsoft.com/office/drawing/2014/main" id="{19ACE8E4-C412-4D3E-8055-CEEA2EF0F058}"/>
              </a:ext>
            </a:extLst>
          </p:cNvPr>
          <p:cNvSpPr txBox="1"/>
          <p:nvPr/>
        </p:nvSpPr>
        <p:spPr>
          <a:xfrm>
            <a:off x="2517774" y="1346680"/>
            <a:ext cx="8531006" cy="548099"/>
          </a:xfrm>
          <a:prstGeom prst="rect">
            <a:avLst/>
          </a:prstGeom>
          <a:noFill/>
        </p:spPr>
        <p:txBody>
          <a:bodyPr wrap="square">
            <a:spAutoFit/>
          </a:bodyPr>
          <a:lstStyle/>
          <a:p>
            <a:pPr algn="just">
              <a:lnSpc>
                <a:spcPct val="115000"/>
              </a:lnSpc>
              <a:spcBef>
                <a:spcPts val="600"/>
              </a:spcBef>
              <a:spcAft>
                <a:spcPts val="600"/>
              </a:spcAft>
            </a:pPr>
            <a:r>
              <a:rPr lang="nl-NL"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Dựa vào nhan đề cho biết văn bản đề cập đến vấn đề gì?</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Hộp Văn bản 16">
            <a:extLst>
              <a:ext uri="{FF2B5EF4-FFF2-40B4-BE49-F238E27FC236}">
                <a16:creationId xmlns:a16="http://schemas.microsoft.com/office/drawing/2014/main" id="{B429C12C-7E82-E4AC-7252-5BAE6724C389}"/>
              </a:ext>
            </a:extLst>
          </p:cNvPr>
          <p:cNvSpPr txBox="1"/>
          <p:nvPr/>
        </p:nvSpPr>
        <p:spPr>
          <a:xfrm>
            <a:off x="2517774" y="1815065"/>
            <a:ext cx="8531006" cy="954107"/>
          </a:xfrm>
          <a:prstGeom prst="rect">
            <a:avLst/>
          </a:prstGeom>
          <a:noFill/>
        </p:spPr>
        <p:txBody>
          <a:bodyPr wrap="square">
            <a:spAutoFit/>
          </a:bodyPr>
          <a:lstStyle/>
          <a:p>
            <a:pPr algn="just">
              <a:spcBef>
                <a:spcPts val="600"/>
              </a:spcBef>
              <a:spcAft>
                <a:spcPts val="6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thập</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lĩnh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vực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Hộp Văn bản 17">
            <a:extLst>
              <a:ext uri="{FF2B5EF4-FFF2-40B4-BE49-F238E27FC236}">
                <a16:creationId xmlns:a16="http://schemas.microsoft.com/office/drawing/2014/main" id="{AFBAF398-8D90-BFDD-B1F1-D27894082B6D}"/>
              </a:ext>
            </a:extLst>
          </p:cNvPr>
          <p:cNvSpPr txBox="1"/>
          <p:nvPr/>
        </p:nvSpPr>
        <p:spPr>
          <a:xfrm>
            <a:off x="2579446" y="2617195"/>
            <a:ext cx="8531006" cy="954107"/>
          </a:xfrm>
          <a:prstGeom prst="rect">
            <a:avLst/>
          </a:prstGeom>
          <a:noFill/>
        </p:spPr>
        <p:txBody>
          <a:bodyPr wrap="square">
            <a:spAutoFit/>
          </a:bodyPr>
          <a:lstStyle/>
          <a:p>
            <a:pPr algn="just">
              <a:spcBef>
                <a:spcPts val="600"/>
              </a:spcBef>
              <a:spcAft>
                <a:spcPts val="6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it-IT" sz="2800" dirty="0">
                <a:latin typeface="Times New Roman" panose="02020603050405020304" pitchFamily="18" charset="0"/>
                <a:ea typeface="Calibri" panose="020F0502020204030204" pitchFamily="34" charset="0"/>
                <a:cs typeface="Times New Roman" panose="02020603050405020304" pitchFamily="18" charset="0"/>
              </a:rPr>
              <a:t>Văn bản </a:t>
            </a:r>
            <a:r>
              <a:rPr lang="it-IT" sz="2800" i="1" dirty="0">
                <a:latin typeface="Times New Roman" panose="02020603050405020304" pitchFamily="18" charset="0"/>
                <a:ea typeface="Calibri" panose="020F0502020204030204" pitchFamily="34" charset="0"/>
                <a:cs typeface="Times New Roman" panose="02020603050405020304" pitchFamily="18" charset="0"/>
              </a:rPr>
              <a:t>Nguyễn Trãi – Cuộc đời và sự nghiệp</a:t>
            </a:r>
            <a:r>
              <a:rPr lang="it-IT" sz="2800" dirty="0">
                <a:latin typeface="Times New Roman" panose="02020603050405020304" pitchFamily="18" charset="0"/>
                <a:ea typeface="Calibri" panose="020F0502020204030204" pitchFamily="34" charset="0"/>
                <a:cs typeface="Times New Roman" panose="02020603050405020304" pitchFamily="18" charset="0"/>
              </a:rPr>
              <a:t> gồm mấy phần, mỗi phần giới thiệu cho người đọc nội dung gì?</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127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3499</Words>
  <Application>Microsoft Office PowerPoint</Application>
  <PresentationFormat>Widescreen</PresentationFormat>
  <Paragraphs>189</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Algerian</vt:lpstr>
      <vt:lpstr>Arial</vt:lpstr>
      <vt:lpstr>Arial Black</vt:lpstr>
      <vt:lpstr>Calibri</vt:lpstr>
      <vt:lpstr>Calibri Light</vt:lpstr>
      <vt:lpstr>Segoe UI Historic</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1-2.  Đọc hiểu văn bản:</dc:title>
  <dc:creator>Thúy Mai</dc:creator>
  <cp:lastModifiedBy>TBC</cp:lastModifiedBy>
  <cp:revision>30</cp:revision>
  <dcterms:created xsi:type="dcterms:W3CDTF">2022-10-02T08:18:40Z</dcterms:created>
  <dcterms:modified xsi:type="dcterms:W3CDTF">2022-11-29T08:33:23Z</dcterms:modified>
</cp:coreProperties>
</file>