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7" r:id="rId2"/>
    <p:sldId id="259" r:id="rId3"/>
    <p:sldId id="331" r:id="rId4"/>
    <p:sldId id="288" r:id="rId5"/>
    <p:sldId id="260" r:id="rId6"/>
    <p:sldId id="289" r:id="rId7"/>
    <p:sldId id="330" r:id="rId8"/>
    <p:sldId id="290" r:id="rId9"/>
    <p:sldId id="333" r:id="rId10"/>
    <p:sldId id="261" r:id="rId11"/>
    <p:sldId id="291" r:id="rId12"/>
    <p:sldId id="292" r:id="rId13"/>
    <p:sldId id="293" r:id="rId14"/>
    <p:sldId id="257" r:id="rId15"/>
    <p:sldId id="294" r:id="rId16"/>
    <p:sldId id="295" r:id="rId17"/>
    <p:sldId id="266" r:id="rId18"/>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8EC"/>
    <a:srgbClr val="0C1E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flipH="1">
            <a:off x="0" y="0"/>
            <a:ext cx="3291840" cy="411480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730681" y="7090352"/>
            <a:ext cx="2557318" cy="3196647"/>
          </a:xfrm>
          <a:prstGeom prst="rect">
            <a:avLst/>
          </a:prstGeom>
        </p:spPr>
      </p:pic>
      <p:sp>
        <p:nvSpPr>
          <p:cNvPr id="15" name="TextBox 4">
            <a:extLst>
              <a:ext uri="{FF2B5EF4-FFF2-40B4-BE49-F238E27FC236}">
                <a16:creationId xmlns:a16="http://schemas.microsoft.com/office/drawing/2014/main" id="{7C3F050D-1E2C-D0FB-F5B4-81C5340A1B67}"/>
              </a:ext>
            </a:extLst>
          </p:cNvPr>
          <p:cNvSpPr txBox="1"/>
          <p:nvPr/>
        </p:nvSpPr>
        <p:spPr>
          <a:xfrm>
            <a:off x="0" y="3191113"/>
            <a:ext cx="18288000" cy="332398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7200" b="1" noProof="0" smtClean="0">
                <a:solidFill>
                  <a:srgbClr val="FFFF00"/>
                </a:solidFill>
                <a:latin typeface="Times New Roman" panose="02020603050405020304" pitchFamily="18" charset="0"/>
                <a:cs typeface="Times New Roman" panose="02020603050405020304" pitchFamily="18" charset="0"/>
              </a:rPr>
              <a:t>Tiết 15</a:t>
            </a:r>
            <a:endParaRPr kumimoji="0" lang="en-US" sz="7200" b="1" i="0" u="none" strike="noStrike" kern="1200" cap="none"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sz="7200" b="1">
                <a:solidFill>
                  <a:schemeClr val="bg1"/>
                </a:solidFill>
                <a:latin typeface="Times New Roman" panose="02020603050405020304" pitchFamily="18" charset="0"/>
                <a:cs typeface="Times New Roman" panose="02020603050405020304" pitchFamily="18" charset="0"/>
              </a:rPr>
              <a:t>ỨNG XỬ TRÊN MÔI TRƯỜNG SỐ. </a:t>
            </a:r>
            <a:endParaRPr lang="en-US" sz="7200" b="1" smtClean="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sz="7200" b="1" smtClean="0">
                <a:solidFill>
                  <a:schemeClr val="bg1"/>
                </a:solidFill>
                <a:latin typeface="Times New Roman" panose="02020603050405020304" pitchFamily="18" charset="0"/>
                <a:cs typeface="Times New Roman" panose="02020603050405020304" pitchFamily="18" charset="0"/>
              </a:rPr>
              <a:t>NGHĨA </a:t>
            </a:r>
            <a:r>
              <a:rPr lang="en-US" sz="7200" b="1">
                <a:solidFill>
                  <a:schemeClr val="bg1"/>
                </a:solidFill>
                <a:latin typeface="Times New Roman" panose="02020603050405020304" pitchFamily="18" charset="0"/>
                <a:cs typeface="Times New Roman" panose="02020603050405020304" pitchFamily="18" charset="0"/>
              </a:rPr>
              <a:t>VỤ TÔN TRỌNG BẢN QUYỀN</a:t>
            </a:r>
            <a:endParaRPr kumimoji="0" lang="en-US" sz="7200" b="1" i="0" u="none" strike="noStrike" kern="1200" cap="none"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7636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4633625" y="0"/>
            <a:ext cx="2625675" cy="3282094"/>
          </a:xfrm>
          <a:prstGeom prst="rect">
            <a:avLst/>
          </a:prstGeom>
        </p:spPr>
      </p:pic>
      <p:pic>
        <p:nvPicPr>
          <p:cNvPr id="33" name="Picture 11">
            <a:extLst>
              <a:ext uri="{FF2B5EF4-FFF2-40B4-BE49-F238E27FC236}">
                <a16:creationId xmlns:a16="http://schemas.microsoft.com/office/drawing/2014/main" id="{A22DDA7A-51CD-E881-C755-4FDC3CDCDE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82200" y="2672075"/>
            <a:ext cx="6825743" cy="7614925"/>
          </a:xfrm>
          <a:prstGeom prst="rect">
            <a:avLst/>
          </a:prstGeom>
        </p:spPr>
      </p:pic>
      <p:sp>
        <p:nvSpPr>
          <p:cNvPr id="34" name="Speech Bubble: Rectangle with Corners Rounded 33">
            <a:extLst>
              <a:ext uri="{FF2B5EF4-FFF2-40B4-BE49-F238E27FC236}">
                <a16:creationId xmlns:a16="http://schemas.microsoft.com/office/drawing/2014/main" id="{44B2BE3B-044C-C14B-2DDB-AED7F0E93D26}"/>
              </a:ext>
            </a:extLst>
          </p:cNvPr>
          <p:cNvSpPr/>
          <p:nvPr/>
        </p:nvSpPr>
        <p:spPr>
          <a:xfrm>
            <a:off x="1295400" y="2171700"/>
            <a:ext cx="8305800" cy="5791200"/>
          </a:xfrm>
          <a:prstGeom prst="wedgeRoundRectCallout">
            <a:avLst>
              <a:gd name="adj1" fmla="val 80150"/>
              <a:gd name="adj2" fmla="val -822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smtClean="0">
                <a:solidFill>
                  <a:schemeClr val="tx1"/>
                </a:solidFill>
                <a:latin typeface="Times New Roman" panose="02020603050405020304" pitchFamily="18" charset="0"/>
                <a:cs typeface="Times New Roman" panose="02020603050405020304" pitchFamily="18" charset="0"/>
              </a:rPr>
              <a:t>Em hãy </a:t>
            </a:r>
            <a:r>
              <a:rPr lang="en-US" sz="4800">
                <a:solidFill>
                  <a:schemeClr val="tx1"/>
                </a:solidFill>
                <a:latin typeface="Times New Roman" panose="02020603050405020304" pitchFamily="18" charset="0"/>
                <a:cs typeface="Times New Roman" panose="02020603050405020304" pitchFamily="18" charset="0"/>
              </a:rPr>
              <a:t>kể thêm một số loại hành vi xấu khi giao tiếp trên mạng.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right)">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F7C95DE-C804-E52E-334F-083A2A550D89}"/>
              </a:ext>
            </a:extLst>
          </p:cNvPr>
          <p:cNvSpPr/>
          <p:nvPr/>
        </p:nvSpPr>
        <p:spPr>
          <a:xfrm>
            <a:off x="438150" y="685800"/>
            <a:ext cx="17411700" cy="891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EF3B1CC-1A5B-DE0D-AB77-38A8D607B558}"/>
              </a:ext>
            </a:extLst>
          </p:cNvPr>
          <p:cNvSpPr txBox="1"/>
          <p:nvPr/>
        </p:nvSpPr>
        <p:spPr>
          <a:xfrm>
            <a:off x="1690687" y="1013017"/>
            <a:ext cx="14906625" cy="1063433"/>
          </a:xfrm>
          <a:prstGeom prst="rect">
            <a:avLst/>
          </a:prstGeom>
          <a:noFill/>
        </p:spPr>
        <p:txBody>
          <a:bodyPr wrap="square">
            <a:spAutoFit/>
          </a:bodyPr>
          <a:lstStyle/>
          <a:p>
            <a:pPr marL="571500" indent="-571500" algn="ctr">
              <a:lnSpc>
                <a:spcPct val="150000"/>
              </a:lnSpc>
              <a:spcBef>
                <a:spcPts val="600"/>
              </a:spcBef>
              <a:spcAft>
                <a:spcPts val="800"/>
              </a:spcAft>
              <a:buFont typeface="Arial" panose="020B0604020202020204" pitchFamily="34" charset="0"/>
              <a:buChar char="•"/>
            </a:pPr>
            <a:r>
              <a:rPr lang="en-US"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số loại hành vi xấu khi giao tiếp trên mạng:</a:t>
            </a:r>
            <a:endParaRPr lang="en-US" sz="4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8B2CF608-D4CC-42DB-7C10-316341227E61}"/>
              </a:ext>
            </a:extLst>
          </p:cNvPr>
          <p:cNvGrpSpPr/>
          <p:nvPr/>
        </p:nvGrpSpPr>
        <p:grpSpPr>
          <a:xfrm>
            <a:off x="1066800" y="2630294"/>
            <a:ext cx="7682492" cy="6705932"/>
            <a:chOff x="1066800" y="2630294"/>
            <a:chExt cx="7682492" cy="6705932"/>
          </a:xfrm>
        </p:grpSpPr>
        <p:pic>
          <p:nvPicPr>
            <p:cNvPr id="9" name="Picture 8" descr="Timeline&#10;&#10;Description automatically generated with low confidence">
              <a:extLst>
                <a:ext uri="{FF2B5EF4-FFF2-40B4-BE49-F238E27FC236}">
                  <a16:creationId xmlns:a16="http://schemas.microsoft.com/office/drawing/2014/main" id="{0F23A0ED-FBBA-3D59-2173-5691C6FAE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630294"/>
              <a:ext cx="7682492" cy="4951606"/>
            </a:xfrm>
            <a:prstGeom prst="rect">
              <a:avLst/>
            </a:prstGeom>
          </p:spPr>
        </p:pic>
        <p:sp>
          <p:nvSpPr>
            <p:cNvPr id="11" name="TextBox 10">
              <a:extLst>
                <a:ext uri="{FF2B5EF4-FFF2-40B4-BE49-F238E27FC236}">
                  <a16:creationId xmlns:a16="http://schemas.microsoft.com/office/drawing/2014/main" id="{C1D1FFF1-C3E3-D9F8-F994-5EB3FE884943}"/>
                </a:ext>
              </a:extLst>
            </p:cNvPr>
            <p:cNvSpPr txBox="1"/>
            <p:nvPr/>
          </p:nvSpPr>
          <p:spPr>
            <a:xfrm>
              <a:off x="2424691" y="7581900"/>
              <a:ext cx="4966710" cy="1754326"/>
            </a:xfrm>
            <a:prstGeom prst="rect">
              <a:avLst/>
            </a:prstGeom>
            <a:noFill/>
          </p:spPr>
          <p:txBody>
            <a:bodyPr wrap="square">
              <a:spAutoFit/>
            </a:bodyPr>
            <a:lstStyle/>
            <a:p>
              <a:pPr algn="ctr">
                <a:lnSpc>
                  <a:spcPct val="150000"/>
                </a:lnSpc>
              </a:pPr>
              <a:r>
                <a:rPr lang="en-US" sz="3600">
                  <a:latin typeface="Times New Roman" panose="02020603050405020304" pitchFamily="18" charset="0"/>
                  <a:cs typeface="Times New Roman" panose="02020603050405020304" pitchFamily="18" charset="0"/>
                </a:rPr>
                <a:t>Đưa tin không phù hợp lên mạng</a:t>
              </a:r>
              <a:endParaRPr lang="en-US" sz="3600">
                <a:solidFill>
                  <a:schemeClr val="tx1"/>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C9BE9043-D0D3-551D-294A-20D428DC07A4}"/>
              </a:ext>
            </a:extLst>
          </p:cNvPr>
          <p:cNvGrpSpPr/>
          <p:nvPr/>
        </p:nvGrpSpPr>
        <p:grpSpPr>
          <a:xfrm>
            <a:off x="9926674" y="2630294"/>
            <a:ext cx="7275476" cy="6705931"/>
            <a:chOff x="9926674" y="2630294"/>
            <a:chExt cx="7275476" cy="6705931"/>
          </a:xfrm>
        </p:grpSpPr>
        <p:sp>
          <p:nvSpPr>
            <p:cNvPr id="15" name="TextBox 14">
              <a:extLst>
                <a:ext uri="{FF2B5EF4-FFF2-40B4-BE49-F238E27FC236}">
                  <a16:creationId xmlns:a16="http://schemas.microsoft.com/office/drawing/2014/main" id="{E29661DD-6EFA-EC4F-4DE3-5AD19B790730}"/>
                </a:ext>
              </a:extLst>
            </p:cNvPr>
            <p:cNvSpPr txBox="1"/>
            <p:nvPr/>
          </p:nvSpPr>
          <p:spPr>
            <a:xfrm>
              <a:off x="10325100" y="7581899"/>
              <a:ext cx="6877050" cy="1754326"/>
            </a:xfrm>
            <a:prstGeom prst="rect">
              <a:avLst/>
            </a:prstGeom>
            <a:noFill/>
          </p:spPr>
          <p:txBody>
            <a:bodyPr wrap="square">
              <a:spAutoFit/>
            </a:bodyPr>
            <a:lstStyle/>
            <a:p>
              <a:pPr algn="ctr">
                <a:lnSpc>
                  <a:spcPct val="150000"/>
                </a:lnSpc>
              </a:pPr>
              <a:r>
                <a:rPr lang="vi-VN" sz="3600">
                  <a:latin typeface="Times New Roman" panose="02020603050405020304" pitchFamily="18" charset="0"/>
                  <a:cs typeface="Times New Roman" panose="02020603050405020304" pitchFamily="18" charset="0"/>
                </a:rPr>
                <a:t>Công bố thông tin cá nhân hay tổ chức mà không được phép.</a:t>
              </a:r>
              <a:endParaRPr lang="en-US" sz="360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A537A8D-654D-1987-FC48-D359F82FAC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6674" y="2630294"/>
              <a:ext cx="7161644" cy="4951606"/>
            </a:xfrm>
            <a:prstGeom prst="rect">
              <a:avLst/>
            </a:prstGeom>
          </p:spPr>
        </p:pic>
      </p:grpSp>
    </p:spTree>
    <p:extLst>
      <p:ext uri="{BB962C8B-B14F-4D97-AF65-F5344CB8AC3E}">
        <p14:creationId xmlns:p14="http://schemas.microsoft.com/office/powerpoint/2010/main" val="1621013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F7C95DE-C804-E52E-334F-083A2A550D89}"/>
              </a:ext>
            </a:extLst>
          </p:cNvPr>
          <p:cNvSpPr/>
          <p:nvPr/>
        </p:nvSpPr>
        <p:spPr>
          <a:xfrm>
            <a:off x="438150" y="685800"/>
            <a:ext cx="17411700" cy="891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EF3B1CC-1A5B-DE0D-AB77-38A8D607B558}"/>
              </a:ext>
            </a:extLst>
          </p:cNvPr>
          <p:cNvSpPr txBox="1"/>
          <p:nvPr/>
        </p:nvSpPr>
        <p:spPr>
          <a:xfrm>
            <a:off x="1690687" y="1013017"/>
            <a:ext cx="14906625" cy="1200329"/>
          </a:xfrm>
          <a:prstGeom prst="rect">
            <a:avLst/>
          </a:prstGeom>
          <a:noFill/>
        </p:spPr>
        <p:txBody>
          <a:bodyPr wrap="square">
            <a:spAutoFit/>
          </a:bodyPr>
          <a:lstStyle/>
          <a:p>
            <a:pPr marL="571500" indent="-571500" algn="ctr">
              <a:lnSpc>
                <a:spcPct val="150000"/>
              </a:lnSpc>
              <a:spcBef>
                <a:spcPts val="600"/>
              </a:spcBef>
              <a:spcAft>
                <a:spcPts val="800"/>
              </a:spcAft>
              <a:buFont typeface="Arial" panose="020B0604020202020204" pitchFamily="34" charset="0"/>
              <a:buChar char="•"/>
            </a:pPr>
            <a:r>
              <a:rPr lang="en-US"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số loại hành vi xấu khi giao tiếp trên mạng:</a:t>
            </a:r>
            <a:endParaRPr lang="en-US" sz="4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BCD730CA-B7A6-EFED-08B5-BB900C5DCB48}"/>
              </a:ext>
            </a:extLst>
          </p:cNvPr>
          <p:cNvGrpSpPr/>
          <p:nvPr/>
        </p:nvGrpSpPr>
        <p:grpSpPr>
          <a:xfrm>
            <a:off x="670932" y="3390900"/>
            <a:ext cx="4724400" cy="5923451"/>
            <a:chOff x="762000" y="3409440"/>
            <a:chExt cx="4724400" cy="5923451"/>
          </a:xfrm>
        </p:grpSpPr>
        <p:sp>
          <p:nvSpPr>
            <p:cNvPr id="11" name="TextBox 10">
              <a:extLst>
                <a:ext uri="{FF2B5EF4-FFF2-40B4-BE49-F238E27FC236}">
                  <a16:creationId xmlns:a16="http://schemas.microsoft.com/office/drawing/2014/main" id="{C1D1FFF1-C3E3-D9F8-F994-5EB3FE884943}"/>
                </a:ext>
              </a:extLst>
            </p:cNvPr>
            <p:cNvSpPr txBox="1"/>
            <p:nvPr/>
          </p:nvSpPr>
          <p:spPr>
            <a:xfrm>
              <a:off x="957261" y="7578565"/>
              <a:ext cx="3880860" cy="1754326"/>
            </a:xfrm>
            <a:prstGeom prst="rect">
              <a:avLst/>
            </a:prstGeom>
            <a:noFill/>
          </p:spPr>
          <p:txBody>
            <a:bodyPr wrap="square">
              <a:spAutoFit/>
            </a:bodyPr>
            <a:lstStyle/>
            <a:p>
              <a:pPr algn="ctr">
                <a:lnSpc>
                  <a:spcPct val="150000"/>
                </a:lnSpc>
              </a:pPr>
              <a:r>
                <a:rPr lang="vi-VN" sz="3600">
                  <a:latin typeface="Times New Roman" panose="02020603050405020304" pitchFamily="18" charset="0"/>
                  <a:cs typeface="Times New Roman" panose="02020603050405020304" pitchFamily="18" charset="0"/>
                </a:rPr>
                <a:t>Gửi thư rác hay tin nhắn rác</a:t>
              </a:r>
              <a:endParaRPr lang="en-US" sz="3600">
                <a:solidFill>
                  <a:schemeClr val="tx1"/>
                </a:solidFill>
                <a:latin typeface="Times New Roman" panose="02020603050405020304" pitchFamily="18" charset="0"/>
                <a:cs typeface="Times New Roman" panose="02020603050405020304" pitchFamily="18" charset="0"/>
              </a:endParaRPr>
            </a:p>
          </p:txBody>
        </p:sp>
        <p:pic>
          <p:nvPicPr>
            <p:cNvPr id="2" name="Picture 21">
              <a:extLst>
                <a:ext uri="{FF2B5EF4-FFF2-40B4-BE49-F238E27FC236}">
                  <a16:creationId xmlns:a16="http://schemas.microsoft.com/office/drawing/2014/main" id="{C18074C5-0085-796D-7E69-A265E8D01C4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62000" y="3409440"/>
              <a:ext cx="4724400" cy="4116133"/>
            </a:xfrm>
            <a:prstGeom prst="rect">
              <a:avLst/>
            </a:prstGeom>
          </p:spPr>
        </p:pic>
      </p:grpSp>
      <p:grpSp>
        <p:nvGrpSpPr>
          <p:cNvPr id="7" name="Group 6">
            <a:extLst>
              <a:ext uri="{FF2B5EF4-FFF2-40B4-BE49-F238E27FC236}">
                <a16:creationId xmlns:a16="http://schemas.microsoft.com/office/drawing/2014/main" id="{D6525767-5A98-6263-CB96-7FA4EF16F8B0}"/>
              </a:ext>
            </a:extLst>
          </p:cNvPr>
          <p:cNvGrpSpPr/>
          <p:nvPr/>
        </p:nvGrpSpPr>
        <p:grpSpPr>
          <a:xfrm>
            <a:off x="5541241" y="2772765"/>
            <a:ext cx="5779439" cy="6581456"/>
            <a:chOff x="6254279" y="2676026"/>
            <a:chExt cx="5779439" cy="6581456"/>
          </a:xfrm>
        </p:grpSpPr>
        <p:pic>
          <p:nvPicPr>
            <p:cNvPr id="5" name="Picture 4">
              <a:extLst>
                <a:ext uri="{FF2B5EF4-FFF2-40B4-BE49-F238E27FC236}">
                  <a16:creationId xmlns:a16="http://schemas.microsoft.com/office/drawing/2014/main" id="{D8BE8638-16E2-1D1B-0C60-BA663E64A9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90121" y="2676026"/>
              <a:ext cx="4907756" cy="4907756"/>
            </a:xfrm>
            <a:prstGeom prst="rect">
              <a:avLst/>
            </a:prstGeom>
          </p:spPr>
        </p:pic>
        <p:sp>
          <p:nvSpPr>
            <p:cNvPr id="6" name="TextBox 5">
              <a:extLst>
                <a:ext uri="{FF2B5EF4-FFF2-40B4-BE49-F238E27FC236}">
                  <a16:creationId xmlns:a16="http://schemas.microsoft.com/office/drawing/2014/main" id="{F247D066-68C5-F548-943E-B989A8094BEE}"/>
                </a:ext>
              </a:extLst>
            </p:cNvPr>
            <p:cNvSpPr txBox="1"/>
            <p:nvPr/>
          </p:nvSpPr>
          <p:spPr>
            <a:xfrm>
              <a:off x="6254279" y="7503156"/>
              <a:ext cx="5779439" cy="1754326"/>
            </a:xfrm>
            <a:prstGeom prst="rect">
              <a:avLst/>
            </a:prstGeom>
            <a:noFill/>
          </p:spPr>
          <p:txBody>
            <a:bodyPr wrap="square">
              <a:spAutoFit/>
            </a:bodyPr>
            <a:lstStyle/>
            <a:p>
              <a:pPr algn="ctr">
                <a:lnSpc>
                  <a:spcPct val="150000"/>
                </a:lnSpc>
              </a:pPr>
              <a:r>
                <a:rPr lang="vi-VN" sz="3600">
                  <a:latin typeface="Times New Roman" panose="02020603050405020304" pitchFamily="18" charset="0"/>
                  <a:cs typeface="Times New Roman" panose="02020603050405020304" pitchFamily="18" charset="0"/>
                </a:rPr>
                <a:t>Vi phạm bản quyền khi sử dụng dữ liệu và phần mềm.</a:t>
              </a:r>
              <a:endParaRPr lang="en-US" sz="3600">
                <a:solidFill>
                  <a:schemeClr val="tx1"/>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B2DFEA47-73FC-FE58-CEB6-91CAD6955824}"/>
              </a:ext>
            </a:extLst>
          </p:cNvPr>
          <p:cNvGrpSpPr/>
          <p:nvPr/>
        </p:nvGrpSpPr>
        <p:grpSpPr>
          <a:xfrm>
            <a:off x="11466590" y="3500120"/>
            <a:ext cx="6029645" cy="5047316"/>
            <a:chOff x="11587423" y="3556535"/>
            <a:chExt cx="6029645" cy="5047316"/>
          </a:xfrm>
        </p:grpSpPr>
        <p:pic>
          <p:nvPicPr>
            <p:cNvPr id="10" name="Picture 5">
              <a:extLst>
                <a:ext uri="{FF2B5EF4-FFF2-40B4-BE49-F238E27FC236}">
                  <a16:creationId xmlns:a16="http://schemas.microsoft.com/office/drawing/2014/main" id="{A4823E5C-3D87-583A-C1D9-EE8B779A09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87423" y="3556535"/>
              <a:ext cx="6029645" cy="3904195"/>
            </a:xfrm>
            <a:prstGeom prst="rect">
              <a:avLst/>
            </a:prstGeom>
          </p:spPr>
        </p:pic>
        <p:sp>
          <p:nvSpPr>
            <p:cNvPr id="13" name="TextBox 12">
              <a:extLst>
                <a:ext uri="{FF2B5EF4-FFF2-40B4-BE49-F238E27FC236}">
                  <a16:creationId xmlns:a16="http://schemas.microsoft.com/office/drawing/2014/main" id="{535924ED-F1B9-D9A6-F6A0-CE5F4AD3F3B7}"/>
                </a:ext>
              </a:extLst>
            </p:cNvPr>
            <p:cNvSpPr txBox="1"/>
            <p:nvPr/>
          </p:nvSpPr>
          <p:spPr>
            <a:xfrm>
              <a:off x="12628205" y="7680521"/>
              <a:ext cx="4543425" cy="923330"/>
            </a:xfrm>
            <a:prstGeom prst="rect">
              <a:avLst/>
            </a:prstGeom>
            <a:noFill/>
          </p:spPr>
          <p:txBody>
            <a:bodyPr wrap="square">
              <a:spAutoFit/>
            </a:bodyPr>
            <a:lstStyle/>
            <a:p>
              <a:pPr algn="ctr">
                <a:lnSpc>
                  <a:spcPct val="150000"/>
                </a:lnSpc>
              </a:pPr>
              <a:r>
                <a:rPr lang="vi-VN" sz="3600">
                  <a:latin typeface="Times New Roman" panose="02020603050405020304" pitchFamily="18" charset="0"/>
                  <a:cs typeface="Times New Roman" panose="02020603050405020304" pitchFamily="18" charset="0"/>
                </a:rPr>
                <a:t>Bắt nạt qua mạng.</a:t>
              </a:r>
              <a:endParaRPr lang="en-US" sz="360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24306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F7C95DE-C804-E52E-334F-083A2A550D89}"/>
              </a:ext>
            </a:extLst>
          </p:cNvPr>
          <p:cNvSpPr/>
          <p:nvPr/>
        </p:nvSpPr>
        <p:spPr>
          <a:xfrm>
            <a:off x="438150" y="685800"/>
            <a:ext cx="17411700" cy="891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EF3B1CC-1A5B-DE0D-AB77-38A8D607B558}"/>
              </a:ext>
            </a:extLst>
          </p:cNvPr>
          <p:cNvSpPr txBox="1"/>
          <p:nvPr/>
        </p:nvSpPr>
        <p:spPr>
          <a:xfrm>
            <a:off x="1690687" y="1013017"/>
            <a:ext cx="14906625" cy="1063433"/>
          </a:xfrm>
          <a:prstGeom prst="rect">
            <a:avLst/>
          </a:prstGeom>
          <a:noFill/>
        </p:spPr>
        <p:txBody>
          <a:bodyPr wrap="square">
            <a:spAutoFit/>
          </a:bodyPr>
          <a:lstStyle/>
          <a:p>
            <a:pPr marL="571500" indent="-571500" algn="ctr">
              <a:lnSpc>
                <a:spcPct val="150000"/>
              </a:lnSpc>
              <a:spcBef>
                <a:spcPts val="600"/>
              </a:spcBef>
              <a:spcAft>
                <a:spcPts val="800"/>
              </a:spcAft>
              <a:buFont typeface="Arial" panose="020B0604020202020204" pitchFamily="34" charset="0"/>
              <a:buChar char="•"/>
            </a:pPr>
            <a:r>
              <a:rPr lang="en-US"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số loại hành vi xấu khi giao tiếp trên mạng:</a:t>
            </a:r>
            <a:endParaRPr lang="en-US" sz="4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8992C222-B6FE-3CB6-519C-64999812584F}"/>
              </a:ext>
            </a:extLst>
          </p:cNvPr>
          <p:cNvGrpSpPr/>
          <p:nvPr/>
        </p:nvGrpSpPr>
        <p:grpSpPr>
          <a:xfrm>
            <a:off x="10524045" y="2781300"/>
            <a:ext cx="7001955" cy="6141975"/>
            <a:chOff x="10233461" y="2403667"/>
            <a:chExt cx="7001955" cy="6141975"/>
          </a:xfrm>
        </p:grpSpPr>
        <p:sp>
          <p:nvSpPr>
            <p:cNvPr id="6" name="TextBox 5">
              <a:extLst>
                <a:ext uri="{FF2B5EF4-FFF2-40B4-BE49-F238E27FC236}">
                  <a16:creationId xmlns:a16="http://schemas.microsoft.com/office/drawing/2014/main" id="{F247D066-68C5-F548-943E-B989A8094BEE}"/>
                </a:ext>
              </a:extLst>
            </p:cNvPr>
            <p:cNvSpPr txBox="1"/>
            <p:nvPr/>
          </p:nvSpPr>
          <p:spPr>
            <a:xfrm>
              <a:off x="10408877" y="7622312"/>
              <a:ext cx="6651122" cy="923330"/>
            </a:xfrm>
            <a:prstGeom prst="rect">
              <a:avLst/>
            </a:prstGeom>
            <a:noFill/>
          </p:spPr>
          <p:txBody>
            <a:bodyPr wrap="square">
              <a:spAutoFit/>
            </a:bodyPr>
            <a:lstStyle/>
            <a:p>
              <a:pPr algn="ctr">
                <a:lnSpc>
                  <a:spcPct val="150000"/>
                </a:lnSpc>
              </a:pPr>
              <a:r>
                <a:rPr lang="vi-VN" sz="3600">
                  <a:latin typeface="Times New Roman" panose="02020603050405020304" pitchFamily="18" charset="0"/>
                  <a:cs typeface="Times New Roman" panose="02020603050405020304" pitchFamily="18" charset="0"/>
                </a:rPr>
                <a:t>Ứng xử thiếu văn hóa.</a:t>
              </a:r>
              <a:endParaRPr lang="en-US" sz="3600">
                <a:solidFill>
                  <a:schemeClr val="tx1"/>
                </a:solidFill>
                <a:latin typeface="Times New Roman" panose="02020603050405020304" pitchFamily="18" charset="0"/>
                <a:cs typeface="Times New Roman" panose="02020603050405020304" pitchFamily="18" charset="0"/>
              </a:endParaRPr>
            </a:p>
          </p:txBody>
        </p:sp>
        <p:pic>
          <p:nvPicPr>
            <p:cNvPr id="16" name="Picture 15" descr="Diagram&#10;&#10;Description automatically generated with medium confidence">
              <a:extLst>
                <a:ext uri="{FF2B5EF4-FFF2-40B4-BE49-F238E27FC236}">
                  <a16:creationId xmlns:a16="http://schemas.microsoft.com/office/drawing/2014/main" id="{09DA2D87-3009-740C-B7C4-A27429505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3461" y="2403667"/>
              <a:ext cx="7001955" cy="5218645"/>
            </a:xfrm>
            <a:prstGeom prst="rect">
              <a:avLst/>
            </a:prstGeom>
          </p:spPr>
        </p:pic>
      </p:grpSp>
      <p:grpSp>
        <p:nvGrpSpPr>
          <p:cNvPr id="20" name="Group 19">
            <a:extLst>
              <a:ext uri="{FF2B5EF4-FFF2-40B4-BE49-F238E27FC236}">
                <a16:creationId xmlns:a16="http://schemas.microsoft.com/office/drawing/2014/main" id="{D297E5EC-0054-304F-DEA3-A3AB97654D3C}"/>
              </a:ext>
            </a:extLst>
          </p:cNvPr>
          <p:cNvGrpSpPr/>
          <p:nvPr/>
        </p:nvGrpSpPr>
        <p:grpSpPr>
          <a:xfrm>
            <a:off x="860266" y="2781301"/>
            <a:ext cx="9484606" cy="6140673"/>
            <a:chOff x="569682" y="2403668"/>
            <a:chExt cx="9484606" cy="6140673"/>
          </a:xfrm>
        </p:grpSpPr>
        <p:sp>
          <p:nvSpPr>
            <p:cNvPr id="11" name="TextBox 10">
              <a:extLst>
                <a:ext uri="{FF2B5EF4-FFF2-40B4-BE49-F238E27FC236}">
                  <a16:creationId xmlns:a16="http://schemas.microsoft.com/office/drawing/2014/main" id="{C1D1FFF1-C3E3-D9F8-F994-5EB3FE884943}"/>
                </a:ext>
              </a:extLst>
            </p:cNvPr>
            <p:cNvSpPr txBox="1"/>
            <p:nvPr/>
          </p:nvSpPr>
          <p:spPr>
            <a:xfrm>
              <a:off x="2033003" y="7621011"/>
              <a:ext cx="5610807" cy="923330"/>
            </a:xfrm>
            <a:prstGeom prst="rect">
              <a:avLst/>
            </a:prstGeom>
            <a:noFill/>
          </p:spPr>
          <p:txBody>
            <a:bodyPr wrap="square">
              <a:spAutoFit/>
            </a:bodyPr>
            <a:lstStyle/>
            <a:p>
              <a:pPr algn="ctr">
                <a:lnSpc>
                  <a:spcPct val="150000"/>
                </a:lnSpc>
              </a:pPr>
              <a:r>
                <a:rPr lang="vi-VN" sz="3600">
                  <a:latin typeface="Times New Roman" panose="02020603050405020304" pitchFamily="18" charset="0"/>
                  <a:cs typeface="Times New Roman" panose="02020603050405020304" pitchFamily="18" charset="0"/>
                </a:rPr>
                <a:t>Lừa đảo qua mạng.</a:t>
              </a:r>
              <a:endParaRPr lang="en-US" sz="3600">
                <a:solidFill>
                  <a:schemeClr val="tx1"/>
                </a:solidFill>
                <a:latin typeface="Times New Roman" panose="02020603050405020304" pitchFamily="18" charset="0"/>
                <a:cs typeface="Times New Roman" panose="02020603050405020304" pitchFamily="18" charset="0"/>
              </a:endParaRPr>
            </a:p>
          </p:txBody>
        </p:sp>
        <p:pic>
          <p:nvPicPr>
            <p:cNvPr id="18" name="Picture 17" descr="A picture containing text&#10;&#10;Description automatically generated">
              <a:extLst>
                <a:ext uri="{FF2B5EF4-FFF2-40B4-BE49-F238E27FC236}">
                  <a16:creationId xmlns:a16="http://schemas.microsoft.com/office/drawing/2014/main" id="{004CBBE9-7D09-6348-7374-837AC78C0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82" y="2403668"/>
              <a:ext cx="9484606" cy="5218644"/>
            </a:xfrm>
            <a:prstGeom prst="rect">
              <a:avLst/>
            </a:prstGeom>
          </p:spPr>
        </p:pic>
      </p:grpSp>
    </p:spTree>
    <p:extLst>
      <p:ext uri="{BB962C8B-B14F-4D97-AF65-F5344CB8AC3E}">
        <p14:creationId xmlns:p14="http://schemas.microsoft.com/office/powerpoint/2010/main" val="2083013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5D2FA0B-3A5A-0667-CF04-3314A24DBAD7}"/>
              </a:ext>
            </a:extLst>
          </p:cNvPr>
          <p:cNvSpPr/>
          <p:nvPr/>
        </p:nvSpPr>
        <p:spPr>
          <a:xfrm>
            <a:off x="5362575" y="-1398"/>
            <a:ext cx="7562850" cy="209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Times New Roman" panose="02020603050405020304" pitchFamily="18" charset="0"/>
                <a:cs typeface="Times New Roman" panose="02020603050405020304" pitchFamily="18" charset="0"/>
              </a:rPr>
              <a:t>THẢO LUẬN CẶP </a:t>
            </a:r>
            <a:r>
              <a:rPr lang="en-US" sz="4800" b="1" smtClean="0">
                <a:solidFill>
                  <a:schemeClr val="tx1"/>
                </a:solidFill>
                <a:latin typeface="Times New Roman" panose="02020603050405020304" pitchFamily="18" charset="0"/>
                <a:cs typeface="Times New Roman" panose="02020603050405020304" pitchFamily="18" charset="0"/>
              </a:rPr>
              <a:t>ĐÔI (3’)</a:t>
            </a:r>
            <a:endParaRPr lang="en-US" sz="4800" b="1">
              <a:solidFill>
                <a:schemeClr val="tx1"/>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E0AA313C-3E08-F3D1-C2B3-EC53F011DC96}"/>
              </a:ext>
            </a:extLst>
          </p:cNvPr>
          <p:cNvSpPr/>
          <p:nvPr/>
        </p:nvSpPr>
        <p:spPr>
          <a:xfrm>
            <a:off x="438150" y="2552700"/>
            <a:ext cx="17411700" cy="704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E9C43AD-598A-DE2D-C239-9962136775C8}"/>
              </a:ext>
            </a:extLst>
          </p:cNvPr>
          <p:cNvSpPr txBox="1"/>
          <p:nvPr/>
        </p:nvSpPr>
        <p:spPr>
          <a:xfrm>
            <a:off x="990600" y="3554368"/>
            <a:ext cx="10287000" cy="5045164"/>
          </a:xfrm>
          <a:prstGeom prst="rect">
            <a:avLst/>
          </a:prstGeom>
          <a:noFill/>
        </p:spPr>
        <p:txBody>
          <a:bodyPr wrap="square">
            <a:spAutoFit/>
          </a:bodyPr>
          <a:lstStyle/>
          <a:p>
            <a:pPr algn="just">
              <a:lnSpc>
                <a:spcPct val="150000"/>
              </a:lnSpc>
            </a:pPr>
            <a:r>
              <a:rPr lang="vi-VN" sz="4400" b="0" i="0">
                <a:solidFill>
                  <a:srgbClr val="333333"/>
                </a:solidFill>
                <a:effectLst/>
                <a:latin typeface="Times New Roman" panose="02020603050405020304" pitchFamily="18" charset="0"/>
                <a:cs typeface="Times New Roman" panose="02020603050405020304" pitchFamily="18" charset="0"/>
              </a:rPr>
              <a:t>Em hãy lấy ví dụ về các vấn đề tiêu cực có thể nảy sinh khi tham gia các hoạt động sau trên mạng:</a:t>
            </a:r>
          </a:p>
          <a:p>
            <a:pPr algn="just">
              <a:lnSpc>
                <a:spcPct val="150000"/>
              </a:lnSpc>
            </a:pPr>
            <a:r>
              <a:rPr lang="vi-VN" sz="4400" b="0" i="0">
                <a:solidFill>
                  <a:srgbClr val="333333"/>
                </a:solidFill>
                <a:effectLst/>
                <a:latin typeface="Times New Roman" panose="02020603050405020304" pitchFamily="18" charset="0"/>
                <a:cs typeface="Times New Roman" panose="02020603050405020304" pitchFamily="18" charset="0"/>
              </a:rPr>
              <a:t> a. Tranh luận trên facebook</a:t>
            </a:r>
          </a:p>
          <a:p>
            <a:pPr algn="just">
              <a:lnSpc>
                <a:spcPct val="150000"/>
              </a:lnSpc>
            </a:pPr>
            <a:r>
              <a:rPr lang="vi-VN" sz="4400" b="0" i="0">
                <a:solidFill>
                  <a:srgbClr val="333333"/>
                </a:solidFill>
                <a:effectLst/>
                <a:latin typeface="Times New Roman" panose="02020603050405020304" pitchFamily="18" charset="0"/>
                <a:cs typeface="Times New Roman" panose="02020603050405020304" pitchFamily="18" charset="0"/>
              </a:rPr>
              <a:t> b. Gửi thư điện tử</a:t>
            </a:r>
          </a:p>
        </p:txBody>
      </p:sp>
      <p:pic>
        <p:nvPicPr>
          <p:cNvPr id="30" name="Picture 14">
            <a:extLst>
              <a:ext uri="{FF2B5EF4-FFF2-40B4-BE49-F238E27FC236}">
                <a16:creationId xmlns:a16="http://schemas.microsoft.com/office/drawing/2014/main" id="{6AC47464-71C2-140A-350E-AC830C4BF52F}"/>
              </a:ext>
            </a:extLst>
          </p:cNvPr>
          <p:cNvPicPr>
            <a:picLocks noChangeAspect="1"/>
          </p:cNvPicPr>
          <p:nvPr/>
        </p:nvPicPr>
        <p:blipFill>
          <a:blip r:embed="rId2"/>
          <a:srcRect/>
          <a:stretch>
            <a:fillRect/>
          </a:stretch>
        </p:blipFill>
        <p:spPr>
          <a:xfrm>
            <a:off x="11830050" y="2988595"/>
            <a:ext cx="4833277" cy="61767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par>
                                <p:cTn id="16" presetID="2" presetClass="entr" presetSubtype="4"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F7C95DE-C804-E52E-334F-083A2A550D89}"/>
              </a:ext>
            </a:extLst>
          </p:cNvPr>
          <p:cNvSpPr/>
          <p:nvPr/>
        </p:nvSpPr>
        <p:spPr>
          <a:xfrm>
            <a:off x="438150" y="685800"/>
            <a:ext cx="17411700" cy="891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EF3B1CC-1A5B-DE0D-AB77-38A8D607B558}"/>
              </a:ext>
            </a:extLst>
          </p:cNvPr>
          <p:cNvSpPr txBox="1"/>
          <p:nvPr/>
        </p:nvSpPr>
        <p:spPr>
          <a:xfrm>
            <a:off x="1690687" y="800100"/>
            <a:ext cx="14906625" cy="1200329"/>
          </a:xfrm>
          <a:prstGeom prst="rect">
            <a:avLst/>
          </a:prstGeom>
          <a:noFill/>
        </p:spPr>
        <p:txBody>
          <a:bodyPr wrap="square">
            <a:spAutoFit/>
          </a:bodyPr>
          <a:lstStyle/>
          <a:p>
            <a:pPr algn="ctr">
              <a:lnSpc>
                <a:spcPct val="150000"/>
              </a:lnSpc>
              <a:spcBef>
                <a:spcPts val="600"/>
              </a:spcBef>
              <a:spcAft>
                <a:spcPts val="800"/>
              </a:spcAft>
            </a:pPr>
            <a:r>
              <a:rPr lang="en-US"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US" sz="4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1384D2-EF66-0E52-1625-648B9F6024D7}"/>
              </a:ext>
            </a:extLst>
          </p:cNvPr>
          <p:cNvSpPr txBox="1"/>
          <p:nvPr/>
        </p:nvSpPr>
        <p:spPr>
          <a:xfrm>
            <a:off x="3488530" y="1773724"/>
            <a:ext cx="11310937" cy="2123658"/>
          </a:xfrm>
          <a:prstGeom prst="rect">
            <a:avLst/>
          </a:prstGeom>
          <a:noFill/>
        </p:spPr>
        <p:txBody>
          <a:bodyPr wrap="square">
            <a:spAutoFit/>
          </a:bodyPr>
          <a:lstStyle/>
          <a:p>
            <a:pPr algn="ctr">
              <a:lnSpc>
                <a:spcPct val="150000"/>
              </a:lnSpc>
            </a:pPr>
            <a:r>
              <a:rPr lang="nl-NL" sz="4400">
                <a:effectLst/>
                <a:latin typeface="Times New Roman" panose="02020603050405020304" pitchFamily="18" charset="0"/>
                <a:ea typeface="Times New Roman" panose="02020603050405020304" pitchFamily="18" charset="0"/>
                <a:cs typeface="Times New Roman" panose="02020603050405020304" pitchFamily="18" charset="0"/>
              </a:rPr>
              <a:t>a) Một vài hành vi xấu có thể khi tranh luận trên mạng xã hội xã hội facebook: </a:t>
            </a:r>
            <a:endParaRPr lang="en-US" sz="440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0E59181-04FA-C165-2006-A43306EB5331}"/>
              </a:ext>
            </a:extLst>
          </p:cNvPr>
          <p:cNvSpPr/>
          <p:nvPr/>
        </p:nvSpPr>
        <p:spPr>
          <a:xfrm>
            <a:off x="1072753" y="4130563"/>
            <a:ext cx="7834313" cy="215472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t>
            </a:r>
            <a:r>
              <a:rPr lang="nl-NL" sz="4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ranh </a:t>
            </a:r>
            <a:r>
              <a:rPr lang="nl-NL" sz="44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luận, bình luận bằng lời lẽ </a:t>
            </a:r>
            <a:r>
              <a:rPr lang="nl-NL" sz="4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thiếu văn </a:t>
            </a:r>
            <a:r>
              <a:rPr lang="nl-NL" sz="44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hóa....</a:t>
            </a:r>
            <a:endParaRPr lang="en-US" sz="440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69F9D5BB-AD58-77FD-ACAA-7C2BA38251B6}"/>
              </a:ext>
            </a:extLst>
          </p:cNvPr>
          <p:cNvSpPr/>
          <p:nvPr/>
        </p:nvSpPr>
        <p:spPr>
          <a:xfrm>
            <a:off x="1072753" y="6789748"/>
            <a:ext cx="7834313" cy="215472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ưa các nội </a:t>
            </a:r>
            <a:r>
              <a:rPr lang="vi-VN" sz="44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du</a:t>
            </a:r>
            <a:r>
              <a:rPr lang="en-US" sz="44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a:t>
            </a:r>
            <a:r>
              <a:rPr lang="vi-VN" sz="44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thiếu văn </a:t>
            </a:r>
            <a:r>
              <a:rPr lang="vi-VN" sz="44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44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và sai thông tin, sai sự thật….</a:t>
            </a:r>
            <a:endParaRPr lang="en-US" sz="440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E6CC14E-4B31-9441-87DB-B3D25D35BA4B}"/>
              </a:ext>
            </a:extLst>
          </p:cNvPr>
          <p:cNvSpPr/>
          <p:nvPr/>
        </p:nvSpPr>
        <p:spPr>
          <a:xfrm>
            <a:off x="9461301" y="4130563"/>
            <a:ext cx="7834313" cy="481390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ưa các nội dung sai lệch hoặc vi phạm tính riêng tư của người khác...</a:t>
            </a:r>
            <a:endParaRPr lang="en-US" sz="4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897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3" grpId="0"/>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F7C95DE-C804-E52E-334F-083A2A550D89}"/>
              </a:ext>
            </a:extLst>
          </p:cNvPr>
          <p:cNvSpPr/>
          <p:nvPr/>
        </p:nvSpPr>
        <p:spPr>
          <a:xfrm>
            <a:off x="438150" y="685800"/>
            <a:ext cx="17411700" cy="891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EF3B1CC-1A5B-DE0D-AB77-38A8D607B558}"/>
              </a:ext>
            </a:extLst>
          </p:cNvPr>
          <p:cNvSpPr txBox="1"/>
          <p:nvPr/>
        </p:nvSpPr>
        <p:spPr>
          <a:xfrm>
            <a:off x="1690687" y="1181100"/>
            <a:ext cx="14906625" cy="1200329"/>
          </a:xfrm>
          <a:prstGeom prst="rect">
            <a:avLst/>
          </a:prstGeom>
          <a:noFill/>
        </p:spPr>
        <p:txBody>
          <a:bodyPr wrap="square">
            <a:spAutoFit/>
          </a:bodyPr>
          <a:lstStyle/>
          <a:p>
            <a:pPr algn="ctr">
              <a:lnSpc>
                <a:spcPct val="150000"/>
              </a:lnSpc>
              <a:spcBef>
                <a:spcPts val="600"/>
              </a:spcBef>
              <a:spcAft>
                <a:spcPts val="800"/>
              </a:spcAft>
            </a:pPr>
            <a:r>
              <a:rPr lang="en-US"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US" sz="4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1384D2-EF66-0E52-1625-648B9F6024D7}"/>
              </a:ext>
            </a:extLst>
          </p:cNvPr>
          <p:cNvSpPr txBox="1"/>
          <p:nvPr/>
        </p:nvSpPr>
        <p:spPr>
          <a:xfrm>
            <a:off x="2772964" y="2408387"/>
            <a:ext cx="12742070" cy="1107996"/>
          </a:xfrm>
          <a:prstGeom prst="rect">
            <a:avLst/>
          </a:prstGeom>
          <a:noFill/>
        </p:spPr>
        <p:txBody>
          <a:bodyPr wrap="square">
            <a:spAutoFit/>
          </a:bodyPr>
          <a:lstStyle/>
          <a:p>
            <a:pPr algn="ctr">
              <a:lnSpc>
                <a:spcPct val="150000"/>
              </a:lnSpc>
            </a:pPr>
            <a:r>
              <a:rPr lang="vi-VN" sz="4400">
                <a:latin typeface="Times New Roman" panose="02020603050405020304" pitchFamily="18" charset="0"/>
                <a:ea typeface="Times New Roman" panose="02020603050405020304" pitchFamily="18" charset="0"/>
                <a:cs typeface="Times New Roman" panose="02020603050405020304" pitchFamily="18" charset="0"/>
              </a:rPr>
              <a:t>b) Một vài hành vi xấu có thể khi gửi thư điện tử</a:t>
            </a:r>
            <a:endParaRPr lang="en-US" sz="440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0E59181-04FA-C165-2006-A43306EB5331}"/>
              </a:ext>
            </a:extLst>
          </p:cNvPr>
          <p:cNvSpPr/>
          <p:nvPr/>
        </p:nvSpPr>
        <p:spPr>
          <a:xfrm>
            <a:off x="1072753" y="3924300"/>
            <a:ext cx="7834313" cy="215472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Gửi thư rác</a:t>
            </a:r>
            <a:endParaRPr lang="en-US" sz="440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69F9D5BB-AD58-77FD-ACAA-7C2BA38251B6}"/>
              </a:ext>
            </a:extLst>
          </p:cNvPr>
          <p:cNvSpPr/>
          <p:nvPr/>
        </p:nvSpPr>
        <p:spPr>
          <a:xfrm>
            <a:off x="1072753" y="6583485"/>
            <a:ext cx="7834313" cy="215472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Gửi </a:t>
            </a:r>
            <a:r>
              <a:rPr lang="vi-VN"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thư gắn kèm mã độc có mục đích phát tán mã độc</a:t>
            </a:r>
            <a:endParaRPr lang="en-US" sz="440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E6CC14E-4B31-9441-87DB-B3D25D35BA4B}"/>
              </a:ext>
            </a:extLst>
          </p:cNvPr>
          <p:cNvSpPr/>
          <p:nvPr/>
        </p:nvSpPr>
        <p:spPr>
          <a:xfrm>
            <a:off x="9461301" y="3924300"/>
            <a:ext cx="7834313" cy="481390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ửi thư cho nhiều người có nội dung vu khống hay nhục mạ người </a:t>
            </a:r>
            <a:r>
              <a:rPr lang="vi-VN" sz="44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44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2345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8833" y="6896100"/>
            <a:ext cx="2712720" cy="3390900"/>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5473607" y="-20791"/>
            <a:ext cx="2773680" cy="3467100"/>
          </a:xfrm>
          <a:prstGeom prst="rect">
            <a:avLst/>
          </a:prstGeom>
        </p:spPr>
      </p:pic>
      <p:pic>
        <p:nvPicPr>
          <p:cNvPr id="3" name="Hiểm họa từ những thử thách trên mạng xã hội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5748" y="114301"/>
            <a:ext cx="17931746" cy="9829800"/>
          </a:xfrm>
          <a:prstGeom prst="rect">
            <a:avLst/>
          </a:prstGeom>
        </p:spPr>
      </p:pic>
    </p:spTree>
    <p:extLst>
      <p:ext uri="{BB962C8B-B14F-4D97-AF65-F5344CB8AC3E}">
        <p14:creationId xmlns:p14="http://schemas.microsoft.com/office/powerpoint/2010/main" val="275605431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8"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C1AAAF5-3FA0-C479-8C12-227649841304}"/>
              </a:ext>
            </a:extLst>
          </p:cNvPr>
          <p:cNvSpPr txBox="1"/>
          <p:nvPr/>
        </p:nvSpPr>
        <p:spPr>
          <a:xfrm>
            <a:off x="1257300" y="266701"/>
            <a:ext cx="15773400" cy="1184876"/>
          </a:xfrm>
          <a:prstGeom prst="rect">
            <a:avLst/>
          </a:prstGeom>
          <a:noFill/>
        </p:spPr>
        <p:txBody>
          <a:bodyPr wrap="square">
            <a:spAutoFit/>
          </a:bodyPr>
          <a:lstStyle/>
          <a:p>
            <a:pPr algn="ctr">
              <a:lnSpc>
                <a:spcPct val="150000"/>
              </a:lnSpc>
            </a:pPr>
            <a:r>
              <a:rPr lang="nl-NL" sz="5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 Những vấn đề đạo đức, pháp luật và văn hóa</a:t>
            </a:r>
            <a:endParaRPr lang="en-US" sz="5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B4B69FC-1C70-135B-1A4C-E46128F2E0DD}"/>
              </a:ext>
            </a:extLst>
          </p:cNvPr>
          <p:cNvSpPr/>
          <p:nvPr/>
        </p:nvSpPr>
        <p:spPr>
          <a:xfrm>
            <a:off x="438150" y="2171700"/>
            <a:ext cx="17411700" cy="7543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B40C138-517B-4FDC-2290-555152F96EAA}"/>
              </a:ext>
            </a:extLst>
          </p:cNvPr>
          <p:cNvSpPr txBox="1"/>
          <p:nvPr/>
        </p:nvSpPr>
        <p:spPr>
          <a:xfrm>
            <a:off x="814387" y="2628900"/>
            <a:ext cx="16659225" cy="6288901"/>
          </a:xfrm>
          <a:prstGeom prst="rect">
            <a:avLst/>
          </a:prstGeom>
          <a:noFill/>
        </p:spPr>
        <p:txBody>
          <a:bodyPr wrap="square">
            <a:spAutoFit/>
          </a:bodyPr>
          <a:lstStyle/>
          <a:p>
            <a:pPr algn="just">
              <a:lnSpc>
                <a:spcPct val="150000"/>
              </a:lnSpc>
              <a:spcAft>
                <a:spcPts val="800"/>
              </a:spcAft>
            </a:pPr>
            <a:r>
              <a:rPr lang="en-US" sz="4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 động 1: </a:t>
            </a:r>
            <a:r>
              <a:rPr lang="vi-VN" sz="4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Xem xét tình huống sau và trả lời câu hỏi:</a:t>
            </a:r>
          </a:p>
          <a:p>
            <a:pPr algn="just">
              <a:lnSpc>
                <a:spcPct val="150000"/>
              </a:lnSpc>
              <a:spcAft>
                <a:spcPts val="800"/>
              </a:spcAft>
            </a:pP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 mâu thuẫn ở một diễn đàn trên mạng, một nhóm nữ sinh đánh một bạn nữ khác. Các bạn xung quanh đã không can ngăn mà còn quay phim rồi đưa lên mạng xã hội. Do có nhiều bình luận thiếu thiện ý trên mạng xã hội dẫn đến xấu hổ với bạn bè, nạn nhân đã bỏ nhà ra đi không để lại lời nhắn</a:t>
            </a:r>
            <a:r>
              <a:rPr lang="vi-VN" sz="4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flipV="1">
            <a:off x="438150" y="1714500"/>
            <a:ext cx="17411700" cy="0"/>
          </a:xfrm>
          <a:prstGeom prst="line">
            <a:avLst/>
          </a:prstGeom>
          <a:ln w="47625" cap="flat">
            <a:solidFill>
              <a:srgbClr val="FFFFFF"/>
            </a:solidFill>
            <a:prstDash val="solid"/>
            <a:headEnd type="oval" w="lg" len="lg"/>
            <a:tailEnd type="oval" w="lg" len="lg"/>
          </a:ln>
        </p:spPr>
      </p:sp>
      <p:sp>
        <p:nvSpPr>
          <p:cNvPr id="8" name="TextBox 7">
            <a:extLst>
              <a:ext uri="{FF2B5EF4-FFF2-40B4-BE49-F238E27FC236}">
                <a16:creationId xmlns:a16="http://schemas.microsoft.com/office/drawing/2014/main" id="{4C1AAAF5-3FA0-C479-8C12-227649841304}"/>
              </a:ext>
            </a:extLst>
          </p:cNvPr>
          <p:cNvSpPr txBox="1"/>
          <p:nvPr/>
        </p:nvSpPr>
        <p:spPr>
          <a:xfrm>
            <a:off x="1257300" y="266701"/>
            <a:ext cx="15773400" cy="1184876"/>
          </a:xfrm>
          <a:prstGeom prst="rect">
            <a:avLst/>
          </a:prstGeom>
          <a:noFill/>
        </p:spPr>
        <p:txBody>
          <a:bodyPr wrap="square">
            <a:spAutoFit/>
          </a:bodyPr>
          <a:lstStyle/>
          <a:p>
            <a:pPr algn="ctr">
              <a:lnSpc>
                <a:spcPct val="150000"/>
              </a:lnSpc>
            </a:pPr>
            <a:r>
              <a:rPr lang="nl-NL" sz="5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 Những vấn đề đạo đức, pháp luật và văn hóa</a:t>
            </a:r>
            <a:endParaRPr lang="en-US" sz="5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B4B69FC-1C70-135B-1A4C-E46128F2E0DD}"/>
              </a:ext>
            </a:extLst>
          </p:cNvPr>
          <p:cNvSpPr/>
          <p:nvPr/>
        </p:nvSpPr>
        <p:spPr>
          <a:xfrm>
            <a:off x="438150" y="2171700"/>
            <a:ext cx="17411700" cy="7543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Freeform 31">
            <a:extLst>
              <a:ext uri="{FF2B5EF4-FFF2-40B4-BE49-F238E27FC236}">
                <a16:creationId xmlns:a16="http://schemas.microsoft.com/office/drawing/2014/main" id="{A41B9CD1-361E-107C-1081-A7B612AACA7B}"/>
              </a:ext>
            </a:extLst>
          </p:cNvPr>
          <p:cNvSpPr/>
          <p:nvPr/>
        </p:nvSpPr>
        <p:spPr>
          <a:xfrm>
            <a:off x="438151" y="2171700"/>
            <a:ext cx="4362450" cy="1155299"/>
          </a:xfrm>
          <a:prstGeom prst="homePlate">
            <a:avLst/>
          </a:prstGeom>
          <a:solidFill>
            <a:srgbClr val="BAD8EC"/>
          </a:solidFill>
        </p:spPr>
        <p:txBody>
          <a:bodyPr anchor="ctr"/>
          <a:lstStyle/>
          <a:p>
            <a:pPr algn="ctr"/>
            <a:r>
              <a:rPr lang="en-US" sz="4800" b="1">
                <a:latin typeface="Times New Roman" panose="02020603050405020304" pitchFamily="18" charset="0"/>
                <a:cs typeface="Times New Roman" panose="02020603050405020304" pitchFamily="18" charset="0"/>
              </a:rPr>
              <a:t>Thảo </a:t>
            </a:r>
            <a:r>
              <a:rPr lang="en-US" sz="4800" b="1" smtClean="0">
                <a:latin typeface="Times New Roman" panose="02020603050405020304" pitchFamily="18" charset="0"/>
                <a:cs typeface="Times New Roman" panose="02020603050405020304" pitchFamily="18" charset="0"/>
              </a:rPr>
              <a:t>luận (7’)</a:t>
            </a:r>
            <a:endParaRPr lang="en-US" sz="48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B40C138-517B-4FDC-2290-555152F96EAA}"/>
              </a:ext>
            </a:extLst>
          </p:cNvPr>
          <p:cNvSpPr txBox="1"/>
          <p:nvPr/>
        </p:nvSpPr>
        <p:spPr>
          <a:xfrm>
            <a:off x="533400" y="3238500"/>
            <a:ext cx="11201400" cy="6042680"/>
          </a:xfrm>
          <a:prstGeom prst="rect">
            <a:avLst/>
          </a:prstGeom>
          <a:noFill/>
        </p:spPr>
        <p:txBody>
          <a:bodyPr wrap="square">
            <a:spAutoFit/>
          </a:bodyPr>
          <a:lstStyle/>
          <a:p>
            <a:pPr algn="just">
              <a:spcAft>
                <a:spcPts val="800"/>
              </a:spcAft>
            </a:pPr>
            <a:r>
              <a:rPr lang="vi-VN"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hỏi:</a:t>
            </a:r>
          </a:p>
          <a:p>
            <a:pPr marL="742950" indent="-742950" algn="just">
              <a:spcAft>
                <a:spcPts val="800"/>
              </a:spcAft>
              <a:buAutoNum type="arabicPeriod"/>
            </a:pPr>
            <a:r>
              <a:rPr lang="vi-VN"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a:t>
            </a:r>
            <a:r>
              <a:rPr lang="vi-VN"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 huống trên, </a:t>
            </a:r>
            <a:r>
              <a:rPr lang="en-US"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những </a:t>
            </a:r>
            <a:r>
              <a:rPr lang="vi-VN"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vi</a:t>
            </a:r>
            <a:r>
              <a:rPr lang="en-US"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nào </a:t>
            </a:r>
            <a:r>
              <a:rPr lang="vi-VN"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 phạm</a:t>
            </a:r>
            <a:r>
              <a:rPr lang="en-US"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Mức độ của từng </a:t>
            </a:r>
            <a:r>
              <a:rPr lang="vi-VN"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vi</a:t>
            </a:r>
            <a:r>
              <a:rPr lang="en-US"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 vi phạm đạo đức hay pháp luật</a:t>
            </a:r>
            <a:r>
              <a:rPr lang="vi-VN"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 Dãy 1,3)</a:t>
            </a:r>
          </a:p>
          <a:p>
            <a:pPr marL="742950" indent="-742950" algn="just">
              <a:spcAft>
                <a:spcPts val="800"/>
              </a:spcAft>
              <a:buFontTx/>
              <a:buAutoNum type="arabicPeriod"/>
            </a:pPr>
            <a:r>
              <a:rPr lang="vi-VN"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 </a:t>
            </a:r>
            <a:r>
              <a:rPr lang="vi-VN"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yếu tố nào của Internet đã khiến sự việc trở nên trầm trọng</a:t>
            </a:r>
            <a:r>
              <a:rPr lang="vi-VN"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742950" indent="-742950" algn="just">
              <a:spcAft>
                <a:spcPts val="800"/>
              </a:spcAft>
              <a:buFontTx/>
              <a:buAutoNum type="arabicPeriod"/>
            </a:pPr>
            <a:r>
              <a:rPr lang="en-US"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tình huống trên, yếu tố nào của Internet đã khiến sự việc trở nên trầm trọng?</a:t>
            </a:r>
            <a:endParaRPr lang="en-US" sz="4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4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(Câu 2,3: Dãy 2,4)</a:t>
            </a:r>
            <a:endParaRPr lang="vi-VN"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15">
            <a:extLst>
              <a:ext uri="{FF2B5EF4-FFF2-40B4-BE49-F238E27FC236}">
                <a16:creationId xmlns:a16="http://schemas.microsoft.com/office/drawing/2014/main" id="{81231B7C-C27D-C98D-2F8A-C20DB95A2B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525746" y="2171700"/>
            <a:ext cx="6319024" cy="7109480"/>
          </a:xfrm>
          <a:prstGeom prst="rect">
            <a:avLst/>
          </a:prstGeom>
        </p:spPr>
      </p:pic>
    </p:spTree>
    <p:extLst>
      <p:ext uri="{BB962C8B-B14F-4D97-AF65-F5344CB8AC3E}">
        <p14:creationId xmlns:p14="http://schemas.microsoft.com/office/powerpoint/2010/main" val="1767903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flipV="1">
            <a:off x="438150" y="1714500"/>
            <a:ext cx="17411700" cy="0"/>
          </a:xfrm>
          <a:prstGeom prst="line">
            <a:avLst/>
          </a:prstGeom>
          <a:ln w="47625" cap="flat">
            <a:solidFill>
              <a:srgbClr val="FFFFFF"/>
            </a:solidFill>
            <a:prstDash val="solid"/>
            <a:headEnd type="oval" w="lg" len="lg"/>
            <a:tailEnd type="oval" w="lg" len="lg"/>
          </a:ln>
        </p:spPr>
      </p:sp>
      <p:sp>
        <p:nvSpPr>
          <p:cNvPr id="8" name="TextBox 7">
            <a:extLst>
              <a:ext uri="{FF2B5EF4-FFF2-40B4-BE49-F238E27FC236}">
                <a16:creationId xmlns:a16="http://schemas.microsoft.com/office/drawing/2014/main" id="{4C1AAAF5-3FA0-C479-8C12-227649841304}"/>
              </a:ext>
            </a:extLst>
          </p:cNvPr>
          <p:cNvSpPr txBox="1"/>
          <p:nvPr/>
        </p:nvSpPr>
        <p:spPr>
          <a:xfrm>
            <a:off x="1257300" y="266701"/>
            <a:ext cx="15773400" cy="1184876"/>
          </a:xfrm>
          <a:prstGeom prst="rect">
            <a:avLst/>
          </a:prstGeom>
          <a:noFill/>
        </p:spPr>
        <p:txBody>
          <a:bodyPr wrap="square">
            <a:spAutoFit/>
          </a:bodyPr>
          <a:lstStyle/>
          <a:p>
            <a:pPr algn="ctr">
              <a:lnSpc>
                <a:spcPct val="150000"/>
              </a:lnSpc>
            </a:pPr>
            <a:r>
              <a:rPr lang="nl-NL" sz="5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 Những vấn đề đạo đức, pháp luật và văn hóa</a:t>
            </a:r>
            <a:endParaRPr lang="en-US" sz="5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B4B69FC-1C70-135B-1A4C-E46128F2E0DD}"/>
              </a:ext>
            </a:extLst>
          </p:cNvPr>
          <p:cNvSpPr/>
          <p:nvPr/>
        </p:nvSpPr>
        <p:spPr>
          <a:xfrm>
            <a:off x="438150" y="2171700"/>
            <a:ext cx="17411700" cy="7543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Freeform 31">
            <a:extLst>
              <a:ext uri="{FF2B5EF4-FFF2-40B4-BE49-F238E27FC236}">
                <a16:creationId xmlns:a16="http://schemas.microsoft.com/office/drawing/2014/main" id="{A41B9CD1-361E-107C-1081-A7B612AACA7B}"/>
              </a:ext>
            </a:extLst>
          </p:cNvPr>
          <p:cNvSpPr/>
          <p:nvPr/>
        </p:nvSpPr>
        <p:spPr>
          <a:xfrm>
            <a:off x="438151" y="2171700"/>
            <a:ext cx="4362450" cy="1155299"/>
          </a:xfrm>
          <a:prstGeom prst="homePlate">
            <a:avLst/>
          </a:prstGeom>
          <a:solidFill>
            <a:srgbClr val="BAD8EC"/>
          </a:solidFill>
        </p:spPr>
        <p:txBody>
          <a:bodyPr anchor="ctr"/>
          <a:lstStyle/>
          <a:p>
            <a:pPr algn="ctr"/>
            <a:r>
              <a:rPr lang="en-US" sz="4800" b="1">
                <a:latin typeface="Times New Roman" panose="02020603050405020304" pitchFamily="18" charset="0"/>
                <a:cs typeface="Times New Roman" panose="02020603050405020304" pitchFamily="18" charset="0"/>
              </a:rPr>
              <a:t>Thảo </a:t>
            </a:r>
            <a:r>
              <a:rPr lang="en-US" sz="4800" b="1" smtClean="0">
                <a:latin typeface="Times New Roman" panose="02020603050405020304" pitchFamily="18" charset="0"/>
                <a:cs typeface="Times New Roman" panose="02020603050405020304" pitchFamily="18" charset="0"/>
              </a:rPr>
              <a:t>luận</a:t>
            </a:r>
            <a:endParaRPr lang="en-US" sz="48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B40C138-517B-4FDC-2290-555152F96EAA}"/>
              </a:ext>
            </a:extLst>
          </p:cNvPr>
          <p:cNvSpPr txBox="1"/>
          <p:nvPr/>
        </p:nvSpPr>
        <p:spPr>
          <a:xfrm>
            <a:off x="762000" y="3346049"/>
            <a:ext cx="9401175" cy="3919022"/>
          </a:xfrm>
          <a:prstGeom prst="rect">
            <a:avLst/>
          </a:prstGeom>
          <a:noFill/>
        </p:spPr>
        <p:txBody>
          <a:bodyPr wrap="square">
            <a:spAutoFit/>
          </a:bodyPr>
          <a:lstStyle/>
          <a:p>
            <a:pPr algn="just">
              <a:lnSpc>
                <a:spcPct val="150000"/>
              </a:lnSpc>
              <a:spcAft>
                <a:spcPts val="800"/>
              </a:spcAft>
            </a:pPr>
            <a:r>
              <a:rPr lang="vi-VN" sz="4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hỏi:</a:t>
            </a:r>
          </a:p>
          <a:p>
            <a:pPr marL="742950" indent="-742950" algn="just">
              <a:spcAft>
                <a:spcPts val="800"/>
              </a:spcAft>
              <a:buAutoNum type="arabicPeriod"/>
            </a:pPr>
            <a:r>
              <a:rPr lang="vi-VN" sz="4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 huống trên, </a:t>
            </a:r>
            <a:r>
              <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những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vi</a:t>
            </a:r>
            <a:r>
              <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nào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 phạm</a:t>
            </a:r>
            <a:r>
              <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Mức độ của từng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vi</a:t>
            </a:r>
            <a:r>
              <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 vi phạm đạo đức hay pháp luật</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15">
            <a:extLst>
              <a:ext uri="{FF2B5EF4-FFF2-40B4-BE49-F238E27FC236}">
                <a16:creationId xmlns:a16="http://schemas.microsoft.com/office/drawing/2014/main" id="{81231B7C-C27D-C98D-2F8A-C20DB95A2B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77658" y="4381500"/>
            <a:ext cx="7372192" cy="4533899"/>
          </a:xfrm>
          <a:prstGeom prst="rect">
            <a:avLst/>
          </a:prstGeom>
        </p:spPr>
      </p:pic>
    </p:spTree>
    <p:extLst>
      <p:ext uri="{BB962C8B-B14F-4D97-AF65-F5344CB8AC3E}">
        <p14:creationId xmlns:p14="http://schemas.microsoft.com/office/powerpoint/2010/main" val="1182081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F7C95DE-C804-E52E-334F-083A2A550D89}"/>
              </a:ext>
            </a:extLst>
          </p:cNvPr>
          <p:cNvSpPr/>
          <p:nvPr/>
        </p:nvSpPr>
        <p:spPr>
          <a:xfrm>
            <a:off x="438150" y="685800"/>
            <a:ext cx="17411700" cy="891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EF3B1CC-1A5B-DE0D-AB77-38A8D607B558}"/>
              </a:ext>
            </a:extLst>
          </p:cNvPr>
          <p:cNvSpPr txBox="1"/>
          <p:nvPr/>
        </p:nvSpPr>
        <p:spPr>
          <a:xfrm>
            <a:off x="6324600" y="723900"/>
            <a:ext cx="5638800" cy="1200329"/>
          </a:xfrm>
          <a:prstGeom prst="rect">
            <a:avLst/>
          </a:prstGeom>
          <a:noFill/>
        </p:spPr>
        <p:txBody>
          <a:bodyPr wrap="square">
            <a:spAutoFit/>
          </a:bodyPr>
          <a:lstStyle/>
          <a:p>
            <a:pPr marL="571500" indent="-571500" algn="ctr">
              <a:lnSpc>
                <a:spcPct val="150000"/>
              </a:lnSpc>
              <a:spcBef>
                <a:spcPts val="600"/>
              </a:spcBef>
              <a:spcAft>
                <a:spcPts val="800"/>
              </a:spcAft>
              <a:buFont typeface="Arial" panose="020B0604020202020204" pitchFamily="34" charset="0"/>
              <a:buChar char="•"/>
            </a:pPr>
            <a:r>
              <a:rPr lang="en-US" sz="4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 đánh bạn</a:t>
            </a:r>
          </a:p>
        </p:txBody>
      </p:sp>
      <p:sp>
        <p:nvSpPr>
          <p:cNvPr id="23" name="TextBox 22">
            <a:extLst>
              <a:ext uri="{FF2B5EF4-FFF2-40B4-BE49-F238E27FC236}">
                <a16:creationId xmlns:a16="http://schemas.microsoft.com/office/drawing/2014/main" id="{54A896D3-E997-6A77-B2C1-85424D5FA158}"/>
              </a:ext>
            </a:extLst>
          </p:cNvPr>
          <p:cNvSpPr txBox="1"/>
          <p:nvPr/>
        </p:nvSpPr>
        <p:spPr>
          <a:xfrm>
            <a:off x="1600200" y="2268778"/>
            <a:ext cx="6248400" cy="1107996"/>
          </a:xfrm>
          <a:prstGeom prst="rect">
            <a:avLst/>
          </a:prstGeom>
          <a:no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Mức độ bình thường</a:t>
            </a:r>
          </a:p>
        </p:txBody>
      </p:sp>
      <p:cxnSp>
        <p:nvCxnSpPr>
          <p:cNvPr id="25" name="Straight Arrow Connector 24">
            <a:extLst>
              <a:ext uri="{FF2B5EF4-FFF2-40B4-BE49-F238E27FC236}">
                <a16:creationId xmlns:a16="http://schemas.microsoft.com/office/drawing/2014/main" id="{56C1BE80-9AE2-835C-A893-0A4F82D2A8DB}"/>
              </a:ext>
            </a:extLst>
          </p:cNvPr>
          <p:cNvCxnSpPr/>
          <p:nvPr/>
        </p:nvCxnSpPr>
        <p:spPr>
          <a:xfrm>
            <a:off x="7848600" y="2954578"/>
            <a:ext cx="3124200" cy="1391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DFFEFA-3E17-871A-AFA4-6A099DDB970D}"/>
              </a:ext>
            </a:extLst>
          </p:cNvPr>
          <p:cNvSpPr txBox="1"/>
          <p:nvPr/>
        </p:nvSpPr>
        <p:spPr>
          <a:xfrm>
            <a:off x="11307445" y="3977307"/>
            <a:ext cx="6248400" cy="1107996"/>
          </a:xfrm>
          <a:prstGeom prst="rect">
            <a:avLst/>
          </a:prstGeom>
          <a:no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Vi phạm đạo đức</a:t>
            </a:r>
          </a:p>
        </p:txBody>
      </p:sp>
      <p:sp>
        <p:nvSpPr>
          <p:cNvPr id="28" name="TextBox 27">
            <a:extLst>
              <a:ext uri="{FF2B5EF4-FFF2-40B4-BE49-F238E27FC236}">
                <a16:creationId xmlns:a16="http://schemas.microsoft.com/office/drawing/2014/main" id="{DE51F598-A712-BEA0-66E3-7264C3F64E61}"/>
              </a:ext>
            </a:extLst>
          </p:cNvPr>
          <p:cNvSpPr txBox="1"/>
          <p:nvPr/>
        </p:nvSpPr>
        <p:spPr>
          <a:xfrm>
            <a:off x="1433195" y="5980502"/>
            <a:ext cx="6248400" cy="1107996"/>
          </a:xfrm>
          <a:prstGeom prst="rect">
            <a:avLst/>
          </a:prstGeom>
          <a:no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Mức độ nghiêm trọng</a:t>
            </a:r>
          </a:p>
        </p:txBody>
      </p:sp>
      <p:cxnSp>
        <p:nvCxnSpPr>
          <p:cNvPr id="29" name="Straight Arrow Connector 28">
            <a:extLst>
              <a:ext uri="{FF2B5EF4-FFF2-40B4-BE49-F238E27FC236}">
                <a16:creationId xmlns:a16="http://schemas.microsoft.com/office/drawing/2014/main" id="{1834BD42-C9DB-2430-9A04-AC1C8EC6BDBB}"/>
              </a:ext>
            </a:extLst>
          </p:cNvPr>
          <p:cNvCxnSpPr/>
          <p:nvPr/>
        </p:nvCxnSpPr>
        <p:spPr>
          <a:xfrm>
            <a:off x="7848600" y="4701067"/>
            <a:ext cx="3124200" cy="16005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8041AAA-C5A3-1412-63DE-6A2757EE3234}"/>
              </a:ext>
            </a:extLst>
          </p:cNvPr>
          <p:cNvSpPr txBox="1"/>
          <p:nvPr/>
        </p:nvSpPr>
        <p:spPr>
          <a:xfrm>
            <a:off x="11261725" y="2237305"/>
            <a:ext cx="5619750" cy="1107996"/>
          </a:xfrm>
          <a:prstGeom prst="rect">
            <a:avLst/>
          </a:prstGeom>
          <a:no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Vi phạm pháp luật</a:t>
            </a:r>
          </a:p>
        </p:txBody>
      </p:sp>
      <p:sp>
        <p:nvSpPr>
          <p:cNvPr id="31" name="TextBox 30">
            <a:extLst>
              <a:ext uri="{FF2B5EF4-FFF2-40B4-BE49-F238E27FC236}">
                <a16:creationId xmlns:a16="http://schemas.microsoft.com/office/drawing/2014/main" id="{014689F3-170C-31F9-C7D6-30E73F694354}"/>
              </a:ext>
            </a:extLst>
          </p:cNvPr>
          <p:cNvSpPr txBox="1"/>
          <p:nvPr/>
        </p:nvSpPr>
        <p:spPr>
          <a:xfrm>
            <a:off x="1625600" y="3721323"/>
            <a:ext cx="6248400" cy="2123658"/>
          </a:xfrm>
          <a:prstGeom prst="rect">
            <a:avLst/>
          </a:prstGeom>
          <a:no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Mức độ gây thương tích từ 11% - 30%</a:t>
            </a:r>
          </a:p>
        </p:txBody>
      </p:sp>
      <p:cxnSp>
        <p:nvCxnSpPr>
          <p:cNvPr id="32" name="Straight Arrow Connector 31">
            <a:extLst>
              <a:ext uri="{FF2B5EF4-FFF2-40B4-BE49-F238E27FC236}">
                <a16:creationId xmlns:a16="http://schemas.microsoft.com/office/drawing/2014/main" id="{1AB3B87C-4A39-A83A-C886-7C0F200F0E9F}"/>
              </a:ext>
            </a:extLst>
          </p:cNvPr>
          <p:cNvCxnSpPr/>
          <p:nvPr/>
        </p:nvCxnSpPr>
        <p:spPr>
          <a:xfrm flipV="1">
            <a:off x="7426325" y="3136407"/>
            <a:ext cx="3835400" cy="34891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5FD9564-855B-645C-9C91-A1B05E149A9A}"/>
              </a:ext>
            </a:extLst>
          </p:cNvPr>
          <p:cNvSpPr txBox="1"/>
          <p:nvPr/>
        </p:nvSpPr>
        <p:spPr>
          <a:xfrm>
            <a:off x="11312525" y="5766385"/>
            <a:ext cx="5619750" cy="1107996"/>
          </a:xfrm>
          <a:prstGeom prst="rect">
            <a:avLst/>
          </a:prstGeom>
          <a:no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Vi phạm hình sự</a:t>
            </a:r>
          </a:p>
        </p:txBody>
      </p:sp>
      <p:sp>
        <p:nvSpPr>
          <p:cNvPr id="34" name="Freeform 31">
            <a:extLst>
              <a:ext uri="{FF2B5EF4-FFF2-40B4-BE49-F238E27FC236}">
                <a16:creationId xmlns:a16="http://schemas.microsoft.com/office/drawing/2014/main" id="{7B52C471-5ED2-70EC-9BA2-16E9EF5DD2C8}"/>
              </a:ext>
            </a:extLst>
          </p:cNvPr>
          <p:cNvSpPr/>
          <p:nvPr/>
        </p:nvSpPr>
        <p:spPr>
          <a:xfrm>
            <a:off x="2286000" y="7401574"/>
            <a:ext cx="13716000" cy="1399093"/>
          </a:xfrm>
          <a:prstGeom prst="homePlate">
            <a:avLst/>
          </a:prstGeom>
          <a:solidFill>
            <a:srgbClr val="BAD8EC"/>
          </a:solidFill>
        </p:spPr>
        <p:txBody>
          <a:bodyPr anchor="ctr"/>
          <a:lstStyle/>
          <a:p>
            <a:pPr algn="ctr"/>
            <a:r>
              <a:rPr lang="en-US" sz="4800" b="1">
                <a:latin typeface="Times New Roman" panose="02020603050405020304" pitchFamily="18" charset="0"/>
                <a:cs typeface="Times New Roman" panose="02020603050405020304" pitchFamily="18" charset="0"/>
              </a:rPr>
              <a:t>Khoản 1 điều 134 của Bộ Luật hình sự</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35"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000"/>
                                        <p:tgtEl>
                                          <p:spTgt spid="25"/>
                                        </p:tgtEl>
                                      </p:cBhvr>
                                    </p:animEffect>
                                    <p:anim calcmode="lin" valueType="num">
                                      <p:cBhvr>
                                        <p:cTn id="41" dur="2000" fill="hold"/>
                                        <p:tgtEl>
                                          <p:spTgt spid="25"/>
                                        </p:tgtEl>
                                        <p:attrNameLst>
                                          <p:attrName>style.rotation</p:attrName>
                                        </p:attrNameLst>
                                      </p:cBhvr>
                                      <p:tavLst>
                                        <p:tav tm="0">
                                          <p:val>
                                            <p:fltVal val="720"/>
                                          </p:val>
                                        </p:tav>
                                        <p:tav tm="100000">
                                          <p:val>
                                            <p:fltVal val="0"/>
                                          </p:val>
                                        </p:tav>
                                      </p:tavLst>
                                    </p:anim>
                                    <p:anim calcmode="lin" valueType="num">
                                      <p:cBhvr>
                                        <p:cTn id="42" dur="2000" fill="hold"/>
                                        <p:tgtEl>
                                          <p:spTgt spid="25"/>
                                        </p:tgtEl>
                                        <p:attrNameLst>
                                          <p:attrName>ppt_h</p:attrName>
                                        </p:attrNameLst>
                                      </p:cBhvr>
                                      <p:tavLst>
                                        <p:tav tm="0">
                                          <p:val>
                                            <p:fltVal val="0"/>
                                          </p:val>
                                        </p:tav>
                                        <p:tav tm="100000">
                                          <p:val>
                                            <p:strVal val="#ppt_h"/>
                                          </p:val>
                                        </p:tav>
                                      </p:tavLst>
                                    </p:anim>
                                    <p:anim calcmode="lin" valueType="num">
                                      <p:cBhvr>
                                        <p:cTn id="43" dur="2000" fill="hold"/>
                                        <p:tgtEl>
                                          <p:spTgt spid="25"/>
                                        </p:tgtEl>
                                        <p:attrNameLst>
                                          <p:attrName>ppt_w</p:attrName>
                                        </p:attrNameLst>
                                      </p:cBhvr>
                                      <p:tavLst>
                                        <p:tav tm="0">
                                          <p:val>
                                            <p:fltVal val="0"/>
                                          </p:val>
                                        </p:tav>
                                        <p:tav tm="100000">
                                          <p:val>
                                            <p:strVal val="#ppt_w"/>
                                          </p:val>
                                        </p:tav>
                                      </p:tavLst>
                                    </p:anim>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800" decel="100000"/>
                                        <p:tgtEl>
                                          <p:spTgt spid="29"/>
                                        </p:tgtEl>
                                      </p:cBhvr>
                                    </p:animEffect>
                                    <p:anim calcmode="lin" valueType="num">
                                      <p:cBhvr>
                                        <p:cTn id="49" dur="800" decel="100000" fill="hold"/>
                                        <p:tgtEl>
                                          <p:spTgt spid="29"/>
                                        </p:tgtEl>
                                        <p:attrNameLst>
                                          <p:attrName>style.rotation</p:attrName>
                                        </p:attrNameLst>
                                      </p:cBhvr>
                                      <p:tavLst>
                                        <p:tav tm="0">
                                          <p:val>
                                            <p:fltVal val="-90"/>
                                          </p:val>
                                        </p:tav>
                                        <p:tav tm="100000">
                                          <p:val>
                                            <p:fltVal val="0"/>
                                          </p:val>
                                        </p:tav>
                                      </p:tavLst>
                                    </p:anim>
                                    <p:anim calcmode="lin" valueType="num">
                                      <p:cBhvr>
                                        <p:cTn id="50" dur="800" decel="100000" fill="hold"/>
                                        <p:tgtEl>
                                          <p:spTgt spid="29"/>
                                        </p:tgtEl>
                                        <p:attrNameLst>
                                          <p:attrName>ppt_x</p:attrName>
                                        </p:attrNameLst>
                                      </p:cBhvr>
                                      <p:tavLst>
                                        <p:tav tm="0">
                                          <p:val>
                                            <p:strVal val="#ppt_x+0.4"/>
                                          </p:val>
                                        </p:tav>
                                        <p:tav tm="100000">
                                          <p:val>
                                            <p:strVal val="#ppt_x-0.05"/>
                                          </p:val>
                                        </p:tav>
                                      </p:tavLst>
                                    </p:anim>
                                    <p:anim calcmode="lin" valueType="num">
                                      <p:cBhvr>
                                        <p:cTn id="51" dur="800" decel="100000" fill="hold"/>
                                        <p:tgtEl>
                                          <p:spTgt spid="29"/>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barn(inVertical)">
                                      <p:cBhvr>
                                        <p:cTn id="6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build="p"/>
      <p:bldP spid="26" grpId="0"/>
      <p:bldP spid="28" grpId="0"/>
      <p:bldP spid="30" grpId="0"/>
      <p:bldP spid="31" grpId="0"/>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F7C95DE-C804-E52E-334F-083A2A550D89}"/>
              </a:ext>
            </a:extLst>
          </p:cNvPr>
          <p:cNvSpPr/>
          <p:nvPr/>
        </p:nvSpPr>
        <p:spPr>
          <a:xfrm>
            <a:off x="438150" y="685800"/>
            <a:ext cx="17411700" cy="891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EF3B1CC-1A5B-DE0D-AB77-38A8D607B558}"/>
              </a:ext>
            </a:extLst>
          </p:cNvPr>
          <p:cNvSpPr txBox="1"/>
          <p:nvPr/>
        </p:nvSpPr>
        <p:spPr>
          <a:xfrm>
            <a:off x="3228975" y="906840"/>
            <a:ext cx="11525250" cy="1569660"/>
          </a:xfrm>
          <a:prstGeom prst="rect">
            <a:avLst/>
          </a:prstGeom>
          <a:noFill/>
        </p:spPr>
        <p:txBody>
          <a:bodyPr wrap="square">
            <a:spAutoFit/>
          </a:bodyPr>
          <a:lstStyle/>
          <a:p>
            <a:pPr marL="571500" indent="-571500" algn="ctr">
              <a:spcBef>
                <a:spcPts val="600"/>
              </a:spcBef>
              <a:spcAft>
                <a:spcPts val="800"/>
              </a:spcAft>
              <a:buFont typeface="Arial" panose="020B0604020202020204" pitchFamily="34" charset="0"/>
              <a:buChar char="•"/>
            </a:pPr>
            <a:r>
              <a:rPr lang="en-US" sz="4800" b="1">
                <a:solidFill>
                  <a:srgbClr val="FF0000"/>
                </a:solidFill>
                <a:latin typeface="Arial" panose="020B0604020202020204" pitchFamily="34" charset="0"/>
                <a:ea typeface="Times New Roman" panose="02020603050405020304" pitchFamily="18" charset="0"/>
                <a:cs typeface="Arial" panose="020B0604020202020204" pitchFamily="34" charset="0"/>
              </a:rPr>
              <a:t>Việc </a:t>
            </a:r>
            <a:r>
              <a:rPr lang="vi-VN" sz="4800" b="1">
                <a:solidFill>
                  <a:srgbClr val="FF0000"/>
                </a:solidFill>
                <a:latin typeface="Arial" panose="020B0604020202020204" pitchFamily="34" charset="0"/>
                <a:ea typeface="Times New Roman" panose="02020603050405020304" pitchFamily="18" charset="0"/>
                <a:cs typeface="Arial" panose="020B0604020202020204" pitchFamily="34" charset="0"/>
              </a:rPr>
              <a:t>không can ngăn mà quay video đưa lên mạng</a:t>
            </a:r>
            <a:endParaRPr lang="en-US" sz="4800" b="1">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a16="http://schemas.microsoft.com/office/drawing/2014/main" id="{54A896D3-E997-6A77-B2C1-85424D5FA158}"/>
              </a:ext>
            </a:extLst>
          </p:cNvPr>
          <p:cNvSpPr txBox="1"/>
          <p:nvPr/>
        </p:nvSpPr>
        <p:spPr>
          <a:xfrm>
            <a:off x="685800" y="3031211"/>
            <a:ext cx="8458200" cy="1446550"/>
          </a:xfrm>
          <a:prstGeom prst="rect">
            <a:avLst/>
          </a:prstGeom>
          <a:noFill/>
        </p:spPr>
        <p:txBody>
          <a:bodyPr wrap="square">
            <a:spAutoFit/>
          </a:bodyPr>
          <a:lstStyle/>
          <a:p>
            <a:pPr marL="571500" indent="-571500" algn="just">
              <a:buFont typeface="Arial" panose="020B0604020202020204" pitchFamily="34" charset="0"/>
              <a:buChar char="•"/>
            </a:pPr>
            <a:r>
              <a:rPr lang="en-US" sz="4400" smtClean="0">
                <a:effectLst/>
                <a:latin typeface="Arial" panose="020B0604020202020204" pitchFamily="34" charset="0"/>
                <a:ea typeface="Times New Roman" panose="02020603050405020304" pitchFamily="18" charset="0"/>
                <a:cs typeface="Arial" panose="020B0604020202020204" pitchFamily="34" charset="0"/>
              </a:rPr>
              <a:t>Không can ngăn =&gt; cổ </a:t>
            </a:r>
            <a:r>
              <a:rPr lang="en-US" sz="4400">
                <a:effectLst/>
                <a:latin typeface="Arial" panose="020B0604020202020204" pitchFamily="34" charset="0"/>
                <a:ea typeface="Times New Roman" panose="02020603050405020304" pitchFamily="18" charset="0"/>
                <a:cs typeface="Arial" panose="020B0604020202020204" pitchFamily="34" charset="0"/>
              </a:rPr>
              <a:t>vũ cho bạo lực học đường</a:t>
            </a:r>
          </a:p>
        </p:txBody>
      </p:sp>
      <p:cxnSp>
        <p:nvCxnSpPr>
          <p:cNvPr id="25" name="Straight Arrow Connector 24">
            <a:extLst>
              <a:ext uri="{FF2B5EF4-FFF2-40B4-BE49-F238E27FC236}">
                <a16:creationId xmlns:a16="http://schemas.microsoft.com/office/drawing/2014/main" id="{56C1BE80-9AE2-835C-A893-0A4F82D2A8DB}"/>
              </a:ext>
            </a:extLst>
          </p:cNvPr>
          <p:cNvCxnSpPr/>
          <p:nvPr/>
        </p:nvCxnSpPr>
        <p:spPr>
          <a:xfrm>
            <a:off x="9067800" y="3717011"/>
            <a:ext cx="22860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DFFEFA-3E17-871A-AFA4-6A099DDB970D}"/>
              </a:ext>
            </a:extLst>
          </p:cNvPr>
          <p:cNvSpPr txBox="1"/>
          <p:nvPr/>
        </p:nvSpPr>
        <p:spPr>
          <a:xfrm>
            <a:off x="11601450" y="3201645"/>
            <a:ext cx="5086350" cy="982513"/>
          </a:xfrm>
          <a:prstGeom prst="rect">
            <a:avLst/>
          </a:prstGeom>
          <a:no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400">
                <a:effectLst/>
                <a:latin typeface="Arial" panose="020B0604020202020204" pitchFamily="34" charset="0"/>
                <a:ea typeface="Times New Roman" panose="02020603050405020304" pitchFamily="18" charset="0"/>
                <a:cs typeface="Arial" panose="020B0604020202020204" pitchFamily="34" charset="0"/>
              </a:rPr>
              <a:t>Vi phạm đạo đức</a:t>
            </a:r>
          </a:p>
        </p:txBody>
      </p:sp>
      <p:sp>
        <p:nvSpPr>
          <p:cNvPr id="28" name="TextBox 27">
            <a:extLst>
              <a:ext uri="{FF2B5EF4-FFF2-40B4-BE49-F238E27FC236}">
                <a16:creationId xmlns:a16="http://schemas.microsoft.com/office/drawing/2014/main" id="{DE51F598-A712-BEA0-66E3-7264C3F64E61}"/>
              </a:ext>
            </a:extLst>
          </p:cNvPr>
          <p:cNvSpPr txBox="1"/>
          <p:nvPr/>
        </p:nvSpPr>
        <p:spPr>
          <a:xfrm>
            <a:off x="685800" y="5001042"/>
            <a:ext cx="8382000" cy="2123658"/>
          </a:xfrm>
          <a:prstGeom prst="rect">
            <a:avLst/>
          </a:prstGeom>
          <a:noFill/>
        </p:spPr>
        <p:txBody>
          <a:bodyPr wrap="square">
            <a:spAutoFit/>
          </a:bodyPr>
          <a:lstStyle/>
          <a:p>
            <a:pPr marL="571500" indent="-571500" algn="just">
              <a:buFont typeface="Arial" panose="020B0604020202020204" pitchFamily="34" charset="0"/>
              <a:buChar char="•"/>
            </a:pPr>
            <a:r>
              <a:rPr lang="en-US" sz="4400" smtClean="0">
                <a:latin typeface="Arial" panose="020B0604020202020204" pitchFamily="34" charset="0"/>
                <a:ea typeface="Times New Roman" panose="02020603050405020304" pitchFamily="18" charset="0"/>
                <a:cs typeface="Arial" panose="020B0604020202020204" pitchFamily="34" charset="0"/>
              </a:rPr>
              <a:t>Đưa video</a:t>
            </a:r>
            <a:r>
              <a:rPr lang="vi-VN" sz="4400" smtClean="0">
                <a:latin typeface="Arial" panose="020B0604020202020204" pitchFamily="34" charset="0"/>
                <a:ea typeface="Times New Roman" panose="02020603050405020304" pitchFamily="18" charset="0"/>
                <a:cs typeface="Arial" panose="020B0604020202020204" pitchFamily="34" charset="0"/>
              </a:rPr>
              <a:t> </a:t>
            </a:r>
            <a:r>
              <a:rPr lang="en-US" sz="4400" smtClean="0">
                <a:latin typeface="Arial" panose="020B0604020202020204" pitchFamily="34" charset="0"/>
                <a:ea typeface="Times New Roman" panose="02020603050405020304" pitchFamily="18" charset="0"/>
                <a:cs typeface="Arial" panose="020B0604020202020204" pitchFamily="34" charset="0"/>
              </a:rPr>
              <a:t>lên mạng làm ảnh hưởng </a:t>
            </a:r>
            <a:r>
              <a:rPr lang="vi-VN" sz="4400" smtClean="0">
                <a:latin typeface="Arial" panose="020B0604020202020204" pitchFamily="34" charset="0"/>
                <a:ea typeface="Times New Roman" panose="02020603050405020304" pitchFamily="18" charset="0"/>
                <a:cs typeface="Arial" panose="020B0604020202020204" pitchFamily="34" charset="0"/>
              </a:rPr>
              <a:t>nghiêm </a:t>
            </a:r>
            <a:r>
              <a:rPr lang="vi-VN" sz="4400">
                <a:latin typeface="Arial" panose="020B0604020202020204" pitchFamily="34" charset="0"/>
                <a:ea typeface="Times New Roman" panose="02020603050405020304" pitchFamily="18" charset="0"/>
                <a:cs typeface="Arial" panose="020B0604020202020204" pitchFamily="34" charset="0"/>
              </a:rPr>
              <a:t>trọng nhân phẩm, danh dự của bạn</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1834BD42-C9DB-2430-9A04-AC1C8EC6BDBB}"/>
              </a:ext>
            </a:extLst>
          </p:cNvPr>
          <p:cNvCxnSpPr/>
          <p:nvPr/>
        </p:nvCxnSpPr>
        <p:spPr>
          <a:xfrm>
            <a:off x="9144000" y="6019014"/>
            <a:ext cx="22860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8041AAA-C5A3-1412-63DE-6A2757EE3234}"/>
              </a:ext>
            </a:extLst>
          </p:cNvPr>
          <p:cNvSpPr txBox="1"/>
          <p:nvPr/>
        </p:nvSpPr>
        <p:spPr>
          <a:xfrm>
            <a:off x="11601450" y="5356259"/>
            <a:ext cx="5619750" cy="982513"/>
          </a:xfrm>
          <a:prstGeom prst="rect">
            <a:avLst/>
          </a:prstGeom>
          <a:no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400">
                <a:effectLst/>
                <a:latin typeface="Arial" panose="020B0604020202020204" pitchFamily="34" charset="0"/>
                <a:ea typeface="Times New Roman" panose="02020603050405020304" pitchFamily="18" charset="0"/>
                <a:cs typeface="Arial" panose="020B0604020202020204" pitchFamily="34" charset="0"/>
              </a:rPr>
              <a:t>Vi phạm pháp luật</a:t>
            </a:r>
          </a:p>
        </p:txBody>
      </p:sp>
      <p:sp>
        <p:nvSpPr>
          <p:cNvPr id="34" name="Freeform 31">
            <a:extLst>
              <a:ext uri="{FF2B5EF4-FFF2-40B4-BE49-F238E27FC236}">
                <a16:creationId xmlns:a16="http://schemas.microsoft.com/office/drawing/2014/main" id="{7B52C471-5ED2-70EC-9BA2-16E9EF5DD2C8}"/>
              </a:ext>
            </a:extLst>
          </p:cNvPr>
          <p:cNvSpPr/>
          <p:nvPr/>
        </p:nvSpPr>
        <p:spPr>
          <a:xfrm>
            <a:off x="2286000" y="7665430"/>
            <a:ext cx="13716000" cy="1399093"/>
          </a:xfrm>
          <a:prstGeom prst="homePlate">
            <a:avLst/>
          </a:prstGeom>
          <a:solidFill>
            <a:srgbClr val="BAD8EC"/>
          </a:solidFill>
        </p:spPr>
        <p:txBody>
          <a:bodyPr anchor="ctr"/>
          <a:lstStyle/>
          <a:p>
            <a:pPr algn="ctr"/>
            <a:r>
              <a:rPr lang="en-US" sz="4800" b="1">
                <a:latin typeface="Arial" panose="020B0604020202020204" pitchFamily="34" charset="0"/>
                <a:cs typeface="Arial" panose="020B0604020202020204" pitchFamily="34" charset="0"/>
              </a:rPr>
              <a:t>Điều 135 của Bộ Luật hình sự</a:t>
            </a:r>
          </a:p>
        </p:txBody>
      </p:sp>
    </p:spTree>
    <p:extLst>
      <p:ext uri="{BB962C8B-B14F-4D97-AF65-F5344CB8AC3E}">
        <p14:creationId xmlns:p14="http://schemas.microsoft.com/office/powerpoint/2010/main" val="1012207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barn(inVertical)">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edge">
                                      <p:cBhvr>
                                        <p:cTn id="22" dur="2000"/>
                                        <p:tgtEl>
                                          <p:spTgt spid="25"/>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plus(in)">
                                      <p:cBhvr>
                                        <p:cTn id="25" dur="2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build="p"/>
      <p:bldP spid="26" grpId="0"/>
      <p:bldP spid="28" grpId="0" build="p"/>
      <p:bldP spid="30" grpId="0"/>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flipV="1">
            <a:off x="438150" y="1714500"/>
            <a:ext cx="17411700" cy="0"/>
          </a:xfrm>
          <a:prstGeom prst="line">
            <a:avLst/>
          </a:prstGeom>
          <a:ln w="47625" cap="flat">
            <a:solidFill>
              <a:srgbClr val="FFFFFF"/>
            </a:solidFill>
            <a:prstDash val="solid"/>
            <a:headEnd type="oval" w="lg" len="lg"/>
            <a:tailEnd type="oval" w="lg" len="lg"/>
          </a:ln>
        </p:spPr>
      </p:sp>
      <p:sp>
        <p:nvSpPr>
          <p:cNvPr id="8" name="TextBox 7">
            <a:extLst>
              <a:ext uri="{FF2B5EF4-FFF2-40B4-BE49-F238E27FC236}">
                <a16:creationId xmlns:a16="http://schemas.microsoft.com/office/drawing/2014/main" id="{4C1AAAF5-3FA0-C479-8C12-227649841304}"/>
              </a:ext>
            </a:extLst>
          </p:cNvPr>
          <p:cNvSpPr txBox="1"/>
          <p:nvPr/>
        </p:nvSpPr>
        <p:spPr>
          <a:xfrm>
            <a:off x="1257300" y="266701"/>
            <a:ext cx="15773400" cy="1184876"/>
          </a:xfrm>
          <a:prstGeom prst="rect">
            <a:avLst/>
          </a:prstGeom>
          <a:noFill/>
        </p:spPr>
        <p:txBody>
          <a:bodyPr wrap="square">
            <a:spAutoFit/>
          </a:bodyPr>
          <a:lstStyle/>
          <a:p>
            <a:pPr algn="ctr">
              <a:lnSpc>
                <a:spcPct val="150000"/>
              </a:lnSpc>
            </a:pPr>
            <a:r>
              <a:rPr lang="nl-NL" sz="5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 Những vấn đề đạo đức, pháp luật và văn hóa</a:t>
            </a:r>
            <a:endParaRPr lang="en-US" sz="5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B4B69FC-1C70-135B-1A4C-E46128F2E0DD}"/>
              </a:ext>
            </a:extLst>
          </p:cNvPr>
          <p:cNvSpPr/>
          <p:nvPr/>
        </p:nvSpPr>
        <p:spPr>
          <a:xfrm>
            <a:off x="438150" y="2171700"/>
            <a:ext cx="17411700" cy="7543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Freeform 31">
            <a:extLst>
              <a:ext uri="{FF2B5EF4-FFF2-40B4-BE49-F238E27FC236}">
                <a16:creationId xmlns:a16="http://schemas.microsoft.com/office/drawing/2014/main" id="{A41B9CD1-361E-107C-1081-A7B612AACA7B}"/>
              </a:ext>
            </a:extLst>
          </p:cNvPr>
          <p:cNvSpPr/>
          <p:nvPr/>
        </p:nvSpPr>
        <p:spPr>
          <a:xfrm>
            <a:off x="438151" y="2171700"/>
            <a:ext cx="4210050" cy="1155299"/>
          </a:xfrm>
          <a:prstGeom prst="homePlate">
            <a:avLst/>
          </a:prstGeom>
          <a:solidFill>
            <a:srgbClr val="BAD8EC"/>
          </a:solidFill>
        </p:spPr>
        <p:txBody>
          <a:bodyPr anchor="ctr"/>
          <a:lstStyle/>
          <a:p>
            <a:pPr algn="ctr"/>
            <a:r>
              <a:rPr lang="en-US" sz="4800" b="1">
                <a:latin typeface="Times New Roman" panose="02020603050405020304" pitchFamily="18" charset="0"/>
                <a:cs typeface="Times New Roman" panose="02020603050405020304" pitchFamily="18" charset="0"/>
              </a:rPr>
              <a:t>Thảo </a:t>
            </a:r>
            <a:r>
              <a:rPr lang="en-US" sz="4800" b="1" smtClean="0">
                <a:latin typeface="Times New Roman" panose="02020603050405020304" pitchFamily="18" charset="0"/>
                <a:cs typeface="Times New Roman" panose="02020603050405020304" pitchFamily="18" charset="0"/>
              </a:rPr>
              <a:t>luận</a:t>
            </a:r>
            <a:endParaRPr lang="en-US" sz="48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B40C138-517B-4FDC-2290-555152F96EAA}"/>
              </a:ext>
            </a:extLst>
          </p:cNvPr>
          <p:cNvSpPr txBox="1"/>
          <p:nvPr/>
        </p:nvSpPr>
        <p:spPr>
          <a:xfrm>
            <a:off x="762000" y="3346049"/>
            <a:ext cx="9401175" cy="3241913"/>
          </a:xfrm>
          <a:prstGeom prst="rect">
            <a:avLst/>
          </a:prstGeom>
          <a:noFill/>
        </p:spPr>
        <p:txBody>
          <a:bodyPr wrap="square">
            <a:spAutoFit/>
          </a:bodyPr>
          <a:lstStyle/>
          <a:p>
            <a:pPr algn="just">
              <a:lnSpc>
                <a:spcPct val="150000"/>
              </a:lnSpc>
              <a:spcAft>
                <a:spcPts val="800"/>
              </a:spcAft>
            </a:pPr>
            <a:r>
              <a:rPr lang="vi-VN" sz="4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hỏi</a:t>
            </a:r>
            <a:r>
              <a:rPr lang="vi-VN" sz="44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4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 em, yếu tố nào của Internet đã khiến sự việc trở nên trầm trọng?</a:t>
            </a:r>
            <a:endParaRPr lang="en-US"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15">
            <a:extLst>
              <a:ext uri="{FF2B5EF4-FFF2-40B4-BE49-F238E27FC236}">
                <a16:creationId xmlns:a16="http://schemas.microsoft.com/office/drawing/2014/main" id="{81231B7C-C27D-C98D-2F8A-C20DB95A2B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77658" y="4381500"/>
            <a:ext cx="7372192" cy="4533899"/>
          </a:xfrm>
          <a:prstGeom prst="rect">
            <a:avLst/>
          </a:prstGeom>
        </p:spPr>
      </p:pic>
    </p:spTree>
    <p:extLst>
      <p:ext uri="{BB962C8B-B14F-4D97-AF65-F5344CB8AC3E}">
        <p14:creationId xmlns:p14="http://schemas.microsoft.com/office/powerpoint/2010/main" val="1848479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F7C95DE-C804-E52E-334F-083A2A550D89}"/>
              </a:ext>
            </a:extLst>
          </p:cNvPr>
          <p:cNvSpPr/>
          <p:nvPr/>
        </p:nvSpPr>
        <p:spPr>
          <a:xfrm>
            <a:off x="438150" y="685800"/>
            <a:ext cx="17411700" cy="891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EF3B1CC-1A5B-DE0D-AB77-38A8D607B558}"/>
              </a:ext>
            </a:extLst>
          </p:cNvPr>
          <p:cNvSpPr txBox="1"/>
          <p:nvPr/>
        </p:nvSpPr>
        <p:spPr>
          <a:xfrm>
            <a:off x="3381375" y="1565467"/>
            <a:ext cx="11525250" cy="1200329"/>
          </a:xfrm>
          <a:prstGeom prst="rect">
            <a:avLst/>
          </a:prstGeom>
          <a:noFill/>
        </p:spPr>
        <p:txBody>
          <a:bodyPr wrap="square">
            <a:spAutoFit/>
          </a:bodyPr>
          <a:lstStyle/>
          <a:p>
            <a:pPr marL="571500" indent="-571500" algn="ctr">
              <a:lnSpc>
                <a:spcPct val="150000"/>
              </a:lnSpc>
              <a:spcBef>
                <a:spcPts val="600"/>
              </a:spcBef>
              <a:spcAft>
                <a:spcPts val="800"/>
              </a:spcAft>
              <a:buFont typeface="Arial" panose="020B0604020202020204" pitchFamily="34" charset="0"/>
              <a:buChar char="•"/>
            </a:pPr>
            <a:r>
              <a:rPr lang="en-US"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Internet làm trầm trọng sự việc vì </a:t>
            </a:r>
            <a:endParaRPr lang="en-US" sz="4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lowchart: Terminator 1">
            <a:extLst>
              <a:ext uri="{FF2B5EF4-FFF2-40B4-BE49-F238E27FC236}">
                <a16:creationId xmlns:a16="http://schemas.microsoft.com/office/drawing/2014/main" id="{F0DF0294-5AA2-9236-308A-7F9E1A2187BA}"/>
              </a:ext>
            </a:extLst>
          </p:cNvPr>
          <p:cNvSpPr/>
          <p:nvPr/>
        </p:nvSpPr>
        <p:spPr>
          <a:xfrm>
            <a:off x="838200" y="3086100"/>
            <a:ext cx="5257800" cy="2133600"/>
          </a:xfrm>
          <a:prstGeom prst="flowChartTerminator">
            <a:avLst/>
          </a:prstGeom>
          <a:solidFill>
            <a:srgbClr val="BAD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Quảng bá mạnh</a:t>
            </a:r>
          </a:p>
        </p:txBody>
      </p:sp>
      <p:sp>
        <p:nvSpPr>
          <p:cNvPr id="3" name="Flowchart: Terminator 2">
            <a:extLst>
              <a:ext uri="{FF2B5EF4-FFF2-40B4-BE49-F238E27FC236}">
                <a16:creationId xmlns:a16="http://schemas.microsoft.com/office/drawing/2014/main" id="{B37B8906-115C-2FFF-E995-F2493BC81773}"/>
              </a:ext>
            </a:extLst>
          </p:cNvPr>
          <p:cNvSpPr/>
          <p:nvPr/>
        </p:nvSpPr>
        <p:spPr>
          <a:xfrm>
            <a:off x="8077200" y="3172460"/>
            <a:ext cx="8839200" cy="2133600"/>
          </a:xfrm>
          <a:prstGeom prst="flowChartTerminator">
            <a:avLst/>
          </a:prstGeom>
          <a:solidFill>
            <a:srgbClr val="BAD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Phát tán </a:t>
            </a:r>
            <a:r>
              <a:rPr lang="en-US" sz="4800" smtClean="0">
                <a:solidFill>
                  <a:schemeClr val="tx1"/>
                </a:solidFill>
                <a:latin typeface="Times New Roman" panose="02020603050405020304" pitchFamily="18" charset="0"/>
                <a:cs typeface="Times New Roman" panose="02020603050405020304" pitchFamily="18" charset="0"/>
              </a:rPr>
              <a:t>nhanh và rộng</a:t>
            </a:r>
            <a:endParaRPr lang="en-US" sz="4800">
              <a:solidFill>
                <a:schemeClr val="tx1"/>
              </a:solidFill>
              <a:latin typeface="Times New Roman" panose="02020603050405020304" pitchFamily="18" charset="0"/>
              <a:cs typeface="Times New Roman" panose="02020603050405020304" pitchFamily="18" charset="0"/>
            </a:endParaRPr>
          </a:p>
        </p:txBody>
      </p:sp>
      <p:sp>
        <p:nvSpPr>
          <p:cNvPr id="4" name="Flowchart: Terminator 3">
            <a:extLst>
              <a:ext uri="{FF2B5EF4-FFF2-40B4-BE49-F238E27FC236}">
                <a16:creationId xmlns:a16="http://schemas.microsoft.com/office/drawing/2014/main" id="{4033C6A4-7C30-8329-CF35-BA9327FD3794}"/>
              </a:ext>
            </a:extLst>
          </p:cNvPr>
          <p:cNvSpPr/>
          <p:nvPr/>
        </p:nvSpPr>
        <p:spPr>
          <a:xfrm>
            <a:off x="838200" y="6057900"/>
            <a:ext cx="5257800" cy="2133600"/>
          </a:xfrm>
          <a:prstGeom prst="flowChartTerminator">
            <a:avLst/>
          </a:prstGeom>
          <a:solidFill>
            <a:srgbClr val="BAD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Lưu trữ lâu dài</a:t>
            </a:r>
          </a:p>
        </p:txBody>
      </p:sp>
      <p:sp>
        <p:nvSpPr>
          <p:cNvPr id="5" name="Flowchart: Terminator 4">
            <a:extLst>
              <a:ext uri="{FF2B5EF4-FFF2-40B4-BE49-F238E27FC236}">
                <a16:creationId xmlns:a16="http://schemas.microsoft.com/office/drawing/2014/main" id="{F31DE9B5-16F1-B1D1-AD55-E9251B6633FE}"/>
              </a:ext>
            </a:extLst>
          </p:cNvPr>
          <p:cNvSpPr/>
          <p:nvPr/>
        </p:nvSpPr>
        <p:spPr>
          <a:xfrm>
            <a:off x="7853361" y="6019800"/>
            <a:ext cx="9286877" cy="2133600"/>
          </a:xfrm>
          <a:prstGeom prst="flowChartTerminator">
            <a:avLst/>
          </a:prstGeom>
          <a:solidFill>
            <a:srgbClr val="BAD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schemeClr val="tx1"/>
                </a:solidFill>
                <a:latin typeface="Times New Roman" panose="02020603050405020304" pitchFamily="18" charset="0"/>
                <a:cs typeface="Times New Roman" panose="02020603050405020304" pitchFamily="18" charset="0"/>
              </a:rPr>
              <a:t>Bình luận </a:t>
            </a:r>
          </a:p>
          <a:p>
            <a:pPr algn="ctr">
              <a:lnSpc>
                <a:spcPct val="150000"/>
              </a:lnSpc>
            </a:pPr>
            <a:r>
              <a:rPr lang="en-US" sz="4800">
                <a:solidFill>
                  <a:schemeClr val="tx1"/>
                </a:solidFill>
                <a:latin typeface="Times New Roman" panose="02020603050405020304" pitchFamily="18" charset="0"/>
                <a:cs typeface="Times New Roman" panose="02020603050405020304" pitchFamily="18" charset="0"/>
              </a:rPr>
              <a:t>tiêu </a:t>
            </a:r>
            <a:r>
              <a:rPr lang="en-US" sz="4800" smtClean="0">
                <a:solidFill>
                  <a:schemeClr val="tx1"/>
                </a:solidFill>
                <a:latin typeface="Times New Roman" panose="02020603050405020304" pitchFamily="18" charset="0"/>
                <a:cs typeface="Times New Roman" panose="02020603050405020304" pitchFamily="18" charset="0"/>
              </a:rPr>
              <a:t>cực và thiếu trách nhiệm</a:t>
            </a:r>
            <a:endParaRPr lang="en-US" sz="4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955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flipV="1">
            <a:off x="438150" y="1714500"/>
            <a:ext cx="17411700" cy="0"/>
          </a:xfrm>
          <a:prstGeom prst="line">
            <a:avLst/>
          </a:prstGeom>
          <a:ln w="47625" cap="flat">
            <a:solidFill>
              <a:srgbClr val="FFFFFF"/>
            </a:solidFill>
            <a:prstDash val="solid"/>
            <a:headEnd type="oval" w="lg" len="lg"/>
            <a:tailEnd type="oval" w="lg" len="lg"/>
          </a:ln>
        </p:spPr>
      </p:sp>
      <p:sp>
        <p:nvSpPr>
          <p:cNvPr id="8" name="TextBox 7">
            <a:extLst>
              <a:ext uri="{FF2B5EF4-FFF2-40B4-BE49-F238E27FC236}">
                <a16:creationId xmlns:a16="http://schemas.microsoft.com/office/drawing/2014/main" id="{4C1AAAF5-3FA0-C479-8C12-227649841304}"/>
              </a:ext>
            </a:extLst>
          </p:cNvPr>
          <p:cNvSpPr txBox="1"/>
          <p:nvPr/>
        </p:nvSpPr>
        <p:spPr>
          <a:xfrm>
            <a:off x="1257300" y="266701"/>
            <a:ext cx="15773400" cy="1184876"/>
          </a:xfrm>
          <a:prstGeom prst="rect">
            <a:avLst/>
          </a:prstGeom>
          <a:noFill/>
        </p:spPr>
        <p:txBody>
          <a:bodyPr wrap="square">
            <a:spAutoFit/>
          </a:bodyPr>
          <a:lstStyle/>
          <a:p>
            <a:pPr algn="ctr">
              <a:lnSpc>
                <a:spcPct val="150000"/>
              </a:lnSpc>
            </a:pPr>
            <a:r>
              <a:rPr lang="nl-NL" sz="5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 Những vấn đề đạo đức, pháp luật và văn hóa</a:t>
            </a:r>
            <a:endParaRPr lang="en-US" sz="5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B4B69FC-1C70-135B-1A4C-E46128F2E0DD}"/>
              </a:ext>
            </a:extLst>
          </p:cNvPr>
          <p:cNvSpPr/>
          <p:nvPr/>
        </p:nvSpPr>
        <p:spPr>
          <a:xfrm>
            <a:off x="438150" y="1866900"/>
            <a:ext cx="17411700" cy="807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Freeform 31">
            <a:extLst>
              <a:ext uri="{FF2B5EF4-FFF2-40B4-BE49-F238E27FC236}">
                <a16:creationId xmlns:a16="http://schemas.microsoft.com/office/drawing/2014/main" id="{A41B9CD1-361E-107C-1081-A7B612AACA7B}"/>
              </a:ext>
            </a:extLst>
          </p:cNvPr>
          <p:cNvSpPr/>
          <p:nvPr/>
        </p:nvSpPr>
        <p:spPr>
          <a:xfrm>
            <a:off x="438151" y="1866900"/>
            <a:ext cx="4210050" cy="1155299"/>
          </a:xfrm>
          <a:prstGeom prst="homePlate">
            <a:avLst/>
          </a:prstGeom>
          <a:solidFill>
            <a:srgbClr val="BAD8EC"/>
          </a:solidFill>
        </p:spPr>
        <p:txBody>
          <a:bodyPr anchor="ctr"/>
          <a:lstStyle/>
          <a:p>
            <a:pPr algn="ctr"/>
            <a:r>
              <a:rPr lang="en-US" sz="4800" b="1">
                <a:latin typeface="Times New Roman" panose="02020603050405020304" pitchFamily="18" charset="0"/>
                <a:cs typeface="Times New Roman" panose="02020603050405020304" pitchFamily="18" charset="0"/>
              </a:rPr>
              <a:t>Thảo </a:t>
            </a:r>
            <a:r>
              <a:rPr lang="en-US" sz="4800" b="1" smtClean="0">
                <a:latin typeface="Times New Roman" panose="02020603050405020304" pitchFamily="18" charset="0"/>
                <a:cs typeface="Times New Roman" panose="02020603050405020304" pitchFamily="18" charset="0"/>
              </a:rPr>
              <a:t>luận</a:t>
            </a:r>
            <a:endParaRPr lang="en-US" sz="48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B40C138-517B-4FDC-2290-555152F96EAA}"/>
              </a:ext>
            </a:extLst>
          </p:cNvPr>
          <p:cNvSpPr txBox="1"/>
          <p:nvPr/>
        </p:nvSpPr>
        <p:spPr>
          <a:xfrm>
            <a:off x="914400" y="3141578"/>
            <a:ext cx="6934200" cy="3241913"/>
          </a:xfrm>
          <a:prstGeom prst="rect">
            <a:avLst/>
          </a:prstGeom>
          <a:noFill/>
        </p:spPr>
        <p:txBody>
          <a:bodyPr wrap="square">
            <a:spAutoFit/>
          </a:bodyPr>
          <a:lstStyle/>
          <a:p>
            <a:pPr algn="just">
              <a:lnSpc>
                <a:spcPct val="150000"/>
              </a:lnSpc>
              <a:spcAft>
                <a:spcPts val="800"/>
              </a:spcAft>
            </a:pPr>
            <a:r>
              <a:rPr lang="vi-VN" sz="4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hỏi</a:t>
            </a:r>
            <a:r>
              <a:rPr lang="vi-VN" sz="44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4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a:t>
            </a:r>
            <a:r>
              <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 huống trên, yếu tố nào của Internet đã khiến sự việc trở nên trầm trọng?</a:t>
            </a:r>
          </a:p>
        </p:txBody>
      </p:sp>
      <p:sp>
        <p:nvSpPr>
          <p:cNvPr id="11" name="TextBox 10">
            <a:extLst>
              <a:ext uri="{FF2B5EF4-FFF2-40B4-BE49-F238E27FC236}">
                <a16:creationId xmlns:a16="http://schemas.microsoft.com/office/drawing/2014/main" id="{5B40C138-517B-4FDC-2290-555152F96EAA}"/>
              </a:ext>
            </a:extLst>
          </p:cNvPr>
          <p:cNvSpPr txBox="1"/>
          <p:nvPr/>
        </p:nvSpPr>
        <p:spPr>
          <a:xfrm>
            <a:off x="762000" y="8053590"/>
            <a:ext cx="16764000" cy="1446550"/>
          </a:xfrm>
          <a:prstGeom prst="rect">
            <a:avLst/>
          </a:prstGeom>
          <a:noFill/>
        </p:spPr>
        <p:txBody>
          <a:bodyPr wrap="square">
            <a:spAutoFit/>
          </a:bodyPr>
          <a:lstStyle/>
          <a:p>
            <a:pPr algn="just">
              <a:spcAft>
                <a:spcPts val="800"/>
              </a:spcAft>
            </a:pPr>
            <a:r>
              <a:rPr lang="en-US" sz="4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 có nhiều bình luận thiếu thiện ý trên mạng xã hội dẫn đến xấu hổ với bạn bè, nạn nhân đã bỏ nhà ra đi không để lại lời nhắn.</a:t>
            </a:r>
            <a:endPar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lowchart: Terminator 11">
            <a:extLst>
              <a:ext uri="{FF2B5EF4-FFF2-40B4-BE49-F238E27FC236}">
                <a16:creationId xmlns:a16="http://schemas.microsoft.com/office/drawing/2014/main" id="{F31DE9B5-16F1-B1D1-AD55-E9251B6633FE}"/>
              </a:ext>
            </a:extLst>
          </p:cNvPr>
          <p:cNvSpPr/>
          <p:nvPr/>
        </p:nvSpPr>
        <p:spPr>
          <a:xfrm>
            <a:off x="11125200" y="2476500"/>
            <a:ext cx="5486400" cy="2880178"/>
          </a:xfrm>
          <a:prstGeom prst="flowChartTerminator">
            <a:avLst/>
          </a:prstGeom>
          <a:solidFill>
            <a:srgbClr val="BAD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a:solidFill>
                  <a:schemeClr val="tx1"/>
                </a:solidFill>
                <a:latin typeface="Times New Roman" panose="02020603050405020304" pitchFamily="18" charset="0"/>
                <a:cs typeface="Times New Roman" panose="02020603050405020304" pitchFamily="18" charset="0"/>
              </a:rPr>
              <a:t>Bình luận </a:t>
            </a:r>
          </a:p>
          <a:p>
            <a:pPr algn="ctr"/>
            <a:r>
              <a:rPr lang="en-US" sz="4600">
                <a:solidFill>
                  <a:schemeClr val="tx1"/>
                </a:solidFill>
                <a:latin typeface="Times New Roman" panose="02020603050405020304" pitchFamily="18" charset="0"/>
                <a:cs typeface="Times New Roman" panose="02020603050405020304" pitchFamily="18" charset="0"/>
              </a:rPr>
              <a:t>tiêu </a:t>
            </a:r>
            <a:r>
              <a:rPr lang="en-US" sz="4600" smtClean="0">
                <a:solidFill>
                  <a:schemeClr val="tx1"/>
                </a:solidFill>
                <a:latin typeface="Times New Roman" panose="02020603050405020304" pitchFamily="18" charset="0"/>
                <a:cs typeface="Times New Roman" panose="02020603050405020304" pitchFamily="18" charset="0"/>
              </a:rPr>
              <a:t>cực và thiếu trách nhiệm</a:t>
            </a:r>
            <a:endParaRPr lang="en-US" sz="460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1834BD42-C9DB-2430-9A04-AC1C8EC6BDBB}"/>
              </a:ext>
            </a:extLst>
          </p:cNvPr>
          <p:cNvCxnSpPr/>
          <p:nvPr/>
        </p:nvCxnSpPr>
        <p:spPr>
          <a:xfrm flipV="1">
            <a:off x="8534400" y="4305300"/>
            <a:ext cx="2438400" cy="7620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Flowchart: Terminator 14">
            <a:extLst>
              <a:ext uri="{FF2B5EF4-FFF2-40B4-BE49-F238E27FC236}">
                <a16:creationId xmlns:a16="http://schemas.microsoft.com/office/drawing/2014/main" id="{B37B8906-115C-2FFF-E995-F2493BC81773}"/>
              </a:ext>
            </a:extLst>
          </p:cNvPr>
          <p:cNvSpPr/>
          <p:nvPr/>
        </p:nvSpPr>
        <p:spPr>
          <a:xfrm>
            <a:off x="11811000" y="5681297"/>
            <a:ext cx="4419600" cy="1956970"/>
          </a:xfrm>
          <a:prstGeom prst="flowChartTerminator">
            <a:avLst/>
          </a:prstGeom>
          <a:solidFill>
            <a:srgbClr val="BAD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Times New Roman" panose="02020603050405020304" pitchFamily="18" charset="0"/>
                <a:cs typeface="Times New Roman" panose="02020603050405020304" pitchFamily="18" charset="0"/>
              </a:rPr>
              <a:t>Phát tán </a:t>
            </a:r>
            <a:r>
              <a:rPr lang="en-US" sz="4800" smtClean="0">
                <a:solidFill>
                  <a:schemeClr val="tx1"/>
                </a:solidFill>
                <a:latin typeface="Times New Roman" panose="02020603050405020304" pitchFamily="18" charset="0"/>
                <a:cs typeface="Times New Roman" panose="02020603050405020304" pitchFamily="18" charset="0"/>
              </a:rPr>
              <a:t>nhanh và rộng</a:t>
            </a:r>
            <a:endParaRPr lang="en-US" sz="480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1834BD42-C9DB-2430-9A04-AC1C8EC6BDBB}"/>
              </a:ext>
            </a:extLst>
          </p:cNvPr>
          <p:cNvCxnSpPr/>
          <p:nvPr/>
        </p:nvCxnSpPr>
        <p:spPr>
          <a:xfrm>
            <a:off x="8534400" y="5125720"/>
            <a:ext cx="2895600" cy="10845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738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1" grpId="0"/>
      <p:bldP spid="12"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1156</TotalTime>
  <Words>767</Words>
  <Application>Microsoft Office PowerPoint</Application>
  <PresentationFormat>Custom</PresentationFormat>
  <Paragraphs>74</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45</cp:revision>
  <dcterms:created xsi:type="dcterms:W3CDTF">2006-08-16T00:00:00Z</dcterms:created>
  <dcterms:modified xsi:type="dcterms:W3CDTF">2024-08-13T05:21:54Z</dcterms:modified>
  <dc:identifier>DAFNV-YsaNs</dc:identifier>
</cp:coreProperties>
</file>