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4" r:id="rId2"/>
    <p:sldMasterId id="2147483686" r:id="rId3"/>
  </p:sldMasterIdLst>
  <p:sldIdLst>
    <p:sldId id="256" r:id="rId4"/>
    <p:sldId id="263" r:id="rId5"/>
    <p:sldId id="320" r:id="rId6"/>
    <p:sldId id="328" r:id="rId7"/>
    <p:sldId id="322" r:id="rId8"/>
    <p:sldId id="330" r:id="rId9"/>
    <p:sldId id="323" r:id="rId10"/>
    <p:sldId id="331" r:id="rId11"/>
    <p:sldId id="333" r:id="rId12"/>
    <p:sldId id="334" r:id="rId13"/>
    <p:sldId id="335" r:id="rId14"/>
    <p:sldId id="332" r:id="rId15"/>
    <p:sldId id="326" r:id="rId16"/>
    <p:sldId id="325" r:id="rId17"/>
    <p:sldId id="336" r:id="rId18"/>
    <p:sldId id="258" r:id="rId19"/>
    <p:sldId id="268" r:id="rId20"/>
    <p:sldId id="269" r:id="rId21"/>
    <p:sldId id="271" r:id="rId22"/>
    <p:sldId id="337" r:id="rId23"/>
    <p:sldId id="338" r:id="rId24"/>
    <p:sldId id="272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72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pos="416"/>
        <p:guide pos="7272"/>
        <p:guide orient="horz" pos="672"/>
        <p:guide orient="horz" pos="712"/>
        <p:guide orient="horz" pos="3912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8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87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49CAB-2A0F-459D-BDFD-066062D33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E1D26-CB3A-4441-9771-43EE4D846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8B1F5-2B85-4971-AFBE-286D7DDF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4812-F040-47B0-8C56-546F1F47E56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44E2C-D6B3-46FE-8F66-650EF0E46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5E867-F71A-48FD-8CE4-B43F20CB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9E1-2C78-4E10-8E8B-9E64DD511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3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6D5CA-F1AD-4F53-A497-BE65656D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A9598-690A-46C3-8F8D-0481672D8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68E9B-3FC2-43F9-A84A-AE83B974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4812-F040-47B0-8C56-546F1F47E56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1CEE5-21BF-4F3E-884D-A3468EB0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45CE1-814F-40B3-9602-0B4956954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9E1-2C78-4E10-8E8B-9E64DD511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03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F3B00-03DF-4966-9881-38AE42B9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B11C4-A303-4ECE-AD24-B85D75C64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D8C1C-4CC4-4FF8-8045-1872183D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4812-F040-47B0-8C56-546F1F47E56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3DD72-D8DB-4B67-8B9C-FFEF11C5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E7444-3C48-4541-8E32-D9015A12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9E1-2C78-4E10-8E8B-9E64DD511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68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347A-9F26-4026-98C1-4E8A1651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80282-382B-493D-957F-A2E1C194C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C48E7-3302-4899-A2DA-3E242AF0C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55AAF-79A9-48C0-A260-30ECF21CD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4812-F040-47B0-8C56-546F1F47E56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670A4-5FB4-4E65-9F8B-D3AC50FAB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8F23E-C50B-4425-8781-4FB9675E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9E1-2C78-4E10-8E8B-9E64DD511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25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0C387-25C7-4A66-8AA1-43577B8BE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DF696-8D38-4D16-AFCF-94CF6423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500AA-7C0A-496C-8DBF-CE75980AF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19CDD-0C35-44A6-BBD6-5CE8BD02A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CBB0E2-1A44-40C8-AC50-D75FD9C78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84017-AFAD-441B-AED9-F951CFDA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4812-F040-47B0-8C56-546F1F47E56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FD8C4-1904-41A6-8940-14A3AE83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77856-9D35-450C-8288-9408DF7B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9E1-2C78-4E10-8E8B-9E64DD511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9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4A8B7-DBEA-4291-98FF-D2C6721B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752A4-8B3E-470F-B340-C6C65B86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4812-F040-47B0-8C56-546F1F47E56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5928E-4A06-4B7B-A963-67CDF3F27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61F8E-1FD6-478F-ACA6-B0016EEB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9E1-2C78-4E10-8E8B-9E64DD511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0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2563B-C064-4DC9-AF0D-A44C0711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4812-F040-47B0-8C56-546F1F47E56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3714BB-CC3D-47B4-91DD-CF00892B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04EC3-E817-4C92-B777-6CF5FB4D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9E1-2C78-4E10-8E8B-9E64DD511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83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9A95D-59DD-447D-AA03-43788B0D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C4CC3-0BA4-446B-8533-11E59240B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0702D-E2FC-45C6-8DF5-8E21C5A23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5E94F-9970-412D-8159-F264D876F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4812-F040-47B0-8C56-546F1F47E56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C945C-9EDA-4766-A502-CAFCCA75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34DF5-5308-4CFB-AE13-867BC37B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9E1-2C78-4E10-8E8B-9E64DD511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6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0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D6EE-1AE5-4928-AC57-CAA14919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CC4C8-9372-476D-AD8E-372574690A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B479B-35BA-49E5-9852-E90D42CD7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85422-1D3C-49B3-B96C-40F59D4C9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4812-F040-47B0-8C56-546F1F47E56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A7011-D7F1-4202-868C-E1A96C27A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D8015-24EB-4D73-8268-BF36BB5E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9E1-2C78-4E10-8E8B-9E64DD511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F36EB-80BA-4157-B662-1CF03F35F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44224-C355-43B8-87D0-62227B918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73D47-E804-42E6-909D-B243089A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4812-F040-47B0-8C56-546F1F47E56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77F4F-E07A-41AF-A5C4-EFEEABBD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DC44D-9F5E-4C20-9424-B08CC35F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9E1-2C78-4E10-8E8B-9E64DD511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62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C4BCF6-29E1-46D6-8230-B90EC8BE7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D89F5-218B-49D7-865E-4C6AEE4E7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C0D-49B3-45D0-B0EF-88AAC4FC0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4812-F040-47B0-8C56-546F1F47E56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95115-58AE-484A-9A69-7A2A1BE6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9A804-7068-4996-ACEA-D27C5CE9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49E1-2C78-4E10-8E8B-9E64DD511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7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99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3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11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38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5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06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1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82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66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1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6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3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0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0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3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3/29/2023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29071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E34DB-2FFB-457E-B1C8-C3216252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AC47E-0319-40DF-A221-CE75D0544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F28F4-CACF-45F6-92A2-D691D53F1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E4812-F040-47B0-8C56-546F1F47E562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6C046-39D9-4CAA-809A-D05B84CDE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4607A-9F57-4558-8422-DA16BB8EB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49E1-2C78-4E10-8E8B-9E64DD511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8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gif"/><Relationship Id="rId7" Type="http://schemas.openxmlformats.org/officeDocument/2006/relationships/image" Target="../media/image30.sv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gif"/><Relationship Id="rId7" Type="http://schemas.openxmlformats.org/officeDocument/2006/relationships/image" Target="../media/image30.sv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gif"/><Relationship Id="rId7" Type="http://schemas.openxmlformats.org/officeDocument/2006/relationships/image" Target="../media/image30.sv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0.sv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gif"/><Relationship Id="rId7" Type="http://schemas.openxmlformats.org/officeDocument/2006/relationships/image" Target="../media/image30.sv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0.sv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gif"/><Relationship Id="rId7" Type="http://schemas.openxmlformats.org/officeDocument/2006/relationships/image" Target="../media/image30.sv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0.sv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0.sv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0.sv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0.sv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0.sv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30.sv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1" name="Picture 3" descr="Cherry blossoms">
            <a:extLst>
              <a:ext uri="{FF2B5EF4-FFF2-40B4-BE49-F238E27FC236}">
                <a16:creationId xmlns:a16="http://schemas.microsoft.com/office/drawing/2014/main" id="{0AA37E1D-72B7-9076-D89D-888F57297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0" r="29200" b="-2"/>
          <a:stretch/>
        </p:blipFill>
        <p:spPr>
          <a:xfrm>
            <a:off x="20" y="-1"/>
            <a:ext cx="685798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4D8C1BF-26DE-424A-AAEC-7173C8DD3632}"/>
              </a:ext>
            </a:extLst>
          </p:cNvPr>
          <p:cNvSpPr txBox="1"/>
          <p:nvPr/>
        </p:nvSpPr>
        <p:spPr>
          <a:xfrm>
            <a:off x="5105012" y="1270868"/>
            <a:ext cx="6879004" cy="300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10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 BẢN 2: </a:t>
            </a:r>
          </a:p>
          <a:p>
            <a:pPr algn="ctr">
              <a:lnSpc>
                <a:spcPct val="130000"/>
              </a:lnSpc>
              <a:spcAft>
                <a:spcPts val="1000"/>
              </a:spcAft>
            </a:pP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LÍNH ĐẢO HÁT TÌNH CA TRÊN ĐẢO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08CBFC-DE72-44C7-A777-C58D00E3282E}"/>
              </a:ext>
            </a:extLst>
          </p:cNvPr>
          <p:cNvSpPr txBox="1"/>
          <p:nvPr/>
        </p:nvSpPr>
        <p:spPr>
          <a:xfrm>
            <a:off x="8180798" y="4195370"/>
            <a:ext cx="3624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-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48CC80-2055-4424-9D24-1C5A20B96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644" y="2937636"/>
            <a:ext cx="3879271" cy="251355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0768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85800"/>
            <a:ext cx="4192651" cy="5486400"/>
            <a:chOff x="0" y="0"/>
            <a:chExt cx="8385303" cy="10972800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-790228" y="1797269"/>
              <a:ext cx="10566400" cy="7784662"/>
              <a:chOff x="0" y="0"/>
              <a:chExt cx="6783283" cy="49974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6719783" cy="4933998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4933998">
                    <a:moveTo>
                      <a:pt x="6627073" y="4933998"/>
                    </a:moveTo>
                    <a:lnTo>
                      <a:pt x="92710" y="4933998"/>
                    </a:lnTo>
                    <a:cubicBezTo>
                      <a:pt x="41910" y="4933998"/>
                      <a:pt x="0" y="4892088"/>
                      <a:pt x="0" y="484128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4840018"/>
                    </a:lnTo>
                    <a:cubicBezTo>
                      <a:pt x="6719783" y="4892088"/>
                      <a:pt x="6677873" y="4933998"/>
                      <a:pt x="6627073" y="493399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6783284" cy="4997498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4997498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4873038"/>
                    </a:lnTo>
                    <a:cubicBezTo>
                      <a:pt x="6723593" y="4908598"/>
                      <a:pt x="6694383" y="4937808"/>
                      <a:pt x="6658823" y="4937808"/>
                    </a:cubicBezTo>
                    <a:lnTo>
                      <a:pt x="124460" y="4937808"/>
                    </a:lnTo>
                    <a:cubicBezTo>
                      <a:pt x="88900" y="4937808"/>
                      <a:pt x="59690" y="4908598"/>
                      <a:pt x="59690" y="487303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873038"/>
                    </a:lnTo>
                    <a:cubicBezTo>
                      <a:pt x="0" y="4941618"/>
                      <a:pt x="55880" y="4997498"/>
                      <a:pt x="124460" y="4997498"/>
                    </a:cubicBezTo>
                    <a:lnTo>
                      <a:pt x="6658823" y="4997498"/>
                    </a:lnTo>
                    <a:cubicBezTo>
                      <a:pt x="6727403" y="4997498"/>
                      <a:pt x="6783284" y="4941618"/>
                      <a:pt x="6783284" y="4873038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-1291766" y="1291766"/>
              <a:ext cx="10603175" cy="8019644"/>
              <a:chOff x="0" y="0"/>
              <a:chExt cx="6806891" cy="51483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6743391" cy="5084849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5084849">
                    <a:moveTo>
                      <a:pt x="6650682" y="5084849"/>
                    </a:moveTo>
                    <a:lnTo>
                      <a:pt x="92710" y="5084849"/>
                    </a:lnTo>
                    <a:cubicBezTo>
                      <a:pt x="41910" y="5084849"/>
                      <a:pt x="0" y="5042939"/>
                      <a:pt x="0" y="499213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4990869"/>
                    </a:lnTo>
                    <a:cubicBezTo>
                      <a:pt x="6743391" y="5042939"/>
                      <a:pt x="6701482" y="5084849"/>
                      <a:pt x="6650682" y="50848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6806891" cy="5148349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5148349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5023889"/>
                    </a:lnTo>
                    <a:cubicBezTo>
                      <a:pt x="6747201" y="5059449"/>
                      <a:pt x="6717991" y="5088659"/>
                      <a:pt x="6682432" y="5088659"/>
                    </a:cubicBezTo>
                    <a:lnTo>
                      <a:pt x="124460" y="5088659"/>
                    </a:lnTo>
                    <a:cubicBezTo>
                      <a:pt x="88900" y="5088659"/>
                      <a:pt x="59690" y="5059449"/>
                      <a:pt x="59690" y="502388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023889"/>
                    </a:lnTo>
                    <a:cubicBezTo>
                      <a:pt x="0" y="5092469"/>
                      <a:pt x="55880" y="5148349"/>
                      <a:pt x="124460" y="5148349"/>
                    </a:cubicBezTo>
                    <a:lnTo>
                      <a:pt x="6682432" y="5148349"/>
                    </a:lnTo>
                    <a:cubicBezTo>
                      <a:pt x="6751012" y="5148349"/>
                      <a:pt x="6806891" y="5092469"/>
                      <a:pt x="6806891" y="5023889"/>
                    </a:cubicBezTo>
                    <a:lnTo>
                      <a:pt x="6806891" y="124460"/>
                    </a:lnTo>
                    <a:cubicBezTo>
                      <a:pt x="6806891" y="55880"/>
                      <a:pt x="6751012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30124" y="337254"/>
            <a:ext cx="1704003" cy="69709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16BAD30-8EFC-4101-9B26-0C727160C059}"/>
              </a:ext>
            </a:extLst>
          </p:cNvPr>
          <p:cNvSpPr txBox="1"/>
          <p:nvPr/>
        </p:nvSpPr>
        <p:spPr>
          <a:xfrm>
            <a:off x="5939946" y="487816"/>
            <a:ext cx="6093618" cy="1589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TÌM HIỂU CHUNG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2F5CD5-0899-45DD-A20C-AAF7ABE70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22" y="1059075"/>
            <a:ext cx="3500153" cy="387810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D637C66-4B87-4700-B602-A6ED1470247A}"/>
              </a:ext>
            </a:extLst>
          </p:cNvPr>
          <p:cNvSpPr txBox="1"/>
          <p:nvPr/>
        </p:nvSpPr>
        <p:spPr>
          <a:xfrm>
            <a:off x="651367" y="5154893"/>
            <a:ext cx="4328684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165" algn="ctr">
              <a:lnSpc>
                <a:spcPct val="130000"/>
              </a:lnSpc>
              <a:spcAft>
                <a:spcPts val="1000"/>
              </a:spcAft>
              <a:tabLst>
                <a:tab pos="5715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1958)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341473-C041-41F5-9A72-AA6CE6912A37}"/>
              </a:ext>
            </a:extLst>
          </p:cNvPr>
          <p:cNvSpPr txBox="1"/>
          <p:nvPr/>
        </p:nvSpPr>
        <p:spPr>
          <a:xfrm>
            <a:off x="5146209" y="2488763"/>
            <a:ext cx="6522956" cy="1308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Tập thơ đầu tay của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Trần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</a:t>
            </a:r>
            <a:r>
              <a:rPr lang="vi-VN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gì?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AB6F56-4D0C-4E41-94A3-3A24B78866A2}"/>
              </a:ext>
            </a:extLst>
          </p:cNvPr>
          <p:cNvSpPr txBox="1"/>
          <p:nvPr/>
        </p:nvSpPr>
        <p:spPr>
          <a:xfrm>
            <a:off x="5178774" y="3911154"/>
            <a:ext cx="6327425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Tập Góc sân và khoảng trời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85800"/>
            <a:ext cx="4192651" cy="5486400"/>
            <a:chOff x="0" y="0"/>
            <a:chExt cx="8385303" cy="10972800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-790228" y="1797269"/>
              <a:ext cx="10566400" cy="7784662"/>
              <a:chOff x="0" y="0"/>
              <a:chExt cx="6783283" cy="49974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6719783" cy="4933998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4933998">
                    <a:moveTo>
                      <a:pt x="6627073" y="4933998"/>
                    </a:moveTo>
                    <a:lnTo>
                      <a:pt x="92710" y="4933998"/>
                    </a:lnTo>
                    <a:cubicBezTo>
                      <a:pt x="41910" y="4933998"/>
                      <a:pt x="0" y="4892088"/>
                      <a:pt x="0" y="484128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4840018"/>
                    </a:lnTo>
                    <a:cubicBezTo>
                      <a:pt x="6719783" y="4892088"/>
                      <a:pt x="6677873" y="4933998"/>
                      <a:pt x="6627073" y="493399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6783284" cy="4997498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4997498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4873038"/>
                    </a:lnTo>
                    <a:cubicBezTo>
                      <a:pt x="6723593" y="4908598"/>
                      <a:pt x="6694383" y="4937808"/>
                      <a:pt x="6658823" y="4937808"/>
                    </a:cubicBezTo>
                    <a:lnTo>
                      <a:pt x="124460" y="4937808"/>
                    </a:lnTo>
                    <a:cubicBezTo>
                      <a:pt x="88900" y="4937808"/>
                      <a:pt x="59690" y="4908598"/>
                      <a:pt x="59690" y="487303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873038"/>
                    </a:lnTo>
                    <a:cubicBezTo>
                      <a:pt x="0" y="4941618"/>
                      <a:pt x="55880" y="4997498"/>
                      <a:pt x="124460" y="4997498"/>
                    </a:cubicBezTo>
                    <a:lnTo>
                      <a:pt x="6658823" y="4997498"/>
                    </a:lnTo>
                    <a:cubicBezTo>
                      <a:pt x="6727403" y="4997498"/>
                      <a:pt x="6783284" y="4941618"/>
                      <a:pt x="6783284" y="4873038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-1291766" y="1291766"/>
              <a:ext cx="10603175" cy="8019644"/>
              <a:chOff x="0" y="0"/>
              <a:chExt cx="6806891" cy="51483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6743391" cy="5084849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5084849">
                    <a:moveTo>
                      <a:pt x="6650682" y="5084849"/>
                    </a:moveTo>
                    <a:lnTo>
                      <a:pt x="92710" y="5084849"/>
                    </a:lnTo>
                    <a:cubicBezTo>
                      <a:pt x="41910" y="5084849"/>
                      <a:pt x="0" y="5042939"/>
                      <a:pt x="0" y="499213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4990869"/>
                    </a:lnTo>
                    <a:cubicBezTo>
                      <a:pt x="6743391" y="5042939"/>
                      <a:pt x="6701482" y="5084849"/>
                      <a:pt x="6650682" y="50848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6806891" cy="5148349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5148349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5023889"/>
                    </a:lnTo>
                    <a:cubicBezTo>
                      <a:pt x="6747201" y="5059449"/>
                      <a:pt x="6717991" y="5088659"/>
                      <a:pt x="6682432" y="5088659"/>
                    </a:cubicBezTo>
                    <a:lnTo>
                      <a:pt x="124460" y="5088659"/>
                    </a:lnTo>
                    <a:cubicBezTo>
                      <a:pt x="88900" y="5088659"/>
                      <a:pt x="59690" y="5059449"/>
                      <a:pt x="59690" y="502388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023889"/>
                    </a:lnTo>
                    <a:cubicBezTo>
                      <a:pt x="0" y="5092469"/>
                      <a:pt x="55880" y="5148349"/>
                      <a:pt x="124460" y="5148349"/>
                    </a:cubicBezTo>
                    <a:lnTo>
                      <a:pt x="6682432" y="5148349"/>
                    </a:lnTo>
                    <a:cubicBezTo>
                      <a:pt x="6751012" y="5148349"/>
                      <a:pt x="6806891" y="5092469"/>
                      <a:pt x="6806891" y="5023889"/>
                    </a:cubicBezTo>
                    <a:lnTo>
                      <a:pt x="6806891" y="124460"/>
                    </a:lnTo>
                    <a:cubicBezTo>
                      <a:pt x="6806891" y="55880"/>
                      <a:pt x="6751012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30124" y="337254"/>
            <a:ext cx="1704003" cy="69709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16BAD30-8EFC-4101-9B26-0C727160C059}"/>
              </a:ext>
            </a:extLst>
          </p:cNvPr>
          <p:cNvSpPr txBox="1"/>
          <p:nvPr/>
        </p:nvSpPr>
        <p:spPr>
          <a:xfrm>
            <a:off x="5939946" y="487816"/>
            <a:ext cx="6093618" cy="1437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TÌM HIỂU CHUNG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2F5CD5-0899-45DD-A20C-AAF7ABE70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22" y="1059075"/>
            <a:ext cx="3500153" cy="387810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D637C66-4B87-4700-B602-A6ED1470247A}"/>
              </a:ext>
            </a:extLst>
          </p:cNvPr>
          <p:cNvSpPr txBox="1"/>
          <p:nvPr/>
        </p:nvSpPr>
        <p:spPr>
          <a:xfrm>
            <a:off x="651367" y="5154893"/>
            <a:ext cx="4328684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165" algn="ctr">
              <a:lnSpc>
                <a:spcPct val="130000"/>
              </a:lnSpc>
              <a:spcAft>
                <a:spcPts val="1000"/>
              </a:spcAft>
              <a:tabLst>
                <a:tab pos="5715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1958)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341473-C041-41F5-9A72-AA6CE6912A37}"/>
              </a:ext>
            </a:extLst>
          </p:cNvPr>
          <p:cNvSpPr txBox="1"/>
          <p:nvPr/>
        </p:nvSpPr>
        <p:spPr>
          <a:xfrm>
            <a:off x="5122514" y="2022770"/>
            <a:ext cx="6522956" cy="1308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 điểm chính trong thơ của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Trần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 gì?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AB6F56-4D0C-4E41-94A3-3A24B78866A2}"/>
              </a:ext>
            </a:extLst>
          </p:cNvPr>
          <p:cNvSpPr txBox="1"/>
          <p:nvPr/>
        </p:nvSpPr>
        <p:spPr>
          <a:xfrm>
            <a:off x="5409021" y="3485397"/>
            <a:ext cx="6327425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Hồn nhiên, trong sáng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94C4C-3B17-46BF-A1E4-81DA278C3867}"/>
              </a:ext>
            </a:extLst>
          </p:cNvPr>
          <p:cNvGrpSpPr/>
          <p:nvPr/>
        </p:nvGrpSpPr>
        <p:grpSpPr>
          <a:xfrm>
            <a:off x="660400" y="571500"/>
            <a:ext cx="10858500" cy="5476872"/>
            <a:chOff x="660400" y="571500"/>
            <a:chExt cx="10715620" cy="5476872"/>
          </a:xfrm>
        </p:grpSpPr>
        <p:grpSp>
          <p:nvGrpSpPr>
            <p:cNvPr id="3" name="Group 3"/>
            <p:cNvGrpSpPr/>
            <p:nvPr/>
          </p:nvGrpSpPr>
          <p:grpSpPr>
            <a:xfrm>
              <a:off x="796733" y="673208"/>
              <a:ext cx="10579287" cy="5375164"/>
              <a:chOff x="-127617" y="-134264"/>
              <a:chExt cx="9076935" cy="69393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27617" y="-134264"/>
                <a:ext cx="9025176" cy="6852277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122590" y="-110675"/>
                <a:ext cx="9071908" cy="6915775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C000"/>
                </a:solidFill>
              </a:ln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60400" y="571500"/>
              <a:ext cx="10573428" cy="5356893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378577" y="182590"/>
            <a:ext cx="1577050" cy="13504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29091" flipH="1">
            <a:off x="10972836" y="128949"/>
            <a:ext cx="930050" cy="10212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9779" y="5623849"/>
            <a:ext cx="896238" cy="9175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252567">
            <a:off x="10924593" y="5461261"/>
            <a:ext cx="983395" cy="1095679"/>
          </a:xfrm>
          <a:prstGeom prst="rect">
            <a:avLst/>
          </a:prstGeom>
        </p:spPr>
      </p:pic>
      <p:pic>
        <p:nvPicPr>
          <p:cNvPr id="15" name="Picture 28">
            <a:extLst>
              <a:ext uri="{FF2B5EF4-FFF2-40B4-BE49-F238E27FC236}">
                <a16:creationId xmlns:a16="http://schemas.microsoft.com/office/drawing/2014/main" id="{520E6CD7-9250-4DF7-8F15-6E9ED3BEE7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65603" y="172100"/>
            <a:ext cx="1704003" cy="6970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ABC618-320B-4BB3-B627-13FB504EAA3D}"/>
              </a:ext>
            </a:extLst>
          </p:cNvPr>
          <p:cNvSpPr txBox="1"/>
          <p:nvPr/>
        </p:nvSpPr>
        <p:spPr>
          <a:xfrm>
            <a:off x="1031266" y="983619"/>
            <a:ext cx="9972675" cy="207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 algn="ctr">
              <a:lnSpc>
                <a:spcPct val="13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91440" algn="ctr">
              <a:lnSpc>
                <a:spcPct val="130000"/>
              </a:lnSpc>
              <a:spcAft>
                <a:spcPts val="1000"/>
              </a:spcAft>
            </a:pPr>
            <a:r>
              <a:rPr lang="vi-VN" sz="3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thơ “Lính đảo hát tình ca trên đảo” được sáng tác năm nào?</a:t>
            </a:r>
            <a:endParaRPr lang="vi-VN" sz="3200" b="1" dirty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48CC80-2055-4424-9D24-1C5A20B96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6332" y="2876090"/>
            <a:ext cx="3879271" cy="251355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52722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94C4C-3B17-46BF-A1E4-81DA278C3867}"/>
              </a:ext>
            </a:extLst>
          </p:cNvPr>
          <p:cNvGrpSpPr/>
          <p:nvPr/>
        </p:nvGrpSpPr>
        <p:grpSpPr>
          <a:xfrm>
            <a:off x="660400" y="571500"/>
            <a:ext cx="10858500" cy="5476872"/>
            <a:chOff x="660400" y="571500"/>
            <a:chExt cx="10715620" cy="5476872"/>
          </a:xfrm>
        </p:grpSpPr>
        <p:grpSp>
          <p:nvGrpSpPr>
            <p:cNvPr id="3" name="Group 3"/>
            <p:cNvGrpSpPr/>
            <p:nvPr/>
          </p:nvGrpSpPr>
          <p:grpSpPr>
            <a:xfrm>
              <a:off x="796733" y="673208"/>
              <a:ext cx="10579287" cy="5375164"/>
              <a:chOff x="-127617" y="-134264"/>
              <a:chExt cx="9076935" cy="69393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27617" y="-134264"/>
                <a:ext cx="9025176" cy="6852277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122590" y="-110675"/>
                <a:ext cx="9071908" cy="6915775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C000"/>
                </a:solidFill>
              </a:ln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60400" y="571500"/>
              <a:ext cx="10573428" cy="5356893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378577" y="182590"/>
            <a:ext cx="1577050" cy="13504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29091" flipH="1">
            <a:off x="10972836" y="128949"/>
            <a:ext cx="930050" cy="10212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9779" y="5623849"/>
            <a:ext cx="896238" cy="9175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252567">
            <a:off x="10924593" y="5461261"/>
            <a:ext cx="983395" cy="1095679"/>
          </a:xfrm>
          <a:prstGeom prst="rect">
            <a:avLst/>
          </a:prstGeom>
        </p:spPr>
      </p:pic>
      <p:pic>
        <p:nvPicPr>
          <p:cNvPr id="15" name="Picture 28">
            <a:extLst>
              <a:ext uri="{FF2B5EF4-FFF2-40B4-BE49-F238E27FC236}">
                <a16:creationId xmlns:a16="http://schemas.microsoft.com/office/drawing/2014/main" id="{520E6CD7-9250-4DF7-8F15-6E9ED3BEE7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65603" y="172100"/>
            <a:ext cx="1704003" cy="6970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ABC618-320B-4BB3-B627-13FB504EAA3D}"/>
              </a:ext>
            </a:extLst>
          </p:cNvPr>
          <p:cNvSpPr txBox="1"/>
          <p:nvPr/>
        </p:nvSpPr>
        <p:spPr>
          <a:xfrm>
            <a:off x="914301" y="970901"/>
            <a:ext cx="9996953" cy="2237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 algn="ctr">
              <a:lnSpc>
                <a:spcPct val="13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Lính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91440" algn="ctr">
              <a:lnSpc>
                <a:spcPct val="130000"/>
              </a:lnSpc>
              <a:spcAft>
                <a:spcPts val="1000"/>
              </a:spcAft>
            </a:pPr>
            <a:r>
              <a:rPr lang="vi-VN" sz="3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 vật trữ tình trong bài thơ “Lính đảo hát tình ca trên đảo” là ai? </a:t>
            </a:r>
            <a:endParaRPr lang="vi-VN" sz="3200" b="1" dirty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48CC80-2055-4424-9D24-1C5A20B96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369" y="3472962"/>
            <a:ext cx="3947747" cy="243083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1818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94C4C-3B17-46BF-A1E4-81DA278C3867}"/>
              </a:ext>
            </a:extLst>
          </p:cNvPr>
          <p:cNvGrpSpPr/>
          <p:nvPr/>
        </p:nvGrpSpPr>
        <p:grpSpPr>
          <a:xfrm>
            <a:off x="660400" y="571500"/>
            <a:ext cx="10858500" cy="5476872"/>
            <a:chOff x="660400" y="571500"/>
            <a:chExt cx="10715620" cy="5476872"/>
          </a:xfrm>
        </p:grpSpPr>
        <p:grpSp>
          <p:nvGrpSpPr>
            <p:cNvPr id="3" name="Group 3"/>
            <p:cNvGrpSpPr/>
            <p:nvPr/>
          </p:nvGrpSpPr>
          <p:grpSpPr>
            <a:xfrm>
              <a:off x="796733" y="673208"/>
              <a:ext cx="10579287" cy="5375164"/>
              <a:chOff x="-127617" y="-134264"/>
              <a:chExt cx="9076935" cy="69393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27617" y="-134264"/>
                <a:ext cx="9025176" cy="6852277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122590" y="-110675"/>
                <a:ext cx="9071908" cy="6915775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C000"/>
                </a:solidFill>
              </a:ln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60400" y="571500"/>
              <a:ext cx="10573428" cy="5356893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378577" y="182590"/>
            <a:ext cx="1577050" cy="13504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29091" flipH="1">
            <a:off x="10972836" y="128949"/>
            <a:ext cx="930050" cy="10212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9779" y="5623849"/>
            <a:ext cx="896238" cy="9175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252567">
            <a:off x="10924593" y="5461261"/>
            <a:ext cx="983395" cy="1095679"/>
          </a:xfrm>
          <a:prstGeom prst="rect">
            <a:avLst/>
          </a:prstGeom>
        </p:spPr>
      </p:pic>
      <p:pic>
        <p:nvPicPr>
          <p:cNvPr id="15" name="Picture 28">
            <a:extLst>
              <a:ext uri="{FF2B5EF4-FFF2-40B4-BE49-F238E27FC236}">
                <a16:creationId xmlns:a16="http://schemas.microsoft.com/office/drawing/2014/main" id="{520E6CD7-9250-4DF7-8F15-6E9ED3BEE7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65603" y="172100"/>
            <a:ext cx="1704003" cy="6970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ABC618-320B-4BB3-B627-13FB504EAA3D}"/>
              </a:ext>
            </a:extLst>
          </p:cNvPr>
          <p:cNvSpPr txBox="1"/>
          <p:nvPr/>
        </p:nvSpPr>
        <p:spPr>
          <a:xfrm>
            <a:off x="967496" y="1377897"/>
            <a:ext cx="9972675" cy="1597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 algn="ctr">
              <a:lnSpc>
                <a:spcPct val="13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Lính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91440" algn="ctr">
              <a:lnSpc>
                <a:spcPct val="130000"/>
              </a:lnSpc>
              <a:spcAft>
                <a:spcPts val="1000"/>
              </a:spcAft>
            </a:pPr>
            <a:r>
              <a:rPr lang="vi-VN" sz="32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 định thể thơ của bài thơ này?</a:t>
            </a:r>
            <a:endParaRPr lang="vi-VN" sz="3200" b="1" dirty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48CC80-2055-4424-9D24-1C5A20B96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369" y="2939561"/>
            <a:ext cx="3947747" cy="251355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9983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85800"/>
            <a:ext cx="4192651" cy="5486400"/>
            <a:chOff x="0" y="0"/>
            <a:chExt cx="8385303" cy="10972800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-790228" y="1797269"/>
              <a:ext cx="10566400" cy="7784662"/>
              <a:chOff x="0" y="0"/>
              <a:chExt cx="6783283" cy="49974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6719783" cy="4933998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4933998">
                    <a:moveTo>
                      <a:pt x="6627073" y="4933998"/>
                    </a:moveTo>
                    <a:lnTo>
                      <a:pt x="92710" y="4933998"/>
                    </a:lnTo>
                    <a:cubicBezTo>
                      <a:pt x="41910" y="4933998"/>
                      <a:pt x="0" y="4892088"/>
                      <a:pt x="0" y="484128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4840018"/>
                    </a:lnTo>
                    <a:cubicBezTo>
                      <a:pt x="6719783" y="4892088"/>
                      <a:pt x="6677873" y="4933998"/>
                      <a:pt x="6627073" y="493399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6783284" cy="4997498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4997498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4873038"/>
                    </a:lnTo>
                    <a:cubicBezTo>
                      <a:pt x="6723593" y="4908598"/>
                      <a:pt x="6694383" y="4937808"/>
                      <a:pt x="6658823" y="4937808"/>
                    </a:cubicBezTo>
                    <a:lnTo>
                      <a:pt x="124460" y="4937808"/>
                    </a:lnTo>
                    <a:cubicBezTo>
                      <a:pt x="88900" y="4937808"/>
                      <a:pt x="59690" y="4908598"/>
                      <a:pt x="59690" y="487303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873038"/>
                    </a:lnTo>
                    <a:cubicBezTo>
                      <a:pt x="0" y="4941618"/>
                      <a:pt x="55880" y="4997498"/>
                      <a:pt x="124460" y="4997498"/>
                    </a:cubicBezTo>
                    <a:lnTo>
                      <a:pt x="6658823" y="4997498"/>
                    </a:lnTo>
                    <a:cubicBezTo>
                      <a:pt x="6727403" y="4997498"/>
                      <a:pt x="6783284" y="4941618"/>
                      <a:pt x="6783284" y="4873038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-1291766" y="1291766"/>
              <a:ext cx="10603175" cy="8019644"/>
              <a:chOff x="0" y="0"/>
              <a:chExt cx="6806891" cy="51483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6743391" cy="5084849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5084849">
                    <a:moveTo>
                      <a:pt x="6650682" y="5084849"/>
                    </a:moveTo>
                    <a:lnTo>
                      <a:pt x="92710" y="5084849"/>
                    </a:lnTo>
                    <a:cubicBezTo>
                      <a:pt x="41910" y="5084849"/>
                      <a:pt x="0" y="5042939"/>
                      <a:pt x="0" y="499213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4990869"/>
                    </a:lnTo>
                    <a:cubicBezTo>
                      <a:pt x="6743391" y="5042939"/>
                      <a:pt x="6701482" y="5084849"/>
                      <a:pt x="6650682" y="50848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6806891" cy="5148349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5148349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5023889"/>
                    </a:lnTo>
                    <a:cubicBezTo>
                      <a:pt x="6747201" y="5059449"/>
                      <a:pt x="6717991" y="5088659"/>
                      <a:pt x="6682432" y="5088659"/>
                    </a:cubicBezTo>
                    <a:lnTo>
                      <a:pt x="124460" y="5088659"/>
                    </a:lnTo>
                    <a:cubicBezTo>
                      <a:pt x="88900" y="5088659"/>
                      <a:pt x="59690" y="5059449"/>
                      <a:pt x="59690" y="502388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023889"/>
                    </a:lnTo>
                    <a:cubicBezTo>
                      <a:pt x="0" y="5092469"/>
                      <a:pt x="55880" y="5148349"/>
                      <a:pt x="124460" y="5148349"/>
                    </a:cubicBezTo>
                    <a:lnTo>
                      <a:pt x="6682432" y="5148349"/>
                    </a:lnTo>
                    <a:cubicBezTo>
                      <a:pt x="6751012" y="5148349"/>
                      <a:pt x="6806891" y="5092469"/>
                      <a:pt x="6806891" y="5023889"/>
                    </a:cubicBezTo>
                    <a:lnTo>
                      <a:pt x="6806891" y="124460"/>
                    </a:lnTo>
                    <a:cubicBezTo>
                      <a:pt x="6806891" y="55880"/>
                      <a:pt x="6751012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30124" y="337254"/>
            <a:ext cx="1704003" cy="69709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16BAD30-8EFC-4101-9B26-0C727160C059}"/>
              </a:ext>
            </a:extLst>
          </p:cNvPr>
          <p:cNvSpPr txBox="1"/>
          <p:nvPr/>
        </p:nvSpPr>
        <p:spPr>
          <a:xfrm>
            <a:off x="5939946" y="487816"/>
            <a:ext cx="6093618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TÌM HIỂU CHUNG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2F5CD5-0899-45DD-A20C-AAF7ABE70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22" y="1059075"/>
            <a:ext cx="3500153" cy="387810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D637C66-4B87-4700-B602-A6ED1470247A}"/>
              </a:ext>
            </a:extLst>
          </p:cNvPr>
          <p:cNvSpPr txBox="1"/>
          <p:nvPr/>
        </p:nvSpPr>
        <p:spPr>
          <a:xfrm>
            <a:off x="651367" y="5154893"/>
            <a:ext cx="4328684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165" algn="ctr">
              <a:lnSpc>
                <a:spcPct val="130000"/>
              </a:lnSpc>
              <a:spcAft>
                <a:spcPts val="1000"/>
              </a:spcAft>
              <a:tabLst>
                <a:tab pos="5715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1958)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341473-C041-41F5-9A72-AA6CE6912A37}"/>
              </a:ext>
            </a:extLst>
          </p:cNvPr>
          <p:cNvSpPr txBox="1"/>
          <p:nvPr/>
        </p:nvSpPr>
        <p:spPr>
          <a:xfrm>
            <a:off x="5122514" y="2022770"/>
            <a:ext cx="6522956" cy="1156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1958,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AB6F56-4D0C-4E41-94A3-3A24B78866A2}"/>
              </a:ext>
            </a:extLst>
          </p:cNvPr>
          <p:cNvSpPr txBox="1"/>
          <p:nvPr/>
        </p:nvSpPr>
        <p:spPr>
          <a:xfrm>
            <a:off x="5154044" y="3352469"/>
            <a:ext cx="6327425" cy="1716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sổ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bay,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thoại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AF4FF7B-05FF-4D33-81A9-E373FC2D8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1050" y="3932633"/>
            <a:ext cx="1600200" cy="261937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D2933B3-FD70-4C72-BDD4-4F96745B46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223" y="4369630"/>
            <a:ext cx="1546158" cy="223242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11089C7-96BB-4F60-B65F-3927FC0F36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451" y="4937951"/>
            <a:ext cx="1324225" cy="186219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100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94C4C-3B17-46BF-A1E4-81DA278C3867}"/>
              </a:ext>
            </a:extLst>
          </p:cNvPr>
          <p:cNvGrpSpPr/>
          <p:nvPr/>
        </p:nvGrpSpPr>
        <p:grpSpPr>
          <a:xfrm>
            <a:off x="660400" y="571500"/>
            <a:ext cx="10858500" cy="5476872"/>
            <a:chOff x="660400" y="571500"/>
            <a:chExt cx="10715620" cy="5476872"/>
          </a:xfrm>
        </p:grpSpPr>
        <p:grpSp>
          <p:nvGrpSpPr>
            <p:cNvPr id="3" name="Group 3"/>
            <p:cNvGrpSpPr/>
            <p:nvPr/>
          </p:nvGrpSpPr>
          <p:grpSpPr>
            <a:xfrm>
              <a:off x="796733" y="673208"/>
              <a:ext cx="10579287" cy="5375164"/>
              <a:chOff x="-127617" y="-134264"/>
              <a:chExt cx="9076935" cy="69393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27617" y="-134264"/>
                <a:ext cx="9025176" cy="6852277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122590" y="-110675"/>
                <a:ext cx="9071908" cy="6915775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C000"/>
                </a:solidFill>
              </a:ln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60400" y="571500"/>
              <a:ext cx="10573428" cy="5356893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378577" y="182590"/>
            <a:ext cx="1577050" cy="13504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29091" flipH="1">
            <a:off x="10972836" y="128949"/>
            <a:ext cx="930050" cy="10212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9779" y="5623849"/>
            <a:ext cx="896238" cy="9175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252567">
            <a:off x="10924593" y="5461261"/>
            <a:ext cx="983395" cy="1095679"/>
          </a:xfrm>
          <a:prstGeom prst="rect">
            <a:avLst/>
          </a:prstGeom>
        </p:spPr>
      </p:pic>
      <p:pic>
        <p:nvPicPr>
          <p:cNvPr id="15" name="Picture 28">
            <a:extLst>
              <a:ext uri="{FF2B5EF4-FFF2-40B4-BE49-F238E27FC236}">
                <a16:creationId xmlns:a16="http://schemas.microsoft.com/office/drawing/2014/main" id="{520E6CD7-9250-4DF7-8F15-6E9ED3BEE7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65603" y="172100"/>
            <a:ext cx="1704003" cy="6970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D95DC8-C09C-47AB-B938-7BCC9CEB7696}"/>
              </a:ext>
            </a:extLst>
          </p:cNvPr>
          <p:cNvSpPr txBox="1"/>
          <p:nvPr/>
        </p:nvSpPr>
        <p:spPr>
          <a:xfrm>
            <a:off x="1796614" y="730413"/>
            <a:ext cx="7045498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Lính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ABC618-320B-4BB3-B627-13FB504EAA3D}"/>
              </a:ext>
            </a:extLst>
          </p:cNvPr>
          <p:cNvSpPr txBox="1"/>
          <p:nvPr/>
        </p:nvSpPr>
        <p:spPr>
          <a:xfrm>
            <a:off x="967496" y="1377897"/>
            <a:ext cx="9972675" cy="4574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en-US" sz="24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a.Đọc</a:t>
            </a:r>
            <a:r>
              <a:rPr lang="en-US" sz="24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vi-VN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Hoàn cảnh sáng tác, xuất xứ của bài thơ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1982, 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sổ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(1985)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do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 vật trữ tình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bọn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ta,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94C4C-3B17-46BF-A1E4-81DA278C3867}"/>
              </a:ext>
            </a:extLst>
          </p:cNvPr>
          <p:cNvGrpSpPr/>
          <p:nvPr/>
        </p:nvGrpSpPr>
        <p:grpSpPr>
          <a:xfrm>
            <a:off x="660400" y="571500"/>
            <a:ext cx="10858500" cy="5476872"/>
            <a:chOff x="660400" y="571500"/>
            <a:chExt cx="10715620" cy="5476872"/>
          </a:xfrm>
        </p:grpSpPr>
        <p:grpSp>
          <p:nvGrpSpPr>
            <p:cNvPr id="3" name="Group 3"/>
            <p:cNvGrpSpPr/>
            <p:nvPr/>
          </p:nvGrpSpPr>
          <p:grpSpPr>
            <a:xfrm>
              <a:off x="796733" y="673208"/>
              <a:ext cx="10579287" cy="5375164"/>
              <a:chOff x="-127617" y="-134264"/>
              <a:chExt cx="9076935" cy="69393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27617" y="-134264"/>
                <a:ext cx="9025176" cy="6852277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122590" y="-110675"/>
                <a:ext cx="9071908" cy="6915775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C000"/>
                </a:solidFill>
              </a:ln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60400" y="571500"/>
              <a:ext cx="10573428" cy="5356893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378577" y="182590"/>
            <a:ext cx="1577050" cy="13504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29091" flipH="1">
            <a:off x="10972836" y="128949"/>
            <a:ext cx="930050" cy="10212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9779" y="5623849"/>
            <a:ext cx="896238" cy="9175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252567">
            <a:off x="10924593" y="5461261"/>
            <a:ext cx="983395" cy="1095679"/>
          </a:xfrm>
          <a:prstGeom prst="rect">
            <a:avLst/>
          </a:prstGeom>
        </p:spPr>
      </p:pic>
      <p:pic>
        <p:nvPicPr>
          <p:cNvPr id="15" name="Picture 28">
            <a:extLst>
              <a:ext uri="{FF2B5EF4-FFF2-40B4-BE49-F238E27FC236}">
                <a16:creationId xmlns:a16="http://schemas.microsoft.com/office/drawing/2014/main" id="{520E6CD7-9250-4DF7-8F15-6E9ED3BEE7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65603" y="172100"/>
            <a:ext cx="1704003" cy="6970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BB2185-C66F-45CE-B9E4-8923822CD22E}"/>
              </a:ext>
            </a:extLst>
          </p:cNvPr>
          <p:cNvSpPr txBox="1"/>
          <p:nvPr/>
        </p:nvSpPr>
        <p:spPr>
          <a:xfrm>
            <a:off x="1026136" y="1660221"/>
            <a:ext cx="5843470" cy="2965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50165">
              <a:lnSpc>
                <a:spcPct val="130000"/>
              </a:lnSpc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0165">
              <a:lnSpc>
                <a:spcPct val="130000"/>
              </a:lnSpc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AE52A3-712D-471F-9D13-D7D4B25605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1429" y="1533052"/>
            <a:ext cx="3867810" cy="3252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69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3C509DC-2F4E-4253-90E7-4DAEEF082032}"/>
              </a:ext>
            </a:extLst>
          </p:cNvPr>
          <p:cNvSpPr txBox="1"/>
          <p:nvPr/>
        </p:nvSpPr>
        <p:spPr>
          <a:xfrm>
            <a:off x="281354" y="136791"/>
            <a:ext cx="11684977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khấu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lính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8C310A-6EA5-4BF9-B503-7C27C877FB08}"/>
              </a:ext>
            </a:extLst>
          </p:cNvPr>
          <p:cNvSpPr txBox="1"/>
          <p:nvPr/>
        </p:nvSpPr>
        <p:spPr>
          <a:xfrm>
            <a:off x="639916" y="1367293"/>
            <a:ext cx="10447184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4C0756-E3B1-4394-BD89-EED85723A960}"/>
              </a:ext>
            </a:extLst>
          </p:cNvPr>
          <p:cNvGrpSpPr/>
          <p:nvPr/>
        </p:nvGrpSpPr>
        <p:grpSpPr>
          <a:xfrm>
            <a:off x="1519147" y="2564130"/>
            <a:ext cx="8119591" cy="3530355"/>
            <a:chOff x="1821552" y="3162639"/>
            <a:chExt cx="8119591" cy="353035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DA58391-E05C-47CE-8C94-0476E5D524FE}"/>
                </a:ext>
              </a:extLst>
            </p:cNvPr>
            <p:cNvSpPr/>
            <p:nvPr/>
          </p:nvSpPr>
          <p:spPr>
            <a:xfrm>
              <a:off x="5881348" y="3917363"/>
              <a:ext cx="3182949" cy="3682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4137"/>
                  </a:lnTo>
                  <a:lnTo>
                    <a:pt x="3182949" y="184137"/>
                  </a:lnTo>
                  <a:lnTo>
                    <a:pt x="3182949" y="368275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8304B19-5562-4AEE-8C5B-A7AFC495A505}"/>
                </a:ext>
              </a:extLst>
            </p:cNvPr>
            <p:cNvSpPr/>
            <p:nvPr/>
          </p:nvSpPr>
          <p:spPr>
            <a:xfrm>
              <a:off x="5540052" y="4412715"/>
              <a:ext cx="1060983" cy="3682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60983" y="0"/>
                  </a:moveTo>
                  <a:lnTo>
                    <a:pt x="1060983" y="184137"/>
                  </a:lnTo>
                  <a:lnTo>
                    <a:pt x="0" y="184137"/>
                  </a:lnTo>
                  <a:lnTo>
                    <a:pt x="0" y="368275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57CC3B5-7F1A-4096-8398-5710A5D25500}"/>
                </a:ext>
              </a:extLst>
            </p:cNvPr>
            <p:cNvSpPr/>
            <p:nvPr/>
          </p:nvSpPr>
          <p:spPr>
            <a:xfrm>
              <a:off x="2698398" y="3917363"/>
              <a:ext cx="3182949" cy="3682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182949" y="0"/>
                  </a:moveTo>
                  <a:lnTo>
                    <a:pt x="3182949" y="184137"/>
                  </a:lnTo>
                  <a:lnTo>
                    <a:pt x="0" y="184137"/>
                  </a:lnTo>
                  <a:lnTo>
                    <a:pt x="0" y="368275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6F45226-898C-4A93-B1CF-B4FF8B27103D}"/>
                </a:ext>
              </a:extLst>
            </p:cNvPr>
            <p:cNvSpPr/>
            <p:nvPr/>
          </p:nvSpPr>
          <p:spPr>
            <a:xfrm>
              <a:off x="3857742" y="3162639"/>
              <a:ext cx="4220319" cy="738734"/>
            </a:xfrm>
            <a:custGeom>
              <a:avLst/>
              <a:gdLst>
                <a:gd name="connsiteX0" fmla="*/ 0 w 1753691"/>
                <a:gd name="connsiteY0" fmla="*/ 0 h 876845"/>
                <a:gd name="connsiteX1" fmla="*/ 1753691 w 1753691"/>
                <a:gd name="connsiteY1" fmla="*/ 0 h 876845"/>
                <a:gd name="connsiteX2" fmla="*/ 1753691 w 1753691"/>
                <a:gd name="connsiteY2" fmla="*/ 876845 h 876845"/>
                <a:gd name="connsiteX3" fmla="*/ 0 w 1753691"/>
                <a:gd name="connsiteY3" fmla="*/ 876845 h 876845"/>
                <a:gd name="connsiteX4" fmla="*/ 0 w 1753691"/>
                <a:gd name="connsiteY4" fmla="*/ 0 h 8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91" h="876845">
                  <a:moveTo>
                    <a:pt x="0" y="0"/>
                  </a:moveTo>
                  <a:lnTo>
                    <a:pt x="1753691" y="0"/>
                  </a:lnTo>
                  <a:lnTo>
                    <a:pt x="1753691" y="876845"/>
                  </a:lnTo>
                  <a:lnTo>
                    <a:pt x="0" y="87684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khấu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tạm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bợ</a:t>
              </a:r>
              <a:endPara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90CFB74-33A8-494A-9D10-068C3F3768BE}"/>
                </a:ext>
              </a:extLst>
            </p:cNvPr>
            <p:cNvSpPr/>
            <p:nvPr/>
          </p:nvSpPr>
          <p:spPr>
            <a:xfrm>
              <a:off x="1821552" y="4256611"/>
              <a:ext cx="1753691" cy="2436383"/>
            </a:xfrm>
            <a:custGeom>
              <a:avLst/>
              <a:gdLst>
                <a:gd name="connsiteX0" fmla="*/ 0 w 1753691"/>
                <a:gd name="connsiteY0" fmla="*/ 0 h 876845"/>
                <a:gd name="connsiteX1" fmla="*/ 1753691 w 1753691"/>
                <a:gd name="connsiteY1" fmla="*/ 0 h 876845"/>
                <a:gd name="connsiteX2" fmla="*/ 1753691 w 1753691"/>
                <a:gd name="connsiteY2" fmla="*/ 876845 h 876845"/>
                <a:gd name="connsiteX3" fmla="*/ 0 w 1753691"/>
                <a:gd name="connsiteY3" fmla="*/ 876845 h 876845"/>
                <a:gd name="connsiteX4" fmla="*/ 0 w 1753691"/>
                <a:gd name="connsiteY4" fmla="*/ 0 h 8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91" h="876845">
                  <a:moveTo>
                    <a:pt x="0" y="0"/>
                  </a:moveTo>
                  <a:lnTo>
                    <a:pt x="1753691" y="0"/>
                  </a:lnTo>
                  <a:lnTo>
                    <a:pt x="1753691" y="876845"/>
                  </a:lnTo>
                  <a:lnTo>
                    <a:pt x="0" y="87684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khấu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kê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hô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C5BCE7C-D18B-48D9-9B48-9E64EEAE19B8}"/>
                </a:ext>
              </a:extLst>
            </p:cNvPr>
            <p:cNvSpPr/>
            <p:nvPr/>
          </p:nvSpPr>
          <p:spPr>
            <a:xfrm>
              <a:off x="4973699" y="4252441"/>
              <a:ext cx="1753691" cy="2436383"/>
            </a:xfrm>
            <a:custGeom>
              <a:avLst/>
              <a:gdLst>
                <a:gd name="connsiteX0" fmla="*/ 0 w 1753691"/>
                <a:gd name="connsiteY0" fmla="*/ 0 h 876845"/>
                <a:gd name="connsiteX1" fmla="*/ 1753691 w 1753691"/>
                <a:gd name="connsiteY1" fmla="*/ 0 h 876845"/>
                <a:gd name="connsiteX2" fmla="*/ 1753691 w 1753691"/>
                <a:gd name="connsiteY2" fmla="*/ 876845 h 876845"/>
                <a:gd name="connsiteX3" fmla="*/ 0 w 1753691"/>
                <a:gd name="connsiteY3" fmla="*/ 876845 h 876845"/>
                <a:gd name="connsiteX4" fmla="*/ 0 w 1753691"/>
                <a:gd name="connsiteY4" fmla="*/ 0 h 8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91" h="876845">
                  <a:moveTo>
                    <a:pt x="0" y="0"/>
                  </a:moveTo>
                  <a:lnTo>
                    <a:pt x="1753691" y="0"/>
                  </a:lnTo>
                  <a:lnTo>
                    <a:pt x="1753691" y="876845"/>
                  </a:lnTo>
                  <a:lnTo>
                    <a:pt x="0" y="87684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gà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vài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055FCD3-C2DE-4DB0-8E42-84414C408400}"/>
                </a:ext>
              </a:extLst>
            </p:cNvPr>
            <p:cNvSpPr/>
            <p:nvPr/>
          </p:nvSpPr>
          <p:spPr>
            <a:xfrm>
              <a:off x="8187452" y="4256611"/>
              <a:ext cx="1753691" cy="2436383"/>
            </a:xfrm>
            <a:custGeom>
              <a:avLst/>
              <a:gdLst>
                <a:gd name="connsiteX0" fmla="*/ 0 w 1753691"/>
                <a:gd name="connsiteY0" fmla="*/ 0 h 876845"/>
                <a:gd name="connsiteX1" fmla="*/ 1753691 w 1753691"/>
                <a:gd name="connsiteY1" fmla="*/ 0 h 876845"/>
                <a:gd name="connsiteX2" fmla="*/ 1753691 w 1753691"/>
                <a:gd name="connsiteY2" fmla="*/ 876845 h 876845"/>
                <a:gd name="connsiteX3" fmla="*/ 0 w 1753691"/>
                <a:gd name="connsiteY3" fmla="*/ 876845 h 876845"/>
                <a:gd name="connsiteX4" fmla="*/ 0 w 1753691"/>
                <a:gd name="connsiteY4" fmla="*/ 0 h 87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3691" h="876845">
                  <a:moveTo>
                    <a:pt x="0" y="0"/>
                  </a:moveTo>
                  <a:lnTo>
                    <a:pt x="1753691" y="0"/>
                  </a:lnTo>
                  <a:lnTo>
                    <a:pt x="1753691" y="876845"/>
                  </a:lnTo>
                  <a:lnTo>
                    <a:pt x="0" y="87684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rực</a:t>
              </a:r>
              <a:r>
                <a:rPr lang="en-US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rỡ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5578942" y="3502991"/>
            <a:ext cx="0" cy="15094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6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94C4C-3B17-46BF-A1E4-81DA278C3867}"/>
              </a:ext>
            </a:extLst>
          </p:cNvPr>
          <p:cNvGrpSpPr/>
          <p:nvPr/>
        </p:nvGrpSpPr>
        <p:grpSpPr>
          <a:xfrm>
            <a:off x="660400" y="954524"/>
            <a:ext cx="10858500" cy="5255776"/>
            <a:chOff x="660400" y="571500"/>
            <a:chExt cx="10715620" cy="5476872"/>
          </a:xfrm>
        </p:grpSpPr>
        <p:grpSp>
          <p:nvGrpSpPr>
            <p:cNvPr id="3" name="Group 3"/>
            <p:cNvGrpSpPr/>
            <p:nvPr/>
          </p:nvGrpSpPr>
          <p:grpSpPr>
            <a:xfrm>
              <a:off x="796733" y="673208"/>
              <a:ext cx="10579287" cy="5375164"/>
              <a:chOff x="-127617" y="-134264"/>
              <a:chExt cx="9076935" cy="69393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27617" y="-134264"/>
                <a:ext cx="9025176" cy="6852277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122590" y="-110675"/>
                <a:ext cx="9071908" cy="6915775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C000"/>
                </a:solidFill>
              </a:ln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60400" y="571500"/>
              <a:ext cx="10573428" cy="5356893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3C509DC-2F4E-4253-90E7-4DAEEF082032}"/>
              </a:ext>
            </a:extLst>
          </p:cNvPr>
          <p:cNvSpPr txBox="1"/>
          <p:nvPr/>
        </p:nvSpPr>
        <p:spPr>
          <a:xfrm>
            <a:off x="386862" y="136791"/>
            <a:ext cx="11270189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9144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khấu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đảo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8C310A-6EA5-4BF9-B503-7C27C877FB08}"/>
              </a:ext>
            </a:extLst>
          </p:cNvPr>
          <p:cNvSpPr txBox="1"/>
          <p:nvPr/>
        </p:nvSpPr>
        <p:spPr>
          <a:xfrm>
            <a:off x="1519146" y="1447879"/>
            <a:ext cx="8609179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2D1EF1-5D86-434C-9E5F-55EB50E66388}"/>
              </a:ext>
            </a:extLst>
          </p:cNvPr>
          <p:cNvSpPr txBox="1"/>
          <p:nvPr/>
        </p:nvSpPr>
        <p:spPr>
          <a:xfrm>
            <a:off x="1403390" y="2234568"/>
            <a:ext cx="9228429" cy="2845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32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 do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2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0" i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 nhiên</a:t>
            </a:r>
            <a:r>
              <a:rPr lang="en-US" sz="3200" b="0" i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3200" b="0" i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Sa”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cảnh sống: thiếu thốn, vất vả nơi đảo xa.</a:t>
            </a:r>
            <a:endParaRPr lang="en-US" sz="3200" b="1" i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84B8B-A9F8-455E-AC5C-20B9C8A5B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17" y="1130300"/>
            <a:ext cx="9664846" cy="34793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68A7D8-368B-44AE-887E-F0440ACBE5CB}"/>
              </a:ext>
            </a:extLst>
          </p:cNvPr>
          <p:cNvSpPr txBox="1"/>
          <p:nvPr/>
        </p:nvSpPr>
        <p:spPr>
          <a:xfrm>
            <a:off x="713390" y="4797347"/>
            <a:ext cx="10858500" cy="1156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nl-NL" sz="2800" b="1" i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 có hiểu biết gì về quần đảo Trường Sa và cuộc sống của những người chiến sĩ trên các đảo ấy?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94C4C-3B17-46BF-A1E4-81DA278C3867}"/>
              </a:ext>
            </a:extLst>
          </p:cNvPr>
          <p:cNvGrpSpPr/>
          <p:nvPr/>
        </p:nvGrpSpPr>
        <p:grpSpPr>
          <a:xfrm>
            <a:off x="660400" y="954524"/>
            <a:ext cx="10858500" cy="5255776"/>
            <a:chOff x="660400" y="571500"/>
            <a:chExt cx="10715620" cy="5476872"/>
          </a:xfrm>
        </p:grpSpPr>
        <p:grpSp>
          <p:nvGrpSpPr>
            <p:cNvPr id="3" name="Group 3"/>
            <p:cNvGrpSpPr/>
            <p:nvPr/>
          </p:nvGrpSpPr>
          <p:grpSpPr>
            <a:xfrm>
              <a:off x="796733" y="673208"/>
              <a:ext cx="10579287" cy="5375164"/>
              <a:chOff x="-127617" y="-134264"/>
              <a:chExt cx="9076935" cy="69393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27617" y="-134264"/>
                <a:ext cx="9025176" cy="6852277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122590" y="-110675"/>
                <a:ext cx="9071908" cy="6915775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C000"/>
                </a:solidFill>
              </a:ln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60400" y="571500"/>
              <a:ext cx="10573428" cy="5356893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3C509DC-2F4E-4253-90E7-4DAEEF082032}"/>
              </a:ext>
            </a:extLst>
          </p:cNvPr>
          <p:cNvSpPr txBox="1"/>
          <p:nvPr/>
        </p:nvSpPr>
        <p:spPr>
          <a:xfrm>
            <a:off x="798551" y="136791"/>
            <a:ext cx="10858500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9144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đầu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8C310A-6EA5-4BF9-B503-7C27C877FB08}"/>
              </a:ext>
            </a:extLst>
          </p:cNvPr>
          <p:cNvSpPr txBox="1"/>
          <p:nvPr/>
        </p:nvSpPr>
        <p:spPr>
          <a:xfrm>
            <a:off x="1519146" y="1447879"/>
            <a:ext cx="8038091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2D1EF1-5D86-434C-9E5F-55EB50E66388}"/>
              </a:ext>
            </a:extLst>
          </p:cNvPr>
          <p:cNvSpPr txBox="1"/>
          <p:nvPr/>
        </p:nvSpPr>
        <p:spPr>
          <a:xfrm>
            <a:off x="1403390" y="2234568"/>
            <a:ext cx="9228429" cy="303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</a:pPr>
            <a:r>
              <a:rPr lang="vi-VN" sz="3200" b="0" i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Sự khắc nghiệt của thiên nhiên được tô đậm trong các câu thơ tiếp theo: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</a:pPr>
            <a:r>
              <a:rPr lang="vi-VN" sz="32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vi-VN" sz="3200" i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Gió rát mặt, Đảo luôn thay hình dáng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</a:pPr>
            <a:r>
              <a:rPr lang="vi-VN" sz="3200" i="1" dirty="0" smtClean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	Sỏi cát bay như lũ chim hoang</a:t>
            </a:r>
            <a:endParaRPr lang="en-US" sz="3200" i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9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94C4C-3B17-46BF-A1E4-81DA278C3867}"/>
              </a:ext>
            </a:extLst>
          </p:cNvPr>
          <p:cNvGrpSpPr/>
          <p:nvPr/>
        </p:nvGrpSpPr>
        <p:grpSpPr>
          <a:xfrm>
            <a:off x="660400" y="954524"/>
            <a:ext cx="10858500" cy="5255776"/>
            <a:chOff x="660400" y="571500"/>
            <a:chExt cx="10715620" cy="5476872"/>
          </a:xfrm>
        </p:grpSpPr>
        <p:grpSp>
          <p:nvGrpSpPr>
            <p:cNvPr id="3" name="Group 3"/>
            <p:cNvGrpSpPr/>
            <p:nvPr/>
          </p:nvGrpSpPr>
          <p:grpSpPr>
            <a:xfrm>
              <a:off x="796733" y="673208"/>
              <a:ext cx="10579287" cy="5375164"/>
              <a:chOff x="-127617" y="-134264"/>
              <a:chExt cx="9076935" cy="69393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27617" y="-134264"/>
                <a:ext cx="9025176" cy="6852277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122590" y="-110675"/>
                <a:ext cx="9071908" cy="6915775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C000"/>
                </a:solidFill>
              </a:ln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60400" y="571500"/>
              <a:ext cx="10573428" cy="5356893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75297" y="1028700"/>
            <a:ext cx="1441788" cy="12346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29091" flipH="1">
            <a:off x="11103732" y="672112"/>
            <a:ext cx="930050" cy="10212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1035" y="5444702"/>
            <a:ext cx="896238" cy="9175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252567">
            <a:off x="10895815" y="5332763"/>
            <a:ext cx="983395" cy="1095679"/>
          </a:xfrm>
          <a:prstGeom prst="rect">
            <a:avLst/>
          </a:prstGeom>
        </p:spPr>
      </p:pic>
      <p:pic>
        <p:nvPicPr>
          <p:cNvPr id="15" name="Picture 28">
            <a:extLst>
              <a:ext uri="{FF2B5EF4-FFF2-40B4-BE49-F238E27FC236}">
                <a16:creationId xmlns:a16="http://schemas.microsoft.com/office/drawing/2014/main" id="{520E6CD7-9250-4DF7-8F15-6E9ED3BEE7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37647" y="802794"/>
            <a:ext cx="1704003" cy="6970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3C509DC-2F4E-4253-90E7-4DAEEF082032}"/>
              </a:ext>
            </a:extLst>
          </p:cNvPr>
          <p:cNvSpPr txBox="1"/>
          <p:nvPr/>
        </p:nvSpPr>
        <p:spPr>
          <a:xfrm>
            <a:off x="798551" y="136791"/>
            <a:ext cx="10858500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9144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dung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8C310A-6EA5-4BF9-B503-7C27C877FB08}"/>
              </a:ext>
            </a:extLst>
          </p:cNvPr>
          <p:cNvSpPr txBox="1"/>
          <p:nvPr/>
        </p:nvSpPr>
        <p:spPr>
          <a:xfrm>
            <a:off x="1519146" y="1447879"/>
            <a:ext cx="9250823" cy="7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2D1EF1-5D86-434C-9E5F-55EB50E66388}"/>
              </a:ext>
            </a:extLst>
          </p:cNvPr>
          <p:cNvSpPr txBox="1"/>
          <p:nvPr/>
        </p:nvSpPr>
        <p:spPr>
          <a:xfrm>
            <a:off x="1403390" y="2234568"/>
            <a:ext cx="9228429" cy="3870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sz="3200" b="1" i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bắt đầu buổi diễn:</a:t>
            </a:r>
            <a:r>
              <a:rPr lang="vi-VN" sz="3200" b="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</a:pPr>
            <a:r>
              <a:rPr lang="vi-VN" sz="3200" b="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Cứ mặc nó. Nào hỡi các chiến hữu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</a:pPr>
            <a:r>
              <a:rPr lang="vi-VN" sz="3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Ta bắt đầu thôi. Mây nước đã mở màn.</a:t>
            </a:r>
          </a:p>
          <a:p>
            <a:pPr>
              <a:lnSpc>
                <a:spcPct val="130000"/>
              </a:lnSpc>
              <a:spcBef>
                <a:spcPts val="1200"/>
              </a:spcBef>
              <a:spcAft>
                <a:spcPts val="300"/>
              </a:spcAft>
            </a:pPr>
            <a:r>
              <a:rPr lang="vi-VN" sz="32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Những con người sáng tạo, trẻ trung, yêu văn nghệ, yêu đời</a:t>
            </a:r>
            <a:endParaRPr lang="en-US" sz="3200" b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94C4C-3B17-46BF-A1E4-81DA278C3867}"/>
              </a:ext>
            </a:extLst>
          </p:cNvPr>
          <p:cNvGrpSpPr/>
          <p:nvPr/>
        </p:nvGrpSpPr>
        <p:grpSpPr>
          <a:xfrm>
            <a:off x="432216" y="1035644"/>
            <a:ext cx="10919630" cy="5822355"/>
            <a:chOff x="660400" y="571500"/>
            <a:chExt cx="10715620" cy="5476872"/>
          </a:xfrm>
        </p:grpSpPr>
        <p:grpSp>
          <p:nvGrpSpPr>
            <p:cNvPr id="3" name="Group 3"/>
            <p:cNvGrpSpPr/>
            <p:nvPr/>
          </p:nvGrpSpPr>
          <p:grpSpPr>
            <a:xfrm>
              <a:off x="796733" y="673208"/>
              <a:ext cx="10579287" cy="5375164"/>
              <a:chOff x="-127617" y="-134264"/>
              <a:chExt cx="9076935" cy="69393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27617" y="-134264"/>
                <a:ext cx="9025176" cy="6852277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122590" y="-110675"/>
                <a:ext cx="9071908" cy="6915775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C000"/>
                </a:solidFill>
              </a:ln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60400" y="571500"/>
              <a:ext cx="10573428" cy="5356893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3C509DC-2F4E-4253-90E7-4DAEEF082032}"/>
              </a:ext>
            </a:extLst>
          </p:cNvPr>
          <p:cNvSpPr txBox="1"/>
          <p:nvPr/>
        </p:nvSpPr>
        <p:spPr>
          <a:xfrm>
            <a:off x="432216" y="189731"/>
            <a:ext cx="10858500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1.2.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lính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9C425F-D34E-4FF4-A40E-76B58C7747BE}"/>
              </a:ext>
            </a:extLst>
          </p:cNvPr>
          <p:cNvSpPr txBox="1"/>
          <p:nvPr/>
        </p:nvSpPr>
        <p:spPr>
          <a:xfrm>
            <a:off x="1433146" y="940777"/>
            <a:ext cx="9774611" cy="5853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*Cách lính đảo tự họa chân dung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Sân khấu lô nhô mấy chàng đầu trọc</a:t>
            </a:r>
          </a:p>
          <a:p>
            <a:pPr>
              <a:lnSpc>
                <a:spcPct val="130000"/>
              </a:lnSpc>
            </a:pPr>
            <a:r>
              <a:rPr lang="vi-VN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-Người xem cũng ngổn ngang rặt lính trọc đầu</a:t>
            </a:r>
          </a:p>
          <a:p>
            <a:pPr>
              <a:lnSpc>
                <a:spcPct val="130000"/>
              </a:lnSpc>
            </a:pPr>
            <a:r>
              <a:rPr lang="vi-VN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-Lính trẻ, lính già đều trọc tếu như nhau</a:t>
            </a:r>
          </a:p>
          <a:p>
            <a:pPr>
              <a:lnSpc>
                <a:spcPct val="130000"/>
              </a:lnSpc>
            </a:pPr>
            <a:r>
              <a:rPr lang="vi-VN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-Có lúc vui, cứ gọi đùa sư cụ</a:t>
            </a:r>
          </a:p>
          <a:p>
            <a:pPr>
              <a:lnSpc>
                <a:spcPct val="130000"/>
              </a:lnSpc>
            </a:pPr>
            <a:r>
              <a:rPr lang="vi-VN" sz="32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-Là họ hàng xa với bụt ốc đây mà</a:t>
            </a:r>
            <a:endParaRPr lang="en-US" sz="32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vì khó khăn, thiếu thốn mà cách nói hóm hỉnh, tếu táo thể hiện cái nhìn lạc quan, chủ động, ngang tàng của người lính.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94C4C-3B17-46BF-A1E4-81DA278C3867}"/>
              </a:ext>
            </a:extLst>
          </p:cNvPr>
          <p:cNvGrpSpPr/>
          <p:nvPr/>
        </p:nvGrpSpPr>
        <p:grpSpPr>
          <a:xfrm>
            <a:off x="660400" y="954524"/>
            <a:ext cx="10858500" cy="5255776"/>
            <a:chOff x="660400" y="571500"/>
            <a:chExt cx="10715620" cy="5476872"/>
          </a:xfrm>
        </p:grpSpPr>
        <p:grpSp>
          <p:nvGrpSpPr>
            <p:cNvPr id="3" name="Group 3"/>
            <p:cNvGrpSpPr/>
            <p:nvPr/>
          </p:nvGrpSpPr>
          <p:grpSpPr>
            <a:xfrm>
              <a:off x="796733" y="673208"/>
              <a:ext cx="10579287" cy="5375164"/>
              <a:chOff x="-127617" y="-134264"/>
              <a:chExt cx="9076935" cy="69393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27617" y="-134264"/>
                <a:ext cx="9025176" cy="6852277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122590" y="-110675"/>
                <a:ext cx="9071908" cy="6915775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C000"/>
                </a:solidFill>
              </a:ln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60400" y="571500"/>
              <a:ext cx="10573428" cy="5356893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75297" y="1028700"/>
            <a:ext cx="1441788" cy="12346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29091" flipH="1">
            <a:off x="11103732" y="672112"/>
            <a:ext cx="930050" cy="10212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1035" y="5444702"/>
            <a:ext cx="896238" cy="9175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252567">
            <a:off x="10895815" y="5332763"/>
            <a:ext cx="983395" cy="1095679"/>
          </a:xfrm>
          <a:prstGeom prst="rect">
            <a:avLst/>
          </a:prstGeom>
        </p:spPr>
      </p:pic>
      <p:pic>
        <p:nvPicPr>
          <p:cNvPr id="15" name="Picture 28">
            <a:extLst>
              <a:ext uri="{FF2B5EF4-FFF2-40B4-BE49-F238E27FC236}">
                <a16:creationId xmlns:a16="http://schemas.microsoft.com/office/drawing/2014/main" id="{520E6CD7-9250-4DF7-8F15-6E9ED3BEE7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43998" y="703580"/>
            <a:ext cx="1704003" cy="6970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3C509DC-2F4E-4253-90E7-4DAEEF082032}"/>
              </a:ext>
            </a:extLst>
          </p:cNvPr>
          <p:cNvSpPr txBox="1"/>
          <p:nvPr/>
        </p:nvSpPr>
        <p:spPr>
          <a:xfrm>
            <a:off x="798551" y="136791"/>
            <a:ext cx="10858500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9144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đầu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3835BB-2A3D-43A1-8210-889BAAD2229C}"/>
              </a:ext>
            </a:extLst>
          </p:cNvPr>
          <p:cNvSpPr/>
          <p:nvPr/>
        </p:nvSpPr>
        <p:spPr>
          <a:xfrm>
            <a:off x="3870232" y="1412753"/>
            <a:ext cx="4438836" cy="6970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Vẻ đẹp tâm hồn</a:t>
            </a:r>
            <a:endParaRPr lang="en-US" sz="32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597087-3DAC-4557-916A-681A6B54808A}"/>
              </a:ext>
            </a:extLst>
          </p:cNvPr>
          <p:cNvSpPr/>
          <p:nvPr/>
        </p:nvSpPr>
        <p:spPr>
          <a:xfrm>
            <a:off x="2250982" y="2259223"/>
            <a:ext cx="3410043" cy="25557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 là những con người sáng tạo, trẻ trung, yêu đời</a:t>
            </a:r>
            <a:endParaRPr lang="en-US" sz="32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11F25CB-91BD-4453-84B7-3C326E811327}"/>
              </a:ext>
            </a:extLst>
          </p:cNvPr>
          <p:cNvSpPr/>
          <p:nvPr/>
        </p:nvSpPr>
        <p:spPr>
          <a:xfrm>
            <a:off x="6518275" y="2309996"/>
            <a:ext cx="3410043" cy="25557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đậm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khẩu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mặc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đùa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dỏm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70E712-D3D6-439D-B830-AD04DFC58E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665" y="4620402"/>
            <a:ext cx="2618428" cy="1867737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DC3347-7C57-4FBF-92B2-5B99C4F7B6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2019" y="4865733"/>
            <a:ext cx="2618428" cy="1680862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21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94C4C-3B17-46BF-A1E4-81DA278C3867}"/>
              </a:ext>
            </a:extLst>
          </p:cNvPr>
          <p:cNvGrpSpPr/>
          <p:nvPr/>
        </p:nvGrpSpPr>
        <p:grpSpPr>
          <a:xfrm>
            <a:off x="660400" y="571500"/>
            <a:ext cx="10858500" cy="5476872"/>
            <a:chOff x="660400" y="571500"/>
            <a:chExt cx="10715620" cy="5476872"/>
          </a:xfrm>
        </p:grpSpPr>
        <p:grpSp>
          <p:nvGrpSpPr>
            <p:cNvPr id="3" name="Group 3"/>
            <p:cNvGrpSpPr/>
            <p:nvPr/>
          </p:nvGrpSpPr>
          <p:grpSpPr>
            <a:xfrm>
              <a:off x="796733" y="673208"/>
              <a:ext cx="10579287" cy="5375164"/>
              <a:chOff x="-127617" y="-134264"/>
              <a:chExt cx="9076935" cy="69393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27617" y="-134264"/>
                <a:ext cx="9025176" cy="6852277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122590" y="-110675"/>
                <a:ext cx="9071908" cy="6915775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C000"/>
                </a:solidFill>
              </a:ln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60400" y="571500"/>
              <a:ext cx="10573428" cy="5356893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378577" y="182590"/>
            <a:ext cx="1577050" cy="13504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29091" flipH="1">
            <a:off x="10972836" y="128949"/>
            <a:ext cx="930050" cy="10212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9779" y="5623849"/>
            <a:ext cx="896238" cy="9175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252567">
            <a:off x="10924593" y="5461261"/>
            <a:ext cx="983395" cy="1095679"/>
          </a:xfrm>
          <a:prstGeom prst="rect">
            <a:avLst/>
          </a:prstGeom>
        </p:spPr>
      </p:pic>
      <p:pic>
        <p:nvPicPr>
          <p:cNvPr id="15" name="Picture 28">
            <a:extLst>
              <a:ext uri="{FF2B5EF4-FFF2-40B4-BE49-F238E27FC236}">
                <a16:creationId xmlns:a16="http://schemas.microsoft.com/office/drawing/2014/main" id="{520E6CD7-9250-4DF7-8F15-6E9ED3BEE7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65603" y="172100"/>
            <a:ext cx="1704003" cy="6970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ABC618-320B-4BB3-B627-13FB504EAA3D}"/>
              </a:ext>
            </a:extLst>
          </p:cNvPr>
          <p:cNvSpPr txBox="1"/>
          <p:nvPr/>
        </p:nvSpPr>
        <p:spPr>
          <a:xfrm>
            <a:off x="967496" y="1377897"/>
            <a:ext cx="997267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 algn="ctr">
              <a:lnSpc>
                <a:spcPct val="130000"/>
              </a:lnSpc>
              <a:spcAft>
                <a:spcPts val="1000"/>
              </a:spcAft>
            </a:pPr>
            <a:r>
              <a:rPr lang="vi-VN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 </a:t>
            </a:r>
            <a:r>
              <a:rPr lang="vi-VN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người trực tiếp bộc lộ cảm xúc, suy </a:t>
            </a:r>
            <a:r>
              <a:rPr lang="vi-VN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 trong </a:t>
            </a:r>
            <a:r>
              <a:rPr lang="vi-VN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thơ.</a:t>
            </a:r>
          </a:p>
        </p:txBody>
      </p:sp>
    </p:spTree>
    <p:extLst>
      <p:ext uri="{BB962C8B-B14F-4D97-AF65-F5344CB8AC3E}">
        <p14:creationId xmlns:p14="http://schemas.microsoft.com/office/powerpoint/2010/main" val="35869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94C4C-3B17-46BF-A1E4-81DA278C3867}"/>
              </a:ext>
            </a:extLst>
          </p:cNvPr>
          <p:cNvGrpSpPr/>
          <p:nvPr/>
        </p:nvGrpSpPr>
        <p:grpSpPr>
          <a:xfrm>
            <a:off x="660400" y="571500"/>
            <a:ext cx="10858500" cy="5476872"/>
            <a:chOff x="660400" y="571500"/>
            <a:chExt cx="10715620" cy="5476872"/>
          </a:xfrm>
        </p:grpSpPr>
        <p:grpSp>
          <p:nvGrpSpPr>
            <p:cNvPr id="3" name="Group 3"/>
            <p:cNvGrpSpPr/>
            <p:nvPr/>
          </p:nvGrpSpPr>
          <p:grpSpPr>
            <a:xfrm>
              <a:off x="796733" y="673208"/>
              <a:ext cx="10579287" cy="5375164"/>
              <a:chOff x="-127617" y="-134264"/>
              <a:chExt cx="9076935" cy="69393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27617" y="-134264"/>
                <a:ext cx="9025176" cy="6852277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122590" y="-110675"/>
                <a:ext cx="9071908" cy="6915775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C000"/>
                </a:solidFill>
              </a:ln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60400" y="571500"/>
              <a:ext cx="10573428" cy="5356893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378577" y="182590"/>
            <a:ext cx="1577050" cy="13504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29091" flipH="1">
            <a:off x="10972836" y="128949"/>
            <a:ext cx="930050" cy="10212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9779" y="5623849"/>
            <a:ext cx="896238" cy="9175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252567">
            <a:off x="10924593" y="5461261"/>
            <a:ext cx="983395" cy="1095679"/>
          </a:xfrm>
          <a:prstGeom prst="rect">
            <a:avLst/>
          </a:prstGeom>
        </p:spPr>
      </p:pic>
      <p:pic>
        <p:nvPicPr>
          <p:cNvPr id="15" name="Picture 28">
            <a:extLst>
              <a:ext uri="{FF2B5EF4-FFF2-40B4-BE49-F238E27FC236}">
                <a16:creationId xmlns:a16="http://schemas.microsoft.com/office/drawing/2014/main" id="{520E6CD7-9250-4DF7-8F15-6E9ED3BEE7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65603" y="172100"/>
            <a:ext cx="1704003" cy="6970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ABC618-320B-4BB3-B627-13FB504EAA3D}"/>
              </a:ext>
            </a:extLst>
          </p:cNvPr>
          <p:cNvSpPr txBox="1"/>
          <p:nvPr/>
        </p:nvSpPr>
        <p:spPr>
          <a:xfrm>
            <a:off x="967496" y="1377897"/>
            <a:ext cx="9972675" cy="1612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 algn="ctr">
              <a:lnSpc>
                <a:spcPct val="130000"/>
              </a:lnSpc>
              <a:spcAft>
                <a:spcPts val="1000"/>
              </a:spcAft>
            </a:pPr>
            <a:r>
              <a:rPr 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 vật trữ tình </a:t>
            </a:r>
            <a:r>
              <a:rPr lang="vi-VN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vi-VN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người trực tiếp bộc lộ cảm xúc, suy </a:t>
            </a:r>
            <a:r>
              <a:rPr lang="vi-VN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 trong </a:t>
            </a:r>
            <a:r>
              <a:rPr lang="vi-VN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thơ.</a:t>
            </a:r>
          </a:p>
        </p:txBody>
      </p:sp>
    </p:spTree>
    <p:extLst>
      <p:ext uri="{BB962C8B-B14F-4D97-AF65-F5344CB8AC3E}">
        <p14:creationId xmlns:p14="http://schemas.microsoft.com/office/powerpoint/2010/main" val="27551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94C4C-3B17-46BF-A1E4-81DA278C3867}"/>
              </a:ext>
            </a:extLst>
          </p:cNvPr>
          <p:cNvGrpSpPr/>
          <p:nvPr/>
        </p:nvGrpSpPr>
        <p:grpSpPr>
          <a:xfrm>
            <a:off x="660400" y="571500"/>
            <a:ext cx="10858500" cy="5476872"/>
            <a:chOff x="660400" y="571500"/>
            <a:chExt cx="10715620" cy="5476872"/>
          </a:xfrm>
        </p:grpSpPr>
        <p:grpSp>
          <p:nvGrpSpPr>
            <p:cNvPr id="3" name="Group 3"/>
            <p:cNvGrpSpPr/>
            <p:nvPr/>
          </p:nvGrpSpPr>
          <p:grpSpPr>
            <a:xfrm>
              <a:off x="796733" y="673208"/>
              <a:ext cx="10579287" cy="5375164"/>
              <a:chOff x="-127617" y="-134264"/>
              <a:chExt cx="9076935" cy="69393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27617" y="-134264"/>
                <a:ext cx="9025176" cy="6852277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122590" y="-110675"/>
                <a:ext cx="9071908" cy="6915775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C000"/>
                </a:solidFill>
              </a:ln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60400" y="571500"/>
              <a:ext cx="10573428" cy="5356893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378577" y="182590"/>
            <a:ext cx="1577050" cy="13504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29091" flipH="1">
            <a:off x="10972836" y="128949"/>
            <a:ext cx="930050" cy="10212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9779" y="5623849"/>
            <a:ext cx="896238" cy="9175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252567">
            <a:off x="10924593" y="5461261"/>
            <a:ext cx="983395" cy="1095679"/>
          </a:xfrm>
          <a:prstGeom prst="rect">
            <a:avLst/>
          </a:prstGeom>
        </p:spPr>
      </p:pic>
      <p:pic>
        <p:nvPicPr>
          <p:cNvPr id="15" name="Picture 28">
            <a:extLst>
              <a:ext uri="{FF2B5EF4-FFF2-40B4-BE49-F238E27FC236}">
                <a16:creationId xmlns:a16="http://schemas.microsoft.com/office/drawing/2014/main" id="{520E6CD7-9250-4DF7-8F15-6E9ED3BEE7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65603" y="172100"/>
            <a:ext cx="1704003" cy="6970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ABC618-320B-4BB3-B627-13FB504EAA3D}"/>
              </a:ext>
            </a:extLst>
          </p:cNvPr>
          <p:cNvSpPr txBox="1"/>
          <p:nvPr/>
        </p:nvSpPr>
        <p:spPr>
          <a:xfrm>
            <a:off x="967496" y="1377897"/>
            <a:ext cx="997267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 algn="ctr">
              <a:lnSpc>
                <a:spcPct val="130000"/>
              </a:lnSpc>
              <a:spcAft>
                <a:spcPts val="1000"/>
              </a:spcAft>
            </a:pPr>
            <a:r>
              <a:rPr lang="vi-VN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 </a:t>
            </a:r>
            <a:r>
              <a:rPr lang="vi-VN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các sự </a:t>
            </a:r>
            <a:r>
              <a:rPr lang="vi-VN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vật, hiện </a:t>
            </a:r>
            <a:r>
              <a:rPr lang="vi-VN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tượng, trạng thái đời sống được tái tạo một cách cụ thể, sống động bằng ngôn từ, </a:t>
            </a:r>
            <a:r>
              <a:rPr lang="vi-VN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khơi dậy </a:t>
            </a:r>
            <a:r>
              <a:rPr lang="vi-VN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cảm giác, gợi ra những giá trị tinh thần nhất định với người đọc.</a:t>
            </a:r>
          </a:p>
        </p:txBody>
      </p:sp>
    </p:spTree>
    <p:extLst>
      <p:ext uri="{BB962C8B-B14F-4D97-AF65-F5344CB8AC3E}">
        <p14:creationId xmlns:p14="http://schemas.microsoft.com/office/powerpoint/2010/main" val="146545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94C4C-3B17-46BF-A1E4-81DA278C3867}"/>
              </a:ext>
            </a:extLst>
          </p:cNvPr>
          <p:cNvGrpSpPr/>
          <p:nvPr/>
        </p:nvGrpSpPr>
        <p:grpSpPr>
          <a:xfrm>
            <a:off x="660400" y="571500"/>
            <a:ext cx="10858500" cy="5476872"/>
            <a:chOff x="660400" y="571500"/>
            <a:chExt cx="10715620" cy="5476872"/>
          </a:xfrm>
        </p:grpSpPr>
        <p:grpSp>
          <p:nvGrpSpPr>
            <p:cNvPr id="3" name="Group 3"/>
            <p:cNvGrpSpPr/>
            <p:nvPr/>
          </p:nvGrpSpPr>
          <p:grpSpPr>
            <a:xfrm>
              <a:off x="796733" y="673208"/>
              <a:ext cx="10579287" cy="5375164"/>
              <a:chOff x="-127617" y="-134264"/>
              <a:chExt cx="9076935" cy="69393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27617" y="-134264"/>
                <a:ext cx="9025176" cy="6852277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122590" y="-110675"/>
                <a:ext cx="9071908" cy="6915775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C000"/>
                </a:solidFill>
              </a:ln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60400" y="571500"/>
              <a:ext cx="10573428" cy="5356893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378577" y="182590"/>
            <a:ext cx="1577050" cy="13504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29091" flipH="1">
            <a:off x="10972836" y="128949"/>
            <a:ext cx="930050" cy="10212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9779" y="5623849"/>
            <a:ext cx="896238" cy="9175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252567">
            <a:off x="10924593" y="5461261"/>
            <a:ext cx="983395" cy="1095679"/>
          </a:xfrm>
          <a:prstGeom prst="rect">
            <a:avLst/>
          </a:prstGeom>
        </p:spPr>
      </p:pic>
      <p:pic>
        <p:nvPicPr>
          <p:cNvPr id="15" name="Picture 28">
            <a:extLst>
              <a:ext uri="{FF2B5EF4-FFF2-40B4-BE49-F238E27FC236}">
                <a16:creationId xmlns:a16="http://schemas.microsoft.com/office/drawing/2014/main" id="{520E6CD7-9250-4DF7-8F15-6E9ED3BEE7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65603" y="172100"/>
            <a:ext cx="1704003" cy="6970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ABC618-320B-4BB3-B627-13FB504EAA3D}"/>
              </a:ext>
            </a:extLst>
          </p:cNvPr>
          <p:cNvSpPr txBox="1"/>
          <p:nvPr/>
        </p:nvSpPr>
        <p:spPr>
          <a:xfrm>
            <a:off x="967496" y="1377897"/>
            <a:ext cx="997267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 algn="ctr">
              <a:lnSpc>
                <a:spcPct val="130000"/>
              </a:lnSpc>
              <a:spcAft>
                <a:spcPts val="1000"/>
              </a:spcAft>
            </a:pPr>
            <a:r>
              <a:rPr 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ảnh </a:t>
            </a:r>
            <a:r>
              <a:rPr lang="vi-VN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vi-VN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các sự </a:t>
            </a:r>
            <a:r>
              <a:rPr lang="vi-VN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vật, hiện </a:t>
            </a:r>
            <a:r>
              <a:rPr lang="vi-VN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tượng, trạng thái đời sống được tái tạo một cách cụ thể, sống động bằng ngôn từ, </a:t>
            </a:r>
            <a:r>
              <a:rPr lang="vi-VN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khơi dậy </a:t>
            </a:r>
            <a:r>
              <a:rPr lang="vi-VN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cảm giác, gợi ra những giá trị tinh thần nhất định với người đọc.</a:t>
            </a:r>
          </a:p>
        </p:txBody>
      </p:sp>
    </p:spTree>
    <p:extLst>
      <p:ext uri="{BB962C8B-B14F-4D97-AF65-F5344CB8AC3E}">
        <p14:creationId xmlns:p14="http://schemas.microsoft.com/office/powerpoint/2010/main" val="19280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94C4C-3B17-46BF-A1E4-81DA278C3867}"/>
              </a:ext>
            </a:extLst>
          </p:cNvPr>
          <p:cNvGrpSpPr/>
          <p:nvPr/>
        </p:nvGrpSpPr>
        <p:grpSpPr>
          <a:xfrm>
            <a:off x="660400" y="571500"/>
            <a:ext cx="10858500" cy="5476872"/>
            <a:chOff x="660400" y="571500"/>
            <a:chExt cx="10715620" cy="5476872"/>
          </a:xfrm>
        </p:grpSpPr>
        <p:grpSp>
          <p:nvGrpSpPr>
            <p:cNvPr id="3" name="Group 3"/>
            <p:cNvGrpSpPr/>
            <p:nvPr/>
          </p:nvGrpSpPr>
          <p:grpSpPr>
            <a:xfrm>
              <a:off x="796733" y="673208"/>
              <a:ext cx="10579287" cy="5375164"/>
              <a:chOff x="-127617" y="-134264"/>
              <a:chExt cx="9076935" cy="69393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27617" y="-134264"/>
                <a:ext cx="9025176" cy="6852277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122590" y="-110675"/>
                <a:ext cx="9071908" cy="6915775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C000"/>
                </a:solidFill>
              </a:ln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60400" y="571500"/>
              <a:ext cx="10573428" cy="5356893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378577" y="182590"/>
            <a:ext cx="1577050" cy="13504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29091" flipH="1">
            <a:off x="10972836" y="128949"/>
            <a:ext cx="930050" cy="10212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9779" y="5623849"/>
            <a:ext cx="896238" cy="9175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252567">
            <a:off x="10924593" y="5461261"/>
            <a:ext cx="983395" cy="1095679"/>
          </a:xfrm>
          <a:prstGeom prst="rect">
            <a:avLst/>
          </a:prstGeom>
        </p:spPr>
      </p:pic>
      <p:pic>
        <p:nvPicPr>
          <p:cNvPr id="15" name="Picture 28">
            <a:extLst>
              <a:ext uri="{FF2B5EF4-FFF2-40B4-BE49-F238E27FC236}">
                <a16:creationId xmlns:a16="http://schemas.microsoft.com/office/drawing/2014/main" id="{520E6CD7-9250-4DF7-8F15-6E9ED3BEE7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65603" y="172100"/>
            <a:ext cx="1704003" cy="6970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ABC618-320B-4BB3-B627-13FB504EAA3D}"/>
              </a:ext>
            </a:extLst>
          </p:cNvPr>
          <p:cNvSpPr txBox="1"/>
          <p:nvPr/>
        </p:nvSpPr>
        <p:spPr>
          <a:xfrm>
            <a:off x="967496" y="1377897"/>
            <a:ext cx="997267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vi-VN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 </a:t>
            </a:r>
            <a:r>
              <a:rPr lang="vi-VN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vi-VN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 thái cảm xúc, tình cảm mãnh liệt, tràn đầy, bao trùm, xuyên suốt toàn bài thơ, gắn với một tư tưởng, một cách đánh giá của tác giả</a:t>
            </a:r>
            <a:endParaRPr lang="vi-VN" sz="4000" b="1" dirty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D094C4C-3B17-46BF-A1E4-81DA278C3867}"/>
              </a:ext>
            </a:extLst>
          </p:cNvPr>
          <p:cNvGrpSpPr/>
          <p:nvPr/>
        </p:nvGrpSpPr>
        <p:grpSpPr>
          <a:xfrm>
            <a:off x="660400" y="571500"/>
            <a:ext cx="10858500" cy="5476872"/>
            <a:chOff x="660400" y="571500"/>
            <a:chExt cx="10715620" cy="5476872"/>
          </a:xfrm>
        </p:grpSpPr>
        <p:grpSp>
          <p:nvGrpSpPr>
            <p:cNvPr id="3" name="Group 3"/>
            <p:cNvGrpSpPr/>
            <p:nvPr/>
          </p:nvGrpSpPr>
          <p:grpSpPr>
            <a:xfrm>
              <a:off x="796733" y="673208"/>
              <a:ext cx="10579287" cy="5375164"/>
              <a:chOff x="-127617" y="-134264"/>
              <a:chExt cx="9076935" cy="693936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27617" y="-134264"/>
                <a:ext cx="9025176" cy="6852277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-122590" y="-110675"/>
                <a:ext cx="9071908" cy="6915775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FFC000"/>
                </a:solidFill>
              </a:ln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660400" y="571500"/>
              <a:ext cx="10573428" cy="5356893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378577" y="182590"/>
            <a:ext cx="1577050" cy="13504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329091" flipH="1">
            <a:off x="10972836" y="128949"/>
            <a:ext cx="930050" cy="10212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9779" y="5623849"/>
            <a:ext cx="896238" cy="9175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252567">
            <a:off x="10924593" y="5461261"/>
            <a:ext cx="983395" cy="1095679"/>
          </a:xfrm>
          <a:prstGeom prst="rect">
            <a:avLst/>
          </a:prstGeom>
        </p:spPr>
      </p:pic>
      <p:pic>
        <p:nvPicPr>
          <p:cNvPr id="15" name="Picture 28">
            <a:extLst>
              <a:ext uri="{FF2B5EF4-FFF2-40B4-BE49-F238E27FC236}">
                <a16:creationId xmlns:a16="http://schemas.microsoft.com/office/drawing/2014/main" id="{520E6CD7-9250-4DF7-8F15-6E9ED3BEE7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65603" y="172100"/>
            <a:ext cx="1704003" cy="6970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ABC618-320B-4BB3-B627-13FB504EAA3D}"/>
              </a:ext>
            </a:extLst>
          </p:cNvPr>
          <p:cNvSpPr txBox="1"/>
          <p:nvPr/>
        </p:nvSpPr>
        <p:spPr>
          <a:xfrm>
            <a:off x="1284019" y="1557645"/>
            <a:ext cx="997267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 hứng chủ đạo </a:t>
            </a:r>
            <a:r>
              <a:rPr lang="vi-VN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vi-VN" sz="40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 thái cảm xúc, tình cảm mãnh liệt, tràn đầy, bao trùm, xuyên suốt toàn bài thơ, gắn với một tư tưởng, một cách đánh giá của tác giả</a:t>
            </a:r>
            <a:endParaRPr lang="vi-VN" sz="4000" b="1" dirty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6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1" y="685800"/>
            <a:ext cx="4192651" cy="5486400"/>
            <a:chOff x="0" y="0"/>
            <a:chExt cx="8385303" cy="10972800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-790228" y="1797269"/>
              <a:ext cx="10566400" cy="7784662"/>
              <a:chOff x="0" y="0"/>
              <a:chExt cx="6783283" cy="49974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6719783" cy="4933998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4933998">
                    <a:moveTo>
                      <a:pt x="6627073" y="4933998"/>
                    </a:moveTo>
                    <a:lnTo>
                      <a:pt x="92710" y="4933998"/>
                    </a:lnTo>
                    <a:cubicBezTo>
                      <a:pt x="41910" y="4933998"/>
                      <a:pt x="0" y="4892088"/>
                      <a:pt x="0" y="484128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4840018"/>
                    </a:lnTo>
                    <a:cubicBezTo>
                      <a:pt x="6719783" y="4892088"/>
                      <a:pt x="6677873" y="4933998"/>
                      <a:pt x="6627073" y="493399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6783284" cy="4997498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4997498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4873038"/>
                    </a:lnTo>
                    <a:cubicBezTo>
                      <a:pt x="6723593" y="4908598"/>
                      <a:pt x="6694383" y="4937808"/>
                      <a:pt x="6658823" y="4937808"/>
                    </a:cubicBezTo>
                    <a:lnTo>
                      <a:pt x="124460" y="4937808"/>
                    </a:lnTo>
                    <a:cubicBezTo>
                      <a:pt x="88900" y="4937808"/>
                      <a:pt x="59690" y="4908598"/>
                      <a:pt x="59690" y="487303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873038"/>
                    </a:lnTo>
                    <a:cubicBezTo>
                      <a:pt x="0" y="4941618"/>
                      <a:pt x="55880" y="4997498"/>
                      <a:pt x="124460" y="4997498"/>
                    </a:cubicBezTo>
                    <a:lnTo>
                      <a:pt x="6658823" y="4997498"/>
                    </a:lnTo>
                    <a:cubicBezTo>
                      <a:pt x="6727403" y="4997498"/>
                      <a:pt x="6783284" y="4941618"/>
                      <a:pt x="6783284" y="4873038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-1291766" y="1291766"/>
              <a:ext cx="10603175" cy="8019644"/>
              <a:chOff x="0" y="0"/>
              <a:chExt cx="6806891" cy="51483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6743391" cy="5084849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5084849">
                    <a:moveTo>
                      <a:pt x="6650682" y="5084849"/>
                    </a:moveTo>
                    <a:lnTo>
                      <a:pt x="92710" y="5084849"/>
                    </a:lnTo>
                    <a:cubicBezTo>
                      <a:pt x="41910" y="5084849"/>
                      <a:pt x="0" y="5042939"/>
                      <a:pt x="0" y="499213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4990869"/>
                    </a:lnTo>
                    <a:cubicBezTo>
                      <a:pt x="6743391" y="5042939"/>
                      <a:pt x="6701482" y="5084849"/>
                      <a:pt x="6650682" y="50848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6806891" cy="5148349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5148349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5023889"/>
                    </a:lnTo>
                    <a:cubicBezTo>
                      <a:pt x="6747201" y="5059449"/>
                      <a:pt x="6717991" y="5088659"/>
                      <a:pt x="6682432" y="5088659"/>
                    </a:cubicBezTo>
                    <a:lnTo>
                      <a:pt x="124460" y="5088659"/>
                    </a:lnTo>
                    <a:cubicBezTo>
                      <a:pt x="88900" y="5088659"/>
                      <a:pt x="59690" y="5059449"/>
                      <a:pt x="59690" y="502388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023889"/>
                    </a:lnTo>
                    <a:cubicBezTo>
                      <a:pt x="0" y="5092469"/>
                      <a:pt x="55880" y="5148349"/>
                      <a:pt x="124460" y="5148349"/>
                    </a:cubicBezTo>
                    <a:lnTo>
                      <a:pt x="6682432" y="5148349"/>
                    </a:lnTo>
                    <a:cubicBezTo>
                      <a:pt x="6751012" y="5148349"/>
                      <a:pt x="6806891" y="5092469"/>
                      <a:pt x="6806891" y="5023889"/>
                    </a:cubicBezTo>
                    <a:lnTo>
                      <a:pt x="6806891" y="124460"/>
                    </a:lnTo>
                    <a:cubicBezTo>
                      <a:pt x="6806891" y="55880"/>
                      <a:pt x="6751012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30124" y="337254"/>
            <a:ext cx="1704003" cy="69709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16BAD30-8EFC-4101-9B26-0C727160C059}"/>
              </a:ext>
            </a:extLst>
          </p:cNvPr>
          <p:cNvSpPr txBox="1"/>
          <p:nvPr/>
        </p:nvSpPr>
        <p:spPr>
          <a:xfrm>
            <a:off x="5939946" y="487816"/>
            <a:ext cx="6093618" cy="1589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TÌM HIỂU CHUNG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2F5CD5-0899-45DD-A20C-AAF7ABE70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122" y="1059075"/>
            <a:ext cx="3500153" cy="387810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D637C66-4B87-4700-B602-A6ED1470247A}"/>
              </a:ext>
            </a:extLst>
          </p:cNvPr>
          <p:cNvSpPr txBox="1"/>
          <p:nvPr/>
        </p:nvSpPr>
        <p:spPr>
          <a:xfrm>
            <a:off x="651367" y="5154893"/>
            <a:ext cx="4328684" cy="52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165" algn="ctr">
              <a:lnSpc>
                <a:spcPct val="130000"/>
              </a:lnSpc>
              <a:spcAft>
                <a:spcPts val="1000"/>
              </a:spcAft>
              <a:tabLst>
                <a:tab pos="5715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Khoa 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1958)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341473-C041-41F5-9A72-AA6CE6912A37}"/>
              </a:ext>
            </a:extLst>
          </p:cNvPr>
          <p:cNvSpPr txBox="1"/>
          <p:nvPr/>
        </p:nvSpPr>
        <p:spPr>
          <a:xfrm>
            <a:off x="5154045" y="2515139"/>
            <a:ext cx="6522956" cy="1308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Trần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Đăng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quê ở đâu?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AB6F56-4D0C-4E41-94A3-3A24B78866A2}"/>
              </a:ext>
            </a:extLst>
          </p:cNvPr>
          <p:cNvSpPr txBox="1"/>
          <p:nvPr/>
        </p:nvSpPr>
        <p:spPr>
          <a:xfrm>
            <a:off x="5523322" y="3819476"/>
            <a:ext cx="6327425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Nam </a:t>
            </a: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Sách, Hải Dương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theme/theme1.xml><?xml version="1.0" encoding="utf-8"?>
<a:theme xmlns:a="http://schemas.openxmlformats.org/drawingml/2006/main" name="GlowVTI">
  <a:themeElements>
    <a:clrScheme name="AnalogousFromLightSeedRightStep">
      <a:dk1>
        <a:srgbClr val="000000"/>
      </a:dk1>
      <a:lt1>
        <a:srgbClr val="FFFFFF"/>
      </a:lt1>
      <a:dk2>
        <a:srgbClr val="313820"/>
      </a:dk2>
      <a:lt2>
        <a:srgbClr val="E2E8E5"/>
      </a:lt2>
      <a:accent1>
        <a:srgbClr val="C894AD"/>
      </a:accent1>
      <a:accent2>
        <a:srgbClr val="BC7C80"/>
      </a:accent2>
      <a:accent3>
        <a:srgbClr val="C29C87"/>
      </a:accent3>
      <a:accent4>
        <a:srgbClr val="B1A375"/>
      </a:accent4>
      <a:accent5>
        <a:srgbClr val="9FA87C"/>
      </a:accent5>
      <a:accent6>
        <a:srgbClr val="89AC71"/>
      </a:accent6>
      <a:hlink>
        <a:srgbClr val="579074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1015</Words>
  <Application>Microsoft Office PowerPoint</Application>
  <PresentationFormat>Widescreen</PresentationFormat>
  <Paragraphs>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Avenir Next LT Pro</vt:lpstr>
      <vt:lpstr>Bell MT</vt:lpstr>
      <vt:lpstr>Calibri</vt:lpstr>
      <vt:lpstr>Calibri Light</vt:lpstr>
      <vt:lpstr>Times New Roman</vt:lpstr>
      <vt:lpstr>Wingdings</vt:lpstr>
      <vt:lpstr>GlowVTI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42</cp:revision>
  <dcterms:created xsi:type="dcterms:W3CDTF">2023-01-05T07:21:12Z</dcterms:created>
  <dcterms:modified xsi:type="dcterms:W3CDTF">2023-03-29T08:12:19Z</dcterms:modified>
</cp:coreProperties>
</file>