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9" r:id="rId4"/>
    <p:sldId id="268" r:id="rId5"/>
    <p:sldId id="258" r:id="rId6"/>
    <p:sldId id="270" r:id="rId7"/>
    <p:sldId id="259" r:id="rId8"/>
    <p:sldId id="271" r:id="rId9"/>
    <p:sldId id="261" r:id="rId10"/>
    <p:sldId id="272" r:id="rId11"/>
    <p:sldId id="262" r:id="rId12"/>
    <p:sldId id="273" r:id="rId13"/>
    <p:sldId id="26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024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2A5FF-6AE6-4233-94F8-1D2CBC59C029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44C09-9686-4BFD-BD66-7434F4AB3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54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2A5FF-6AE6-4233-94F8-1D2CBC59C029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44C09-9686-4BFD-BD66-7434F4AB3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028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2A5FF-6AE6-4233-94F8-1D2CBC59C029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44C09-9686-4BFD-BD66-7434F4AB3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427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2A5FF-6AE6-4233-94F8-1D2CBC59C029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44C09-9686-4BFD-BD66-7434F4AB3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811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2A5FF-6AE6-4233-94F8-1D2CBC59C029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44C09-9686-4BFD-BD66-7434F4AB3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922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2A5FF-6AE6-4233-94F8-1D2CBC59C029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44C09-9686-4BFD-BD66-7434F4AB3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86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2A5FF-6AE6-4233-94F8-1D2CBC59C029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44C09-9686-4BFD-BD66-7434F4AB3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28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2A5FF-6AE6-4233-94F8-1D2CBC59C029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44C09-9686-4BFD-BD66-7434F4AB3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793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2A5FF-6AE6-4233-94F8-1D2CBC59C029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44C09-9686-4BFD-BD66-7434F4AB3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951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2A5FF-6AE6-4233-94F8-1D2CBC59C029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44C09-9686-4BFD-BD66-7434F4AB3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69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2A5FF-6AE6-4233-94F8-1D2CBC59C029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44C09-9686-4BFD-BD66-7434F4AB3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715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D2A5FF-6AE6-4233-94F8-1D2CBC59C029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144C09-9686-4BFD-BD66-7434F4AB3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912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71600" y="1143000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54480" y="2286000"/>
            <a:ext cx="58827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THỰC HÀNH TIẾNG VIỆT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05515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0033491"/>
              </p:ext>
            </p:extLst>
          </p:nvPr>
        </p:nvGraphicFramePr>
        <p:xfrm>
          <a:off x="228600" y="1397000"/>
          <a:ext cx="8763000" cy="48021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5103"/>
                <a:gridCol w="2981227"/>
                <a:gridCol w="4426670"/>
              </a:tblGrid>
              <a:tr h="101343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117096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61776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Rectangle 14"/>
          <p:cNvSpPr/>
          <p:nvPr/>
        </p:nvSpPr>
        <p:spPr>
          <a:xfrm>
            <a:off x="276438" y="2667000"/>
            <a:ext cx="10903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79031" y="4343400"/>
            <a:ext cx="9877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28600" y="1519535"/>
            <a:ext cx="12041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So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236147" y="1524000"/>
            <a:ext cx="8771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a1,a2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849767" y="1524000"/>
            <a:ext cx="9124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b1,b2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847264" y="228600"/>
            <a:ext cx="31725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PHIẾU BÀI TẬP SỐ 2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5201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53000" r="-5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81984" y="598773"/>
            <a:ext cx="8859132" cy="54454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sz="2400"/>
          </a:p>
        </p:txBody>
      </p:sp>
      <p:sp>
        <p:nvSpPr>
          <p:cNvPr id="3" name="Text Box 7"/>
          <p:cNvSpPr txBox="1"/>
          <p:nvPr/>
        </p:nvSpPr>
        <p:spPr>
          <a:xfrm>
            <a:off x="381000" y="685800"/>
            <a:ext cx="8534399" cy="52578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2400" b="1" dirty="0">
                <a:effectLst/>
                <a:latin typeface="Times New Roman"/>
                <a:ea typeface="Calibri"/>
                <a:cs typeface="Times New Roman"/>
              </a:rPr>
              <a:t>PHIẾU BÀI TẬP 3</a:t>
            </a:r>
            <a:endParaRPr lang="en-US" sz="2400" dirty="0">
              <a:effectLst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b="1" dirty="0" err="1">
                <a:effectLst/>
                <a:latin typeface="Times New Roman"/>
                <a:ea typeface="Calibri"/>
                <a:cs typeface="Times New Roman"/>
              </a:rPr>
              <a:t>Bài</a:t>
            </a:r>
            <a:r>
              <a:rPr lang="en-US" sz="2400" b="1" dirty="0">
                <a:effectLst/>
                <a:latin typeface="Times New Roman"/>
                <a:ea typeface="Calibri"/>
                <a:cs typeface="Times New Roman"/>
              </a:rPr>
              <a:t> 3: </a:t>
            </a:r>
            <a:r>
              <a:rPr lang="en-US" sz="2400" b="1" dirty="0" err="1">
                <a:effectLst/>
                <a:latin typeface="Times New Roman"/>
                <a:ea typeface="Calibri"/>
                <a:cs typeface="Times New Roman"/>
              </a:rPr>
              <a:t>Tìm</a:t>
            </a:r>
            <a:r>
              <a:rPr lang="en-US" sz="2400" b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>
                <a:effectLst/>
                <a:latin typeface="Times New Roman"/>
                <a:ea typeface="Calibri"/>
                <a:cs typeface="Times New Roman"/>
              </a:rPr>
              <a:t>và</a:t>
            </a:r>
            <a:r>
              <a:rPr lang="en-US" sz="2400" b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>
                <a:effectLst/>
                <a:latin typeface="Times New Roman"/>
                <a:ea typeface="Calibri"/>
                <a:cs typeface="Times New Roman"/>
              </a:rPr>
              <a:t>chỉ</a:t>
            </a:r>
            <a:r>
              <a:rPr lang="en-US" sz="2400" b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>
                <a:effectLst/>
                <a:latin typeface="Times New Roman"/>
                <a:ea typeface="Calibri"/>
                <a:cs typeface="Times New Roman"/>
              </a:rPr>
              <a:t>ra</a:t>
            </a:r>
            <a:r>
              <a:rPr lang="en-US" sz="2400" b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>
                <a:effectLst/>
                <a:latin typeface="Times New Roman"/>
                <a:ea typeface="Calibri"/>
                <a:cs typeface="Times New Roman"/>
              </a:rPr>
              <a:t>dấu</a:t>
            </a:r>
            <a:r>
              <a:rPr lang="en-US" sz="2400" b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>
                <a:effectLst/>
                <a:latin typeface="Times New Roman"/>
                <a:ea typeface="Calibri"/>
                <a:cs typeface="Times New Roman"/>
              </a:rPr>
              <a:t>hiệu</a:t>
            </a:r>
            <a:r>
              <a:rPr lang="en-US" sz="2400" b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>
                <a:effectLst/>
                <a:latin typeface="Times New Roman"/>
                <a:ea typeface="Calibri"/>
                <a:cs typeface="Times New Roman"/>
              </a:rPr>
              <a:t>nhận</a:t>
            </a:r>
            <a:r>
              <a:rPr lang="en-US" sz="2400" b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>
                <a:effectLst/>
                <a:latin typeface="Times New Roman"/>
                <a:ea typeface="Calibri"/>
                <a:cs typeface="Times New Roman"/>
              </a:rPr>
              <a:t>biết</a:t>
            </a:r>
            <a:r>
              <a:rPr lang="en-US" sz="2400" b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>
                <a:effectLst/>
                <a:latin typeface="Times New Roman"/>
                <a:ea typeface="Calibri"/>
                <a:cs typeface="Times New Roman"/>
              </a:rPr>
              <a:t>của</a:t>
            </a:r>
            <a:r>
              <a:rPr lang="en-US" sz="2400" b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>
                <a:effectLst/>
                <a:latin typeface="Times New Roman"/>
                <a:ea typeface="Calibri"/>
                <a:cs typeface="Times New Roman"/>
              </a:rPr>
              <a:t>thành</a:t>
            </a:r>
            <a:r>
              <a:rPr lang="en-US" sz="2400" b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>
                <a:effectLst/>
                <a:latin typeface="Times New Roman"/>
                <a:ea typeface="Calibri"/>
                <a:cs typeface="Times New Roman"/>
              </a:rPr>
              <a:t>phần</a:t>
            </a:r>
            <a:r>
              <a:rPr lang="en-US" sz="2400" b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>
                <a:effectLst/>
                <a:latin typeface="Times New Roman"/>
                <a:ea typeface="Calibri"/>
                <a:cs typeface="Times New Roman"/>
              </a:rPr>
              <a:t>chêm</a:t>
            </a:r>
            <a:r>
              <a:rPr lang="en-US" sz="2400" b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>
                <a:effectLst/>
                <a:latin typeface="Times New Roman"/>
                <a:ea typeface="Calibri"/>
                <a:cs typeface="Times New Roman"/>
              </a:rPr>
              <a:t>xen</a:t>
            </a:r>
            <a:r>
              <a:rPr lang="en-US" sz="2400" b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>
                <a:effectLst/>
                <a:latin typeface="Times New Roman"/>
                <a:ea typeface="Calibri"/>
                <a:cs typeface="Times New Roman"/>
              </a:rPr>
              <a:t>trong</a:t>
            </a:r>
            <a:r>
              <a:rPr lang="en-US" sz="2400" b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>
                <a:effectLst/>
                <a:latin typeface="Times New Roman"/>
                <a:ea typeface="Calibri"/>
                <a:cs typeface="Times New Roman"/>
              </a:rPr>
              <a:t>các</a:t>
            </a:r>
            <a:r>
              <a:rPr lang="en-US" sz="2400" b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>
                <a:effectLst/>
                <a:latin typeface="Times New Roman"/>
                <a:ea typeface="Calibri"/>
                <a:cs typeface="Times New Roman"/>
              </a:rPr>
              <a:t>câu</a:t>
            </a:r>
            <a:r>
              <a:rPr lang="en-US" sz="2400" b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>
                <a:effectLst/>
                <a:latin typeface="Times New Roman"/>
                <a:ea typeface="Calibri"/>
                <a:cs typeface="Times New Roman"/>
              </a:rPr>
              <a:t>sau</a:t>
            </a:r>
            <a:r>
              <a:rPr lang="en-US" sz="2400" b="1" dirty="0">
                <a:effectLst/>
                <a:latin typeface="Times New Roman"/>
                <a:ea typeface="Calibri"/>
                <a:cs typeface="Times New Roman"/>
              </a:rPr>
              <a:t>: </a:t>
            </a:r>
            <a:endParaRPr lang="en-US" sz="2400" dirty="0">
              <a:effectLst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effectLst/>
                <a:latin typeface="Times New Roman"/>
                <a:ea typeface="Calibri"/>
                <a:cs typeface="Times New Roman"/>
              </a:rPr>
              <a:t>a)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Về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thơ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của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Nguyễn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Trãi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,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chúng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ta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nên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quý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trọng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hơn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nữa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thơ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chữ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Nôm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,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tiếng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ta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của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Nguyễn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Trãi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,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đó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là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vốn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quý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của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văn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học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dân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tộc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.</a:t>
            </a:r>
            <a:r>
              <a:rPr lang="en-US" sz="2400" dirty="0">
                <a:effectLst/>
                <a:latin typeface="Times New Roman"/>
                <a:ea typeface="Calibri"/>
                <a:cs typeface="Times New Roman"/>
              </a:rPr>
              <a:t> (</a:t>
            </a:r>
            <a:r>
              <a:rPr lang="en-US" sz="2400" dirty="0" err="1">
                <a:effectLst/>
                <a:latin typeface="Times New Roman"/>
                <a:ea typeface="Calibri"/>
                <a:cs typeface="Times New Roman"/>
              </a:rPr>
              <a:t>Phạm</a:t>
            </a:r>
            <a:r>
              <a:rPr lang="en-US" sz="24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dirty="0" err="1">
                <a:effectLst/>
                <a:latin typeface="Times New Roman"/>
                <a:ea typeface="Calibri"/>
                <a:cs typeface="Times New Roman"/>
              </a:rPr>
              <a:t>Văn</a:t>
            </a:r>
            <a:r>
              <a:rPr lang="en-US" sz="24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dirty="0" err="1">
                <a:effectLst/>
                <a:latin typeface="Times New Roman"/>
                <a:ea typeface="Calibri"/>
                <a:cs typeface="Times New Roman"/>
              </a:rPr>
              <a:t>Đồng</a:t>
            </a:r>
            <a:r>
              <a:rPr lang="en-US" sz="2400" dirty="0">
                <a:effectLst/>
                <a:latin typeface="Times New Roman"/>
                <a:ea typeface="Calibri"/>
                <a:cs typeface="Times New Roman"/>
              </a:rPr>
              <a:t>)</a:t>
            </a:r>
            <a:endParaRPr lang="en-US" sz="2400" dirty="0">
              <a:effectLst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effectLst/>
                <a:latin typeface="Times New Roman"/>
                <a:ea typeface="Calibri"/>
                <a:cs typeface="Times New Roman"/>
              </a:rPr>
              <a:t>b)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Chị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Sứ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yêu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biết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bao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nhiêu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cái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chốn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này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,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nơi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chị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đã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oa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oa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cất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tiếng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khóc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đầu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tiên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,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nơi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quả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ngọt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trái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sai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đã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thấm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hồng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da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dẻ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chị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. </a:t>
            </a:r>
            <a:r>
              <a:rPr lang="en-US" sz="2400" dirty="0">
                <a:effectLst/>
                <a:latin typeface="Times New Roman"/>
                <a:ea typeface="Calibri"/>
                <a:cs typeface="Times New Roman"/>
              </a:rPr>
              <a:t>(</a:t>
            </a:r>
            <a:r>
              <a:rPr lang="en-US" sz="2400" dirty="0" err="1">
                <a:effectLst/>
                <a:latin typeface="Times New Roman"/>
                <a:ea typeface="Calibri"/>
                <a:cs typeface="Times New Roman"/>
              </a:rPr>
              <a:t>Anh</a:t>
            </a:r>
            <a:r>
              <a:rPr lang="en-US" sz="24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dirty="0" err="1">
                <a:effectLst/>
                <a:latin typeface="Times New Roman"/>
                <a:ea typeface="Calibri"/>
                <a:cs typeface="Times New Roman"/>
              </a:rPr>
              <a:t>Đức</a:t>
            </a:r>
            <a:r>
              <a:rPr lang="en-US" sz="2400" dirty="0">
                <a:effectLst/>
                <a:latin typeface="Times New Roman"/>
                <a:ea typeface="Calibri"/>
                <a:cs typeface="Times New Roman"/>
              </a:rPr>
              <a:t>)</a:t>
            </a:r>
            <a:endParaRPr lang="en-US" sz="2400" dirty="0">
              <a:effectLst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effectLst/>
                <a:latin typeface="Times New Roman"/>
                <a:ea typeface="Calibri"/>
                <a:cs typeface="Times New Roman"/>
              </a:rPr>
              <a:t>c)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Đã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nhìn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thấy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cây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đàn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ấy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thì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phải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đánh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–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đánh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cả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cuộc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đời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mình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vào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đấy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-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để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rồi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xem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nó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ra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được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thành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tiếng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gì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.</a:t>
            </a:r>
            <a:r>
              <a:rPr lang="en-US" sz="2400" dirty="0">
                <a:effectLst/>
                <a:latin typeface="Times New Roman"/>
                <a:ea typeface="Calibri"/>
                <a:cs typeface="Times New Roman"/>
              </a:rPr>
              <a:t> (</a:t>
            </a:r>
            <a:r>
              <a:rPr lang="en-US" sz="2400" dirty="0" err="1">
                <a:effectLst/>
                <a:latin typeface="Times New Roman"/>
                <a:ea typeface="Calibri"/>
                <a:cs typeface="Times New Roman"/>
              </a:rPr>
              <a:t>Nguyễn</a:t>
            </a:r>
            <a:r>
              <a:rPr lang="en-US" sz="24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dirty="0" err="1">
                <a:effectLst/>
                <a:latin typeface="Times New Roman"/>
                <a:ea typeface="Calibri"/>
                <a:cs typeface="Times New Roman"/>
              </a:rPr>
              <a:t>Tuân</a:t>
            </a:r>
            <a:r>
              <a:rPr lang="en-US" sz="2400" dirty="0">
                <a:effectLst/>
                <a:latin typeface="Times New Roman"/>
                <a:ea typeface="Calibri"/>
                <a:cs typeface="Times New Roman"/>
              </a:rPr>
              <a:t>)</a:t>
            </a:r>
            <a:endParaRPr lang="en-US" sz="2400" dirty="0">
              <a:effectLst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en-US" sz="2400" dirty="0">
              <a:effectLst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5005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3042180"/>
              </p:ext>
            </p:extLst>
          </p:nvPr>
        </p:nvGraphicFramePr>
        <p:xfrm>
          <a:off x="176215" y="510754"/>
          <a:ext cx="8662985" cy="58900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5385"/>
                <a:gridCol w="3657600"/>
              </a:tblGrid>
              <a:tr h="77842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15053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59554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01073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Rectangle 14"/>
          <p:cNvSpPr/>
          <p:nvPr/>
        </p:nvSpPr>
        <p:spPr>
          <a:xfrm>
            <a:off x="304800" y="1296650"/>
            <a:ext cx="48768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200" i="1" dirty="0" err="1" smtClean="0">
                <a:effectLst/>
                <a:latin typeface="Times New Roman"/>
                <a:ea typeface="Calibri"/>
                <a:cs typeface="Times New Roman"/>
              </a:rPr>
              <a:t>Về</a:t>
            </a:r>
            <a:r>
              <a:rPr lang="en-US" sz="2200" i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200" i="1" dirty="0" err="1" smtClean="0">
                <a:effectLst/>
                <a:latin typeface="Times New Roman"/>
                <a:ea typeface="Calibri"/>
                <a:cs typeface="Times New Roman"/>
              </a:rPr>
              <a:t>thơ</a:t>
            </a:r>
            <a:r>
              <a:rPr lang="en-US" sz="2200" i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200" i="1" dirty="0" err="1" smtClean="0">
                <a:effectLst/>
                <a:latin typeface="Times New Roman"/>
                <a:ea typeface="Calibri"/>
                <a:cs typeface="Times New Roman"/>
              </a:rPr>
              <a:t>của</a:t>
            </a:r>
            <a:r>
              <a:rPr lang="en-US" sz="2200" i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200" i="1" dirty="0" err="1" smtClean="0">
                <a:effectLst/>
                <a:latin typeface="Times New Roman"/>
                <a:ea typeface="Calibri"/>
                <a:cs typeface="Times New Roman"/>
              </a:rPr>
              <a:t>Nguyễn</a:t>
            </a:r>
            <a:r>
              <a:rPr lang="en-US" sz="2200" i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200" i="1" dirty="0" err="1" smtClean="0">
                <a:effectLst/>
                <a:latin typeface="Times New Roman"/>
                <a:ea typeface="Calibri"/>
                <a:cs typeface="Times New Roman"/>
              </a:rPr>
              <a:t>Trãi</a:t>
            </a:r>
            <a:r>
              <a:rPr lang="en-US" sz="2200" i="1" dirty="0" smtClean="0">
                <a:effectLst/>
                <a:latin typeface="Times New Roman"/>
                <a:ea typeface="Calibri"/>
                <a:cs typeface="Times New Roman"/>
              </a:rPr>
              <a:t>, </a:t>
            </a:r>
            <a:r>
              <a:rPr lang="en-US" sz="2200" i="1" dirty="0" err="1" smtClean="0">
                <a:effectLst/>
                <a:latin typeface="Times New Roman"/>
                <a:ea typeface="Calibri"/>
                <a:cs typeface="Times New Roman"/>
              </a:rPr>
              <a:t>chúng</a:t>
            </a:r>
            <a:r>
              <a:rPr lang="en-US" sz="2200" i="1" dirty="0" smtClean="0">
                <a:effectLst/>
                <a:latin typeface="Times New Roman"/>
                <a:ea typeface="Calibri"/>
                <a:cs typeface="Times New Roman"/>
              </a:rPr>
              <a:t> ta </a:t>
            </a:r>
            <a:r>
              <a:rPr lang="en-US" sz="2200" i="1" dirty="0" err="1" smtClean="0">
                <a:effectLst/>
                <a:latin typeface="Times New Roman"/>
                <a:ea typeface="Calibri"/>
                <a:cs typeface="Times New Roman"/>
              </a:rPr>
              <a:t>nên</a:t>
            </a:r>
            <a:r>
              <a:rPr lang="en-US" sz="2200" i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200" i="1" dirty="0" err="1" smtClean="0">
                <a:effectLst/>
                <a:latin typeface="Times New Roman"/>
                <a:ea typeface="Calibri"/>
                <a:cs typeface="Times New Roman"/>
              </a:rPr>
              <a:t>quý</a:t>
            </a:r>
            <a:r>
              <a:rPr lang="en-US" sz="2200" i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200" i="1" dirty="0" err="1" smtClean="0">
                <a:effectLst/>
                <a:latin typeface="Times New Roman"/>
                <a:ea typeface="Calibri"/>
                <a:cs typeface="Times New Roman"/>
              </a:rPr>
              <a:t>trọng</a:t>
            </a:r>
            <a:r>
              <a:rPr lang="en-US" sz="2200" i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200" i="1" dirty="0" err="1" smtClean="0">
                <a:effectLst/>
                <a:latin typeface="Times New Roman"/>
                <a:ea typeface="Calibri"/>
                <a:cs typeface="Times New Roman"/>
              </a:rPr>
              <a:t>hơn</a:t>
            </a:r>
            <a:r>
              <a:rPr lang="en-US" sz="2200" i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200" i="1" dirty="0" err="1" smtClean="0">
                <a:effectLst/>
                <a:latin typeface="Times New Roman"/>
                <a:ea typeface="Calibri"/>
                <a:cs typeface="Times New Roman"/>
              </a:rPr>
              <a:t>nữa</a:t>
            </a:r>
            <a:r>
              <a:rPr lang="en-US" sz="2200" i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200" i="1" dirty="0" err="1" smtClean="0">
                <a:effectLst/>
                <a:latin typeface="Times New Roman"/>
                <a:ea typeface="Calibri"/>
                <a:cs typeface="Times New Roman"/>
              </a:rPr>
              <a:t>thơ</a:t>
            </a:r>
            <a:r>
              <a:rPr lang="en-US" sz="2200" i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200" i="1" dirty="0" err="1" smtClean="0">
                <a:effectLst/>
                <a:latin typeface="Times New Roman"/>
                <a:ea typeface="Calibri"/>
                <a:cs typeface="Times New Roman"/>
              </a:rPr>
              <a:t>chữ</a:t>
            </a:r>
            <a:r>
              <a:rPr lang="en-US" sz="2200" i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200" i="1" dirty="0" err="1" smtClean="0">
                <a:effectLst/>
                <a:latin typeface="Times New Roman"/>
                <a:ea typeface="Calibri"/>
                <a:cs typeface="Times New Roman"/>
              </a:rPr>
              <a:t>Nôm</a:t>
            </a:r>
            <a:r>
              <a:rPr lang="en-US" sz="2200" i="1" dirty="0" smtClean="0">
                <a:effectLst/>
                <a:latin typeface="Times New Roman"/>
                <a:ea typeface="Calibri"/>
                <a:cs typeface="Times New Roman"/>
              </a:rPr>
              <a:t>, </a:t>
            </a:r>
            <a:r>
              <a:rPr lang="en-US" sz="2200" i="1" dirty="0" err="1" smtClean="0">
                <a:effectLst/>
                <a:latin typeface="Times New Roman"/>
                <a:ea typeface="Calibri"/>
                <a:cs typeface="Times New Roman"/>
              </a:rPr>
              <a:t>tiếng</a:t>
            </a:r>
            <a:r>
              <a:rPr lang="en-US" sz="2200" i="1" dirty="0" smtClean="0">
                <a:effectLst/>
                <a:latin typeface="Times New Roman"/>
                <a:ea typeface="Calibri"/>
                <a:cs typeface="Times New Roman"/>
              </a:rPr>
              <a:t> ta </a:t>
            </a:r>
            <a:r>
              <a:rPr lang="en-US" sz="2200" i="1" dirty="0" err="1" smtClean="0">
                <a:effectLst/>
                <a:latin typeface="Times New Roman"/>
                <a:ea typeface="Calibri"/>
                <a:cs typeface="Times New Roman"/>
              </a:rPr>
              <a:t>của</a:t>
            </a:r>
            <a:r>
              <a:rPr lang="en-US" sz="2200" i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200" i="1" dirty="0" err="1" smtClean="0">
                <a:effectLst/>
                <a:latin typeface="Times New Roman"/>
                <a:ea typeface="Calibri"/>
                <a:cs typeface="Times New Roman"/>
              </a:rPr>
              <a:t>Nguyễn</a:t>
            </a:r>
            <a:r>
              <a:rPr lang="en-US" sz="2200" i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200" i="1" dirty="0" err="1" smtClean="0">
                <a:effectLst/>
                <a:latin typeface="Times New Roman"/>
                <a:ea typeface="Calibri"/>
                <a:cs typeface="Times New Roman"/>
              </a:rPr>
              <a:t>Trãi</a:t>
            </a:r>
            <a:r>
              <a:rPr lang="en-US" sz="2200" i="1" dirty="0" smtClean="0">
                <a:effectLst/>
                <a:latin typeface="Times New Roman"/>
                <a:ea typeface="Calibri"/>
                <a:cs typeface="Times New Roman"/>
              </a:rPr>
              <a:t>, </a:t>
            </a:r>
            <a:r>
              <a:rPr lang="en-US" sz="2200" i="1" dirty="0" err="1" smtClean="0">
                <a:effectLst/>
                <a:latin typeface="Times New Roman"/>
                <a:ea typeface="Calibri"/>
                <a:cs typeface="Times New Roman"/>
              </a:rPr>
              <a:t>đó</a:t>
            </a:r>
            <a:r>
              <a:rPr lang="en-US" sz="2200" i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200" i="1" dirty="0" err="1" smtClean="0">
                <a:effectLst/>
                <a:latin typeface="Times New Roman"/>
                <a:ea typeface="Calibri"/>
                <a:cs typeface="Times New Roman"/>
              </a:rPr>
              <a:t>là</a:t>
            </a:r>
            <a:r>
              <a:rPr lang="en-US" sz="2200" i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200" i="1" dirty="0" err="1" smtClean="0">
                <a:effectLst/>
                <a:latin typeface="Times New Roman"/>
                <a:ea typeface="Calibri"/>
                <a:cs typeface="Times New Roman"/>
              </a:rPr>
              <a:t>vốn</a:t>
            </a:r>
            <a:r>
              <a:rPr lang="en-US" sz="2200" i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200" i="1" dirty="0" err="1" smtClean="0">
                <a:effectLst/>
                <a:latin typeface="Times New Roman"/>
                <a:ea typeface="Calibri"/>
                <a:cs typeface="Times New Roman"/>
              </a:rPr>
              <a:t>quý</a:t>
            </a:r>
            <a:r>
              <a:rPr lang="en-US" sz="2200" i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200" i="1" dirty="0" err="1" smtClean="0">
                <a:effectLst/>
                <a:latin typeface="Times New Roman"/>
                <a:ea typeface="Calibri"/>
                <a:cs typeface="Times New Roman"/>
              </a:rPr>
              <a:t>của</a:t>
            </a:r>
            <a:r>
              <a:rPr lang="en-US" sz="2200" i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200" i="1" dirty="0" err="1" smtClean="0">
                <a:effectLst/>
                <a:latin typeface="Times New Roman"/>
                <a:ea typeface="Calibri"/>
                <a:cs typeface="Times New Roman"/>
              </a:rPr>
              <a:t>văn</a:t>
            </a:r>
            <a:r>
              <a:rPr lang="en-US" sz="2200" i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200" i="1" dirty="0" err="1" smtClean="0">
                <a:effectLst/>
                <a:latin typeface="Times New Roman"/>
                <a:ea typeface="Calibri"/>
                <a:cs typeface="Times New Roman"/>
              </a:rPr>
              <a:t>học</a:t>
            </a:r>
            <a:r>
              <a:rPr lang="en-US" sz="2200" i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200" i="1" dirty="0" err="1" smtClean="0">
                <a:effectLst/>
                <a:latin typeface="Times New Roman"/>
                <a:ea typeface="Calibri"/>
                <a:cs typeface="Times New Roman"/>
              </a:rPr>
              <a:t>dân</a:t>
            </a:r>
            <a:r>
              <a:rPr lang="en-US" sz="2200" i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200" i="1" dirty="0" err="1" smtClean="0">
                <a:effectLst/>
                <a:latin typeface="Times New Roman"/>
                <a:ea typeface="Calibri"/>
                <a:cs typeface="Times New Roman"/>
              </a:rPr>
              <a:t>tộc</a:t>
            </a:r>
            <a:r>
              <a:rPr lang="en-US" sz="2200" i="1" dirty="0" smtClean="0">
                <a:effectLst/>
                <a:latin typeface="Times New Roman"/>
                <a:ea typeface="Calibri"/>
                <a:cs typeface="Times New Roman"/>
              </a:rPr>
              <a:t>.</a:t>
            </a:r>
            <a:r>
              <a:rPr lang="en-US" sz="2200" dirty="0" smtClean="0">
                <a:effectLst/>
                <a:latin typeface="Times New Roman"/>
                <a:ea typeface="Calibri"/>
                <a:cs typeface="Times New Roman"/>
              </a:rPr>
              <a:t> (</a:t>
            </a:r>
            <a:r>
              <a:rPr lang="en-US" sz="2200" dirty="0" err="1" smtClean="0">
                <a:effectLst/>
                <a:latin typeface="Times New Roman"/>
                <a:ea typeface="Calibri"/>
                <a:cs typeface="Times New Roman"/>
              </a:rPr>
              <a:t>Phạm</a:t>
            </a:r>
            <a:r>
              <a:rPr lang="en-US" sz="2200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200" dirty="0" err="1" smtClean="0">
                <a:effectLst/>
                <a:latin typeface="Times New Roman"/>
                <a:ea typeface="Calibri"/>
                <a:cs typeface="Times New Roman"/>
              </a:rPr>
              <a:t>Văn</a:t>
            </a:r>
            <a:r>
              <a:rPr lang="en-US" sz="2200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200" dirty="0" err="1" smtClean="0">
                <a:effectLst/>
                <a:latin typeface="Times New Roman"/>
                <a:ea typeface="Calibri"/>
                <a:cs typeface="Times New Roman"/>
              </a:rPr>
              <a:t>Đồng</a:t>
            </a:r>
            <a:r>
              <a:rPr lang="en-US" sz="2200" dirty="0" smtClean="0">
                <a:effectLst/>
                <a:latin typeface="Times New Roman"/>
                <a:ea typeface="Calibri"/>
                <a:cs typeface="Times New Roman"/>
              </a:rPr>
              <a:t>)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743024" y="609600"/>
            <a:ext cx="120898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200" b="1" dirty="0" err="1" smtClean="0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latin typeface="Times New Roman" pitchFamily="18" charset="0"/>
                <a:cs typeface="Times New Roman" pitchFamily="18" charset="0"/>
              </a:rPr>
              <a:t>liệu</a:t>
            </a:r>
            <a:endParaRPr lang="en-US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867400" y="635913"/>
            <a:ext cx="248337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200" b="1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endParaRPr lang="en-US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72939" y="0"/>
            <a:ext cx="292118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PHIẾU BÀI TẬP SỐ 3</a:t>
            </a:r>
            <a:endParaRPr lang="en-US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13916" y="2820650"/>
            <a:ext cx="496768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200" dirty="0" smtClean="0">
                <a:effectLst/>
                <a:latin typeface="Times New Roman"/>
                <a:ea typeface="Calibri"/>
                <a:cs typeface="Times New Roman"/>
              </a:rPr>
              <a:t>b) </a:t>
            </a:r>
            <a:r>
              <a:rPr lang="en-US" sz="2200" i="1" dirty="0" err="1" smtClean="0">
                <a:effectLst/>
                <a:latin typeface="Times New Roman"/>
                <a:ea typeface="Calibri"/>
                <a:cs typeface="Times New Roman"/>
              </a:rPr>
              <a:t>Chị</a:t>
            </a:r>
            <a:r>
              <a:rPr lang="en-US" sz="2200" i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200" i="1" dirty="0" err="1" smtClean="0">
                <a:effectLst/>
                <a:latin typeface="Times New Roman"/>
                <a:ea typeface="Calibri"/>
                <a:cs typeface="Times New Roman"/>
              </a:rPr>
              <a:t>Sứ</a:t>
            </a:r>
            <a:r>
              <a:rPr lang="en-US" sz="2200" i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200" i="1" dirty="0" err="1" smtClean="0">
                <a:effectLst/>
                <a:latin typeface="Times New Roman"/>
                <a:ea typeface="Calibri"/>
                <a:cs typeface="Times New Roman"/>
              </a:rPr>
              <a:t>yêu</a:t>
            </a:r>
            <a:r>
              <a:rPr lang="en-US" sz="2200" i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200" i="1" dirty="0" err="1" smtClean="0">
                <a:effectLst/>
                <a:latin typeface="Times New Roman"/>
                <a:ea typeface="Calibri"/>
                <a:cs typeface="Times New Roman"/>
              </a:rPr>
              <a:t>biết</a:t>
            </a:r>
            <a:r>
              <a:rPr lang="en-US" sz="2200" i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200" i="1" dirty="0" err="1" smtClean="0">
                <a:effectLst/>
                <a:latin typeface="Times New Roman"/>
                <a:ea typeface="Calibri"/>
                <a:cs typeface="Times New Roman"/>
              </a:rPr>
              <a:t>bao</a:t>
            </a:r>
            <a:r>
              <a:rPr lang="en-US" sz="2200" i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200" i="1" dirty="0" err="1" smtClean="0">
                <a:effectLst/>
                <a:latin typeface="Times New Roman"/>
                <a:ea typeface="Calibri"/>
                <a:cs typeface="Times New Roman"/>
              </a:rPr>
              <a:t>nhiêu</a:t>
            </a:r>
            <a:r>
              <a:rPr lang="en-US" sz="2200" i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200" i="1" dirty="0" err="1" smtClean="0">
                <a:effectLst/>
                <a:latin typeface="Times New Roman"/>
                <a:ea typeface="Calibri"/>
                <a:cs typeface="Times New Roman"/>
              </a:rPr>
              <a:t>cái</a:t>
            </a:r>
            <a:r>
              <a:rPr lang="en-US" sz="2200" i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200" i="1" dirty="0" err="1" smtClean="0">
                <a:effectLst/>
                <a:latin typeface="Times New Roman"/>
                <a:ea typeface="Calibri"/>
                <a:cs typeface="Times New Roman"/>
              </a:rPr>
              <a:t>chốn</a:t>
            </a:r>
            <a:r>
              <a:rPr lang="en-US" sz="2200" i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200" i="1" dirty="0" err="1" smtClean="0">
                <a:effectLst/>
                <a:latin typeface="Times New Roman"/>
                <a:ea typeface="Calibri"/>
                <a:cs typeface="Times New Roman"/>
              </a:rPr>
              <a:t>này</a:t>
            </a:r>
            <a:r>
              <a:rPr lang="en-US" sz="2200" i="1" dirty="0" smtClean="0">
                <a:effectLst/>
                <a:latin typeface="Times New Roman"/>
                <a:ea typeface="Calibri"/>
                <a:cs typeface="Times New Roman"/>
              </a:rPr>
              <a:t>, </a:t>
            </a:r>
            <a:r>
              <a:rPr lang="en-US" sz="2200" i="1" dirty="0" err="1" smtClean="0">
                <a:effectLst/>
                <a:latin typeface="Times New Roman"/>
                <a:ea typeface="Calibri"/>
                <a:cs typeface="Times New Roman"/>
              </a:rPr>
              <a:t>nơi</a:t>
            </a:r>
            <a:r>
              <a:rPr lang="en-US" sz="2200" i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200" i="1" dirty="0" err="1" smtClean="0">
                <a:effectLst/>
                <a:latin typeface="Times New Roman"/>
                <a:ea typeface="Calibri"/>
                <a:cs typeface="Times New Roman"/>
              </a:rPr>
              <a:t>chị</a:t>
            </a:r>
            <a:r>
              <a:rPr lang="en-US" sz="2200" i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200" i="1" dirty="0" err="1" smtClean="0">
                <a:effectLst/>
                <a:latin typeface="Times New Roman"/>
                <a:ea typeface="Calibri"/>
                <a:cs typeface="Times New Roman"/>
              </a:rPr>
              <a:t>đã</a:t>
            </a:r>
            <a:r>
              <a:rPr lang="en-US" sz="2200" i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200" i="1" dirty="0" err="1" smtClean="0">
                <a:effectLst/>
                <a:latin typeface="Times New Roman"/>
                <a:ea typeface="Calibri"/>
                <a:cs typeface="Times New Roman"/>
              </a:rPr>
              <a:t>oa</a:t>
            </a:r>
            <a:r>
              <a:rPr lang="en-US" sz="2200" i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200" i="1" dirty="0" err="1" smtClean="0">
                <a:effectLst/>
                <a:latin typeface="Times New Roman"/>
                <a:ea typeface="Calibri"/>
                <a:cs typeface="Times New Roman"/>
              </a:rPr>
              <a:t>oa</a:t>
            </a:r>
            <a:r>
              <a:rPr lang="en-US" sz="2200" i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200" i="1" dirty="0" err="1" smtClean="0">
                <a:effectLst/>
                <a:latin typeface="Times New Roman"/>
                <a:ea typeface="Calibri"/>
                <a:cs typeface="Times New Roman"/>
              </a:rPr>
              <a:t>cất</a:t>
            </a:r>
            <a:r>
              <a:rPr lang="en-US" sz="2200" i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200" i="1" dirty="0" err="1" smtClean="0">
                <a:effectLst/>
                <a:latin typeface="Times New Roman"/>
                <a:ea typeface="Calibri"/>
                <a:cs typeface="Times New Roman"/>
              </a:rPr>
              <a:t>tiếng</a:t>
            </a:r>
            <a:r>
              <a:rPr lang="en-US" sz="2200" i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200" i="1" dirty="0" err="1" smtClean="0">
                <a:effectLst/>
                <a:latin typeface="Times New Roman"/>
                <a:ea typeface="Calibri"/>
                <a:cs typeface="Times New Roman"/>
              </a:rPr>
              <a:t>khóc</a:t>
            </a:r>
            <a:r>
              <a:rPr lang="en-US" sz="2200" i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200" i="1" dirty="0" err="1" smtClean="0">
                <a:effectLst/>
                <a:latin typeface="Times New Roman"/>
                <a:ea typeface="Calibri"/>
                <a:cs typeface="Times New Roman"/>
              </a:rPr>
              <a:t>đầu</a:t>
            </a:r>
            <a:r>
              <a:rPr lang="en-US" sz="2200" i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200" i="1" dirty="0" err="1" smtClean="0">
                <a:effectLst/>
                <a:latin typeface="Times New Roman"/>
                <a:ea typeface="Calibri"/>
                <a:cs typeface="Times New Roman"/>
              </a:rPr>
              <a:t>tiên</a:t>
            </a:r>
            <a:r>
              <a:rPr lang="en-US" sz="2200" i="1" dirty="0" smtClean="0">
                <a:effectLst/>
                <a:latin typeface="Times New Roman"/>
                <a:ea typeface="Calibri"/>
                <a:cs typeface="Times New Roman"/>
              </a:rPr>
              <a:t>, </a:t>
            </a:r>
            <a:r>
              <a:rPr lang="en-US" sz="2200" i="1" dirty="0" err="1" smtClean="0">
                <a:effectLst/>
                <a:latin typeface="Times New Roman"/>
                <a:ea typeface="Calibri"/>
                <a:cs typeface="Times New Roman"/>
              </a:rPr>
              <a:t>nơi</a:t>
            </a:r>
            <a:r>
              <a:rPr lang="en-US" sz="2200" i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200" i="1" dirty="0" err="1" smtClean="0">
                <a:effectLst/>
                <a:latin typeface="Times New Roman"/>
                <a:ea typeface="Calibri"/>
                <a:cs typeface="Times New Roman"/>
              </a:rPr>
              <a:t>quả</a:t>
            </a:r>
            <a:r>
              <a:rPr lang="en-US" sz="2200" i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200" i="1" dirty="0" err="1" smtClean="0">
                <a:effectLst/>
                <a:latin typeface="Times New Roman"/>
                <a:ea typeface="Calibri"/>
                <a:cs typeface="Times New Roman"/>
              </a:rPr>
              <a:t>ngọt</a:t>
            </a:r>
            <a:r>
              <a:rPr lang="en-US" sz="2200" i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200" i="1" dirty="0" err="1" smtClean="0">
                <a:effectLst/>
                <a:latin typeface="Times New Roman"/>
                <a:ea typeface="Calibri"/>
                <a:cs typeface="Times New Roman"/>
              </a:rPr>
              <a:t>trái</a:t>
            </a:r>
            <a:r>
              <a:rPr lang="en-US" sz="2200" i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200" i="1" dirty="0" err="1" smtClean="0">
                <a:effectLst/>
                <a:latin typeface="Times New Roman"/>
                <a:ea typeface="Calibri"/>
                <a:cs typeface="Times New Roman"/>
              </a:rPr>
              <a:t>sai</a:t>
            </a:r>
            <a:r>
              <a:rPr lang="en-US" sz="2200" i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200" i="1" dirty="0" err="1" smtClean="0">
                <a:effectLst/>
                <a:latin typeface="Times New Roman"/>
                <a:ea typeface="Calibri"/>
                <a:cs typeface="Times New Roman"/>
              </a:rPr>
              <a:t>đã</a:t>
            </a:r>
            <a:r>
              <a:rPr lang="en-US" sz="2200" i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200" i="1" dirty="0" err="1" smtClean="0">
                <a:effectLst/>
                <a:latin typeface="Times New Roman"/>
                <a:ea typeface="Calibri"/>
                <a:cs typeface="Times New Roman"/>
              </a:rPr>
              <a:t>thấm</a:t>
            </a:r>
            <a:r>
              <a:rPr lang="en-US" sz="2200" i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200" i="1" dirty="0" err="1" smtClean="0">
                <a:effectLst/>
                <a:latin typeface="Times New Roman"/>
                <a:ea typeface="Calibri"/>
                <a:cs typeface="Times New Roman"/>
              </a:rPr>
              <a:t>hồng</a:t>
            </a:r>
            <a:r>
              <a:rPr lang="en-US" sz="2200" i="1" dirty="0" smtClean="0">
                <a:effectLst/>
                <a:latin typeface="Times New Roman"/>
                <a:ea typeface="Calibri"/>
                <a:cs typeface="Times New Roman"/>
              </a:rPr>
              <a:t> da </a:t>
            </a:r>
            <a:r>
              <a:rPr lang="en-US" sz="2200" i="1" dirty="0" err="1" smtClean="0">
                <a:effectLst/>
                <a:latin typeface="Times New Roman"/>
                <a:ea typeface="Calibri"/>
                <a:cs typeface="Times New Roman"/>
              </a:rPr>
              <a:t>dẻ</a:t>
            </a:r>
            <a:r>
              <a:rPr lang="en-US" sz="2200" i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200" i="1" dirty="0" err="1" smtClean="0">
                <a:effectLst/>
                <a:latin typeface="Times New Roman"/>
                <a:ea typeface="Calibri"/>
                <a:cs typeface="Times New Roman"/>
              </a:rPr>
              <a:t>chị</a:t>
            </a:r>
            <a:r>
              <a:rPr lang="en-US" sz="2200" i="1" dirty="0" smtClean="0">
                <a:effectLst/>
                <a:latin typeface="Times New Roman"/>
                <a:ea typeface="Calibri"/>
                <a:cs typeface="Times New Roman"/>
              </a:rPr>
              <a:t>. </a:t>
            </a:r>
            <a:r>
              <a:rPr lang="en-US" sz="2200" dirty="0" smtClean="0">
                <a:effectLst/>
                <a:latin typeface="Times New Roman"/>
                <a:ea typeface="Calibri"/>
                <a:cs typeface="Times New Roman"/>
              </a:rPr>
              <a:t>(</a:t>
            </a:r>
            <a:r>
              <a:rPr lang="en-US" sz="2200" dirty="0" err="1" smtClean="0">
                <a:effectLst/>
                <a:latin typeface="Times New Roman"/>
                <a:ea typeface="Calibri"/>
                <a:cs typeface="Times New Roman"/>
              </a:rPr>
              <a:t>Anh</a:t>
            </a:r>
            <a:r>
              <a:rPr lang="en-US" sz="2200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200" dirty="0" err="1" smtClean="0">
                <a:effectLst/>
                <a:latin typeface="Times New Roman"/>
                <a:ea typeface="Calibri"/>
                <a:cs typeface="Times New Roman"/>
              </a:rPr>
              <a:t>Đức</a:t>
            </a:r>
            <a:r>
              <a:rPr lang="en-US" sz="2200" dirty="0" smtClean="0">
                <a:effectLst/>
                <a:latin typeface="Times New Roman"/>
                <a:ea typeface="Calibri"/>
                <a:cs typeface="Times New Roman"/>
              </a:rPr>
              <a:t>)</a:t>
            </a:r>
            <a:endParaRPr lang="en-US" sz="2200" dirty="0"/>
          </a:p>
        </p:txBody>
      </p:sp>
      <p:sp>
        <p:nvSpPr>
          <p:cNvPr id="3" name="Rectangle 2"/>
          <p:cNvSpPr/>
          <p:nvPr/>
        </p:nvSpPr>
        <p:spPr>
          <a:xfrm>
            <a:off x="304800" y="4547140"/>
            <a:ext cx="4724400" cy="16250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200" dirty="0" smtClean="0">
                <a:effectLst/>
                <a:latin typeface="Times New Roman"/>
                <a:ea typeface="Calibri"/>
                <a:cs typeface="Times New Roman"/>
              </a:rPr>
              <a:t>c) </a:t>
            </a:r>
            <a:r>
              <a:rPr lang="en-US" sz="2200" i="1" dirty="0" err="1" smtClean="0">
                <a:effectLst/>
                <a:latin typeface="Times New Roman"/>
                <a:ea typeface="Calibri"/>
                <a:cs typeface="Times New Roman"/>
              </a:rPr>
              <a:t>Đã</a:t>
            </a:r>
            <a:r>
              <a:rPr lang="en-US" sz="2200" i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200" i="1" dirty="0" err="1" smtClean="0">
                <a:effectLst/>
                <a:latin typeface="Times New Roman"/>
                <a:ea typeface="Calibri"/>
                <a:cs typeface="Times New Roman"/>
              </a:rPr>
              <a:t>nhìn</a:t>
            </a:r>
            <a:r>
              <a:rPr lang="en-US" sz="2200" i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200" i="1" dirty="0" err="1" smtClean="0">
                <a:effectLst/>
                <a:latin typeface="Times New Roman"/>
                <a:ea typeface="Calibri"/>
                <a:cs typeface="Times New Roman"/>
              </a:rPr>
              <a:t>thấy</a:t>
            </a:r>
            <a:r>
              <a:rPr lang="en-US" sz="2200" i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200" i="1" dirty="0" err="1" smtClean="0">
                <a:effectLst/>
                <a:latin typeface="Times New Roman"/>
                <a:ea typeface="Calibri"/>
                <a:cs typeface="Times New Roman"/>
              </a:rPr>
              <a:t>cây</a:t>
            </a:r>
            <a:r>
              <a:rPr lang="en-US" sz="2200" i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200" i="1" dirty="0" err="1" smtClean="0">
                <a:effectLst/>
                <a:latin typeface="Times New Roman"/>
                <a:ea typeface="Calibri"/>
                <a:cs typeface="Times New Roman"/>
              </a:rPr>
              <a:t>đàn</a:t>
            </a:r>
            <a:r>
              <a:rPr lang="en-US" sz="2200" i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200" i="1" dirty="0" err="1" smtClean="0">
                <a:effectLst/>
                <a:latin typeface="Times New Roman"/>
                <a:ea typeface="Calibri"/>
                <a:cs typeface="Times New Roman"/>
              </a:rPr>
              <a:t>ấy</a:t>
            </a:r>
            <a:r>
              <a:rPr lang="en-US" sz="2200" i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200" i="1" dirty="0" err="1" smtClean="0">
                <a:effectLst/>
                <a:latin typeface="Times New Roman"/>
                <a:ea typeface="Calibri"/>
                <a:cs typeface="Times New Roman"/>
              </a:rPr>
              <a:t>thì</a:t>
            </a:r>
            <a:r>
              <a:rPr lang="en-US" sz="2200" i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200" i="1" dirty="0" err="1" smtClean="0">
                <a:effectLst/>
                <a:latin typeface="Times New Roman"/>
                <a:ea typeface="Calibri"/>
                <a:cs typeface="Times New Roman"/>
              </a:rPr>
              <a:t>phải</a:t>
            </a:r>
            <a:r>
              <a:rPr lang="en-US" sz="2200" i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200" i="1" dirty="0" err="1" smtClean="0">
                <a:effectLst/>
                <a:latin typeface="Times New Roman"/>
                <a:ea typeface="Calibri"/>
                <a:cs typeface="Times New Roman"/>
              </a:rPr>
              <a:t>đánh</a:t>
            </a:r>
            <a:r>
              <a:rPr lang="en-US" sz="2200" i="1" dirty="0" smtClean="0">
                <a:effectLst/>
                <a:latin typeface="Times New Roman"/>
                <a:ea typeface="Calibri"/>
                <a:cs typeface="Times New Roman"/>
              </a:rPr>
              <a:t> – </a:t>
            </a:r>
            <a:r>
              <a:rPr lang="en-US" sz="2200" i="1" dirty="0" err="1" smtClean="0">
                <a:effectLst/>
                <a:latin typeface="Times New Roman"/>
                <a:ea typeface="Calibri"/>
                <a:cs typeface="Times New Roman"/>
              </a:rPr>
              <a:t>đánh</a:t>
            </a:r>
            <a:r>
              <a:rPr lang="en-US" sz="2200" i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200" i="1" dirty="0" err="1" smtClean="0">
                <a:effectLst/>
                <a:latin typeface="Times New Roman"/>
                <a:ea typeface="Calibri"/>
                <a:cs typeface="Times New Roman"/>
              </a:rPr>
              <a:t>cả</a:t>
            </a:r>
            <a:r>
              <a:rPr lang="en-US" sz="2200" i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200" i="1" dirty="0" err="1" smtClean="0">
                <a:effectLst/>
                <a:latin typeface="Times New Roman"/>
                <a:ea typeface="Calibri"/>
                <a:cs typeface="Times New Roman"/>
              </a:rPr>
              <a:t>cuộc</a:t>
            </a:r>
            <a:r>
              <a:rPr lang="en-US" sz="2200" i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200" i="1" dirty="0" err="1" smtClean="0">
                <a:effectLst/>
                <a:latin typeface="Times New Roman"/>
                <a:ea typeface="Calibri"/>
                <a:cs typeface="Times New Roman"/>
              </a:rPr>
              <a:t>đời</a:t>
            </a:r>
            <a:r>
              <a:rPr lang="en-US" sz="2200" i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200" i="1" dirty="0" err="1" smtClean="0">
                <a:effectLst/>
                <a:latin typeface="Times New Roman"/>
                <a:ea typeface="Calibri"/>
                <a:cs typeface="Times New Roman"/>
              </a:rPr>
              <a:t>mình</a:t>
            </a:r>
            <a:r>
              <a:rPr lang="en-US" sz="2200" i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200" i="1" dirty="0" err="1" smtClean="0">
                <a:effectLst/>
                <a:latin typeface="Times New Roman"/>
                <a:ea typeface="Calibri"/>
                <a:cs typeface="Times New Roman"/>
              </a:rPr>
              <a:t>vào</a:t>
            </a:r>
            <a:r>
              <a:rPr lang="en-US" sz="2200" i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200" i="1" dirty="0" err="1" smtClean="0">
                <a:effectLst/>
                <a:latin typeface="Times New Roman"/>
                <a:ea typeface="Calibri"/>
                <a:cs typeface="Times New Roman"/>
              </a:rPr>
              <a:t>đấy</a:t>
            </a:r>
            <a:r>
              <a:rPr lang="en-US" sz="2200" i="1" dirty="0" smtClean="0">
                <a:effectLst/>
                <a:latin typeface="Times New Roman"/>
                <a:ea typeface="Calibri"/>
                <a:cs typeface="Times New Roman"/>
              </a:rPr>
              <a:t> - </a:t>
            </a:r>
            <a:r>
              <a:rPr lang="en-US" sz="2200" i="1" dirty="0" err="1" smtClean="0">
                <a:effectLst/>
                <a:latin typeface="Times New Roman"/>
                <a:ea typeface="Calibri"/>
                <a:cs typeface="Times New Roman"/>
              </a:rPr>
              <a:t>để</a:t>
            </a:r>
            <a:r>
              <a:rPr lang="en-US" sz="2200" i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200" i="1" dirty="0" err="1" smtClean="0">
                <a:effectLst/>
                <a:latin typeface="Times New Roman"/>
                <a:ea typeface="Calibri"/>
                <a:cs typeface="Times New Roman"/>
              </a:rPr>
              <a:t>rồi</a:t>
            </a:r>
            <a:r>
              <a:rPr lang="en-US" sz="2200" i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200" i="1" dirty="0" err="1" smtClean="0">
                <a:effectLst/>
                <a:latin typeface="Times New Roman"/>
                <a:ea typeface="Calibri"/>
                <a:cs typeface="Times New Roman"/>
              </a:rPr>
              <a:t>xem</a:t>
            </a:r>
            <a:r>
              <a:rPr lang="en-US" sz="2200" i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200" i="1" dirty="0" err="1" smtClean="0">
                <a:effectLst/>
                <a:latin typeface="Times New Roman"/>
                <a:ea typeface="Calibri"/>
                <a:cs typeface="Times New Roman"/>
              </a:rPr>
              <a:t>nó</a:t>
            </a:r>
            <a:r>
              <a:rPr lang="en-US" sz="2200" i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200" i="1" dirty="0" err="1" smtClean="0">
                <a:effectLst/>
                <a:latin typeface="Times New Roman"/>
                <a:ea typeface="Calibri"/>
                <a:cs typeface="Times New Roman"/>
              </a:rPr>
              <a:t>ra</a:t>
            </a:r>
            <a:r>
              <a:rPr lang="en-US" sz="2200" i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200" i="1" dirty="0" err="1" smtClean="0">
                <a:effectLst/>
                <a:latin typeface="Times New Roman"/>
                <a:ea typeface="Calibri"/>
                <a:cs typeface="Times New Roman"/>
              </a:rPr>
              <a:t>được</a:t>
            </a:r>
            <a:r>
              <a:rPr lang="en-US" sz="2200" i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200" i="1" dirty="0" err="1" smtClean="0">
                <a:effectLst/>
                <a:latin typeface="Times New Roman"/>
                <a:ea typeface="Calibri"/>
                <a:cs typeface="Times New Roman"/>
              </a:rPr>
              <a:t>thành</a:t>
            </a:r>
            <a:r>
              <a:rPr lang="en-US" sz="2200" i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200" i="1" dirty="0" err="1" smtClean="0">
                <a:effectLst/>
                <a:latin typeface="Times New Roman"/>
                <a:ea typeface="Calibri"/>
                <a:cs typeface="Times New Roman"/>
              </a:rPr>
              <a:t>tiếng</a:t>
            </a:r>
            <a:r>
              <a:rPr lang="en-US" sz="2200" i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200" i="1" dirty="0" err="1" smtClean="0">
                <a:effectLst/>
                <a:latin typeface="Times New Roman"/>
                <a:ea typeface="Calibri"/>
                <a:cs typeface="Times New Roman"/>
              </a:rPr>
              <a:t>gì</a:t>
            </a:r>
            <a:r>
              <a:rPr lang="en-US" sz="2200" i="1" dirty="0" smtClean="0">
                <a:effectLst/>
                <a:latin typeface="Times New Roman"/>
                <a:ea typeface="Calibri"/>
                <a:cs typeface="Times New Roman"/>
              </a:rPr>
              <a:t>.</a:t>
            </a:r>
            <a:r>
              <a:rPr lang="en-US" sz="2200" dirty="0" smtClean="0">
                <a:effectLst/>
                <a:latin typeface="Times New Roman"/>
                <a:ea typeface="Calibri"/>
                <a:cs typeface="Times New Roman"/>
              </a:rPr>
              <a:t> (</a:t>
            </a:r>
            <a:r>
              <a:rPr lang="en-US" sz="2200" dirty="0" err="1" smtClean="0">
                <a:effectLst/>
                <a:latin typeface="Times New Roman"/>
                <a:ea typeface="Calibri"/>
                <a:cs typeface="Times New Roman"/>
              </a:rPr>
              <a:t>Nguyễn</a:t>
            </a:r>
            <a:r>
              <a:rPr lang="en-US" sz="2200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200" dirty="0" err="1" smtClean="0">
                <a:effectLst/>
                <a:latin typeface="Times New Roman"/>
                <a:ea typeface="Calibri"/>
                <a:cs typeface="Times New Roman"/>
              </a:rPr>
              <a:t>Tuân</a:t>
            </a:r>
            <a:r>
              <a:rPr lang="en-US" sz="2200" dirty="0" smtClean="0">
                <a:effectLst/>
                <a:latin typeface="Times New Roman"/>
                <a:ea typeface="Calibri"/>
                <a:cs typeface="Times New Roman"/>
              </a:rPr>
              <a:t>)</a:t>
            </a:r>
            <a:endParaRPr lang="en-US" sz="2200" dirty="0">
              <a:effectLst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44379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53000" r="-5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67000" y="1295400"/>
            <a:ext cx="3657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CỦNG CỐ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2895600" y="2362200"/>
            <a:ext cx="3124200" cy="7620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CHÊM XEM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371600" y="3810000"/>
            <a:ext cx="2590800" cy="7620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DẤU HIỆU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181600" y="3779520"/>
            <a:ext cx="2590800" cy="7620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TÁC DỤNG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Straight Arrow Connector 6"/>
          <p:cNvCxnSpPr>
            <a:stCxn id="3" idx="2"/>
          </p:cNvCxnSpPr>
          <p:nvPr/>
        </p:nvCxnSpPr>
        <p:spPr>
          <a:xfrm>
            <a:off x="4457700" y="3124200"/>
            <a:ext cx="0" cy="3048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667000" y="3429000"/>
            <a:ext cx="3810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2667000" y="3429000"/>
            <a:ext cx="0" cy="3048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6469380" y="3429000"/>
            <a:ext cx="0" cy="3048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005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53000" r="-5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0" y="2286000"/>
            <a:ext cx="355578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KHỞI ĐỘNG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0198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7000"/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13692"/>
            <a:ext cx="86106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300" b="1" u="sng" dirty="0" smtClean="0">
                <a:latin typeface="Times New Roman" pitchFamily="18" charset="0"/>
                <a:cs typeface="Times New Roman" pitchFamily="18" charset="0"/>
              </a:rPr>
              <a:t>NGỮ LIỆU</a:t>
            </a:r>
          </a:p>
          <a:p>
            <a:pPr algn="ctr"/>
            <a:r>
              <a:rPr lang="en-US" sz="2300" b="1" dirty="0" err="1" smtClean="0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>
                <a:latin typeface="Times New Roman" pitchFamily="18" charset="0"/>
                <a:cs typeface="Times New Roman" pitchFamily="18" charset="0"/>
              </a:rPr>
              <a:t>biện</a:t>
            </a:r>
            <a:r>
              <a:rPr lang="en-US" sz="2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>
                <a:latin typeface="Times New Roman" pitchFamily="18" charset="0"/>
                <a:cs typeface="Times New Roman" pitchFamily="18" charset="0"/>
              </a:rPr>
              <a:t>tu</a:t>
            </a:r>
            <a:r>
              <a:rPr lang="en-US" sz="2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>
                <a:latin typeface="Times New Roman" pitchFamily="18" charset="0"/>
                <a:cs typeface="Times New Roman" pitchFamily="18" charset="0"/>
              </a:rPr>
              <a:t>nghệ</a:t>
            </a:r>
            <a:r>
              <a:rPr lang="en-US" sz="2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>
                <a:latin typeface="Times New Roman" pitchFamily="18" charset="0"/>
                <a:cs typeface="Times New Roman" pitchFamily="18" charset="0"/>
              </a:rPr>
              <a:t>thuật</a:t>
            </a:r>
            <a:r>
              <a:rPr lang="en-US" sz="2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>
                <a:latin typeface="Times New Roman" pitchFamily="18" charset="0"/>
                <a:cs typeface="Times New Roman" pitchFamily="18" charset="0"/>
              </a:rPr>
              <a:t>biện</a:t>
            </a:r>
            <a:r>
              <a:rPr lang="en-US" sz="2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>
                <a:latin typeface="Times New Roman" pitchFamily="18" charset="0"/>
                <a:cs typeface="Times New Roman" pitchFamily="18" charset="0"/>
              </a:rPr>
              <a:t>tu</a:t>
            </a:r>
            <a:r>
              <a:rPr lang="en-US" sz="2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>
                <a:latin typeface="Times New Roman" pitchFamily="18" charset="0"/>
                <a:cs typeface="Times New Roman" pitchFamily="18" charset="0"/>
              </a:rPr>
              <a:t>cú</a:t>
            </a:r>
            <a:r>
              <a:rPr lang="en-US" sz="2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23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ta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Núi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rừng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ta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                        (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/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Kẻ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đâm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ngang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chém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ngược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mã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tà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ma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ní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hồn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kinh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bọn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hè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lũ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ó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trối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kệ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tàu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sắt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tàu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súng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nổ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             (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sĩ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Giuộc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Chiểu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300" i="1" dirty="0">
                <a:latin typeface="Times New Roman" pitchFamily="18" charset="0"/>
                <a:cs typeface="Times New Roman" pitchFamily="18" charset="0"/>
              </a:rPr>
            </a:b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tuyệt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chút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dã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man.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chế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, Nam,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Bắc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cản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thống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ta,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cản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tộc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đoàn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                (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Tuyên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ngôn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độc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Minh)</a:t>
            </a:r>
          </a:p>
          <a:p>
            <a:pPr algn="just"/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d.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tiếc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mình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mươi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tiếc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tiếc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mươi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chi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Trích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: 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ca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tới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err="1">
                <a:latin typeface="Times New Roman" pitchFamily="18" charset="0"/>
                <a:cs typeface="Times New Roman" pitchFamily="18" charset="0"/>
              </a:rPr>
              <a:t>biển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 –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81425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9788764"/>
              </p:ext>
            </p:extLst>
          </p:nvPr>
        </p:nvGraphicFramePr>
        <p:xfrm>
          <a:off x="0" y="1"/>
          <a:ext cx="9144000" cy="70452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0600"/>
                <a:gridCol w="1295400"/>
                <a:gridCol w="3048000"/>
              </a:tblGrid>
              <a:tr h="45719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2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NGỮ</a:t>
                      </a:r>
                      <a:r>
                        <a:rPr lang="en-US" sz="2200" b="1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LIỆU</a:t>
                      </a:r>
                      <a:endParaRPr lang="en-US" sz="22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2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BPTT</a:t>
                      </a:r>
                      <a:endParaRPr lang="en-US" sz="22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2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TÁC</a:t>
                      </a:r>
                      <a:r>
                        <a:rPr lang="en-US" sz="2200" b="1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DUNG</a:t>
                      </a:r>
                      <a:endParaRPr lang="en-US" sz="22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91363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26452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217779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09495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77325" y="533400"/>
            <a:ext cx="472440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200" i="1" dirty="0" err="1" smtClean="0"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 ta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200" i="1" dirty="0" err="1" smtClean="0">
                <a:latin typeface="Times New Roman" pitchFamily="18" charset="0"/>
                <a:cs typeface="Times New Roman" pitchFamily="18" charset="0"/>
              </a:rPr>
              <a:t>Núi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latin typeface="Times New Roman" pitchFamily="18" charset="0"/>
                <a:cs typeface="Times New Roman" pitchFamily="18" charset="0"/>
              </a:rPr>
              <a:t>rừng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 ta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15241" y="1295400"/>
            <a:ext cx="474189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200" i="1" dirty="0" err="1" smtClean="0">
                <a:latin typeface="Times New Roman" pitchFamily="18" charset="0"/>
                <a:cs typeface="Times New Roman" pitchFamily="18" charset="0"/>
              </a:rPr>
              <a:t>Kẻ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đâm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ngang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i="1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chém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ngược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mã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tà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ma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ní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hồn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kinh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bọn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hè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lũ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ó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trối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kệ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tàu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sắt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tàu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súng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nổ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1" y="2667000"/>
            <a:ext cx="4811890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2200" i="1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tuyệt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chút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dã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man.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chế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, Nam,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Bắc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cản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thống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ta,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cản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tộc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đoàn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1" y="5105400"/>
            <a:ext cx="4724401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d.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tiếc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mình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mươi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tiếc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tiếc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mươi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chi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35718" y="548788"/>
            <a:ext cx="73289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Điệp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15086" y="1649343"/>
            <a:ext cx="60785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39538" y="3467219"/>
            <a:ext cx="73289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Điệp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38174" y="5592217"/>
            <a:ext cx="133562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Chêm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xen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84978" y="538371"/>
            <a:ext cx="3135222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Nhịp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điêu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cảm</a:t>
            </a:r>
            <a:endParaRPr lang="en-US" sz="21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niềm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hào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, ý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…</a:t>
            </a:r>
            <a:endParaRPr lang="en-US" sz="2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102327" y="1487760"/>
            <a:ext cx="313522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Nhịp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điêu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cân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xứng</a:t>
            </a:r>
            <a:endParaRPr lang="en-US" sz="21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căng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xả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sĩ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CG</a:t>
            </a:r>
            <a:endParaRPr lang="en-US" sz="2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054498" y="3205371"/>
            <a:ext cx="3135222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Nhịp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điêu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cảm</a:t>
            </a:r>
            <a:endParaRPr lang="en-US" sz="21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Nhấn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cai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thâm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độc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kẻ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thù</a:t>
            </a:r>
            <a:endParaRPr lang="en-US" sz="2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096000" y="5029200"/>
            <a:ext cx="3135222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Bổ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sung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cụm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i="1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1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i="1" dirty="0" err="1" smtClean="0">
                <a:latin typeface="Times New Roman" pitchFamily="18" charset="0"/>
                <a:cs typeface="Times New Roman" pitchFamily="18" charset="0"/>
              </a:rPr>
              <a:t>tiếc</a:t>
            </a:r>
            <a:r>
              <a:rPr lang="en-US" sz="21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i="1" dirty="0" err="1" smtClean="0"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sz="21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i="1" dirty="0" err="1" smtClean="0">
                <a:latin typeface="Times New Roman" pitchFamily="18" charset="0"/>
                <a:cs typeface="Times New Roman" pitchFamily="18" charset="0"/>
              </a:rPr>
              <a:t>mình</a:t>
            </a:r>
            <a:endParaRPr lang="en-US" sz="21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xả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, hi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lính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1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2067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53000" r="-5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28800" y="457200"/>
            <a:ext cx="564584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ÔN TẬP KIẾN THỨC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005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0406413"/>
              </p:ext>
            </p:extLst>
          </p:nvPr>
        </p:nvGraphicFramePr>
        <p:xfrm>
          <a:off x="152400" y="990600"/>
          <a:ext cx="8839200" cy="44308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9400"/>
                <a:gridCol w="3200400"/>
                <a:gridCol w="2819400"/>
              </a:tblGrid>
              <a:tr h="762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W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L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</a:tr>
              <a:tr h="366888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895600" y="152400"/>
            <a:ext cx="26236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PHIẾU HỌC TẬP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6961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53000" r="-5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2852" y="211679"/>
            <a:ext cx="8958747" cy="6646321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3" name="Text Box 3"/>
          <p:cNvSpPr txBox="1"/>
          <p:nvPr/>
        </p:nvSpPr>
        <p:spPr>
          <a:xfrm>
            <a:off x="152401" y="220291"/>
            <a:ext cx="8630362" cy="6413178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2400" b="1" dirty="0">
                <a:effectLst/>
                <a:latin typeface="Times New Roman"/>
                <a:ea typeface="Calibri"/>
                <a:cs typeface="Times New Roman"/>
              </a:rPr>
              <a:t>PHIẾU BÀI TẬP 1</a:t>
            </a:r>
            <a:endParaRPr lang="en-US" sz="2400" dirty="0">
              <a:effectLst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en-US" sz="2400" b="1" dirty="0" err="1">
                <a:effectLst/>
                <a:latin typeface="Times New Roman"/>
                <a:ea typeface="Calibri"/>
                <a:cs typeface="Times New Roman"/>
              </a:rPr>
              <a:t>Bài</a:t>
            </a:r>
            <a:r>
              <a:rPr lang="en-US" sz="2400" b="1" dirty="0">
                <a:effectLst/>
                <a:latin typeface="Times New Roman"/>
                <a:ea typeface="Calibri"/>
                <a:cs typeface="Times New Roman"/>
              </a:rPr>
              <a:t> 1: </a:t>
            </a:r>
            <a:r>
              <a:rPr lang="en-US" sz="2400" b="1" dirty="0" err="1">
                <a:effectLst/>
                <a:latin typeface="Times New Roman"/>
                <a:ea typeface="Calibri"/>
                <a:cs typeface="Times New Roman"/>
              </a:rPr>
              <a:t>Tìm</a:t>
            </a:r>
            <a:r>
              <a:rPr lang="en-US" sz="2400" b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>
                <a:effectLst/>
                <a:latin typeface="Times New Roman"/>
                <a:ea typeface="Calibri"/>
                <a:cs typeface="Times New Roman"/>
              </a:rPr>
              <a:t>và</a:t>
            </a:r>
            <a:r>
              <a:rPr lang="en-US" sz="2400" b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>
                <a:effectLst/>
                <a:latin typeface="Times New Roman"/>
                <a:ea typeface="Calibri"/>
                <a:cs typeface="Times New Roman"/>
              </a:rPr>
              <a:t>nêu</a:t>
            </a:r>
            <a:r>
              <a:rPr lang="en-US" sz="2400" b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>
                <a:effectLst/>
                <a:latin typeface="Times New Roman"/>
                <a:ea typeface="Calibri"/>
                <a:cs typeface="Times New Roman"/>
              </a:rPr>
              <a:t>tác</a:t>
            </a:r>
            <a:r>
              <a:rPr lang="en-US" sz="2400" b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>
                <a:effectLst/>
                <a:latin typeface="Times New Roman"/>
                <a:ea typeface="Calibri"/>
                <a:cs typeface="Times New Roman"/>
              </a:rPr>
              <a:t>dụng</a:t>
            </a:r>
            <a:r>
              <a:rPr lang="en-US" sz="2400" b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>
                <a:effectLst/>
                <a:latin typeface="Times New Roman"/>
                <a:ea typeface="Calibri"/>
                <a:cs typeface="Times New Roman"/>
              </a:rPr>
              <a:t>biện</a:t>
            </a:r>
            <a:r>
              <a:rPr lang="en-US" sz="2400" b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>
                <a:effectLst/>
                <a:latin typeface="Times New Roman"/>
                <a:ea typeface="Calibri"/>
                <a:cs typeface="Times New Roman"/>
              </a:rPr>
              <a:t>pháp</a:t>
            </a:r>
            <a:r>
              <a:rPr lang="en-US" sz="2400" b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>
                <a:effectLst/>
                <a:latin typeface="Times New Roman"/>
                <a:ea typeface="Calibri"/>
                <a:cs typeface="Times New Roman"/>
              </a:rPr>
              <a:t>chêm</a:t>
            </a:r>
            <a:r>
              <a:rPr lang="en-US" sz="2400" b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>
                <a:effectLst/>
                <a:latin typeface="Times New Roman"/>
                <a:ea typeface="Calibri"/>
                <a:cs typeface="Times New Roman"/>
              </a:rPr>
              <a:t>xen</a:t>
            </a:r>
            <a:r>
              <a:rPr lang="en-US" sz="2400" b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>
                <a:effectLst/>
                <a:latin typeface="Times New Roman"/>
                <a:ea typeface="Calibri"/>
                <a:cs typeface="Times New Roman"/>
              </a:rPr>
              <a:t>được</a:t>
            </a:r>
            <a:r>
              <a:rPr lang="en-US" sz="2400" b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>
                <a:effectLst/>
                <a:latin typeface="Times New Roman"/>
                <a:ea typeface="Calibri"/>
                <a:cs typeface="Times New Roman"/>
              </a:rPr>
              <a:t>sử</a:t>
            </a:r>
            <a:r>
              <a:rPr lang="en-US" sz="2400" b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>
                <a:effectLst/>
                <a:latin typeface="Times New Roman"/>
                <a:ea typeface="Calibri"/>
                <a:cs typeface="Times New Roman"/>
              </a:rPr>
              <a:t>dụng</a:t>
            </a:r>
            <a:r>
              <a:rPr lang="en-US" sz="2400" b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>
                <a:effectLst/>
                <a:latin typeface="Times New Roman"/>
                <a:ea typeface="Calibri"/>
                <a:cs typeface="Times New Roman"/>
              </a:rPr>
              <a:t>trong</a:t>
            </a:r>
            <a:r>
              <a:rPr lang="en-US" sz="2400" b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>
                <a:effectLst/>
                <a:latin typeface="Times New Roman"/>
                <a:ea typeface="Calibri"/>
                <a:cs typeface="Times New Roman"/>
              </a:rPr>
              <a:t>các</a:t>
            </a:r>
            <a:r>
              <a:rPr lang="en-US" sz="2400" b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>
                <a:effectLst/>
                <a:latin typeface="Times New Roman"/>
                <a:ea typeface="Calibri"/>
                <a:cs typeface="Times New Roman"/>
              </a:rPr>
              <a:t>câu</a:t>
            </a:r>
            <a:r>
              <a:rPr lang="en-US" sz="2400" b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>
                <a:effectLst/>
                <a:latin typeface="Times New Roman"/>
                <a:ea typeface="Calibri"/>
                <a:cs typeface="Times New Roman"/>
              </a:rPr>
              <a:t>sau</a:t>
            </a:r>
            <a:r>
              <a:rPr lang="en-US" sz="2400" b="1" dirty="0">
                <a:effectLst/>
                <a:latin typeface="Times New Roman"/>
                <a:ea typeface="Calibri"/>
                <a:cs typeface="Times New Roman"/>
              </a:rPr>
              <a:t>: </a:t>
            </a:r>
            <a:endParaRPr lang="en-US" sz="2400" dirty="0">
              <a:effectLst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en-US" sz="2400" dirty="0">
                <a:effectLst/>
                <a:latin typeface="Times New Roman"/>
                <a:ea typeface="Calibri"/>
                <a:cs typeface="Times New Roman"/>
              </a:rPr>
              <a:t>a.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Bởi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vì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…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bởi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vì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… (San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cúi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mặt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và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bỏ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tiếng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Nam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dùng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tiếng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Pháp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),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người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ta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lừa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dối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anh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. </a:t>
            </a:r>
            <a:endParaRPr lang="en-US" sz="2400" dirty="0">
              <a:effectLst/>
              <a:ea typeface="Calibri"/>
              <a:cs typeface="Times New Roman"/>
            </a:endParaRPr>
          </a:p>
          <a:p>
            <a:pPr marL="3657600" algn="just">
              <a:spcAft>
                <a:spcPts val="0"/>
              </a:spcAft>
            </a:pPr>
            <a:r>
              <a:rPr lang="en-US" sz="2400" dirty="0">
                <a:effectLst/>
                <a:latin typeface="Times New Roman"/>
                <a:ea typeface="Calibri"/>
                <a:cs typeface="Times New Roman"/>
              </a:rPr>
              <a:t>(Nam Cao,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Sống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mòn</a:t>
            </a:r>
            <a:r>
              <a:rPr lang="en-US" sz="2400" dirty="0">
                <a:effectLst/>
                <a:latin typeface="Times New Roman"/>
                <a:ea typeface="Calibri"/>
                <a:cs typeface="Times New Roman"/>
              </a:rPr>
              <a:t>)</a:t>
            </a:r>
            <a:endParaRPr lang="en-US" sz="2400" dirty="0">
              <a:effectLst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en-US" sz="2400" dirty="0">
                <a:effectLst/>
                <a:latin typeface="Times New Roman"/>
                <a:ea typeface="Calibri"/>
                <a:cs typeface="Times New Roman"/>
              </a:rPr>
              <a:t>b.</a:t>
            </a:r>
            <a:r>
              <a:rPr lang="en-US" sz="2400" b="1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Thanh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định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rõ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nhìn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: con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mèo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của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bà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chàng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, con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mèo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già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vẫn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chơi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đùa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với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chàng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ngày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trước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.</a:t>
            </a:r>
            <a:endParaRPr lang="en-US" sz="2400" dirty="0">
              <a:effectLst/>
              <a:ea typeface="Calibri"/>
              <a:cs typeface="Times New Roman"/>
            </a:endParaRPr>
          </a:p>
          <a:p>
            <a:pPr marL="2743200" algn="just">
              <a:spcAft>
                <a:spcPts val="0"/>
              </a:spcAft>
            </a:pPr>
            <a:r>
              <a:rPr lang="en-US" sz="2400" dirty="0">
                <a:effectLst/>
                <a:latin typeface="Times New Roman"/>
                <a:ea typeface="Calibri"/>
                <a:cs typeface="Times New Roman"/>
              </a:rPr>
              <a:t> (</a:t>
            </a:r>
            <a:r>
              <a:rPr lang="en-US" sz="2400" dirty="0" err="1">
                <a:effectLst/>
                <a:latin typeface="Times New Roman"/>
                <a:ea typeface="Calibri"/>
                <a:cs typeface="Times New Roman"/>
              </a:rPr>
              <a:t>Thạch</a:t>
            </a:r>
            <a:r>
              <a:rPr lang="en-US" sz="2400" dirty="0">
                <a:effectLst/>
                <a:latin typeface="Times New Roman"/>
                <a:ea typeface="Calibri"/>
                <a:cs typeface="Times New Roman"/>
              </a:rPr>
              <a:t> Lam,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Dưới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bóng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hoàng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lan</a:t>
            </a:r>
            <a:r>
              <a:rPr lang="en-US" sz="2400" dirty="0">
                <a:effectLst/>
                <a:latin typeface="Times New Roman"/>
                <a:ea typeface="Calibri"/>
                <a:cs typeface="Times New Roman"/>
              </a:rPr>
              <a:t>)</a:t>
            </a:r>
            <a:endParaRPr lang="en-US" sz="2400" dirty="0">
              <a:effectLst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en-US" sz="2400" dirty="0">
                <a:effectLst/>
                <a:latin typeface="Times New Roman"/>
                <a:ea typeface="Calibri"/>
                <a:cs typeface="Times New Roman"/>
              </a:rPr>
              <a:t>c.</a:t>
            </a:r>
            <a:r>
              <a:rPr lang="en-US" sz="2400" b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Tuy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nhiên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,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ông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thường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xuyên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bị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thanh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tra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Gia-ve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(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người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luôn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ngờ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vực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về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nhân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thân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của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ông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)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rình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mò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,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theo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dõi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.</a:t>
            </a:r>
            <a:r>
              <a:rPr lang="en-US" sz="2400" b="1" dirty="0">
                <a:effectLst/>
                <a:latin typeface="Times New Roman"/>
                <a:ea typeface="Calibri"/>
                <a:cs typeface="Times New Roman"/>
              </a:rPr>
              <a:t> </a:t>
            </a:r>
            <a:endParaRPr lang="en-US" sz="2400" dirty="0">
              <a:effectLst/>
              <a:ea typeface="Calibri"/>
              <a:cs typeface="Times New Roman"/>
            </a:endParaRPr>
          </a:p>
          <a:p>
            <a:pPr marL="914400" algn="just">
              <a:spcAft>
                <a:spcPts val="0"/>
              </a:spcAft>
            </a:pPr>
            <a:r>
              <a:rPr lang="en-US" sz="2400" dirty="0">
                <a:effectLst/>
                <a:latin typeface="Times New Roman"/>
                <a:ea typeface="Calibri"/>
                <a:cs typeface="Times New Roman"/>
              </a:rPr>
              <a:t>(</a:t>
            </a:r>
            <a:r>
              <a:rPr lang="en-US" sz="2400" dirty="0" err="1">
                <a:effectLst/>
                <a:latin typeface="Times New Roman"/>
                <a:ea typeface="Calibri"/>
                <a:cs typeface="Times New Roman"/>
              </a:rPr>
              <a:t>Phần</a:t>
            </a:r>
            <a:r>
              <a:rPr lang="en-US" sz="24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dirty="0" err="1">
                <a:effectLst/>
                <a:latin typeface="Times New Roman"/>
                <a:ea typeface="Calibri"/>
                <a:cs typeface="Times New Roman"/>
              </a:rPr>
              <a:t>tóm</a:t>
            </a:r>
            <a:r>
              <a:rPr lang="en-US" sz="24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dirty="0" err="1">
                <a:effectLst/>
                <a:latin typeface="Times New Roman"/>
                <a:ea typeface="Calibri"/>
                <a:cs typeface="Times New Roman"/>
              </a:rPr>
              <a:t>tắt</a:t>
            </a:r>
            <a:r>
              <a:rPr lang="en-US" sz="24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dirty="0" err="1">
                <a:effectLst/>
                <a:latin typeface="Times New Roman"/>
                <a:ea typeface="Calibri"/>
                <a:cs typeface="Times New Roman"/>
              </a:rPr>
              <a:t>tác</a:t>
            </a:r>
            <a:r>
              <a:rPr lang="en-US" sz="24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dirty="0" err="1">
                <a:effectLst/>
                <a:latin typeface="Times New Roman"/>
                <a:ea typeface="Calibri"/>
                <a:cs typeface="Times New Roman"/>
              </a:rPr>
              <a:t>phẩm</a:t>
            </a:r>
            <a:r>
              <a:rPr lang="en-US" sz="24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Những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người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khốn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khổ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, </a:t>
            </a:r>
            <a:r>
              <a:rPr lang="en-US" sz="24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dirty="0" err="1">
                <a:effectLst/>
                <a:latin typeface="Times New Roman"/>
                <a:ea typeface="Calibri"/>
                <a:cs typeface="Times New Roman"/>
              </a:rPr>
              <a:t>Vich</a:t>
            </a:r>
            <a:r>
              <a:rPr lang="en-US" sz="2400" dirty="0">
                <a:effectLst/>
                <a:latin typeface="Times New Roman"/>
                <a:ea typeface="Calibri"/>
                <a:cs typeface="Times New Roman"/>
              </a:rPr>
              <a:t>-to </a:t>
            </a:r>
            <a:r>
              <a:rPr lang="en-US" sz="2400" dirty="0" err="1">
                <a:effectLst/>
                <a:latin typeface="Times New Roman"/>
                <a:ea typeface="Calibri"/>
                <a:cs typeface="Times New Roman"/>
              </a:rPr>
              <a:t>Huy-gô</a:t>
            </a:r>
            <a:r>
              <a:rPr lang="en-US" sz="2400" dirty="0">
                <a:effectLst/>
                <a:latin typeface="Times New Roman"/>
                <a:ea typeface="Calibri"/>
                <a:cs typeface="Times New Roman"/>
              </a:rPr>
              <a:t>)</a:t>
            </a:r>
            <a:endParaRPr lang="en-US" sz="2400" dirty="0">
              <a:effectLst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en-US" sz="2400" dirty="0">
                <a:effectLst/>
                <a:latin typeface="Times New Roman"/>
                <a:ea typeface="Calibri"/>
                <a:cs typeface="Times New Roman"/>
              </a:rPr>
              <a:t>d.</a:t>
            </a:r>
            <a:r>
              <a:rPr lang="en-US" sz="2400" b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Cô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bé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nhà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bên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(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có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ai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ngờ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)</a:t>
            </a:r>
            <a:endParaRPr lang="en-US" sz="2400" dirty="0">
              <a:effectLst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Cũng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vào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du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kích</a:t>
            </a:r>
            <a:endParaRPr lang="en-US" sz="2400" dirty="0">
              <a:effectLst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Hôm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gặp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tôi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vẫn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cười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khúc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khích</a:t>
            </a:r>
            <a:endParaRPr lang="en-US" sz="2400" dirty="0">
              <a:effectLst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Mắt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đen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tròn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(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thương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thương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quá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đi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thôi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)</a:t>
            </a:r>
            <a:endParaRPr lang="en-US" sz="2400" dirty="0">
              <a:effectLst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en-US" sz="2400" b="1" i="1" dirty="0">
                <a:effectLst/>
                <a:latin typeface="Times New Roman"/>
                <a:ea typeface="Calibri"/>
                <a:cs typeface="Times New Roman"/>
              </a:rPr>
              <a:t> 		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		(</a:t>
            </a:r>
            <a:r>
              <a:rPr lang="en-US" sz="2400" dirty="0" err="1">
                <a:effectLst/>
                <a:latin typeface="Times New Roman"/>
                <a:ea typeface="Calibri"/>
                <a:cs typeface="Times New Roman"/>
              </a:rPr>
              <a:t>Giang</a:t>
            </a:r>
            <a:r>
              <a:rPr lang="en-US" sz="2400" dirty="0">
                <a:effectLst/>
                <a:latin typeface="Times New Roman"/>
                <a:ea typeface="Calibri"/>
                <a:cs typeface="Times New Roman"/>
              </a:rPr>
              <a:t> Nam,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Quê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 err="1">
                <a:effectLst/>
                <a:latin typeface="Times New Roman"/>
                <a:ea typeface="Calibri"/>
                <a:cs typeface="Times New Roman"/>
              </a:rPr>
              <a:t>Hương</a:t>
            </a:r>
            <a:r>
              <a:rPr lang="en-US" sz="2400" i="1" dirty="0">
                <a:effectLst/>
                <a:latin typeface="Times New Roman"/>
                <a:ea typeface="Calibri"/>
                <a:cs typeface="Times New Roman"/>
              </a:rPr>
              <a:t>)</a:t>
            </a:r>
            <a:endParaRPr lang="en-US" sz="2400" dirty="0">
              <a:effectLst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5005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457200" y="354042"/>
            <a:ext cx="8153400" cy="5289705"/>
          </a:xfrm>
          <a:prstGeom prst="roundRect">
            <a:avLst/>
          </a:prstGeo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838200" y="381000"/>
            <a:ext cx="7772400" cy="507831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PHIẾU BÀI TẬP SỐ 1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a.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chêm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xen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42900">
              <a:lnSpc>
                <a:spcPct val="150000"/>
              </a:lnSpc>
              <a:buFont typeface="Symbol" pitchFamily="18" charset="2"/>
              <a:buChar char="Þ"/>
            </a:pP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chêm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xen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=&gt;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chêm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xen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=&gt;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chêm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xen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=&gt;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658223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53000" r="-5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609600" y="914399"/>
            <a:ext cx="8160422" cy="5029201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 Box 5"/>
          <p:cNvSpPr txBox="1"/>
          <p:nvPr/>
        </p:nvSpPr>
        <p:spPr>
          <a:xfrm>
            <a:off x="749300" y="939800"/>
            <a:ext cx="7861300" cy="4854272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2400" b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PHIẾU BÀI TẬP 2</a:t>
            </a:r>
            <a:endParaRPr lang="en-US" sz="2400">
              <a:effectLst/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b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Bài 2: Chỉ ra điểm khác nhau giữa các cặp câu sau: </a:t>
            </a:r>
            <a:endParaRPr lang="en-US" sz="2400">
              <a:effectLst/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a1.</a:t>
            </a:r>
            <a:r>
              <a:rPr lang="en-US" sz="2400" i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Nguyễn Trãi là tác giả của “Dư địa chí, một cuốn sách có giá trị về địa lí, lịch sử, kinh tế, chính trị của nước ta thời bấy giờ.</a:t>
            </a:r>
            <a:r>
              <a:rPr lang="en-US" sz="240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(Phạm Văn Đồng)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a2.</a:t>
            </a:r>
            <a:r>
              <a:rPr lang="en-US" sz="2400" b="1" i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i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Nguyễn Trãi là tác giả của “Dư địa chí”.</a:t>
            </a:r>
            <a:endParaRPr lang="en-US" sz="2400">
              <a:effectLst/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b1</a:t>
            </a:r>
            <a:r>
              <a:rPr lang="en-US" sz="2400" i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. Ngoài cửa sổ bấy giờ những bông hoa bằng lăng đã thưa thớt – cái giống khi mới nở, màu sắc đã nhợt nhạt. (Nguyễn Minh Châu)</a:t>
            </a:r>
            <a:endParaRPr lang="en-US" sz="2400">
              <a:effectLst/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b2.</a:t>
            </a:r>
            <a:r>
              <a:rPr lang="en-US" sz="2400" b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i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Ngoài cửa sổ bấy giờ những bông hoa bằng lăng đã thưa thớt.</a:t>
            </a:r>
            <a:endParaRPr lang="en-US" sz="2400">
              <a:effectLst/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005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980</Words>
  <Application>Microsoft Office PowerPoint</Application>
  <PresentationFormat>On-screen Show (4:3)</PresentationFormat>
  <Paragraphs>91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HLTech</dc:creator>
  <cp:lastModifiedBy>Nguyen Thi Khanh Ly</cp:lastModifiedBy>
  <cp:revision>26</cp:revision>
  <dcterms:created xsi:type="dcterms:W3CDTF">2022-08-14T06:55:45Z</dcterms:created>
  <dcterms:modified xsi:type="dcterms:W3CDTF">2024-08-15T03:31:20Z</dcterms:modified>
</cp:coreProperties>
</file>