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00" r:id="rId4"/>
    <p:sldId id="259" r:id="rId5"/>
    <p:sldId id="258" r:id="rId6"/>
    <p:sldId id="260" r:id="rId7"/>
    <p:sldId id="261" r:id="rId8"/>
    <p:sldId id="301" r:id="rId9"/>
    <p:sldId id="262" r:id="rId10"/>
    <p:sldId id="263" r:id="rId11"/>
    <p:sldId id="264" r:id="rId12"/>
    <p:sldId id="265" r:id="rId13"/>
    <p:sldId id="266" r:id="rId14"/>
    <p:sldId id="267" r:id="rId15"/>
    <p:sldId id="268" r:id="rId16"/>
    <p:sldId id="269" r:id="rId17"/>
    <p:sldId id="270" r:id="rId18"/>
    <p:sldId id="272" r:id="rId19"/>
    <p:sldId id="274" r:id="rId20"/>
    <p:sldId id="271" r:id="rId21"/>
    <p:sldId id="275" r:id="rId22"/>
    <p:sldId id="302" r:id="rId23"/>
    <p:sldId id="273" r:id="rId24"/>
    <p:sldId id="276" r:id="rId25"/>
    <p:sldId id="279" r:id="rId26"/>
    <p:sldId id="281" r:id="rId27"/>
    <p:sldId id="282" r:id="rId28"/>
    <p:sldId id="280" r:id="rId29"/>
    <p:sldId id="303" r:id="rId30"/>
    <p:sldId id="283" r:id="rId31"/>
    <p:sldId id="285" r:id="rId32"/>
    <p:sldId id="304" r:id="rId33"/>
    <p:sldId id="305" r:id="rId34"/>
    <p:sldId id="277" r:id="rId35"/>
    <p:sldId id="298" r:id="rId36"/>
  </p:sldIdLst>
  <p:sldSz cx="18288000" cy="10287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F81"/>
    <a:srgbClr val="DA251D"/>
    <a:srgbClr val="FEEDD5"/>
    <a:srgbClr val="A8D6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7" autoAdjust="0"/>
    <p:restoredTop sz="94622" autoAdjust="0"/>
  </p:normalViewPr>
  <p:slideViewPr>
    <p:cSldViewPr>
      <p:cViewPr varScale="1">
        <p:scale>
          <a:sx n="58" d="100"/>
          <a:sy n="58" d="100"/>
        </p:scale>
        <p:origin x="63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1.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inkscape.org/release/inkscape-dev/?latest=1"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1.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gif"/><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61.png"/><Relationship Id="rId4"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63.gif"/></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2" name="Group 2"/>
          <p:cNvGrpSpPr/>
          <p:nvPr/>
        </p:nvGrpSpPr>
        <p:grpSpPr>
          <a:xfrm>
            <a:off x="1228023" y="4817358"/>
            <a:ext cx="16230600" cy="4440942"/>
            <a:chOff x="0" y="0"/>
            <a:chExt cx="5920967" cy="1620068"/>
          </a:xfrm>
        </p:grpSpPr>
        <p:sp>
          <p:nvSpPr>
            <p:cNvPr id="3" name="Freeform 3"/>
            <p:cNvSpPr/>
            <p:nvPr/>
          </p:nvSpPr>
          <p:spPr>
            <a:xfrm>
              <a:off x="0" y="0"/>
              <a:ext cx="5920967" cy="1620068"/>
            </a:xfrm>
            <a:custGeom>
              <a:avLst/>
              <a:gdLst/>
              <a:ahLst/>
              <a:cxnLst/>
              <a:rect l="l" t="t" r="r" b="b"/>
              <a:pathLst>
                <a:path w="5920967" h="1620068">
                  <a:moveTo>
                    <a:pt x="5796507" y="1620067"/>
                  </a:moveTo>
                  <a:lnTo>
                    <a:pt x="124460" y="1620067"/>
                  </a:lnTo>
                  <a:cubicBezTo>
                    <a:pt x="55880" y="1620067"/>
                    <a:pt x="0" y="1564187"/>
                    <a:pt x="0" y="1495608"/>
                  </a:cubicBezTo>
                  <a:lnTo>
                    <a:pt x="0" y="124460"/>
                  </a:lnTo>
                  <a:cubicBezTo>
                    <a:pt x="0" y="55880"/>
                    <a:pt x="55880" y="0"/>
                    <a:pt x="124460" y="0"/>
                  </a:cubicBezTo>
                  <a:lnTo>
                    <a:pt x="5796507" y="0"/>
                  </a:lnTo>
                  <a:cubicBezTo>
                    <a:pt x="5865087" y="0"/>
                    <a:pt x="5920967" y="55880"/>
                    <a:pt x="5920967" y="124460"/>
                  </a:cubicBezTo>
                  <a:lnTo>
                    <a:pt x="5920967" y="1495608"/>
                  </a:lnTo>
                  <a:cubicBezTo>
                    <a:pt x="5920967" y="1564188"/>
                    <a:pt x="5865087" y="1620068"/>
                    <a:pt x="5796507" y="1620068"/>
                  </a:cubicBezTo>
                  <a:close/>
                </a:path>
              </a:pathLst>
            </a:custGeom>
            <a:solidFill>
              <a:srgbClr val="378F81"/>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79" y="4191000"/>
            <a:ext cx="1762298" cy="6096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4433" y="5542448"/>
            <a:ext cx="5047396" cy="47445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10677" y="6021557"/>
            <a:ext cx="4032504" cy="4114800"/>
          </a:xfrm>
          <a:prstGeom prst="rect">
            <a:avLst/>
          </a:prstGeom>
        </p:spPr>
      </p:pic>
      <p:pic>
        <p:nvPicPr>
          <p:cNvPr id="7" name="Picture 7"/>
          <p:cNvPicPr>
            <a:picLocks noChangeAspect="1"/>
          </p:cNvPicPr>
          <p:nvPr/>
        </p:nvPicPr>
        <p:blipFill>
          <a:blip r:embed="rId8"/>
          <a:srcRect/>
          <a:stretch>
            <a:fillRect/>
          </a:stretch>
        </p:blipFill>
        <p:spPr>
          <a:xfrm flipH="1">
            <a:off x="12458032" y="5542448"/>
            <a:ext cx="5639960" cy="5073019"/>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079" y="-1855487"/>
            <a:ext cx="1762298" cy="6096000"/>
          </a:xfrm>
          <a:prstGeom prst="rect">
            <a:avLst/>
          </a:prstGeom>
        </p:spPr>
      </p:pic>
      <p:sp>
        <p:nvSpPr>
          <p:cNvPr id="11" name="TextBox 2">
            <a:extLst>
              <a:ext uri="{FF2B5EF4-FFF2-40B4-BE49-F238E27FC236}">
                <a16:creationId xmlns:a16="http://schemas.microsoft.com/office/drawing/2014/main" xmlns="" id="{5ACD91E3-E610-F29F-4328-F178B5F19EBA}"/>
              </a:ext>
            </a:extLst>
          </p:cNvPr>
          <p:cNvSpPr txBox="1"/>
          <p:nvPr/>
        </p:nvSpPr>
        <p:spPr>
          <a:xfrm>
            <a:off x="1127158" y="989634"/>
            <a:ext cx="16033683" cy="346517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ĐẾN VỚI BÀI HỌC MÔN TIN HỌC!</a:t>
            </a:r>
          </a:p>
        </p:txBody>
      </p:sp>
      <p:sp>
        <p:nvSpPr>
          <p:cNvPr id="8" name="Rectangle 7"/>
          <p:cNvSpPr/>
          <p:nvPr/>
        </p:nvSpPr>
        <p:spPr>
          <a:xfrm>
            <a:off x="12039600" y="342900"/>
            <a:ext cx="5638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Trình</a:t>
            </a:r>
            <a:r>
              <a:rPr lang="en-US" dirty="0" smtClean="0"/>
              <a:t> </a:t>
            </a:r>
            <a:r>
              <a:rPr lang="en-US" dirty="0" err="1" smtClean="0"/>
              <a:t>Tuấn</a:t>
            </a:r>
            <a:r>
              <a:rPr lang="en-US" dirty="0" smtClean="0"/>
              <a:t> </a:t>
            </a:r>
            <a:r>
              <a:rPr lang="en-US" dirty="0" err="1" smtClean="0"/>
              <a:t>Phương</a:t>
            </a:r>
            <a:endParaRPr lang="en-US" dirty="0"/>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xmlns="" id="{CD7A922A-DD3B-D374-19BA-6518A2D402C0}"/>
              </a:ext>
            </a:extLst>
          </p:cNvPr>
          <p:cNvGraphicFramePr>
            <a:graphicFrameLocks noGrp="1"/>
          </p:cNvGraphicFramePr>
          <p:nvPr>
            <p:extLst>
              <p:ext uri="{D42A27DB-BD31-4B8C-83A1-F6EECF244321}">
                <p14:modId xmlns:p14="http://schemas.microsoft.com/office/powerpoint/2010/main" val="1183092701"/>
              </p:ext>
            </p:extLst>
          </p:nvPr>
        </p:nvGraphicFramePr>
        <p:xfrm>
          <a:off x="266700" y="297179"/>
          <a:ext cx="17754600" cy="9692641"/>
        </p:xfrm>
        <a:graphic>
          <a:graphicData uri="http://schemas.openxmlformats.org/drawingml/2006/table">
            <a:tbl>
              <a:tblPr firstRow="1" bandRow="1">
                <a:tableStyleId>{22838BEF-8BB2-4498-84A7-C5851F593DF1}</a:tableStyleId>
              </a:tblPr>
              <a:tblGrid>
                <a:gridCol w="4381500">
                  <a:extLst>
                    <a:ext uri="{9D8B030D-6E8A-4147-A177-3AD203B41FA5}">
                      <a16:colId xmlns:a16="http://schemas.microsoft.com/office/drawing/2014/main" xmlns="" val="3466048943"/>
                    </a:ext>
                  </a:extLst>
                </a:gridCol>
                <a:gridCol w="6686550">
                  <a:extLst>
                    <a:ext uri="{9D8B030D-6E8A-4147-A177-3AD203B41FA5}">
                      <a16:colId xmlns:a16="http://schemas.microsoft.com/office/drawing/2014/main" xmlns="" val="24745719"/>
                    </a:ext>
                  </a:extLst>
                </a:gridCol>
                <a:gridCol w="6686550">
                  <a:extLst>
                    <a:ext uri="{9D8B030D-6E8A-4147-A177-3AD203B41FA5}">
                      <a16:colId xmlns:a16="http://schemas.microsoft.com/office/drawing/2014/main" xmlns="" val="1207436787"/>
                    </a:ext>
                  </a:extLst>
                </a:gridCol>
              </a:tblGrid>
              <a:tr h="1009177">
                <a:tc>
                  <a:txBody>
                    <a:bodyPr/>
                    <a:lstStyle/>
                    <a:p>
                      <a:pPr algn="ctr"/>
                      <a:r>
                        <a:rPr lang="en-US" sz="3600">
                          <a:latin typeface="Arial" panose="020B0604020202020204" pitchFamily="34" charset="0"/>
                          <a:cs typeface="Arial" panose="020B0604020202020204" pitchFamily="34" charset="0"/>
                        </a:rPr>
                        <a:t>Đặc điểm</a:t>
                      </a:r>
                    </a:p>
                  </a:txBody>
                  <a:tcPr anchor="ctr"/>
                </a:tc>
                <a:tc>
                  <a:txBody>
                    <a:bodyPr/>
                    <a:lstStyle/>
                    <a:p>
                      <a:pPr algn="ctr"/>
                      <a:r>
                        <a:rPr lang="en-US" sz="3600">
                          <a:latin typeface="Arial" panose="020B0604020202020204" pitchFamily="34" charset="0"/>
                          <a:cs typeface="Arial" panose="020B0604020202020204" pitchFamily="34" charset="0"/>
                        </a:rPr>
                        <a:t>Ảnh 1</a:t>
                      </a:r>
                    </a:p>
                  </a:txBody>
                  <a:tcPr anchor="ctr"/>
                </a:tc>
                <a:tc>
                  <a:txBody>
                    <a:bodyPr/>
                    <a:lstStyle/>
                    <a:p>
                      <a:pPr algn="ctr"/>
                      <a:r>
                        <a:rPr lang="en-US" sz="3600">
                          <a:latin typeface="Arial" panose="020B0604020202020204" pitchFamily="34" charset="0"/>
                          <a:cs typeface="Arial" panose="020B0604020202020204" pitchFamily="34" charset="0"/>
                        </a:rPr>
                        <a:t>Ảnh 2</a:t>
                      </a:r>
                    </a:p>
                  </a:txBody>
                  <a:tcPr anchor="ctr"/>
                </a:tc>
                <a:extLst>
                  <a:ext uri="{0D108BD9-81ED-4DB2-BD59-A6C34878D82A}">
                    <a16:rowId xmlns:a16="http://schemas.microsoft.com/office/drawing/2014/main" xmlns="" val="948165503"/>
                  </a:ext>
                </a:extLst>
              </a:tr>
              <a:tr h="2170866">
                <a:tc>
                  <a:txBody>
                    <a:bodyPr/>
                    <a:lstStyle/>
                    <a:p>
                      <a:r>
                        <a:rPr lang="en-US" sz="3600">
                          <a:latin typeface="Arial" panose="020B0604020202020204" pitchFamily="34" charset="0"/>
                          <a:cs typeface="Arial" panose="020B0604020202020204" pitchFamily="34" charset="0"/>
                        </a:rPr>
                        <a:t>Tính chân thực</a:t>
                      </a:r>
                    </a:p>
                  </a:txBody>
                  <a:tcPr anchor="ctr"/>
                </a:tc>
                <a:tc>
                  <a:txBody>
                    <a:bodyPr/>
                    <a:lstStyle/>
                    <a:p>
                      <a:endParaRPr lang="en-US" sz="3600">
                        <a:latin typeface="Arial" panose="020B0604020202020204" pitchFamily="34" charset="0"/>
                        <a:cs typeface="Arial" panose="020B0604020202020204" pitchFamily="34" charset="0"/>
                      </a:endParaRPr>
                    </a:p>
                  </a:txBody>
                  <a:tcPr/>
                </a:tc>
                <a:tc>
                  <a:txBody>
                    <a:bodyPr/>
                    <a:lstStyle/>
                    <a:p>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642870123"/>
                  </a:ext>
                </a:extLst>
              </a:tr>
              <a:tr h="2170866">
                <a:tc>
                  <a:txBody>
                    <a:bodyPr/>
                    <a:lstStyle/>
                    <a:p>
                      <a:r>
                        <a:rPr lang="en-US" sz="3600">
                          <a:latin typeface="Arial" panose="020B0604020202020204" pitchFamily="34" charset="0"/>
                          <a:cs typeface="Arial" panose="020B0604020202020204" pitchFamily="34" charset="0"/>
                        </a:rPr>
                        <a:t>Độ sắc nét</a:t>
                      </a:r>
                    </a:p>
                  </a:txBody>
                  <a:tcPr anchor="ctr"/>
                </a:tc>
                <a:tc>
                  <a:txBody>
                    <a:bodyPr/>
                    <a:lstStyle/>
                    <a:p>
                      <a:endParaRPr lang="en-US" sz="3600">
                        <a:latin typeface="Arial" panose="020B0604020202020204" pitchFamily="34" charset="0"/>
                        <a:cs typeface="Arial" panose="020B0604020202020204" pitchFamily="34" charset="0"/>
                      </a:endParaRPr>
                    </a:p>
                  </a:txBody>
                  <a:tcPr/>
                </a:tc>
                <a:tc>
                  <a:txBody>
                    <a:bodyPr/>
                    <a:lstStyle/>
                    <a:p>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894768120"/>
                  </a:ext>
                </a:extLst>
              </a:tr>
              <a:tr h="2170866">
                <a:tc>
                  <a:txBody>
                    <a:bodyPr/>
                    <a:lstStyle/>
                    <a:p>
                      <a:r>
                        <a:rPr lang="en-US" sz="3600">
                          <a:latin typeface="Arial" panose="020B0604020202020204" pitchFamily="34" charset="0"/>
                          <a:cs typeface="Arial" panose="020B0604020202020204" pitchFamily="34" charset="0"/>
                        </a:rPr>
                        <a:t>Khả năng thu phóng</a:t>
                      </a:r>
                    </a:p>
                  </a:txBody>
                  <a:tcPr anchor="ctr"/>
                </a:tc>
                <a:tc>
                  <a:txBody>
                    <a:bodyPr/>
                    <a:lstStyle/>
                    <a:p>
                      <a:endParaRPr lang="en-US" sz="3600">
                        <a:latin typeface="Arial" panose="020B0604020202020204" pitchFamily="34" charset="0"/>
                        <a:cs typeface="Arial" panose="020B0604020202020204" pitchFamily="34" charset="0"/>
                      </a:endParaRPr>
                    </a:p>
                  </a:txBody>
                  <a:tcPr/>
                </a:tc>
                <a:tc>
                  <a:txBody>
                    <a:bodyPr/>
                    <a:lstStyle/>
                    <a:p>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79782054"/>
                  </a:ext>
                </a:extLst>
              </a:tr>
              <a:tr h="2170866">
                <a:tc>
                  <a:txBody>
                    <a:bodyPr/>
                    <a:lstStyle/>
                    <a:p>
                      <a:r>
                        <a:rPr lang="en-US" sz="3600">
                          <a:latin typeface="Arial" panose="020B0604020202020204" pitchFamily="34" charset="0"/>
                          <a:cs typeface="Arial" panose="020B0604020202020204" pitchFamily="34" charset="0"/>
                        </a:rPr>
                        <a:t>Ứng dụng</a:t>
                      </a:r>
                    </a:p>
                  </a:txBody>
                  <a:tcPr anchor="ctr"/>
                </a:tc>
                <a:tc>
                  <a:txBody>
                    <a:bodyPr/>
                    <a:lstStyle/>
                    <a:p>
                      <a:endParaRPr lang="en-US" sz="3600">
                        <a:latin typeface="Arial" panose="020B0604020202020204" pitchFamily="34" charset="0"/>
                        <a:cs typeface="Arial" panose="020B0604020202020204" pitchFamily="34" charset="0"/>
                      </a:endParaRPr>
                    </a:p>
                  </a:txBody>
                  <a:tcPr/>
                </a:tc>
                <a:tc>
                  <a:txBody>
                    <a:bodyPr/>
                    <a:lstStyle/>
                    <a:p>
                      <a:endParaRPr lang="en-US" sz="3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395183283"/>
                  </a:ext>
                </a:extLst>
              </a:tr>
            </a:tbl>
          </a:graphicData>
        </a:graphic>
      </p:graphicFrame>
      <p:sp>
        <p:nvSpPr>
          <p:cNvPr id="8" name="TextBox 7">
            <a:extLst>
              <a:ext uri="{FF2B5EF4-FFF2-40B4-BE49-F238E27FC236}">
                <a16:creationId xmlns:a16="http://schemas.microsoft.com/office/drawing/2014/main" xmlns="" id="{4B38FC0E-0258-A7CC-5682-47A883391177}"/>
              </a:ext>
            </a:extLst>
          </p:cNvPr>
          <p:cNvSpPr txBox="1"/>
          <p:nvPr/>
        </p:nvSpPr>
        <p:spPr>
          <a:xfrm>
            <a:off x="6553200" y="2019300"/>
            <a:ext cx="2590800" cy="707886"/>
          </a:xfrm>
          <a:prstGeom prst="rect">
            <a:avLst/>
          </a:prstGeom>
          <a:noFill/>
        </p:spPr>
        <p:txBody>
          <a:bodyPr wrap="square">
            <a:spAutoFit/>
          </a:bodyPr>
          <a:lstStyle/>
          <a:p>
            <a:pPr algn="ctr"/>
            <a:r>
              <a:rPr lang="nl-NL" sz="4000" b="1">
                <a:solidFill>
                  <a:srgbClr val="FF0000"/>
                </a:solidFill>
                <a:latin typeface="Arial" panose="020B0604020202020204" pitchFamily="34" charset="0"/>
                <a:ea typeface="Times New Roman" panose="02020603050405020304" pitchFamily="18" charset="0"/>
                <a:cs typeface="Arial" panose="020B0604020202020204" pitchFamily="34" charset="0"/>
              </a:rPr>
              <a:t>C</a:t>
            </a: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hân thật</a:t>
            </a:r>
            <a:endParaRPr lang="en-US" sz="4000" b="1">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77FB06DD-CBB7-74A0-3F01-9E53C59D14C9}"/>
              </a:ext>
            </a:extLst>
          </p:cNvPr>
          <p:cNvSpPr txBox="1"/>
          <p:nvPr/>
        </p:nvSpPr>
        <p:spPr>
          <a:xfrm>
            <a:off x="6850380" y="4305300"/>
            <a:ext cx="1996440" cy="707886"/>
          </a:xfrm>
          <a:prstGeom prst="rect">
            <a:avLst/>
          </a:prstGeom>
          <a:noFill/>
        </p:spPr>
        <p:txBody>
          <a:bodyPr wrap="square">
            <a:spAutoFit/>
          </a:bodyPr>
          <a:lstStyle/>
          <a:p>
            <a:pPr algn="ct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Nhòe</a:t>
            </a:r>
            <a:endParaRPr lang="en-US" sz="4000" b="1">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252310A0-9099-EDF6-7D6B-9063D19F8F2E}"/>
              </a:ext>
            </a:extLst>
          </p:cNvPr>
          <p:cNvSpPr txBox="1"/>
          <p:nvPr/>
        </p:nvSpPr>
        <p:spPr>
          <a:xfrm>
            <a:off x="13335000" y="2019300"/>
            <a:ext cx="2590800" cy="707886"/>
          </a:xfrm>
          <a:prstGeom prst="rect">
            <a:avLst/>
          </a:prstGeom>
          <a:noFill/>
        </p:spPr>
        <p:txBody>
          <a:bodyPr wrap="square">
            <a:spAutoFit/>
          </a:bodyPr>
          <a:lstStyle/>
          <a:p>
            <a:pPr algn="ctr"/>
            <a:r>
              <a:rPr lang="nl-NL" sz="4000" b="1">
                <a:solidFill>
                  <a:srgbClr val="FF0000"/>
                </a:solidFill>
                <a:latin typeface="Arial" panose="020B0604020202020204" pitchFamily="34" charset="0"/>
                <a:ea typeface="Times New Roman" panose="02020603050405020304" pitchFamily="18" charset="0"/>
                <a:cs typeface="Arial" panose="020B0604020202020204" pitchFamily="34" charset="0"/>
              </a:rPr>
              <a:t>C</a:t>
            </a: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hân thật</a:t>
            </a:r>
            <a:endParaRPr lang="en-US" sz="4000" b="1">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C08086C-179D-E981-327A-BFA9750B02CF}"/>
              </a:ext>
            </a:extLst>
          </p:cNvPr>
          <p:cNvSpPr txBox="1"/>
          <p:nvPr/>
        </p:nvSpPr>
        <p:spPr>
          <a:xfrm>
            <a:off x="5223040" y="6362700"/>
            <a:ext cx="5407973" cy="707886"/>
          </a:xfrm>
          <a:prstGeom prst="rect">
            <a:avLst/>
          </a:prstGeom>
          <a:noFill/>
        </p:spPr>
        <p:txBody>
          <a:bodyPr wrap="square">
            <a:spAutoFit/>
          </a:bodyPr>
          <a:lstStyle/>
          <a:p>
            <a:r>
              <a:rPr lang="nl-NL" sz="4000" b="1">
                <a:solidFill>
                  <a:srgbClr val="FF0000"/>
                </a:solidFill>
                <a:latin typeface="Arial" panose="020B0604020202020204" pitchFamily="34" charset="0"/>
                <a:ea typeface="Times New Roman" panose="02020603050405020304" pitchFamily="18" charset="0"/>
                <a:cs typeface="Arial" panose="020B0604020202020204" pitchFamily="34" charset="0"/>
              </a:rPr>
              <a:t>V</a:t>
            </a: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ỡ ảnh khi phóng to</a:t>
            </a:r>
            <a:endParaRPr lang="en-US" sz="4000" b="1">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6DCCF143-3CE6-9C7E-D4A9-D123778DFFB2}"/>
              </a:ext>
            </a:extLst>
          </p:cNvPr>
          <p:cNvSpPr txBox="1"/>
          <p:nvPr/>
        </p:nvSpPr>
        <p:spPr>
          <a:xfrm>
            <a:off x="6202680" y="8550414"/>
            <a:ext cx="3291840" cy="707886"/>
          </a:xfrm>
          <a:prstGeom prst="rect">
            <a:avLst/>
          </a:prstGeom>
          <a:noFill/>
        </p:spPr>
        <p:txBody>
          <a:bodyPr wrap="square">
            <a:spAutoFit/>
          </a:bodyPr>
          <a:lstStyle/>
          <a:p>
            <a:pPr algn="ctr"/>
            <a:r>
              <a:rPr lang="nl-NL" sz="4000" b="1">
                <a:solidFill>
                  <a:srgbClr val="FF0000"/>
                </a:solidFill>
                <a:latin typeface="Arial" panose="020B0604020202020204" pitchFamily="34" charset="0"/>
                <a:ea typeface="Times New Roman" panose="02020603050405020304" pitchFamily="18" charset="0"/>
                <a:cs typeface="Arial" panose="020B0604020202020204" pitchFamily="34" charset="0"/>
              </a:rPr>
              <a:t>Ả</a:t>
            </a: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 chụp</a:t>
            </a:r>
            <a:endParaRPr lang="en-US" sz="4000" b="1">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F8E63068-3FC9-D736-909C-A1D051CBA74C}"/>
              </a:ext>
            </a:extLst>
          </p:cNvPr>
          <p:cNvSpPr txBox="1"/>
          <p:nvPr/>
        </p:nvSpPr>
        <p:spPr>
          <a:xfrm>
            <a:off x="13632180" y="4305300"/>
            <a:ext cx="1996440" cy="707886"/>
          </a:xfrm>
          <a:prstGeom prst="rect">
            <a:avLst/>
          </a:prstGeom>
          <a:noFill/>
        </p:spPr>
        <p:txBody>
          <a:bodyPr wrap="square">
            <a:spAutoFit/>
          </a:bodyPr>
          <a:lstStyle/>
          <a:p>
            <a:pPr algn="ct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Sắc nét</a:t>
            </a:r>
            <a:endParaRPr lang="en-US" sz="4000" b="1">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1C8E8712-8AA8-FE70-DB97-9E8C09088410}"/>
              </a:ext>
            </a:extLst>
          </p:cNvPr>
          <p:cNvSpPr txBox="1"/>
          <p:nvPr/>
        </p:nvSpPr>
        <p:spPr>
          <a:xfrm>
            <a:off x="12268200" y="5757752"/>
            <a:ext cx="4724400" cy="1824923"/>
          </a:xfrm>
          <a:prstGeom prst="rect">
            <a:avLst/>
          </a:prstGeom>
          <a:noFill/>
        </p:spPr>
        <p:txBody>
          <a:bodyPr wrap="square">
            <a:spAutoFit/>
          </a:bodyPr>
          <a:lstStyle/>
          <a:p>
            <a:pPr algn="ctr">
              <a:lnSpc>
                <a:spcPct val="150000"/>
              </a:lnSpc>
            </a:pPr>
            <a:r>
              <a:rPr lang="nl-NL" sz="40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Không vỡ ảnh khi phóng to</a:t>
            </a:r>
            <a:endParaRPr lang="en-US" sz="4000" b="1">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11B044A7-F5D7-8A79-9F29-F9F9B474357C}"/>
              </a:ext>
            </a:extLst>
          </p:cNvPr>
          <p:cNvSpPr txBox="1"/>
          <p:nvPr/>
        </p:nvSpPr>
        <p:spPr>
          <a:xfrm>
            <a:off x="11521440" y="8550414"/>
            <a:ext cx="6217920" cy="707886"/>
          </a:xfrm>
          <a:prstGeom prst="rect">
            <a:avLst/>
          </a:prstGeom>
          <a:noFill/>
        </p:spPr>
        <p:txBody>
          <a:bodyPr wrap="square">
            <a:spAutoFit/>
          </a:bodyPr>
          <a:lstStyle/>
          <a:p>
            <a:pPr algn="ctr"/>
            <a:r>
              <a:rPr lang="nl-NL" sz="4000" b="1">
                <a:solidFill>
                  <a:srgbClr val="FF0000"/>
                </a:solidFill>
                <a:latin typeface="Arial" panose="020B0604020202020204" pitchFamily="34" charset="0"/>
                <a:ea typeface="Times New Roman" panose="02020603050405020304" pitchFamily="18" charset="0"/>
                <a:cs typeface="Arial" panose="020B0604020202020204" pitchFamily="34" charset="0"/>
              </a:rPr>
              <a:t>Sản phẩm tự thiết kế</a:t>
            </a:r>
            <a:endParaRPr lang="en-US" sz="4000" b="1">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8CFCE72F-D92A-8637-4398-776F7AD5D854}"/>
              </a:ext>
            </a:extLst>
          </p:cNvPr>
          <p:cNvSpPr txBox="1"/>
          <p:nvPr/>
        </p:nvSpPr>
        <p:spPr>
          <a:xfrm>
            <a:off x="2095500" y="266700"/>
            <a:ext cx="14097000" cy="830997"/>
          </a:xfrm>
          <a:prstGeom prst="rect">
            <a:avLst/>
          </a:prstGeom>
          <a:noFill/>
        </p:spPr>
        <p:txBody>
          <a:bodyPr wrap="square">
            <a:spAutoFit/>
          </a:bodyPr>
          <a:lstStyle/>
          <a:p>
            <a:pPr algn="ctr">
              <a:spcAft>
                <a:spcPts val="800"/>
              </a:spcAft>
            </a:pPr>
            <a:r>
              <a:rPr lang="nl-NL" sz="4800">
                <a:effectLst/>
                <a:latin typeface="Arial" panose="020B0604020202020204" pitchFamily="34" charset="0"/>
                <a:ea typeface="Times New Roman" panose="02020603050405020304" pitchFamily="18" charset="0"/>
                <a:cs typeface="Arial" panose="020B0604020202020204" pitchFamily="34" charset="0"/>
              </a:rPr>
              <a:t>So sánh giữa đồ họa điểm ảnh và đồ họa vectơ:</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xmlns="" id="{71DD7C23-A55A-64BF-61A5-B0DAE33FA2A8}"/>
              </a:ext>
            </a:extLst>
          </p:cNvPr>
          <p:cNvGraphicFramePr>
            <a:graphicFrameLocks noGrp="1"/>
          </p:cNvGraphicFramePr>
          <p:nvPr>
            <p:extLst>
              <p:ext uri="{D42A27DB-BD31-4B8C-83A1-F6EECF244321}">
                <p14:modId xmlns:p14="http://schemas.microsoft.com/office/powerpoint/2010/main" val="2715523012"/>
              </p:ext>
            </p:extLst>
          </p:nvPr>
        </p:nvGraphicFramePr>
        <p:xfrm>
          <a:off x="495663" y="1116330"/>
          <a:ext cx="17296674" cy="8911590"/>
        </p:xfrm>
        <a:graphic>
          <a:graphicData uri="http://schemas.openxmlformats.org/drawingml/2006/table">
            <a:tbl>
              <a:tblPr bandRow="1">
                <a:tableStyleId>{16D9F66E-5EB9-4882-86FB-DCBF35E3C3E4}</a:tableStyleId>
              </a:tblPr>
              <a:tblGrid>
                <a:gridCol w="8495937">
                  <a:extLst>
                    <a:ext uri="{9D8B030D-6E8A-4147-A177-3AD203B41FA5}">
                      <a16:colId xmlns:a16="http://schemas.microsoft.com/office/drawing/2014/main" xmlns="" val="4210381350"/>
                    </a:ext>
                  </a:extLst>
                </a:gridCol>
                <a:gridCol w="8800737">
                  <a:extLst>
                    <a:ext uri="{9D8B030D-6E8A-4147-A177-3AD203B41FA5}">
                      <a16:colId xmlns:a16="http://schemas.microsoft.com/office/drawing/2014/main" xmlns="" val="3709747801"/>
                    </a:ext>
                  </a:extLst>
                </a:gridCol>
              </a:tblGrid>
              <a:tr h="323810">
                <a:tc>
                  <a:txBody>
                    <a:bodyPr/>
                    <a:lstStyle/>
                    <a:p>
                      <a:pPr algn="ctr">
                        <a:lnSpc>
                          <a:spcPct val="150000"/>
                        </a:lnSpc>
                        <a:spcAft>
                          <a:spcPts val="800"/>
                        </a:spcAft>
                      </a:pPr>
                      <a:r>
                        <a:rPr lang="nl-NL" sz="3800" b="1">
                          <a:effectLst/>
                          <a:latin typeface="Arial" panose="020B0604020202020204" pitchFamily="34" charset="0"/>
                          <a:cs typeface="Arial" panose="020B0604020202020204" pitchFamily="34" charset="0"/>
                        </a:rPr>
                        <a:t>Đồ họa điểm ảnh</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tc>
                <a:tc>
                  <a:txBody>
                    <a:bodyPr/>
                    <a:lstStyle/>
                    <a:p>
                      <a:pPr algn="ctr">
                        <a:lnSpc>
                          <a:spcPct val="150000"/>
                        </a:lnSpc>
                        <a:spcAft>
                          <a:spcPts val="800"/>
                        </a:spcAft>
                      </a:pPr>
                      <a:r>
                        <a:rPr lang="nl-NL" sz="3800" b="1">
                          <a:effectLst/>
                          <a:latin typeface="Arial" panose="020B0604020202020204" pitchFamily="34" charset="0"/>
                          <a:cs typeface="Arial" panose="020B0604020202020204" pitchFamily="34" charset="0"/>
                        </a:rPr>
                        <a:t>Đồ họa vectơ</a:t>
                      </a:r>
                      <a:endParaRPr lang="en-US" sz="3800" b="1">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tc>
                <a:extLst>
                  <a:ext uri="{0D108BD9-81ED-4DB2-BD59-A6C34878D82A}">
                    <a16:rowId xmlns:a16="http://schemas.microsoft.com/office/drawing/2014/main" xmlns="" val="3418950113"/>
                  </a:ext>
                </a:extLst>
              </a:tr>
              <a:tr h="1630045">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Định nghĩa bằng tập điểm</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Định nghĩa bằng phương trình toán học</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extLst>
                  <a:ext uri="{0D108BD9-81ED-4DB2-BD59-A6C34878D82A}">
                    <a16:rowId xmlns:a16="http://schemas.microsoft.com/office/drawing/2014/main" xmlns="" val="2774649644"/>
                  </a:ext>
                </a:extLst>
              </a:tr>
              <a:tr h="1630045">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Phù hợp chỉnh sửa ảnh, nhiều chi tiết, màu sắc liền mạch và chân thực.</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Phù hợp tạo logo, minh họa và bản vẽ kĩ thuật.</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extLst>
                  <a:ext uri="{0D108BD9-81ED-4DB2-BD59-A6C34878D82A}">
                    <a16:rowId xmlns:a16="http://schemas.microsoft.com/office/drawing/2014/main" xmlns="" val="1702969296"/>
                  </a:ext>
                </a:extLst>
              </a:tr>
              <a:tr h="1630045">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Phóng to ảnh hưởng chất lượng 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Có thể co dãn mà không bị vỡ hình.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extLst>
                  <a:ext uri="{0D108BD9-81ED-4DB2-BD59-A6C34878D82A}">
                    <a16:rowId xmlns:a16="http://schemas.microsoft.com/office/drawing/2014/main" xmlns="" val="2313076962"/>
                  </a:ext>
                </a:extLst>
              </a:tr>
              <a:tr h="1630045">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Ảnh lớn, độ chi tiết cao tương ứng tệp có kích thước lớn.</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Tạo bản in với kích thước tùy ý, độ lớn của tệp không thay đổi.</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extLst>
                  <a:ext uri="{0D108BD9-81ED-4DB2-BD59-A6C34878D82A}">
                    <a16:rowId xmlns:a16="http://schemas.microsoft.com/office/drawing/2014/main" xmlns="" val="1366578266"/>
                  </a:ext>
                </a:extLst>
              </a:tr>
              <a:tr h="1630045">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Không thể chuyển sang đồ họa vectơ mà giữ nguyên chất lượng.</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tc>
                  <a:txBody>
                    <a:bodyPr/>
                    <a:lstStyle/>
                    <a:p>
                      <a:pPr algn="just">
                        <a:lnSpc>
                          <a:spcPct val="150000"/>
                        </a:lnSpc>
                        <a:spcAft>
                          <a:spcPts val="0"/>
                        </a:spcAft>
                      </a:pPr>
                      <a:r>
                        <a:rPr lang="nl-NL" sz="3800">
                          <a:effectLst/>
                          <a:latin typeface="Arial" panose="020B0604020202020204" pitchFamily="34" charset="0"/>
                          <a:cs typeface="Arial" panose="020B0604020202020204" pitchFamily="34" charset="0"/>
                        </a:rPr>
                        <a:t>Dễ dàng chuyển sang đồ họa điểm ảnh.</a:t>
                      </a:r>
                      <a:endParaRPr lang="en-US" sz="3800">
                        <a:effectLst/>
                        <a:latin typeface="Arial" panose="020B0604020202020204" pitchFamily="34" charset="0"/>
                        <a:ea typeface="Times New Roman" panose="02020603050405020304" pitchFamily="18" charset="0"/>
                        <a:cs typeface="Arial" panose="020B0604020202020204" pitchFamily="34" charset="0"/>
                      </a:endParaRPr>
                    </a:p>
                  </a:txBody>
                  <a:tcPr marL="36901" marR="36901" marT="0" marB="0" anchor="ctr"/>
                </a:tc>
                <a:extLst>
                  <a:ext uri="{0D108BD9-81ED-4DB2-BD59-A6C34878D82A}">
                    <a16:rowId xmlns:a16="http://schemas.microsoft.com/office/drawing/2014/main" xmlns="" val="1660438960"/>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4" name="Picture 53">
            <a:extLst>
              <a:ext uri="{FF2B5EF4-FFF2-40B4-BE49-F238E27FC236}">
                <a16:creationId xmlns:a16="http://schemas.microsoft.com/office/drawing/2014/main" xmlns="" id="{812A22F2-516E-509A-64F9-516F2C7656EF}"/>
              </a:ext>
            </a:extLst>
          </p:cNvPr>
          <p:cNvPicPr>
            <a:picLocks noChangeAspect="1"/>
          </p:cNvPicPr>
          <p:nvPr/>
        </p:nvPicPr>
        <p:blipFill>
          <a:blip r:embed="rId2"/>
          <a:srcRect/>
          <a:stretch>
            <a:fillRect/>
          </a:stretch>
        </p:blipFill>
        <p:spPr>
          <a:xfrm>
            <a:off x="1524000" y="495300"/>
            <a:ext cx="5059492" cy="5943600"/>
          </a:xfrm>
          <a:prstGeom prst="rect">
            <a:avLst/>
          </a:prstGeom>
        </p:spPr>
      </p:pic>
      <p:sp>
        <p:nvSpPr>
          <p:cNvPr id="5" name="Speech Bubble: Rectangle with Corners Rounded 4">
            <a:extLst>
              <a:ext uri="{FF2B5EF4-FFF2-40B4-BE49-F238E27FC236}">
                <a16:creationId xmlns:a16="http://schemas.microsoft.com/office/drawing/2014/main" xmlns="" id="{D84B9AA1-8CEF-999E-B33D-2E449F06F03D}"/>
              </a:ext>
            </a:extLst>
          </p:cNvPr>
          <p:cNvSpPr/>
          <p:nvPr/>
        </p:nvSpPr>
        <p:spPr>
          <a:xfrm>
            <a:off x="8686800" y="723900"/>
            <a:ext cx="8763000" cy="4419600"/>
          </a:xfrm>
          <a:prstGeom prst="wedgeRoundRectCallout">
            <a:avLst>
              <a:gd name="adj1" fmla="val -92666"/>
              <a:gd name="adj2" fmla="val 4923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4400" b="1">
                <a:solidFill>
                  <a:schemeClr val="tx1"/>
                </a:solidFill>
                <a:latin typeface="Arial" panose="020B0604020202020204" pitchFamily="34" charset="0"/>
                <a:ea typeface="Times New Roman" panose="02020603050405020304" pitchFamily="18" charset="0"/>
                <a:cs typeface="Arial" panose="020B0604020202020204" pitchFamily="34" charset="0"/>
              </a:rPr>
              <a:t>1. </a:t>
            </a:r>
            <a:r>
              <a:rPr lang="en-US" sz="4400">
                <a:solidFill>
                  <a:schemeClr val="tx1"/>
                </a:solidFill>
                <a:latin typeface="Arial" panose="020B0604020202020204" pitchFamily="34" charset="0"/>
                <a:ea typeface="Times New Roman" panose="02020603050405020304" pitchFamily="18" charset="0"/>
                <a:cs typeface="Arial" panose="020B0604020202020204" pitchFamily="34" charset="0"/>
              </a:rPr>
              <a:t>Ảnh chụp là loại đồ họa nào?</a:t>
            </a:r>
          </a:p>
          <a:p>
            <a:pPr algn="just">
              <a:lnSpc>
                <a:spcPct val="150000"/>
              </a:lnSpc>
              <a:spcAft>
                <a:spcPts val="800"/>
              </a:spcAft>
            </a:pPr>
            <a:r>
              <a:rPr lang="vi-VN" sz="4400" b="1">
                <a:solidFill>
                  <a:schemeClr val="tx1"/>
                </a:solidFill>
                <a:ea typeface="Times New Roman" panose="02020603050405020304" pitchFamily="18" charset="0"/>
                <a:cs typeface="Arial" panose="020B0604020202020204" pitchFamily="34" charset="0"/>
              </a:rPr>
              <a:t>2. </a:t>
            </a:r>
            <a:r>
              <a:rPr lang="vi-VN" sz="4400">
                <a:solidFill>
                  <a:schemeClr val="tx1"/>
                </a:solidFill>
                <a:ea typeface="Times New Roman" panose="02020603050405020304" pitchFamily="18" charset="0"/>
                <a:cs typeface="Arial" panose="020B0604020202020204" pitchFamily="34" charset="0"/>
              </a:rPr>
              <a:t>Tại sao dùng đồ họa vecto phù hợp hơn dùng đồ họa điểm ảnh khi thiết kế logo?</a:t>
            </a:r>
            <a:endParaRPr lang="en-US" sz="4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xmlns="" id="{705BF31E-27B6-C93F-E0E0-EC0122902526}"/>
              </a:ext>
            </a:extLst>
          </p:cNvPr>
          <p:cNvSpPr txBox="1"/>
          <p:nvPr/>
        </p:nvSpPr>
        <p:spPr>
          <a:xfrm>
            <a:off x="7635240" y="5981700"/>
            <a:ext cx="9829800" cy="3774175"/>
          </a:xfrm>
          <a:prstGeom prst="rect">
            <a:avLst/>
          </a:prstGeom>
          <a:noFill/>
        </p:spPr>
        <p:txBody>
          <a:bodyPr wrap="square">
            <a:spAutoFit/>
          </a:bodyPr>
          <a:lstStyle/>
          <a:p>
            <a:pPr algn="just">
              <a:lnSpc>
                <a:spcPct val="150000"/>
              </a:lnSpc>
              <a:spcAft>
                <a:spcPts val="800"/>
              </a:spcAft>
            </a:pPr>
            <a:r>
              <a:rPr lang="nl-NL" sz="4000" b="1">
                <a:effectLst/>
                <a:latin typeface="Arial" panose="020B0604020202020204" pitchFamily="34" charset="0"/>
                <a:ea typeface="Times New Roman" panose="02020603050405020304" pitchFamily="18" charset="0"/>
                <a:cs typeface="Arial" panose="020B0604020202020204" pitchFamily="34" charset="0"/>
              </a:rPr>
              <a:t>1. </a:t>
            </a:r>
            <a:r>
              <a:rPr lang="nl-NL" sz="4000">
                <a:effectLst/>
                <a:latin typeface="Arial" panose="020B0604020202020204" pitchFamily="34" charset="0"/>
                <a:ea typeface="Times New Roman" panose="02020603050405020304" pitchFamily="18" charset="0"/>
                <a:cs typeface="Arial" panose="020B0604020202020204" pitchFamily="34" charset="0"/>
              </a:rPr>
              <a:t>Ảnh chụp là loại đồ họa điểm ảnh.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b="1">
                <a:effectLst/>
                <a:latin typeface="Arial" panose="020B0604020202020204" pitchFamily="34" charset="0"/>
                <a:ea typeface="Times New Roman" panose="02020603050405020304" pitchFamily="18" charset="0"/>
                <a:cs typeface="Arial" panose="020B0604020202020204" pitchFamily="34" charset="0"/>
              </a:rPr>
              <a:t>2. </a:t>
            </a:r>
            <a:r>
              <a:rPr lang="nl-NL" sz="4000">
                <a:effectLst/>
                <a:latin typeface="Arial" panose="020B0604020202020204" pitchFamily="34" charset="0"/>
                <a:ea typeface="Times New Roman" panose="02020603050405020304" pitchFamily="18" charset="0"/>
                <a:cs typeface="Arial" panose="020B0604020202020204" pitchFamily="34" charset="0"/>
              </a:rPr>
              <a:t>Vì hình ảnh logo tuy đơn giản, nhưng cần in ra với nhiều kích thước khác nhau, có thể phóng to mà không bị vỡ nét.</a:t>
            </a:r>
            <a:endParaRPr lang="en-US" sz="4000">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xmlns="" id="{D7CEBFBD-E0E3-4186-239C-36DCA973783F}"/>
              </a:ext>
            </a:extLst>
          </p:cNvPr>
          <p:cNvSpPr/>
          <p:nvPr/>
        </p:nvSpPr>
        <p:spPr>
          <a:xfrm>
            <a:off x="2057212" y="6896100"/>
            <a:ext cx="4526092" cy="2133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Câu trả lời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barn(inVertical)">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5214" y="0"/>
            <a:ext cx="2382786" cy="10287000"/>
          </a:xfrm>
          <a:prstGeom prst="rect">
            <a:avLst/>
          </a:prstGeom>
        </p:spPr>
      </p:pic>
      <p:sp>
        <p:nvSpPr>
          <p:cNvPr id="13" name="TextBox 12">
            <a:extLst>
              <a:ext uri="{FF2B5EF4-FFF2-40B4-BE49-F238E27FC236}">
                <a16:creationId xmlns:a16="http://schemas.microsoft.com/office/drawing/2014/main" xmlns="" id="{2675254E-CB5B-B878-5A7E-698346141725}"/>
              </a:ext>
            </a:extLst>
          </p:cNvPr>
          <p:cNvSpPr txBox="1"/>
          <p:nvPr/>
        </p:nvSpPr>
        <p:spPr>
          <a:xfrm>
            <a:off x="4446270" y="796513"/>
            <a:ext cx="9395460"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2. PHẦN MỀM ĐỒ HỌA</a:t>
            </a:r>
          </a:p>
        </p:txBody>
      </p:sp>
      <p:sp>
        <p:nvSpPr>
          <p:cNvPr id="14" name="Arrow: Pentagon 13">
            <a:extLst>
              <a:ext uri="{FF2B5EF4-FFF2-40B4-BE49-F238E27FC236}">
                <a16:creationId xmlns:a16="http://schemas.microsoft.com/office/drawing/2014/main" xmlns="" id="{6CFD97AD-1347-4929-3448-4F40270B8AF3}"/>
              </a:ext>
            </a:extLst>
          </p:cNvPr>
          <p:cNvSpPr/>
          <p:nvPr/>
        </p:nvSpPr>
        <p:spPr>
          <a:xfrm>
            <a:off x="0" y="2171700"/>
            <a:ext cx="7543800" cy="1447800"/>
          </a:xfrm>
          <a:prstGeom prst="homePlate">
            <a:avLst/>
          </a:prstGeom>
          <a:solidFill>
            <a:srgbClr val="A8D6CE"/>
          </a:solidFill>
          <a:ln>
            <a:solidFill>
              <a:srgbClr val="A8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Arial" panose="020B0604020202020204" pitchFamily="34" charset="0"/>
                <a:cs typeface="Arial" panose="020B0604020202020204" pitchFamily="34" charset="0"/>
              </a:rPr>
              <a:t>Hoạt động nhóm đôi</a:t>
            </a:r>
          </a:p>
        </p:txBody>
      </p:sp>
      <p:sp>
        <p:nvSpPr>
          <p:cNvPr id="17" name="TextBox 16">
            <a:extLst>
              <a:ext uri="{FF2B5EF4-FFF2-40B4-BE49-F238E27FC236}">
                <a16:creationId xmlns:a16="http://schemas.microsoft.com/office/drawing/2014/main" xmlns="" id="{09B3A5C8-F01D-0D51-D555-8B5B70714ADC}"/>
              </a:ext>
            </a:extLst>
          </p:cNvPr>
          <p:cNvSpPr txBox="1"/>
          <p:nvPr/>
        </p:nvSpPr>
        <p:spPr>
          <a:xfrm>
            <a:off x="6537564" y="3570666"/>
            <a:ext cx="8991600" cy="3671583"/>
          </a:xfrm>
          <a:prstGeom prst="rect">
            <a:avLst/>
          </a:prstGeom>
          <a:noFill/>
        </p:spPr>
        <p:txBody>
          <a:bodyPr wrap="square">
            <a:spAutoFit/>
          </a:bodyPr>
          <a:lstStyle/>
          <a:p>
            <a:pPr algn="just">
              <a:lnSpc>
                <a:spcPct val="150000"/>
              </a:lnSpc>
            </a:pPr>
            <a:r>
              <a:rPr lang="en-US" sz="4000" b="1">
                <a:solidFill>
                  <a:srgbClr val="000000"/>
                </a:solidFill>
                <a:latin typeface="Arial" panose="020B0604020202020204" pitchFamily="34" charset="0"/>
                <a:cs typeface="Arial" panose="020B0604020202020204" pitchFamily="34" charset="0"/>
              </a:rPr>
              <a:t>Hoạt động 2: </a:t>
            </a:r>
            <a:r>
              <a:rPr lang="vi-VN" sz="4000" b="0" i="0">
                <a:solidFill>
                  <a:srgbClr val="000000"/>
                </a:solidFill>
                <a:effectLst/>
                <a:latin typeface="Arial" panose="020B0604020202020204" pitchFamily="34" charset="0"/>
                <a:cs typeface="Arial" panose="020B0604020202020204" pitchFamily="34" charset="0"/>
              </a:rPr>
              <a:t>Minh muốn thiết kế logo cho câu lạc bộ bóng đá của trường nhưng bạn ấy không biết bắt đầu từ đâu. Theo em, Minh cần những gì?</a:t>
            </a:r>
            <a:endParaRPr lang="en-US" sz="4000">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xmlns="" id="{AC7A3F62-6803-B41E-2905-86B99F62C868}"/>
              </a:ext>
            </a:extLst>
          </p:cNvPr>
          <p:cNvPicPr>
            <a:picLocks noChangeAspect="1"/>
          </p:cNvPicPr>
          <p:nvPr/>
        </p:nvPicPr>
        <p:blipFill>
          <a:blip r:embed="rId4"/>
          <a:srcRect/>
          <a:stretch>
            <a:fillRect/>
          </a:stretch>
        </p:blipFill>
        <p:spPr>
          <a:xfrm>
            <a:off x="21802" y="3261390"/>
            <a:ext cx="5997998" cy="6864169"/>
          </a:xfrm>
          <a:prstGeom prst="rect">
            <a:avLst/>
          </a:prstGeom>
        </p:spPr>
      </p:pic>
      <p:pic>
        <p:nvPicPr>
          <p:cNvPr id="20" name="Picture 19" descr="Logo&#10;&#10;Description automatically generated">
            <a:extLst>
              <a:ext uri="{FF2B5EF4-FFF2-40B4-BE49-F238E27FC236}">
                <a16:creationId xmlns:a16="http://schemas.microsoft.com/office/drawing/2014/main" xmlns="" id="{F7A347F3-54C3-9E9A-355B-FFD9A712C0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656"/>
          <a:stretch/>
        </p:blipFill>
        <p:spPr>
          <a:xfrm>
            <a:off x="7636649" y="7061093"/>
            <a:ext cx="3314700" cy="2994660"/>
          </a:xfrm>
          <a:prstGeom prst="rect">
            <a:avLst/>
          </a:prstGeom>
        </p:spPr>
      </p:pic>
      <p:pic>
        <p:nvPicPr>
          <p:cNvPr id="22" name="Picture 21" descr="Logo&#10;&#10;Description automatically generated">
            <a:extLst>
              <a:ext uri="{FF2B5EF4-FFF2-40B4-BE49-F238E27FC236}">
                <a16:creationId xmlns:a16="http://schemas.microsoft.com/office/drawing/2014/main" xmlns="" id="{CB99188C-D72C-89F0-9A3F-36786B991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3364" y="6819893"/>
            <a:ext cx="3657607" cy="36576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5422" y="0"/>
            <a:ext cx="2973878" cy="10287000"/>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6" name="TextBox 5">
            <a:extLst>
              <a:ext uri="{FF2B5EF4-FFF2-40B4-BE49-F238E27FC236}">
                <a16:creationId xmlns:a16="http://schemas.microsoft.com/office/drawing/2014/main" xmlns="" id="{22088D87-BAD2-D81C-4567-029B3D2EFFF4}"/>
              </a:ext>
            </a:extLst>
          </p:cNvPr>
          <p:cNvSpPr txBox="1"/>
          <p:nvPr/>
        </p:nvSpPr>
        <p:spPr>
          <a:xfrm>
            <a:off x="762000" y="2324100"/>
            <a:ext cx="8107682" cy="4594912"/>
          </a:xfrm>
          <a:prstGeom prst="rect">
            <a:avLst/>
          </a:prstGeom>
          <a:noFill/>
        </p:spPr>
        <p:txBody>
          <a:bodyPr wrap="square">
            <a:spAutoFit/>
          </a:bodyPr>
          <a:lstStyle/>
          <a:p>
            <a:pPr algn="just">
              <a:lnSpc>
                <a:spcPct val="150000"/>
              </a:lnSpc>
            </a:pPr>
            <a:r>
              <a:rPr lang="vi-VN" sz="4000" b="0" i="0">
                <a:solidFill>
                  <a:srgbClr val="000000"/>
                </a:solidFill>
                <a:effectLst/>
                <a:latin typeface="Arial" panose="020B0604020202020204" pitchFamily="34" charset="0"/>
                <a:cs typeface="Arial" panose="020B0604020202020204" pitchFamily="34" charset="0"/>
              </a:rPr>
              <a:t>Minh muốn thiết kế logo cho câu lạc bộ bóng đá của trường </a:t>
            </a:r>
            <a:r>
              <a:rPr lang="vi-VN" sz="4000">
                <a:solidFill>
                  <a:srgbClr val="000000"/>
                </a:solidFill>
                <a:latin typeface="Arial" panose="020B0604020202020204" pitchFamily="34" charset="0"/>
                <a:cs typeface="Arial" panose="020B0604020202020204" pitchFamily="34" charset="0"/>
              </a:rPr>
              <a:t>phải có ý tưởng và công cụ.</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Ý tưởng: </a:t>
            </a:r>
            <a:r>
              <a:rPr lang="en-US" sz="4000">
                <a:solidFill>
                  <a:srgbClr val="000000"/>
                </a:solidFill>
                <a:latin typeface="Arial" panose="020B0604020202020204" pitchFamily="34" charset="0"/>
                <a:cs typeface="Arial" panose="020B0604020202020204" pitchFamily="34" charset="0"/>
              </a:rPr>
              <a:t>T</a:t>
            </a:r>
            <a:r>
              <a:rPr lang="vi-VN" sz="4000">
                <a:solidFill>
                  <a:srgbClr val="000000"/>
                </a:solidFill>
                <a:latin typeface="Arial" panose="020B0604020202020204" pitchFamily="34" charset="0"/>
                <a:cs typeface="Arial" panose="020B0604020202020204" pitchFamily="34" charset="0"/>
              </a:rPr>
              <a:t>ùy vào khả năng.</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Công cụ: Phần mềm đồ họa.</a:t>
            </a:r>
          </a:p>
        </p:txBody>
      </p:sp>
      <p:pic>
        <p:nvPicPr>
          <p:cNvPr id="7" name="Picture 5">
            <a:extLst>
              <a:ext uri="{FF2B5EF4-FFF2-40B4-BE49-F238E27FC236}">
                <a16:creationId xmlns:a16="http://schemas.microsoft.com/office/drawing/2014/main" xmlns="" id="{0D56402C-15C2-8F0B-C678-4BEF2ACAB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40364" y="3251320"/>
            <a:ext cx="9317155" cy="5674994"/>
          </a:xfrm>
          <a:prstGeom prst="rect">
            <a:avLst/>
          </a:prstGeom>
        </p:spPr>
      </p:pic>
      <p:grpSp>
        <p:nvGrpSpPr>
          <p:cNvPr id="11" name="Group 10">
            <a:extLst>
              <a:ext uri="{FF2B5EF4-FFF2-40B4-BE49-F238E27FC236}">
                <a16:creationId xmlns:a16="http://schemas.microsoft.com/office/drawing/2014/main" xmlns="" id="{AAFE3FD6-CCF5-3A54-345F-E05A2A16F1AE}"/>
              </a:ext>
            </a:extLst>
          </p:cNvPr>
          <p:cNvGrpSpPr/>
          <p:nvPr/>
        </p:nvGrpSpPr>
        <p:grpSpPr>
          <a:xfrm>
            <a:off x="9601200" y="1015418"/>
            <a:ext cx="3997742" cy="2375482"/>
            <a:chOff x="9601200" y="1015418"/>
            <a:chExt cx="3997742" cy="2375482"/>
          </a:xfrm>
        </p:grpSpPr>
        <p:sp>
          <p:nvSpPr>
            <p:cNvPr id="8" name="Thought Bubble: Cloud 7">
              <a:extLst>
                <a:ext uri="{FF2B5EF4-FFF2-40B4-BE49-F238E27FC236}">
                  <a16:creationId xmlns:a16="http://schemas.microsoft.com/office/drawing/2014/main" xmlns="" id="{DFC5696F-9CCA-02B0-7A19-F09BD2D371D3}"/>
                </a:ext>
              </a:extLst>
            </p:cNvPr>
            <p:cNvSpPr/>
            <p:nvPr/>
          </p:nvSpPr>
          <p:spPr>
            <a:xfrm>
              <a:off x="9601200" y="1015418"/>
              <a:ext cx="3997742" cy="2375482"/>
            </a:xfrm>
            <a:prstGeom prst="cloudCallout">
              <a:avLst>
                <a:gd name="adj1" fmla="val 79069"/>
                <a:gd name="adj2" fmla="val 6378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outdoor object&#10;&#10;Description automatically generated">
              <a:extLst>
                <a:ext uri="{FF2B5EF4-FFF2-40B4-BE49-F238E27FC236}">
                  <a16:creationId xmlns:a16="http://schemas.microsoft.com/office/drawing/2014/main" xmlns="" id="{78044F3F-52C2-52A6-08BA-4476E28B8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7123" y="1154997"/>
              <a:ext cx="1671542" cy="209632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EB1F849B-E763-B17D-BBF0-D12BA2A4F08C}"/>
              </a:ext>
            </a:extLst>
          </p:cNvPr>
          <p:cNvSpPr/>
          <p:nvPr/>
        </p:nvSpPr>
        <p:spPr>
          <a:xfrm>
            <a:off x="10509999" y="2840493"/>
            <a:ext cx="6400800" cy="1758848"/>
          </a:xfrm>
          <a:prstGeom prst="roundRect">
            <a:avLst/>
          </a:prstGeom>
          <a:solidFill>
            <a:srgbClr val="F5B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Phần mềm xử lí </a:t>
            </a:r>
          </a:p>
          <a:p>
            <a:pPr algn="ctr">
              <a:lnSpc>
                <a:spcPct val="150000"/>
              </a:lnSpc>
            </a:pPr>
            <a:r>
              <a:rPr lang="en-US" sz="4000">
                <a:solidFill>
                  <a:schemeClr val="tx1"/>
                </a:solidFill>
                <a:latin typeface="Arial" panose="020B0604020202020204" pitchFamily="34" charset="0"/>
                <a:cs typeface="Arial" panose="020B0604020202020204" pitchFamily="34" charset="0"/>
              </a:rPr>
              <a:t>ảnh bitmap</a:t>
            </a:r>
            <a:endParaRPr lang="en-US" sz="40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8E878639-DEBA-5882-191F-84B20D4C7FF9}"/>
              </a:ext>
            </a:extLst>
          </p:cNvPr>
          <p:cNvSpPr/>
          <p:nvPr/>
        </p:nvSpPr>
        <p:spPr>
          <a:xfrm>
            <a:off x="1676400" y="2840494"/>
            <a:ext cx="6400800" cy="175884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Phần mềm tạo, chỉnh sửa hình vector</a:t>
            </a:r>
            <a:endParaRPr lang="en-US" sz="40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57000427-C66F-B3E0-BB2D-3837D9444620}"/>
              </a:ext>
            </a:extLst>
          </p:cNvPr>
          <p:cNvGrpSpPr/>
          <p:nvPr/>
        </p:nvGrpSpPr>
        <p:grpSpPr>
          <a:xfrm>
            <a:off x="4801999" y="1571634"/>
            <a:ext cx="8684000" cy="1268860"/>
            <a:chOff x="4850023" y="2063394"/>
            <a:chExt cx="8684000" cy="1268860"/>
          </a:xfrm>
        </p:grpSpPr>
        <p:cxnSp>
          <p:nvCxnSpPr>
            <p:cNvPr id="11" name="Straight Connector 10">
              <a:extLst>
                <a:ext uri="{FF2B5EF4-FFF2-40B4-BE49-F238E27FC236}">
                  <a16:creationId xmlns:a16="http://schemas.microsoft.com/office/drawing/2014/main" xmlns="" id="{5E7A242B-ABD2-B1D9-37C3-9AE0D2E204E7}"/>
                </a:ext>
              </a:extLst>
            </p:cNvPr>
            <p:cNvCxnSpPr>
              <a:cxnSpLocks/>
            </p:cNvCxnSpPr>
            <p:nvPr/>
          </p:nvCxnSpPr>
          <p:spPr>
            <a:xfrm>
              <a:off x="9144000" y="2063394"/>
              <a:ext cx="0" cy="566496"/>
            </a:xfrm>
            <a:prstGeom prst="line">
              <a:avLst/>
            </a:prstGeom>
            <a:ln w="57150"/>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xmlns="" id="{FD79D922-D985-C7CA-FD48-3295892C4BB4}"/>
                </a:ext>
              </a:extLst>
            </p:cNvPr>
            <p:cNvCxnSpPr>
              <a:cxnSpLocks/>
            </p:cNvCxnSpPr>
            <p:nvPr/>
          </p:nvCxnSpPr>
          <p:spPr>
            <a:xfrm>
              <a:off x="4850023" y="2628900"/>
              <a:ext cx="0" cy="70335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xmlns="" id="{F1A1765D-2165-E41C-2E36-C07FD2CEEA79}"/>
                </a:ext>
              </a:extLst>
            </p:cNvPr>
            <p:cNvCxnSpPr>
              <a:cxnSpLocks/>
            </p:cNvCxnSpPr>
            <p:nvPr/>
          </p:nvCxnSpPr>
          <p:spPr>
            <a:xfrm>
              <a:off x="13534023" y="2619527"/>
              <a:ext cx="0" cy="68791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905D2DCF-1B1C-F6B0-2550-BD1193A1BDFC}"/>
                </a:ext>
              </a:extLst>
            </p:cNvPr>
            <p:cNvCxnSpPr>
              <a:cxnSpLocks/>
            </p:cNvCxnSpPr>
            <p:nvPr/>
          </p:nvCxnSpPr>
          <p:spPr>
            <a:xfrm>
              <a:off x="4850023" y="2625776"/>
              <a:ext cx="8684000" cy="0"/>
            </a:xfrm>
            <a:prstGeom prst="line">
              <a:avLst/>
            </a:prstGeom>
            <a:ln w="57150"/>
          </p:spPr>
          <p:style>
            <a:lnRef idx="3">
              <a:schemeClr val="dk1"/>
            </a:lnRef>
            <a:fillRef idx="0">
              <a:schemeClr val="dk1"/>
            </a:fillRef>
            <a:effectRef idx="2">
              <a:schemeClr val="dk1"/>
            </a:effectRef>
            <a:fontRef idx="minor">
              <a:schemeClr val="tx1"/>
            </a:fontRef>
          </p:style>
        </p:cxnSp>
      </p:grpSp>
      <p:sp>
        <p:nvSpPr>
          <p:cNvPr id="15" name="Rectangle: Rounded Corners 14">
            <a:extLst>
              <a:ext uri="{FF2B5EF4-FFF2-40B4-BE49-F238E27FC236}">
                <a16:creationId xmlns:a16="http://schemas.microsoft.com/office/drawing/2014/main" xmlns="" id="{AB8037F1-48F0-6A8B-5746-9ACDB69FF146}"/>
              </a:ext>
            </a:extLst>
          </p:cNvPr>
          <p:cNvSpPr/>
          <p:nvPr/>
        </p:nvSpPr>
        <p:spPr>
          <a:xfrm>
            <a:off x="5581599" y="623066"/>
            <a:ext cx="7124801" cy="960778"/>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Hai loại phần mềm đồ họa</a:t>
            </a:r>
            <a:endParaRPr lang="en-US" sz="4400" dirty="0">
              <a:solidFill>
                <a:schemeClr val="tx1"/>
              </a:solidFill>
              <a:latin typeface="Arial" panose="020B0604020202020204" pitchFamily="34" charset="0"/>
              <a:cs typeface="Arial" panose="020B0604020202020204" pitchFamily="34" charset="0"/>
            </a:endParaRPr>
          </a:p>
        </p:txBody>
      </p:sp>
      <p:pic>
        <p:nvPicPr>
          <p:cNvPr id="19" name="Picture 18" descr="Logo, company name&#10;&#10;Description automatically generated">
            <a:extLst>
              <a:ext uri="{FF2B5EF4-FFF2-40B4-BE49-F238E27FC236}">
                <a16:creationId xmlns:a16="http://schemas.microsoft.com/office/drawing/2014/main" xmlns="" id="{E334F645-1A5F-CF6C-B7DB-F1F5F027D1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234" y="4747786"/>
            <a:ext cx="2196966" cy="2477939"/>
          </a:xfrm>
          <a:prstGeom prst="rect">
            <a:avLst/>
          </a:prstGeom>
        </p:spPr>
      </p:pic>
      <p:grpSp>
        <p:nvGrpSpPr>
          <p:cNvPr id="24" name="Group 23">
            <a:extLst>
              <a:ext uri="{FF2B5EF4-FFF2-40B4-BE49-F238E27FC236}">
                <a16:creationId xmlns:a16="http://schemas.microsoft.com/office/drawing/2014/main" xmlns="" id="{CC4131A7-61F8-0E36-DAF8-A406F3F8AE77}"/>
              </a:ext>
            </a:extLst>
          </p:cNvPr>
          <p:cNvGrpSpPr/>
          <p:nvPr/>
        </p:nvGrpSpPr>
        <p:grpSpPr>
          <a:xfrm>
            <a:off x="613346" y="4747786"/>
            <a:ext cx="3276598" cy="3062714"/>
            <a:chOff x="613346" y="4991099"/>
            <a:chExt cx="3276598" cy="3062714"/>
          </a:xfrm>
        </p:grpSpPr>
        <p:pic>
          <p:nvPicPr>
            <p:cNvPr id="17" name="Picture 16" descr="Logo&#10;&#10;Description automatically generated">
              <a:extLst>
                <a:ext uri="{FF2B5EF4-FFF2-40B4-BE49-F238E27FC236}">
                  <a16:creationId xmlns:a16="http://schemas.microsoft.com/office/drawing/2014/main" xmlns="" id="{39527777-EAE4-44F4-3A3B-20263ABDE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003" y="4991099"/>
              <a:ext cx="2540794" cy="2477939"/>
            </a:xfrm>
            <a:prstGeom prst="rect">
              <a:avLst/>
            </a:prstGeom>
          </p:spPr>
        </p:pic>
        <p:sp>
          <p:nvSpPr>
            <p:cNvPr id="23" name="TextBox 22">
              <a:extLst>
                <a:ext uri="{FF2B5EF4-FFF2-40B4-BE49-F238E27FC236}">
                  <a16:creationId xmlns:a16="http://schemas.microsoft.com/office/drawing/2014/main" xmlns="" id="{830CB524-22B6-7ABF-E1D5-479B72C0FC57}"/>
                </a:ext>
              </a:extLst>
            </p:cNvPr>
            <p:cNvSpPr txBox="1"/>
            <p:nvPr/>
          </p:nvSpPr>
          <p:spPr>
            <a:xfrm>
              <a:off x="613346" y="7469038"/>
              <a:ext cx="3276598"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Adobe Illustrator</a:t>
              </a:r>
              <a:endParaRPr lang="en-US" sz="3200"/>
            </a:p>
          </p:txBody>
        </p:sp>
      </p:grpSp>
      <p:grpSp>
        <p:nvGrpSpPr>
          <p:cNvPr id="27" name="Group 26">
            <a:extLst>
              <a:ext uri="{FF2B5EF4-FFF2-40B4-BE49-F238E27FC236}">
                <a16:creationId xmlns:a16="http://schemas.microsoft.com/office/drawing/2014/main" xmlns="" id="{AF412B07-87BE-AEED-51E8-E3636C28F23E}"/>
              </a:ext>
            </a:extLst>
          </p:cNvPr>
          <p:cNvGrpSpPr/>
          <p:nvPr/>
        </p:nvGrpSpPr>
        <p:grpSpPr>
          <a:xfrm>
            <a:off x="3321446" y="6819900"/>
            <a:ext cx="2918458" cy="3210845"/>
            <a:chOff x="3335287" y="6896100"/>
            <a:chExt cx="2918458" cy="3210845"/>
          </a:xfrm>
        </p:grpSpPr>
        <p:pic>
          <p:nvPicPr>
            <p:cNvPr id="21" name="Picture 20" descr="A picture containing text, helmet, dark&#10;&#10;Description automatically generated">
              <a:extLst>
                <a:ext uri="{FF2B5EF4-FFF2-40B4-BE49-F238E27FC236}">
                  <a16:creationId xmlns:a16="http://schemas.microsoft.com/office/drawing/2014/main" xmlns="" id="{6276DA54-8BDF-A6D3-EA1D-1D0FA113C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5287" y="6896100"/>
              <a:ext cx="2918458" cy="2918458"/>
            </a:xfrm>
            <a:prstGeom prst="rect">
              <a:avLst/>
            </a:prstGeom>
          </p:spPr>
        </p:pic>
        <p:sp>
          <p:nvSpPr>
            <p:cNvPr id="26" name="TextBox 25">
              <a:extLst>
                <a:ext uri="{FF2B5EF4-FFF2-40B4-BE49-F238E27FC236}">
                  <a16:creationId xmlns:a16="http://schemas.microsoft.com/office/drawing/2014/main" xmlns="" id="{9EA35DF8-9C82-A548-3DA0-F6276B3F24FF}"/>
                </a:ext>
              </a:extLst>
            </p:cNvPr>
            <p:cNvSpPr txBox="1"/>
            <p:nvPr/>
          </p:nvSpPr>
          <p:spPr>
            <a:xfrm>
              <a:off x="3335287" y="9522170"/>
              <a:ext cx="2918458"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Inkscape</a:t>
              </a:r>
              <a:endParaRPr lang="en-US" sz="3200"/>
            </a:p>
          </p:txBody>
        </p:sp>
      </p:grpSp>
      <p:grpSp>
        <p:nvGrpSpPr>
          <p:cNvPr id="33" name="Group 32">
            <a:extLst>
              <a:ext uri="{FF2B5EF4-FFF2-40B4-BE49-F238E27FC236}">
                <a16:creationId xmlns:a16="http://schemas.microsoft.com/office/drawing/2014/main" xmlns="" id="{3EF4DB50-F0EC-708A-B6B4-EEBB91769AC5}"/>
              </a:ext>
            </a:extLst>
          </p:cNvPr>
          <p:cNvGrpSpPr/>
          <p:nvPr/>
        </p:nvGrpSpPr>
        <p:grpSpPr>
          <a:xfrm>
            <a:off x="10058400" y="4732021"/>
            <a:ext cx="3659129" cy="3420963"/>
            <a:chOff x="10058400" y="4732021"/>
            <a:chExt cx="3659129" cy="3420963"/>
          </a:xfrm>
        </p:grpSpPr>
        <p:pic>
          <p:nvPicPr>
            <p:cNvPr id="29" name="Picture 28" descr="Logo, icon&#10;&#10;Description automatically generated">
              <a:extLst>
                <a:ext uri="{FF2B5EF4-FFF2-40B4-BE49-F238E27FC236}">
                  <a16:creationId xmlns:a16="http://schemas.microsoft.com/office/drawing/2014/main" xmlns="" id="{2A529223-3B4B-38D0-0A65-8782A9BDB5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2462" y="4732021"/>
              <a:ext cx="2813537" cy="2743199"/>
            </a:xfrm>
            <a:prstGeom prst="rect">
              <a:avLst/>
            </a:prstGeom>
          </p:spPr>
        </p:pic>
        <p:sp>
          <p:nvSpPr>
            <p:cNvPr id="32" name="TextBox 31">
              <a:extLst>
                <a:ext uri="{FF2B5EF4-FFF2-40B4-BE49-F238E27FC236}">
                  <a16:creationId xmlns:a16="http://schemas.microsoft.com/office/drawing/2014/main" xmlns="" id="{8EA14F6A-8E67-4A3A-7E26-28AD33316BDF}"/>
                </a:ext>
              </a:extLst>
            </p:cNvPr>
            <p:cNvSpPr txBox="1"/>
            <p:nvPr/>
          </p:nvSpPr>
          <p:spPr>
            <a:xfrm>
              <a:off x="10058400" y="7568209"/>
              <a:ext cx="3659129"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Adobe Photoshop</a:t>
              </a:r>
              <a:endParaRPr lang="en-US" sz="3200"/>
            </a:p>
          </p:txBody>
        </p:sp>
      </p:grpSp>
      <p:grpSp>
        <p:nvGrpSpPr>
          <p:cNvPr id="35" name="Group 34">
            <a:extLst>
              <a:ext uri="{FF2B5EF4-FFF2-40B4-BE49-F238E27FC236}">
                <a16:creationId xmlns:a16="http://schemas.microsoft.com/office/drawing/2014/main" xmlns="" id="{9883C702-9081-D422-279A-51E069A44134}"/>
              </a:ext>
            </a:extLst>
          </p:cNvPr>
          <p:cNvGrpSpPr/>
          <p:nvPr/>
        </p:nvGrpSpPr>
        <p:grpSpPr>
          <a:xfrm>
            <a:off x="13485999" y="6382595"/>
            <a:ext cx="4017467" cy="3793067"/>
            <a:chOff x="13485999" y="6382595"/>
            <a:chExt cx="4017467" cy="3793067"/>
          </a:xfrm>
        </p:grpSpPr>
        <p:pic>
          <p:nvPicPr>
            <p:cNvPr id="31" name="Picture 30" descr="A picture containing logo&#10;&#10;Description automatically generated">
              <a:extLst>
                <a:ext uri="{FF2B5EF4-FFF2-40B4-BE49-F238E27FC236}">
                  <a16:creationId xmlns:a16="http://schemas.microsoft.com/office/drawing/2014/main" xmlns="" id="{1C52852D-2C03-6138-F9BA-6B88AE5524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0399" y="6382595"/>
              <a:ext cx="3793067" cy="3793067"/>
            </a:xfrm>
            <a:prstGeom prst="rect">
              <a:avLst/>
            </a:prstGeom>
          </p:spPr>
        </p:pic>
        <p:sp>
          <p:nvSpPr>
            <p:cNvPr id="34" name="TextBox 33">
              <a:extLst>
                <a:ext uri="{FF2B5EF4-FFF2-40B4-BE49-F238E27FC236}">
                  <a16:creationId xmlns:a16="http://schemas.microsoft.com/office/drawing/2014/main" xmlns="" id="{877A2786-2037-F808-9128-8D09CF97E2B9}"/>
                </a:ext>
              </a:extLst>
            </p:cNvPr>
            <p:cNvSpPr txBox="1"/>
            <p:nvPr/>
          </p:nvSpPr>
          <p:spPr>
            <a:xfrm>
              <a:off x="13485999" y="9338182"/>
              <a:ext cx="3659129" cy="584775"/>
            </a:xfrm>
            <a:prstGeom prst="rect">
              <a:avLst/>
            </a:prstGeom>
            <a:noFill/>
          </p:spPr>
          <p:txBody>
            <a:bodyPr wrap="square">
              <a:spAutoFit/>
            </a:bodyPr>
            <a:lstStyle/>
            <a:p>
              <a:pPr algn="ctr"/>
              <a:r>
                <a:rPr lang="en-US" sz="3200">
                  <a:solidFill>
                    <a:schemeClr val="tx1"/>
                  </a:solidFill>
                  <a:latin typeface="Arial" panose="020B0604020202020204" pitchFamily="34" charset="0"/>
                  <a:cs typeface="Arial" panose="020B0604020202020204" pitchFamily="34" charset="0"/>
                </a:rPr>
                <a:t>GIMP</a:t>
              </a:r>
              <a:endParaRPr lang="en-US" sz="3200"/>
            </a:p>
          </p:txBody>
        </p:sp>
      </p:grpSp>
      <p:cxnSp>
        <p:nvCxnSpPr>
          <p:cNvPr id="36" name="Straight Connector 35">
            <a:extLst>
              <a:ext uri="{FF2B5EF4-FFF2-40B4-BE49-F238E27FC236}">
                <a16:creationId xmlns:a16="http://schemas.microsoft.com/office/drawing/2014/main" xmlns="" id="{D951DCA3-04C7-A7F2-D25A-53CA5B9AE35B}"/>
              </a:ext>
            </a:extLst>
          </p:cNvPr>
          <p:cNvCxnSpPr>
            <a:cxnSpLocks/>
          </p:cNvCxnSpPr>
          <p:nvPr/>
        </p:nvCxnSpPr>
        <p:spPr>
          <a:xfrm>
            <a:off x="5880234" y="9292878"/>
            <a:ext cx="8684000"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xmlns="" id="{95774E58-7C35-5A05-A863-0BDC59E70A24}"/>
              </a:ext>
            </a:extLst>
          </p:cNvPr>
          <p:cNvSpPr txBox="1"/>
          <p:nvPr/>
        </p:nvSpPr>
        <p:spPr>
          <a:xfrm>
            <a:off x="8388969" y="8523437"/>
            <a:ext cx="3659129" cy="769441"/>
          </a:xfrm>
          <a:prstGeom prst="rect">
            <a:avLst/>
          </a:prstGeom>
          <a:noFill/>
        </p:spPr>
        <p:txBody>
          <a:bodyPr wrap="square">
            <a:spAutoFit/>
          </a:bodyPr>
          <a:lstStyle/>
          <a:p>
            <a:pPr algn="ctr"/>
            <a:r>
              <a:rPr lang="en-US" sz="4400" b="1">
                <a:solidFill>
                  <a:srgbClr val="FF0000"/>
                </a:solidFill>
                <a:latin typeface="Arial" panose="020B0604020202020204" pitchFamily="34" charset="0"/>
                <a:cs typeface="Arial" panose="020B0604020202020204" pitchFamily="34" charset="0"/>
              </a:rPr>
              <a:t>Miễn phí</a:t>
            </a:r>
            <a:endParaRPr lang="en-US" sz="4400" b="1">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randombar(horizontal)">
                                      <p:cBhvr>
                                        <p:cTn id="36" dur="500"/>
                                        <p:tgtEl>
                                          <p:spTgt spid="33"/>
                                        </p:tgtEl>
                                      </p:cBhvr>
                                    </p:animEffect>
                                  </p:childTnLst>
                                </p:cTn>
                              </p:par>
                              <p:par>
                                <p:cTn id="37" presetID="14" presetClass="entr" presetSubtype="1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randombar(horizontal)">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barn(outVertical)">
                                      <p:cBhvr>
                                        <p:cTn id="44" dur="500"/>
                                        <p:tgtEl>
                                          <p:spTgt spid="36"/>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631879" y="3099395"/>
            <a:ext cx="6635236" cy="6659452"/>
          </a:xfrm>
          <a:prstGeom prst="rect">
            <a:avLst/>
          </a:prstGeom>
        </p:spPr>
      </p:pic>
      <p:grpSp>
        <p:nvGrpSpPr>
          <p:cNvPr id="12" name="Group 11">
            <a:extLst>
              <a:ext uri="{FF2B5EF4-FFF2-40B4-BE49-F238E27FC236}">
                <a16:creationId xmlns:a16="http://schemas.microsoft.com/office/drawing/2014/main" xmlns="" id="{30159B83-D7F5-0518-D679-51EAE86C84A9}"/>
              </a:ext>
            </a:extLst>
          </p:cNvPr>
          <p:cNvGrpSpPr/>
          <p:nvPr/>
        </p:nvGrpSpPr>
        <p:grpSpPr>
          <a:xfrm>
            <a:off x="553314" y="782209"/>
            <a:ext cx="10902887" cy="2683485"/>
            <a:chOff x="553314" y="782209"/>
            <a:chExt cx="10902887" cy="2683485"/>
          </a:xfrm>
        </p:grpSpPr>
        <p:grpSp>
          <p:nvGrpSpPr>
            <p:cNvPr id="6" name="Group 6"/>
            <p:cNvGrpSpPr/>
            <p:nvPr/>
          </p:nvGrpSpPr>
          <p:grpSpPr>
            <a:xfrm>
              <a:off x="553314" y="782209"/>
              <a:ext cx="10902887" cy="2683485"/>
              <a:chOff x="0" y="0"/>
              <a:chExt cx="7252143" cy="1560990"/>
            </a:xfrm>
          </p:grpSpPr>
          <p:sp>
            <p:nvSpPr>
              <p:cNvPr id="7" name="Freeform 7"/>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sp>
          <p:nvSpPr>
            <p:cNvPr id="8" name="TextBox 8"/>
            <p:cNvSpPr txBox="1"/>
            <p:nvPr/>
          </p:nvSpPr>
          <p:spPr>
            <a:xfrm>
              <a:off x="1981200" y="1643901"/>
              <a:ext cx="8397043" cy="819199"/>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Lưu ý vấn đề bản quyền</a:t>
              </a:r>
            </a:p>
          </p:txBody>
        </p:sp>
      </p:grpSp>
      <p:grpSp>
        <p:nvGrpSpPr>
          <p:cNvPr id="11" name="Group 10">
            <a:extLst>
              <a:ext uri="{FF2B5EF4-FFF2-40B4-BE49-F238E27FC236}">
                <a16:creationId xmlns:a16="http://schemas.microsoft.com/office/drawing/2014/main" xmlns="" id="{DA5E16EF-0203-A16C-48C1-929CBC34F00A}"/>
              </a:ext>
            </a:extLst>
          </p:cNvPr>
          <p:cNvGrpSpPr/>
          <p:nvPr/>
        </p:nvGrpSpPr>
        <p:grpSpPr>
          <a:xfrm>
            <a:off x="4991498" y="4645940"/>
            <a:ext cx="12676731" cy="5199859"/>
            <a:chOff x="5334000" y="4439441"/>
            <a:chExt cx="12676731" cy="4799706"/>
          </a:xfrm>
        </p:grpSpPr>
        <p:grpSp>
          <p:nvGrpSpPr>
            <p:cNvPr id="3" name="Group 3"/>
            <p:cNvGrpSpPr/>
            <p:nvPr/>
          </p:nvGrpSpPr>
          <p:grpSpPr>
            <a:xfrm>
              <a:off x="5334000" y="4439441"/>
              <a:ext cx="12676731" cy="4799706"/>
              <a:chOff x="0" y="0"/>
              <a:chExt cx="5920967" cy="3002180"/>
            </a:xfrm>
          </p:grpSpPr>
          <p:sp>
            <p:nvSpPr>
              <p:cNvPr id="4" name="Freeform 4"/>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378F81"/>
              </a:solidFill>
            </p:spPr>
          </p:sp>
        </p:grpSp>
        <p:sp>
          <p:nvSpPr>
            <p:cNvPr id="10" name="TextBox 9">
              <a:extLst>
                <a:ext uri="{FF2B5EF4-FFF2-40B4-BE49-F238E27FC236}">
                  <a16:creationId xmlns:a16="http://schemas.microsoft.com/office/drawing/2014/main" xmlns="" id="{F014E928-505F-64F2-BA00-AAAF7BD9617E}"/>
                </a:ext>
              </a:extLst>
            </p:cNvPr>
            <p:cNvSpPr txBox="1"/>
            <p:nvPr/>
          </p:nvSpPr>
          <p:spPr>
            <a:xfrm>
              <a:off x="5867400" y="5002729"/>
              <a:ext cx="12039600" cy="3673129"/>
            </a:xfrm>
            <a:prstGeom prst="rect">
              <a:avLst/>
            </a:prstGeom>
            <a:noFill/>
          </p:spPr>
          <p:txBody>
            <a:bodyPr wrap="square">
              <a:spAutoFit/>
            </a:bodyPr>
            <a:lstStyle/>
            <a:p>
              <a:pPr algn="just">
                <a:lnSpc>
                  <a:spcPct val="150000"/>
                </a:lnSpc>
                <a:spcAft>
                  <a:spcPts val="800"/>
                </a:spcAft>
              </a:pPr>
              <a:r>
                <a:rPr lang="nl-NL" sz="4000">
                  <a:solidFill>
                    <a:schemeClr val="bg1"/>
                  </a:solidFill>
                  <a:latin typeface="Arial" panose="020B0604020202020204" pitchFamily="34" charset="0"/>
                  <a:ea typeface="Times New Roman" panose="02020603050405020304" pitchFamily="18" charset="0"/>
                  <a:cs typeface="Arial" panose="020B0604020202020204" pitchFamily="34" charset="0"/>
                </a:rPr>
                <a:t>N</a:t>
              </a:r>
              <a:r>
                <a:rPr lang="nl-NL"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ên sử dụng các phần mềm miễn phí bởi các lí do:</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Bộ công cụ đầy đủ, đáp ứng tốt nhu cầu cá nhân.</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Phần mềm mã nguồn mở, hoàn toàn miễn phí.</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Dễ cài đặt và sử dụng.</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2E6DF29-6CD2-9249-880B-FCE72088A43D}"/>
              </a:ext>
            </a:extLst>
          </p:cNvPr>
          <p:cNvSpPr txBox="1"/>
          <p:nvPr/>
        </p:nvSpPr>
        <p:spPr>
          <a:xfrm>
            <a:off x="3670935" y="800100"/>
            <a:ext cx="1094613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a) Tải và cài đặt phần mềm</a:t>
            </a:r>
          </a:p>
        </p:txBody>
      </p:sp>
      <p:sp>
        <p:nvSpPr>
          <p:cNvPr id="4" name="TextBox 3">
            <a:extLst>
              <a:ext uri="{FF2B5EF4-FFF2-40B4-BE49-F238E27FC236}">
                <a16:creationId xmlns:a16="http://schemas.microsoft.com/office/drawing/2014/main" xmlns="" id="{D5C3EEFF-4D18-236C-46B1-36E355F2219E}"/>
              </a:ext>
            </a:extLst>
          </p:cNvPr>
          <p:cNvSpPr txBox="1"/>
          <p:nvPr/>
        </p:nvSpPr>
        <p:spPr>
          <a:xfrm>
            <a:off x="533400" y="2121999"/>
            <a:ext cx="8305800" cy="7364901"/>
          </a:xfrm>
          <a:prstGeom prst="rect">
            <a:avLst/>
          </a:prstGeom>
          <a:noFill/>
        </p:spPr>
        <p:txBody>
          <a:bodyPr wrap="square">
            <a:spAutoFit/>
          </a:bodyPr>
          <a:lstStyle/>
          <a:p>
            <a:pPr marL="571500" indent="-571500">
              <a:lnSpc>
                <a:spcPct val="150000"/>
              </a:lnSpc>
              <a:buFontTx/>
              <a:buChar char="-"/>
            </a:pPr>
            <a:r>
              <a:rPr lang="en-US" sz="4000">
                <a:latin typeface="Arial" panose="020B0604020202020204" pitchFamily="34" charset="0"/>
                <a:cs typeface="Arial" panose="020B0604020202020204" pitchFamily="34" charset="0"/>
              </a:rPr>
              <a:t>Bước 1: Tải phần mềm tại địa chỉ </a:t>
            </a:r>
            <a:r>
              <a:rPr lang="en-US" sz="4000">
                <a:latin typeface="Arial" panose="020B0604020202020204" pitchFamily="34" charset="0"/>
                <a:cs typeface="Arial" panose="020B0604020202020204" pitchFamily="34" charset="0"/>
                <a:hlinkClick r:id="rId2"/>
              </a:rPr>
              <a:t>https://inkscape.org/release/inkscape-dev/?latest=1</a:t>
            </a:r>
            <a:endParaRPr lang="en-US" sz="4000">
              <a:latin typeface="Arial" panose="020B0604020202020204" pitchFamily="34" charset="0"/>
              <a:cs typeface="Arial" panose="020B0604020202020204" pitchFamily="34" charset="0"/>
            </a:endParaRPr>
          </a:p>
          <a:p>
            <a:pPr marL="571500" indent="-571500" algn="just">
              <a:lnSpc>
                <a:spcPct val="150000"/>
              </a:lnSpc>
              <a:buFontTx/>
              <a:buChar char="-"/>
            </a:pPr>
            <a:r>
              <a:rPr lang="en-US" sz="4000">
                <a:latin typeface="Arial" panose="020B0604020202020204" pitchFamily="34" charset="0"/>
                <a:cs typeface="Arial" panose="020B0604020202020204" pitchFamily="34" charset="0"/>
              </a:rPr>
              <a:t>Bước 2: </a:t>
            </a:r>
            <a:r>
              <a:rPr lang="vi-VN" sz="4000">
                <a:latin typeface="Arial" panose="020B0604020202020204" pitchFamily="34" charset="0"/>
                <a:cs typeface="Arial" panose="020B0604020202020204" pitchFamily="34" charset="0"/>
              </a:rPr>
              <a:t>Chọn phiên bản tương ứng với hệ điều hành đang sử dụng </a:t>
            </a:r>
            <a:r>
              <a:rPr lang="en-US" sz="4000">
                <a:latin typeface="Arial" panose="020B0604020202020204" pitchFamily="34" charset="0"/>
                <a:cs typeface="Arial" panose="020B0604020202020204" pitchFamily="34" charset="0"/>
              </a:rPr>
              <a:t>(Windows, MacOS,…)</a:t>
            </a:r>
          </a:p>
          <a:p>
            <a:pPr marL="571500" indent="-571500" algn="just">
              <a:lnSpc>
                <a:spcPct val="150000"/>
              </a:lnSpc>
              <a:buFontTx/>
              <a:buChar char="-"/>
            </a:pPr>
            <a:r>
              <a:rPr lang="en-US" sz="4000">
                <a:latin typeface="Arial" panose="020B0604020202020204" pitchFamily="34" charset="0"/>
                <a:cs typeface="Arial" panose="020B0604020202020204" pitchFamily="34" charset="0"/>
              </a:rPr>
              <a:t>Bước 3: </a:t>
            </a:r>
            <a:r>
              <a:rPr lang="vi-VN" sz="4000">
                <a:latin typeface="Arial" panose="020B0604020202020204" pitchFamily="34" charset="0"/>
                <a:cs typeface="Arial" panose="020B0604020202020204" pitchFamily="34" charset="0"/>
              </a:rPr>
              <a:t>Sau khi tải xong, cài đặt theo hướng dẫn.</a:t>
            </a:r>
            <a:endParaRPr lang="en-US" sz="4000">
              <a:latin typeface="Arial" panose="020B0604020202020204" pitchFamily="34" charset="0"/>
              <a:cs typeface="Arial"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xmlns="" id="{D0CB2C28-0DF9-7F9E-A084-3B7F822A4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2610953"/>
            <a:ext cx="8305800" cy="63869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barn(inVertic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xmlns="" id="{D7354A72-7F07-D4AC-7094-42BF45B1C55F}"/>
              </a:ext>
            </a:extLst>
          </p:cNvPr>
          <p:cNvSpPr txBox="1"/>
          <p:nvPr/>
        </p:nvSpPr>
        <p:spPr>
          <a:xfrm>
            <a:off x="3670935" y="800100"/>
            <a:ext cx="10946130" cy="1015663"/>
          </a:xfrm>
          <a:prstGeom prst="rect">
            <a:avLst/>
          </a:prstGeom>
          <a:noFill/>
        </p:spPr>
        <p:txBody>
          <a:bodyPr wrap="square">
            <a:spAutoFit/>
          </a:bodyPr>
          <a:lstStyle/>
          <a:p>
            <a:pPr algn="ctr"/>
            <a:r>
              <a:rPr lang="en-US" sz="6000" b="1">
                <a:solidFill>
                  <a:schemeClr val="tx1"/>
                </a:solidFill>
                <a:latin typeface="Arial" panose="020B0604020202020204" pitchFamily="34" charset="0"/>
                <a:cs typeface="Arial" panose="020B0604020202020204" pitchFamily="34" charset="0"/>
              </a:rPr>
              <a:t>b) Giao diện của Inkscape</a:t>
            </a:r>
          </a:p>
        </p:txBody>
      </p:sp>
      <p:pic>
        <p:nvPicPr>
          <p:cNvPr id="8" name="Picture 7" descr="Graphical user interface, application, Word&#10;&#10;Description automatically generated">
            <a:extLst>
              <a:ext uri="{FF2B5EF4-FFF2-40B4-BE49-F238E27FC236}">
                <a16:creationId xmlns:a16="http://schemas.microsoft.com/office/drawing/2014/main" xmlns="" id="{37664B04-B4A2-9952-FCC0-6A085CCAA2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857031" y="1245731"/>
            <a:ext cx="14573938" cy="77955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a:extLst>
              <a:ext uri="{FF2B5EF4-FFF2-40B4-BE49-F238E27FC236}">
                <a16:creationId xmlns:a16="http://schemas.microsoft.com/office/drawing/2014/main" xmlns="" id="{67613016-D143-4EA8-2B48-C6F65EEC5628}"/>
              </a:ext>
            </a:extLst>
          </p:cNvPr>
          <p:cNvSpPr txBox="1"/>
          <p:nvPr/>
        </p:nvSpPr>
        <p:spPr>
          <a:xfrm>
            <a:off x="11049004" y="640140"/>
            <a:ext cx="4724400" cy="523220"/>
          </a:xfrm>
          <a:prstGeom prst="rect">
            <a:avLst/>
          </a:prstGeom>
          <a:noFill/>
        </p:spPr>
        <p:txBody>
          <a:bodyPr wrap="square">
            <a:spAutoFit/>
          </a:bodyPr>
          <a:lstStyle/>
          <a:p>
            <a:pPr algn="ctr"/>
            <a:r>
              <a:rPr lang="en-US" sz="2800">
                <a:solidFill>
                  <a:schemeClr val="tx1"/>
                </a:solidFill>
                <a:latin typeface="Arial" panose="020B0604020202020204" pitchFamily="34" charset="0"/>
                <a:cs typeface="Arial" panose="020B0604020202020204" pitchFamily="34" charset="0"/>
              </a:rPr>
              <a:t>Thanh điều khiển thuộc tính</a:t>
            </a:r>
            <a:endParaRPr lang="en-US" sz="2800" dirty="0">
              <a:solidFill>
                <a:schemeClr val="tx1"/>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xmlns="" id="{6A53A4C9-DB3B-F221-0AD0-0E4DB033B5AB}"/>
              </a:ext>
            </a:extLst>
          </p:cNvPr>
          <p:cNvCxnSpPr>
            <a:cxnSpLocks/>
          </p:cNvCxnSpPr>
          <p:nvPr/>
        </p:nvCxnSpPr>
        <p:spPr>
          <a:xfrm>
            <a:off x="5029200" y="972520"/>
            <a:ext cx="0" cy="4989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87C6FCB0-44E1-5DE5-261C-F8D20BCCFFB6}"/>
              </a:ext>
            </a:extLst>
          </p:cNvPr>
          <p:cNvSpPr txBox="1"/>
          <p:nvPr/>
        </p:nvSpPr>
        <p:spPr>
          <a:xfrm>
            <a:off x="3352800" y="443500"/>
            <a:ext cx="3657600" cy="523220"/>
          </a:xfrm>
          <a:prstGeom prst="rect">
            <a:avLst/>
          </a:prstGeom>
          <a:noFill/>
        </p:spPr>
        <p:txBody>
          <a:bodyPr wrap="square">
            <a:spAutoFit/>
          </a:bodyPr>
          <a:lstStyle/>
          <a:p>
            <a:pPr algn="ctr"/>
            <a:r>
              <a:rPr lang="en-US" sz="2800">
                <a:solidFill>
                  <a:schemeClr val="tx1"/>
                </a:solidFill>
                <a:latin typeface="Arial" panose="020B0604020202020204" pitchFamily="34" charset="0"/>
                <a:cs typeface="Arial" panose="020B0604020202020204" pitchFamily="34" charset="0"/>
              </a:rPr>
              <a:t>Thanh bảng chọn</a:t>
            </a:r>
            <a:endParaRPr lang="en-US" sz="2800" dirty="0">
              <a:solidFill>
                <a:schemeClr val="tx1"/>
              </a:solidFill>
              <a:latin typeface="Arial" panose="020B0604020202020204" pitchFamily="34" charset="0"/>
              <a:cs typeface="Arial" panose="020B0604020202020204" pitchFamily="34" charset="0"/>
            </a:endParaRPr>
          </a:p>
        </p:txBody>
      </p:sp>
      <p:cxnSp>
        <p:nvCxnSpPr>
          <p:cNvPr id="16" name="Straight Arrow Connector 15">
            <a:extLst>
              <a:ext uri="{FF2B5EF4-FFF2-40B4-BE49-F238E27FC236}">
                <a16:creationId xmlns:a16="http://schemas.microsoft.com/office/drawing/2014/main" xmlns="" id="{60685687-697B-F36D-6272-D257BEDF89C9}"/>
              </a:ext>
            </a:extLst>
          </p:cNvPr>
          <p:cNvCxnSpPr>
            <a:cxnSpLocks/>
          </p:cNvCxnSpPr>
          <p:nvPr/>
        </p:nvCxnSpPr>
        <p:spPr>
          <a:xfrm flipV="1">
            <a:off x="16306800" y="8012784"/>
            <a:ext cx="0" cy="13677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09D87A83-ECDC-E450-3C2E-48ACFAB27DE7}"/>
              </a:ext>
            </a:extLst>
          </p:cNvPr>
          <p:cNvSpPr txBox="1"/>
          <p:nvPr/>
        </p:nvSpPr>
        <p:spPr>
          <a:xfrm>
            <a:off x="16430969" y="725577"/>
            <a:ext cx="1485897" cy="1951496"/>
          </a:xfrm>
          <a:prstGeom prst="rect">
            <a:avLst/>
          </a:prstGeom>
          <a:noFill/>
        </p:spPr>
        <p:txBody>
          <a:bodyPr wrap="square">
            <a:spAutoFit/>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Hộp thoại lệnh</a:t>
            </a:r>
            <a:endParaRPr lang="en-US" sz="28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4725A9B7-2FF2-02A6-FEFE-4B5F52177E7F}"/>
              </a:ext>
            </a:extLst>
          </p:cNvPr>
          <p:cNvSpPr txBox="1"/>
          <p:nvPr/>
        </p:nvSpPr>
        <p:spPr>
          <a:xfrm>
            <a:off x="14290872" y="9257073"/>
            <a:ext cx="3625994" cy="658835"/>
          </a:xfrm>
          <a:prstGeom prst="rect">
            <a:avLst/>
          </a:prstGeom>
          <a:noFill/>
        </p:spPr>
        <p:txBody>
          <a:bodyPr wrap="square">
            <a:spAutoFit/>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Các nút lệnh nhanh</a:t>
            </a:r>
            <a:endParaRPr lang="en-US" sz="2800" dirty="0">
              <a:solidFill>
                <a:schemeClr val="tx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97405A9F-C8E0-FC9D-7307-6876BDFCE572}"/>
              </a:ext>
            </a:extLst>
          </p:cNvPr>
          <p:cNvGrpSpPr/>
          <p:nvPr/>
        </p:nvGrpSpPr>
        <p:grpSpPr>
          <a:xfrm>
            <a:off x="12344400" y="1316219"/>
            <a:ext cx="853440" cy="498939"/>
            <a:chOff x="12344400" y="1316219"/>
            <a:chExt cx="853440" cy="498939"/>
          </a:xfrm>
        </p:grpSpPr>
        <p:cxnSp>
          <p:nvCxnSpPr>
            <p:cNvPr id="14" name="Straight Arrow Connector 13">
              <a:extLst>
                <a:ext uri="{FF2B5EF4-FFF2-40B4-BE49-F238E27FC236}">
                  <a16:creationId xmlns:a16="http://schemas.microsoft.com/office/drawing/2014/main" xmlns="" id="{9F8DE253-7367-20E8-6F90-E5FF4105591A}"/>
                </a:ext>
              </a:extLst>
            </p:cNvPr>
            <p:cNvCxnSpPr>
              <a:cxnSpLocks/>
            </p:cNvCxnSpPr>
            <p:nvPr/>
          </p:nvCxnSpPr>
          <p:spPr>
            <a:xfrm flipH="1">
              <a:off x="12344400" y="1790700"/>
              <a:ext cx="8382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7166DBAF-9195-A173-12D5-7520567FD69A}"/>
                </a:ext>
              </a:extLst>
            </p:cNvPr>
            <p:cNvCxnSpPr>
              <a:cxnSpLocks/>
            </p:cNvCxnSpPr>
            <p:nvPr/>
          </p:nvCxnSpPr>
          <p:spPr>
            <a:xfrm>
              <a:off x="13197840" y="1316219"/>
              <a:ext cx="0" cy="498939"/>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BA9C8F46-8085-E7A3-564D-06B62775B5C1}"/>
              </a:ext>
            </a:extLst>
          </p:cNvPr>
          <p:cNvGrpSpPr/>
          <p:nvPr/>
        </p:nvGrpSpPr>
        <p:grpSpPr>
          <a:xfrm>
            <a:off x="15278100" y="1565688"/>
            <a:ext cx="1333500" cy="952551"/>
            <a:chOff x="15278100" y="1565688"/>
            <a:chExt cx="1333500" cy="952551"/>
          </a:xfrm>
        </p:grpSpPr>
        <p:cxnSp>
          <p:nvCxnSpPr>
            <p:cNvPr id="29" name="Straight Arrow Connector 28">
              <a:extLst>
                <a:ext uri="{FF2B5EF4-FFF2-40B4-BE49-F238E27FC236}">
                  <a16:creationId xmlns:a16="http://schemas.microsoft.com/office/drawing/2014/main" xmlns="" id="{1FB4FA1A-3F9C-8FD8-0082-FD5F892C936F}"/>
                </a:ext>
              </a:extLst>
            </p:cNvPr>
            <p:cNvCxnSpPr>
              <a:cxnSpLocks/>
            </p:cNvCxnSpPr>
            <p:nvPr/>
          </p:nvCxnSpPr>
          <p:spPr>
            <a:xfrm>
              <a:off x="15278100" y="1565688"/>
              <a:ext cx="0" cy="952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5AA95F57-3765-FE35-E00E-D7F51B815563}"/>
                </a:ext>
              </a:extLst>
            </p:cNvPr>
            <p:cNvCxnSpPr>
              <a:cxnSpLocks/>
            </p:cNvCxnSpPr>
            <p:nvPr/>
          </p:nvCxnSpPr>
          <p:spPr>
            <a:xfrm flipH="1">
              <a:off x="15278100" y="1582526"/>
              <a:ext cx="133350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xmlns="" id="{1EEB1D75-CF76-A480-BFCB-CDF8F630EC65}"/>
              </a:ext>
            </a:extLst>
          </p:cNvPr>
          <p:cNvSpPr txBox="1"/>
          <p:nvPr/>
        </p:nvSpPr>
        <p:spPr>
          <a:xfrm>
            <a:off x="2895600" y="4987586"/>
            <a:ext cx="3276600" cy="523220"/>
          </a:xfrm>
          <a:prstGeom prst="rect">
            <a:avLst/>
          </a:prstGeom>
          <a:noFill/>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Vùng làm việc</a:t>
            </a:r>
            <a:endParaRPr lang="en-US" sz="2800"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930A1C50-7B89-853A-2577-231584240C6E}"/>
              </a:ext>
            </a:extLst>
          </p:cNvPr>
          <p:cNvSpPr txBox="1"/>
          <p:nvPr/>
        </p:nvSpPr>
        <p:spPr>
          <a:xfrm>
            <a:off x="7391400" y="4433983"/>
            <a:ext cx="3276600" cy="523220"/>
          </a:xfrm>
          <a:prstGeom prst="rect">
            <a:avLst/>
          </a:prstGeom>
          <a:noFill/>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Trang in</a:t>
            </a:r>
            <a:endParaRPr lang="en-US" sz="2800" dirty="0">
              <a:solidFill>
                <a:srgbClr val="FF0000"/>
              </a:solidFill>
              <a:latin typeface="Arial" panose="020B0604020202020204" pitchFamily="34" charset="0"/>
              <a:cs typeface="Arial" panose="020B0604020202020204" pitchFamily="34" charset="0"/>
            </a:endParaRPr>
          </a:p>
        </p:txBody>
      </p:sp>
      <p:cxnSp>
        <p:nvCxnSpPr>
          <p:cNvPr id="40" name="Straight Arrow Connector 39">
            <a:extLst>
              <a:ext uri="{FF2B5EF4-FFF2-40B4-BE49-F238E27FC236}">
                <a16:creationId xmlns:a16="http://schemas.microsoft.com/office/drawing/2014/main" xmlns="" id="{1CB81750-875C-A7A0-AC4A-264B11A68C2D}"/>
              </a:ext>
            </a:extLst>
          </p:cNvPr>
          <p:cNvCxnSpPr>
            <a:cxnSpLocks/>
          </p:cNvCxnSpPr>
          <p:nvPr/>
        </p:nvCxnSpPr>
        <p:spPr>
          <a:xfrm>
            <a:off x="942631" y="4838700"/>
            <a:ext cx="9144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BE4ABFF1-CC65-EF6C-4750-65BC6F13F071}"/>
              </a:ext>
            </a:extLst>
          </p:cNvPr>
          <p:cNvSpPr txBox="1"/>
          <p:nvPr/>
        </p:nvSpPr>
        <p:spPr>
          <a:xfrm>
            <a:off x="265578" y="4043010"/>
            <a:ext cx="1485897" cy="1305165"/>
          </a:xfrm>
          <a:prstGeom prst="rect">
            <a:avLst/>
          </a:prstGeom>
          <a:noFill/>
        </p:spPr>
        <p:txBody>
          <a:bodyPr wrap="square">
            <a:spAutoFit/>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Hộp công cụ</a:t>
            </a:r>
            <a:endParaRPr lang="en-US" sz="2800" dirty="0">
              <a:solidFill>
                <a:schemeClr val="tx1"/>
              </a:solidFill>
              <a:latin typeface="Arial" panose="020B0604020202020204" pitchFamily="34" charset="0"/>
              <a:cs typeface="Arial" panose="020B0604020202020204" pitchFamily="34" charset="0"/>
            </a:endParaRPr>
          </a:p>
        </p:txBody>
      </p:sp>
      <p:cxnSp>
        <p:nvCxnSpPr>
          <p:cNvPr id="43" name="Straight Arrow Connector 42">
            <a:extLst>
              <a:ext uri="{FF2B5EF4-FFF2-40B4-BE49-F238E27FC236}">
                <a16:creationId xmlns:a16="http://schemas.microsoft.com/office/drawing/2014/main" xmlns="" id="{DDA5DB7A-7CB2-F92B-FE04-BFE7E50C5B37}"/>
              </a:ext>
            </a:extLst>
          </p:cNvPr>
          <p:cNvCxnSpPr>
            <a:cxnSpLocks/>
          </p:cNvCxnSpPr>
          <p:nvPr/>
        </p:nvCxnSpPr>
        <p:spPr>
          <a:xfrm>
            <a:off x="5410200" y="7962900"/>
            <a:ext cx="0" cy="6513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B0DCFBB9-FC49-23C4-05A3-E3D3AF585462}"/>
              </a:ext>
            </a:extLst>
          </p:cNvPr>
          <p:cNvSpPr txBox="1"/>
          <p:nvPr/>
        </p:nvSpPr>
        <p:spPr>
          <a:xfrm>
            <a:off x="3771900" y="7470442"/>
            <a:ext cx="3276600" cy="523220"/>
          </a:xfrm>
          <a:prstGeom prst="rect">
            <a:avLst/>
          </a:prstGeom>
          <a:noFill/>
        </p:spPr>
        <p:txBody>
          <a:bodyPr wrap="square">
            <a:spAutoFit/>
          </a:bodyPr>
          <a:lstStyle/>
          <a:p>
            <a:pPr algn="ctr"/>
            <a:r>
              <a:rPr lang="en-US" sz="2800">
                <a:solidFill>
                  <a:schemeClr val="tx1"/>
                </a:solidFill>
                <a:latin typeface="Arial" panose="020B0604020202020204" pitchFamily="34" charset="0"/>
                <a:cs typeface="Arial" panose="020B0604020202020204" pitchFamily="34" charset="0"/>
              </a:rPr>
              <a:t>Bảng màu</a:t>
            </a:r>
            <a:endParaRPr lang="en-US" sz="2800" dirty="0">
              <a:solidFill>
                <a:schemeClr val="tx1"/>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xmlns="" id="{35BB86EF-AA45-F54D-77AD-C0AE5A788644}"/>
              </a:ext>
            </a:extLst>
          </p:cNvPr>
          <p:cNvGrpSpPr/>
          <p:nvPr/>
        </p:nvGrpSpPr>
        <p:grpSpPr>
          <a:xfrm>
            <a:off x="6172200" y="9041269"/>
            <a:ext cx="1333500" cy="678522"/>
            <a:chOff x="6172200" y="9041269"/>
            <a:chExt cx="1333500" cy="678522"/>
          </a:xfrm>
        </p:grpSpPr>
        <p:cxnSp>
          <p:nvCxnSpPr>
            <p:cNvPr id="47" name="Straight Arrow Connector 46">
              <a:extLst>
                <a:ext uri="{FF2B5EF4-FFF2-40B4-BE49-F238E27FC236}">
                  <a16:creationId xmlns:a16="http://schemas.microsoft.com/office/drawing/2014/main" xmlns="" id="{6B7D57F3-318F-6592-1AC0-0223F68CBEE6}"/>
                </a:ext>
              </a:extLst>
            </p:cNvPr>
            <p:cNvCxnSpPr>
              <a:cxnSpLocks/>
            </p:cNvCxnSpPr>
            <p:nvPr/>
          </p:nvCxnSpPr>
          <p:spPr>
            <a:xfrm flipV="1">
              <a:off x="6172200" y="9041269"/>
              <a:ext cx="0" cy="6785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AB1FEBB3-435C-90BE-55C2-385BEF7B099B}"/>
                </a:ext>
              </a:extLst>
            </p:cNvPr>
            <p:cNvCxnSpPr>
              <a:cxnSpLocks/>
            </p:cNvCxnSpPr>
            <p:nvPr/>
          </p:nvCxnSpPr>
          <p:spPr>
            <a:xfrm flipH="1">
              <a:off x="6172200" y="9686877"/>
              <a:ext cx="133350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0" name="TextBox 49">
            <a:extLst>
              <a:ext uri="{FF2B5EF4-FFF2-40B4-BE49-F238E27FC236}">
                <a16:creationId xmlns:a16="http://schemas.microsoft.com/office/drawing/2014/main" xmlns="" id="{10C76733-4B1E-7F8C-04BD-51FD212C1F7C}"/>
              </a:ext>
            </a:extLst>
          </p:cNvPr>
          <p:cNvSpPr txBox="1"/>
          <p:nvPr/>
        </p:nvSpPr>
        <p:spPr>
          <a:xfrm>
            <a:off x="6078512" y="9163657"/>
            <a:ext cx="3276600" cy="523220"/>
          </a:xfrm>
          <a:prstGeom prst="rect">
            <a:avLst/>
          </a:prstGeom>
          <a:noFill/>
        </p:spPr>
        <p:txBody>
          <a:bodyPr wrap="square">
            <a:spAutoFit/>
          </a:bodyPr>
          <a:lstStyle/>
          <a:p>
            <a:pPr algn="ctr"/>
            <a:r>
              <a:rPr lang="en-US" sz="2800">
                <a:solidFill>
                  <a:schemeClr val="tx1"/>
                </a:solidFill>
                <a:latin typeface="Arial" panose="020B0604020202020204" pitchFamily="34" charset="0"/>
                <a:cs typeface="Arial" panose="020B0604020202020204" pitchFamily="34" charset="0"/>
              </a:rPr>
              <a:t>Thanh trạng thái</a:t>
            </a:r>
            <a:endParaRPr lang="en-US" sz="280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5"/>
                                        </p:tgtEl>
                                      </p:cBhvr>
                                    </p:animEffect>
                                    <p:set>
                                      <p:cBhvr>
                                        <p:cTn id="13" dur="1" fill="hold">
                                          <p:stCondLst>
                                            <p:cond delay="499"/>
                                          </p:stCondLst>
                                        </p:cTn>
                                        <p:tgtEl>
                                          <p:spTgt spid="55"/>
                                        </p:tgtEl>
                                        <p:attrNameLst>
                                          <p:attrName>style.visibility</p:attrName>
                                        </p:attrNameLst>
                                      </p:cBhvr>
                                      <p:to>
                                        <p:strVal val="hidden"/>
                                      </p:to>
                                    </p:se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barn(inVertical)">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arn(inVertical)">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arn(inVertical)">
                                      <p:cBhvr>
                                        <p:cTn id="76" dur="5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up)">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wipe(down)">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barn(inVertical)">
                                      <p:cBhvr>
                                        <p:cTn id="9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15" grpId="0"/>
      <p:bldP spid="13" grpId="0"/>
      <p:bldP spid="21" grpId="0"/>
      <p:bldP spid="24" grpId="0"/>
      <p:bldP spid="37" grpId="0"/>
      <p:bldP spid="39" grpId="0"/>
      <p:bldP spid="42" grpId="0"/>
      <p:bldP spid="46"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3CD1E08-4786-EF4D-0967-075ECE6CF7B1}"/>
              </a:ext>
            </a:extLst>
          </p:cNvPr>
          <p:cNvSpPr txBox="1"/>
          <p:nvPr/>
        </p:nvSpPr>
        <p:spPr>
          <a:xfrm>
            <a:off x="1219200" y="419100"/>
            <a:ext cx="15849600" cy="1998176"/>
          </a:xfrm>
          <a:prstGeom prst="rect">
            <a:avLst/>
          </a:prstGeom>
          <a:noFill/>
        </p:spPr>
        <p:txBody>
          <a:bodyPr wrap="square">
            <a:spAutoFit/>
          </a:bodyPr>
          <a:lstStyle/>
          <a:p>
            <a:pPr algn="ctr">
              <a:lnSpc>
                <a:spcPct val="150000"/>
              </a:lnSpc>
            </a:pPr>
            <a:r>
              <a:rPr lang="vi-VN" sz="4400" b="1" i="0">
                <a:solidFill>
                  <a:srgbClr val="333333"/>
                </a:solidFill>
                <a:effectLst/>
                <a:latin typeface="Arial" panose="020B0604020202020204" pitchFamily="34" charset="0"/>
                <a:cs typeface="Arial" panose="020B0604020202020204" pitchFamily="34" charset="0"/>
              </a:rPr>
              <a:t>Câu 1.</a:t>
            </a:r>
            <a:r>
              <a:rPr lang="vi-VN" sz="4400" b="0" i="0">
                <a:solidFill>
                  <a:srgbClr val="333333"/>
                </a:solidFill>
                <a:effectLst/>
                <a:latin typeface="Arial" panose="020B0604020202020204" pitchFamily="34" charset="0"/>
                <a:cs typeface="Arial" panose="020B0604020202020204" pitchFamily="34" charset="0"/>
              </a:rPr>
              <a:t> Cần thiết kế một bộ các sản phẩm bút, sổ, danh thiếp, bì thư, túi giấy. Theo em nên dùng phần mềm nào?</a:t>
            </a:r>
            <a:endParaRPr lang="en-US" sz="4400">
              <a:latin typeface="Arial" panose="020B0604020202020204" pitchFamily="34" charset="0"/>
              <a:cs typeface="Arial" panose="020B0604020202020204" pitchFamily="34" charset="0"/>
            </a:endParaRPr>
          </a:p>
        </p:txBody>
      </p:sp>
      <p:sp>
        <p:nvSpPr>
          <p:cNvPr id="6" name="Flowchart: Preparation 5">
            <a:extLst>
              <a:ext uri="{FF2B5EF4-FFF2-40B4-BE49-F238E27FC236}">
                <a16:creationId xmlns:a16="http://schemas.microsoft.com/office/drawing/2014/main" xmlns="" id="{55DC2A09-423F-D9E7-FA08-45B0E2D0421F}"/>
              </a:ext>
            </a:extLst>
          </p:cNvPr>
          <p:cNvSpPr/>
          <p:nvPr/>
        </p:nvSpPr>
        <p:spPr>
          <a:xfrm>
            <a:off x="2438400" y="26289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Photoshop</a:t>
            </a:r>
          </a:p>
        </p:txBody>
      </p:sp>
      <p:sp>
        <p:nvSpPr>
          <p:cNvPr id="7" name="Flowchart: Preparation 6">
            <a:extLst>
              <a:ext uri="{FF2B5EF4-FFF2-40B4-BE49-F238E27FC236}">
                <a16:creationId xmlns:a16="http://schemas.microsoft.com/office/drawing/2014/main" xmlns="" id="{D4ED6AE0-FAFD-92E6-51CB-44520D8A281C}"/>
              </a:ext>
            </a:extLst>
          </p:cNvPr>
          <p:cNvSpPr/>
          <p:nvPr/>
        </p:nvSpPr>
        <p:spPr>
          <a:xfrm>
            <a:off x="10210800" y="26289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Inkscape</a:t>
            </a:r>
          </a:p>
        </p:txBody>
      </p:sp>
      <p:sp>
        <p:nvSpPr>
          <p:cNvPr id="8" name="Flowchart: Preparation 7">
            <a:extLst>
              <a:ext uri="{FF2B5EF4-FFF2-40B4-BE49-F238E27FC236}">
                <a16:creationId xmlns:a16="http://schemas.microsoft.com/office/drawing/2014/main" xmlns="" id="{F27E53DB-B35D-D7C3-CD98-91870F3B1EA9}"/>
              </a:ext>
            </a:extLst>
          </p:cNvPr>
          <p:cNvSpPr/>
          <p:nvPr/>
        </p:nvSpPr>
        <p:spPr>
          <a:xfrm>
            <a:off x="10210800" y="2628900"/>
            <a:ext cx="5638800" cy="2133600"/>
          </a:xfrm>
          <a:prstGeom prst="flowChartPrepa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Inkscape</a:t>
            </a:r>
          </a:p>
        </p:txBody>
      </p:sp>
      <p:sp>
        <p:nvSpPr>
          <p:cNvPr id="9" name="TextBox 8">
            <a:extLst>
              <a:ext uri="{FF2B5EF4-FFF2-40B4-BE49-F238E27FC236}">
                <a16:creationId xmlns:a16="http://schemas.microsoft.com/office/drawing/2014/main" xmlns="" id="{92271E8E-15BE-0C81-79B4-46C93F35C41A}"/>
              </a:ext>
            </a:extLst>
          </p:cNvPr>
          <p:cNvSpPr txBox="1"/>
          <p:nvPr/>
        </p:nvSpPr>
        <p:spPr>
          <a:xfrm>
            <a:off x="2857500" y="5143500"/>
            <a:ext cx="12573000" cy="1998176"/>
          </a:xfrm>
          <a:prstGeom prst="rect">
            <a:avLst/>
          </a:prstGeom>
          <a:noFill/>
        </p:spPr>
        <p:txBody>
          <a:bodyPr wrap="square">
            <a:spAutoFit/>
          </a:bodyPr>
          <a:lstStyle/>
          <a:p>
            <a:pPr algn="ctr">
              <a:lnSpc>
                <a:spcPct val="150000"/>
              </a:lnSpc>
            </a:pPr>
            <a:r>
              <a:rPr lang="vi-VN" sz="4400" b="1" i="0">
                <a:solidFill>
                  <a:srgbClr val="333333"/>
                </a:solidFill>
                <a:effectLst/>
                <a:latin typeface="Arial" panose="020B0604020202020204" pitchFamily="34" charset="0"/>
                <a:cs typeface="Arial" panose="020B0604020202020204" pitchFamily="34" charset="0"/>
              </a:rPr>
              <a:t>Câu </a:t>
            </a:r>
            <a:r>
              <a:rPr lang="en-US" sz="4400" b="1" i="0">
                <a:solidFill>
                  <a:srgbClr val="333333"/>
                </a:solidFill>
                <a:effectLst/>
                <a:latin typeface="Arial" panose="020B0604020202020204" pitchFamily="34" charset="0"/>
                <a:cs typeface="Arial" panose="020B0604020202020204" pitchFamily="34" charset="0"/>
              </a:rPr>
              <a:t>2</a:t>
            </a:r>
            <a:r>
              <a:rPr lang="vi-VN" sz="4400" b="1" i="0">
                <a:solidFill>
                  <a:srgbClr val="333333"/>
                </a:solidFill>
                <a:effectLst/>
                <a:latin typeface="Arial" panose="020B0604020202020204" pitchFamily="34" charset="0"/>
                <a:cs typeface="Arial" panose="020B0604020202020204" pitchFamily="34" charset="0"/>
              </a:rPr>
              <a:t>.</a:t>
            </a:r>
            <a:r>
              <a:rPr lang="vi-VN" sz="4400" b="0" i="0">
                <a:solidFill>
                  <a:srgbClr val="333333"/>
                </a:solidFill>
                <a:effectLst/>
                <a:latin typeface="Arial" panose="020B0604020202020204" pitchFamily="34" charset="0"/>
                <a:cs typeface="Arial" panose="020B0604020202020204" pitchFamily="34" charset="0"/>
              </a:rPr>
              <a:t> Em hãy cho biết có thể vẽ hình vào đâu trên màn hình làm việc của Inkscape</a:t>
            </a:r>
            <a:r>
              <a:rPr lang="en-US" sz="4400" b="0" i="0">
                <a:solidFill>
                  <a:srgbClr val="333333"/>
                </a:solidFill>
                <a:effectLst/>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sp>
        <p:nvSpPr>
          <p:cNvPr id="10" name="Flowchart: Preparation 9">
            <a:extLst>
              <a:ext uri="{FF2B5EF4-FFF2-40B4-BE49-F238E27FC236}">
                <a16:creationId xmlns:a16="http://schemas.microsoft.com/office/drawing/2014/main" xmlns="" id="{74F4E3A1-D37D-A09B-8DC7-712DB96D9914}"/>
              </a:ext>
            </a:extLst>
          </p:cNvPr>
          <p:cNvSpPr/>
          <p:nvPr/>
        </p:nvSpPr>
        <p:spPr>
          <a:xfrm>
            <a:off x="2438400" y="73533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Toàn bộ vùng làm việc</a:t>
            </a:r>
          </a:p>
        </p:txBody>
      </p:sp>
      <p:sp>
        <p:nvSpPr>
          <p:cNvPr id="11" name="Flowchart: Preparation 10">
            <a:extLst>
              <a:ext uri="{FF2B5EF4-FFF2-40B4-BE49-F238E27FC236}">
                <a16:creationId xmlns:a16="http://schemas.microsoft.com/office/drawing/2014/main" xmlns="" id="{6A9BB066-4EE4-CEE4-92DC-F78F0BFF4546}"/>
              </a:ext>
            </a:extLst>
          </p:cNvPr>
          <p:cNvSpPr/>
          <p:nvPr/>
        </p:nvSpPr>
        <p:spPr>
          <a:xfrm>
            <a:off x="10210800" y="7353300"/>
            <a:ext cx="5638800" cy="2133600"/>
          </a:xfrm>
          <a:prstGeom prst="flowChartPreparation">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Trong khu vực trang in</a:t>
            </a:r>
          </a:p>
        </p:txBody>
      </p:sp>
      <p:sp>
        <p:nvSpPr>
          <p:cNvPr id="13" name="Flowchart: Preparation 12">
            <a:extLst>
              <a:ext uri="{FF2B5EF4-FFF2-40B4-BE49-F238E27FC236}">
                <a16:creationId xmlns:a16="http://schemas.microsoft.com/office/drawing/2014/main" xmlns="" id="{97B299A8-AFBB-7B4F-1AB4-9A011FB51E7E}"/>
              </a:ext>
            </a:extLst>
          </p:cNvPr>
          <p:cNvSpPr/>
          <p:nvPr/>
        </p:nvSpPr>
        <p:spPr>
          <a:xfrm>
            <a:off x="2438400" y="7353300"/>
            <a:ext cx="5638800" cy="2133600"/>
          </a:xfrm>
          <a:prstGeom prst="flowChartPreparati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Toàn bộ vùng làm việc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779" y="6714065"/>
            <a:ext cx="2468573" cy="3572935"/>
          </a:xfrm>
          <a:prstGeom prst="rect">
            <a:avLst/>
          </a:prstGeom>
        </p:spPr>
      </p:pic>
      <p:grpSp>
        <p:nvGrpSpPr>
          <p:cNvPr id="2" name="Group 2"/>
          <p:cNvGrpSpPr/>
          <p:nvPr/>
        </p:nvGrpSpPr>
        <p:grpSpPr>
          <a:xfrm>
            <a:off x="1028700" y="1028700"/>
            <a:ext cx="16230600" cy="8229600"/>
            <a:chOff x="0" y="0"/>
            <a:chExt cx="5920967" cy="3002180"/>
          </a:xfrm>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A8D6CE"/>
            </a:solidFill>
          </p:spPr>
        </p:sp>
      </p:grpSp>
      <p:sp>
        <p:nvSpPr>
          <p:cNvPr id="7" name="TextBox 32">
            <a:extLst>
              <a:ext uri="{FF2B5EF4-FFF2-40B4-BE49-F238E27FC236}">
                <a16:creationId xmlns:a16="http://schemas.microsoft.com/office/drawing/2014/main" xmlns="" id="{847E7D0C-AF7D-0180-3FB0-92615602156A}"/>
              </a:ext>
            </a:extLst>
          </p:cNvPr>
          <p:cNvSpPr txBox="1"/>
          <p:nvPr/>
        </p:nvSpPr>
        <p:spPr>
          <a:xfrm>
            <a:off x="7748659" y="1806452"/>
            <a:ext cx="8787976" cy="1015663"/>
          </a:xfrm>
          <a:prstGeom prst="rect">
            <a:avLst/>
          </a:prstGeom>
        </p:spPr>
        <p:txBody>
          <a:bodyPr lIns="0" tIns="0" rIns="0" bIns="0" rtlCol="0" anchor="t">
            <a:spAutoFit/>
          </a:bodyPr>
          <a:lstStyle/>
          <a:p>
            <a:pPr algn="ctr">
              <a:spcBef>
                <a:spcPct val="0"/>
              </a:spcBef>
            </a:pPr>
            <a:r>
              <a:rPr lang="en-US" sz="6600" b="1">
                <a:solidFill>
                  <a:srgbClr val="C00000"/>
                </a:solidFill>
                <a:latin typeface="Arial" panose="020B0604020202020204" pitchFamily="34" charset="0"/>
                <a:cs typeface="Arial" panose="020B0604020202020204" pitchFamily="34" charset="0"/>
              </a:rPr>
              <a:t>KHỞI ĐỘNG</a:t>
            </a:r>
          </a:p>
        </p:txBody>
      </p:sp>
      <p:pic>
        <p:nvPicPr>
          <p:cNvPr id="9" name="Picture 8" descr="A picture containing logo&#10;&#10;Description automatically generated">
            <a:extLst>
              <a:ext uri="{FF2B5EF4-FFF2-40B4-BE49-F238E27FC236}">
                <a16:creationId xmlns:a16="http://schemas.microsoft.com/office/drawing/2014/main" xmlns="" id="{058F9F53-7F45-8CD1-5C0D-61D468D59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927258"/>
            <a:ext cx="3026283" cy="4014340"/>
          </a:xfrm>
          <a:prstGeom prst="rect">
            <a:avLst/>
          </a:prstGeom>
        </p:spPr>
      </p:pic>
      <p:pic>
        <p:nvPicPr>
          <p:cNvPr id="11" name="Picture 10" descr="Diagram&#10;&#10;Description automatically generated">
            <a:extLst>
              <a:ext uri="{FF2B5EF4-FFF2-40B4-BE49-F238E27FC236}">
                <a16:creationId xmlns:a16="http://schemas.microsoft.com/office/drawing/2014/main" xmlns="" id="{B07F09FF-20BE-3ED5-A484-DA4E1E9F8818}"/>
              </a:ext>
            </a:extLst>
          </p:cNvPr>
          <p:cNvPicPr>
            <a:picLocks noChangeAspect="1"/>
          </p:cNvPicPr>
          <p:nvPr/>
        </p:nvPicPr>
        <p:blipFill rotWithShape="1">
          <a:blip r:embed="rId5">
            <a:extLst>
              <a:ext uri="{28A0092B-C50C-407E-A947-70E740481C1C}">
                <a14:useLocalDpi xmlns:a14="http://schemas.microsoft.com/office/drawing/2010/main" val="0"/>
              </a:ext>
            </a:extLst>
          </a:blip>
          <a:srcRect l="24774" r="24368"/>
          <a:stretch/>
        </p:blipFill>
        <p:spPr>
          <a:xfrm>
            <a:off x="4495800" y="4904398"/>
            <a:ext cx="2975185" cy="401434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CD2DDC29-72FD-E474-C095-6CA898FB5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1333500"/>
            <a:ext cx="6175585" cy="3473767"/>
          </a:xfrm>
          <a:prstGeom prst="rect">
            <a:avLst/>
          </a:prstGeom>
        </p:spPr>
      </p:pic>
      <p:sp>
        <p:nvSpPr>
          <p:cNvPr id="14" name="TextBox 13">
            <a:extLst>
              <a:ext uri="{FF2B5EF4-FFF2-40B4-BE49-F238E27FC236}">
                <a16:creationId xmlns:a16="http://schemas.microsoft.com/office/drawing/2014/main" xmlns="" id="{9FD14CD6-F920-EB95-2CB5-B372F3C1CF09}"/>
              </a:ext>
            </a:extLst>
          </p:cNvPr>
          <p:cNvSpPr txBox="1"/>
          <p:nvPr/>
        </p:nvSpPr>
        <p:spPr>
          <a:xfrm>
            <a:off x="7645102" y="3173691"/>
            <a:ext cx="8861053" cy="5045164"/>
          </a:xfrm>
          <a:prstGeom prst="rect">
            <a:avLst/>
          </a:prstGeom>
          <a:noFill/>
        </p:spPr>
        <p:txBody>
          <a:bodyPr wrap="square">
            <a:spAutoFit/>
          </a:bodyPr>
          <a:lstStyle/>
          <a:p>
            <a:pPr marL="685800" indent="-685800" algn="just">
              <a:lnSpc>
                <a:spcPct val="150000"/>
              </a:lnSpc>
              <a:buFont typeface="Arial" panose="020B0604020202020204" pitchFamily="34" charset="0"/>
              <a:buChar char="•"/>
            </a:pPr>
            <a:r>
              <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rPr>
              <a:t>Những hình ảnh này thường xuất hiện ở đâu?</a:t>
            </a:r>
          </a:p>
          <a:p>
            <a:pPr marL="685800" indent="-685800" algn="just">
              <a:lnSpc>
                <a:spcPct val="150000"/>
              </a:lnSpc>
              <a:buFont typeface="Arial" panose="020B0604020202020204" pitchFamily="34" charset="0"/>
              <a:buChar char="•"/>
            </a:pPr>
            <a:r>
              <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dùng với mục đích gì?</a:t>
            </a:r>
          </a:p>
          <a:p>
            <a:pPr marL="685800" indent="-685800" algn="just">
              <a:lnSpc>
                <a:spcPct val="150000"/>
              </a:lnSpc>
              <a:buFont typeface="Arial" panose="020B0604020202020204" pitchFamily="34" charset="0"/>
              <a:buChar char="•"/>
            </a:pPr>
            <a:r>
              <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rPr>
              <a:t>Ngành nghề nào tạo ra các </a:t>
            </a: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hình </a:t>
            </a:r>
            <a:r>
              <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rPr>
              <a:t>ảnh này?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barn(inVertical)">
                                      <p:cBhvr>
                                        <p:cTn id="29" dur="500"/>
                                        <p:tgtEl>
                                          <p:spTgt spid="1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xEl>
                                              <p:pRg st="2" end="2"/>
                                            </p:txEl>
                                          </p:spTgt>
                                        </p:tgtEl>
                                        <p:attrNameLst>
                                          <p:attrName>style.visibility</p:attrName>
                                        </p:attrNameLst>
                                      </p:cBhvr>
                                      <p:to>
                                        <p:strVal val="visible"/>
                                      </p:to>
                                    </p:set>
                                    <p:animEffect transition="in" filter="barn(inVertical)">
                                      <p:cBhvr>
                                        <p:cTn id="34"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FA698A7F-7FC3-7D5D-682B-80AFB5F546D0}"/>
              </a:ext>
            </a:extLst>
          </p:cNvPr>
          <p:cNvSpPr txBox="1"/>
          <p:nvPr/>
        </p:nvSpPr>
        <p:spPr>
          <a:xfrm>
            <a:off x="342900" y="564574"/>
            <a:ext cx="17602200" cy="1107996"/>
          </a:xfrm>
          <a:prstGeom prst="rect">
            <a:avLst/>
          </a:prstGeom>
          <a:noFill/>
        </p:spPr>
        <p:txBody>
          <a:bodyPr wrap="square">
            <a:spAutoFit/>
          </a:bodyPr>
          <a:lstStyle/>
          <a:p>
            <a:pPr algn="ctr"/>
            <a:r>
              <a:rPr lang="vi-VN" sz="6600" b="1">
                <a:solidFill>
                  <a:schemeClr val="tx1"/>
                </a:solidFill>
                <a:latin typeface="Arial" panose="020B0604020202020204" pitchFamily="34" charset="0"/>
                <a:cs typeface="Arial" panose="020B0604020202020204" pitchFamily="34" charset="0"/>
              </a:rPr>
              <a:t>3. CÁC ĐỐI TƯỢNG ĐỒ HỌA CỦA HÌNH VẼ</a:t>
            </a:r>
            <a:endParaRPr lang="en-US" sz="6600" b="1">
              <a:solidFill>
                <a:schemeClr val="tx1"/>
              </a:solidFill>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xmlns="" id="{5D56115C-0EFF-80CD-DA74-3FE1649F9B5A}"/>
              </a:ext>
            </a:extLst>
          </p:cNvPr>
          <p:cNvSpPr/>
          <p:nvPr/>
        </p:nvSpPr>
        <p:spPr>
          <a:xfrm>
            <a:off x="0" y="1831896"/>
            <a:ext cx="7543800" cy="1107996"/>
          </a:xfrm>
          <a:prstGeom prst="homePlate">
            <a:avLst/>
          </a:prstGeom>
          <a:solidFill>
            <a:srgbClr val="A8D6CE"/>
          </a:solidFill>
          <a:ln>
            <a:solidFill>
              <a:srgbClr val="A8D6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FF0000"/>
                </a:solidFill>
                <a:latin typeface="Arial" panose="020B0604020202020204" pitchFamily="34" charset="0"/>
                <a:cs typeface="Arial" panose="020B0604020202020204" pitchFamily="34" charset="0"/>
              </a:rPr>
              <a:t>Hoạt động nhóm</a:t>
            </a:r>
          </a:p>
        </p:txBody>
      </p:sp>
      <p:sp>
        <p:nvSpPr>
          <p:cNvPr id="11" name="TextBox 10">
            <a:extLst>
              <a:ext uri="{FF2B5EF4-FFF2-40B4-BE49-F238E27FC236}">
                <a16:creationId xmlns:a16="http://schemas.microsoft.com/office/drawing/2014/main" xmlns="" id="{ADE895C6-35A5-D681-8239-6570A6228ABD}"/>
              </a:ext>
            </a:extLst>
          </p:cNvPr>
          <p:cNvSpPr txBox="1"/>
          <p:nvPr/>
        </p:nvSpPr>
        <p:spPr>
          <a:xfrm>
            <a:off x="502920" y="3280854"/>
            <a:ext cx="12874445" cy="6441572"/>
          </a:xfrm>
          <a:prstGeom prst="rect">
            <a:avLst/>
          </a:prstGeom>
          <a:noFill/>
        </p:spPr>
        <p:txBody>
          <a:bodyPr wrap="square">
            <a:spAutoFit/>
          </a:bodyPr>
          <a:lstStyle/>
          <a:p>
            <a:pPr algn="just">
              <a:lnSpc>
                <a:spcPct val="150000"/>
              </a:lnSpc>
            </a:pPr>
            <a:r>
              <a:rPr lang="en-US" sz="4000" b="1">
                <a:solidFill>
                  <a:srgbClr val="000000"/>
                </a:solidFill>
                <a:latin typeface="Arial" panose="020B0604020202020204" pitchFamily="34" charset="0"/>
                <a:cs typeface="Arial" panose="020B0604020202020204" pitchFamily="34" charset="0"/>
              </a:rPr>
              <a:t>Hoạt động 3: </a:t>
            </a:r>
            <a:r>
              <a:rPr lang="vi-VN" sz="4000">
                <a:solidFill>
                  <a:srgbClr val="000000"/>
                </a:solidFill>
                <a:cs typeface="Arial" panose="020B0604020202020204" pitchFamily="34" charset="0"/>
              </a:rPr>
              <a:t>Nếu chúng ta có một quả dưa hấu và một quả cam ở trên bàn. Xác định xem cần xếp hai quả này như thế nào để:</a:t>
            </a:r>
            <a:endParaRPr lang="en-US" sz="4000">
              <a:solidFill>
                <a:srgbClr val="000000"/>
              </a:solidFill>
              <a:cs typeface="Arial" panose="020B0604020202020204" pitchFamily="34" charset="0"/>
            </a:endParaRPr>
          </a:p>
          <a:p>
            <a:pPr algn="just">
              <a:lnSpc>
                <a:spcPct val="150000"/>
              </a:lnSpc>
            </a:pPr>
            <a:r>
              <a:rPr lang="vi-VN" sz="4000">
                <a:solidFill>
                  <a:srgbClr val="000000"/>
                </a:solidFill>
                <a:cs typeface="Arial" panose="020B0604020202020204" pitchFamily="34" charset="0"/>
              </a:rPr>
              <a:t>a) Nhìn thấy đủ cả hai quả, không quả nào bị che khuất</a:t>
            </a:r>
            <a:r>
              <a:rPr lang="en-US" sz="4000">
                <a:solidFill>
                  <a:srgbClr val="000000"/>
                </a:solidFill>
                <a:cs typeface="Arial" panose="020B0604020202020204" pitchFamily="34" charset="0"/>
              </a:rPr>
              <a:t>.</a:t>
            </a:r>
            <a:endParaRPr lang="vi-VN" sz="4000">
              <a:solidFill>
                <a:srgbClr val="000000"/>
              </a:solidFill>
              <a:cs typeface="Arial" panose="020B0604020202020204" pitchFamily="34" charset="0"/>
            </a:endParaRPr>
          </a:p>
          <a:p>
            <a:pPr algn="just">
              <a:lnSpc>
                <a:spcPct val="150000"/>
              </a:lnSpc>
            </a:pPr>
            <a:r>
              <a:rPr lang="vi-VN" sz="4000">
                <a:solidFill>
                  <a:srgbClr val="000000"/>
                </a:solidFill>
                <a:cs typeface="Arial" panose="020B0604020202020204" pitchFamily="34" charset="0"/>
              </a:rPr>
              <a:t>b) Chỉ nhìn thấy quả dưa hấu</a:t>
            </a:r>
            <a:r>
              <a:rPr lang="en-US" sz="4000">
                <a:solidFill>
                  <a:srgbClr val="000000"/>
                </a:solidFill>
                <a:cs typeface="Arial" panose="020B0604020202020204" pitchFamily="34" charset="0"/>
              </a:rPr>
              <a:t>.</a:t>
            </a:r>
            <a:endParaRPr lang="vi-VN" sz="4000">
              <a:solidFill>
                <a:srgbClr val="000000"/>
              </a:solidFill>
              <a:cs typeface="Arial" panose="020B0604020202020204" pitchFamily="34" charset="0"/>
            </a:endParaRPr>
          </a:p>
          <a:p>
            <a:pPr algn="just">
              <a:lnSpc>
                <a:spcPct val="150000"/>
              </a:lnSpc>
            </a:pPr>
            <a:r>
              <a:rPr lang="vi-VN" sz="4000">
                <a:solidFill>
                  <a:srgbClr val="000000"/>
                </a:solidFill>
                <a:cs typeface="Arial" panose="020B0604020202020204" pitchFamily="34" charset="0"/>
              </a:rPr>
              <a:t>c) Nhìn thấy đủ quả cam, quả dưa hấu bị che một phần.</a:t>
            </a:r>
            <a:endParaRPr lang="en-US" sz="4000">
              <a:solidFill>
                <a:srgbClr val="000000"/>
              </a:solidFill>
              <a:cs typeface="Arial" panose="020B0604020202020204" pitchFamily="34" charset="0"/>
            </a:endParaRPr>
          </a:p>
          <a:p>
            <a:pPr algn="just">
              <a:lnSpc>
                <a:spcPct val="150000"/>
              </a:lnSpc>
            </a:pPr>
            <a:r>
              <a:rPr lang="vi-VN" sz="4000">
                <a:cs typeface="Arial" panose="020B0604020202020204" pitchFamily="34" charset="0"/>
              </a:rPr>
              <a:t>d) Nhìn thấy đủ quả dưa hấu, quả cam bị che một phần</a:t>
            </a:r>
            <a:endParaRPr lang="en-US" sz="4000">
              <a:latin typeface="Arial" panose="020B0604020202020204" pitchFamily="34" charset="0"/>
              <a:cs typeface="Arial" panose="020B0604020202020204" pitchFamily="34" charset="0"/>
            </a:endParaRPr>
          </a:p>
        </p:txBody>
      </p:sp>
      <p:pic>
        <p:nvPicPr>
          <p:cNvPr id="16" name="Picture 22">
            <a:extLst>
              <a:ext uri="{FF2B5EF4-FFF2-40B4-BE49-F238E27FC236}">
                <a16:creationId xmlns:a16="http://schemas.microsoft.com/office/drawing/2014/main" xmlns="" id="{4D97FD4E-7510-EFBD-7944-BD977690C1E5}"/>
              </a:ext>
            </a:extLst>
          </p:cNvPr>
          <p:cNvPicPr>
            <a:picLocks noChangeAspect="1"/>
          </p:cNvPicPr>
          <p:nvPr/>
        </p:nvPicPr>
        <p:blipFill>
          <a:blip r:embed="rId2"/>
          <a:srcRect/>
          <a:stretch>
            <a:fillRect/>
          </a:stretch>
        </p:blipFill>
        <p:spPr>
          <a:xfrm>
            <a:off x="13507550" y="3280854"/>
            <a:ext cx="4277530" cy="3592386"/>
          </a:xfrm>
          <a:prstGeom prst="rect">
            <a:avLst/>
          </a:prstGeom>
        </p:spPr>
      </p:pic>
      <p:pic>
        <p:nvPicPr>
          <p:cNvPr id="17" name="Picture 8">
            <a:extLst>
              <a:ext uri="{FF2B5EF4-FFF2-40B4-BE49-F238E27FC236}">
                <a16:creationId xmlns:a16="http://schemas.microsoft.com/office/drawing/2014/main" xmlns="" id="{9EAD0200-B44B-4936-187F-DEF7CAB709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716000" y="6991609"/>
            <a:ext cx="3090034" cy="27308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F8A4C0AA-304F-B262-B0EE-601A04854C60}"/>
              </a:ext>
            </a:extLst>
          </p:cNvPr>
          <p:cNvGrpSpPr/>
          <p:nvPr/>
        </p:nvGrpSpPr>
        <p:grpSpPr>
          <a:xfrm>
            <a:off x="6639357" y="741717"/>
            <a:ext cx="5009286" cy="1465691"/>
            <a:chOff x="553314" y="782209"/>
            <a:chExt cx="10902887" cy="2683485"/>
          </a:xfrm>
        </p:grpSpPr>
        <p:grpSp>
          <p:nvGrpSpPr>
            <p:cNvPr id="12" name="Group 6">
              <a:extLst>
                <a:ext uri="{FF2B5EF4-FFF2-40B4-BE49-F238E27FC236}">
                  <a16:creationId xmlns:a16="http://schemas.microsoft.com/office/drawing/2014/main" xmlns="" id="{6861418B-3171-1290-A8E9-55B0A9BE641A}"/>
                </a:ext>
              </a:extLst>
            </p:cNvPr>
            <p:cNvGrpSpPr/>
            <p:nvPr/>
          </p:nvGrpSpPr>
          <p:grpSpPr>
            <a:xfrm>
              <a:off x="553314" y="782209"/>
              <a:ext cx="10902887" cy="2683485"/>
              <a:chOff x="0" y="0"/>
              <a:chExt cx="7252143" cy="1560990"/>
            </a:xfrm>
          </p:grpSpPr>
          <p:sp>
            <p:nvSpPr>
              <p:cNvPr id="14" name="Freeform 7">
                <a:extLst>
                  <a:ext uri="{FF2B5EF4-FFF2-40B4-BE49-F238E27FC236}">
                    <a16:creationId xmlns:a16="http://schemas.microsoft.com/office/drawing/2014/main" xmlns="" id="{9D55E37D-14C7-1C9A-624B-52B303CDB8DC}"/>
                  </a:ext>
                </a:extLst>
              </p:cNvPr>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sp>
          <p:nvSpPr>
            <p:cNvPr id="13" name="TextBox 8">
              <a:extLst>
                <a:ext uri="{FF2B5EF4-FFF2-40B4-BE49-F238E27FC236}">
                  <a16:creationId xmlns:a16="http://schemas.microsoft.com/office/drawing/2014/main" xmlns="" id="{259CCE95-F824-8F2F-DE64-B02306830B19}"/>
                </a:ext>
              </a:extLst>
            </p:cNvPr>
            <p:cNvSpPr txBox="1"/>
            <p:nvPr/>
          </p:nvSpPr>
          <p:spPr>
            <a:xfrm>
              <a:off x="1505080" y="1373013"/>
              <a:ext cx="8397042" cy="1499844"/>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Câu trả lời</a:t>
              </a:r>
            </a:p>
          </p:txBody>
        </p:sp>
      </p:grpSp>
      <p:pic>
        <p:nvPicPr>
          <p:cNvPr id="15" name="Picture 20">
            <a:extLst>
              <a:ext uri="{FF2B5EF4-FFF2-40B4-BE49-F238E27FC236}">
                <a16:creationId xmlns:a16="http://schemas.microsoft.com/office/drawing/2014/main" xmlns="" id="{B31EF3C9-5533-B28A-95A1-2B45CC86A0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4526038"/>
            <a:ext cx="7879084" cy="3581400"/>
          </a:xfrm>
          <a:prstGeom prst="rect">
            <a:avLst/>
          </a:prstGeom>
        </p:spPr>
      </p:pic>
      <p:pic>
        <p:nvPicPr>
          <p:cNvPr id="16" name="Picture 18">
            <a:extLst>
              <a:ext uri="{FF2B5EF4-FFF2-40B4-BE49-F238E27FC236}">
                <a16:creationId xmlns:a16="http://schemas.microsoft.com/office/drawing/2014/main" xmlns="" id="{5782EB94-E654-08F0-A3A4-E58F81447773}"/>
              </a:ext>
            </a:extLst>
          </p:cNvPr>
          <p:cNvPicPr>
            <a:picLocks noChangeAspect="1"/>
          </p:cNvPicPr>
          <p:nvPr/>
        </p:nvPicPr>
        <p:blipFill>
          <a:blip r:embed="rId4"/>
          <a:srcRect/>
          <a:stretch>
            <a:fillRect/>
          </a:stretch>
        </p:blipFill>
        <p:spPr>
          <a:xfrm>
            <a:off x="4250896" y="2414354"/>
            <a:ext cx="2683303" cy="2928571"/>
          </a:xfrm>
          <a:prstGeom prst="rect">
            <a:avLst/>
          </a:prstGeom>
        </p:spPr>
      </p:pic>
      <p:pic>
        <p:nvPicPr>
          <p:cNvPr id="17" name="Picture 11">
            <a:extLst>
              <a:ext uri="{FF2B5EF4-FFF2-40B4-BE49-F238E27FC236}">
                <a16:creationId xmlns:a16="http://schemas.microsoft.com/office/drawing/2014/main" xmlns="" id="{8F576D09-754B-5271-B708-B763389D10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327302" y="3490313"/>
            <a:ext cx="1530720" cy="1852612"/>
          </a:xfrm>
          <a:prstGeom prst="rect">
            <a:avLst/>
          </a:prstGeom>
        </p:spPr>
      </p:pic>
      <p:pic>
        <p:nvPicPr>
          <p:cNvPr id="18" name="Picture 20">
            <a:extLst>
              <a:ext uri="{FF2B5EF4-FFF2-40B4-BE49-F238E27FC236}">
                <a16:creationId xmlns:a16="http://schemas.microsoft.com/office/drawing/2014/main" xmlns="" id="{8A57D0C9-3154-1C66-3AAE-C08E1DA2F2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23118" y="4526038"/>
            <a:ext cx="7879084" cy="3581400"/>
          </a:xfrm>
          <a:prstGeom prst="rect">
            <a:avLst/>
          </a:prstGeom>
        </p:spPr>
      </p:pic>
      <p:sp>
        <p:nvSpPr>
          <p:cNvPr id="20" name="TextBox 19">
            <a:extLst>
              <a:ext uri="{FF2B5EF4-FFF2-40B4-BE49-F238E27FC236}">
                <a16:creationId xmlns:a16="http://schemas.microsoft.com/office/drawing/2014/main" xmlns="" id="{35CB4774-6BA1-A0BC-D14F-A1D97CEF31EA}"/>
              </a:ext>
            </a:extLst>
          </p:cNvPr>
          <p:cNvSpPr txBox="1"/>
          <p:nvPr/>
        </p:nvSpPr>
        <p:spPr>
          <a:xfrm>
            <a:off x="1202896" y="8352243"/>
            <a:ext cx="6096000" cy="901593"/>
          </a:xfrm>
          <a:prstGeom prst="rect">
            <a:avLst/>
          </a:prstGeom>
          <a:noFill/>
        </p:spPr>
        <p:txBody>
          <a:bodyPr wrap="square">
            <a:spAutoFit/>
          </a:bodyPr>
          <a:lstStyle/>
          <a:p>
            <a:pPr algn="ctr">
              <a:lnSpc>
                <a:spcPct val="150000"/>
              </a:lnSpc>
            </a:pPr>
            <a:r>
              <a:rPr lang="vi-VN" sz="4000">
                <a:solidFill>
                  <a:srgbClr val="000000"/>
                </a:solidFill>
                <a:latin typeface="Arial" panose="020B0604020202020204" pitchFamily="34" charset="0"/>
                <a:cs typeface="Arial" panose="020B0604020202020204" pitchFamily="34" charset="0"/>
              </a:rPr>
              <a:t>a) </a:t>
            </a:r>
            <a:r>
              <a:rPr lang="en-US" sz="4000">
                <a:solidFill>
                  <a:srgbClr val="000000"/>
                </a:solidFill>
                <a:latin typeface="Arial" panose="020B0604020202020204" pitchFamily="34" charset="0"/>
                <a:cs typeface="Arial" panose="020B0604020202020204" pitchFamily="34" charset="0"/>
              </a:rPr>
              <a:t>Xếp ngang nhau</a:t>
            </a:r>
            <a:endParaRPr lang="vi-VN" sz="400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36CD1499-1AC4-D15B-4C01-0F4676649EF0}"/>
              </a:ext>
            </a:extLst>
          </p:cNvPr>
          <p:cNvSpPr txBox="1"/>
          <p:nvPr/>
        </p:nvSpPr>
        <p:spPr>
          <a:xfrm>
            <a:off x="10614660" y="7890577"/>
            <a:ext cx="6096000" cy="1824923"/>
          </a:xfrm>
          <a:prstGeom prst="rect">
            <a:avLst/>
          </a:prstGeom>
          <a:noFill/>
        </p:spPr>
        <p:txBody>
          <a:bodyPr wrap="square">
            <a:spAutoFit/>
          </a:bodyPr>
          <a:lstStyle/>
          <a:p>
            <a:pPr algn="ctr">
              <a:lnSpc>
                <a:spcPct val="150000"/>
              </a:lnSpc>
            </a:pPr>
            <a:r>
              <a:rPr lang="vi-VN" sz="4000">
                <a:solidFill>
                  <a:srgbClr val="000000"/>
                </a:solidFill>
                <a:latin typeface="Arial" panose="020B0604020202020204" pitchFamily="34" charset="0"/>
                <a:cs typeface="Arial" panose="020B0604020202020204" pitchFamily="34" charset="0"/>
              </a:rPr>
              <a:t>b) Xếp quả cam hoàn toàn nằm sau quả dưa.</a:t>
            </a:r>
          </a:p>
        </p:txBody>
      </p:sp>
      <p:pic>
        <p:nvPicPr>
          <p:cNvPr id="22" name="Picture 11">
            <a:extLst>
              <a:ext uri="{FF2B5EF4-FFF2-40B4-BE49-F238E27FC236}">
                <a16:creationId xmlns:a16="http://schemas.microsoft.com/office/drawing/2014/main" xmlns="" id="{490EDAB8-3B34-2307-11DD-8DECB5EDE4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25400" y="3086100"/>
            <a:ext cx="1530720" cy="1852612"/>
          </a:xfrm>
          <a:prstGeom prst="rect">
            <a:avLst/>
          </a:prstGeom>
        </p:spPr>
      </p:pic>
      <p:pic>
        <p:nvPicPr>
          <p:cNvPr id="23" name="Picture 18">
            <a:extLst>
              <a:ext uri="{FF2B5EF4-FFF2-40B4-BE49-F238E27FC236}">
                <a16:creationId xmlns:a16="http://schemas.microsoft.com/office/drawing/2014/main" xmlns="" id="{E007BE0A-B3DC-17AC-8AA9-30995D615180}"/>
              </a:ext>
            </a:extLst>
          </p:cNvPr>
          <p:cNvPicPr>
            <a:picLocks noChangeAspect="1"/>
          </p:cNvPicPr>
          <p:nvPr/>
        </p:nvPicPr>
        <p:blipFill>
          <a:blip r:embed="rId4"/>
          <a:srcRect/>
          <a:stretch>
            <a:fillRect/>
          </a:stretch>
        </p:blipFill>
        <p:spPr>
          <a:xfrm>
            <a:off x="12149108" y="2548120"/>
            <a:ext cx="2683303" cy="292857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F8A4C0AA-304F-B262-B0EE-601A04854C60}"/>
              </a:ext>
            </a:extLst>
          </p:cNvPr>
          <p:cNvGrpSpPr/>
          <p:nvPr/>
        </p:nvGrpSpPr>
        <p:grpSpPr>
          <a:xfrm>
            <a:off x="6639357" y="741717"/>
            <a:ext cx="5009286" cy="1465691"/>
            <a:chOff x="553314" y="782209"/>
            <a:chExt cx="10902887" cy="2683485"/>
          </a:xfrm>
        </p:grpSpPr>
        <p:grpSp>
          <p:nvGrpSpPr>
            <p:cNvPr id="12" name="Group 6">
              <a:extLst>
                <a:ext uri="{FF2B5EF4-FFF2-40B4-BE49-F238E27FC236}">
                  <a16:creationId xmlns:a16="http://schemas.microsoft.com/office/drawing/2014/main" xmlns="" id="{6861418B-3171-1290-A8E9-55B0A9BE641A}"/>
                </a:ext>
              </a:extLst>
            </p:cNvPr>
            <p:cNvGrpSpPr/>
            <p:nvPr/>
          </p:nvGrpSpPr>
          <p:grpSpPr>
            <a:xfrm>
              <a:off x="553314" y="782209"/>
              <a:ext cx="10902887" cy="2683485"/>
              <a:chOff x="0" y="0"/>
              <a:chExt cx="7252143" cy="1560990"/>
            </a:xfrm>
          </p:grpSpPr>
          <p:sp>
            <p:nvSpPr>
              <p:cNvPr id="14" name="Freeform 7">
                <a:extLst>
                  <a:ext uri="{FF2B5EF4-FFF2-40B4-BE49-F238E27FC236}">
                    <a16:creationId xmlns:a16="http://schemas.microsoft.com/office/drawing/2014/main" xmlns="" id="{9D55E37D-14C7-1C9A-624B-52B303CDB8DC}"/>
                  </a:ext>
                </a:extLst>
              </p:cNvPr>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sp>
          <p:nvSpPr>
            <p:cNvPr id="13" name="TextBox 8">
              <a:extLst>
                <a:ext uri="{FF2B5EF4-FFF2-40B4-BE49-F238E27FC236}">
                  <a16:creationId xmlns:a16="http://schemas.microsoft.com/office/drawing/2014/main" xmlns="" id="{259CCE95-F824-8F2F-DE64-B02306830B19}"/>
                </a:ext>
              </a:extLst>
            </p:cNvPr>
            <p:cNvSpPr txBox="1"/>
            <p:nvPr/>
          </p:nvSpPr>
          <p:spPr>
            <a:xfrm>
              <a:off x="1505080" y="1373013"/>
              <a:ext cx="8397042" cy="1499844"/>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Câu trả lời</a:t>
              </a:r>
            </a:p>
          </p:txBody>
        </p:sp>
      </p:grpSp>
      <p:pic>
        <p:nvPicPr>
          <p:cNvPr id="15" name="Picture 20">
            <a:extLst>
              <a:ext uri="{FF2B5EF4-FFF2-40B4-BE49-F238E27FC236}">
                <a16:creationId xmlns:a16="http://schemas.microsoft.com/office/drawing/2014/main" xmlns="" id="{B31EF3C9-5533-B28A-95A1-2B45CC86A08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5800" y="4526038"/>
            <a:ext cx="7879084" cy="3581400"/>
          </a:xfrm>
          <a:prstGeom prst="rect">
            <a:avLst/>
          </a:prstGeom>
        </p:spPr>
      </p:pic>
      <p:pic>
        <p:nvPicPr>
          <p:cNvPr id="16" name="Picture 18">
            <a:extLst>
              <a:ext uri="{FF2B5EF4-FFF2-40B4-BE49-F238E27FC236}">
                <a16:creationId xmlns:a16="http://schemas.microsoft.com/office/drawing/2014/main" xmlns="" id="{5782EB94-E654-08F0-A3A4-E58F81447773}"/>
              </a:ext>
            </a:extLst>
          </p:cNvPr>
          <p:cNvPicPr>
            <a:picLocks noChangeAspect="1"/>
          </p:cNvPicPr>
          <p:nvPr/>
        </p:nvPicPr>
        <p:blipFill>
          <a:blip r:embed="rId4"/>
          <a:srcRect/>
          <a:stretch>
            <a:fillRect/>
          </a:stretch>
        </p:blipFill>
        <p:spPr>
          <a:xfrm>
            <a:off x="3283690" y="2338406"/>
            <a:ext cx="2683303" cy="2928571"/>
          </a:xfrm>
          <a:prstGeom prst="rect">
            <a:avLst/>
          </a:prstGeom>
        </p:spPr>
      </p:pic>
      <p:pic>
        <p:nvPicPr>
          <p:cNvPr id="17" name="Picture 11">
            <a:extLst>
              <a:ext uri="{FF2B5EF4-FFF2-40B4-BE49-F238E27FC236}">
                <a16:creationId xmlns:a16="http://schemas.microsoft.com/office/drawing/2014/main" xmlns="" id="{8F576D09-754B-5271-B708-B763389D10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59981" y="3414365"/>
            <a:ext cx="1530720" cy="1852612"/>
          </a:xfrm>
          <a:prstGeom prst="rect">
            <a:avLst/>
          </a:prstGeom>
        </p:spPr>
      </p:pic>
      <p:pic>
        <p:nvPicPr>
          <p:cNvPr id="18" name="Picture 20">
            <a:extLst>
              <a:ext uri="{FF2B5EF4-FFF2-40B4-BE49-F238E27FC236}">
                <a16:creationId xmlns:a16="http://schemas.microsoft.com/office/drawing/2014/main" xmlns="" id="{8A57D0C9-3154-1C66-3AAE-C08E1DA2F26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23118" y="4526038"/>
            <a:ext cx="7879084" cy="3581400"/>
          </a:xfrm>
          <a:prstGeom prst="rect">
            <a:avLst/>
          </a:prstGeom>
        </p:spPr>
      </p:pic>
      <p:sp>
        <p:nvSpPr>
          <p:cNvPr id="20" name="TextBox 19">
            <a:extLst>
              <a:ext uri="{FF2B5EF4-FFF2-40B4-BE49-F238E27FC236}">
                <a16:creationId xmlns:a16="http://schemas.microsoft.com/office/drawing/2014/main" xmlns="" id="{35CB4774-6BA1-A0BC-D14F-A1D97CEF31EA}"/>
              </a:ext>
            </a:extLst>
          </p:cNvPr>
          <p:cNvSpPr txBox="1"/>
          <p:nvPr/>
        </p:nvSpPr>
        <p:spPr>
          <a:xfrm>
            <a:off x="1314023" y="7890577"/>
            <a:ext cx="5873746" cy="182492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cs typeface="Arial" panose="020B0604020202020204" pitchFamily="34" charset="0"/>
              </a:rPr>
              <a:t>c) Xếp</a:t>
            </a:r>
            <a:r>
              <a:rPr lang="vi-VN" sz="4000">
                <a:solidFill>
                  <a:srgbClr val="000000"/>
                </a:solidFill>
                <a:latin typeface="Arial" panose="020B0604020202020204" pitchFamily="34" charset="0"/>
                <a:cs typeface="Arial" panose="020B0604020202020204" pitchFamily="34" charset="0"/>
              </a:rPr>
              <a:t> quả dưa hấu ở phía sau quả cam</a:t>
            </a:r>
            <a:r>
              <a:rPr lang="en-US" sz="4000">
                <a:solidFill>
                  <a:srgbClr val="000000"/>
                </a:solidFill>
                <a:latin typeface="Arial" panose="020B0604020202020204" pitchFamily="34" charset="0"/>
                <a:cs typeface="Arial" panose="020B0604020202020204" pitchFamily="34" charset="0"/>
              </a:rPr>
              <a:t>.</a:t>
            </a:r>
            <a:endParaRPr lang="vi-VN" sz="4000">
              <a:solidFill>
                <a:srgbClr val="00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36CD1499-1AC4-D15B-4C01-0F4676649EF0}"/>
              </a:ext>
            </a:extLst>
          </p:cNvPr>
          <p:cNvSpPr txBox="1"/>
          <p:nvPr/>
        </p:nvSpPr>
        <p:spPr>
          <a:xfrm>
            <a:off x="9193107" y="7890577"/>
            <a:ext cx="8364657" cy="1824923"/>
          </a:xfrm>
          <a:prstGeom prst="rect">
            <a:avLst/>
          </a:prstGeom>
          <a:noFill/>
        </p:spPr>
        <p:txBody>
          <a:bodyPr wrap="square">
            <a:spAutoFit/>
          </a:bodyPr>
          <a:lstStyle/>
          <a:p>
            <a:pPr algn="ctr">
              <a:lnSpc>
                <a:spcPct val="150000"/>
              </a:lnSpc>
            </a:pPr>
            <a:r>
              <a:rPr lang="vi-VN" sz="4000">
                <a:solidFill>
                  <a:srgbClr val="000000"/>
                </a:solidFill>
                <a:cs typeface="Arial" panose="020B0604020202020204" pitchFamily="34" charset="0"/>
              </a:rPr>
              <a:t>d) Xếp quả dưa hấu trước, quả cam phía sau lệch ra ngoài một phần.</a:t>
            </a:r>
            <a:endParaRPr lang="vi-VN" sz="4000">
              <a:solidFill>
                <a:srgbClr val="000000"/>
              </a:solidFill>
              <a:latin typeface="Arial" panose="020B0604020202020204" pitchFamily="34" charset="0"/>
              <a:cs typeface="Arial" panose="020B0604020202020204" pitchFamily="34" charset="0"/>
            </a:endParaRPr>
          </a:p>
        </p:txBody>
      </p:sp>
      <p:pic>
        <p:nvPicPr>
          <p:cNvPr id="22" name="Picture 11">
            <a:extLst>
              <a:ext uri="{FF2B5EF4-FFF2-40B4-BE49-F238E27FC236}">
                <a16:creationId xmlns:a16="http://schemas.microsoft.com/office/drawing/2014/main" xmlns="" id="{490EDAB8-3B34-2307-11DD-8DECB5EDE4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814235" y="3086099"/>
            <a:ext cx="1530720" cy="1852612"/>
          </a:xfrm>
          <a:prstGeom prst="rect">
            <a:avLst/>
          </a:prstGeom>
        </p:spPr>
      </p:pic>
      <p:pic>
        <p:nvPicPr>
          <p:cNvPr id="23" name="Picture 18">
            <a:extLst>
              <a:ext uri="{FF2B5EF4-FFF2-40B4-BE49-F238E27FC236}">
                <a16:creationId xmlns:a16="http://schemas.microsoft.com/office/drawing/2014/main" xmlns="" id="{E007BE0A-B3DC-17AC-8AA9-30995D615180}"/>
              </a:ext>
            </a:extLst>
          </p:cNvPr>
          <p:cNvPicPr>
            <a:picLocks noChangeAspect="1"/>
          </p:cNvPicPr>
          <p:nvPr/>
        </p:nvPicPr>
        <p:blipFill>
          <a:blip r:embed="rId4"/>
          <a:srcRect/>
          <a:stretch>
            <a:fillRect/>
          </a:stretch>
        </p:blipFill>
        <p:spPr>
          <a:xfrm>
            <a:off x="12564355" y="2548119"/>
            <a:ext cx="2683303" cy="2928571"/>
          </a:xfrm>
          <a:prstGeom prst="rect">
            <a:avLst/>
          </a:prstGeom>
        </p:spPr>
      </p:pic>
    </p:spTree>
    <p:extLst>
      <p:ext uri="{BB962C8B-B14F-4D97-AF65-F5344CB8AC3E}">
        <p14:creationId xmlns:p14="http://schemas.microsoft.com/office/powerpoint/2010/main" val="598848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randombar(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15681" y="-1824136"/>
            <a:ext cx="2179242" cy="1211113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21890" y="5753100"/>
            <a:ext cx="8066110" cy="4912994"/>
          </a:xfrm>
          <a:prstGeom prst="rect">
            <a:avLst/>
          </a:prstGeom>
        </p:spPr>
      </p:pic>
      <p:grpSp>
        <p:nvGrpSpPr>
          <p:cNvPr id="10" name="Group 9">
            <a:extLst>
              <a:ext uri="{FF2B5EF4-FFF2-40B4-BE49-F238E27FC236}">
                <a16:creationId xmlns:a16="http://schemas.microsoft.com/office/drawing/2014/main" xmlns="" id="{0B191414-420F-7404-0F0F-714B2481563E}"/>
              </a:ext>
            </a:extLst>
          </p:cNvPr>
          <p:cNvGrpSpPr/>
          <p:nvPr/>
        </p:nvGrpSpPr>
        <p:grpSpPr>
          <a:xfrm>
            <a:off x="8305800" y="495300"/>
            <a:ext cx="9119213" cy="5470949"/>
            <a:chOff x="-499141" y="2238266"/>
            <a:chExt cx="9728813" cy="5470949"/>
          </a:xfrm>
        </p:grpSpPr>
        <p:grpSp>
          <p:nvGrpSpPr>
            <p:cNvPr id="11" name="Group 2">
              <a:extLst>
                <a:ext uri="{FF2B5EF4-FFF2-40B4-BE49-F238E27FC236}">
                  <a16:creationId xmlns:a16="http://schemas.microsoft.com/office/drawing/2014/main" xmlns="" id="{C543F1A2-62A6-0E9A-1F3A-C4A02FDEB315}"/>
                </a:ext>
              </a:extLst>
            </p:cNvPr>
            <p:cNvGrpSpPr>
              <a:grpSpLocks noChangeAspect="1"/>
            </p:cNvGrpSpPr>
            <p:nvPr/>
          </p:nvGrpSpPr>
          <p:grpSpPr>
            <a:xfrm>
              <a:off x="-499141" y="2238266"/>
              <a:ext cx="9728813" cy="5470949"/>
              <a:chOff x="-1424122" y="524088"/>
              <a:chExt cx="8334904" cy="4687091"/>
            </a:xfrm>
          </p:grpSpPr>
          <p:sp>
            <p:nvSpPr>
              <p:cNvPr id="13" name="Freeform 3">
                <a:extLst>
                  <a:ext uri="{FF2B5EF4-FFF2-40B4-BE49-F238E27FC236}">
                    <a16:creationId xmlns:a16="http://schemas.microsoft.com/office/drawing/2014/main" xmlns="" id="{C24A817A-85B8-F11F-98A3-082496B1F571}"/>
                  </a:ext>
                </a:extLst>
              </p:cNvPr>
              <p:cNvSpPr/>
              <p:nvPr/>
            </p:nvSpPr>
            <p:spPr>
              <a:xfrm>
                <a:off x="-1424122" y="524088"/>
                <a:ext cx="8334904" cy="4687091"/>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chemeClr val="bg1"/>
              </a:solidFill>
            </p:spPr>
          </p:sp>
        </p:grpSp>
        <p:sp>
          <p:nvSpPr>
            <p:cNvPr id="12" name="TextBox 11">
              <a:extLst>
                <a:ext uri="{FF2B5EF4-FFF2-40B4-BE49-F238E27FC236}">
                  <a16:creationId xmlns:a16="http://schemas.microsoft.com/office/drawing/2014/main" xmlns="" id="{B8FDC568-72EF-C655-A0E1-75A9AD747B27}"/>
                </a:ext>
              </a:extLst>
            </p:cNvPr>
            <p:cNvSpPr txBox="1"/>
            <p:nvPr/>
          </p:nvSpPr>
          <p:spPr>
            <a:xfrm>
              <a:off x="1210964" y="2958991"/>
              <a:ext cx="6584606" cy="4029501"/>
            </a:xfrm>
            <a:prstGeom prst="rect">
              <a:avLst/>
            </a:prstGeom>
            <a:noFill/>
          </p:spPr>
          <p:txBody>
            <a:bodyPr wrap="square">
              <a:spAutoFit/>
            </a:bodyPr>
            <a:lstStyle/>
            <a:p>
              <a:pPr algn="just">
                <a:lnSpc>
                  <a:spcPct val="150000"/>
                </a:lnSpc>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Qua Hoạt động 3, em hãy nêu </a:t>
              </a:r>
              <a:r>
                <a:rPr lang="vi-VN" sz="4400">
                  <a:solidFill>
                    <a:srgbClr val="000000"/>
                  </a:solidFill>
                  <a:effectLst/>
                  <a:latin typeface="Arial" panose="020B0604020202020204" pitchFamily="34" charset="0"/>
                  <a:ea typeface="Calibri" panose="020F0502020204030204" pitchFamily="34" charset="0"/>
                  <a:cs typeface="Arial" panose="020B0604020202020204" pitchFamily="34" charset="0"/>
                </a:rPr>
                <a:t>ảnh hưởng thứ tự xếp các đối tượng đến kết quả hiển thị.</a:t>
              </a:r>
              <a:endParaRPr lang="en-US" sz="4400">
                <a:latin typeface="Arial" panose="020B0604020202020204" pitchFamily="34" charset="0"/>
                <a:cs typeface="Arial" panose="020B0604020202020204" pitchFamily="34" charset="0"/>
              </a:endParaRPr>
            </a:p>
          </p:txBody>
        </p:sp>
      </p:grpSp>
      <p:pic>
        <p:nvPicPr>
          <p:cNvPr id="14" name="Picture 3">
            <a:extLst>
              <a:ext uri="{FF2B5EF4-FFF2-40B4-BE49-F238E27FC236}">
                <a16:creationId xmlns:a16="http://schemas.microsoft.com/office/drawing/2014/main" xmlns="" id="{D82E217F-86DE-AB49-B445-19EA3C0AED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72200" y="876300"/>
            <a:ext cx="2780270" cy="2057400"/>
          </a:xfrm>
          <a:prstGeom prst="rect">
            <a:avLst/>
          </a:prstGeom>
        </p:spPr>
      </p:pic>
      <p:sp>
        <p:nvSpPr>
          <p:cNvPr id="15" name="TextBox 8">
            <a:extLst>
              <a:ext uri="{FF2B5EF4-FFF2-40B4-BE49-F238E27FC236}">
                <a16:creationId xmlns:a16="http://schemas.microsoft.com/office/drawing/2014/main" xmlns="" id="{4E5FFA63-C574-DC22-A0F8-BA2F01E6C45C}"/>
              </a:ext>
            </a:extLst>
          </p:cNvPr>
          <p:cNvSpPr txBox="1"/>
          <p:nvPr/>
        </p:nvSpPr>
        <p:spPr>
          <a:xfrm>
            <a:off x="2658433" y="2322588"/>
            <a:ext cx="3857986" cy="819199"/>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Câu trả lời</a:t>
            </a:r>
          </a:p>
        </p:txBody>
      </p:sp>
      <p:sp>
        <p:nvSpPr>
          <p:cNvPr id="17" name="TextBox 16">
            <a:extLst>
              <a:ext uri="{FF2B5EF4-FFF2-40B4-BE49-F238E27FC236}">
                <a16:creationId xmlns:a16="http://schemas.microsoft.com/office/drawing/2014/main" xmlns="" id="{C11DD0BD-CD47-D315-B78C-86091861CA37}"/>
              </a:ext>
            </a:extLst>
          </p:cNvPr>
          <p:cNvSpPr txBox="1"/>
          <p:nvPr/>
        </p:nvSpPr>
        <p:spPr>
          <a:xfrm>
            <a:off x="917522" y="3349874"/>
            <a:ext cx="7339808" cy="6060826"/>
          </a:xfrm>
          <a:prstGeom prst="rect">
            <a:avLst/>
          </a:prstGeom>
          <a:noFill/>
        </p:spPr>
        <p:txBody>
          <a:bodyPr wrap="square">
            <a:spAutoFit/>
          </a:bodyPr>
          <a:lstStyle/>
          <a:p>
            <a:pPr algn="just">
              <a:lnSpc>
                <a:spcPct val="150000"/>
              </a:lnSpc>
            </a:pPr>
            <a:r>
              <a:rPr lang="nl-NL" sz="4400">
                <a:effectLst/>
                <a:latin typeface="Arial" panose="020B0604020202020204" pitchFamily="34" charset="0"/>
                <a:ea typeface="Times New Roman" panose="02020603050405020304" pitchFamily="18" charset="0"/>
                <a:cs typeface="Arial" panose="020B0604020202020204" pitchFamily="34" charset="0"/>
              </a:rPr>
              <a:t>Ảnh hưởng thứ tự xếp các đối tượng đến kết quả hiển thị: </a:t>
            </a:r>
            <a:r>
              <a:rPr lang="vi-VN" sz="4400">
                <a:effectLst/>
                <a:latin typeface="Arial" panose="020B0604020202020204" pitchFamily="34" charset="0"/>
                <a:ea typeface="Times New Roman" panose="02020603050405020304" pitchFamily="18" charset="0"/>
                <a:cs typeface="Arial" panose="020B0604020202020204" pitchFamily="34" charset="0"/>
              </a:rPr>
              <a:t>Đối tượng vẽ trước là lớp dưới, có thể bị che khuất toàn bộ hay một phần bởi các đối tượng vẽ sau.</a:t>
            </a:r>
            <a:endParaRPr lang="en-US" sz="44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61846" y="-199002"/>
            <a:ext cx="6034460" cy="8827003"/>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6" name="TextBox 5">
            <a:extLst>
              <a:ext uri="{FF2B5EF4-FFF2-40B4-BE49-F238E27FC236}">
                <a16:creationId xmlns:a16="http://schemas.microsoft.com/office/drawing/2014/main" xmlns="" id="{F72F63AD-EB61-3EC9-F3BE-1A89AB861610}"/>
              </a:ext>
            </a:extLst>
          </p:cNvPr>
          <p:cNvSpPr txBox="1"/>
          <p:nvPr/>
        </p:nvSpPr>
        <p:spPr>
          <a:xfrm>
            <a:off x="990600" y="952500"/>
            <a:ext cx="9833512" cy="7076489"/>
          </a:xfrm>
          <a:prstGeom prst="rect">
            <a:avLst/>
          </a:prstGeom>
          <a:noFill/>
        </p:spPr>
        <p:txBody>
          <a:bodyPr wrap="square">
            <a:spAutoFit/>
          </a:bodyPr>
          <a:lstStyle/>
          <a:p>
            <a:pPr algn="just">
              <a:lnSpc>
                <a:spcPct val="150000"/>
              </a:lnSpc>
            </a:pPr>
            <a:r>
              <a:rPr lang="en-US" sz="44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đọc nội dung mục 3 – SGK tr.66, 67 và cho biết:</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Các bước để thêm các đối tượng có sẵn trên hộp công cụ trong phần mềm Inkscape.</a:t>
            </a:r>
          </a:p>
          <a:p>
            <a:pPr marL="571500" indent="-571500" algn="just">
              <a:lnSpc>
                <a:spcPct val="150000"/>
              </a:lnSpc>
              <a:buFont typeface="Arial" panose="020B0604020202020204" pitchFamily="34" charset="0"/>
              <a:buChar char="•"/>
            </a:pPr>
            <a:r>
              <a:rPr lang="en-US" sz="4400">
                <a:latin typeface="Arial" panose="020B0604020202020204" pitchFamily="34" charset="0"/>
                <a:cs typeface="Arial" panose="020B0604020202020204" pitchFamily="34" charset="0"/>
              </a:rPr>
              <a:t>Nêu </a:t>
            </a:r>
            <a:r>
              <a:rPr lang="vi-VN" sz="4400">
                <a:cs typeface="Arial" panose="020B0604020202020204" pitchFamily="34" charset="0"/>
              </a:rPr>
              <a:t>5 công cụ sử dụng thường xuyên nhất trong hộp công cụ </a:t>
            </a:r>
            <a:endParaRPr lang="en-US" sz="44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779" y="6714065"/>
            <a:ext cx="2468573" cy="3572935"/>
          </a:xfrm>
          <a:prstGeom prst="rect">
            <a:avLst/>
          </a:prstGeom>
        </p:spPr>
      </p:pic>
      <p:sp>
        <p:nvSpPr>
          <p:cNvPr id="7" name="TextBox 32">
            <a:extLst>
              <a:ext uri="{FF2B5EF4-FFF2-40B4-BE49-F238E27FC236}">
                <a16:creationId xmlns:a16="http://schemas.microsoft.com/office/drawing/2014/main" xmlns="" id="{847E7D0C-AF7D-0180-3FB0-92615602156A}"/>
              </a:ext>
            </a:extLst>
          </p:cNvPr>
          <p:cNvSpPr txBox="1"/>
          <p:nvPr/>
        </p:nvSpPr>
        <p:spPr>
          <a:xfrm>
            <a:off x="2641706" y="266700"/>
            <a:ext cx="13004588" cy="2079095"/>
          </a:xfrm>
          <a:prstGeom prst="rect">
            <a:avLst/>
          </a:prstGeom>
        </p:spPr>
        <p:txBody>
          <a:bodyPr wrap="square" lIns="0" tIns="0" rIns="0" bIns="0" rtlCol="0" anchor="t">
            <a:spAutoFit/>
          </a:bodyPr>
          <a:lstStyle/>
          <a:p>
            <a:pPr algn="ctr">
              <a:lnSpc>
                <a:spcPct val="150000"/>
              </a:lnSpc>
              <a:spcBef>
                <a:spcPct val="0"/>
              </a:spcBef>
            </a:pPr>
            <a:r>
              <a:rPr lang="vi-VN" sz="4800" b="1">
                <a:solidFill>
                  <a:srgbClr val="050A30"/>
                </a:solidFill>
                <a:cs typeface="Arial" panose="020B0604020202020204" pitchFamily="34" charset="0"/>
              </a:rPr>
              <a:t>Các bước để thêm các đối tượng có sẵn trên hộp công cụ trong phần mềm Inkscape</a:t>
            </a:r>
            <a:endParaRPr lang="en-US" sz="4800" b="1">
              <a:solidFill>
                <a:srgbClr val="050A3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7102A1F4-174C-E77A-4F57-F7B9AF3F3F5F}"/>
              </a:ext>
            </a:extLst>
          </p:cNvPr>
          <p:cNvSpPr/>
          <p:nvPr/>
        </p:nvSpPr>
        <p:spPr>
          <a:xfrm>
            <a:off x="914400" y="2705100"/>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Bước 1: </a:t>
            </a:r>
            <a:r>
              <a:rPr lang="vi-VN" sz="4000">
                <a:solidFill>
                  <a:schemeClr val="tx1"/>
                </a:solidFill>
                <a:latin typeface="Arial" panose="020B0604020202020204" pitchFamily="34" charset="0"/>
                <a:cs typeface="Arial" panose="020B0604020202020204" pitchFamily="34" charset="0"/>
              </a:rPr>
              <a:t>Chọn công cụ tương ứng trên hộp công cụ.</a:t>
            </a:r>
            <a:endParaRPr lang="en-US" sz="400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B664134F-7470-255F-2A25-39A0D4975D67}"/>
              </a:ext>
            </a:extLst>
          </p:cNvPr>
          <p:cNvSpPr/>
          <p:nvPr/>
        </p:nvSpPr>
        <p:spPr>
          <a:xfrm>
            <a:off x="4267200" y="4640289"/>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Bước 2: </a:t>
            </a:r>
            <a:r>
              <a:rPr lang="vi-VN" sz="4000">
                <a:solidFill>
                  <a:schemeClr val="tx1"/>
                </a:solidFill>
                <a:latin typeface="Arial" panose="020B0604020202020204" pitchFamily="34" charset="0"/>
                <a:cs typeface="Arial" panose="020B0604020202020204" pitchFamily="34" charset="0"/>
              </a:rPr>
              <a:t>Chỉnh tùy chọn trong thanh điều khiển thuộc tính nếu cần.</a:t>
            </a:r>
            <a:endParaRPr lang="en-US" sz="400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64C606DE-1BB7-0DDF-A948-B81990E99488}"/>
              </a:ext>
            </a:extLst>
          </p:cNvPr>
          <p:cNvSpPr/>
          <p:nvPr/>
        </p:nvSpPr>
        <p:spPr>
          <a:xfrm>
            <a:off x="7221326" y="6575478"/>
            <a:ext cx="9753600" cy="1752600"/>
          </a:xfrm>
          <a:prstGeom prst="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cs typeface="Arial" panose="020B0604020202020204" pitchFamily="34" charset="0"/>
              </a:rPr>
              <a:t>Bước 3: </a:t>
            </a:r>
            <a:r>
              <a:rPr lang="vi-VN" sz="4000">
                <a:solidFill>
                  <a:schemeClr val="tx1"/>
                </a:solidFill>
                <a:latin typeface="Arial" panose="020B0604020202020204" pitchFamily="34" charset="0"/>
                <a:cs typeface="Arial" panose="020B0604020202020204" pitchFamily="34" charset="0"/>
              </a:rPr>
              <a:t>Xác định vị trí hình vẽ trong vùng làm việc, kéo thả chuột để vẽ hình.</a:t>
            </a:r>
            <a:endParaRPr lang="en-US" sz="400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A15D946A-DDF4-96C4-AEB1-510E07044A63}"/>
              </a:ext>
            </a:extLst>
          </p:cNvPr>
          <p:cNvSpPr txBox="1"/>
          <p:nvPr/>
        </p:nvSpPr>
        <p:spPr>
          <a:xfrm>
            <a:off x="571500" y="8687383"/>
            <a:ext cx="17145000" cy="901593"/>
          </a:xfrm>
          <a:prstGeom prst="rect">
            <a:avLst/>
          </a:prstGeom>
          <a:noFill/>
        </p:spPr>
        <p:txBody>
          <a:bodyPr wrap="square">
            <a:spAutoFit/>
          </a:bodyPr>
          <a:lstStyle/>
          <a:p>
            <a:pPr algn="ctr">
              <a:lnSpc>
                <a:spcPct val="150000"/>
              </a:lnSpc>
              <a:spcAft>
                <a:spcPts val="800"/>
              </a:spcAft>
            </a:pPr>
            <a:r>
              <a:rPr lang="nl-NL" sz="4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Lưu ý: </a:t>
            </a:r>
            <a:r>
              <a:rPr lang="nl-NL" sz="4000">
                <a:effectLst/>
                <a:latin typeface="Arial" panose="020B0604020202020204" pitchFamily="34" charset="0"/>
                <a:ea typeface="Times New Roman" panose="02020603050405020304" pitchFamily="18" charset="0"/>
                <a:cs typeface="Arial" panose="020B0604020202020204" pitchFamily="34" charset="0"/>
              </a:rPr>
              <a:t>Cách lưu: Sử dụng lệnh </a:t>
            </a:r>
            <a:r>
              <a:rPr lang="nl-NL" sz="4000" b="1">
                <a:effectLst/>
                <a:latin typeface="Arial" panose="020B0604020202020204" pitchFamily="34" charset="0"/>
                <a:ea typeface="Times New Roman" panose="02020603050405020304" pitchFamily="18" charset="0"/>
                <a:cs typeface="Arial" panose="020B0604020202020204" pitchFamily="34" charset="0"/>
              </a:rPr>
              <a:t>File/Save </a:t>
            </a:r>
            <a:r>
              <a:rPr lang="nl-NL" sz="4000">
                <a:effectLst/>
                <a:latin typeface="Arial" panose="020B0604020202020204" pitchFamily="34" charset="0"/>
                <a:ea typeface="Times New Roman" panose="02020603050405020304" pitchFamily="18" charset="0"/>
                <a:cs typeface="Arial" panose="020B0604020202020204" pitchFamily="34" charset="0"/>
              </a:rPr>
              <a:t>hoặc nhấn </a:t>
            </a:r>
            <a:r>
              <a:rPr lang="nl-NL" sz="4000" b="1">
                <a:effectLst/>
                <a:latin typeface="Arial" panose="020B0604020202020204" pitchFamily="34" charset="0"/>
                <a:ea typeface="Times New Roman" panose="02020603050405020304" pitchFamily="18" charset="0"/>
                <a:cs typeface="Arial" panose="020B0604020202020204" pitchFamily="34" charset="0"/>
              </a:rPr>
              <a:t>Ctrl + S.</a:t>
            </a:r>
            <a:endParaRPr lang="en-US" sz="3600" b="1">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5616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8"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20967" cy="3002180"/>
          </a:xfrm>
          <a:solidFill>
            <a:srgbClr val="A8D6CE"/>
          </a:solidFill>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61718" y="7048500"/>
            <a:ext cx="5570404" cy="559073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3735201" y="-1766670"/>
            <a:ext cx="5570404" cy="5590734"/>
          </a:xfrm>
          <a:prstGeom prst="rect">
            <a:avLst/>
          </a:prstGeom>
        </p:spPr>
      </p:pic>
      <p:sp>
        <p:nvSpPr>
          <p:cNvPr id="11" name="TextBox 32">
            <a:extLst>
              <a:ext uri="{FF2B5EF4-FFF2-40B4-BE49-F238E27FC236}">
                <a16:creationId xmlns:a16="http://schemas.microsoft.com/office/drawing/2014/main" xmlns="" id="{0ABADF9C-352A-17D0-F545-73C3CB37C906}"/>
              </a:ext>
            </a:extLst>
          </p:cNvPr>
          <p:cNvSpPr txBox="1"/>
          <p:nvPr/>
        </p:nvSpPr>
        <p:spPr>
          <a:xfrm>
            <a:off x="3225853" y="1257300"/>
            <a:ext cx="11836294" cy="2079095"/>
          </a:xfrm>
          <a:prstGeom prst="rect">
            <a:avLst/>
          </a:prstGeom>
        </p:spPr>
        <p:txBody>
          <a:bodyPr wrap="square" lIns="0" tIns="0" rIns="0" bIns="0" rtlCol="0" anchor="t">
            <a:spAutoFit/>
          </a:bodyPr>
          <a:lstStyle/>
          <a:p>
            <a:pPr algn="ctr">
              <a:lnSpc>
                <a:spcPct val="150000"/>
              </a:lnSpc>
              <a:spcBef>
                <a:spcPct val="0"/>
              </a:spcBef>
            </a:pPr>
            <a:r>
              <a:rPr lang="vi-VN" sz="4800" b="1">
                <a:solidFill>
                  <a:srgbClr val="050A30"/>
                </a:solidFill>
                <a:cs typeface="Arial" panose="020B0604020202020204" pitchFamily="34" charset="0"/>
              </a:rPr>
              <a:t>5 công cụ sử dụng thường xuyên nhất trong hộp công cụ </a:t>
            </a:r>
          </a:p>
        </p:txBody>
      </p:sp>
      <p:pic>
        <p:nvPicPr>
          <p:cNvPr id="13" name="Picture 12" descr="A picture containing text, monitor, picture frame&#10;&#10;Description automatically generated">
            <a:extLst>
              <a:ext uri="{FF2B5EF4-FFF2-40B4-BE49-F238E27FC236}">
                <a16:creationId xmlns:a16="http://schemas.microsoft.com/office/drawing/2014/main" xmlns="" id="{A5343D6F-AE61-AAC4-77F9-B779CE565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4235905"/>
            <a:ext cx="1630584" cy="158191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BABACA71-F72E-3956-8748-AA7418A3C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884" y="4228700"/>
            <a:ext cx="1654923" cy="15819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DA53B5C8-61AB-1911-9D16-B8094E38E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8708" y="4235905"/>
            <a:ext cx="1630584" cy="1581911"/>
          </a:xfrm>
          <a:prstGeom prst="rect">
            <a:avLst/>
          </a:prstGeom>
        </p:spPr>
      </p:pic>
      <p:pic>
        <p:nvPicPr>
          <p:cNvPr id="19" name="Picture 18" descr="A picture containing text, tool&#10;&#10;Description automatically generated">
            <a:extLst>
              <a:ext uri="{FF2B5EF4-FFF2-40B4-BE49-F238E27FC236}">
                <a16:creationId xmlns:a16="http://schemas.microsoft.com/office/drawing/2014/main" xmlns="" id="{18E90759-F5F2-C54F-8BA5-84402BE6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2193" y="4211981"/>
            <a:ext cx="1654923" cy="159863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423AFCA0-D574-8D2B-8A68-E1A95D13D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00016" y="4235905"/>
            <a:ext cx="1727934" cy="1581911"/>
          </a:xfrm>
          <a:prstGeom prst="rect">
            <a:avLst/>
          </a:prstGeom>
        </p:spPr>
      </p:pic>
      <p:cxnSp>
        <p:nvCxnSpPr>
          <p:cNvPr id="22" name="Straight Arrow Connector 21">
            <a:extLst>
              <a:ext uri="{FF2B5EF4-FFF2-40B4-BE49-F238E27FC236}">
                <a16:creationId xmlns:a16="http://schemas.microsoft.com/office/drawing/2014/main" xmlns="" id="{A6E039DC-41DE-FE02-E6B9-98BA8DD9F41F}"/>
              </a:ext>
            </a:extLst>
          </p:cNvPr>
          <p:cNvCxnSpPr>
            <a:cxnSpLocks/>
          </p:cNvCxnSpPr>
          <p:nvPr/>
        </p:nvCxnSpPr>
        <p:spPr>
          <a:xfrm flipV="1">
            <a:off x="2819400" y="5091173"/>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9F8FDF6E-2494-C0B3-737E-4FB35D7F4366}"/>
              </a:ext>
            </a:extLst>
          </p:cNvPr>
          <p:cNvSpPr txBox="1"/>
          <p:nvPr/>
        </p:nvSpPr>
        <p:spPr>
          <a:xfrm>
            <a:off x="1006403" y="6958712"/>
            <a:ext cx="3625994" cy="182492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Hình vuông, hình chữ nhật</a:t>
            </a:r>
            <a:endParaRPr lang="en-US" sz="4000" dirty="0">
              <a:solidFill>
                <a:schemeClr val="tx1"/>
              </a:solidFill>
              <a:latin typeface="Arial" panose="020B0604020202020204" pitchFamily="34" charset="0"/>
              <a:cs typeface="Arial" panose="020B0604020202020204" pitchFamily="34" charset="0"/>
            </a:endParaRPr>
          </a:p>
        </p:txBody>
      </p:sp>
      <p:cxnSp>
        <p:nvCxnSpPr>
          <p:cNvPr id="25" name="Straight Arrow Connector 24">
            <a:extLst>
              <a:ext uri="{FF2B5EF4-FFF2-40B4-BE49-F238E27FC236}">
                <a16:creationId xmlns:a16="http://schemas.microsoft.com/office/drawing/2014/main" xmlns="" id="{F9D6D7C2-C43F-4380-71CB-67DFE243BCF6}"/>
              </a:ext>
            </a:extLst>
          </p:cNvPr>
          <p:cNvCxnSpPr>
            <a:cxnSpLocks/>
          </p:cNvCxnSpPr>
          <p:nvPr/>
        </p:nvCxnSpPr>
        <p:spPr>
          <a:xfrm flipV="1">
            <a:off x="6008345" y="5091173"/>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388C9383-ACE5-3E5B-F532-A3BBB3CF58B4}"/>
              </a:ext>
            </a:extLst>
          </p:cNvPr>
          <p:cNvSpPr txBox="1"/>
          <p:nvPr/>
        </p:nvSpPr>
        <p:spPr>
          <a:xfrm>
            <a:off x="4736177" y="6958712"/>
            <a:ext cx="2981383" cy="182492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Hình tròn, hình elip</a:t>
            </a:r>
            <a:endParaRPr lang="en-US" sz="4000" dirty="0">
              <a:solidFill>
                <a:schemeClr val="tx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xmlns="" id="{E8E8D6C8-B824-5E8A-32E9-549569F5A425}"/>
              </a:ext>
            </a:extLst>
          </p:cNvPr>
          <p:cNvCxnSpPr>
            <a:cxnSpLocks/>
          </p:cNvCxnSpPr>
          <p:nvPr/>
        </p:nvCxnSpPr>
        <p:spPr>
          <a:xfrm flipV="1">
            <a:off x="9093508" y="5015712"/>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906D519F-DCA1-7D67-E5CA-22795227E8B5}"/>
              </a:ext>
            </a:extLst>
          </p:cNvPr>
          <p:cNvSpPr txBox="1"/>
          <p:nvPr/>
        </p:nvSpPr>
        <p:spPr>
          <a:xfrm>
            <a:off x="7767230" y="6993674"/>
            <a:ext cx="3256737" cy="182492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Hình đa giác, hình sao</a:t>
            </a:r>
            <a:endParaRPr lang="en-US" sz="4000" dirty="0">
              <a:solidFill>
                <a:schemeClr val="tx1"/>
              </a:solidFill>
              <a:latin typeface="Arial" panose="020B0604020202020204" pitchFamily="34" charset="0"/>
              <a:cs typeface="Arial" panose="020B0604020202020204" pitchFamily="34" charset="0"/>
            </a:endParaRPr>
          </a:p>
        </p:txBody>
      </p:sp>
      <p:cxnSp>
        <p:nvCxnSpPr>
          <p:cNvPr id="29" name="Straight Arrow Connector 28">
            <a:extLst>
              <a:ext uri="{FF2B5EF4-FFF2-40B4-BE49-F238E27FC236}">
                <a16:creationId xmlns:a16="http://schemas.microsoft.com/office/drawing/2014/main" xmlns="" id="{090176A6-6230-077C-85A1-28B804A053CB}"/>
              </a:ext>
            </a:extLst>
          </p:cNvPr>
          <p:cNvCxnSpPr>
            <a:cxnSpLocks/>
          </p:cNvCxnSpPr>
          <p:nvPr/>
        </p:nvCxnSpPr>
        <p:spPr>
          <a:xfrm flipV="1">
            <a:off x="12399915" y="4995077"/>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AA610B9A-8FE9-2214-0A8E-B6A09B1CB233}"/>
              </a:ext>
            </a:extLst>
          </p:cNvPr>
          <p:cNvSpPr txBox="1"/>
          <p:nvPr/>
        </p:nvSpPr>
        <p:spPr>
          <a:xfrm>
            <a:off x="11073638" y="6973039"/>
            <a:ext cx="2657622" cy="90159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Bút vẽ</a:t>
            </a:r>
            <a:endParaRPr lang="en-US" sz="4000" dirty="0">
              <a:solidFill>
                <a:schemeClr val="tx1"/>
              </a:solidFill>
              <a:latin typeface="Arial" panose="020B0604020202020204" pitchFamily="34" charset="0"/>
              <a:cs typeface="Arial" panose="020B0604020202020204" pitchFamily="34" charset="0"/>
            </a:endParaRPr>
          </a:p>
        </p:txBody>
      </p:sp>
      <p:cxnSp>
        <p:nvCxnSpPr>
          <p:cNvPr id="31" name="Straight Arrow Connector 30">
            <a:extLst>
              <a:ext uri="{FF2B5EF4-FFF2-40B4-BE49-F238E27FC236}">
                <a16:creationId xmlns:a16="http://schemas.microsoft.com/office/drawing/2014/main" xmlns="" id="{1BD7A9C3-93B0-7829-A26B-B859CEC622A7}"/>
              </a:ext>
            </a:extLst>
          </p:cNvPr>
          <p:cNvCxnSpPr>
            <a:cxnSpLocks/>
          </p:cNvCxnSpPr>
          <p:nvPr/>
        </p:nvCxnSpPr>
        <p:spPr>
          <a:xfrm flipV="1">
            <a:off x="15392400" y="4995077"/>
            <a:ext cx="0" cy="19573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FE45C79D-23D7-DC87-92E0-69E9FD6EE035}"/>
              </a:ext>
            </a:extLst>
          </p:cNvPr>
          <p:cNvSpPr txBox="1"/>
          <p:nvPr/>
        </p:nvSpPr>
        <p:spPr>
          <a:xfrm>
            <a:off x="13976506" y="6973039"/>
            <a:ext cx="2657622" cy="901593"/>
          </a:xfrm>
          <a:prstGeom prst="rect">
            <a:avLst/>
          </a:prstGeom>
          <a:noFill/>
        </p:spPr>
        <p:txBody>
          <a:bodyPr wrap="square">
            <a:spAutoFit/>
          </a:bodyPr>
          <a:lstStyle/>
          <a:p>
            <a:pPr algn="ctr">
              <a:lnSpc>
                <a:spcPct val="150000"/>
              </a:lnSpc>
            </a:pPr>
            <a:r>
              <a:rPr lang="en-US" sz="4000">
                <a:solidFill>
                  <a:schemeClr val="tx1"/>
                </a:solidFill>
                <a:latin typeface="Arial" panose="020B0604020202020204" pitchFamily="34" charset="0"/>
                <a:cs typeface="Arial" panose="020B0604020202020204" pitchFamily="34" charset="0"/>
              </a:rPr>
              <a:t>Văn bản</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091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down)">
                                      <p:cBhvr>
                                        <p:cTn id="44" dur="500"/>
                                        <p:tgtEl>
                                          <p:spTgt spid="2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barn(inVertical)">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6" grpId="0"/>
      <p:bldP spid="28" grpId="0"/>
      <p:bldP spid="30"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sp>
        <p:nvSpPr>
          <p:cNvPr id="11" name="TextBox 11"/>
          <p:cNvSpPr txBox="1"/>
          <p:nvPr/>
        </p:nvSpPr>
        <p:spPr>
          <a:xfrm>
            <a:off x="1311927" y="571500"/>
            <a:ext cx="15664145" cy="2096664"/>
          </a:xfrm>
          <a:prstGeom prst="rect">
            <a:avLst/>
          </a:prstGeom>
        </p:spPr>
        <p:txBody>
          <a:bodyPr lIns="0" tIns="0" rIns="0" bIns="0" rtlCol="0" anchor="t">
            <a:spAutoFit/>
          </a:bodyPr>
          <a:lstStyle/>
          <a:p>
            <a:pPr algn="ctr">
              <a:lnSpc>
                <a:spcPct val="150000"/>
              </a:lnSpc>
            </a:pPr>
            <a:r>
              <a:rPr lang="vi-VN" sz="4800">
                <a:solidFill>
                  <a:srgbClr val="000000"/>
                </a:solidFill>
              </a:rPr>
              <a:t>Theo em, thanh công cụ nào được sử dụng nhiều nhất trong Inkscape?</a:t>
            </a:r>
            <a:endParaRPr lang="en-US" sz="4800">
              <a:solidFill>
                <a:srgbClr val="000000"/>
              </a:solidFill>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Rectangle: Rounded Corners 16">
            <a:extLst>
              <a:ext uri="{FF2B5EF4-FFF2-40B4-BE49-F238E27FC236}">
                <a16:creationId xmlns:a16="http://schemas.microsoft.com/office/drawing/2014/main" xmlns="" id="{5B48604B-CED5-3A54-24B5-A9EE1A2A0940}"/>
              </a:ext>
            </a:extLst>
          </p:cNvPr>
          <p:cNvSpPr/>
          <p:nvPr/>
        </p:nvSpPr>
        <p:spPr>
          <a:xfrm>
            <a:off x="1219200"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A. Bảng màu</a:t>
            </a:r>
          </a:p>
        </p:txBody>
      </p:sp>
      <p:sp>
        <p:nvSpPr>
          <p:cNvPr id="18" name="Rectangle: Rounded Corners 17">
            <a:extLst>
              <a:ext uri="{FF2B5EF4-FFF2-40B4-BE49-F238E27FC236}">
                <a16:creationId xmlns:a16="http://schemas.microsoft.com/office/drawing/2014/main" xmlns="" id="{4C3F8339-9006-FD00-34B7-B8C6C1087CCE}"/>
              </a:ext>
            </a:extLst>
          </p:cNvPr>
          <p:cNvSpPr/>
          <p:nvPr/>
        </p:nvSpPr>
        <p:spPr>
          <a:xfrm>
            <a:off x="1219200"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C. Thanh điều khiển </a:t>
            </a:r>
          </a:p>
          <a:p>
            <a:pPr algn="ctr">
              <a:lnSpc>
                <a:spcPct val="150000"/>
              </a:lnSpc>
            </a:pPr>
            <a:r>
              <a:rPr lang="en-US" sz="4400">
                <a:solidFill>
                  <a:schemeClr val="tx1"/>
                </a:solidFill>
                <a:latin typeface="Arial" panose="020B0604020202020204" pitchFamily="34" charset="0"/>
                <a:cs typeface="Arial" panose="020B0604020202020204" pitchFamily="34" charset="0"/>
              </a:rPr>
              <a:t>thuộc tính </a:t>
            </a:r>
          </a:p>
        </p:txBody>
      </p:sp>
      <p:sp>
        <p:nvSpPr>
          <p:cNvPr id="19" name="Rectangle: Rounded Corners 18">
            <a:extLst>
              <a:ext uri="{FF2B5EF4-FFF2-40B4-BE49-F238E27FC236}">
                <a16:creationId xmlns:a16="http://schemas.microsoft.com/office/drawing/2014/main" xmlns="" id="{6D8042C8-98D5-268B-656B-CC213A951D7C}"/>
              </a:ext>
            </a:extLst>
          </p:cNvPr>
          <p:cNvSpPr/>
          <p:nvPr/>
        </p:nvSpPr>
        <p:spPr>
          <a:xfrm>
            <a:off x="10058402"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B. Thanh thiết lập chế độ kết dính</a:t>
            </a:r>
          </a:p>
        </p:txBody>
      </p:sp>
      <p:sp>
        <p:nvSpPr>
          <p:cNvPr id="20" name="Rectangle: Rounded Corners 19">
            <a:extLst>
              <a:ext uri="{FF2B5EF4-FFF2-40B4-BE49-F238E27FC236}">
                <a16:creationId xmlns:a16="http://schemas.microsoft.com/office/drawing/2014/main" xmlns="" id="{3D0BBB05-0854-6F52-8553-2E39E74CF8BC}"/>
              </a:ext>
            </a:extLst>
          </p:cNvPr>
          <p:cNvSpPr/>
          <p:nvPr/>
        </p:nvSpPr>
        <p:spPr>
          <a:xfrm>
            <a:off x="10058402"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D. Hộp công cụ</a:t>
            </a:r>
          </a:p>
        </p:txBody>
      </p:sp>
      <p:pic>
        <p:nvPicPr>
          <p:cNvPr id="22" name="Picture 21" descr="A picture containing text, helmet, dark&#10;&#10;Description automatically generated">
            <a:extLst>
              <a:ext uri="{FF2B5EF4-FFF2-40B4-BE49-F238E27FC236}">
                <a16:creationId xmlns:a16="http://schemas.microsoft.com/office/drawing/2014/main" xmlns="" id="{4301B791-89E1-6A14-4FE9-2F77B10D7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2052" y="5511974"/>
            <a:ext cx="2552700" cy="2552700"/>
          </a:xfrm>
          <a:prstGeom prst="rect">
            <a:avLst/>
          </a:prstGeom>
        </p:spPr>
      </p:pic>
    </p:spTree>
    <p:extLst>
      <p:ext uri="{BB962C8B-B14F-4D97-AF65-F5344CB8AC3E}">
        <p14:creationId xmlns:p14="http://schemas.microsoft.com/office/powerpoint/2010/main" val="1824641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423B1BAD-C06E-E160-2FA7-9FD358CE4054}"/>
              </a:ext>
            </a:extLst>
          </p:cNvPr>
          <p:cNvGrpSpPr/>
          <p:nvPr/>
        </p:nvGrpSpPr>
        <p:grpSpPr>
          <a:xfrm>
            <a:off x="1028700" y="1028700"/>
            <a:ext cx="16230600" cy="8229600"/>
            <a:chOff x="0" y="0"/>
            <a:chExt cx="5920967" cy="3002180"/>
          </a:xfrm>
          <a:solidFill>
            <a:srgbClr val="FEEDD5"/>
          </a:solidFill>
        </p:grpSpPr>
        <p:sp>
          <p:nvSpPr>
            <p:cNvPr id="13" name="Freeform 3">
              <a:extLst>
                <a:ext uri="{FF2B5EF4-FFF2-40B4-BE49-F238E27FC236}">
                  <a16:creationId xmlns:a16="http://schemas.microsoft.com/office/drawing/2014/main" xmlns="" id="{AD009295-83F3-BB25-05C3-938C1B922370}"/>
                </a:ext>
              </a:extLst>
            </p:cNvPr>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sp>
        <p:nvSpPr>
          <p:cNvPr id="8" name="TextBox 32">
            <a:extLst>
              <a:ext uri="{FF2B5EF4-FFF2-40B4-BE49-F238E27FC236}">
                <a16:creationId xmlns:a16="http://schemas.microsoft.com/office/drawing/2014/main" xmlns="" id="{D1E7C2CD-0959-F980-ABFB-A4BEE23753D4}"/>
              </a:ext>
            </a:extLst>
          </p:cNvPr>
          <p:cNvSpPr txBox="1"/>
          <p:nvPr/>
        </p:nvSpPr>
        <p:spPr>
          <a:xfrm>
            <a:off x="4750012" y="1714500"/>
            <a:ext cx="8787976" cy="1015663"/>
          </a:xfrm>
          <a:prstGeom prst="rect">
            <a:avLst/>
          </a:prstGeom>
        </p:spPr>
        <p:txBody>
          <a:bodyPr lIns="0" tIns="0" rIns="0" bIns="0" rtlCol="0" anchor="t">
            <a:spAutoFit/>
          </a:bodyPr>
          <a:lstStyle/>
          <a:p>
            <a:pPr algn="ctr">
              <a:spcBef>
                <a:spcPct val="0"/>
              </a:spcBef>
            </a:pPr>
            <a:r>
              <a:rPr lang="en-US" sz="6600" b="1">
                <a:solidFill>
                  <a:srgbClr val="C00000"/>
                </a:solidFill>
                <a:latin typeface="Arial" panose="020B0604020202020204" pitchFamily="34" charset="0"/>
                <a:cs typeface="Arial" panose="020B0604020202020204" pitchFamily="34" charset="0"/>
              </a:rPr>
              <a:t>THỰC HÀNH</a:t>
            </a:r>
          </a:p>
        </p:txBody>
      </p:sp>
      <p:sp>
        <p:nvSpPr>
          <p:cNvPr id="15" name="TextBox 14">
            <a:extLst>
              <a:ext uri="{FF2B5EF4-FFF2-40B4-BE49-F238E27FC236}">
                <a16:creationId xmlns:a16="http://schemas.microsoft.com/office/drawing/2014/main" xmlns="" id="{362D5FDF-06BC-F557-90CD-FA634B59F0BF}"/>
              </a:ext>
            </a:extLst>
          </p:cNvPr>
          <p:cNvSpPr txBox="1"/>
          <p:nvPr/>
        </p:nvSpPr>
        <p:spPr>
          <a:xfrm>
            <a:off x="533400" y="3162300"/>
            <a:ext cx="9144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cs typeface="Arial" panose="020B0604020202020204" pitchFamily="34" charset="0"/>
              </a:rPr>
              <a:t>Nhiệm vụ 1: Vẽ bông hoa</a:t>
            </a:r>
          </a:p>
        </p:txBody>
      </p:sp>
      <p:pic>
        <p:nvPicPr>
          <p:cNvPr id="17" name="Picture 16" descr="Chart, scatter chart, box and whisker chart&#10;&#10;Description automatically generated">
            <a:extLst>
              <a:ext uri="{FF2B5EF4-FFF2-40B4-BE49-F238E27FC236}">
                <a16:creationId xmlns:a16="http://schemas.microsoft.com/office/drawing/2014/main" xmlns="" id="{AC3CCA98-7F9A-8A48-B775-6F0E4CDB4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808" y="4305300"/>
            <a:ext cx="15598384" cy="4415795"/>
          </a:xfrm>
          <a:prstGeom prst="rect">
            <a:avLst/>
          </a:prstGeom>
        </p:spPr>
      </p:pic>
    </p:spTree>
    <p:extLst>
      <p:ext uri="{BB962C8B-B14F-4D97-AF65-F5344CB8AC3E}">
        <p14:creationId xmlns:p14="http://schemas.microsoft.com/office/powerpoint/2010/main" val="3401247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423B1BAD-C06E-E160-2FA7-9FD358CE4054}"/>
              </a:ext>
            </a:extLst>
          </p:cNvPr>
          <p:cNvGrpSpPr/>
          <p:nvPr/>
        </p:nvGrpSpPr>
        <p:grpSpPr>
          <a:xfrm>
            <a:off x="1028700" y="1028700"/>
            <a:ext cx="16230600" cy="8229600"/>
            <a:chOff x="0" y="0"/>
            <a:chExt cx="5920967" cy="3002180"/>
          </a:xfrm>
          <a:solidFill>
            <a:srgbClr val="FEEDD5"/>
          </a:solidFill>
        </p:grpSpPr>
        <p:sp>
          <p:nvSpPr>
            <p:cNvPr id="13" name="Freeform 3">
              <a:extLst>
                <a:ext uri="{FF2B5EF4-FFF2-40B4-BE49-F238E27FC236}">
                  <a16:creationId xmlns:a16="http://schemas.microsoft.com/office/drawing/2014/main" xmlns="" id="{AD009295-83F3-BB25-05C3-938C1B922370}"/>
                </a:ext>
              </a:extLst>
            </p:cNvPr>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grpFill/>
          </p:spPr>
        </p:sp>
      </p:grpSp>
      <p:sp>
        <p:nvSpPr>
          <p:cNvPr id="8" name="TextBox 32">
            <a:extLst>
              <a:ext uri="{FF2B5EF4-FFF2-40B4-BE49-F238E27FC236}">
                <a16:creationId xmlns:a16="http://schemas.microsoft.com/office/drawing/2014/main" xmlns="" id="{D1E7C2CD-0959-F980-ABFB-A4BEE23753D4}"/>
              </a:ext>
            </a:extLst>
          </p:cNvPr>
          <p:cNvSpPr txBox="1"/>
          <p:nvPr/>
        </p:nvSpPr>
        <p:spPr>
          <a:xfrm>
            <a:off x="4750012" y="1714500"/>
            <a:ext cx="8787976" cy="1015663"/>
          </a:xfrm>
          <a:prstGeom prst="rect">
            <a:avLst/>
          </a:prstGeom>
        </p:spPr>
        <p:txBody>
          <a:bodyPr lIns="0" tIns="0" rIns="0" bIns="0" rtlCol="0" anchor="t">
            <a:spAutoFit/>
          </a:bodyPr>
          <a:lstStyle/>
          <a:p>
            <a:pPr algn="ctr">
              <a:spcBef>
                <a:spcPct val="0"/>
              </a:spcBef>
            </a:pPr>
            <a:r>
              <a:rPr lang="en-US" sz="6600" b="1">
                <a:solidFill>
                  <a:srgbClr val="C00000"/>
                </a:solidFill>
                <a:latin typeface="Arial" panose="020B0604020202020204" pitchFamily="34" charset="0"/>
                <a:cs typeface="Arial" panose="020B0604020202020204" pitchFamily="34" charset="0"/>
              </a:rPr>
              <a:t>THỰC HÀNH</a:t>
            </a:r>
          </a:p>
        </p:txBody>
      </p:sp>
      <p:sp>
        <p:nvSpPr>
          <p:cNvPr id="15" name="TextBox 14">
            <a:extLst>
              <a:ext uri="{FF2B5EF4-FFF2-40B4-BE49-F238E27FC236}">
                <a16:creationId xmlns:a16="http://schemas.microsoft.com/office/drawing/2014/main" xmlns="" id="{362D5FDF-06BC-F557-90CD-FA634B59F0BF}"/>
              </a:ext>
            </a:extLst>
          </p:cNvPr>
          <p:cNvSpPr txBox="1"/>
          <p:nvPr/>
        </p:nvSpPr>
        <p:spPr>
          <a:xfrm>
            <a:off x="304800" y="3102233"/>
            <a:ext cx="11811000" cy="830997"/>
          </a:xfrm>
          <a:prstGeom prst="rect">
            <a:avLst/>
          </a:prstGeom>
          <a:noFill/>
        </p:spPr>
        <p:txBody>
          <a:bodyPr wrap="square">
            <a:spAutoFit/>
          </a:bodyPr>
          <a:lstStyle/>
          <a:p>
            <a:pPr algn="ctr"/>
            <a:r>
              <a:rPr lang="en-US" sz="4800" b="1">
                <a:solidFill>
                  <a:srgbClr val="FF0000"/>
                </a:solidFill>
                <a:latin typeface="Arial" panose="020B0604020202020204" pitchFamily="34" charset="0"/>
                <a:cs typeface="Arial" panose="020B0604020202020204" pitchFamily="34" charset="0"/>
              </a:rPr>
              <a:t>Nhiệm vụ 2: Vẽ Quốc kì Việt Nam</a:t>
            </a:r>
          </a:p>
        </p:txBody>
      </p:sp>
      <p:pic>
        <p:nvPicPr>
          <p:cNvPr id="5" name="Picture 4" descr="A yellow star with a black background&#10;&#10;Description automatically generated with low confidence">
            <a:extLst>
              <a:ext uri="{FF2B5EF4-FFF2-40B4-BE49-F238E27FC236}">
                <a16:creationId xmlns:a16="http://schemas.microsoft.com/office/drawing/2014/main" xmlns="" id="{CB79A47A-22EA-6A9D-610C-950C219EED2C}"/>
              </a:ext>
            </a:extLst>
          </p:cNvPr>
          <p:cNvPicPr>
            <a:picLocks noChangeAspect="1"/>
          </p:cNvPicPr>
          <p:nvPr/>
        </p:nvPicPr>
        <p:blipFill rotWithShape="1">
          <a:blip r:embed="rId2">
            <a:extLst>
              <a:ext uri="{28A0092B-C50C-407E-A947-70E740481C1C}">
                <a14:useLocalDpi xmlns:a14="http://schemas.microsoft.com/office/drawing/2010/main" val="0"/>
              </a:ext>
            </a:extLst>
          </a:blip>
          <a:srcRect t="13457" b="20136"/>
          <a:stretch/>
        </p:blipFill>
        <p:spPr>
          <a:xfrm>
            <a:off x="1304732" y="4792772"/>
            <a:ext cx="3324009" cy="3121998"/>
          </a:xfrm>
          <a:prstGeom prst="rect">
            <a:avLst/>
          </a:prstGeom>
        </p:spPr>
      </p:pic>
      <p:pic>
        <p:nvPicPr>
          <p:cNvPr id="7" name="Picture 6" descr="Icon&#10;&#10;Description automatically generated">
            <a:extLst>
              <a:ext uri="{FF2B5EF4-FFF2-40B4-BE49-F238E27FC236}">
                <a16:creationId xmlns:a16="http://schemas.microsoft.com/office/drawing/2014/main" xmlns="" id="{F2F63207-84E4-21B1-B618-DB7A405E2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0095" y="4488762"/>
            <a:ext cx="5597213" cy="3730018"/>
          </a:xfrm>
          <a:prstGeom prst="rect">
            <a:avLst/>
          </a:prstGeom>
        </p:spPr>
      </p:pic>
      <p:pic>
        <p:nvPicPr>
          <p:cNvPr id="9" name="Picture 8">
            <a:extLst>
              <a:ext uri="{FF2B5EF4-FFF2-40B4-BE49-F238E27FC236}">
                <a16:creationId xmlns:a16="http://schemas.microsoft.com/office/drawing/2014/main" xmlns="" id="{0A3BCE56-138B-504F-D9E9-1DFD8D006521}"/>
              </a:ext>
            </a:extLst>
          </p:cNvPr>
          <p:cNvPicPr>
            <a:picLocks noChangeAspect="1"/>
          </p:cNvPicPr>
          <p:nvPr/>
        </p:nvPicPr>
        <p:blipFill>
          <a:blip r:embed="rId4"/>
          <a:stretch>
            <a:fillRect/>
          </a:stretch>
        </p:blipFill>
        <p:spPr>
          <a:xfrm>
            <a:off x="4997517" y="4488762"/>
            <a:ext cx="5595027" cy="3730018"/>
          </a:xfrm>
          <a:prstGeom prst="rect">
            <a:avLst/>
          </a:prstGeom>
        </p:spPr>
      </p:pic>
    </p:spTree>
    <p:extLst>
      <p:ext uri="{BB962C8B-B14F-4D97-AF65-F5344CB8AC3E}">
        <p14:creationId xmlns:p14="http://schemas.microsoft.com/office/powerpoint/2010/main" val="3176532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779" y="6714065"/>
            <a:ext cx="2468573" cy="3572935"/>
          </a:xfrm>
          <a:prstGeom prst="rect">
            <a:avLst/>
          </a:prstGeom>
        </p:spPr>
      </p:pic>
      <p:grpSp>
        <p:nvGrpSpPr>
          <p:cNvPr id="2" name="Group 2"/>
          <p:cNvGrpSpPr/>
          <p:nvPr/>
        </p:nvGrpSpPr>
        <p:grpSpPr>
          <a:xfrm>
            <a:off x="1028700" y="1028700"/>
            <a:ext cx="16230600" cy="8229600"/>
            <a:chOff x="0" y="0"/>
            <a:chExt cx="5920967" cy="3002180"/>
          </a:xfrm>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A8D6CE"/>
            </a:solidFill>
          </p:spPr>
        </p:sp>
      </p:grpSp>
      <p:sp>
        <p:nvSpPr>
          <p:cNvPr id="7" name="TextBox 32">
            <a:extLst>
              <a:ext uri="{FF2B5EF4-FFF2-40B4-BE49-F238E27FC236}">
                <a16:creationId xmlns:a16="http://schemas.microsoft.com/office/drawing/2014/main" xmlns="" id="{847E7D0C-AF7D-0180-3FB0-92615602156A}"/>
              </a:ext>
            </a:extLst>
          </p:cNvPr>
          <p:cNvSpPr txBox="1"/>
          <p:nvPr/>
        </p:nvSpPr>
        <p:spPr>
          <a:xfrm>
            <a:off x="7748659" y="1806452"/>
            <a:ext cx="8787976" cy="1015663"/>
          </a:xfrm>
          <a:prstGeom prst="rect">
            <a:avLst/>
          </a:prstGeom>
        </p:spPr>
        <p:txBody>
          <a:bodyPr lIns="0" tIns="0" rIns="0" bIns="0" rtlCol="0" anchor="t">
            <a:spAutoFit/>
          </a:bodyPr>
          <a:lstStyle/>
          <a:p>
            <a:pPr algn="ctr">
              <a:spcBef>
                <a:spcPct val="0"/>
              </a:spcBef>
            </a:pPr>
            <a:r>
              <a:rPr lang="en-US" sz="6600" b="1">
                <a:solidFill>
                  <a:srgbClr val="C00000"/>
                </a:solidFill>
                <a:latin typeface="Arial" panose="020B0604020202020204" pitchFamily="34" charset="0"/>
                <a:cs typeface="Arial" panose="020B0604020202020204" pitchFamily="34" charset="0"/>
              </a:rPr>
              <a:t>KHỞI ĐỘNG</a:t>
            </a:r>
          </a:p>
        </p:txBody>
      </p:sp>
      <p:pic>
        <p:nvPicPr>
          <p:cNvPr id="9" name="Picture 8" descr="A picture containing logo&#10;&#10;Description automatically generated">
            <a:extLst>
              <a:ext uri="{FF2B5EF4-FFF2-40B4-BE49-F238E27FC236}">
                <a16:creationId xmlns:a16="http://schemas.microsoft.com/office/drawing/2014/main" xmlns="" id="{058F9F53-7F45-8CD1-5C0D-61D468D59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927258"/>
            <a:ext cx="3026283" cy="4014340"/>
          </a:xfrm>
          <a:prstGeom prst="rect">
            <a:avLst/>
          </a:prstGeom>
        </p:spPr>
      </p:pic>
      <p:pic>
        <p:nvPicPr>
          <p:cNvPr id="11" name="Picture 10" descr="Diagram&#10;&#10;Description automatically generated">
            <a:extLst>
              <a:ext uri="{FF2B5EF4-FFF2-40B4-BE49-F238E27FC236}">
                <a16:creationId xmlns:a16="http://schemas.microsoft.com/office/drawing/2014/main" xmlns="" id="{B07F09FF-20BE-3ED5-A484-DA4E1E9F8818}"/>
              </a:ext>
            </a:extLst>
          </p:cNvPr>
          <p:cNvPicPr>
            <a:picLocks noChangeAspect="1"/>
          </p:cNvPicPr>
          <p:nvPr/>
        </p:nvPicPr>
        <p:blipFill rotWithShape="1">
          <a:blip r:embed="rId5">
            <a:extLst>
              <a:ext uri="{28A0092B-C50C-407E-A947-70E740481C1C}">
                <a14:useLocalDpi xmlns:a14="http://schemas.microsoft.com/office/drawing/2010/main" val="0"/>
              </a:ext>
            </a:extLst>
          </a:blip>
          <a:srcRect l="24774" r="24368"/>
          <a:stretch/>
        </p:blipFill>
        <p:spPr>
          <a:xfrm>
            <a:off x="4495800" y="4904398"/>
            <a:ext cx="2975185" cy="401434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CD2DDC29-72FD-E474-C095-6CA898FB5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1333500"/>
            <a:ext cx="6175585" cy="3473767"/>
          </a:xfrm>
          <a:prstGeom prst="rect">
            <a:avLst/>
          </a:prstGeom>
        </p:spPr>
      </p:pic>
      <p:sp>
        <p:nvSpPr>
          <p:cNvPr id="14" name="TextBox 13">
            <a:extLst>
              <a:ext uri="{FF2B5EF4-FFF2-40B4-BE49-F238E27FC236}">
                <a16:creationId xmlns:a16="http://schemas.microsoft.com/office/drawing/2014/main" xmlns="" id="{9FD14CD6-F920-EB95-2CB5-B372F3C1CF09}"/>
              </a:ext>
            </a:extLst>
          </p:cNvPr>
          <p:cNvSpPr txBox="1"/>
          <p:nvPr/>
        </p:nvSpPr>
        <p:spPr>
          <a:xfrm>
            <a:off x="7558043" y="3561767"/>
            <a:ext cx="9614198" cy="4594912"/>
          </a:xfrm>
          <a:prstGeom prst="rect">
            <a:avLst/>
          </a:prstGeom>
          <a:noFill/>
        </p:spPr>
        <p:txBody>
          <a:bodyPr wrap="square">
            <a:spAutoFit/>
          </a:bodyPr>
          <a:lstStyle/>
          <a:p>
            <a:pPr marL="685800" indent="-6858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Hình ảnh này thường xuất hiện trên phương tiện truyền thông, trên mạng...</a:t>
            </a:r>
          </a:p>
          <a:p>
            <a:pPr marL="685800" indent="-6858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Hình ảnh dùng với mục đích truyền đạt nội dung thông tin đến người xem.</a:t>
            </a:r>
          </a:p>
          <a:p>
            <a:pPr marL="685800" indent="-6858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Ngành nghề: Thiết kế đồ họa.</a:t>
            </a:r>
          </a:p>
        </p:txBody>
      </p:sp>
    </p:spTree>
    <p:extLst>
      <p:ext uri="{BB962C8B-B14F-4D97-AF65-F5344CB8AC3E}">
        <p14:creationId xmlns:p14="http://schemas.microsoft.com/office/powerpoint/2010/main" val="2178271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barn(inVertical)">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xmlns="" id="{2E93E52B-5277-C655-DB43-96D636B85847}"/>
              </a:ext>
            </a:extLst>
          </p:cNvPr>
          <p:cNvSpPr txBox="1"/>
          <p:nvPr/>
        </p:nvSpPr>
        <p:spPr>
          <a:xfrm>
            <a:off x="7215007" y="571500"/>
            <a:ext cx="3857986" cy="819199"/>
          </a:xfrm>
          <a:prstGeom prst="rect">
            <a:avLst/>
          </a:prstGeom>
        </p:spPr>
        <p:txBody>
          <a:bodyPr wrap="square" lIns="0" tIns="0" rIns="0" bIns="0" rtlCol="0" anchor="t">
            <a:spAutoFit/>
          </a:bodyPr>
          <a:lstStyle/>
          <a:p>
            <a:pPr algn="ctr">
              <a:lnSpc>
                <a:spcPts val="6999"/>
              </a:lnSpc>
            </a:pPr>
            <a:r>
              <a:rPr lang="en-US" sz="4999" b="1">
                <a:solidFill>
                  <a:srgbClr val="FF0000"/>
                </a:solidFill>
                <a:latin typeface="Arial" panose="020B0604020202020204" pitchFamily="34" charset="0"/>
                <a:cs typeface="Arial" panose="020B0604020202020204" pitchFamily="34" charset="0"/>
              </a:rPr>
              <a:t>Lưu ý</a:t>
            </a:r>
          </a:p>
        </p:txBody>
      </p:sp>
      <p:sp>
        <p:nvSpPr>
          <p:cNvPr id="6" name="TextBox 5">
            <a:extLst>
              <a:ext uri="{FF2B5EF4-FFF2-40B4-BE49-F238E27FC236}">
                <a16:creationId xmlns:a16="http://schemas.microsoft.com/office/drawing/2014/main" xmlns="" id="{C26B1B5F-1381-0895-9843-0C5A96B230F6}"/>
              </a:ext>
            </a:extLst>
          </p:cNvPr>
          <p:cNvSpPr txBox="1"/>
          <p:nvPr/>
        </p:nvSpPr>
        <p:spPr>
          <a:xfrm>
            <a:off x="457200" y="1714500"/>
            <a:ext cx="12649200" cy="777642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nl-NL" sz="3600">
                <a:effectLst/>
                <a:latin typeface="Arial" panose="020B0604020202020204" pitchFamily="34" charset="0"/>
                <a:ea typeface="Times New Roman" panose="02020603050405020304" pitchFamily="18" charset="0"/>
                <a:cs typeface="Arial" panose="020B0604020202020204" pitchFamily="34" charset="0"/>
              </a:rPr>
              <a:t>Chèn các đối tượng đã được định nghĩa sẵn như hình tròn, đa giác, hình sao từ hộp công cụ bằng cách nháy chuột vào biểu tượng tương ứng trên hộp công cụ.</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3600">
                <a:effectLst/>
                <a:latin typeface="Arial" panose="020B0604020202020204" pitchFamily="34" charset="0"/>
                <a:ea typeface="Times New Roman" panose="02020603050405020304" pitchFamily="18" charset="0"/>
                <a:cs typeface="Arial" panose="020B0604020202020204" pitchFamily="34" charset="0"/>
              </a:rPr>
              <a:t>Sửa thuộc tính của đối tượng trên thanh điều khiển thuộc tính để có số đỉnh, loại hình, độ mở góc... khác nhau. </a:t>
            </a:r>
          </a:p>
          <a:p>
            <a:pPr marL="571500" indent="-571500" algn="just">
              <a:lnSpc>
                <a:spcPct val="150000"/>
              </a:lnSpc>
              <a:spcAft>
                <a:spcPts val="800"/>
              </a:spcAft>
              <a:buFont typeface="Arial" panose="020B0604020202020204" pitchFamily="34" charset="0"/>
              <a:buChar char="•"/>
            </a:pPr>
            <a:r>
              <a:rPr lang="nl-NL" sz="3600">
                <a:effectLst/>
                <a:latin typeface="Arial" panose="020B0604020202020204" pitchFamily="34" charset="0"/>
                <a:ea typeface="Times New Roman" panose="02020603050405020304" pitchFamily="18" charset="0"/>
                <a:cs typeface="Arial" panose="020B0604020202020204" pitchFamily="34" charset="0"/>
              </a:rPr>
              <a:t>Co giãn hình bất kì bằng cách nháy chuột vào hình, kéo thả chuôt tại vị trí các mũi tên.</a:t>
            </a:r>
            <a:endParaRPr lang="en-US" sz="36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3600">
                <a:effectLst/>
                <a:latin typeface="Arial" panose="020B0604020202020204" pitchFamily="34" charset="0"/>
                <a:ea typeface="Times New Roman" panose="02020603050405020304" pitchFamily="18" charset="0"/>
                <a:cs typeface="Arial" panose="020B0604020202020204" pitchFamily="34" charset="0"/>
              </a:rPr>
              <a:t>Sử dụng tổ hợp phím tắt cho Copy (Ctrl + C), Paste (Ctrl + V) và các phím tắt khác để thao tác nhanh hơn.</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6B2FA502-32BF-F48F-94A7-BAF8889BD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9800" y="3009900"/>
            <a:ext cx="3890037" cy="4562394"/>
          </a:xfrm>
          <a:prstGeom prst="rect">
            <a:avLst/>
          </a:prstGeom>
        </p:spPr>
      </p:pic>
    </p:spTree>
    <p:extLst>
      <p:ext uri="{BB962C8B-B14F-4D97-AF65-F5344CB8AC3E}">
        <p14:creationId xmlns:p14="http://schemas.microsoft.com/office/powerpoint/2010/main" val="887788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arn(inVertic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FFE818B6-80C5-3D01-A4D7-ACA296B14AD4}"/>
              </a:ext>
            </a:extLst>
          </p:cNvPr>
          <p:cNvSpPr txBox="1"/>
          <p:nvPr/>
        </p:nvSpPr>
        <p:spPr>
          <a:xfrm>
            <a:off x="6324955" y="618068"/>
            <a:ext cx="5638090" cy="1066189"/>
          </a:xfrm>
          <a:prstGeom prst="rect">
            <a:avLst/>
          </a:prstGeom>
        </p:spPr>
        <p:txBody>
          <a:bodyPr wrap="square" lIns="0" tIns="0" rIns="0" bIns="0" rtlCol="0" anchor="t">
            <a:spAutoFit/>
          </a:bodyPr>
          <a:lstStyle/>
          <a:p>
            <a:pPr algn="ctr">
              <a:lnSpc>
                <a:spcPts val="8880"/>
              </a:lnSpc>
            </a:pPr>
            <a:r>
              <a:rPr lang="en-US" sz="6600" b="1">
                <a:latin typeface="Arial" panose="020B0604020202020204" pitchFamily="34" charset="0"/>
                <a:cs typeface="Arial" panose="020B0604020202020204" pitchFamily="34" charset="0"/>
              </a:rPr>
              <a:t>LUYỆN TẬP</a:t>
            </a:r>
          </a:p>
        </p:txBody>
      </p:sp>
      <p:grpSp>
        <p:nvGrpSpPr>
          <p:cNvPr id="14" name="Group 13">
            <a:extLst>
              <a:ext uri="{FF2B5EF4-FFF2-40B4-BE49-F238E27FC236}">
                <a16:creationId xmlns:a16="http://schemas.microsoft.com/office/drawing/2014/main" xmlns="" id="{BBEB122F-C7E2-7A04-038D-BA18F43204D9}"/>
              </a:ext>
            </a:extLst>
          </p:cNvPr>
          <p:cNvGrpSpPr/>
          <p:nvPr/>
        </p:nvGrpSpPr>
        <p:grpSpPr>
          <a:xfrm>
            <a:off x="971550" y="1866289"/>
            <a:ext cx="16344900" cy="5518242"/>
            <a:chOff x="971550" y="1866289"/>
            <a:chExt cx="16344900" cy="5518242"/>
          </a:xfrm>
        </p:grpSpPr>
        <p:sp>
          <p:nvSpPr>
            <p:cNvPr id="7" name="Rectangle 1">
              <a:extLst>
                <a:ext uri="{FF2B5EF4-FFF2-40B4-BE49-F238E27FC236}">
                  <a16:creationId xmlns:a16="http://schemas.microsoft.com/office/drawing/2014/main" xmlns="" id="{03CDC7D7-B23E-7627-6D4B-A149298994EF}"/>
                </a:ext>
              </a:extLst>
            </p:cNvPr>
            <p:cNvSpPr>
              <a:spLocks noChangeArrowheads="1"/>
            </p:cNvSpPr>
            <p:nvPr/>
          </p:nvSpPr>
          <p:spPr bwMode="auto">
            <a:xfrm>
              <a:off x="971550" y="1866289"/>
              <a:ext cx="16344900" cy="551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a:ln>
                    <a:noFill/>
                  </a:ln>
                  <a:solidFill>
                    <a:srgbClr val="000000"/>
                  </a:solidFill>
                  <a:effectLst/>
                  <a:cs typeface="Arial" panose="020B0604020202020204" pitchFamily="34" charset="0"/>
                </a:rPr>
                <a:t>Câu 1. </a:t>
              </a:r>
              <a:r>
                <a:rPr kumimoji="0" lang="en-US" altLang="en-US" sz="4000" b="0" i="0" u="none" strike="noStrike" cap="none" normalizeH="0" baseline="0">
                  <a:ln>
                    <a:noFill/>
                  </a:ln>
                  <a:solidFill>
                    <a:srgbClr val="000000"/>
                  </a:solidFill>
                  <a:effectLst/>
                  <a:cs typeface="Arial" panose="020B0604020202020204" pitchFamily="34" charset="0"/>
                </a:rPr>
                <a:t>Sau khi vẽ một hình tròn trong Inkscape. Ta thực hiện liên tục các thao tác sau:</a:t>
              </a:r>
              <a:endParaRPr kumimoji="0" lang="en-US" altLang="en-US" sz="40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a:ln>
                    <a:noFill/>
                  </a:ln>
                  <a:solidFill>
                    <a:srgbClr val="000000"/>
                  </a:solidFill>
                  <a:effectLst/>
                  <a:cs typeface="Arial" panose="020B0604020202020204" pitchFamily="34" charset="0"/>
                </a:rPr>
                <a:t>Nháy vào công cụ        trên hộp công cụ, nháy chuột lên hình trong, nháy chuột con lần lượt các màu         trên bảng màu, giữ phím </a:t>
              </a:r>
              <a:r>
                <a:rPr kumimoji="0" lang="en-US" altLang="en-US" sz="4000" b="1" i="0" u="none" strike="noStrike" cap="none" normalizeH="0" baseline="0">
                  <a:ln>
                    <a:noFill/>
                  </a:ln>
                  <a:solidFill>
                    <a:srgbClr val="000000"/>
                  </a:solidFill>
                  <a:effectLst/>
                  <a:cs typeface="Arial" panose="020B0604020202020204" pitchFamily="34" charset="0"/>
                </a:rPr>
                <a:t>Shift</a:t>
              </a:r>
              <a:r>
                <a:rPr kumimoji="0" lang="en-US" altLang="en-US" sz="4000" b="0" i="0" u="none" strike="noStrike" cap="none" normalizeH="0" baseline="0">
                  <a:ln>
                    <a:noFill/>
                  </a:ln>
                  <a:solidFill>
                    <a:srgbClr val="000000"/>
                  </a:solidFill>
                  <a:effectLst/>
                  <a:cs typeface="Arial" panose="020B0604020202020204" pitchFamily="34" charset="0"/>
                </a:rPr>
                <a:t> và nháy chuột vào màu       trên bảng màu.</a:t>
              </a:r>
              <a:endParaRPr kumimoji="0" lang="en-US" altLang="en-US" sz="40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a:ln>
                    <a:noFill/>
                  </a:ln>
                  <a:solidFill>
                    <a:srgbClr val="000000"/>
                  </a:solidFill>
                  <a:effectLst/>
                  <a:cs typeface="Arial" panose="020B0604020202020204" pitchFamily="34" charset="0"/>
                </a:rPr>
                <a:t>Em hãy xác định xem kết quả hình tròn sẽ có màu sắc như thế nào</a:t>
              </a:r>
              <a:endParaRPr kumimoji="0" lang="en-US" altLang="en-US" sz="4000" b="0" i="0" u="none" strike="noStrike" cap="none" normalizeH="0" baseline="0">
                <a:ln>
                  <a:noFill/>
                </a:ln>
                <a:solidFill>
                  <a:schemeClr val="tx1"/>
                </a:solidFill>
                <a:effectLst/>
                <a:cs typeface="Arial" panose="020B0604020202020204" pitchFamily="34" charset="0"/>
              </a:endParaRPr>
            </a:p>
          </p:txBody>
        </p:sp>
        <p:grpSp>
          <p:nvGrpSpPr>
            <p:cNvPr id="13" name="Group 12">
              <a:extLst>
                <a:ext uri="{FF2B5EF4-FFF2-40B4-BE49-F238E27FC236}">
                  <a16:creationId xmlns:a16="http://schemas.microsoft.com/office/drawing/2014/main" xmlns="" id="{1B2430D6-41E5-B530-5295-B3FB9CEF8F54}"/>
                </a:ext>
              </a:extLst>
            </p:cNvPr>
            <p:cNvGrpSpPr/>
            <p:nvPr/>
          </p:nvGrpSpPr>
          <p:grpSpPr>
            <a:xfrm>
              <a:off x="5692772" y="3634810"/>
              <a:ext cx="6362068" cy="2805462"/>
              <a:chOff x="5692772" y="3634810"/>
              <a:chExt cx="6362068" cy="2805462"/>
            </a:xfrm>
          </p:grpSpPr>
          <p:pic>
            <p:nvPicPr>
              <p:cNvPr id="8" name="Picture 7">
                <a:extLst>
                  <a:ext uri="{FF2B5EF4-FFF2-40B4-BE49-F238E27FC236}">
                    <a16:creationId xmlns:a16="http://schemas.microsoft.com/office/drawing/2014/main" xmlns="" id="{5AC3AA96-E1AE-486E-5E54-F70FC832796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92772" y="3634810"/>
                <a:ext cx="632183" cy="990600"/>
              </a:xfrm>
              <a:prstGeom prst="rect">
                <a:avLst/>
              </a:prstGeom>
            </p:spPr>
          </p:pic>
          <p:sp>
            <p:nvSpPr>
              <p:cNvPr id="9" name="Rectangle 8">
                <a:extLst>
                  <a:ext uri="{FF2B5EF4-FFF2-40B4-BE49-F238E27FC236}">
                    <a16:creationId xmlns:a16="http://schemas.microsoft.com/office/drawing/2014/main" xmlns="" id="{00BE0F5E-E4D8-63D5-FA48-ABF9F6C3AA7A}"/>
                  </a:ext>
                </a:extLst>
              </p:cNvPr>
              <p:cNvSpPr/>
              <p:nvPr/>
            </p:nvSpPr>
            <p:spPr>
              <a:xfrm>
                <a:off x="8991600" y="5735244"/>
                <a:ext cx="704088" cy="7050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E7F755D6-F7C7-DDD7-42EE-300CA71F6340}"/>
                  </a:ext>
                </a:extLst>
              </p:cNvPr>
              <p:cNvPicPr>
                <a:picLocks noChangeAspect="1"/>
              </p:cNvPicPr>
              <p:nvPr/>
            </p:nvPicPr>
            <p:blipFill>
              <a:blip r:embed="rId4"/>
              <a:stretch>
                <a:fillRect/>
              </a:stretch>
            </p:blipFill>
            <p:spPr>
              <a:xfrm>
                <a:off x="9768840" y="4790986"/>
                <a:ext cx="2286000" cy="705028"/>
              </a:xfrm>
              <a:prstGeom prst="rect">
                <a:avLst/>
              </a:prstGeom>
            </p:spPr>
          </p:pic>
        </p:grpSp>
      </p:grpSp>
      <p:sp>
        <p:nvSpPr>
          <p:cNvPr id="15" name="Arrow: Right 14">
            <a:extLst>
              <a:ext uri="{FF2B5EF4-FFF2-40B4-BE49-F238E27FC236}">
                <a16:creationId xmlns:a16="http://schemas.microsoft.com/office/drawing/2014/main" xmlns="" id="{80363E5C-7F7F-D209-287F-E6E812D8446D}"/>
              </a:ext>
            </a:extLst>
          </p:cNvPr>
          <p:cNvSpPr/>
          <p:nvPr/>
        </p:nvSpPr>
        <p:spPr>
          <a:xfrm>
            <a:off x="1190172" y="7697291"/>
            <a:ext cx="4526092" cy="2133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Câu trả lời</a:t>
            </a:r>
          </a:p>
        </p:txBody>
      </p:sp>
      <p:sp>
        <p:nvSpPr>
          <p:cNvPr id="17" name="TextBox 16">
            <a:extLst>
              <a:ext uri="{FF2B5EF4-FFF2-40B4-BE49-F238E27FC236}">
                <a16:creationId xmlns:a16="http://schemas.microsoft.com/office/drawing/2014/main" xmlns="" id="{9D40303B-AFB0-6CBB-2454-B87CD8350595}"/>
              </a:ext>
            </a:extLst>
          </p:cNvPr>
          <p:cNvSpPr txBox="1"/>
          <p:nvPr/>
        </p:nvSpPr>
        <p:spPr>
          <a:xfrm>
            <a:off x="6309715" y="7844009"/>
            <a:ext cx="9144000" cy="1824923"/>
          </a:xfrm>
          <a:prstGeom prst="rect">
            <a:avLst/>
          </a:prstGeom>
          <a:noFill/>
        </p:spPr>
        <p:txBody>
          <a:bodyPr wrap="square">
            <a:spAutoFit/>
          </a:bodyPr>
          <a:lstStyle/>
          <a:p>
            <a:pPr algn="just">
              <a:lnSpc>
                <a:spcPct val="150000"/>
              </a:lnSpc>
              <a:spcAft>
                <a:spcPts val="800"/>
              </a:spcAft>
            </a:pPr>
            <a:r>
              <a:rPr lang="nl-NL"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Kết quả thu được là hình tròn có nền màu cam và nét màu đỏ.</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91212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sp>
        <p:nvSpPr>
          <p:cNvPr id="11" name="TextBox 11"/>
          <p:cNvSpPr txBox="1"/>
          <p:nvPr/>
        </p:nvSpPr>
        <p:spPr>
          <a:xfrm>
            <a:off x="1311927" y="571500"/>
            <a:ext cx="15664145" cy="2096664"/>
          </a:xfrm>
          <a:prstGeom prst="rect">
            <a:avLst/>
          </a:prstGeom>
        </p:spPr>
        <p:txBody>
          <a:bodyPr lIns="0" tIns="0" rIns="0" bIns="0" rtlCol="0" anchor="t">
            <a:spAutoFit/>
          </a:bodyPr>
          <a:lstStyle/>
          <a:p>
            <a:pPr algn="ctr">
              <a:lnSpc>
                <a:spcPct val="150000"/>
              </a:lnSpc>
            </a:pPr>
            <a:r>
              <a:rPr lang="en-US" sz="4800" b="1">
                <a:solidFill>
                  <a:srgbClr val="000000"/>
                </a:solidFill>
                <a:latin typeface="Arial" panose="020B0604020202020204" pitchFamily="34" charset="0"/>
                <a:cs typeface="Arial" panose="020B0604020202020204" pitchFamily="34" charset="0"/>
              </a:rPr>
              <a:t>Câu 2: </a:t>
            </a:r>
            <a:r>
              <a:rPr lang="vi-VN" sz="4800">
                <a:solidFill>
                  <a:srgbClr val="000000"/>
                </a:solidFill>
                <a:latin typeface="Arial" panose="020B0604020202020204" pitchFamily="34" charset="0"/>
                <a:cs typeface="Arial" panose="020B0604020202020204" pitchFamily="34" charset="0"/>
              </a:rPr>
              <a:t>Để thay một ngôi sao thành một khối lập phương. Em sẽ tìm công cụ ở thanh công cụ nào?</a:t>
            </a:r>
            <a:endParaRPr lang="en-US" sz="4800">
              <a:solidFill>
                <a:srgbClr val="000000"/>
              </a:solidFill>
              <a:latin typeface="Arial" panose="020B0604020202020204" pitchFamily="34" charset="0"/>
              <a:cs typeface="Arial" panose="020B0604020202020204" pitchFamily="34" charset="0"/>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Rectangle: Rounded Corners 16">
            <a:extLst>
              <a:ext uri="{FF2B5EF4-FFF2-40B4-BE49-F238E27FC236}">
                <a16:creationId xmlns:a16="http://schemas.microsoft.com/office/drawing/2014/main" xmlns="" id="{5B48604B-CED5-3A54-24B5-A9EE1A2A0940}"/>
              </a:ext>
            </a:extLst>
          </p:cNvPr>
          <p:cNvSpPr/>
          <p:nvPr/>
        </p:nvSpPr>
        <p:spPr>
          <a:xfrm>
            <a:off x="1219200"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A. Bảng màu</a:t>
            </a:r>
          </a:p>
        </p:txBody>
      </p:sp>
      <p:sp>
        <p:nvSpPr>
          <p:cNvPr id="18" name="Rectangle: Rounded Corners 17">
            <a:extLst>
              <a:ext uri="{FF2B5EF4-FFF2-40B4-BE49-F238E27FC236}">
                <a16:creationId xmlns:a16="http://schemas.microsoft.com/office/drawing/2014/main" xmlns="" id="{4C3F8339-9006-FD00-34B7-B8C6C1087CCE}"/>
              </a:ext>
            </a:extLst>
          </p:cNvPr>
          <p:cNvSpPr/>
          <p:nvPr/>
        </p:nvSpPr>
        <p:spPr>
          <a:xfrm>
            <a:off x="1219200"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C. Hộp công cụ</a:t>
            </a:r>
          </a:p>
        </p:txBody>
      </p:sp>
      <p:sp>
        <p:nvSpPr>
          <p:cNvPr id="19" name="Rectangle: Rounded Corners 18">
            <a:extLst>
              <a:ext uri="{FF2B5EF4-FFF2-40B4-BE49-F238E27FC236}">
                <a16:creationId xmlns:a16="http://schemas.microsoft.com/office/drawing/2014/main" xmlns="" id="{6D8042C8-98D5-268B-656B-CC213A951D7C}"/>
              </a:ext>
            </a:extLst>
          </p:cNvPr>
          <p:cNvSpPr/>
          <p:nvPr/>
        </p:nvSpPr>
        <p:spPr>
          <a:xfrm>
            <a:off x="10058402" y="3238500"/>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B. Thanh điều khiển </a:t>
            </a:r>
          </a:p>
          <a:p>
            <a:pPr algn="ctr">
              <a:lnSpc>
                <a:spcPct val="150000"/>
              </a:lnSpc>
            </a:pPr>
            <a:r>
              <a:rPr lang="en-US" sz="4400">
                <a:solidFill>
                  <a:schemeClr val="tx1"/>
                </a:solidFill>
                <a:latin typeface="Arial" panose="020B0604020202020204" pitchFamily="34" charset="0"/>
                <a:cs typeface="Arial" panose="020B0604020202020204" pitchFamily="34" charset="0"/>
              </a:rPr>
              <a:t>thuộc tính </a:t>
            </a:r>
          </a:p>
        </p:txBody>
      </p:sp>
      <p:sp>
        <p:nvSpPr>
          <p:cNvPr id="20" name="Rectangle: Rounded Corners 19">
            <a:extLst>
              <a:ext uri="{FF2B5EF4-FFF2-40B4-BE49-F238E27FC236}">
                <a16:creationId xmlns:a16="http://schemas.microsoft.com/office/drawing/2014/main" xmlns="" id="{3D0BBB05-0854-6F52-8553-2E39E74CF8BC}"/>
              </a:ext>
            </a:extLst>
          </p:cNvPr>
          <p:cNvSpPr/>
          <p:nvPr/>
        </p:nvSpPr>
        <p:spPr>
          <a:xfrm>
            <a:off x="10058402" y="5759624"/>
            <a:ext cx="7010400" cy="2057400"/>
          </a:xfrm>
          <a:prstGeom prst="roundRect">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panose="020B0604020202020204" pitchFamily="34" charset="0"/>
                <a:cs typeface="Arial" panose="020B0604020202020204" pitchFamily="34" charset="0"/>
              </a:rPr>
              <a:t>D. Hộp thoại lệnh</a:t>
            </a:r>
          </a:p>
        </p:txBody>
      </p:sp>
      <p:pic>
        <p:nvPicPr>
          <p:cNvPr id="22" name="Picture 21" descr="A picture containing text, helmet, dark&#10;&#10;Description automatically generated">
            <a:extLst>
              <a:ext uri="{FF2B5EF4-FFF2-40B4-BE49-F238E27FC236}">
                <a16:creationId xmlns:a16="http://schemas.microsoft.com/office/drawing/2014/main" xmlns="" id="{4301B791-89E1-6A14-4FE9-2F77B10D7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8790" y="3228291"/>
            <a:ext cx="2133600" cy="2133600"/>
          </a:xfrm>
          <a:prstGeom prst="rect">
            <a:avLst/>
          </a:prstGeom>
        </p:spPr>
      </p:pic>
    </p:spTree>
    <p:extLst>
      <p:ext uri="{BB962C8B-B14F-4D97-AF65-F5344CB8AC3E}">
        <p14:creationId xmlns:p14="http://schemas.microsoft.com/office/powerpoint/2010/main" val="1766495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P spid="18" grpId="0" animBg="1"/>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xmlns="" id="{FFE818B6-80C5-3D01-A4D7-ACA296B14AD4}"/>
              </a:ext>
            </a:extLst>
          </p:cNvPr>
          <p:cNvSpPr txBox="1"/>
          <p:nvPr/>
        </p:nvSpPr>
        <p:spPr>
          <a:xfrm>
            <a:off x="6324955" y="618068"/>
            <a:ext cx="5638090" cy="1066189"/>
          </a:xfrm>
          <a:prstGeom prst="rect">
            <a:avLst/>
          </a:prstGeom>
        </p:spPr>
        <p:txBody>
          <a:bodyPr wrap="square" lIns="0" tIns="0" rIns="0" bIns="0" rtlCol="0" anchor="t">
            <a:spAutoFit/>
          </a:bodyPr>
          <a:lstStyle/>
          <a:p>
            <a:pPr algn="ctr">
              <a:lnSpc>
                <a:spcPts val="8880"/>
              </a:lnSpc>
            </a:pPr>
            <a:r>
              <a:rPr lang="en-US" sz="6600" b="1">
                <a:latin typeface="Arial" panose="020B0604020202020204" pitchFamily="34" charset="0"/>
                <a:cs typeface="Arial" panose="020B0604020202020204" pitchFamily="34" charset="0"/>
              </a:rPr>
              <a:t>VẬN DỤNG</a:t>
            </a:r>
          </a:p>
        </p:txBody>
      </p:sp>
      <p:sp>
        <p:nvSpPr>
          <p:cNvPr id="7" name="Rectangle 1">
            <a:extLst>
              <a:ext uri="{FF2B5EF4-FFF2-40B4-BE49-F238E27FC236}">
                <a16:creationId xmlns:a16="http://schemas.microsoft.com/office/drawing/2014/main" xmlns="" id="{03CDC7D7-B23E-7627-6D4B-A149298994EF}"/>
              </a:ext>
            </a:extLst>
          </p:cNvPr>
          <p:cNvSpPr>
            <a:spLocks noChangeArrowheads="1"/>
          </p:cNvSpPr>
          <p:nvPr/>
        </p:nvSpPr>
        <p:spPr bwMode="auto">
          <a:xfrm>
            <a:off x="971550" y="1991801"/>
            <a:ext cx="1634490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a:ln>
                  <a:noFill/>
                </a:ln>
                <a:solidFill>
                  <a:srgbClr val="000000"/>
                </a:solidFill>
                <a:effectLst/>
                <a:cs typeface="Arial" panose="020B0604020202020204" pitchFamily="34" charset="0"/>
              </a:rPr>
              <a:t>Câu 1. </a:t>
            </a:r>
            <a:r>
              <a:rPr kumimoji="0" lang="vi-VN" altLang="en-US" sz="4000" b="0" i="0" u="none" strike="noStrike" cap="none" normalizeH="0" baseline="0">
                <a:ln>
                  <a:noFill/>
                </a:ln>
                <a:solidFill>
                  <a:srgbClr val="000000"/>
                </a:solidFill>
                <a:effectLst/>
                <a:cs typeface="Arial" panose="020B0604020202020204" pitchFamily="34" charset="0"/>
              </a:rPr>
              <a:t>Hãy vẽ quốc kì các nước: Thái Lan, Lào, Myanmar và Anh.</a:t>
            </a:r>
            <a:endParaRPr kumimoji="0" lang="en-US" altLang="en-US" sz="4000" b="0" i="0" u="none" strike="noStrike" cap="none" normalizeH="0" baseline="0">
              <a:ln>
                <a:noFill/>
              </a:ln>
              <a:solidFill>
                <a:schemeClr val="tx1"/>
              </a:solidFill>
              <a:effectLst/>
              <a:cs typeface="Arial" panose="020B0604020202020204" pitchFamily="34" charset="0"/>
            </a:endParaRPr>
          </a:p>
        </p:txBody>
      </p:sp>
      <p:sp>
        <p:nvSpPr>
          <p:cNvPr id="2" name="Rectangle 1">
            <a:extLst>
              <a:ext uri="{FF2B5EF4-FFF2-40B4-BE49-F238E27FC236}">
                <a16:creationId xmlns:a16="http://schemas.microsoft.com/office/drawing/2014/main" xmlns="" id="{48241380-C58F-7A24-8F85-7623FBFC7594}"/>
              </a:ext>
            </a:extLst>
          </p:cNvPr>
          <p:cNvSpPr>
            <a:spLocks noChangeArrowheads="1"/>
          </p:cNvSpPr>
          <p:nvPr/>
        </p:nvSpPr>
        <p:spPr bwMode="auto">
          <a:xfrm>
            <a:off x="971550" y="5753100"/>
            <a:ext cx="16344900"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vi-VN" altLang="en-US" sz="4000" b="1" i="0" u="none" strike="noStrike" cap="none" normalizeH="0" baseline="0">
                <a:ln>
                  <a:noFill/>
                </a:ln>
                <a:solidFill>
                  <a:srgbClr val="000000"/>
                </a:solidFill>
                <a:effectLst/>
                <a:cs typeface="Arial" panose="020B0604020202020204" pitchFamily="34" charset="0"/>
              </a:rPr>
              <a:t>Câu 2. </a:t>
            </a:r>
            <a:r>
              <a:rPr kumimoji="0" lang="vi-VN" altLang="en-US" sz="4000" i="0" u="none" strike="noStrike" cap="none" normalizeH="0" baseline="0">
                <a:ln>
                  <a:noFill/>
                </a:ln>
                <a:solidFill>
                  <a:srgbClr val="000000"/>
                </a:solidFill>
                <a:effectLst/>
                <a:cs typeface="Arial" panose="020B0604020202020204" pitchFamily="34" charset="0"/>
              </a:rPr>
              <a:t>Hãy vẽ các hình sau bằng các hình cơ bản</a:t>
            </a:r>
          </a:p>
        </p:txBody>
      </p:sp>
      <p:pic>
        <p:nvPicPr>
          <p:cNvPr id="4" name="Picture 3" descr="Icon&#10;&#10;Description automatically generated">
            <a:extLst>
              <a:ext uri="{FF2B5EF4-FFF2-40B4-BE49-F238E27FC236}">
                <a16:creationId xmlns:a16="http://schemas.microsoft.com/office/drawing/2014/main" xmlns="" id="{A89E4B02-800D-B34E-309E-465D601DB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731" y="3162301"/>
            <a:ext cx="3658458" cy="2437448"/>
          </a:xfrm>
          <a:prstGeom prst="rect">
            <a:avLst/>
          </a:prstGeom>
        </p:spPr>
      </p:pic>
      <p:pic>
        <p:nvPicPr>
          <p:cNvPr id="10" name="Picture 9" descr="A red and yellow flag&#10;&#10;Description automatically generated with low confidence">
            <a:extLst>
              <a:ext uri="{FF2B5EF4-FFF2-40B4-BE49-F238E27FC236}">
                <a16:creationId xmlns:a16="http://schemas.microsoft.com/office/drawing/2014/main" xmlns="" id="{3FA16FF9-6D07-E491-D9A8-3C2A1652D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5794" y="3162301"/>
            <a:ext cx="3657601" cy="2437448"/>
          </a:xfrm>
          <a:prstGeom prst="rect">
            <a:avLst/>
          </a:prstGeom>
        </p:spPr>
      </p:pic>
      <p:pic>
        <p:nvPicPr>
          <p:cNvPr id="16" name="Picture 15" descr="Rectangle&#10;&#10;Description automatically generated with medium confidence">
            <a:extLst>
              <a:ext uri="{FF2B5EF4-FFF2-40B4-BE49-F238E27FC236}">
                <a16:creationId xmlns:a16="http://schemas.microsoft.com/office/drawing/2014/main" xmlns="" id="{86F47B48-C8AC-99B3-45A0-EE3B81924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526" y="3162300"/>
            <a:ext cx="3657600" cy="2437448"/>
          </a:xfrm>
          <a:prstGeom prst="rect">
            <a:avLst/>
          </a:prstGeom>
        </p:spPr>
      </p:pic>
      <p:pic>
        <p:nvPicPr>
          <p:cNvPr id="19" name="Picture 18" descr="Logo, company name&#10;&#10;Description automatically generated">
            <a:extLst>
              <a:ext uri="{FF2B5EF4-FFF2-40B4-BE49-F238E27FC236}">
                <a16:creationId xmlns:a16="http://schemas.microsoft.com/office/drawing/2014/main" xmlns="" id="{4F19D95C-7715-1541-C750-7A0CC0119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0" y="3162300"/>
            <a:ext cx="3657600" cy="2437448"/>
          </a:xfrm>
          <a:prstGeom prst="rect">
            <a:avLst/>
          </a:prstGeom>
        </p:spPr>
      </p:pic>
      <p:pic>
        <p:nvPicPr>
          <p:cNvPr id="21" name="Picture 20" descr="Diagram&#10;&#10;Description automatically generated">
            <a:extLst>
              <a:ext uri="{FF2B5EF4-FFF2-40B4-BE49-F238E27FC236}">
                <a16:creationId xmlns:a16="http://schemas.microsoft.com/office/drawing/2014/main" xmlns="" id="{2F342B50-99B4-C3F6-1F1D-87CC922C1B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06" y="6796189"/>
            <a:ext cx="6899388" cy="3109585"/>
          </a:xfrm>
          <a:prstGeom prst="rect">
            <a:avLst/>
          </a:prstGeom>
        </p:spPr>
      </p:pic>
    </p:spTree>
    <p:extLst>
      <p:ext uri="{BB962C8B-B14F-4D97-AF65-F5344CB8AC3E}">
        <p14:creationId xmlns:p14="http://schemas.microsoft.com/office/powerpoint/2010/main" val="4011366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920967" cy="3002180"/>
          </a:xfrm>
        </p:grpSpPr>
        <p:sp>
          <p:nvSpPr>
            <p:cNvPr id="3" name="Freeform 3"/>
            <p:cNvSpPr/>
            <p:nvPr/>
          </p:nvSpPr>
          <p:spPr>
            <a:xfrm>
              <a:off x="0" y="0"/>
              <a:ext cx="5920967" cy="3002181"/>
            </a:xfrm>
            <a:custGeom>
              <a:avLst/>
              <a:gdLst/>
              <a:ahLst/>
              <a:cxnLst/>
              <a:rect l="l" t="t" r="r" b="b"/>
              <a:pathLst>
                <a:path w="5920967" h="3002181">
                  <a:moveTo>
                    <a:pt x="5796507" y="3002180"/>
                  </a:moveTo>
                  <a:lnTo>
                    <a:pt x="124460" y="3002180"/>
                  </a:lnTo>
                  <a:cubicBezTo>
                    <a:pt x="55880" y="3002180"/>
                    <a:pt x="0" y="2946300"/>
                    <a:pt x="0" y="2877720"/>
                  </a:cubicBezTo>
                  <a:lnTo>
                    <a:pt x="0" y="124460"/>
                  </a:lnTo>
                  <a:cubicBezTo>
                    <a:pt x="0" y="55880"/>
                    <a:pt x="55880" y="0"/>
                    <a:pt x="124460" y="0"/>
                  </a:cubicBezTo>
                  <a:lnTo>
                    <a:pt x="5796507" y="0"/>
                  </a:lnTo>
                  <a:cubicBezTo>
                    <a:pt x="5865087" y="0"/>
                    <a:pt x="5920967" y="55880"/>
                    <a:pt x="5920967" y="124460"/>
                  </a:cubicBezTo>
                  <a:lnTo>
                    <a:pt x="5920967" y="2877720"/>
                  </a:lnTo>
                  <a:cubicBezTo>
                    <a:pt x="5920967" y="2946300"/>
                    <a:pt x="5865087" y="3002181"/>
                    <a:pt x="5796507" y="3002181"/>
                  </a:cubicBezTo>
                  <a:close/>
                </a:path>
              </a:pathLst>
            </a:custGeom>
            <a:solidFill>
              <a:srgbClr val="A8D6CE"/>
            </a:solidFill>
          </p:spPr>
          <p:txBody>
            <a:bodyPr/>
            <a:lstStyle/>
            <a:p>
              <a:endParaRPr lang="en-US"/>
            </a:p>
          </p:txBody>
        </p:sp>
      </p:grpSp>
      <p:pic>
        <p:nvPicPr>
          <p:cNvPr id="4" name="Picture 4"/>
          <p:cNvPicPr>
            <a:picLocks noChangeAspect="1"/>
          </p:cNvPicPr>
          <p:nvPr/>
        </p:nvPicPr>
        <p:blipFill>
          <a:blip r:embed="rId2"/>
          <a:srcRect/>
          <a:stretch>
            <a:fillRect/>
          </a:stretch>
        </p:blipFill>
        <p:spPr>
          <a:xfrm>
            <a:off x="0" y="6685731"/>
            <a:ext cx="4212010" cy="3601269"/>
          </a:xfrm>
          <a:prstGeom prst="rect">
            <a:avLst/>
          </a:prstGeom>
        </p:spPr>
      </p:pic>
      <p:sp>
        <p:nvSpPr>
          <p:cNvPr id="9" name="TextBox 3">
            <a:extLst>
              <a:ext uri="{FF2B5EF4-FFF2-40B4-BE49-F238E27FC236}">
                <a16:creationId xmlns:a16="http://schemas.microsoft.com/office/drawing/2014/main" xmlns="" id="{CD1B9E66-E84B-9688-23BD-046B7557C241}"/>
              </a:ext>
            </a:extLst>
          </p:cNvPr>
          <p:cNvSpPr txBox="1"/>
          <p:nvPr/>
        </p:nvSpPr>
        <p:spPr>
          <a:xfrm>
            <a:off x="1857585" y="1808880"/>
            <a:ext cx="14572830" cy="1048620"/>
          </a:xfrm>
          <a:prstGeom prst="rect">
            <a:avLst/>
          </a:prstGeom>
        </p:spPr>
        <p:txBody>
          <a:bodyPr lIns="0" tIns="0" rIns="0" bIns="0" rtlCol="0" anchor="t">
            <a:spAutoFit/>
          </a:bodyPr>
          <a:lstStyle/>
          <a:p>
            <a:pPr algn="ctr">
              <a:lnSpc>
                <a:spcPts val="8880"/>
              </a:lnSpc>
            </a:pPr>
            <a:r>
              <a:rPr lang="en-US" sz="6600" b="1">
                <a:solidFill>
                  <a:srgbClr val="DA251D"/>
                </a:solidFill>
                <a:latin typeface="Arial" panose="020B0604020202020204" pitchFamily="34" charset="0"/>
                <a:cs typeface="Arial" panose="020B0604020202020204" pitchFamily="34" charset="0"/>
              </a:rPr>
              <a:t>HƯỚNG DẪN VỀ NHÀ</a:t>
            </a:r>
          </a:p>
        </p:txBody>
      </p:sp>
      <p:grpSp>
        <p:nvGrpSpPr>
          <p:cNvPr id="29" name="Group 28">
            <a:extLst>
              <a:ext uri="{FF2B5EF4-FFF2-40B4-BE49-F238E27FC236}">
                <a16:creationId xmlns:a16="http://schemas.microsoft.com/office/drawing/2014/main" xmlns="" id="{14A796EB-49BD-FC1C-E6CE-5440B9D4C781}"/>
              </a:ext>
            </a:extLst>
          </p:cNvPr>
          <p:cNvGrpSpPr/>
          <p:nvPr/>
        </p:nvGrpSpPr>
        <p:grpSpPr>
          <a:xfrm>
            <a:off x="1143000" y="3265885"/>
            <a:ext cx="4800600" cy="3807360"/>
            <a:chOff x="1222800" y="2688351"/>
            <a:chExt cx="4800600" cy="3807360"/>
          </a:xfrm>
        </p:grpSpPr>
        <p:sp>
          <p:nvSpPr>
            <p:cNvPr id="19" name="TextBox 18">
              <a:extLst>
                <a:ext uri="{FF2B5EF4-FFF2-40B4-BE49-F238E27FC236}">
                  <a16:creationId xmlns:a16="http://schemas.microsoft.com/office/drawing/2014/main" xmlns="" id="{F0C9ED8D-3284-9D82-B6BD-E977F10D3BD7}"/>
                </a:ext>
              </a:extLst>
            </p:cNvPr>
            <p:cNvSpPr txBox="1"/>
            <p:nvPr/>
          </p:nvSpPr>
          <p:spPr>
            <a:xfrm>
              <a:off x="1222800" y="4497535"/>
              <a:ext cx="4800600" cy="1998176"/>
            </a:xfrm>
            <a:prstGeom prst="rect">
              <a:avLst/>
            </a:prstGeom>
            <a:noFill/>
          </p:spPr>
          <p:txBody>
            <a:bodyPr wrap="square">
              <a:spAutoFit/>
            </a:bodyPr>
            <a:lstStyle/>
            <a:p>
              <a:pPr lvl="0" algn="ctr">
                <a:lnSpc>
                  <a:spcPct val="150000"/>
                </a:lnSpc>
                <a:spcAft>
                  <a:spcPts val="800"/>
                </a:spcAft>
              </a:pPr>
              <a:r>
                <a:rPr lang="nl-NL" sz="4400">
                  <a:effectLst/>
                  <a:latin typeface="Arial" panose="020B0604020202020204" pitchFamily="34" charset="0"/>
                  <a:ea typeface="Noto Sans Symbols"/>
                  <a:cs typeface="Arial" panose="020B0604020202020204" pitchFamily="34" charset="0"/>
                </a:rPr>
                <a:t>Ghi nhớ kiến thức trong bài. </a:t>
              </a:r>
              <a:endParaRPr lang="en-US" sz="4000">
                <a:effectLst/>
                <a:latin typeface="Arial" panose="020B0604020202020204" pitchFamily="34" charset="0"/>
                <a:ea typeface="Noto Sans Symbols"/>
                <a:cs typeface="Arial" panose="020B0604020202020204" pitchFamily="34" charset="0"/>
              </a:endParaRPr>
            </a:p>
          </p:txBody>
        </p:sp>
        <p:pic>
          <p:nvPicPr>
            <p:cNvPr id="26" name="Picture 8">
              <a:extLst>
                <a:ext uri="{FF2B5EF4-FFF2-40B4-BE49-F238E27FC236}">
                  <a16:creationId xmlns:a16="http://schemas.microsoft.com/office/drawing/2014/main" xmlns="" id="{993C3C43-90DA-94E1-17C8-00BF930AB86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671318" y="2688351"/>
              <a:ext cx="1824482" cy="1824482"/>
            </a:xfrm>
            <a:prstGeom prst="rect">
              <a:avLst/>
            </a:prstGeom>
          </p:spPr>
        </p:pic>
      </p:grpSp>
      <p:grpSp>
        <p:nvGrpSpPr>
          <p:cNvPr id="30" name="Group 29">
            <a:extLst>
              <a:ext uri="{FF2B5EF4-FFF2-40B4-BE49-F238E27FC236}">
                <a16:creationId xmlns:a16="http://schemas.microsoft.com/office/drawing/2014/main" xmlns="" id="{8FB72555-FC53-CFB2-5AA2-A29247FD130C}"/>
              </a:ext>
            </a:extLst>
          </p:cNvPr>
          <p:cNvGrpSpPr/>
          <p:nvPr/>
        </p:nvGrpSpPr>
        <p:grpSpPr>
          <a:xfrm>
            <a:off x="6168600" y="3265885"/>
            <a:ext cx="4800600" cy="3807360"/>
            <a:chOff x="6674866" y="2688351"/>
            <a:chExt cx="4800600" cy="3807360"/>
          </a:xfrm>
        </p:grpSpPr>
        <p:sp>
          <p:nvSpPr>
            <p:cNvPr id="12" name="TextBox 11">
              <a:extLst>
                <a:ext uri="{FF2B5EF4-FFF2-40B4-BE49-F238E27FC236}">
                  <a16:creationId xmlns:a16="http://schemas.microsoft.com/office/drawing/2014/main" xmlns="" id="{0143A1AA-BA5F-1B9E-AA21-F73ED563FE0B}"/>
                </a:ext>
              </a:extLst>
            </p:cNvPr>
            <p:cNvSpPr txBox="1"/>
            <p:nvPr/>
          </p:nvSpPr>
          <p:spPr>
            <a:xfrm>
              <a:off x="6674866" y="4497535"/>
              <a:ext cx="4800600" cy="1998176"/>
            </a:xfrm>
            <a:prstGeom prst="rect">
              <a:avLst/>
            </a:prstGeom>
            <a:noFill/>
          </p:spPr>
          <p:txBody>
            <a:bodyPr wrap="square">
              <a:spAutoFit/>
            </a:bodyPr>
            <a:lstStyle/>
            <a:p>
              <a:pPr lvl="0" algn="ctr">
                <a:lnSpc>
                  <a:spcPct val="150000"/>
                </a:lnSpc>
                <a:spcAft>
                  <a:spcPts val="800"/>
                </a:spcAft>
              </a:pPr>
              <a:r>
                <a:rPr lang="nl-NL" sz="4400">
                  <a:effectLst/>
                  <a:latin typeface="Arial" panose="020B0604020202020204" pitchFamily="34" charset="0"/>
                  <a:ea typeface="Noto Sans Symbols"/>
                  <a:cs typeface="Arial" panose="020B0604020202020204" pitchFamily="34" charset="0"/>
                </a:rPr>
                <a:t>Hoàn thành các bài tập trong SBT</a:t>
              </a:r>
              <a:endParaRPr lang="en-US" sz="4000">
                <a:effectLst/>
                <a:latin typeface="Arial" panose="020B0604020202020204" pitchFamily="34" charset="0"/>
                <a:ea typeface="Noto Sans Symbols"/>
                <a:cs typeface="Arial" panose="020B0604020202020204" pitchFamily="34" charset="0"/>
              </a:endParaRPr>
            </a:p>
          </p:txBody>
        </p:sp>
        <p:pic>
          <p:nvPicPr>
            <p:cNvPr id="27" name="Picture 13">
              <a:extLst>
                <a:ext uri="{FF2B5EF4-FFF2-40B4-BE49-F238E27FC236}">
                  <a16:creationId xmlns:a16="http://schemas.microsoft.com/office/drawing/2014/main" xmlns="" id="{7962F861-5F90-8FF2-5CC5-0B63092DB1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62925" y="2688351"/>
              <a:ext cx="1824482" cy="1824482"/>
            </a:xfrm>
            <a:prstGeom prst="rect">
              <a:avLst/>
            </a:prstGeom>
          </p:spPr>
        </p:pic>
      </p:grpSp>
      <p:grpSp>
        <p:nvGrpSpPr>
          <p:cNvPr id="31" name="Group 30">
            <a:extLst>
              <a:ext uri="{FF2B5EF4-FFF2-40B4-BE49-F238E27FC236}">
                <a16:creationId xmlns:a16="http://schemas.microsoft.com/office/drawing/2014/main" xmlns="" id="{618C17F2-B891-501B-164C-4CADE657E006}"/>
              </a:ext>
            </a:extLst>
          </p:cNvPr>
          <p:cNvGrpSpPr/>
          <p:nvPr/>
        </p:nvGrpSpPr>
        <p:grpSpPr>
          <a:xfrm>
            <a:off x="11395666" y="3125990"/>
            <a:ext cx="5636837" cy="5065510"/>
            <a:chOff x="11475466" y="2548456"/>
            <a:chExt cx="5636837" cy="5065510"/>
          </a:xfrm>
        </p:grpSpPr>
        <p:sp>
          <p:nvSpPr>
            <p:cNvPr id="24" name="TextBox 23">
              <a:extLst>
                <a:ext uri="{FF2B5EF4-FFF2-40B4-BE49-F238E27FC236}">
                  <a16:creationId xmlns:a16="http://schemas.microsoft.com/office/drawing/2014/main" xmlns="" id="{AF02E0B6-F9FD-BBE2-6EC8-F401745CFFB6}"/>
                </a:ext>
              </a:extLst>
            </p:cNvPr>
            <p:cNvSpPr txBox="1"/>
            <p:nvPr/>
          </p:nvSpPr>
          <p:spPr>
            <a:xfrm>
              <a:off x="11475466" y="4497535"/>
              <a:ext cx="5636837" cy="3116431"/>
            </a:xfrm>
            <a:prstGeom prst="rect">
              <a:avLst/>
            </a:prstGeom>
            <a:noFill/>
          </p:spPr>
          <p:txBody>
            <a:bodyPr wrap="square">
              <a:spAutoFit/>
            </a:bodyPr>
            <a:lstStyle/>
            <a:p>
              <a:pPr lvl="0" algn="ctr">
                <a:lnSpc>
                  <a:spcPct val="150000"/>
                </a:lnSpc>
                <a:spcAft>
                  <a:spcPts val="800"/>
                </a:spcAft>
              </a:pPr>
              <a:r>
                <a:rPr lang="nl-NL" sz="4400">
                  <a:effectLst/>
                  <a:latin typeface="Arial" panose="020B0604020202020204" pitchFamily="34" charset="0"/>
                  <a:ea typeface="Noto Sans Symbols"/>
                  <a:cs typeface="Arial" panose="020B0604020202020204" pitchFamily="34" charset="0"/>
                </a:rPr>
                <a:t>Chuẩn bị bài mới </a:t>
              </a:r>
            </a:p>
            <a:p>
              <a:pPr lvl="0" algn="ctr">
                <a:lnSpc>
                  <a:spcPct val="150000"/>
                </a:lnSpc>
                <a:spcAft>
                  <a:spcPts val="800"/>
                </a:spcAft>
              </a:pPr>
              <a:r>
                <a:rPr lang="vi-VN" sz="4400" b="1" i="1">
                  <a:effectLst/>
                  <a:latin typeface="Arial" panose="020B0604020202020204" pitchFamily="34" charset="0"/>
                  <a:ea typeface="Noto Sans Symbols"/>
                  <a:cs typeface="Arial" panose="020B0604020202020204" pitchFamily="34" charset="0"/>
                </a:rPr>
                <a:t>Bài 13</a:t>
              </a:r>
              <a:r>
                <a:rPr lang="en-US" sz="4400" b="1" i="1">
                  <a:effectLst/>
                  <a:latin typeface="Arial" panose="020B0604020202020204" pitchFamily="34" charset="0"/>
                  <a:ea typeface="Noto Sans Symbols"/>
                  <a:cs typeface="Arial" panose="020B0604020202020204" pitchFamily="34" charset="0"/>
                </a:rPr>
                <a:t>:</a:t>
              </a:r>
              <a:r>
                <a:rPr lang="vi-VN" sz="4400" b="1" i="1">
                  <a:effectLst/>
                  <a:latin typeface="Arial" panose="020B0604020202020204" pitchFamily="34" charset="0"/>
                  <a:ea typeface="Noto Sans Symbols"/>
                  <a:cs typeface="Arial" panose="020B0604020202020204" pitchFamily="34" charset="0"/>
                </a:rPr>
                <a:t> Bổ sung các đối tượng đồ họa.</a:t>
              </a:r>
              <a:endParaRPr lang="en-US" sz="4000" b="1" i="1">
                <a:effectLst/>
                <a:latin typeface="Arial" panose="020B0604020202020204" pitchFamily="34" charset="0"/>
                <a:ea typeface="Noto Sans Symbols"/>
                <a:cs typeface="Arial" panose="020B0604020202020204" pitchFamily="34" charset="0"/>
              </a:endParaRPr>
            </a:p>
          </p:txBody>
        </p:sp>
        <p:pic>
          <p:nvPicPr>
            <p:cNvPr id="28" name="Picture 25">
              <a:extLst>
                <a:ext uri="{FF2B5EF4-FFF2-40B4-BE49-F238E27FC236}">
                  <a16:creationId xmlns:a16="http://schemas.microsoft.com/office/drawing/2014/main" xmlns="" id="{B6DFE0EE-8FAE-C127-51D8-379D0725A75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78214" y="2548456"/>
              <a:ext cx="1964377" cy="196437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253540" y="-249287"/>
            <a:ext cx="6034460" cy="8827003"/>
          </a:xfrm>
          <a:prstGeom prst="rect">
            <a:avLst/>
          </a:prstGeom>
        </p:spPr>
      </p:pic>
      <p:grpSp>
        <p:nvGrpSpPr>
          <p:cNvPr id="4" name="Group 4"/>
          <p:cNvGrpSpPr/>
          <p:nvPr/>
        </p:nvGrpSpPr>
        <p:grpSpPr>
          <a:xfrm>
            <a:off x="-1016406" y="8472114"/>
            <a:ext cx="19550446" cy="2017007"/>
            <a:chOff x="0" y="0"/>
            <a:chExt cx="8572317" cy="884401"/>
          </a:xfrm>
        </p:grpSpPr>
        <p:sp>
          <p:nvSpPr>
            <p:cNvPr id="5" name="Freeform 5"/>
            <p:cNvSpPr/>
            <p:nvPr/>
          </p:nvSpPr>
          <p:spPr>
            <a:xfrm>
              <a:off x="0" y="0"/>
              <a:ext cx="8572317" cy="884401"/>
            </a:xfrm>
            <a:custGeom>
              <a:avLst/>
              <a:gdLst/>
              <a:ahLst/>
              <a:cxnLst/>
              <a:rect l="l" t="t" r="r" b="b"/>
              <a:pathLst>
                <a:path w="8572317" h="884401">
                  <a:moveTo>
                    <a:pt x="8447857" y="884401"/>
                  </a:moveTo>
                  <a:lnTo>
                    <a:pt x="124460" y="884401"/>
                  </a:lnTo>
                  <a:cubicBezTo>
                    <a:pt x="55880" y="884401"/>
                    <a:pt x="0" y="828521"/>
                    <a:pt x="0" y="759941"/>
                  </a:cubicBezTo>
                  <a:lnTo>
                    <a:pt x="0" y="124460"/>
                  </a:lnTo>
                  <a:cubicBezTo>
                    <a:pt x="0" y="55880"/>
                    <a:pt x="55880" y="0"/>
                    <a:pt x="124460" y="0"/>
                  </a:cubicBezTo>
                  <a:lnTo>
                    <a:pt x="8447857" y="0"/>
                  </a:lnTo>
                  <a:cubicBezTo>
                    <a:pt x="8516438" y="0"/>
                    <a:pt x="8572317" y="55880"/>
                    <a:pt x="8572317" y="124460"/>
                  </a:cubicBezTo>
                  <a:lnTo>
                    <a:pt x="8572317" y="759941"/>
                  </a:lnTo>
                  <a:cubicBezTo>
                    <a:pt x="8572317" y="828521"/>
                    <a:pt x="8516438" y="884401"/>
                    <a:pt x="8447857" y="884401"/>
                  </a:cubicBezTo>
                  <a:close/>
                </a:path>
              </a:pathLst>
            </a:custGeom>
            <a:solidFill>
              <a:srgbClr val="378F81"/>
            </a:solidFill>
          </p:spPr>
        </p:sp>
      </p:grpSp>
      <p:sp>
        <p:nvSpPr>
          <p:cNvPr id="7" name="TextBox 2">
            <a:extLst>
              <a:ext uri="{FF2B5EF4-FFF2-40B4-BE49-F238E27FC236}">
                <a16:creationId xmlns:a16="http://schemas.microsoft.com/office/drawing/2014/main" xmlns="" id="{6942B2A4-5EAB-F8FF-2C31-B6677875CEE8}"/>
              </a:ext>
            </a:extLst>
          </p:cNvPr>
          <p:cNvSpPr txBox="1"/>
          <p:nvPr/>
        </p:nvSpPr>
        <p:spPr>
          <a:xfrm>
            <a:off x="304800" y="1432634"/>
            <a:ext cx="12755874" cy="531183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CẢM ƠN CÁC EM ĐÃ LẮNG NGHE!</a:t>
            </a:r>
          </a:p>
          <a:p>
            <a:pPr algn="ctr">
              <a:lnSpc>
                <a:spcPct val="150000"/>
              </a:lnSpc>
            </a:pPr>
            <a:r>
              <a:rPr lang="en-US" sz="8000" b="1">
                <a:latin typeface="Arial" panose="020B0604020202020204" pitchFamily="34" charset="0"/>
                <a:cs typeface="Arial" panose="020B0604020202020204" pitchFamily="34" charset="0"/>
              </a:rPr>
              <a:t>HẸN GẶP LẠI.</a:t>
            </a:r>
          </a:p>
        </p:txBody>
      </p:sp>
      <p:pic>
        <p:nvPicPr>
          <p:cNvPr id="8" name="Picture 7">
            <a:extLst>
              <a:ext uri="{FF2B5EF4-FFF2-40B4-BE49-F238E27FC236}">
                <a16:creationId xmlns:a16="http://schemas.microsoft.com/office/drawing/2014/main" xmlns="" id="{C74DE1D4-A641-D4BB-7D1D-C788EE493873}"/>
              </a:ext>
            </a:extLst>
          </p:cNvPr>
          <p:cNvPicPr>
            <a:picLocks noChangeAspect="1"/>
          </p:cNvPicPr>
          <p:nvPr/>
        </p:nvPicPr>
        <p:blipFill>
          <a:blip r:embed="rId4"/>
          <a:srcRect/>
          <a:stretch>
            <a:fillRect/>
          </a:stretch>
        </p:blipFill>
        <p:spPr>
          <a:xfrm>
            <a:off x="-152400" y="5535357"/>
            <a:ext cx="4252721" cy="4751643"/>
          </a:xfrm>
          <a:prstGeom prst="rect">
            <a:avLst/>
          </a:prstGeom>
        </p:spPr>
      </p:pic>
    </p:spTree>
    <p:extLst>
      <p:ext uri="{BB962C8B-B14F-4D97-AF65-F5344CB8AC3E}">
        <p14:creationId xmlns:p14="http://schemas.microsoft.com/office/powerpoint/2010/main" val="4260518190"/>
      </p:ext>
    </p:extLst>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902320" y="5981700"/>
            <a:ext cx="4527084" cy="454360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2785202" y="-638115"/>
            <a:ext cx="5570404" cy="5590734"/>
          </a:xfrm>
          <a:prstGeom prst="rect">
            <a:avLst/>
          </a:prstGeom>
        </p:spPr>
      </p:pic>
      <p:sp>
        <p:nvSpPr>
          <p:cNvPr id="10" name="TextBox 9">
            <a:extLst>
              <a:ext uri="{FF2B5EF4-FFF2-40B4-BE49-F238E27FC236}">
                <a16:creationId xmlns:a16="http://schemas.microsoft.com/office/drawing/2014/main" xmlns="" id="{4F76CFE0-31F3-0DF7-E11B-B4127FA06425}"/>
              </a:ext>
            </a:extLst>
          </p:cNvPr>
          <p:cNvSpPr txBox="1"/>
          <p:nvPr/>
        </p:nvSpPr>
        <p:spPr>
          <a:xfrm>
            <a:off x="3729789" y="568298"/>
            <a:ext cx="10820400" cy="3660105"/>
          </a:xfrm>
          <a:prstGeom prst="rect">
            <a:avLst/>
          </a:prstGeom>
          <a:noFill/>
        </p:spPr>
        <p:txBody>
          <a:bodyPr wrap="square">
            <a:spAutoFit/>
          </a:bodyPr>
          <a:lstStyle/>
          <a:p>
            <a:pPr algn="ctr">
              <a:lnSpc>
                <a:spcPct val="150000"/>
              </a:lnSpc>
              <a:tabLst>
                <a:tab pos="3429000" algn="ctr"/>
                <a:tab pos="4552315" algn="l"/>
              </a:tabLst>
            </a:pPr>
            <a:r>
              <a:rPr lang="nl-NL" sz="8000" b="1">
                <a:effectLst/>
                <a:latin typeface="Arial" panose="020B0604020202020204" pitchFamily="34" charset="0"/>
                <a:ea typeface="Times New Roman" panose="02020603050405020304" pitchFamily="18" charset="0"/>
                <a:cs typeface="Arial" panose="020B0604020202020204" pitchFamily="34" charset="0"/>
              </a:rPr>
              <a:t>CHỦ ĐỀ 4: </a:t>
            </a:r>
          </a:p>
          <a:p>
            <a:pPr algn="ctr">
              <a:lnSpc>
                <a:spcPct val="150000"/>
              </a:lnSpc>
              <a:tabLst>
                <a:tab pos="3429000" algn="ctr"/>
                <a:tab pos="4552315" algn="l"/>
              </a:tabLst>
            </a:pPr>
            <a:r>
              <a:rPr lang="nl-NL" sz="8000" b="1">
                <a:effectLst/>
                <a:latin typeface="Arial" panose="020B0604020202020204" pitchFamily="34" charset="0"/>
                <a:ea typeface="Times New Roman" panose="02020603050405020304" pitchFamily="18" charset="0"/>
                <a:cs typeface="Arial" panose="020B0604020202020204" pitchFamily="34" charset="0"/>
              </a:rPr>
              <a:t>ỨNG DỤNG TIN HỌC</a:t>
            </a:r>
            <a:endParaRPr lang="en-US" sz="7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84A52D4F-3471-2CAA-A390-6108DF4F9F0D}"/>
              </a:ext>
            </a:extLst>
          </p:cNvPr>
          <p:cNvSpPr txBox="1"/>
          <p:nvPr/>
        </p:nvSpPr>
        <p:spPr>
          <a:xfrm>
            <a:off x="2354762" y="4307305"/>
            <a:ext cx="13563600" cy="3211007"/>
          </a:xfrm>
          <a:prstGeom prst="rect">
            <a:avLst/>
          </a:prstGeom>
          <a:noFill/>
        </p:spPr>
        <p:txBody>
          <a:bodyPr wrap="square">
            <a:spAutoFit/>
          </a:bodyPr>
          <a:lstStyle/>
          <a:p>
            <a:pPr algn="ctr">
              <a:lnSpc>
                <a:spcPct val="150000"/>
              </a:lnSpc>
              <a:tabLst>
                <a:tab pos="3429000" algn="ctr"/>
                <a:tab pos="4552315" algn="l"/>
              </a:tabLst>
            </a:pPr>
            <a:r>
              <a:rPr lang="nl-NL" sz="72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12: </a:t>
            </a:r>
          </a:p>
          <a:p>
            <a:pPr algn="ctr">
              <a:lnSpc>
                <a:spcPct val="150000"/>
              </a:lnSpc>
              <a:tabLst>
                <a:tab pos="3429000" algn="ctr"/>
                <a:tab pos="4552315" algn="l"/>
              </a:tabLst>
            </a:pPr>
            <a:r>
              <a:rPr lang="nl-NL" sz="72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PHẦN MỀM THIẾT KẾ ĐỒ HỌA </a:t>
            </a:r>
            <a:endParaRPr lang="en-US" sz="66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4">
            <a:extLst>
              <a:ext uri="{FF2B5EF4-FFF2-40B4-BE49-F238E27FC236}">
                <a16:creationId xmlns:a16="http://schemas.microsoft.com/office/drawing/2014/main" xmlns="" id="{34DA99DF-3154-E316-6F56-5051ABE45A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8074" y="7470886"/>
            <a:ext cx="4463581" cy="28161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8D6CE"/>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1" y="4267879"/>
            <a:ext cx="3688080" cy="6019121"/>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4691880" cy="4691880"/>
          </a:xfrm>
          <a:prstGeom prst="rect">
            <a:avLst/>
          </a:prstGeom>
        </p:spPr>
      </p:pic>
      <p:sp>
        <p:nvSpPr>
          <p:cNvPr id="7" name="TextBox 7"/>
          <p:cNvSpPr txBox="1"/>
          <p:nvPr/>
        </p:nvSpPr>
        <p:spPr>
          <a:xfrm>
            <a:off x="3051035" y="1028700"/>
            <a:ext cx="12185930" cy="1015663"/>
          </a:xfrm>
          <a:prstGeom prst="rect">
            <a:avLst/>
          </a:prstGeom>
        </p:spPr>
        <p:txBody>
          <a:bodyPr lIns="0" tIns="0" rIns="0" bIns="0" rtlCol="0" anchor="t">
            <a:spAutoFit/>
          </a:bodyPr>
          <a:lstStyle/>
          <a:p>
            <a:pPr algn="ctr"/>
            <a:r>
              <a:rPr lang="en-US" sz="6600" b="1">
                <a:solidFill>
                  <a:srgbClr val="211A15"/>
                </a:solidFill>
                <a:latin typeface="Arial" panose="020B0604020202020204" pitchFamily="34" charset="0"/>
                <a:cs typeface="Arial" panose="020B0604020202020204" pitchFamily="34" charset="0"/>
              </a:rPr>
              <a:t>NỘI DUNG BÀI HỌC</a:t>
            </a:r>
          </a:p>
        </p:txBody>
      </p:sp>
      <p:sp>
        <p:nvSpPr>
          <p:cNvPr id="8" name="Rectangle: Rounded Corners 7">
            <a:extLst>
              <a:ext uri="{FF2B5EF4-FFF2-40B4-BE49-F238E27FC236}">
                <a16:creationId xmlns:a16="http://schemas.microsoft.com/office/drawing/2014/main" xmlns="" id="{F579F500-AE8E-A96F-684F-7A9F9E9E7F46}"/>
              </a:ext>
            </a:extLst>
          </p:cNvPr>
          <p:cNvSpPr/>
          <p:nvPr/>
        </p:nvSpPr>
        <p:spPr>
          <a:xfrm>
            <a:off x="5105400" y="2575204"/>
            <a:ext cx="1218593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1. Thiết kế đồ họa</a:t>
            </a:r>
          </a:p>
        </p:txBody>
      </p:sp>
      <p:sp>
        <p:nvSpPr>
          <p:cNvPr id="9" name="Rectangle: Rounded Corners 8">
            <a:extLst>
              <a:ext uri="{FF2B5EF4-FFF2-40B4-BE49-F238E27FC236}">
                <a16:creationId xmlns:a16="http://schemas.microsoft.com/office/drawing/2014/main" xmlns="" id="{ED33BF93-706D-21AC-911B-60DF8B071C26}"/>
              </a:ext>
            </a:extLst>
          </p:cNvPr>
          <p:cNvSpPr/>
          <p:nvPr/>
        </p:nvSpPr>
        <p:spPr>
          <a:xfrm>
            <a:off x="5105400" y="5067657"/>
            <a:ext cx="1218593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2. Phần mềm đồ họa</a:t>
            </a:r>
          </a:p>
        </p:txBody>
      </p:sp>
      <p:sp>
        <p:nvSpPr>
          <p:cNvPr id="10" name="Rectangle: Rounded Corners 9">
            <a:extLst>
              <a:ext uri="{FF2B5EF4-FFF2-40B4-BE49-F238E27FC236}">
                <a16:creationId xmlns:a16="http://schemas.microsoft.com/office/drawing/2014/main" xmlns="" id="{A2FA1089-482C-BECE-7158-BF87BB9178DC}"/>
              </a:ext>
            </a:extLst>
          </p:cNvPr>
          <p:cNvSpPr/>
          <p:nvPr/>
        </p:nvSpPr>
        <p:spPr>
          <a:xfrm>
            <a:off x="5105400" y="7560110"/>
            <a:ext cx="12185930" cy="2133600"/>
          </a:xfrm>
          <a:prstGeom prst="roundRect">
            <a:avLst/>
          </a:prstGeom>
          <a:solidFill>
            <a:srgbClr val="FEE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Arial" panose="020B0604020202020204" pitchFamily="34" charset="0"/>
                <a:cs typeface="Arial" panose="020B0604020202020204" pitchFamily="34" charset="0"/>
              </a:rPr>
              <a:t>3. Các đối tượng đồ họa của hình vẽ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166851" y="6210300"/>
            <a:ext cx="1762298" cy="609600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8087641" y="6210300"/>
            <a:ext cx="1762298" cy="609600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4076025" y="6210300"/>
            <a:ext cx="1762298" cy="609600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81571"/>
          <a:stretch>
            <a:fillRect/>
          </a:stretch>
        </p:blipFill>
        <p:spPr>
          <a:xfrm rot="5400000">
            <a:off x="17348826" y="8696606"/>
            <a:ext cx="1762298" cy="1123387"/>
          </a:xfrm>
          <a:prstGeom prst="rect">
            <a:avLst/>
          </a:prstGeom>
        </p:spPr>
      </p:pic>
      <p:sp>
        <p:nvSpPr>
          <p:cNvPr id="17" name="TextBox 16">
            <a:extLst>
              <a:ext uri="{FF2B5EF4-FFF2-40B4-BE49-F238E27FC236}">
                <a16:creationId xmlns:a16="http://schemas.microsoft.com/office/drawing/2014/main" xmlns="" id="{1D169FCB-AC1D-4C1D-12BF-54BA57989B75}"/>
              </a:ext>
            </a:extLst>
          </p:cNvPr>
          <p:cNvSpPr txBox="1"/>
          <p:nvPr/>
        </p:nvSpPr>
        <p:spPr>
          <a:xfrm>
            <a:off x="4446270" y="796513"/>
            <a:ext cx="9395460" cy="1107996"/>
          </a:xfrm>
          <a:prstGeom prst="rect">
            <a:avLst/>
          </a:prstGeom>
          <a:noFill/>
        </p:spPr>
        <p:txBody>
          <a:bodyPr wrap="square">
            <a:spAutoFit/>
          </a:bodyPr>
          <a:lstStyle/>
          <a:p>
            <a:pPr algn="ctr"/>
            <a:r>
              <a:rPr lang="en-US" sz="6600" b="1">
                <a:solidFill>
                  <a:schemeClr val="tx1"/>
                </a:solidFill>
                <a:latin typeface="Arial" panose="020B0604020202020204" pitchFamily="34" charset="0"/>
                <a:cs typeface="Arial" panose="020B0604020202020204" pitchFamily="34" charset="0"/>
              </a:rPr>
              <a:t>1. THIẾT KẾ ĐỒ HỌA</a:t>
            </a:r>
          </a:p>
        </p:txBody>
      </p:sp>
      <p:pic>
        <p:nvPicPr>
          <p:cNvPr id="18" name="Picture 11">
            <a:extLst>
              <a:ext uri="{FF2B5EF4-FFF2-40B4-BE49-F238E27FC236}">
                <a16:creationId xmlns:a16="http://schemas.microsoft.com/office/drawing/2014/main" xmlns="" id="{9748417E-95E7-5A44-A079-BCE1859D05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30000" y="2052060"/>
            <a:ext cx="5809375" cy="8234940"/>
          </a:xfrm>
          <a:prstGeom prst="rect">
            <a:avLst/>
          </a:prstGeom>
        </p:spPr>
      </p:pic>
      <p:sp>
        <p:nvSpPr>
          <p:cNvPr id="19" name="Speech Bubble: Rectangle with Corners Rounded 18">
            <a:extLst>
              <a:ext uri="{FF2B5EF4-FFF2-40B4-BE49-F238E27FC236}">
                <a16:creationId xmlns:a16="http://schemas.microsoft.com/office/drawing/2014/main" xmlns="" id="{057231E5-EEFC-96A8-51C2-A0A35766AACB}"/>
              </a:ext>
            </a:extLst>
          </p:cNvPr>
          <p:cNvSpPr/>
          <p:nvPr/>
        </p:nvSpPr>
        <p:spPr>
          <a:xfrm>
            <a:off x="1600200" y="3160056"/>
            <a:ext cx="8610600" cy="4421844"/>
          </a:xfrm>
          <a:prstGeom prst="wedgeRoundRectCallout">
            <a:avLst>
              <a:gd name="adj1" fmla="val 70353"/>
              <a:gd name="adj2" fmla="val -38828"/>
              <a:gd name="adj3" fmla="val 16667"/>
            </a:avLst>
          </a:prstGeom>
          <a:solidFill>
            <a:srgbClr val="A8D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spcAft>
                <a:spcPts val="800"/>
              </a:spcAft>
              <a:buFont typeface="Arial" panose="020B0604020202020204" pitchFamily="34" charset="0"/>
              <a:buChar char="•"/>
            </a:pPr>
            <a:r>
              <a:rPr lang="nl-NL"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Thiết kế đồ họa là gì?</a:t>
            </a:r>
            <a:endParaRPr lang="en-US" sz="4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4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mấy loại đồ họa cơ bản?</a:t>
            </a:r>
          </a:p>
          <a:p>
            <a:pPr marL="571500" indent="-571500" algn="just">
              <a:lnSpc>
                <a:spcPct val="150000"/>
              </a:lnSpc>
              <a:spcAft>
                <a:spcPts val="800"/>
              </a:spcAft>
              <a:buFont typeface="Arial" panose="020B0604020202020204" pitchFamily="34" charset="0"/>
              <a:buChar char="•"/>
            </a:pPr>
            <a:r>
              <a:rPr lang="nl-NL" sz="4400">
                <a:solidFill>
                  <a:schemeClr val="tx1"/>
                </a:solidFill>
                <a:latin typeface="Arial" panose="020B0604020202020204" pitchFamily="34" charset="0"/>
                <a:ea typeface="Times New Roman" panose="02020603050405020304" pitchFamily="18" charset="0"/>
                <a:cs typeface="Arial" panose="020B0604020202020204" pitchFamily="34" charset="0"/>
              </a:rPr>
              <a:t>Nêu đặc điểm của từng loại đồ họa cơ bản?</a:t>
            </a:r>
            <a:endParaRPr lang="en-US" sz="4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13DCBC-B00B-5725-E6B4-1FD8BD3D1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83642" y="0"/>
            <a:ext cx="2973878" cy="10287000"/>
          </a:xfrm>
          <a:prstGeom prst="rect">
            <a:avLst/>
          </a:prstGeom>
        </p:spPr>
      </p:pic>
      <p:sp>
        <p:nvSpPr>
          <p:cNvPr id="6" name="TextBox 5">
            <a:extLst>
              <a:ext uri="{FF2B5EF4-FFF2-40B4-BE49-F238E27FC236}">
                <a16:creationId xmlns:a16="http://schemas.microsoft.com/office/drawing/2014/main" xmlns="" id="{C457BC09-F8FE-A817-0D61-8DD4479A255A}"/>
              </a:ext>
            </a:extLst>
          </p:cNvPr>
          <p:cNvSpPr txBox="1"/>
          <p:nvPr/>
        </p:nvSpPr>
        <p:spPr>
          <a:xfrm>
            <a:off x="457200" y="2230491"/>
            <a:ext cx="9372600" cy="5826018"/>
          </a:xfrm>
          <a:prstGeom prst="rect">
            <a:avLst/>
          </a:prstGeom>
          <a:noFill/>
        </p:spPr>
        <p:txBody>
          <a:bodyPr wrap="square">
            <a:spAutoFit/>
          </a:bodyPr>
          <a:lstStyle/>
          <a:p>
            <a:pPr marL="571500" indent="-571500" algn="just">
              <a:lnSpc>
                <a:spcPct val="150000"/>
              </a:lnSpc>
              <a:spcAft>
                <a:spcPts val="800"/>
              </a:spcAft>
              <a:buFontTx/>
              <a:buChar char="-"/>
            </a:pPr>
            <a:r>
              <a:rPr lang="nl-NL" sz="4000" b="1">
                <a:effectLst/>
                <a:latin typeface="Arial" panose="020B0604020202020204" pitchFamily="34" charset="0"/>
                <a:ea typeface="Times New Roman" panose="02020603050405020304" pitchFamily="18" charset="0"/>
                <a:cs typeface="Arial" panose="020B0604020202020204" pitchFamily="34" charset="0"/>
              </a:rPr>
              <a:t>Khái niệm: </a:t>
            </a:r>
            <a:r>
              <a:rPr lang="nl-NL" sz="4000">
                <a:effectLst/>
                <a:latin typeface="Arial" panose="020B0604020202020204" pitchFamily="34" charset="0"/>
                <a:ea typeface="Times New Roman" panose="02020603050405020304" pitchFamily="18" charset="0"/>
                <a:cs typeface="Arial" panose="020B0604020202020204" pitchFamily="34" charset="0"/>
              </a:rPr>
              <a:t>Thiết kế đồ họa là tạo ra sản phẩm bằng hình ảnh, chữ viết để truyền tải thông tin đến người xem.</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Tx/>
              <a:buChar char="-"/>
            </a:pPr>
            <a:r>
              <a:rPr lang="nl-NL" sz="4000">
                <a:effectLst/>
                <a:latin typeface="Arial" panose="020B0604020202020204" pitchFamily="34" charset="0"/>
                <a:ea typeface="Times New Roman" panose="02020603050405020304" pitchFamily="18" charset="0"/>
                <a:cs typeface="Arial" panose="020B0604020202020204" pitchFamily="34" charset="0"/>
              </a:rPr>
              <a:t>Có hai loại đồ họa:</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Times New Roman" panose="02020603050405020304" pitchFamily="18" charset="0"/>
                <a:cs typeface="Arial" panose="020B0604020202020204" pitchFamily="34" charset="0"/>
              </a:rPr>
              <a:t>Đồ họa vectơ (vector)</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Times New Roman" panose="02020603050405020304" pitchFamily="18" charset="0"/>
                <a:cs typeface="Arial" panose="020B0604020202020204" pitchFamily="34" charset="0"/>
              </a:rPr>
              <a:t>Đồ họa điểm ảnh (bitmap)</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A picture containing text, food, beverage&#10;&#10;Description automatically generated">
            <a:extLst>
              <a:ext uri="{FF2B5EF4-FFF2-40B4-BE49-F238E27FC236}">
                <a16:creationId xmlns:a16="http://schemas.microsoft.com/office/drawing/2014/main" xmlns="" id="{03F0318F-F63A-3F71-1475-5F49BDDDF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0" y="533400"/>
            <a:ext cx="7180841" cy="9220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713DCBC-B00B-5725-E6B4-1FD8BD3D1C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02000" y="0"/>
            <a:ext cx="2255520" cy="10287000"/>
          </a:xfrm>
          <a:prstGeom prst="rect">
            <a:avLst/>
          </a:prstGeom>
        </p:spPr>
      </p:pic>
      <p:sp>
        <p:nvSpPr>
          <p:cNvPr id="6" name="TextBox 5">
            <a:extLst>
              <a:ext uri="{FF2B5EF4-FFF2-40B4-BE49-F238E27FC236}">
                <a16:creationId xmlns:a16="http://schemas.microsoft.com/office/drawing/2014/main" xmlns="" id="{C457BC09-F8FE-A817-0D61-8DD4479A255A}"/>
              </a:ext>
            </a:extLst>
          </p:cNvPr>
          <p:cNvSpPr txBox="1"/>
          <p:nvPr/>
        </p:nvSpPr>
        <p:spPr>
          <a:xfrm>
            <a:off x="533400" y="1587714"/>
            <a:ext cx="7086600" cy="901593"/>
          </a:xfrm>
          <a:prstGeom prst="rect">
            <a:avLst/>
          </a:prstGeom>
          <a:noFill/>
        </p:spPr>
        <p:txBody>
          <a:bodyPr wrap="square">
            <a:spAutoFit/>
          </a:bodyPr>
          <a:lstStyle/>
          <a:p>
            <a:pPr marL="571500" indent="-571500" algn="just">
              <a:lnSpc>
                <a:spcPct val="150000"/>
              </a:lnSpc>
              <a:spcAft>
                <a:spcPts val="800"/>
              </a:spcAft>
              <a:buFontTx/>
              <a:buChar char="-"/>
            </a:pPr>
            <a:r>
              <a:rPr lang="en-US" sz="4000" b="1">
                <a:latin typeface="Arial" panose="020B0604020202020204" pitchFamily="34" charset="0"/>
                <a:ea typeface="Times New Roman" panose="02020603050405020304" pitchFamily="18" charset="0"/>
                <a:cs typeface="Arial" panose="020B0604020202020204" pitchFamily="34" charset="0"/>
              </a:rPr>
              <a:t>Đồ họa điểm ảnh (bitmap)</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xmlns="" id="{4D1050CF-F668-2730-1302-6D5286AFD215}"/>
              </a:ext>
            </a:extLst>
          </p:cNvPr>
          <p:cNvSpPr txBox="1"/>
          <p:nvPr/>
        </p:nvSpPr>
        <p:spPr>
          <a:xfrm>
            <a:off x="533400" y="5854914"/>
            <a:ext cx="6019800" cy="901593"/>
          </a:xfrm>
          <a:prstGeom prst="rect">
            <a:avLst/>
          </a:prstGeom>
          <a:noFill/>
        </p:spPr>
        <p:txBody>
          <a:bodyPr wrap="square">
            <a:spAutoFit/>
          </a:bodyPr>
          <a:lstStyle/>
          <a:p>
            <a:pPr marL="571500" indent="-571500" algn="just">
              <a:lnSpc>
                <a:spcPct val="150000"/>
              </a:lnSpc>
              <a:spcAft>
                <a:spcPts val="800"/>
              </a:spcAft>
              <a:buFontTx/>
              <a:buChar char="-"/>
            </a:pPr>
            <a:r>
              <a:rPr lang="en-US" sz="4000" b="1">
                <a:latin typeface="Arial" panose="020B0604020202020204" pitchFamily="34" charset="0"/>
                <a:ea typeface="Times New Roman" panose="02020603050405020304" pitchFamily="18" charset="0"/>
                <a:cs typeface="Arial" panose="020B0604020202020204" pitchFamily="34" charset="0"/>
              </a:rPr>
              <a:t>Đồ họa vectơ (vector)</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xmlns="" id="{39EF2FB9-3929-FFF6-2225-9291DDBD6F66}"/>
              </a:ext>
            </a:extLst>
          </p:cNvPr>
          <p:cNvCxnSpPr>
            <a:stCxn id="6" idx="3"/>
          </p:cNvCxnSpPr>
          <p:nvPr/>
        </p:nvCxnSpPr>
        <p:spPr>
          <a:xfrm flipV="1">
            <a:off x="7620000" y="1130514"/>
            <a:ext cx="1524000" cy="9079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D43AF5E0-42E8-5349-D9D9-F70595D6CE37}"/>
              </a:ext>
            </a:extLst>
          </p:cNvPr>
          <p:cNvCxnSpPr>
            <a:cxnSpLocks/>
          </p:cNvCxnSpPr>
          <p:nvPr/>
        </p:nvCxnSpPr>
        <p:spPr>
          <a:xfrm>
            <a:off x="7620000" y="2038510"/>
            <a:ext cx="1524000" cy="9079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C27BD2A8-009F-8D28-AC4A-86A30B0229F9}"/>
              </a:ext>
            </a:extLst>
          </p:cNvPr>
          <p:cNvSpPr txBox="1"/>
          <p:nvPr/>
        </p:nvSpPr>
        <p:spPr>
          <a:xfrm>
            <a:off x="9297266" y="378473"/>
            <a:ext cx="5802630"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Hình ảnh được tạo thành từ các điểm ảnh</a:t>
            </a:r>
          </a:p>
        </p:txBody>
      </p:sp>
      <p:sp>
        <p:nvSpPr>
          <p:cNvPr id="13" name="TextBox 12">
            <a:extLst>
              <a:ext uri="{FF2B5EF4-FFF2-40B4-BE49-F238E27FC236}">
                <a16:creationId xmlns:a16="http://schemas.microsoft.com/office/drawing/2014/main" xmlns="" id="{9512EDC3-DE2A-0348-3909-C50E77CC6D00}"/>
              </a:ext>
            </a:extLst>
          </p:cNvPr>
          <p:cNvSpPr txBox="1"/>
          <p:nvPr/>
        </p:nvSpPr>
        <p:spPr>
          <a:xfrm>
            <a:off x="9297266" y="2476500"/>
            <a:ext cx="6323734" cy="90159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Mỗi điểm ảnh có màu riêng</a:t>
            </a:r>
          </a:p>
        </p:txBody>
      </p:sp>
      <p:pic>
        <p:nvPicPr>
          <p:cNvPr id="15" name="Picture 14" descr="A picture containing text, clipart&#10;&#10;Description automatically generated">
            <a:extLst>
              <a:ext uri="{FF2B5EF4-FFF2-40B4-BE49-F238E27FC236}">
                <a16:creationId xmlns:a16="http://schemas.microsoft.com/office/drawing/2014/main" xmlns="" id="{DCAF4BB6-82E3-EE8C-0797-779B3704713A}"/>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2667000" y="2724310"/>
            <a:ext cx="2934941" cy="3130604"/>
          </a:xfrm>
          <a:prstGeom prst="rect">
            <a:avLst/>
          </a:prstGeom>
        </p:spPr>
      </p:pic>
      <p:cxnSp>
        <p:nvCxnSpPr>
          <p:cNvPr id="16" name="Straight Arrow Connector 15">
            <a:extLst>
              <a:ext uri="{FF2B5EF4-FFF2-40B4-BE49-F238E27FC236}">
                <a16:creationId xmlns:a16="http://schemas.microsoft.com/office/drawing/2014/main" xmlns="" id="{880CA53E-A147-C24D-94FD-38B29D57F5A8}"/>
              </a:ext>
            </a:extLst>
          </p:cNvPr>
          <p:cNvCxnSpPr>
            <a:cxnSpLocks/>
          </p:cNvCxnSpPr>
          <p:nvPr/>
        </p:nvCxnSpPr>
        <p:spPr>
          <a:xfrm flipV="1">
            <a:off x="6687603" y="5143500"/>
            <a:ext cx="2456397" cy="13173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DC4690B0-56C1-7503-0A11-928486D2B2BD}"/>
              </a:ext>
            </a:extLst>
          </p:cNvPr>
          <p:cNvCxnSpPr>
            <a:cxnSpLocks/>
            <a:endCxn id="19" idx="1"/>
          </p:cNvCxnSpPr>
          <p:nvPr/>
        </p:nvCxnSpPr>
        <p:spPr>
          <a:xfrm>
            <a:off x="6687603" y="6460865"/>
            <a:ext cx="2609662" cy="7573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3A31AE17-C943-F98F-4B6C-D58B87540430}"/>
              </a:ext>
            </a:extLst>
          </p:cNvPr>
          <p:cNvSpPr txBox="1"/>
          <p:nvPr/>
        </p:nvSpPr>
        <p:spPr>
          <a:xfrm>
            <a:off x="9297266" y="4469290"/>
            <a:ext cx="5802630"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Hình ảnh được xác định theo đường nét</a:t>
            </a:r>
          </a:p>
        </p:txBody>
      </p:sp>
      <p:sp>
        <p:nvSpPr>
          <p:cNvPr id="19" name="TextBox 18">
            <a:extLst>
              <a:ext uri="{FF2B5EF4-FFF2-40B4-BE49-F238E27FC236}">
                <a16:creationId xmlns:a16="http://schemas.microsoft.com/office/drawing/2014/main" xmlns="" id="{F644C95E-ED9A-76E8-2950-951469D91E84}"/>
              </a:ext>
            </a:extLst>
          </p:cNvPr>
          <p:cNvSpPr txBox="1"/>
          <p:nvPr/>
        </p:nvSpPr>
        <p:spPr>
          <a:xfrm>
            <a:off x="9297265" y="6305710"/>
            <a:ext cx="5981700"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Mỗi đường có điểm đầu và điểm cuối</a:t>
            </a:r>
          </a:p>
        </p:txBody>
      </p:sp>
      <p:pic>
        <p:nvPicPr>
          <p:cNvPr id="20" name="Picture 19" descr="A picture containing text, clipart&#10;&#10;Description automatically generated">
            <a:extLst>
              <a:ext uri="{FF2B5EF4-FFF2-40B4-BE49-F238E27FC236}">
                <a16:creationId xmlns:a16="http://schemas.microsoft.com/office/drawing/2014/main" xmlns="" id="{F90F2DA3-F5B6-A4B6-C4F1-C551DDAF4DF7}"/>
              </a:ext>
            </a:extLst>
          </p:cNvPr>
          <p:cNvPicPr>
            <a:picLocks noChangeAspect="1"/>
          </p:cNvPicPr>
          <p:nvPr/>
        </p:nvPicPr>
        <p:blipFill rotWithShape="1">
          <a:blip r:embed="rId4">
            <a:extLst>
              <a:ext uri="{28A0092B-C50C-407E-A947-70E740481C1C}">
                <a14:useLocalDpi xmlns:a14="http://schemas.microsoft.com/office/drawing/2010/main" val="0"/>
              </a:ext>
            </a:extLst>
          </a:blip>
          <a:srcRect l="49020" t="1295" r="980" b="730"/>
          <a:stretch/>
        </p:blipFill>
        <p:spPr>
          <a:xfrm>
            <a:off x="2609229" y="6914863"/>
            <a:ext cx="2934941" cy="3067211"/>
          </a:xfrm>
          <a:prstGeom prst="rect">
            <a:avLst/>
          </a:prstGeom>
        </p:spPr>
      </p:pic>
      <p:sp>
        <p:nvSpPr>
          <p:cNvPr id="21" name="TextBox 20">
            <a:extLst>
              <a:ext uri="{FF2B5EF4-FFF2-40B4-BE49-F238E27FC236}">
                <a16:creationId xmlns:a16="http://schemas.microsoft.com/office/drawing/2014/main" xmlns="" id="{6912A350-7BF8-199A-71DB-F6248E576637}"/>
              </a:ext>
            </a:extLst>
          </p:cNvPr>
          <p:cNvSpPr txBox="1"/>
          <p:nvPr/>
        </p:nvSpPr>
        <p:spPr>
          <a:xfrm>
            <a:off x="9297265" y="8157151"/>
            <a:ext cx="7030071" cy="1824923"/>
          </a:xfrm>
          <a:prstGeom prst="rect">
            <a:avLst/>
          </a:prstGeom>
          <a:noFill/>
        </p:spPr>
        <p:txBody>
          <a:bodyPr wrap="square">
            <a:spAutoFit/>
          </a:bodyPr>
          <a:lstStyle/>
          <a:p>
            <a:pPr algn="ct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Mỗi đường được tính bằng phương trình toán học</a:t>
            </a:r>
          </a:p>
        </p:txBody>
      </p:sp>
      <p:cxnSp>
        <p:nvCxnSpPr>
          <p:cNvPr id="24" name="Straight Arrow Connector 23">
            <a:extLst>
              <a:ext uri="{FF2B5EF4-FFF2-40B4-BE49-F238E27FC236}">
                <a16:creationId xmlns:a16="http://schemas.microsoft.com/office/drawing/2014/main" xmlns="" id="{222C410F-A741-413A-D576-714EE463D4DB}"/>
              </a:ext>
            </a:extLst>
          </p:cNvPr>
          <p:cNvCxnSpPr>
            <a:cxnSpLocks/>
            <a:endCxn id="21" idx="1"/>
          </p:cNvCxnSpPr>
          <p:nvPr/>
        </p:nvCxnSpPr>
        <p:spPr>
          <a:xfrm>
            <a:off x="6687603" y="6457032"/>
            <a:ext cx="2609662" cy="26125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05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P spid="12" grpId="0"/>
      <p:bldP spid="13" grpId="0"/>
      <p:bldP spid="18"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DD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0C4D4CD6-D8C4-EE60-FA28-47AD1D17DBBC}"/>
              </a:ext>
            </a:extLst>
          </p:cNvPr>
          <p:cNvGrpSpPr/>
          <p:nvPr/>
        </p:nvGrpSpPr>
        <p:grpSpPr>
          <a:xfrm>
            <a:off x="5292756" y="571500"/>
            <a:ext cx="7702487" cy="1820535"/>
            <a:chOff x="-387287" y="-182235"/>
            <a:chExt cx="7702487" cy="1820535"/>
          </a:xfrm>
        </p:grpSpPr>
        <p:grpSp>
          <p:nvGrpSpPr>
            <p:cNvPr id="5" name="Group 5"/>
            <p:cNvGrpSpPr/>
            <p:nvPr/>
          </p:nvGrpSpPr>
          <p:grpSpPr>
            <a:xfrm>
              <a:off x="-387287" y="-182235"/>
              <a:ext cx="7702487" cy="1820535"/>
              <a:chOff x="0" y="0"/>
              <a:chExt cx="7252143" cy="1560990"/>
            </a:xfrm>
          </p:grpSpPr>
          <p:sp>
            <p:nvSpPr>
              <p:cNvPr id="6" name="Freeform 6"/>
              <p:cNvSpPr/>
              <p:nvPr/>
            </p:nvSpPr>
            <p:spPr>
              <a:xfrm>
                <a:off x="0" y="0"/>
                <a:ext cx="7252143" cy="1560990"/>
              </a:xfrm>
              <a:custGeom>
                <a:avLst/>
                <a:gdLst/>
                <a:ahLst/>
                <a:cxnLst/>
                <a:rect l="l" t="t" r="r" b="b"/>
                <a:pathLst>
                  <a:path w="7252143" h="1560990">
                    <a:moveTo>
                      <a:pt x="7127683" y="1560990"/>
                    </a:moveTo>
                    <a:lnTo>
                      <a:pt x="124460" y="1560990"/>
                    </a:lnTo>
                    <a:cubicBezTo>
                      <a:pt x="55880" y="1560990"/>
                      <a:pt x="0" y="1505110"/>
                      <a:pt x="0" y="1436530"/>
                    </a:cubicBezTo>
                    <a:lnTo>
                      <a:pt x="0" y="124460"/>
                    </a:lnTo>
                    <a:cubicBezTo>
                      <a:pt x="0" y="55880"/>
                      <a:pt x="55880" y="0"/>
                      <a:pt x="124460" y="0"/>
                    </a:cubicBezTo>
                    <a:lnTo>
                      <a:pt x="7127683" y="0"/>
                    </a:lnTo>
                    <a:cubicBezTo>
                      <a:pt x="7196263" y="0"/>
                      <a:pt x="7252143" y="55880"/>
                      <a:pt x="7252143" y="124460"/>
                    </a:cubicBezTo>
                    <a:lnTo>
                      <a:pt x="7252143" y="1436530"/>
                    </a:lnTo>
                    <a:cubicBezTo>
                      <a:pt x="7252143" y="1505110"/>
                      <a:pt x="7196263" y="1560990"/>
                      <a:pt x="7127683" y="1560990"/>
                    </a:cubicBezTo>
                    <a:close/>
                  </a:path>
                </a:pathLst>
              </a:custGeom>
              <a:solidFill>
                <a:srgbClr val="A8D6CE"/>
              </a:solidFill>
            </p:spPr>
          </p:sp>
        </p:grpSp>
        <p:sp>
          <p:nvSpPr>
            <p:cNvPr id="14" name="TextBox 14"/>
            <p:cNvSpPr txBox="1"/>
            <p:nvPr/>
          </p:nvSpPr>
          <p:spPr>
            <a:xfrm>
              <a:off x="320706" y="301120"/>
              <a:ext cx="6286500" cy="853823"/>
            </a:xfrm>
            <a:prstGeom prst="rect">
              <a:avLst/>
            </a:prstGeom>
          </p:spPr>
          <p:txBody>
            <a:bodyPr wrap="square" lIns="0" tIns="0" rIns="0" bIns="0" rtlCol="0" anchor="t">
              <a:spAutoFit/>
            </a:bodyPr>
            <a:lstStyle/>
            <a:p>
              <a:pPr>
                <a:lnSpc>
                  <a:spcPts val="7279"/>
                </a:lnSpc>
              </a:pPr>
              <a:r>
                <a:rPr lang="en-US" sz="5199" b="1">
                  <a:solidFill>
                    <a:srgbClr val="211A15"/>
                  </a:solidFill>
                  <a:latin typeface="Arial" panose="020B0604020202020204" pitchFamily="34" charset="0"/>
                  <a:cs typeface="Arial" panose="020B0604020202020204" pitchFamily="34" charset="0"/>
                </a:rPr>
                <a:t>THẢO LUẬN NHÓM</a:t>
              </a:r>
            </a:p>
          </p:txBody>
        </p:sp>
      </p:grpSp>
      <p:sp>
        <p:nvSpPr>
          <p:cNvPr id="24" name="TextBox 23">
            <a:extLst>
              <a:ext uri="{FF2B5EF4-FFF2-40B4-BE49-F238E27FC236}">
                <a16:creationId xmlns:a16="http://schemas.microsoft.com/office/drawing/2014/main" xmlns="" id="{5679B06D-0C61-BE6C-C39F-C67EBA2B0EAE}"/>
              </a:ext>
            </a:extLst>
          </p:cNvPr>
          <p:cNvSpPr txBox="1"/>
          <p:nvPr/>
        </p:nvSpPr>
        <p:spPr>
          <a:xfrm>
            <a:off x="7737445" y="2705100"/>
            <a:ext cx="10134600" cy="6749348"/>
          </a:xfrm>
          <a:prstGeom prst="rect">
            <a:avLst/>
          </a:prstGeom>
          <a:noFill/>
        </p:spPr>
        <p:txBody>
          <a:bodyPr wrap="square">
            <a:spAutoFit/>
          </a:bodyPr>
          <a:lstStyle/>
          <a:p>
            <a:pPr algn="ctr">
              <a:lnSpc>
                <a:spcPct val="150000"/>
              </a:lnSpc>
              <a:spcAft>
                <a:spcPts val="800"/>
              </a:spcAft>
            </a:pPr>
            <a:r>
              <a:rPr lang="nl-NL" sz="4000" b="1" i="1">
                <a:effectLst/>
                <a:latin typeface="Arial" panose="020B0604020202020204" pitchFamily="34" charset="0"/>
                <a:ea typeface="Times New Roman" panose="02020603050405020304" pitchFamily="18" charset="0"/>
                <a:cs typeface="Arial" panose="020B0604020202020204" pitchFamily="34" charset="0"/>
              </a:rPr>
              <a:t>Câu hỏi:</a:t>
            </a: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Times New Roman" panose="02020603050405020304" pitchFamily="18" charset="0"/>
                <a:cs typeface="Arial" panose="020B0604020202020204" pitchFamily="34" charset="0"/>
              </a:rPr>
              <a:t>Nhận xét về hai loại ảnh: tính chân thật, độ sắc nét, khả năng thu phóng.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Times New Roman" panose="02020603050405020304" pitchFamily="18" charset="0"/>
                <a:cs typeface="Arial" panose="020B0604020202020204" pitchFamily="34" charset="0"/>
              </a:rPr>
              <a:t>Ứng dụng của hai kiểu ảnh (sản phẩm trong thức tế).</a:t>
            </a:r>
          </a:p>
          <a:p>
            <a:pPr marL="571500" indent="-571500" algn="just">
              <a:lnSpc>
                <a:spcPct val="150000"/>
              </a:lnSpc>
              <a:spcAft>
                <a:spcPts val="80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Từ câu trả lời của nhóm mình, em hãy </a:t>
            </a:r>
            <a:r>
              <a:rPr lang="vi-VN" sz="4000">
                <a:effectLst/>
                <a:latin typeface="Arial" panose="020B0604020202020204" pitchFamily="34" charset="0"/>
                <a:ea typeface="Times New Roman" panose="02020603050405020304" pitchFamily="18" charset="0"/>
                <a:cs typeface="Arial" panose="020B0604020202020204" pitchFamily="34" charset="0"/>
              </a:rPr>
              <a:t>so sánh đồ họa điểm ảnh và đồ họa vectơ</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9" name="Group 28">
            <a:extLst>
              <a:ext uri="{FF2B5EF4-FFF2-40B4-BE49-F238E27FC236}">
                <a16:creationId xmlns:a16="http://schemas.microsoft.com/office/drawing/2014/main" xmlns="" id="{AA03235E-3C23-6050-E025-647957652FC6}"/>
              </a:ext>
            </a:extLst>
          </p:cNvPr>
          <p:cNvGrpSpPr/>
          <p:nvPr/>
        </p:nvGrpSpPr>
        <p:grpSpPr>
          <a:xfrm>
            <a:off x="228600" y="1577594"/>
            <a:ext cx="7086600" cy="4784784"/>
            <a:chOff x="228600" y="1577594"/>
            <a:chExt cx="7086600" cy="4784784"/>
          </a:xfrm>
        </p:grpSpPr>
        <p:pic>
          <p:nvPicPr>
            <p:cNvPr id="21" name="Picture 20" descr="A picture containing text, outdoor&#10;&#10;Description automatically generated">
              <a:extLst>
                <a:ext uri="{FF2B5EF4-FFF2-40B4-BE49-F238E27FC236}">
                  <a16:creationId xmlns:a16="http://schemas.microsoft.com/office/drawing/2014/main" xmlns="" id="{D516F100-1F26-9137-5635-DAA3293FD12B}"/>
                </a:ext>
              </a:extLst>
            </p:cNvPr>
            <p:cNvPicPr>
              <a:picLocks noChangeAspect="1"/>
            </p:cNvPicPr>
            <p:nvPr/>
          </p:nvPicPr>
          <p:blipFill rotWithShape="1">
            <a:blip r:embed="rId2">
              <a:extLst>
                <a:ext uri="{28A0092B-C50C-407E-A947-70E740481C1C}">
                  <a14:useLocalDpi xmlns:a14="http://schemas.microsoft.com/office/drawing/2010/main" val="0"/>
                </a:ext>
              </a:extLst>
            </a:blip>
            <a:srcRect l="3386" t="26963" r="51746" b="7005"/>
            <a:stretch/>
          </p:blipFill>
          <p:spPr>
            <a:xfrm>
              <a:off x="228600" y="1577594"/>
              <a:ext cx="4876800" cy="4784784"/>
            </a:xfrm>
            <a:prstGeom prst="rect">
              <a:avLst/>
            </a:prstGeom>
          </p:spPr>
        </p:pic>
        <p:sp>
          <p:nvSpPr>
            <p:cNvPr id="26" name="TextBox 25">
              <a:extLst>
                <a:ext uri="{FF2B5EF4-FFF2-40B4-BE49-F238E27FC236}">
                  <a16:creationId xmlns:a16="http://schemas.microsoft.com/office/drawing/2014/main" xmlns="" id="{C1A47F9E-2F52-7D8E-6DCE-CC8C33E931AD}"/>
                </a:ext>
              </a:extLst>
            </p:cNvPr>
            <p:cNvSpPr txBox="1"/>
            <p:nvPr/>
          </p:nvSpPr>
          <p:spPr>
            <a:xfrm>
              <a:off x="4953000" y="3390900"/>
              <a:ext cx="2362200" cy="769441"/>
            </a:xfrm>
            <a:prstGeom prst="rect">
              <a:avLst/>
            </a:prstGeom>
            <a:noFill/>
          </p:spPr>
          <p:txBody>
            <a:bodyPr wrap="square">
              <a:spAutoFit/>
            </a:bodyPr>
            <a:lstStyle/>
            <a:p>
              <a:pPr algn="ctr"/>
              <a:r>
                <a:rPr lang="nl-NL" sz="44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Nhóm 1</a:t>
              </a:r>
              <a:endParaRPr lang="en-US" sz="4400" b="1">
                <a:solidFill>
                  <a:srgbClr val="FF0000"/>
                </a:solidFill>
              </a:endParaRPr>
            </a:p>
          </p:txBody>
        </p:sp>
      </p:grpSp>
      <p:grpSp>
        <p:nvGrpSpPr>
          <p:cNvPr id="28" name="Group 27">
            <a:extLst>
              <a:ext uri="{FF2B5EF4-FFF2-40B4-BE49-F238E27FC236}">
                <a16:creationId xmlns:a16="http://schemas.microsoft.com/office/drawing/2014/main" xmlns="" id="{AF9FA33C-C705-9F8D-5B1E-BF8CB98B7AB4}"/>
              </a:ext>
            </a:extLst>
          </p:cNvPr>
          <p:cNvGrpSpPr/>
          <p:nvPr/>
        </p:nvGrpSpPr>
        <p:grpSpPr>
          <a:xfrm>
            <a:off x="498445" y="5502216"/>
            <a:ext cx="7239000" cy="4784784"/>
            <a:chOff x="498445" y="5502216"/>
            <a:chExt cx="7239000" cy="4784784"/>
          </a:xfrm>
        </p:grpSpPr>
        <p:pic>
          <p:nvPicPr>
            <p:cNvPr id="22" name="Picture 21" descr="A picture containing text, outdoor&#10;&#10;Description automatically generated">
              <a:extLst>
                <a:ext uri="{FF2B5EF4-FFF2-40B4-BE49-F238E27FC236}">
                  <a16:creationId xmlns:a16="http://schemas.microsoft.com/office/drawing/2014/main" xmlns="" id="{D5F1F7ED-C2A7-1E17-95A7-281F9839F520}"/>
                </a:ext>
              </a:extLst>
            </p:cNvPr>
            <p:cNvPicPr>
              <a:picLocks noChangeAspect="1"/>
            </p:cNvPicPr>
            <p:nvPr/>
          </p:nvPicPr>
          <p:blipFill rotWithShape="1">
            <a:blip r:embed="rId2">
              <a:extLst>
                <a:ext uri="{28A0092B-C50C-407E-A947-70E740481C1C}">
                  <a14:useLocalDpi xmlns:a14="http://schemas.microsoft.com/office/drawing/2010/main" val="0"/>
                </a:ext>
              </a:extLst>
            </a:blip>
            <a:srcRect l="53334" t="27310" r="1798" b="6658"/>
            <a:stretch/>
          </p:blipFill>
          <p:spPr>
            <a:xfrm>
              <a:off x="2860645" y="5502216"/>
              <a:ext cx="4876800" cy="4784784"/>
            </a:xfrm>
            <a:prstGeom prst="rect">
              <a:avLst/>
            </a:prstGeom>
          </p:spPr>
        </p:pic>
        <p:sp>
          <p:nvSpPr>
            <p:cNvPr id="27" name="TextBox 26">
              <a:extLst>
                <a:ext uri="{FF2B5EF4-FFF2-40B4-BE49-F238E27FC236}">
                  <a16:creationId xmlns:a16="http://schemas.microsoft.com/office/drawing/2014/main" xmlns="" id="{A8923382-37D9-0777-5D43-3C3CCA31F4DE}"/>
                </a:ext>
              </a:extLst>
            </p:cNvPr>
            <p:cNvSpPr txBox="1"/>
            <p:nvPr/>
          </p:nvSpPr>
          <p:spPr>
            <a:xfrm>
              <a:off x="498445" y="7734300"/>
              <a:ext cx="2362200" cy="769441"/>
            </a:xfrm>
            <a:prstGeom prst="rect">
              <a:avLst/>
            </a:prstGeom>
            <a:noFill/>
          </p:spPr>
          <p:txBody>
            <a:bodyPr wrap="square">
              <a:spAutoFit/>
            </a:bodyPr>
            <a:lstStyle/>
            <a:p>
              <a:pPr algn="ctr"/>
              <a:r>
                <a:rPr lang="nl-NL" sz="44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Nhóm 2</a:t>
              </a:r>
              <a:endParaRPr lang="en-US" sz="4400" b="1">
                <a:solidFill>
                  <a:srgbClr val="FF0000"/>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1622</Words>
  <Application>Microsoft Office PowerPoint</Application>
  <PresentationFormat>Custom</PresentationFormat>
  <Paragraphs>182</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vt:lpstr>
      <vt:lpstr>Noto Sans Symbols</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6</cp:revision>
  <dcterms:created xsi:type="dcterms:W3CDTF">2006-08-16T00:00:00Z</dcterms:created>
  <dcterms:modified xsi:type="dcterms:W3CDTF">2025-06-11T07:17:52Z</dcterms:modified>
  <dc:identifier>DAFNV-YsaNs</dc:identifier>
</cp:coreProperties>
</file>