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96"/>
  </p:notesMasterIdLst>
  <p:sldIdLst>
    <p:sldId id="277" r:id="rId3"/>
    <p:sldId id="257" r:id="rId4"/>
    <p:sldId id="279" r:id="rId5"/>
    <p:sldId id="256" r:id="rId6"/>
    <p:sldId id="260" r:id="rId7"/>
    <p:sldId id="283" r:id="rId8"/>
    <p:sldId id="315" r:id="rId9"/>
    <p:sldId id="316" r:id="rId10"/>
    <p:sldId id="317" r:id="rId11"/>
    <p:sldId id="261" r:id="rId12"/>
    <p:sldId id="268" r:id="rId13"/>
    <p:sldId id="318" r:id="rId14"/>
    <p:sldId id="319" r:id="rId15"/>
    <p:sldId id="320" r:id="rId16"/>
    <p:sldId id="321" r:id="rId17"/>
    <p:sldId id="328" r:id="rId18"/>
    <p:sldId id="322" r:id="rId19"/>
    <p:sldId id="323" r:id="rId20"/>
    <p:sldId id="329" r:id="rId21"/>
    <p:sldId id="332" r:id="rId22"/>
    <p:sldId id="330" r:id="rId23"/>
    <p:sldId id="333" r:id="rId24"/>
    <p:sldId id="331" r:id="rId25"/>
    <p:sldId id="334" r:id="rId26"/>
    <p:sldId id="324" r:id="rId27"/>
    <p:sldId id="325" r:id="rId28"/>
    <p:sldId id="326" r:id="rId29"/>
    <p:sldId id="335" r:id="rId30"/>
    <p:sldId id="336" r:id="rId31"/>
    <p:sldId id="342" r:id="rId32"/>
    <p:sldId id="327" r:id="rId33"/>
    <p:sldId id="343" r:id="rId34"/>
    <p:sldId id="349" r:id="rId35"/>
    <p:sldId id="344" r:id="rId36"/>
    <p:sldId id="348" r:id="rId37"/>
    <p:sldId id="350" r:id="rId38"/>
    <p:sldId id="351" r:id="rId39"/>
    <p:sldId id="337" r:id="rId40"/>
    <p:sldId id="345" r:id="rId41"/>
    <p:sldId id="353" r:id="rId42"/>
    <p:sldId id="354" r:id="rId43"/>
    <p:sldId id="355" r:id="rId44"/>
    <p:sldId id="356" r:id="rId45"/>
    <p:sldId id="357" r:id="rId46"/>
    <p:sldId id="352" r:id="rId47"/>
    <p:sldId id="358" r:id="rId48"/>
    <p:sldId id="359" r:id="rId49"/>
    <p:sldId id="360" r:id="rId50"/>
    <p:sldId id="361" r:id="rId51"/>
    <p:sldId id="362" r:id="rId52"/>
    <p:sldId id="363" r:id="rId53"/>
    <p:sldId id="364" r:id="rId54"/>
    <p:sldId id="365" r:id="rId55"/>
    <p:sldId id="366" r:id="rId56"/>
    <p:sldId id="368" r:id="rId57"/>
    <p:sldId id="369" r:id="rId58"/>
    <p:sldId id="367" r:id="rId59"/>
    <p:sldId id="372" r:id="rId60"/>
    <p:sldId id="373" r:id="rId61"/>
    <p:sldId id="374" r:id="rId62"/>
    <p:sldId id="375" r:id="rId63"/>
    <p:sldId id="376" r:id="rId64"/>
    <p:sldId id="377" r:id="rId65"/>
    <p:sldId id="378" r:id="rId66"/>
    <p:sldId id="379" r:id="rId67"/>
    <p:sldId id="380" r:id="rId68"/>
    <p:sldId id="381" r:id="rId69"/>
    <p:sldId id="382" r:id="rId70"/>
    <p:sldId id="296" r:id="rId71"/>
    <p:sldId id="297" r:id="rId72"/>
    <p:sldId id="295" r:id="rId73"/>
    <p:sldId id="265" r:id="rId74"/>
    <p:sldId id="383" r:id="rId75"/>
    <p:sldId id="384" r:id="rId76"/>
    <p:sldId id="385" r:id="rId77"/>
    <p:sldId id="386" r:id="rId78"/>
    <p:sldId id="299" r:id="rId79"/>
    <p:sldId id="387" r:id="rId80"/>
    <p:sldId id="392" r:id="rId81"/>
    <p:sldId id="388" r:id="rId82"/>
    <p:sldId id="393" r:id="rId83"/>
    <p:sldId id="389" r:id="rId84"/>
    <p:sldId id="390" r:id="rId85"/>
    <p:sldId id="394" r:id="rId86"/>
    <p:sldId id="397" r:id="rId87"/>
    <p:sldId id="398" r:id="rId88"/>
    <p:sldId id="395" r:id="rId89"/>
    <p:sldId id="396" r:id="rId90"/>
    <p:sldId id="273" r:id="rId91"/>
    <p:sldId id="399" r:id="rId92"/>
    <p:sldId id="391" r:id="rId93"/>
    <p:sldId id="314" r:id="rId94"/>
    <p:sldId id="305" r:id="rId95"/>
  </p:sldIdLst>
  <p:sldSz cx="18288000" cy="10287000"/>
  <p:notesSz cx="6858000" cy="9144000"/>
  <p:embeddedFontLst>
    <p:embeddedFont>
      <p:font typeface="Calibri Light" panose="020F0302020204030204" pitchFamily="34" charset="0"/>
      <p:regular r:id="rId97"/>
      <p:italic r:id="rId98"/>
    </p:embeddedFont>
    <p:embeddedFont>
      <p:font typeface="Calibri" panose="020F0502020204030204" pitchFamily="34" charset="0"/>
      <p:regular r:id="rId99"/>
      <p:bold r:id="rId100"/>
      <p:italic r:id="rId101"/>
      <p:boldItalic r:id="rId102"/>
    </p:embeddedFont>
    <p:embeddedFont>
      <p:font typeface="Cambria Math" panose="02040503050406030204" pitchFamily="18" charset="0"/>
      <p:regular r:id="rId10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3E2"/>
    <a:srgbClr val="3D4984"/>
    <a:srgbClr val="FFDF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22" autoAdjust="0"/>
  </p:normalViewPr>
  <p:slideViewPr>
    <p:cSldViewPr>
      <p:cViewPr varScale="1">
        <p:scale>
          <a:sx n="61" d="100"/>
          <a:sy n="61" d="100"/>
        </p:scale>
        <p:origin x="71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tableStyles" Target="tableStyle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font" Target="fonts/font6.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font" Target="fonts/font4.fntdata"/><Relationship Id="rId105"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font" Target="fonts/font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font" Target="fonts/font3.fntdata"/><Relationship Id="rId10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1.fntdata"/><Relationship Id="rId10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37BAE3-E043-45E0-BCC7-40C268A6284A}" type="datetimeFigureOut">
              <a:rPr lang="en-US" smtClean="0"/>
              <a:t>6/9/2025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805EAB-28C8-4092-88BA-CD1EF09AC23D}" type="slidenum">
              <a:rPr lang="en-US" smtClean="0"/>
              <a:t>‹#›</a:t>
            </a:fld>
            <a:endParaRPr lang="en-US"/>
          </a:p>
        </p:txBody>
      </p:sp>
    </p:spTree>
    <p:extLst>
      <p:ext uri="{BB962C8B-B14F-4D97-AF65-F5344CB8AC3E}">
        <p14:creationId xmlns:p14="http://schemas.microsoft.com/office/powerpoint/2010/main" val="548434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805EAB-28C8-4092-88BA-CD1EF09AC23D}" type="slidenum">
              <a:rPr lang="en-US" smtClean="0"/>
              <a:t>17</a:t>
            </a:fld>
            <a:endParaRPr lang="en-US"/>
          </a:p>
        </p:txBody>
      </p:sp>
    </p:spTree>
    <p:extLst>
      <p:ext uri="{BB962C8B-B14F-4D97-AF65-F5344CB8AC3E}">
        <p14:creationId xmlns:p14="http://schemas.microsoft.com/office/powerpoint/2010/main" val="3482712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4D52FBAA-EEE5-4BA1-A79D-9680907B8992}" type="datetimeFigureOut">
              <a:rPr lang="en-US">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781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52FBAA-EEE5-4BA1-A79D-9680907B8992}" type="datetimeFigureOut">
              <a:rPr lang="en-US">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833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52FBAA-EEE5-4BA1-A79D-9680907B8992}" type="datetimeFigureOut">
              <a:rPr lang="en-US">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150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52FBAA-EEE5-4BA1-A79D-9680907B8992}" type="datetimeFigureOut">
              <a:rPr lang="en-US">
                <a:solidFill>
                  <a:prstClr val="black">
                    <a:tint val="75000"/>
                  </a:prstClr>
                </a:solidFill>
              </a:rPr>
              <a:pPr/>
              <a:t>6/9/2025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7182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52FBAA-EEE5-4BA1-A79D-9680907B8992}" type="datetimeFigureOut">
              <a:rPr lang="en-US">
                <a:solidFill>
                  <a:prstClr val="black">
                    <a:tint val="75000"/>
                  </a:prstClr>
                </a:solidFill>
              </a:rPr>
              <a:pPr/>
              <a:t>6/9/2025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2753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52FBAA-EEE5-4BA1-A79D-9680907B8992}" type="datetimeFigureOut">
              <a:rPr lang="en-US">
                <a:solidFill>
                  <a:prstClr val="black">
                    <a:tint val="75000"/>
                  </a:prstClr>
                </a:solidFill>
              </a:rPr>
              <a:pPr/>
              <a:t>6/9/2025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8745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52FBAA-EEE5-4BA1-A79D-9680907B8992}" type="datetimeFigureOut">
              <a:rPr lang="en-US">
                <a:solidFill>
                  <a:prstClr val="black">
                    <a:tint val="75000"/>
                  </a:prstClr>
                </a:solidFill>
              </a:rPr>
              <a:pPr/>
              <a:t>6/9/2025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0737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4D52FBAA-EEE5-4BA1-A79D-9680907B8992}" type="datetimeFigureOut">
              <a:rPr lang="en-US">
                <a:solidFill>
                  <a:prstClr val="black">
                    <a:tint val="75000"/>
                  </a:prstClr>
                </a:solidFill>
              </a:rPr>
              <a:pPr/>
              <a:t>6/9/2025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231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4D52FBAA-EEE5-4BA1-A79D-9680907B8992}" type="datetimeFigureOut">
              <a:rPr lang="en-US">
                <a:solidFill>
                  <a:prstClr val="black">
                    <a:tint val="75000"/>
                  </a:prstClr>
                </a:solidFill>
              </a:rPr>
              <a:pPr/>
              <a:t>6/9/2025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664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52FBAA-EEE5-4BA1-A79D-9680907B8992}" type="datetimeFigureOut">
              <a:rPr lang="en-US">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73666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52FBAA-EEE5-4BA1-A79D-9680907B8992}" type="datetimeFigureOut">
              <a:rPr lang="en-US">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3818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D52FBAA-EEE5-4BA1-A79D-9680907B8992}" type="datetimeFigureOut">
              <a:rPr lang="en-US" smtClean="0">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4D6B24D-1F5A-48F1-9D6F-27AAB5CEBA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1083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6.png"/><Relationship Id="rId5" Type="http://schemas.openxmlformats.org/officeDocument/2006/relationships/image" Target="../media/image4.png"/><Relationship Id="rId10" Type="http://schemas.openxmlformats.org/officeDocument/2006/relationships/image" Target="../media/image11.svg"/><Relationship Id="rId4" Type="http://schemas.openxmlformats.org/officeDocument/2006/relationships/image" Target="../media/image3.svg"/><Relationship Id="rId9" Type="http://schemas.openxmlformats.org/officeDocument/2006/relationships/image" Target="../media/image6.png"/><Relationship Id="rId14" Type="http://schemas.openxmlformats.org/officeDocument/2006/relationships/image" Target="../media/image260.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1.png"/><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90.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10.png"/><Relationship Id="rId4" Type="http://schemas.openxmlformats.org/officeDocument/2006/relationships/image" Target="../media/image28.sv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6.png"/><Relationship Id="rId5" Type="http://schemas.openxmlformats.org/officeDocument/2006/relationships/image" Target="../media/image4.png"/><Relationship Id="rId10" Type="http://schemas.openxmlformats.org/officeDocument/2006/relationships/image" Target="../media/image11.svg"/><Relationship Id="rId4" Type="http://schemas.openxmlformats.org/officeDocument/2006/relationships/image" Target="../media/image3.svg"/><Relationship Id="rId9" Type="http://schemas.openxmlformats.org/officeDocument/2006/relationships/image" Target="../media/image6.png"/><Relationship Id="rId1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jpe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1.png"/><Relationship Id="rId7"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5.png"/><Relationship Id="rId4" Type="http://schemas.openxmlformats.org/officeDocument/2006/relationships/image" Target="../media/image28.svg"/><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5.sv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1.png"/><Relationship Id="rId4" Type="http://schemas.openxmlformats.org/officeDocument/2006/relationships/image" Target="../media/image5.sv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1.png"/><Relationship Id="rId4" Type="http://schemas.openxmlformats.org/officeDocument/2006/relationships/image" Target="../media/image5.svg"/><Relationship Id="rId9"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4.png"/><Relationship Id="rId7" Type="http://schemas.openxmlformats.org/officeDocument/2006/relationships/image" Target="../media/image5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101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6.png"/><Relationship Id="rId5" Type="http://schemas.openxmlformats.org/officeDocument/2006/relationships/image" Target="../media/image4.png"/><Relationship Id="rId10" Type="http://schemas.openxmlformats.org/officeDocument/2006/relationships/image" Target="../media/image11.svg"/><Relationship Id="rId4" Type="http://schemas.openxmlformats.org/officeDocument/2006/relationships/image" Target="../media/image3.svg"/><Relationship Id="rId9" Type="http://schemas.openxmlformats.org/officeDocument/2006/relationships/image" Target="../media/image6.png"/><Relationship Id="rId1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1.png"/><Relationship Id="rId7"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73.png"/><Relationship Id="rId4" Type="http://schemas.openxmlformats.org/officeDocument/2006/relationships/image" Target="../media/image28.svg"/><Relationship Id="rId9"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2.png"/><Relationship Id="rId10" Type="http://schemas.openxmlformats.org/officeDocument/2006/relationships/image" Target="../media/image49.png"/><Relationship Id="rId4" Type="http://schemas.openxmlformats.org/officeDocument/2006/relationships/image" Target="../media/image5.svg"/><Relationship Id="rId9"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1.png"/><Relationship Id="rId4" Type="http://schemas.openxmlformats.org/officeDocument/2006/relationships/image" Target="../media/image5.svg"/><Relationship Id="rId9" Type="http://schemas.openxmlformats.org/officeDocument/2006/relationships/image" Target="../media/image78.png"/></Relationships>
</file>

<file path=ppt/slides/_rels/slide3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44.png"/><Relationship Id="rId7" Type="http://schemas.openxmlformats.org/officeDocument/2006/relationships/image" Target="../media/image8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6.png"/><Relationship Id="rId5" Type="http://schemas.openxmlformats.org/officeDocument/2006/relationships/image" Target="../media/image4.png"/><Relationship Id="rId10" Type="http://schemas.openxmlformats.org/officeDocument/2006/relationships/image" Target="../media/image11.svg"/><Relationship Id="rId4" Type="http://schemas.openxmlformats.org/officeDocument/2006/relationships/image" Target="../media/image3.svg"/><Relationship Id="rId9" Type="http://schemas.openxmlformats.org/officeDocument/2006/relationships/image" Target="../media/image6.png"/><Relationship Id="rId14" Type="http://schemas.openxmlformats.org/officeDocument/2006/relationships/image" Target="../media/image91.png"/></Relationships>
</file>

<file path=ppt/slides/_rels/slide4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92.png"/><Relationship Id="rId7" Type="http://schemas.openxmlformats.org/officeDocument/2006/relationships/image" Target="../media/image9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1.png"/><Relationship Id="rId4" Type="http://schemas.openxmlformats.org/officeDocument/2006/relationships/image" Target="../media/image93.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2.png"/><Relationship Id="rId10" Type="http://schemas.openxmlformats.org/officeDocument/2006/relationships/image" Target="../media/image71.png"/><Relationship Id="rId4" Type="http://schemas.openxmlformats.org/officeDocument/2006/relationships/image" Target="../media/image5.svg"/><Relationship Id="rId9" Type="http://schemas.openxmlformats.org/officeDocument/2006/relationships/image" Target="../media/image96.png"/></Relationships>
</file>

<file path=ppt/slides/_rels/slide47.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75.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74.png"/><Relationship Id="rId4" Type="http://schemas.openxmlformats.org/officeDocument/2006/relationships/image" Target="../media/image98.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1.png"/><Relationship Id="rId4" Type="http://schemas.openxmlformats.org/officeDocument/2006/relationships/image" Target="../media/image5.svg"/><Relationship Id="rId9" Type="http://schemas.openxmlformats.org/officeDocument/2006/relationships/image" Target="../media/image101.png"/></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microsoft.com/office/2007/relationships/hdphoto" Target="../media/hdphoto5.wdp"/></Relationships>
</file>

<file path=ppt/slides/_rels/slide5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85.png"/></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111.png"/></Relationships>
</file>

<file path=ppt/slides/_rels/slide53.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9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87.png"/></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102.png"/><Relationship Id="rId4" Type="http://schemas.openxmlformats.org/officeDocument/2006/relationships/image" Target="../media/image100.png"/></Relationships>
</file>

<file path=ppt/slides/_rels/slide5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6.png"/><Relationship Id="rId5" Type="http://schemas.openxmlformats.org/officeDocument/2006/relationships/image" Target="../media/image4.png"/><Relationship Id="rId15" Type="http://schemas.openxmlformats.org/officeDocument/2006/relationships/image" Target="../media/image120.png"/><Relationship Id="rId10" Type="http://schemas.openxmlformats.org/officeDocument/2006/relationships/image" Target="../media/image11.svg"/><Relationship Id="rId4" Type="http://schemas.openxmlformats.org/officeDocument/2006/relationships/image" Target="../media/image3.svg"/><Relationship Id="rId9" Type="http://schemas.openxmlformats.org/officeDocument/2006/relationships/image" Target="../media/image6.png"/><Relationship Id="rId14" Type="http://schemas.openxmlformats.org/officeDocument/2006/relationships/image" Target="../media/image119.png"/></Relationships>
</file>

<file path=ppt/slides/_rels/slide5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22.png"/><Relationship Id="rId4" Type="http://schemas.openxmlformats.org/officeDocument/2006/relationships/image" Target="../media/image72.png"/></Relationships>
</file>

<file path=ppt/slides/_rels/slide5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21.png"/><Relationship Id="rId7" Type="http://schemas.openxmlformats.org/officeDocument/2006/relationships/image" Target="../media/image12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23.png"/><Relationship Id="rId4" Type="http://schemas.openxmlformats.org/officeDocument/2006/relationships/image" Target="../media/image28.svg"/><Relationship Id="rId9" Type="http://schemas.openxmlformats.org/officeDocument/2006/relationships/image" Target="../media/image126.png"/></Relationships>
</file>

<file path=ppt/slides/_rels/slide58.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75.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74.png"/><Relationship Id="rId4" Type="http://schemas.openxmlformats.org/officeDocument/2006/relationships/image" Target="../media/image128.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1.png"/><Relationship Id="rId4" Type="http://schemas.openxmlformats.org/officeDocument/2006/relationships/image" Target="../media/image5.svg"/><Relationship Id="rId9" Type="http://schemas.openxmlformats.org/officeDocument/2006/relationships/image" Target="../media/image129.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image" Target="../media/image131.png"/></Relationships>
</file>

<file path=ppt/slides/_rels/slide6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110.png"/><Relationship Id="rId4" Type="http://schemas.openxmlformats.org/officeDocument/2006/relationships/image" Target="../media/image134.png"/></Relationships>
</file>

<file path=ppt/slides/_rels/slide6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112.png"/></Relationships>
</file>

<file path=ppt/slides/_rels/slide6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139.png"/></Relationships>
</file>

<file path=ppt/slides/_rels/slide64.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9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16.png"/></Relationships>
</file>

<file path=ppt/slides/_rels/slide6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75.png"/></Relationships>
</file>

<file path=ppt/slides/_rels/slide6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6.png"/><Relationship Id="rId5" Type="http://schemas.openxmlformats.org/officeDocument/2006/relationships/image" Target="../media/image4.png"/><Relationship Id="rId15" Type="http://schemas.openxmlformats.org/officeDocument/2006/relationships/image" Target="../media/image146.png"/><Relationship Id="rId10" Type="http://schemas.openxmlformats.org/officeDocument/2006/relationships/image" Target="../media/image11.svg"/><Relationship Id="rId4" Type="http://schemas.openxmlformats.org/officeDocument/2006/relationships/image" Target="../media/image3.svg"/><Relationship Id="rId9" Type="http://schemas.openxmlformats.org/officeDocument/2006/relationships/image" Target="../media/image6.png"/><Relationship Id="rId14" Type="http://schemas.openxmlformats.org/officeDocument/2006/relationships/image" Target="../media/image145.png"/></Relationships>
</file>

<file path=ppt/slides/_rels/slide6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47.png"/><Relationship Id="rId7" Type="http://schemas.openxmlformats.org/officeDocument/2006/relationships/image" Target="../media/image14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25.png"/><Relationship Id="rId4" Type="http://schemas.openxmlformats.org/officeDocument/2006/relationships/image" Target="../media/image72.png"/></Relationships>
</file>

<file path=ppt/slides/_rels/slide68.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21.png"/><Relationship Id="rId7" Type="http://schemas.openxmlformats.org/officeDocument/2006/relationships/image" Target="../media/image15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51.png"/><Relationship Id="rId4" Type="http://schemas.openxmlformats.org/officeDocument/2006/relationships/image" Target="../media/image28.svg"/><Relationship Id="rId9" Type="http://schemas.openxmlformats.org/officeDocument/2006/relationships/image" Target="../media/image155.png"/></Relationships>
</file>

<file path=ppt/slides/_rels/slide69.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image" Target="../media/image137.png"/><Relationship Id="rId3" Type="http://schemas.microsoft.com/office/2007/relationships/media" Target="../media/media2.mp3"/><Relationship Id="rId7" Type="http://schemas.openxmlformats.org/officeDocument/2006/relationships/image" Target="../media/image156.png"/><Relationship Id="rId12" Type="http://schemas.openxmlformats.org/officeDocument/2006/relationships/image" Target="../media/image135.png"/><Relationship Id="rId2" Type="http://schemas.openxmlformats.org/officeDocument/2006/relationships/audio" Target="../media/media1.mp3"/><Relationship Id="rId16" Type="http://schemas.openxmlformats.org/officeDocument/2006/relationships/image" Target="../media/image165.svg"/><Relationship Id="rId1" Type="http://schemas.microsoft.com/office/2007/relationships/media" Target="../media/media1.mp3"/><Relationship Id="rId6" Type="http://schemas.openxmlformats.org/officeDocument/2006/relationships/image" Target="../media/image1.jpeg"/><Relationship Id="rId11" Type="http://schemas.openxmlformats.org/officeDocument/2006/relationships/image" Target="../media/image160.png"/><Relationship Id="rId5" Type="http://schemas.openxmlformats.org/officeDocument/2006/relationships/slideLayout" Target="../slideLayouts/slideLayout7.xml"/><Relationship Id="rId15" Type="http://schemas.openxmlformats.org/officeDocument/2006/relationships/image" Target="../media/image138.png"/><Relationship Id="rId10" Type="http://schemas.openxmlformats.org/officeDocument/2006/relationships/image" Target="../media/image159.png"/><Relationship Id="rId4" Type="http://schemas.openxmlformats.org/officeDocument/2006/relationships/audio" Target="../media/media2.mp3"/><Relationship Id="rId9" Type="http://schemas.openxmlformats.org/officeDocument/2006/relationships/image" Target="../media/image158.png"/><Relationship Id="rId14" Type="http://schemas.openxmlformats.org/officeDocument/2006/relationships/image" Target="../media/image163.sv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710.png"/><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37.png"/><Relationship Id="rId3" Type="http://schemas.microsoft.com/office/2007/relationships/media" Target="../media/media2.mp3"/><Relationship Id="rId7" Type="http://schemas.openxmlformats.org/officeDocument/2006/relationships/image" Target="../media/image148.png"/><Relationship Id="rId12" Type="http://schemas.openxmlformats.org/officeDocument/2006/relationships/image" Target="../media/image135.png"/><Relationship Id="rId2" Type="http://schemas.openxmlformats.org/officeDocument/2006/relationships/audio" Target="../media/media1.mp3"/><Relationship Id="rId16" Type="http://schemas.openxmlformats.org/officeDocument/2006/relationships/image" Target="../media/image165.svg"/><Relationship Id="rId1" Type="http://schemas.microsoft.com/office/2007/relationships/media" Target="../media/media1.mp3"/><Relationship Id="rId6" Type="http://schemas.openxmlformats.org/officeDocument/2006/relationships/image" Target="../media/image1.jpeg"/><Relationship Id="rId11" Type="http://schemas.openxmlformats.org/officeDocument/2006/relationships/image" Target="../media/image168.png"/><Relationship Id="rId5" Type="http://schemas.openxmlformats.org/officeDocument/2006/relationships/slideLayout" Target="../slideLayouts/slideLayout7.xml"/><Relationship Id="rId15" Type="http://schemas.openxmlformats.org/officeDocument/2006/relationships/image" Target="../media/image148.png"/><Relationship Id="rId10" Type="http://schemas.openxmlformats.org/officeDocument/2006/relationships/image" Target="../media/image167.png"/><Relationship Id="rId4" Type="http://schemas.openxmlformats.org/officeDocument/2006/relationships/audio" Target="../media/media2.mp3"/><Relationship Id="rId9" Type="http://schemas.openxmlformats.org/officeDocument/2006/relationships/image" Target="../media/image166.png"/><Relationship Id="rId14" Type="http://schemas.openxmlformats.org/officeDocument/2006/relationships/image" Target="../media/image163.svg"/></Relationships>
</file>

<file path=ppt/slides/_rels/slide71.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65.svg"/><Relationship Id="rId3" Type="http://schemas.microsoft.com/office/2007/relationships/media" Target="../media/media2.mp3"/><Relationship Id="rId7" Type="http://schemas.openxmlformats.org/officeDocument/2006/relationships/image" Target="../media/image169.png"/><Relationship Id="rId12" Type="http://schemas.openxmlformats.org/officeDocument/2006/relationships/image" Target="../media/image13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eg"/><Relationship Id="rId11" Type="http://schemas.openxmlformats.org/officeDocument/2006/relationships/image" Target="../media/image163.svg"/><Relationship Id="rId5" Type="http://schemas.openxmlformats.org/officeDocument/2006/relationships/slideLayout" Target="../slideLayouts/slideLayout7.xml"/><Relationship Id="rId10" Type="http://schemas.openxmlformats.org/officeDocument/2006/relationships/image" Target="../media/image137.png"/><Relationship Id="rId4" Type="http://schemas.openxmlformats.org/officeDocument/2006/relationships/audio" Target="../media/media2.mp3"/><Relationship Id="rId9" Type="http://schemas.openxmlformats.org/officeDocument/2006/relationships/image" Target="../media/image135.png"/></Relationships>
</file>

<file path=ppt/slides/_rels/slide72.xml.rels><?xml version="1.0" encoding="UTF-8" standalone="yes"?>
<Relationships xmlns="http://schemas.openxmlformats.org/package/2006/relationships"><Relationship Id="rId8" Type="http://schemas.openxmlformats.org/officeDocument/2006/relationships/image" Target="../media/image135.png"/><Relationship Id="rId3" Type="http://schemas.microsoft.com/office/2007/relationships/media" Target="../media/media2.mp3"/><Relationship Id="rId7" Type="http://schemas.openxmlformats.org/officeDocument/2006/relationships/image" Target="../media/image171.png"/><Relationship Id="rId12" Type="http://schemas.openxmlformats.org/officeDocument/2006/relationships/image" Target="../media/image165.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eg"/><Relationship Id="rId11" Type="http://schemas.openxmlformats.org/officeDocument/2006/relationships/image" Target="../media/image138.png"/><Relationship Id="rId5" Type="http://schemas.openxmlformats.org/officeDocument/2006/relationships/slideLayout" Target="../slideLayouts/slideLayout7.xml"/><Relationship Id="rId10" Type="http://schemas.openxmlformats.org/officeDocument/2006/relationships/image" Target="../media/image163.svg"/><Relationship Id="rId4" Type="http://schemas.openxmlformats.org/officeDocument/2006/relationships/audio" Target="../media/media2.mp3"/><Relationship Id="rId9" Type="http://schemas.openxmlformats.org/officeDocument/2006/relationships/image" Target="../media/image137.png"/></Relationships>
</file>

<file path=ppt/slides/_rels/slide73.xml.rels><?xml version="1.0" encoding="UTF-8" standalone="yes"?>
<Relationships xmlns="http://schemas.openxmlformats.org/package/2006/relationships"><Relationship Id="rId8" Type="http://schemas.openxmlformats.org/officeDocument/2006/relationships/image" Target="../media/image135.png"/><Relationship Id="rId3" Type="http://schemas.microsoft.com/office/2007/relationships/media" Target="../media/media2.mp3"/><Relationship Id="rId7" Type="http://schemas.openxmlformats.org/officeDocument/2006/relationships/image" Target="../media/image172.png"/><Relationship Id="rId12" Type="http://schemas.openxmlformats.org/officeDocument/2006/relationships/image" Target="../media/image165.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eg"/><Relationship Id="rId11" Type="http://schemas.openxmlformats.org/officeDocument/2006/relationships/image" Target="../media/image138.png"/><Relationship Id="rId5" Type="http://schemas.openxmlformats.org/officeDocument/2006/relationships/slideLayout" Target="../slideLayouts/slideLayout7.xml"/><Relationship Id="rId10" Type="http://schemas.openxmlformats.org/officeDocument/2006/relationships/image" Target="../media/image163.svg"/><Relationship Id="rId4" Type="http://schemas.openxmlformats.org/officeDocument/2006/relationships/audio" Target="../media/media2.mp3"/><Relationship Id="rId9" Type="http://schemas.openxmlformats.org/officeDocument/2006/relationships/image" Target="../media/image137.png"/></Relationships>
</file>

<file path=ppt/slides/_rels/slide7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49.png"/></Relationships>
</file>

<file path=ppt/slides/_rels/slide7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jpeg"/><Relationship Id="rId1" Type="http://schemas.openxmlformats.org/officeDocument/2006/relationships/slideLayout" Target="../slideLayouts/slideLayout18.xml"/><Relationship Id="rId5" Type="http://schemas.openxmlformats.org/officeDocument/2006/relationships/image" Target="../media/image177.png"/><Relationship Id="rId4" Type="http://schemas.openxmlformats.org/officeDocument/2006/relationships/image" Target="../media/image176.png"/></Relationships>
</file>

<file path=ppt/slides/_rels/slide7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52.png"/></Relationships>
</file>

<file path=ppt/slides/_rels/slide7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8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87.png"/></Relationships>
</file>

<file path=ppt/slides/_rels/slide7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8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1.png"/><Relationship Id="rId5" Type="http://schemas.openxmlformats.org/officeDocument/2006/relationships/image" Target="../media/image183.png"/><Relationship Id="rId4" Type="http://schemas.openxmlformats.org/officeDocument/2006/relationships/image" Target="../media/image116.png"/></Relationships>
</file>

<file path=ppt/slides/_rels/slide8.xml.rels><?xml version="1.0" encoding="UTF-8" standalone="yes"?>
<Relationships xmlns="http://schemas.openxmlformats.org/package/2006/relationships"><Relationship Id="rId3" Type="http://schemas.openxmlformats.org/officeDocument/2006/relationships/image" Target="../media/image1910.png"/><Relationship Id="rId7" Type="http://schemas.openxmlformats.org/officeDocument/2006/relationships/image" Target="../media/image2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image" Target="../media/image185.png"/><Relationship Id="rId7"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86.png"/><Relationship Id="rId4" Type="http://schemas.openxmlformats.org/officeDocument/2006/relationships/image" Target="../media/image25.png"/></Relationships>
</file>

<file path=ppt/slides/_rels/slide81.xml.rels><?xml version="1.0" encoding="UTF-8" standalone="yes"?>
<Relationships xmlns="http://schemas.openxmlformats.org/package/2006/relationships"><Relationship Id="rId3" Type="http://schemas.openxmlformats.org/officeDocument/2006/relationships/image" Target="../media/image185.png"/><Relationship Id="rId7"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88.png"/><Relationship Id="rId4" Type="http://schemas.openxmlformats.org/officeDocument/2006/relationships/image" Target="../media/image25.png"/></Relationships>
</file>

<file path=ppt/slides/_rels/slide8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61.png"/></Relationships>
</file>

<file path=ppt/slides/_rels/slide8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9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3.png"/><Relationship Id="rId5" Type="http://schemas.openxmlformats.org/officeDocument/2006/relationships/image" Target="../media/image162.png"/><Relationship Id="rId4" Type="http://schemas.openxmlformats.org/officeDocument/2006/relationships/image" Target="../media/image191.png"/></Relationships>
</file>

<file path=ppt/slides/_rels/slide8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63.png"/></Relationships>
</file>

<file path=ppt/slides/_rels/slide85.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4.png"/><Relationship Id="rId5" Type="http://schemas.openxmlformats.org/officeDocument/2006/relationships/image" Target="../media/image201.png"/><Relationship Id="rId4" Type="http://schemas.openxmlformats.org/officeDocument/2006/relationships/image" Target="../media/image200.png"/></Relationships>
</file>

<file path=ppt/slides/_rels/slide86.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3.png"/><Relationship Id="rId4" Type="http://schemas.openxmlformats.org/officeDocument/2006/relationships/image" Target="../media/image204.png"/></Relationships>
</file>

<file path=ppt/slides/_rels/slide8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9.png"/><Relationship Id="rId4" Type="http://schemas.openxmlformats.org/officeDocument/2006/relationships/image" Target="../media/image206.png"/></Relationships>
</file>

<file path=ppt/slides/_rels/slide88.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9.png"/><Relationship Id="rId4" Type="http://schemas.openxmlformats.org/officeDocument/2006/relationships/image" Target="../media/image209.png"/></Relationships>
</file>

<file path=ppt/slides/_rels/slide8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8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7.png"/><Relationship Id="rId4" Type="http://schemas.openxmlformats.org/officeDocument/2006/relationships/image" Target="../media/image15.sv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50.png"/><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90.png"/><Relationship Id="rId4" Type="http://schemas.openxmlformats.org/officeDocument/2006/relationships/image" Target="../media/image211.png"/></Relationships>
</file>

<file path=ppt/slides/_rels/slide9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13.png"/><Relationship Id="rId4" Type="http://schemas.openxmlformats.org/officeDocument/2006/relationships/image" Target="../media/image190.png"/></Relationships>
</file>

<file path=ppt/slides/_rels/slide9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9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sp>
        <p:nvSpPr>
          <p:cNvPr id="3" name="Freeform 3"/>
          <p:cNvSpPr/>
          <p:nvPr/>
        </p:nvSpPr>
        <p:spPr>
          <a:xfrm rot="-2104014">
            <a:off x="-272006" y="16479"/>
            <a:ext cx="4862142" cy="4296366"/>
          </a:xfrm>
          <a:custGeom>
            <a:avLst/>
            <a:gdLst/>
            <a:ahLst/>
            <a:cxnLst/>
            <a:rect l="l" t="t" r="r" b="b"/>
            <a:pathLst>
              <a:path w="4862142" h="4296366">
                <a:moveTo>
                  <a:pt x="0" y="0"/>
                </a:moveTo>
                <a:lnTo>
                  <a:pt x="4862142" y="0"/>
                </a:lnTo>
                <a:lnTo>
                  <a:pt x="4862142" y="4296365"/>
                </a:lnTo>
                <a:lnTo>
                  <a:pt x="0" y="429636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4" name="Group 4"/>
          <p:cNvGrpSpPr/>
          <p:nvPr/>
        </p:nvGrpSpPr>
        <p:grpSpPr>
          <a:xfrm>
            <a:off x="381000" y="454639"/>
            <a:ext cx="17459168" cy="9377722"/>
            <a:chOff x="0" y="0"/>
            <a:chExt cx="18054002" cy="10307532"/>
          </a:xfrm>
        </p:grpSpPr>
        <p:grpSp>
          <p:nvGrpSpPr>
            <p:cNvPr id="5" name="Group 5"/>
            <p:cNvGrpSpPr/>
            <p:nvPr/>
          </p:nvGrpSpPr>
          <p:grpSpPr>
            <a:xfrm rot="-208414">
              <a:off x="259418" y="516605"/>
              <a:ext cx="17328616" cy="9088764"/>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91834">
              <a:off x="485416" y="742603"/>
              <a:ext cx="17328616" cy="9088764"/>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66823">
              <a:off x="485416" y="742603"/>
              <a:ext cx="17328616" cy="9088764"/>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485416" y="742603"/>
              <a:ext cx="17328616" cy="9088764"/>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sp>
        <p:nvSpPr>
          <p:cNvPr id="17" name="Freeform 17"/>
          <p:cNvSpPr/>
          <p:nvPr/>
        </p:nvSpPr>
        <p:spPr>
          <a:xfrm rot="8444248" flipH="1">
            <a:off x="14023278" y="6685409"/>
            <a:ext cx="3477159" cy="4586181"/>
          </a:xfrm>
          <a:custGeom>
            <a:avLst/>
            <a:gdLst/>
            <a:ahLst/>
            <a:cxnLst/>
            <a:rect l="l" t="t" r="r" b="b"/>
            <a:pathLst>
              <a:path w="3477159" h="4586181">
                <a:moveTo>
                  <a:pt x="3477159" y="0"/>
                </a:moveTo>
                <a:lnTo>
                  <a:pt x="0" y="0"/>
                </a:lnTo>
                <a:lnTo>
                  <a:pt x="0" y="4586181"/>
                </a:lnTo>
                <a:lnTo>
                  <a:pt x="3477159" y="4586181"/>
                </a:lnTo>
                <a:lnTo>
                  <a:pt x="3477159"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18" name="Group 18"/>
          <p:cNvGrpSpPr/>
          <p:nvPr/>
        </p:nvGrpSpPr>
        <p:grpSpPr>
          <a:xfrm>
            <a:off x="15169228" y="-301732"/>
            <a:ext cx="3533862" cy="3381444"/>
            <a:chOff x="0" y="0"/>
            <a:chExt cx="4711816" cy="4508593"/>
          </a:xfrm>
        </p:grpSpPr>
        <p:sp>
          <p:nvSpPr>
            <p:cNvPr id="19" name="Freeform 19"/>
            <p:cNvSpPr/>
            <p:nvPr/>
          </p:nvSpPr>
          <p:spPr>
            <a:xfrm rot="5002884">
              <a:off x="148194" y="62100"/>
              <a:ext cx="1890659" cy="1982343"/>
            </a:xfrm>
            <a:custGeom>
              <a:avLst/>
              <a:gdLst/>
              <a:ahLst/>
              <a:cxnLst/>
              <a:rect l="l" t="t" r="r" b="b"/>
              <a:pathLst>
                <a:path w="1890659" h="1982343">
                  <a:moveTo>
                    <a:pt x="0" y="0"/>
                  </a:moveTo>
                  <a:lnTo>
                    <a:pt x="1890660" y="0"/>
                  </a:lnTo>
                  <a:lnTo>
                    <a:pt x="1890660" y="1982343"/>
                  </a:lnTo>
                  <a:lnTo>
                    <a:pt x="0" y="198234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0" name="Freeform 20"/>
            <p:cNvSpPr/>
            <p:nvPr/>
          </p:nvSpPr>
          <p:spPr>
            <a:xfrm rot="10739848">
              <a:off x="2803959" y="1115372"/>
              <a:ext cx="1890659" cy="1982343"/>
            </a:xfrm>
            <a:custGeom>
              <a:avLst/>
              <a:gdLst/>
              <a:ahLst/>
              <a:cxnLst/>
              <a:rect l="l" t="t" r="r" b="b"/>
              <a:pathLst>
                <a:path w="1890659" h="1982343">
                  <a:moveTo>
                    <a:pt x="0" y="0"/>
                  </a:moveTo>
                  <a:lnTo>
                    <a:pt x="1890660" y="0"/>
                  </a:lnTo>
                  <a:lnTo>
                    <a:pt x="1890660" y="1982342"/>
                  </a:lnTo>
                  <a:lnTo>
                    <a:pt x="0" y="198234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1" name="Freeform 21"/>
            <p:cNvSpPr/>
            <p:nvPr/>
          </p:nvSpPr>
          <p:spPr>
            <a:xfrm rot="1377244">
              <a:off x="1241718" y="2236061"/>
              <a:ext cx="1890659" cy="1982343"/>
            </a:xfrm>
            <a:custGeom>
              <a:avLst/>
              <a:gdLst/>
              <a:ahLst/>
              <a:cxnLst/>
              <a:rect l="l" t="t" r="r" b="b"/>
              <a:pathLst>
                <a:path w="1890659" h="1982343">
                  <a:moveTo>
                    <a:pt x="0" y="0"/>
                  </a:moveTo>
                  <a:lnTo>
                    <a:pt x="1890659" y="0"/>
                  </a:lnTo>
                  <a:lnTo>
                    <a:pt x="1890659" y="1982343"/>
                  </a:lnTo>
                  <a:lnTo>
                    <a:pt x="0" y="198234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grpSp>
      <p:sp>
        <p:nvSpPr>
          <p:cNvPr id="22" name="Freeform 22"/>
          <p:cNvSpPr/>
          <p:nvPr/>
        </p:nvSpPr>
        <p:spPr>
          <a:xfrm rot="-5130068">
            <a:off x="-1522480" y="6898471"/>
            <a:ext cx="4504411" cy="4584642"/>
          </a:xfrm>
          <a:custGeom>
            <a:avLst/>
            <a:gdLst/>
            <a:ahLst/>
            <a:cxnLst/>
            <a:rect l="l" t="t" r="r" b="b"/>
            <a:pathLst>
              <a:path w="4504411" h="4584642">
                <a:moveTo>
                  <a:pt x="0" y="0"/>
                </a:moveTo>
                <a:lnTo>
                  <a:pt x="4504411" y="0"/>
                </a:lnTo>
                <a:lnTo>
                  <a:pt x="4504411" y="4584642"/>
                </a:lnTo>
                <a:lnTo>
                  <a:pt x="0" y="458464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23" name="TextBox 23"/>
          <p:cNvSpPr txBox="1"/>
          <p:nvPr/>
        </p:nvSpPr>
        <p:spPr>
          <a:xfrm>
            <a:off x="694842" y="3281678"/>
            <a:ext cx="17065416" cy="3693319"/>
          </a:xfrm>
          <a:prstGeom prst="rect">
            <a:avLst/>
          </a:prstGeom>
        </p:spPr>
        <p:txBody>
          <a:bodyPr wrap="square" lIns="0" tIns="0" rIns="0" bIns="0" rtlCol="0" anchor="t">
            <a:spAutoFit/>
          </a:bodyPr>
          <a:lstStyle/>
          <a:p>
            <a:pPr algn="ctr">
              <a:lnSpc>
                <a:spcPct val="150000"/>
              </a:lnSpc>
            </a:pPr>
            <a:r>
              <a:rPr lang="vi-VN" sz="8000" b="1">
                <a:solidFill>
                  <a:schemeClr val="accent2">
                    <a:lumMod val="75000"/>
                  </a:schemeClr>
                </a:solidFill>
              </a:rPr>
              <a:t>THÂN MẾN CHÀO ĐÓN CẢ LỚP ĐẾN VỚI TIẾT HỌC HÔM NAY!</a:t>
            </a:r>
            <a:endParaRPr lang="en-US" sz="8000" b="1" dirty="0">
              <a:solidFill>
                <a:schemeClr val="accent2">
                  <a:lumMod val="75000"/>
                </a:schemeClr>
              </a:solidFill>
            </a:endParaRPr>
          </a:p>
        </p:txBody>
      </p:sp>
      <p:sp>
        <p:nvSpPr>
          <p:cNvPr id="24" name="Rectangle 23"/>
          <p:cNvSpPr/>
          <p:nvPr/>
        </p:nvSpPr>
        <p:spPr>
          <a:xfrm>
            <a:off x="5867400" y="8039100"/>
            <a:ext cx="63246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Giáo</a:t>
            </a:r>
            <a:r>
              <a:rPr lang="en-US" dirty="0" smtClean="0"/>
              <a:t> </a:t>
            </a:r>
            <a:r>
              <a:rPr lang="en-US" dirty="0" err="1" smtClean="0"/>
              <a:t>viên</a:t>
            </a:r>
            <a:r>
              <a:rPr lang="en-US" dirty="0" smtClean="0"/>
              <a:t> </a:t>
            </a:r>
            <a:r>
              <a:rPr lang="en-US" dirty="0" err="1" smtClean="0"/>
              <a:t>soạn</a:t>
            </a:r>
            <a:r>
              <a:rPr lang="en-US" dirty="0" smtClean="0"/>
              <a:t>: </a:t>
            </a:r>
            <a:r>
              <a:rPr lang="en-US" dirty="0" err="1" smtClean="0"/>
              <a:t>Đỗ</a:t>
            </a:r>
            <a:r>
              <a:rPr lang="en-US" dirty="0" smtClean="0"/>
              <a:t> </a:t>
            </a:r>
            <a:r>
              <a:rPr lang="en-US" dirty="0" err="1" smtClean="0"/>
              <a:t>Hải</a:t>
            </a:r>
            <a:r>
              <a:rPr lang="en-US" dirty="0" smtClean="0"/>
              <a:t> </a:t>
            </a:r>
            <a:r>
              <a:rPr lang="en-US" smtClean="0"/>
              <a:t>Yến</a:t>
            </a:r>
            <a:endParaRPr lang="en-US"/>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sp>
        <p:nvSpPr>
          <p:cNvPr id="3" name="Freeform 3"/>
          <p:cNvSpPr/>
          <p:nvPr/>
        </p:nvSpPr>
        <p:spPr>
          <a:xfrm rot="1085182" flipH="1">
            <a:off x="12906577" y="265876"/>
            <a:ext cx="5118959" cy="4523299"/>
          </a:xfrm>
          <a:custGeom>
            <a:avLst/>
            <a:gdLst/>
            <a:ahLst/>
            <a:cxnLst/>
            <a:rect l="l" t="t" r="r" b="b"/>
            <a:pathLst>
              <a:path w="5118959" h="4523299">
                <a:moveTo>
                  <a:pt x="5118959" y="0"/>
                </a:moveTo>
                <a:lnTo>
                  <a:pt x="0" y="0"/>
                </a:lnTo>
                <a:lnTo>
                  <a:pt x="0" y="4523299"/>
                </a:lnTo>
                <a:lnTo>
                  <a:pt x="5118959" y="4523299"/>
                </a:lnTo>
                <a:lnTo>
                  <a:pt x="5118959"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26" name="Group 25"/>
          <p:cNvGrpSpPr/>
          <p:nvPr/>
        </p:nvGrpSpPr>
        <p:grpSpPr>
          <a:xfrm>
            <a:off x="685800" y="1022006"/>
            <a:ext cx="16687800" cy="8122938"/>
            <a:chOff x="1253342" y="1022006"/>
            <a:chExt cx="15325866" cy="8122938"/>
          </a:xfrm>
        </p:grpSpPr>
        <p:grpSp>
          <p:nvGrpSpPr>
            <p:cNvPr id="5" name="Group 5"/>
            <p:cNvGrpSpPr/>
            <p:nvPr/>
          </p:nvGrpSpPr>
          <p:grpSpPr>
            <a:xfrm rot="21391586">
              <a:off x="1253342" y="1022006"/>
              <a:ext cx="15128561" cy="7925856"/>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91834">
              <a:off x="1450647" y="1219088"/>
              <a:ext cx="15128561" cy="792585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21533177">
              <a:off x="1450647" y="1219088"/>
              <a:ext cx="15128561" cy="792585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450647" y="1219088"/>
              <a:ext cx="15128561" cy="792585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grpSp>
        <p:nvGrpSpPr>
          <p:cNvPr id="22" name="Group 22"/>
          <p:cNvGrpSpPr/>
          <p:nvPr/>
        </p:nvGrpSpPr>
        <p:grpSpPr>
          <a:xfrm rot="3146640">
            <a:off x="15750824" y="7754465"/>
            <a:ext cx="2382434" cy="2508718"/>
            <a:chOff x="0" y="0"/>
            <a:chExt cx="3176579" cy="3344957"/>
          </a:xfrm>
        </p:grpSpPr>
        <p:sp>
          <p:nvSpPr>
            <p:cNvPr id="23" name="Freeform 23"/>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4" name="Freeform 24"/>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5" name="Freeform 25"/>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grpSp>
      <p:grpSp>
        <p:nvGrpSpPr>
          <p:cNvPr id="29" name="Group 28"/>
          <p:cNvGrpSpPr/>
          <p:nvPr/>
        </p:nvGrpSpPr>
        <p:grpSpPr>
          <a:xfrm>
            <a:off x="686286" y="126902"/>
            <a:ext cx="4404729" cy="2299055"/>
            <a:chOff x="454896" y="330975"/>
            <a:chExt cx="4404729" cy="2299055"/>
          </a:xfrm>
        </p:grpSpPr>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4896" y="330975"/>
              <a:ext cx="4404729" cy="2299055"/>
            </a:xfrm>
            <a:prstGeom prst="rect">
              <a:avLst/>
            </a:prstGeom>
          </p:spPr>
        </p:pic>
        <p:sp>
          <p:nvSpPr>
            <p:cNvPr id="28" name="TextBox 27"/>
            <p:cNvSpPr txBox="1"/>
            <p:nvPr/>
          </p:nvSpPr>
          <p:spPr>
            <a:xfrm>
              <a:off x="940827" y="928806"/>
              <a:ext cx="3432866" cy="830997"/>
            </a:xfrm>
            <a:prstGeom prst="rect">
              <a:avLst/>
            </a:prstGeom>
            <a:noFill/>
          </p:spPr>
          <p:txBody>
            <a:bodyPr wrap="square" rtlCol="0">
              <a:spAutoFit/>
            </a:bodyPr>
            <a:lstStyle/>
            <a:p>
              <a:pPr algn="ctr"/>
              <a:r>
                <a:rPr lang="vi-VN" sz="4800" b="1">
                  <a:latin typeface="Arial" panose="020B0604020202020204" pitchFamily="34" charset="0"/>
                  <a:cs typeface="Arial" panose="020B0604020202020204" pitchFamily="34" charset="0"/>
                </a:rPr>
                <a:t>Khái niệm</a:t>
              </a:r>
              <a:endParaRPr lang="en-US" sz="48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 name="Rectangle 3"/>
              <p:cNvSpPr/>
              <p:nvPr/>
            </p:nvSpPr>
            <p:spPr>
              <a:xfrm>
                <a:off x="2113789" y="2605141"/>
                <a:ext cx="14256067" cy="5688417"/>
              </a:xfrm>
              <a:prstGeom prst="rect">
                <a:avLst/>
              </a:prstGeom>
            </p:spPr>
            <p:txBody>
              <a:bodyPr wrap="square">
                <a:spAutoFit/>
              </a:bodyPr>
              <a:lstStyle/>
              <a:p>
                <a:pPr algn="just">
                  <a:lnSpc>
                    <a:spcPct val="170000"/>
                  </a:lnSpc>
                  <a:spcAft>
                    <a:spcPts val="0"/>
                  </a:spcAft>
                </a:pPr>
                <a:r>
                  <a:rPr lang="fr-FR" sz="4400">
                    <a:latin typeface="Arial" panose="020B0604020202020204" pitchFamily="34" charset="0"/>
                    <a:ea typeface="Times New Roman" panose="02020603050405020304" pitchFamily="18" charset="0"/>
                    <a:cs typeface="Arial" panose="020B0604020202020204" pitchFamily="34" charset="0"/>
                  </a:rPr>
                  <a:t>Cho hàm số </a:t>
                </a:r>
                <a14:m>
                  <m:oMath xmlns:m="http://schemas.openxmlformats.org/officeDocument/2006/math">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y</m:t>
                    </m:r>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f</m:t>
                    </m:r>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4400">
                    <a:effectLst/>
                    <a:latin typeface="Arial" panose="020B0604020202020204" pitchFamily="34" charset="0"/>
                    <a:ea typeface="Times New Roman" panose="02020603050405020304" pitchFamily="18" charset="0"/>
                    <a:cs typeface="Arial" panose="020B0604020202020204" pitchFamily="34" charset="0"/>
                  </a:rPr>
                  <a:t> với tập xác định D.</a:t>
                </a:r>
                <a:endParaRPr lang="en-US" sz="44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70000"/>
                  </a:lnSpc>
                  <a:spcAft>
                    <a:spcPts val="0"/>
                  </a:spcAft>
                  <a:buFont typeface="Wingdings" panose="05000000000000000000" pitchFamily="2" charset="2"/>
                  <a:buChar char="§"/>
                </a:pPr>
                <a:r>
                  <a:rPr lang="fr-FR" sz="4400">
                    <a:effectLst/>
                    <a:latin typeface="Arial" panose="020B0604020202020204" pitchFamily="34" charset="0"/>
                    <a:ea typeface="Times New Roman" panose="02020603050405020304" pitchFamily="18" charset="0"/>
                    <a:cs typeface="Arial" panose="020B0604020202020204" pitchFamily="34" charset="0"/>
                  </a:rPr>
                  <a:t>Hàm số </a:t>
                </a:r>
                <a14:m>
                  <m:oMath xmlns:m="http://schemas.openxmlformats.org/officeDocument/2006/math">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y</m:t>
                    </m:r>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f</m:t>
                    </m:r>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4400">
                    <a:effectLst/>
                    <a:latin typeface="Arial" panose="020B0604020202020204" pitchFamily="34" charset="0"/>
                    <a:ea typeface="Times New Roman" panose="02020603050405020304" pitchFamily="18" charset="0"/>
                    <a:cs typeface="Arial" panose="020B0604020202020204" pitchFamily="34" charset="0"/>
                  </a:rPr>
                  <a:t> được gọi là hàm số chẵn nếu </a:t>
                </a:r>
                <a14:m>
                  <m:oMath xmlns:m="http://schemas.openxmlformats.org/officeDocument/2006/math">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D</m:t>
                    </m:r>
                  </m:oMath>
                </a14:m>
                <a:r>
                  <a:rPr lang="fr-FR" sz="4400">
                    <a:effectLst/>
                    <a:latin typeface="Arial" panose="020B0604020202020204" pitchFamily="34" charset="0"/>
                    <a:ea typeface="Times New Roman" panose="02020603050405020304" pitchFamily="18" charset="0"/>
                    <a:cs typeface="Arial" panose="020B0604020202020204" pitchFamily="34" charset="0"/>
                  </a:rPr>
                  <a:t> thì </a:t>
                </a:r>
                <a14:m>
                  <m:oMath xmlns:m="http://schemas.openxmlformats.org/officeDocument/2006/math">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D</m:t>
                    </m:r>
                  </m:oMath>
                </a14:m>
                <a:r>
                  <a:rPr lang="fr-FR" sz="44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f</m:t>
                    </m:r>
                    <m:d>
                      <m:d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x</m:t>
                        </m:r>
                      </m:e>
                    </m:d>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f</m:t>
                    </m:r>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4400">
                    <a:effectLst/>
                    <a:latin typeface="Arial" panose="020B0604020202020204" pitchFamily="34" charset="0"/>
                    <a:ea typeface="Times New Roman" panose="02020603050405020304" pitchFamily="18" charset="0"/>
                    <a:cs typeface="Arial" panose="020B0604020202020204" pitchFamily="34" charset="0"/>
                  </a:rPr>
                  <a:t>.</a:t>
                </a:r>
                <a:endParaRPr lang="en-US" sz="44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70000"/>
                  </a:lnSpc>
                  <a:buFont typeface="Wingdings" panose="05000000000000000000" pitchFamily="2" charset="2"/>
                  <a:buChar char="§"/>
                </a:pPr>
                <a:r>
                  <a:rPr lang="fr-FR" sz="4400" kern="0">
                    <a:effectLst/>
                    <a:latin typeface="Arial" panose="020B0604020202020204" pitchFamily="34" charset="0"/>
                    <a:ea typeface="Times New Roman" panose="02020603050405020304" pitchFamily="18" charset="0"/>
                    <a:cs typeface="Arial" panose="020B0604020202020204" pitchFamily="34" charset="0"/>
                  </a:rPr>
                  <a:t>Hàm số </a:t>
                </a:r>
                <a14:m>
                  <m:oMath xmlns:m="http://schemas.openxmlformats.org/officeDocument/2006/math">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y</m:t>
                    </m:r>
                    <m:r>
                      <a:rPr lang="fr-FR" sz="4400" i="0" ker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f</m:t>
                    </m:r>
                    <m:r>
                      <a:rPr lang="fr-FR" sz="4400" i="0" ker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400" i="0" kern="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4400" kern="0">
                    <a:effectLst/>
                    <a:latin typeface="Arial" panose="020B0604020202020204" pitchFamily="34" charset="0"/>
                    <a:ea typeface="Times New Roman" panose="02020603050405020304" pitchFamily="18" charset="0"/>
                    <a:cs typeface="Arial" panose="020B0604020202020204" pitchFamily="34" charset="0"/>
                  </a:rPr>
                  <a:t> được gọi là hàm số lẻ nếu </a:t>
                </a:r>
                <a14:m>
                  <m:oMath xmlns:m="http://schemas.openxmlformats.org/officeDocument/2006/math">
                    <m:r>
                      <a:rPr lang="fr-FR" sz="4400" i="0" ker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400" i="0" ker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D</m:t>
                    </m:r>
                  </m:oMath>
                </a14:m>
                <a:r>
                  <a:rPr lang="fr-FR" sz="4400" kern="0">
                    <a:effectLst/>
                    <a:latin typeface="Arial" panose="020B0604020202020204" pitchFamily="34" charset="0"/>
                    <a:ea typeface="Times New Roman" panose="02020603050405020304" pitchFamily="18" charset="0"/>
                    <a:cs typeface="Arial" panose="020B0604020202020204" pitchFamily="34" charset="0"/>
                  </a:rPr>
                  <a:t> thì </a:t>
                </a:r>
                <a14:m>
                  <m:oMath xmlns:m="http://schemas.openxmlformats.org/officeDocument/2006/math">
                    <m:r>
                      <a:rPr lang="fr-FR" sz="4400" i="0" ker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400" i="0" ker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D</m:t>
                    </m:r>
                  </m:oMath>
                </a14:m>
                <a:r>
                  <a:rPr lang="fr-FR" sz="4400" kern="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f</m:t>
                    </m:r>
                    <m:d>
                      <m:d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400" i="0" ker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x</m:t>
                        </m:r>
                      </m:e>
                    </m:d>
                    <m:r>
                      <a:rPr lang="fr-FR" sz="4400" i="0" ker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f</m:t>
                    </m:r>
                    <m:r>
                      <a:rPr lang="fr-FR" sz="4400" i="0" ker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400" i="0" kern="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4400" kern="0">
                    <a:effectLst/>
                    <a:latin typeface="Arial" panose="020B0604020202020204" pitchFamily="34" charset="0"/>
                    <a:ea typeface="Times New Roman" panose="02020603050405020304" pitchFamily="18" charset="0"/>
                    <a:cs typeface="Arial" panose="020B0604020202020204" pitchFamily="34" charset="0"/>
                  </a:rPr>
                  <a:t>.</a:t>
                </a:r>
                <a:endParaRPr lang="en-US" sz="440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113789" y="2605141"/>
                <a:ext cx="14256067" cy="5688417"/>
              </a:xfrm>
              <a:prstGeom prst="rect">
                <a:avLst/>
              </a:prstGeom>
              <a:blipFill rotWithShape="0">
                <a:blip r:embed="rId14"/>
                <a:stretch>
                  <a:fillRect l="-1754" r="-1711" b="-4073"/>
                </a:stretch>
              </a:blipFill>
            </p:spPr>
            <p:txBody>
              <a:bodyPr/>
              <a:lstStyle/>
              <a:p>
                <a:r>
                  <a:rPr lang="en-US">
                    <a:noFill/>
                  </a:rPr>
                  <a:t> </a:t>
                </a:r>
              </a:p>
            </p:txBody>
          </p:sp>
        </mc:Fallback>
      </mc:AlternateContent>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grpSp>
        <p:nvGrpSpPr>
          <p:cNvPr id="7" name="Group 7"/>
          <p:cNvGrpSpPr/>
          <p:nvPr/>
        </p:nvGrpSpPr>
        <p:grpSpPr>
          <a:xfrm>
            <a:off x="5372203" y="1783601"/>
            <a:ext cx="12458597" cy="7857777"/>
            <a:chOff x="0" y="0"/>
            <a:chExt cx="15147194" cy="8647954"/>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sp>
        <p:nvSpPr>
          <p:cNvPr id="22" name="Freeform 22"/>
          <p:cNvSpPr/>
          <p:nvPr/>
        </p:nvSpPr>
        <p:spPr>
          <a:xfrm rot="8248605" flipH="1">
            <a:off x="14807089" y="7683023"/>
            <a:ext cx="2431267" cy="3206707"/>
          </a:xfrm>
          <a:custGeom>
            <a:avLst/>
            <a:gdLst/>
            <a:ahLst/>
            <a:cxnLst/>
            <a:rect l="l" t="t" r="r" b="b"/>
            <a:pathLst>
              <a:path w="2431267" h="3206707">
                <a:moveTo>
                  <a:pt x="2431268" y="0"/>
                </a:moveTo>
                <a:lnTo>
                  <a:pt x="0" y="0"/>
                </a:lnTo>
                <a:lnTo>
                  <a:pt x="0" y="3206708"/>
                </a:lnTo>
                <a:lnTo>
                  <a:pt x="2431268" y="3206708"/>
                </a:lnTo>
                <a:lnTo>
                  <a:pt x="2431268"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0" name="Freeform 20"/>
          <p:cNvSpPr/>
          <p:nvPr/>
        </p:nvSpPr>
        <p:spPr>
          <a:xfrm>
            <a:off x="635401" y="571500"/>
            <a:ext cx="4334170" cy="4012910"/>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effectLst>
            <a:outerShdw blurRad="50800" dist="38100" dir="18900000" algn="bl" rotWithShape="0">
              <a:prstClr val="black">
                <a:alpha val="40000"/>
              </a:prstClr>
            </a:outerShdw>
          </a:effectLst>
        </p:spPr>
        <p:txBody>
          <a:bodyPr/>
          <a:lstStyle/>
          <a:p>
            <a:endParaRPr lang="en-US"/>
          </a:p>
        </p:txBody>
      </p:sp>
      <p:pic>
        <p:nvPicPr>
          <p:cNvPr id="27" name="Picture 26"/>
          <p:cNvPicPr>
            <a:picLocks noChangeAspect="1"/>
          </p:cNvPicPr>
          <p:nvPr/>
        </p:nvPicPr>
        <p:blipFill>
          <a:blip r:embed="rId7"/>
          <a:stretch>
            <a:fillRect/>
          </a:stretch>
        </p:blipFill>
        <p:spPr>
          <a:xfrm>
            <a:off x="975919" y="4290552"/>
            <a:ext cx="5129306" cy="5959177"/>
          </a:xfrm>
          <a:prstGeom prst="rect">
            <a:avLst/>
          </a:prstGeom>
        </p:spPr>
      </p:pic>
      <p:sp>
        <p:nvSpPr>
          <p:cNvPr id="5" name="TextBox 4"/>
          <p:cNvSpPr txBox="1"/>
          <p:nvPr/>
        </p:nvSpPr>
        <p:spPr>
          <a:xfrm>
            <a:off x="1240386" y="2027697"/>
            <a:ext cx="3124200" cy="830997"/>
          </a:xfrm>
          <a:prstGeom prst="rect">
            <a:avLst/>
          </a:prstGeom>
          <a:noFill/>
        </p:spPr>
        <p:txBody>
          <a:bodyPr wrap="square" rtlCol="0">
            <a:spAutoFit/>
          </a:bodyPr>
          <a:lstStyle/>
          <a:p>
            <a:pPr algn="ctr"/>
            <a:r>
              <a:rPr lang="vi-VN" sz="4800" b="1">
                <a:solidFill>
                  <a:srgbClr val="C00000"/>
                </a:solidFill>
                <a:latin typeface="Arial" panose="020B0604020202020204" pitchFamily="34" charset="0"/>
                <a:cs typeface="Arial" panose="020B0604020202020204" pitchFamily="34" charset="0"/>
              </a:rPr>
              <a:t>Chú ý</a:t>
            </a:r>
            <a:endParaRPr lang="en-US" sz="4800" b="1">
              <a:solidFill>
                <a:srgbClr val="C00000"/>
              </a:solidFill>
              <a:latin typeface="Arial" panose="020B0604020202020204" pitchFamily="34" charset="0"/>
              <a:cs typeface="Arial" panose="020B0604020202020204" pitchFamily="34" charset="0"/>
            </a:endParaRPr>
          </a:p>
        </p:txBody>
      </p:sp>
      <p:sp>
        <p:nvSpPr>
          <p:cNvPr id="6" name="Rectangle 5"/>
          <p:cNvSpPr/>
          <p:nvPr/>
        </p:nvSpPr>
        <p:spPr>
          <a:xfrm>
            <a:off x="6580117" y="3031009"/>
            <a:ext cx="10571078" cy="5509200"/>
          </a:xfrm>
          <a:prstGeom prst="rect">
            <a:avLst/>
          </a:prstGeom>
        </p:spPr>
        <p:txBody>
          <a:bodyPr wrap="square">
            <a:spAutoFit/>
          </a:bodyPr>
          <a:lstStyle/>
          <a:p>
            <a:pPr marL="571500" indent="-571500" algn="just">
              <a:lnSpc>
                <a:spcPct val="200000"/>
              </a:lnSpc>
              <a:buFont typeface="Wingdings" panose="05000000000000000000" pitchFamily="2" charset="2"/>
              <a:buChar char="§"/>
            </a:pPr>
            <a:r>
              <a:rPr lang="en-US" sz="4400">
                <a:latin typeface="Arial" panose="020B0604020202020204" pitchFamily="34" charset="0"/>
                <a:cs typeface="Arial" panose="020B0604020202020204" pitchFamily="34" charset="0"/>
              </a:rPr>
              <a:t>Đồ thị hàm số chẵn nhận trục tung làm trục đối xứng.</a:t>
            </a:r>
          </a:p>
          <a:p>
            <a:pPr marL="571500" indent="-571500" algn="just">
              <a:lnSpc>
                <a:spcPct val="200000"/>
              </a:lnSpc>
              <a:buFont typeface="Wingdings" panose="05000000000000000000" pitchFamily="2" charset="2"/>
              <a:buChar char="§"/>
            </a:pPr>
            <a:r>
              <a:rPr lang="en-US" sz="4400">
                <a:latin typeface="Arial" panose="020B0604020202020204" pitchFamily="34" charset="0"/>
                <a:cs typeface="Arial" panose="020B0604020202020204" pitchFamily="34" charset="0"/>
              </a:rPr>
              <a:t>Đồ thị hàm số lẻ nhận gốc tọa độ làm tâm đối xứng.</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wipe(left)">
                                      <p:cBhvr>
                                        <p:cTn id="13" dur="500"/>
                                        <p:tgtEl>
                                          <p:spTgt spid="6">
                                            <p:txEl>
                                              <p:pRg st="0" end="0"/>
                                            </p:txEl>
                                          </p:spTgt>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sp>
        <p:nvSpPr>
          <p:cNvPr id="4" name="Horizontal Scroll 3"/>
          <p:cNvSpPr/>
          <p:nvPr/>
        </p:nvSpPr>
        <p:spPr>
          <a:xfrm>
            <a:off x="6019800" y="435727"/>
            <a:ext cx="6248400" cy="1905000"/>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4400" b="1">
                <a:solidFill>
                  <a:schemeClr val="tx1"/>
                </a:solidFill>
                <a:latin typeface="Arial" panose="020B0604020202020204" pitchFamily="34" charset="0"/>
                <a:cs typeface="Arial" panose="020B0604020202020204" pitchFamily="34" charset="0"/>
              </a:rPr>
              <a:t>Ví dụ 1 (SGK - tr.22)</a:t>
            </a:r>
            <a:endParaRPr lang="en-US" sz="4400" b="1">
              <a:solidFill>
                <a:schemeClr val="tx1"/>
              </a:solidFill>
              <a:latin typeface="Arial" panose="020B0604020202020204" pitchFamily="34" charset="0"/>
              <a:cs typeface="Arial" panose="020B0604020202020204" pitchFamily="34" charset="0"/>
            </a:endParaRPr>
          </a:p>
        </p:txBody>
      </p:sp>
      <p:sp>
        <p:nvSpPr>
          <p:cNvPr id="5" name="TextBox 4"/>
          <p:cNvSpPr txBox="1"/>
          <p:nvPr/>
        </p:nvSpPr>
        <p:spPr>
          <a:xfrm>
            <a:off x="2971800" y="2600630"/>
            <a:ext cx="12344400" cy="1107996"/>
          </a:xfrm>
          <a:prstGeom prst="rect">
            <a:avLst/>
          </a:prstGeom>
          <a:noFill/>
        </p:spPr>
        <p:txBody>
          <a:bodyPr wrap="square" rtlCol="0">
            <a:spAutoFit/>
          </a:bodyPr>
          <a:lstStyle/>
          <a:p>
            <a:pPr algn="just">
              <a:lnSpc>
                <a:spcPct val="150000"/>
              </a:lnSpc>
            </a:pPr>
            <a:r>
              <a:rPr lang="vi-VN" sz="4400">
                <a:latin typeface="Arial" panose="020B0604020202020204" pitchFamily="34" charset="0"/>
                <a:cs typeface="Arial" panose="020B0604020202020204" pitchFamily="34" charset="0"/>
              </a:rPr>
              <a:t>Chứng tỏ hàm số f(x) = 3x</a:t>
            </a:r>
            <a:r>
              <a:rPr lang="vi-VN" sz="4400" baseline="30000">
                <a:latin typeface="Arial" panose="020B0604020202020204" pitchFamily="34" charset="0"/>
                <a:cs typeface="Arial" panose="020B0604020202020204" pitchFamily="34" charset="0"/>
              </a:rPr>
              <a:t>2</a:t>
            </a:r>
            <a:r>
              <a:rPr lang="vi-VN" sz="4400">
                <a:latin typeface="Arial" panose="020B0604020202020204" pitchFamily="34" charset="0"/>
                <a:cs typeface="Arial" panose="020B0604020202020204" pitchFamily="34" charset="0"/>
              </a:rPr>
              <a:t> - 5 là hàm số chẵn</a:t>
            </a:r>
            <a:endParaRPr lang="en-US" sz="4400">
              <a:latin typeface="Arial" panose="020B0604020202020204" pitchFamily="34" charset="0"/>
              <a:cs typeface="Arial" panose="020B0604020202020204" pitchFamily="34" charset="0"/>
            </a:endParaRPr>
          </a:p>
        </p:txBody>
      </p:sp>
      <p:grpSp>
        <p:nvGrpSpPr>
          <p:cNvPr id="6" name="Group 5"/>
          <p:cNvGrpSpPr/>
          <p:nvPr/>
        </p:nvGrpSpPr>
        <p:grpSpPr>
          <a:xfrm>
            <a:off x="828040" y="4204223"/>
            <a:ext cx="2209800" cy="1760574"/>
            <a:chOff x="11500842" y="952501"/>
            <a:chExt cx="2209800" cy="1760574"/>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0842" y="952501"/>
              <a:ext cx="2209800" cy="1760574"/>
            </a:xfrm>
            <a:prstGeom prst="rect">
              <a:avLst/>
            </a:prstGeom>
          </p:spPr>
        </p:pic>
        <p:sp>
          <p:nvSpPr>
            <p:cNvPr id="8" name="TextBox 7"/>
            <p:cNvSpPr txBox="1"/>
            <p:nvPr/>
          </p:nvSpPr>
          <p:spPr>
            <a:xfrm>
              <a:off x="11805642" y="1327548"/>
              <a:ext cx="1600200" cy="769441"/>
            </a:xfrm>
            <a:prstGeom prst="rect">
              <a:avLst/>
            </a:prstGeom>
            <a:noFill/>
          </p:spPr>
          <p:txBody>
            <a:bodyPr wrap="square" rtlCol="0">
              <a:spAutoFit/>
            </a:bodyPr>
            <a:lstStyle/>
            <a:p>
              <a:pPr algn="ctr"/>
              <a:r>
                <a:rPr lang="vi-VN" sz="4400" b="1">
                  <a:latin typeface="Arial" panose="020B0604020202020204" pitchFamily="34" charset="0"/>
                  <a:cs typeface="Arial" panose="020B0604020202020204" pitchFamily="34" charset="0"/>
                </a:rPr>
                <a:t>Giải</a:t>
              </a:r>
              <a:endParaRPr lang="en-US" sz="44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9" name="Rectangle 8"/>
              <p:cNvSpPr/>
              <p:nvPr/>
            </p:nvSpPr>
            <p:spPr>
              <a:xfrm>
                <a:off x="3322320" y="4723966"/>
                <a:ext cx="14478000" cy="4154984"/>
              </a:xfrm>
              <a:prstGeom prst="rect">
                <a:avLst/>
              </a:prstGeom>
            </p:spPr>
            <p:txBody>
              <a:bodyPr wrap="square">
                <a:spAutoFit/>
              </a:bodyPr>
              <a:lstStyle/>
              <a:p>
                <a:pPr lvl="0" algn="just">
                  <a:lnSpc>
                    <a:spcPct val="200000"/>
                  </a:lnSpc>
                </a:pPr>
                <a:r>
                  <a:rPr lang="vi-VN" sz="4400">
                    <a:solidFill>
                      <a:prstClr val="black"/>
                    </a:solidFill>
                    <a:cs typeface="Arial" panose="020B0604020202020204" pitchFamily="34" charset="0"/>
                  </a:rPr>
                  <a:t>Hàm số f(x) = 3x</a:t>
                </a:r>
                <a:r>
                  <a:rPr lang="vi-VN" sz="4400" baseline="30000">
                    <a:solidFill>
                      <a:prstClr val="black"/>
                    </a:solidFill>
                    <a:cs typeface="Arial" panose="020B0604020202020204" pitchFamily="34" charset="0"/>
                  </a:rPr>
                  <a:t>2</a:t>
                </a:r>
                <a:r>
                  <a:rPr lang="vi-VN" sz="4400">
                    <a:solidFill>
                      <a:prstClr val="black"/>
                    </a:solidFill>
                    <a:cs typeface="Arial" panose="020B0604020202020204" pitchFamily="34" charset="0"/>
                  </a:rPr>
                  <a:t> - 5 là hàm số chẵn vì:</a:t>
                </a:r>
              </a:p>
              <a:p>
                <a:pPr marL="571500" lvl="0" indent="-571500" algn="just">
                  <a:lnSpc>
                    <a:spcPct val="200000"/>
                  </a:lnSpc>
                  <a:buFont typeface="Arial" panose="020B0604020202020204" pitchFamily="34" charset="0"/>
                  <a:buChar char="•"/>
                </a:pPr>
                <a:r>
                  <a:rPr lang="vi-VN" sz="4400">
                    <a:solidFill>
                      <a:prstClr val="black"/>
                    </a:solidFill>
                    <a:latin typeface="Arial" panose="020B0604020202020204" pitchFamily="34" charset="0"/>
                    <a:cs typeface="Arial" panose="020B0604020202020204" pitchFamily="34" charset="0"/>
                  </a:rPr>
                  <a:t>Tập xác định là D = </a:t>
                </a:r>
                <a14:m>
                  <m:oMath xmlns:m="http://schemas.openxmlformats.org/officeDocument/2006/math">
                    <m:r>
                      <a:rPr lang="vi-VN" sz="44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ℝ</m:t>
                    </m:r>
                  </m:oMath>
                </a14:m>
                <a:r>
                  <a:rPr lang="vi-VN" sz="4400">
                    <a:solidFill>
                      <a:prstClr val="black"/>
                    </a:solidFill>
                    <a:latin typeface="Arial" panose="020B0604020202020204" pitchFamily="34" charset="0"/>
                    <a:cs typeface="Arial" panose="020B0604020202020204" pitchFamily="34" charset="0"/>
                  </a:rPr>
                  <a:t>;</a:t>
                </a:r>
              </a:p>
              <a:p>
                <a:pPr marL="571500" lvl="0" indent="-571500" algn="just">
                  <a:lnSpc>
                    <a:spcPct val="200000"/>
                  </a:lnSpc>
                  <a:buFont typeface="Arial" panose="020B0604020202020204" pitchFamily="34" charset="0"/>
                  <a:buChar char="•"/>
                </a:pPr>
                <a14:m>
                  <m:oMath xmlns:m="http://schemas.openxmlformats.org/officeDocument/2006/math">
                    <m:r>
                      <a:rPr lang="en-US" sz="44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 </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ℝ</m:t>
                    </m:r>
                  </m:oMath>
                </a14:m>
                <a:r>
                  <a:rPr lang="vi-VN" sz="4400">
                    <a:solidFill>
                      <a:prstClr val="black"/>
                    </a:solidFill>
                    <a:latin typeface="Arial" panose="020B0604020202020204" pitchFamily="34" charset="0"/>
                    <a:cs typeface="Arial" panose="020B0604020202020204" pitchFamily="34" charset="0"/>
                  </a:rPr>
                  <a:t> thì - </a:t>
                </a:r>
                <a14:m>
                  <m:oMath xmlns:m="http://schemas.openxmlformats.org/officeDocument/2006/math">
                    <m: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t> ∈ </m:t>
                    </m:r>
                    <m: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t>ℝ</m:t>
                    </m:r>
                  </m:oMath>
                </a14:m>
                <a:r>
                  <a:rPr lang="vi-VN" sz="4400">
                    <a:solidFill>
                      <a:prstClr val="black"/>
                    </a:solidFill>
                    <a:cs typeface="Arial" panose="020B0604020202020204" pitchFamily="34" charset="0"/>
                  </a:rPr>
                  <a:t> và f(-x) = 3(-x)</a:t>
                </a:r>
                <a:r>
                  <a:rPr lang="vi-VN" sz="4400" baseline="30000">
                    <a:solidFill>
                      <a:prstClr val="black"/>
                    </a:solidFill>
                    <a:cs typeface="Arial" panose="020B0604020202020204" pitchFamily="34" charset="0"/>
                  </a:rPr>
                  <a:t>2</a:t>
                </a:r>
                <a:r>
                  <a:rPr lang="vi-VN" sz="4400">
                    <a:solidFill>
                      <a:prstClr val="black"/>
                    </a:solidFill>
                    <a:cs typeface="Arial" panose="020B0604020202020204" pitchFamily="34" charset="0"/>
                  </a:rPr>
                  <a:t> - 5 = 3x</a:t>
                </a:r>
                <a:r>
                  <a:rPr lang="vi-VN" sz="4400" baseline="30000">
                    <a:solidFill>
                      <a:prstClr val="black"/>
                    </a:solidFill>
                    <a:cs typeface="Arial" panose="020B0604020202020204" pitchFamily="34" charset="0"/>
                  </a:rPr>
                  <a:t>2</a:t>
                </a:r>
                <a:r>
                  <a:rPr lang="vi-VN" sz="4400">
                    <a:solidFill>
                      <a:prstClr val="black"/>
                    </a:solidFill>
                    <a:cs typeface="Arial" panose="020B0604020202020204" pitchFamily="34" charset="0"/>
                  </a:rPr>
                  <a:t> - 5 = f(x) </a:t>
                </a:r>
                <a:endParaRPr lang="en-US" sz="4400">
                  <a:solidFill>
                    <a:prstClr val="black"/>
                  </a:solidFill>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3322320" y="4723966"/>
                <a:ext cx="14478000" cy="4154984"/>
              </a:xfrm>
              <a:prstGeom prst="rect">
                <a:avLst/>
              </a:prstGeom>
              <a:blipFill rotWithShape="0">
                <a:blip r:embed="rId4"/>
                <a:stretch>
                  <a:fillRect l="-1684" b="-880"/>
                </a:stretch>
              </a:blipFill>
            </p:spPr>
            <p:txBody>
              <a:bodyPr/>
              <a:lstStyle/>
              <a:p>
                <a:r>
                  <a:rPr lang="en-US">
                    <a:noFill/>
                  </a:rPr>
                  <a:t> </a:t>
                </a:r>
              </a:p>
            </p:txBody>
          </p:sp>
        </mc:Fallback>
      </mc:AlternateContent>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64780" y="683606"/>
            <a:ext cx="3023220" cy="1449367"/>
          </a:xfrm>
          <a:prstGeom prst="rect">
            <a:avLst/>
          </a:prstGeom>
        </p:spPr>
      </p:pic>
    </p:spTree>
    <p:extLst>
      <p:ext uri="{BB962C8B-B14F-4D97-AF65-F5344CB8AC3E}">
        <p14:creationId xmlns:p14="http://schemas.microsoft.com/office/powerpoint/2010/main" val="100886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grpSp>
        <p:nvGrpSpPr>
          <p:cNvPr id="8" name="Group 7"/>
          <p:cNvGrpSpPr/>
          <p:nvPr/>
        </p:nvGrpSpPr>
        <p:grpSpPr>
          <a:xfrm>
            <a:off x="518160" y="1524000"/>
            <a:ext cx="6553200" cy="7239000"/>
            <a:chOff x="381001" y="266700"/>
            <a:chExt cx="6553200" cy="7239000"/>
          </a:xfrm>
        </p:grpSpPr>
        <p:sp>
          <p:nvSpPr>
            <p:cNvPr id="3" name="Freeform 20"/>
            <p:cNvSpPr/>
            <p:nvPr/>
          </p:nvSpPr>
          <p:spPr>
            <a:xfrm>
              <a:off x="381001" y="266700"/>
              <a:ext cx="6553200" cy="7239000"/>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effectLst>
              <a:outerShdw blurRad="63500" sx="102000" sy="102000" algn="ctr" rotWithShape="0">
                <a:prstClr val="black">
                  <a:alpha val="40000"/>
                </a:prstClr>
              </a:outerShdw>
            </a:effectLst>
          </p:spPr>
          <p:txBody>
            <a:bodyPr/>
            <a:lstStyle/>
            <a:p>
              <a:endParaRPr lang="en-US"/>
            </a:p>
          </p:txBody>
        </p:sp>
        <p:sp>
          <p:nvSpPr>
            <p:cNvPr id="4" name="Rectangle 3"/>
            <p:cNvSpPr/>
            <p:nvPr/>
          </p:nvSpPr>
          <p:spPr>
            <a:xfrm>
              <a:off x="685799" y="2321560"/>
              <a:ext cx="5943601" cy="4708981"/>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a) Chứng tỏ rằng hàm số  g(x)</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x</a:t>
              </a:r>
              <a:r>
                <a:rPr lang="vi-VN" sz="4000" baseline="30000">
                  <a:latin typeface="Arial" panose="020B0604020202020204" pitchFamily="34" charset="0"/>
                  <a:cs typeface="Arial" panose="020B0604020202020204" pitchFamily="34" charset="0"/>
                </a:rPr>
                <a:t>3</a:t>
              </a:r>
              <a:r>
                <a:rPr lang="en-US" sz="4000">
                  <a:latin typeface="Arial" panose="020B0604020202020204" pitchFamily="34" charset="0"/>
                  <a:cs typeface="Arial" panose="020B0604020202020204" pitchFamily="34" charset="0"/>
                </a:rPr>
                <a:t> là hàm số lẻ. </a:t>
              </a:r>
            </a:p>
            <a:p>
              <a:pPr algn="just">
                <a:lnSpc>
                  <a:spcPct val="150000"/>
                </a:lnSpc>
              </a:pPr>
              <a:r>
                <a:rPr lang="en-US" sz="4000">
                  <a:latin typeface="Arial" panose="020B0604020202020204" pitchFamily="34" charset="0"/>
                  <a:cs typeface="Arial" panose="020B0604020202020204" pitchFamily="34" charset="0"/>
                </a:rPr>
                <a:t>b) Cho ví dụ về hàm số không là hàm số chẵn và cũng không là hàm số lẻ.</a:t>
              </a:r>
            </a:p>
          </p:txBody>
        </p:sp>
        <p:sp>
          <p:nvSpPr>
            <p:cNvPr id="5" name="TextBox 4"/>
            <p:cNvSpPr txBox="1"/>
            <p:nvPr/>
          </p:nvSpPr>
          <p:spPr>
            <a:xfrm>
              <a:off x="1752599" y="1613674"/>
              <a:ext cx="3810000" cy="707886"/>
            </a:xfrm>
            <a:prstGeom prst="rect">
              <a:avLst/>
            </a:prstGeom>
            <a:noFill/>
          </p:spPr>
          <p:txBody>
            <a:bodyPr wrap="square" rtlCol="0">
              <a:spAutoFit/>
            </a:bodyPr>
            <a:lstStyle/>
            <a:p>
              <a:pPr algn="ctr"/>
              <a:r>
                <a:rPr lang="vi-VN" sz="4000" b="1">
                  <a:solidFill>
                    <a:srgbClr val="C00000"/>
                  </a:solidFill>
                  <a:latin typeface="Arial" panose="020B0604020202020204" pitchFamily="34" charset="0"/>
                  <a:cs typeface="Arial" panose="020B0604020202020204" pitchFamily="34" charset="0"/>
                </a:rPr>
                <a:t>Luyện tập 1:</a:t>
              </a:r>
              <a:endParaRPr lang="en-US" sz="4000" b="1">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7" name="Rectangle 6"/>
              <p:cNvSpPr/>
              <p:nvPr/>
            </p:nvSpPr>
            <p:spPr>
              <a:xfrm>
                <a:off x="7640320" y="1774765"/>
                <a:ext cx="9448800" cy="4708981"/>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a) Xét hàm số g(x)</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x</a:t>
                </a:r>
                <a:r>
                  <a:rPr lang="vi-VN" sz="4000" baseline="30000">
                    <a:latin typeface="Arial" panose="020B0604020202020204" pitchFamily="34" charset="0"/>
                    <a:cs typeface="Arial" panose="020B0604020202020204" pitchFamily="34" charset="0"/>
                  </a:rPr>
                  <a:t>3</a:t>
                </a:r>
                <a:r>
                  <a:rPr lang="en-US" sz="4000">
                    <a:latin typeface="Arial" panose="020B0604020202020204" pitchFamily="34" charset="0"/>
                    <a:cs typeface="Arial" panose="020B0604020202020204" pitchFamily="34" charset="0"/>
                  </a:rPr>
                  <a:t> có tập xác định D</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ℝ</m:t>
                    </m:r>
                  </m:oMath>
                </a14:m>
                <a:r>
                  <a:rPr lang="en-US" sz="4000">
                    <a:latin typeface="Arial" panose="020B0604020202020204" pitchFamily="34" charset="0"/>
                    <a:cs typeface="Arial" panose="020B0604020202020204" pitchFamily="34" charset="0"/>
                  </a:rPr>
                  <a:t>. </a:t>
                </a:r>
              </a:p>
              <a:p>
                <a:pPr algn="just">
                  <a:lnSpc>
                    <a:spcPct val="150000"/>
                  </a:lnSpc>
                </a:pPr>
                <a:r>
                  <a:rPr lang="en-US" sz="4000">
                    <a:latin typeface="Arial" panose="020B0604020202020204" pitchFamily="34" charset="0"/>
                    <a:cs typeface="Arial" panose="020B0604020202020204" pitchFamily="34" charset="0"/>
                  </a:rPr>
                  <a:t>∀ x</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ℝ</m:t>
                    </m:r>
                    <m:r>
                      <a:rPr lang="vi-VN" sz="4000" i="1">
                        <a:latin typeface="Cambria Math" panose="02040503050406030204" pitchFamily="18" charset="0"/>
                        <a:ea typeface="Cambria Math" panose="02040503050406030204" pitchFamily="18" charset="0"/>
                        <a:cs typeface="Arial" panose="020B0604020202020204" pitchFamily="34" charset="0"/>
                      </a:rPr>
                      <m:t> </m:t>
                    </m:r>
                  </m:oMath>
                </a14:m>
                <a:r>
                  <a:rPr lang="en-US" sz="4000">
                    <a:latin typeface="Arial" panose="020B0604020202020204" pitchFamily="34" charset="0"/>
                    <a:cs typeface="Arial" panose="020B0604020202020204" pitchFamily="34" charset="0"/>
                  </a:rPr>
                  <a:t>thì -x</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ℝ</m:t>
                    </m:r>
                  </m:oMath>
                </a14:m>
                <a:r>
                  <a:rPr lang="en-US" sz="4000">
                    <a:latin typeface="Arial" panose="020B0604020202020204" pitchFamily="34" charset="0"/>
                    <a:cs typeface="Arial" panose="020B0604020202020204" pitchFamily="34" charset="0"/>
                  </a:rPr>
                  <a:t>, ta có: </a:t>
                </a:r>
              </a:p>
              <a:p>
                <a:pPr algn="just">
                  <a:lnSpc>
                    <a:spcPct val="150000"/>
                  </a:lnSpc>
                </a:pPr>
                <a:r>
                  <a:rPr lang="en-US" sz="4000">
                    <a:latin typeface="Arial" panose="020B0604020202020204" pitchFamily="34" charset="0"/>
                    <a:cs typeface="Arial" panose="020B0604020202020204" pitchFamily="34" charset="0"/>
                  </a:rPr>
                  <a:t>g(-x)</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(-x)</a:t>
                </a:r>
                <a:r>
                  <a:rPr lang="vi-VN" sz="4000" baseline="30000">
                    <a:latin typeface="Arial" panose="020B0604020202020204" pitchFamily="34" charset="0"/>
                    <a:cs typeface="Arial" panose="020B0604020202020204" pitchFamily="34" charset="0"/>
                  </a:rPr>
                  <a:t>3</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-x</a:t>
                </a:r>
                <a:r>
                  <a:rPr lang="vi-VN" sz="4000" baseline="30000">
                    <a:latin typeface="Arial" panose="020B0604020202020204" pitchFamily="34" charset="0"/>
                    <a:cs typeface="Arial" panose="020B0604020202020204" pitchFamily="34" charset="0"/>
                  </a:rPr>
                  <a:t>3</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-g(x) </a:t>
                </a:r>
              </a:p>
              <a:p>
                <a:pPr algn="just">
                  <a:lnSpc>
                    <a:spcPct val="150000"/>
                  </a:lnSpc>
                </a:pPr>
                <a:r>
                  <a:rPr lang="en-US" sz="4000">
                    <a:latin typeface="Arial" panose="020B0604020202020204" pitchFamily="34" charset="0"/>
                    <a:cs typeface="Arial" panose="020B0604020202020204" pitchFamily="34" charset="0"/>
                  </a:rPr>
                  <a:t>Do đó hàm số g(x)</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x</a:t>
                </a:r>
                <a:r>
                  <a:rPr lang="vi-VN" sz="4000" baseline="30000">
                    <a:latin typeface="Arial" panose="020B0604020202020204" pitchFamily="34" charset="0"/>
                    <a:cs typeface="Arial" panose="020B0604020202020204" pitchFamily="34" charset="0"/>
                  </a:rPr>
                  <a:t>3</a:t>
                </a:r>
                <a:r>
                  <a:rPr lang="en-US" sz="4000">
                    <a:latin typeface="Arial" panose="020B0604020202020204" pitchFamily="34" charset="0"/>
                    <a:cs typeface="Arial" panose="020B0604020202020204" pitchFamily="34" charset="0"/>
                  </a:rPr>
                  <a:t> là hàm số lẻ.</a:t>
                </a:r>
              </a:p>
            </p:txBody>
          </p:sp>
        </mc:Choice>
        <mc:Fallback xmlns="">
          <p:sp>
            <p:nvSpPr>
              <p:cNvPr id="7" name="Rectangle 6"/>
              <p:cNvSpPr>
                <a:spLocks noRot="1" noChangeAspect="1" noMove="1" noResize="1" noEditPoints="1" noAdjustHandles="1" noChangeArrowheads="1" noChangeShapeType="1" noTextEdit="1"/>
              </p:cNvSpPr>
              <p:nvPr/>
            </p:nvSpPr>
            <p:spPr>
              <a:xfrm>
                <a:off x="7640320" y="1774765"/>
                <a:ext cx="9448800" cy="4708981"/>
              </a:xfrm>
              <a:prstGeom prst="rect">
                <a:avLst/>
              </a:prstGeom>
              <a:blipFill rotWithShape="0">
                <a:blip r:embed="rId5"/>
                <a:stretch>
                  <a:fillRect l="-2258" r="-2323" b="-2199"/>
                </a:stretch>
              </a:blipFill>
            </p:spPr>
            <p:txBody>
              <a:bodyPr/>
              <a:lstStyle/>
              <a:p>
                <a:r>
                  <a:rPr lang="en-US">
                    <a:noFill/>
                  </a:rPr>
                  <a:t> </a:t>
                </a:r>
              </a:p>
            </p:txBody>
          </p:sp>
        </mc:Fallback>
      </mc:AlternateContent>
      <p:grpSp>
        <p:nvGrpSpPr>
          <p:cNvPr id="9" name="Group 8"/>
          <p:cNvGrpSpPr/>
          <p:nvPr/>
        </p:nvGrpSpPr>
        <p:grpSpPr>
          <a:xfrm>
            <a:off x="10744200" y="344353"/>
            <a:ext cx="2202182" cy="1465837"/>
            <a:chOff x="11559260" y="1415572"/>
            <a:chExt cx="2202182" cy="1465837"/>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11" name="TextBox 10"/>
            <p:cNvSpPr txBox="1"/>
            <p:nvPr/>
          </p:nvSpPr>
          <p:spPr>
            <a:xfrm>
              <a:off x="11860251" y="1730430"/>
              <a:ext cx="1600200" cy="707886"/>
            </a:xfrm>
            <a:prstGeom prst="rect">
              <a:avLst/>
            </a:prstGeom>
            <a:noFill/>
          </p:spPr>
          <p:txBody>
            <a:bodyPr wrap="square" rtlCol="0">
              <a:spAutoFit/>
            </a:bodyPr>
            <a:lstStyle/>
            <a:p>
              <a:pPr algn="ctr"/>
              <a:r>
                <a:rPr lang="vi-VN" sz="4000" b="1">
                  <a:latin typeface="Arial" panose="020B0604020202020204" pitchFamily="34" charset="0"/>
                  <a:cs typeface="Arial" panose="020B0604020202020204" pitchFamily="34" charset="0"/>
                </a:rPr>
                <a:t>Giải</a:t>
              </a:r>
              <a:endParaRPr lang="en-US" sz="4000" b="1">
                <a:latin typeface="Arial" panose="020B0604020202020204" pitchFamily="34" charset="0"/>
                <a:cs typeface="Arial" panose="020B0604020202020204" pitchFamily="34" charset="0"/>
              </a:endParaRPr>
            </a:p>
          </p:txBody>
        </p:sp>
      </p:gr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60" y="9146675"/>
            <a:ext cx="3090940" cy="1137785"/>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967200" y="7668260"/>
            <a:ext cx="1129720" cy="2550160"/>
          </a:xfrm>
          <a:prstGeom prst="rect">
            <a:avLst/>
          </a:prstGeom>
        </p:spPr>
      </p:pic>
      <p:grpSp>
        <p:nvGrpSpPr>
          <p:cNvPr id="16" name="Group 15"/>
          <p:cNvGrpSpPr/>
          <p:nvPr/>
        </p:nvGrpSpPr>
        <p:grpSpPr>
          <a:xfrm>
            <a:off x="518160" y="331653"/>
            <a:ext cx="6503879" cy="1080965"/>
            <a:chOff x="624629" y="306388"/>
            <a:chExt cx="6503879" cy="1080965"/>
          </a:xfrm>
        </p:grpSpPr>
        <p:sp>
          <p:nvSpPr>
            <p:cNvPr id="14" name="TextBox 13"/>
            <p:cNvSpPr txBox="1"/>
            <p:nvPr/>
          </p:nvSpPr>
          <p:spPr>
            <a:xfrm>
              <a:off x="1926586" y="623786"/>
              <a:ext cx="5201922" cy="707886"/>
            </a:xfrm>
            <a:prstGeom prst="rect">
              <a:avLst/>
            </a:prstGeom>
            <a:noFill/>
          </p:spPr>
          <p:txBody>
            <a:bodyPr wrap="square" rtlCol="0">
              <a:spAutoFit/>
            </a:bodyPr>
            <a:lstStyle/>
            <a:p>
              <a:r>
                <a:rPr lang="vi-VN" sz="4000" b="1">
                  <a:solidFill>
                    <a:srgbClr val="002060"/>
                  </a:solidFill>
                  <a:latin typeface="Arial" panose="020B0604020202020204" pitchFamily="34" charset="0"/>
                  <a:cs typeface="Arial" panose="020B0604020202020204" pitchFamily="34" charset="0"/>
                </a:rPr>
                <a:t>Thảo luận nhóm đôi</a:t>
              </a:r>
              <a:endParaRPr lang="en-US" sz="4000" b="1">
                <a:solidFill>
                  <a:srgbClr val="002060"/>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9"/>
            <a:stretch>
              <a:fillRect/>
            </a:stretch>
          </p:blipFill>
          <p:spPr>
            <a:xfrm>
              <a:off x="624629" y="306388"/>
              <a:ext cx="1265129" cy="1080965"/>
            </a:xfrm>
            <a:prstGeom prst="rect">
              <a:avLst/>
            </a:prstGeom>
          </p:spPr>
        </p:pic>
      </p:grpSp>
      <p:sp>
        <p:nvSpPr>
          <p:cNvPr id="6" name="Rectangle 5"/>
          <p:cNvSpPr/>
          <p:nvPr/>
        </p:nvSpPr>
        <p:spPr>
          <a:xfrm>
            <a:off x="7640320" y="6585774"/>
            <a:ext cx="9448800" cy="2862322"/>
          </a:xfrm>
          <a:prstGeom prst="rect">
            <a:avLst/>
          </a:prstGeom>
        </p:spPr>
        <p:txBody>
          <a:bodyPr wrap="square">
            <a:spAutoFit/>
          </a:bodyPr>
          <a:lstStyle/>
          <a:p>
            <a:pPr lvl="0" algn="just">
              <a:lnSpc>
                <a:spcPct val="150000"/>
              </a:lnSpc>
            </a:pPr>
            <a:r>
              <a:rPr lang="en-US" sz="4000">
                <a:solidFill>
                  <a:prstClr val="black"/>
                </a:solidFill>
                <a:latin typeface="Arial" panose="020B0604020202020204" pitchFamily="34" charset="0"/>
                <a:cs typeface="Arial" panose="020B0604020202020204" pitchFamily="34" charset="0"/>
              </a:rPr>
              <a:t>b) Ví dụ về hàm số không là hàm số chẵn và cũng không là hàm số lẻ:</a:t>
            </a:r>
          </a:p>
          <a:p>
            <a:pPr lvl="0" algn="just">
              <a:lnSpc>
                <a:spcPct val="150000"/>
              </a:lnSpc>
            </a:pPr>
            <a:r>
              <a:rPr lang="en-US" sz="4000">
                <a:solidFill>
                  <a:prstClr val="black"/>
                </a:solidFill>
                <a:latin typeface="Arial" panose="020B0604020202020204" pitchFamily="34" charset="0"/>
                <a:cs typeface="Arial" panose="020B0604020202020204" pitchFamily="34" charset="0"/>
              </a:rPr>
              <a:t>f(x)</a:t>
            </a:r>
            <a:r>
              <a:rPr lang="vi-VN" sz="4000">
                <a:solidFill>
                  <a:prstClr val="black"/>
                </a:solidFill>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a:t>
            </a:r>
            <a:r>
              <a:rPr lang="vi-VN" sz="4000">
                <a:solidFill>
                  <a:prstClr val="black"/>
                </a:solidFill>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x</a:t>
            </a:r>
            <a:r>
              <a:rPr lang="vi-VN" sz="4000" baseline="30000">
                <a:solidFill>
                  <a:prstClr val="black"/>
                </a:solidFill>
                <a:cs typeface="Arial" panose="020B0604020202020204" pitchFamily="34" charset="0"/>
              </a:rPr>
              <a:t>4</a:t>
            </a:r>
            <a:r>
              <a:rPr lang="vi-VN" sz="4000">
                <a:solidFill>
                  <a:prstClr val="black"/>
                </a:solidFill>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a:t>
            </a:r>
            <a:r>
              <a:rPr lang="vi-VN" sz="4000">
                <a:solidFill>
                  <a:prstClr val="black"/>
                </a:solidFill>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x</a:t>
            </a:r>
            <a:r>
              <a:rPr lang="vi-VN" sz="4000" baseline="30000">
                <a:solidFill>
                  <a:prstClr val="black"/>
                </a:solidFill>
                <a:cs typeface="Arial" panose="020B0604020202020204" pitchFamily="34" charset="0"/>
              </a:rPr>
              <a:t>3</a:t>
            </a:r>
            <a:r>
              <a:rPr lang="en-US" sz="4000">
                <a:solidFill>
                  <a:prstClr val="black"/>
                </a:solidFill>
                <a:latin typeface="Arial" panose="020B0604020202020204" pitchFamily="34" charset="0"/>
                <a:cs typeface="Arial" panose="020B0604020202020204" pitchFamily="34" charset="0"/>
              </a:rPr>
              <a:t>;</a:t>
            </a:r>
            <a:r>
              <a:rPr lang="vi-VN" sz="4000">
                <a:solidFill>
                  <a:prstClr val="black"/>
                </a:solidFill>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g(x)</a:t>
            </a:r>
            <a:r>
              <a:rPr lang="vi-VN" sz="4000">
                <a:solidFill>
                  <a:prstClr val="black"/>
                </a:solidFill>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a:t>
            </a:r>
            <a:r>
              <a:rPr lang="vi-VN" sz="4000">
                <a:solidFill>
                  <a:prstClr val="black"/>
                </a:solidFill>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2x</a:t>
            </a:r>
            <a:r>
              <a:rPr lang="vi-VN" sz="4000" baseline="30000">
                <a:solidFill>
                  <a:prstClr val="black"/>
                </a:solidFill>
                <a:cs typeface="Arial" panose="020B0604020202020204" pitchFamily="34" charset="0"/>
              </a:rPr>
              <a:t>3</a:t>
            </a:r>
            <a:r>
              <a:rPr lang="vi-VN" sz="4000">
                <a:solidFill>
                  <a:prstClr val="black"/>
                </a:solidFill>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a:t>
            </a:r>
            <a:r>
              <a:rPr lang="vi-VN" sz="4000">
                <a:solidFill>
                  <a:prstClr val="black"/>
                </a:solidFill>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3x</a:t>
            </a:r>
            <a:r>
              <a:rPr lang="vi-VN" sz="4000">
                <a:solidFill>
                  <a:prstClr val="black"/>
                </a:solidFill>
                <a:cs typeface="Arial" panose="020B0604020202020204" pitchFamily="34" charset="0"/>
              </a:rPr>
              <a:t>)</a:t>
            </a:r>
            <a:r>
              <a:rPr lang="vi-VN" sz="4000" baseline="30000">
                <a:solidFill>
                  <a:prstClr val="black"/>
                </a:solidFill>
                <a:cs typeface="Arial" panose="020B0604020202020204" pitchFamily="34" charset="0"/>
              </a:rPr>
              <a:t>2</a:t>
            </a:r>
            <a:r>
              <a:rPr lang="vi-VN" sz="4000">
                <a:solidFill>
                  <a:prstClr val="black"/>
                </a:solidFill>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0108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sp>
        <p:nvSpPr>
          <p:cNvPr id="3" name="Rectangle 2"/>
          <p:cNvSpPr/>
          <p:nvPr/>
        </p:nvSpPr>
        <p:spPr>
          <a:xfrm>
            <a:off x="685800" y="571500"/>
            <a:ext cx="5705408" cy="769441"/>
          </a:xfrm>
          <a:prstGeom prst="rect">
            <a:avLst/>
          </a:prstGeom>
        </p:spPr>
        <p:txBody>
          <a:bodyPr wrap="none">
            <a:spAutoFit/>
          </a:bodyPr>
          <a:lstStyle/>
          <a:p>
            <a:r>
              <a:rPr lang="vi-VN" sz="4400" b="1">
                <a:solidFill>
                  <a:srgbClr val="C00000"/>
                </a:solidFill>
                <a:latin typeface="Arial" panose="020B0604020202020204" pitchFamily="34" charset="0"/>
                <a:cs typeface="Arial" panose="020B0604020202020204" pitchFamily="34" charset="0"/>
              </a:rPr>
              <a:t>2. Hàm số tuần hoàn</a:t>
            </a:r>
            <a:endParaRPr lang="en-US" sz="4400" b="1">
              <a:solidFill>
                <a:srgbClr val="C00000"/>
              </a:solidFill>
              <a:latin typeface="Arial" panose="020B0604020202020204" pitchFamily="34" charset="0"/>
              <a:cs typeface="Arial" panose="020B0604020202020204" pitchFamily="34" charset="0"/>
            </a:endParaRPr>
          </a:p>
        </p:txBody>
      </p:sp>
      <p:grpSp>
        <p:nvGrpSpPr>
          <p:cNvPr id="9" name="Group 8"/>
          <p:cNvGrpSpPr/>
          <p:nvPr/>
        </p:nvGrpSpPr>
        <p:grpSpPr>
          <a:xfrm>
            <a:off x="721360" y="1714500"/>
            <a:ext cx="16504920" cy="7817724"/>
            <a:chOff x="721360" y="1714500"/>
            <a:chExt cx="16504920" cy="7817724"/>
          </a:xfrm>
        </p:grpSpPr>
        <p:sp>
          <p:nvSpPr>
            <p:cNvPr id="4" name="Rounded Rectangle 3"/>
            <p:cNvSpPr/>
            <p:nvPr/>
          </p:nvSpPr>
          <p:spPr>
            <a:xfrm>
              <a:off x="721360" y="1714500"/>
              <a:ext cx="1605558"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HĐ2</a:t>
              </a:r>
              <a:endParaRPr lang="en-US" sz="4000" b="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p:cNvSpPr txBox="1"/>
                <p:nvPr/>
              </p:nvSpPr>
              <p:spPr>
                <a:xfrm>
                  <a:off x="2667000" y="1714500"/>
                  <a:ext cx="13944600" cy="1015663"/>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Cho hàm số y = f(x) xác định trên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ℝ</m:t>
                      </m:r>
                      <m:r>
                        <a:rPr lang="vi-VN" sz="4000" b="0" i="0" smtClean="0">
                          <a:latin typeface="Cambria Math" panose="02040503050406030204" pitchFamily="18" charset="0"/>
                          <a:ea typeface="Cambria Math" panose="02040503050406030204" pitchFamily="18" charset="0"/>
                          <a:cs typeface="Arial" panose="020B0604020202020204" pitchFamily="34" charset="0"/>
                        </a:rPr>
                        <m:t> </m:t>
                      </m:r>
                    </m:oMath>
                  </a14:m>
                  <a:r>
                    <a:rPr lang="vi-VN" sz="4000">
                      <a:latin typeface="Arial" panose="020B0604020202020204" pitchFamily="34" charset="0"/>
                      <a:cs typeface="Arial" panose="020B0604020202020204" pitchFamily="34" charset="0"/>
                    </a:rPr>
                    <a:t>và có đồ thị như Hình 21 </a:t>
                  </a:r>
                  <a:endParaRPr lang="en-US" sz="4000">
                    <a:latin typeface="Arial" panose="020B0604020202020204" pitchFamily="34"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667000" y="1714500"/>
                  <a:ext cx="13944600" cy="1015663"/>
                </a:xfrm>
                <a:prstGeom prst="rect">
                  <a:avLst/>
                </a:prstGeom>
                <a:blipFill rotWithShape="0">
                  <a:blip r:embed="rId3"/>
                  <a:stretch>
                    <a:fillRect l="-1574" r="-1049" b="-13772"/>
                  </a:stretch>
                </a:blipFill>
              </p:spPr>
              <p:txBody>
                <a:bodyPr/>
                <a:lstStyle/>
                <a:p>
                  <a:r>
                    <a:rPr lang="en-US">
                      <a:noFill/>
                    </a:rPr>
                    <a:t> </a:t>
                  </a:r>
                </a:p>
              </p:txBody>
            </p:sp>
          </mc:Fallback>
        </mc:AlternateContent>
        <p:sp>
          <p:nvSpPr>
            <p:cNvPr id="6" name="TextBox 5"/>
            <p:cNvSpPr txBox="1"/>
            <p:nvPr/>
          </p:nvSpPr>
          <p:spPr>
            <a:xfrm>
              <a:off x="746760" y="2845401"/>
              <a:ext cx="16479520" cy="193899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a) Có nhận xét gì về đồ thị hàm số trên mỗi đoạn [a; a + T], [a; a + 2T], [a - T; a]?</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p:cNvSpPr txBox="1"/>
                <p:nvPr/>
              </p:nvSpPr>
              <p:spPr>
                <a:xfrm>
                  <a:off x="746760" y="7593232"/>
                  <a:ext cx="16479520" cy="193899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b) Lấy điểm M(x</a:t>
                  </a:r>
                  <a:r>
                    <a:rPr lang="vi-VN" sz="4000" baseline="-25000">
                      <a:latin typeface="Arial" panose="020B0604020202020204" pitchFamily="34" charset="0"/>
                      <a:cs typeface="Arial" panose="020B0604020202020204" pitchFamily="34" charset="0"/>
                    </a:rPr>
                    <a:t>o</a:t>
                  </a:r>
                  <a:r>
                    <a:rPr lang="vi-VN" sz="4000">
                      <a:latin typeface="Arial" panose="020B0604020202020204" pitchFamily="34" charset="0"/>
                      <a:cs typeface="Arial" panose="020B0604020202020204" pitchFamily="34" charset="0"/>
                    </a:rPr>
                    <a:t>; f(x</a:t>
                  </a:r>
                  <a:r>
                    <a:rPr lang="vi-VN" sz="4000" baseline="-25000">
                      <a:latin typeface="Arial" panose="020B0604020202020204" pitchFamily="34" charset="0"/>
                      <a:cs typeface="Arial" panose="020B0604020202020204" pitchFamily="34" charset="0"/>
                    </a:rPr>
                    <a:t>o</a:t>
                  </a:r>
                  <a:r>
                    <a:rPr lang="vi-VN" sz="4000">
                      <a:latin typeface="Arial" panose="020B0604020202020204" pitchFamily="34" charset="0"/>
                      <a:cs typeface="Arial" panose="020B0604020202020204" pitchFamily="34" charset="0"/>
                    </a:rPr>
                    <a:t>)) thuộc đồ thị hàm số với x</a:t>
                  </a:r>
                  <a:r>
                    <a:rPr lang="vi-VN" sz="4000" baseline="-25000">
                      <a:latin typeface="Arial" panose="020B0604020202020204" pitchFamily="34" charset="0"/>
                      <a:cs typeface="Arial" panose="020B0604020202020204" pitchFamily="34" charset="0"/>
                    </a:rPr>
                    <a:t>o</a:t>
                  </a:r>
                  <a:r>
                    <a:rPr lang="vi-VN" sz="4000">
                      <a:latin typeface="Arial" panose="020B0604020202020204" pitchFamily="34" charset="0"/>
                      <a:cs typeface="Arial" panose="020B0604020202020204" pitchFamily="34" charset="0"/>
                    </a:rPr>
                    <a:t>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a:latin typeface="Arial" panose="020B0604020202020204" pitchFamily="34" charset="0"/>
                      <a:cs typeface="Arial" panose="020B0604020202020204" pitchFamily="34" charset="0"/>
                    </a:rPr>
                    <a:t> [a; a + T]. So sánh mỗi giá trị f(x</a:t>
                  </a:r>
                  <a:r>
                    <a:rPr lang="vi-VN" sz="4000" baseline="-25000">
                      <a:latin typeface="Arial" panose="020B0604020202020204" pitchFamily="34" charset="0"/>
                      <a:cs typeface="Arial" panose="020B0604020202020204" pitchFamily="34" charset="0"/>
                    </a:rPr>
                    <a:t>o</a:t>
                  </a:r>
                  <a:r>
                    <a:rPr lang="vi-VN" sz="4000">
                      <a:latin typeface="Arial" panose="020B0604020202020204" pitchFamily="34" charset="0"/>
                      <a:cs typeface="Arial" panose="020B0604020202020204" pitchFamily="34" charset="0"/>
                    </a:rPr>
                    <a:t> + T), f(x</a:t>
                  </a:r>
                  <a:r>
                    <a:rPr lang="vi-VN" sz="4000" baseline="-25000">
                      <a:latin typeface="Arial" panose="020B0604020202020204" pitchFamily="34" charset="0"/>
                      <a:cs typeface="Arial" panose="020B0604020202020204" pitchFamily="34" charset="0"/>
                    </a:rPr>
                    <a:t>o</a:t>
                  </a:r>
                  <a:r>
                    <a:rPr lang="vi-VN" sz="4000">
                      <a:latin typeface="Arial" panose="020B0604020202020204" pitchFamily="34" charset="0"/>
                      <a:cs typeface="Arial" panose="020B0604020202020204" pitchFamily="34" charset="0"/>
                    </a:rPr>
                    <a:t> - T) với f(x</a:t>
                  </a:r>
                  <a:r>
                    <a:rPr lang="vi-VN" sz="4000" baseline="-25000">
                      <a:latin typeface="Arial" panose="020B0604020202020204" pitchFamily="34" charset="0"/>
                      <a:cs typeface="Arial" panose="020B0604020202020204" pitchFamily="34" charset="0"/>
                    </a:rPr>
                    <a:t>o</a:t>
                  </a:r>
                  <a:r>
                    <a:rPr lang="vi-VN" sz="400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746760" y="7593232"/>
                  <a:ext cx="16479520" cy="1938992"/>
                </a:xfrm>
                <a:prstGeom prst="rect">
                  <a:avLst/>
                </a:prstGeom>
                <a:blipFill rotWithShape="0">
                  <a:blip r:embed="rId4"/>
                  <a:stretch>
                    <a:fillRect l="-1332" r="-1295" b="-6918"/>
                  </a:stretch>
                </a:blipFill>
              </p:spPr>
              <p:txBody>
                <a:bodyPr/>
                <a:lstStyle/>
                <a:p>
                  <a:r>
                    <a:rPr lang="en-US">
                      <a:noFill/>
                    </a:rPr>
                    <a:t> </a:t>
                  </a:r>
                </a:p>
              </p:txBody>
            </p:sp>
          </mc:Fallback>
        </mc:AlternateContent>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1259" b="-1"/>
            <a:stretch/>
          </p:blipFill>
          <p:spPr>
            <a:xfrm>
              <a:off x="2832700" y="3934444"/>
              <a:ext cx="12622600" cy="3819639"/>
            </a:xfrm>
            <a:prstGeom prst="rect">
              <a:avLst/>
            </a:prstGeom>
          </p:spPr>
        </p:pic>
      </p:grpSp>
    </p:spTree>
    <p:extLst>
      <p:ext uri="{BB962C8B-B14F-4D97-AF65-F5344CB8AC3E}">
        <p14:creationId xmlns:p14="http://schemas.microsoft.com/office/powerpoint/2010/main" val="202782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5"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259" b="-1"/>
          <a:stretch/>
        </p:blipFill>
        <p:spPr>
          <a:xfrm>
            <a:off x="456385" y="342900"/>
            <a:ext cx="17375230" cy="5257800"/>
          </a:xfrm>
          <a:prstGeom prst="rect">
            <a:avLst/>
          </a:prstGeom>
        </p:spPr>
      </p:pic>
      <p:sp>
        <p:nvSpPr>
          <p:cNvPr id="4" name="Rectangle 3"/>
          <p:cNvSpPr/>
          <p:nvPr/>
        </p:nvSpPr>
        <p:spPr>
          <a:xfrm>
            <a:off x="1219200" y="5600700"/>
            <a:ext cx="15849599" cy="1938992"/>
          </a:xfrm>
          <a:prstGeom prst="rect">
            <a:avLst/>
          </a:prstGeom>
        </p:spPr>
        <p:txBody>
          <a:bodyPr wrap="square">
            <a:spAutoFit/>
          </a:bodyPr>
          <a:lstStyle/>
          <a:p>
            <a:pPr algn="just">
              <a:lnSpc>
                <a:spcPct val="150000"/>
              </a:lnSpc>
            </a:pPr>
            <a:r>
              <a:rPr lang="fr-FR" sz="4000">
                <a:latin typeface="Arial" panose="020B0604020202020204" pitchFamily="34" charset="0"/>
                <a:cs typeface="Arial" panose="020B0604020202020204" pitchFamily="34" charset="0"/>
              </a:rPr>
              <a:t>a) Đồ thị hàm số trên mỗi đoạn [a ; a + T], [a + T; a + 2T], [a – T; a] có dạng giống nhau.</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219200" y="7734300"/>
                <a:ext cx="9144000" cy="1824923"/>
              </a:xfrm>
              <a:prstGeom prst="rect">
                <a:avLst/>
              </a:prstGeom>
            </p:spPr>
            <p:txBody>
              <a:bodyPr>
                <a:spAutoFit/>
              </a:bodyPr>
              <a:lstStyle/>
              <a:p>
                <a:pPr algn="just">
                  <a:lnSpc>
                    <a:spcPct val="150000"/>
                  </a:lnSpc>
                  <a:spcAft>
                    <a:spcPts val="0"/>
                  </a:spcAft>
                </a:pPr>
                <a:r>
                  <a:rPr lang="fr-FR" sz="4000">
                    <a:latin typeface="Arial" panose="020B0604020202020204" pitchFamily="34" charset="0"/>
                    <a:ea typeface="Times New Roman" panose="02020603050405020304" pitchFamily="18" charset="0"/>
                    <a:cs typeface="Arial" panose="020B0604020202020204" pitchFamily="34" charset="0"/>
                  </a:rPr>
                  <a:t>b) Ta có: </a:t>
                </a:r>
                <a14:m>
                  <m:oMath xmlns:m="http://schemas.openxmlformats.org/officeDocument/2006/math">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f</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fr-FR" sz="4000">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e>
                    </m:d>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f</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fr-FR" sz="4000">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4000" kern="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f</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en-US" sz="4000" i="1" ker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T</m:t>
                        </m:r>
                      </m:e>
                    </m:d>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f</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0</m:t>
                            </m:r>
                          </m:sub>
                        </m:sSub>
                      </m:e>
                    </m:d>
                  </m:oMath>
                </a14:m>
                <a:endParaRPr lang="en-US" sz="400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219200" y="7734300"/>
                <a:ext cx="9144000" cy="1824923"/>
              </a:xfrm>
              <a:prstGeom prst="rect">
                <a:avLst/>
              </a:prstGeom>
              <a:blipFill rotWithShape="0">
                <a:blip r:embed="rId4"/>
                <a:stretch>
                  <a:fillRect l="-2333"/>
                </a:stretch>
              </a:blipFill>
            </p:spPr>
            <p:txBody>
              <a:bodyPr/>
              <a:lstStyle/>
              <a:p>
                <a:r>
                  <a:rPr lang="en-US">
                    <a:noFill/>
                  </a:rPr>
                  <a:t> </a:t>
                </a:r>
              </a:p>
            </p:txBody>
          </p:sp>
        </mc:Fallback>
      </mc:AlternateContent>
      <p:pic>
        <p:nvPicPr>
          <p:cNvPr id="7" name="Picture 6"/>
          <p:cNvPicPr>
            <a:picLocks noChangeAspect="1"/>
          </p:cNvPicPr>
          <p:nvPr/>
        </p:nvPicPr>
        <p:blipFill>
          <a:blip r:embed="rId5"/>
          <a:stretch>
            <a:fillRect/>
          </a:stretch>
        </p:blipFill>
        <p:spPr>
          <a:xfrm>
            <a:off x="16002000" y="8039100"/>
            <a:ext cx="1479788" cy="2379777"/>
          </a:xfrm>
          <a:prstGeom prst="rect">
            <a:avLst/>
          </a:prstGeom>
        </p:spPr>
      </p:pic>
    </p:spTree>
    <p:extLst>
      <p:ext uri="{BB962C8B-B14F-4D97-AF65-F5344CB8AC3E}">
        <p14:creationId xmlns:p14="http://schemas.microsoft.com/office/powerpoint/2010/main" val="353669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sp>
        <p:nvSpPr>
          <p:cNvPr id="3" name="Freeform 3"/>
          <p:cNvSpPr/>
          <p:nvPr/>
        </p:nvSpPr>
        <p:spPr>
          <a:xfrm rot="1085182" flipH="1">
            <a:off x="12906577" y="265876"/>
            <a:ext cx="5118959" cy="4523299"/>
          </a:xfrm>
          <a:custGeom>
            <a:avLst/>
            <a:gdLst/>
            <a:ahLst/>
            <a:cxnLst/>
            <a:rect l="l" t="t" r="r" b="b"/>
            <a:pathLst>
              <a:path w="5118959" h="4523299">
                <a:moveTo>
                  <a:pt x="5118959" y="0"/>
                </a:moveTo>
                <a:lnTo>
                  <a:pt x="0" y="0"/>
                </a:lnTo>
                <a:lnTo>
                  <a:pt x="0" y="4523299"/>
                </a:lnTo>
                <a:lnTo>
                  <a:pt x="5118959" y="4523299"/>
                </a:lnTo>
                <a:lnTo>
                  <a:pt x="5118959"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26" name="Group 25"/>
          <p:cNvGrpSpPr/>
          <p:nvPr/>
        </p:nvGrpSpPr>
        <p:grpSpPr>
          <a:xfrm>
            <a:off x="685800" y="1022006"/>
            <a:ext cx="16687800" cy="8122938"/>
            <a:chOff x="1253342" y="1022006"/>
            <a:chExt cx="15325866" cy="8122938"/>
          </a:xfrm>
        </p:grpSpPr>
        <p:grpSp>
          <p:nvGrpSpPr>
            <p:cNvPr id="5" name="Group 5"/>
            <p:cNvGrpSpPr/>
            <p:nvPr/>
          </p:nvGrpSpPr>
          <p:grpSpPr>
            <a:xfrm rot="21391586">
              <a:off x="1253342" y="1022006"/>
              <a:ext cx="15128561" cy="7925856"/>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91834">
              <a:off x="1450647" y="1219088"/>
              <a:ext cx="15128561" cy="792585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21533177">
              <a:off x="1450647" y="1219088"/>
              <a:ext cx="15128561" cy="792585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450647" y="1219088"/>
              <a:ext cx="15128561" cy="792585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grpSp>
        <p:nvGrpSpPr>
          <p:cNvPr id="22" name="Group 22"/>
          <p:cNvGrpSpPr/>
          <p:nvPr/>
        </p:nvGrpSpPr>
        <p:grpSpPr>
          <a:xfrm rot="3146640">
            <a:off x="15750824" y="7754465"/>
            <a:ext cx="2382434" cy="2508718"/>
            <a:chOff x="0" y="0"/>
            <a:chExt cx="3176579" cy="3344957"/>
          </a:xfrm>
        </p:grpSpPr>
        <p:sp>
          <p:nvSpPr>
            <p:cNvPr id="23" name="Freeform 23"/>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4" name="Freeform 24"/>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5" name="Freeform 25"/>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grpSp>
      <p:grpSp>
        <p:nvGrpSpPr>
          <p:cNvPr id="29" name="Group 28"/>
          <p:cNvGrpSpPr/>
          <p:nvPr/>
        </p:nvGrpSpPr>
        <p:grpSpPr>
          <a:xfrm>
            <a:off x="648893" y="0"/>
            <a:ext cx="4404729" cy="2299055"/>
            <a:chOff x="454896" y="330975"/>
            <a:chExt cx="4404729" cy="2299055"/>
          </a:xfrm>
        </p:grpSpPr>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4896" y="330975"/>
              <a:ext cx="4404729" cy="2299055"/>
            </a:xfrm>
            <a:prstGeom prst="rect">
              <a:avLst/>
            </a:prstGeom>
          </p:spPr>
        </p:pic>
        <p:sp>
          <p:nvSpPr>
            <p:cNvPr id="28" name="TextBox 27"/>
            <p:cNvSpPr txBox="1"/>
            <p:nvPr/>
          </p:nvSpPr>
          <p:spPr>
            <a:xfrm>
              <a:off x="843068" y="988991"/>
              <a:ext cx="3628383" cy="769441"/>
            </a:xfrm>
            <a:prstGeom prst="rect">
              <a:avLst/>
            </a:prstGeom>
            <a:noFill/>
          </p:spPr>
          <p:txBody>
            <a:bodyPr wrap="square" rtlCol="0">
              <a:spAutoFit/>
            </a:bodyPr>
            <a:lstStyle/>
            <a:p>
              <a:pPr algn="ctr"/>
              <a:r>
                <a:rPr lang="vi-VN" sz="4400" b="1">
                  <a:latin typeface="Arial" panose="020B0604020202020204" pitchFamily="34" charset="0"/>
                  <a:cs typeface="Arial" panose="020B0604020202020204" pitchFamily="34" charset="0"/>
                </a:rPr>
                <a:t>Định nghĩa</a:t>
              </a:r>
              <a:endParaRPr lang="en-US" sz="44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7" name="Rectangle 16"/>
              <p:cNvSpPr/>
              <p:nvPr/>
            </p:nvSpPr>
            <p:spPr>
              <a:xfrm>
                <a:off x="2070596" y="2313342"/>
                <a:ext cx="14450203" cy="6555641"/>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Cho hàm số </a:t>
                </a: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f</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với tập xác định D. Hàm số </a:t>
                </a: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f</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được gọi là tuần hoàn nếu tồn tại một số T khác 0 sao cho với mọi </a:t>
                </a: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D</m:t>
                    </m:r>
                  </m:oMath>
                </a14:m>
                <a:r>
                  <a:rPr lang="en-US" sz="4000">
                    <a:effectLst/>
                    <a:latin typeface="Arial" panose="020B0604020202020204" pitchFamily="34" charset="0"/>
                    <a:ea typeface="Times New Roman" panose="02020603050405020304" pitchFamily="18" charset="0"/>
                    <a:cs typeface="Arial" panose="020B0604020202020204" pitchFamily="34" charset="0"/>
                  </a:rPr>
                  <a:t>, ta có:</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T</m:t>
                    </m:r>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D</m:t>
                    </m:r>
                  </m:oMath>
                </a14:m>
                <a:r>
                  <a:rPr lang="nl-NL" sz="40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T</m:t>
                    </m:r>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D</m:t>
                    </m:r>
                  </m:oMath>
                </a14:m>
                <a:r>
                  <a:rPr lang="nl-NL"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f</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T</m:t>
                        </m:r>
                      </m:e>
                    </m:d>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f</m:t>
                    </m:r>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4000">
                    <a:effectLst/>
                    <a:latin typeface="Arial" panose="020B0604020202020204" pitchFamily="34" charset="0"/>
                    <a:ea typeface="Times New Roman" panose="02020603050405020304" pitchFamily="18" charset="0"/>
                    <a:cs typeface="Arial" panose="020B0604020202020204" pitchFamily="34" charset="0"/>
                  </a:rPr>
                  <a:t>Số T nhỏ nhất thỏa mãn (nếu có) các tính chất trên được gọi là chu kì của hàm số tuần hoàn đó.</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2070596" y="2313342"/>
                <a:ext cx="14450203" cy="6555641"/>
              </a:xfrm>
              <a:prstGeom prst="rect">
                <a:avLst/>
              </a:prstGeom>
              <a:blipFill rotWithShape="0">
                <a:blip r:embed="rId14"/>
                <a:stretch>
                  <a:fillRect l="-1519" r="-1477" b="-1301"/>
                </a:stretch>
              </a:blipFill>
            </p:spPr>
            <p:txBody>
              <a:bodyPr/>
              <a:lstStyle/>
              <a:p>
                <a:r>
                  <a:rPr lang="en-US">
                    <a:noFill/>
                  </a:rPr>
                  <a:t> </a:t>
                </a:r>
              </a:p>
            </p:txBody>
          </p:sp>
        </mc:Fallback>
      </mc:AlternateContent>
    </p:spTree>
    <p:extLst>
      <p:ext uri="{BB962C8B-B14F-4D97-AF65-F5344CB8AC3E}">
        <p14:creationId xmlns:p14="http://schemas.microsoft.com/office/powerpoint/2010/main" val="283425591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4000"/>
            </a:blip>
            <a:stretch>
              <a:fillRect t="-9222" b="-9222"/>
            </a:stretch>
          </a:blipFill>
        </p:spPr>
        <p:txBody>
          <a:bodyPr/>
          <a:lstStyle/>
          <a:p>
            <a:endParaRPr lang="en-US"/>
          </a:p>
        </p:txBody>
      </p:sp>
      <p:grpSp>
        <p:nvGrpSpPr>
          <p:cNvPr id="12" name="Group 11"/>
          <p:cNvGrpSpPr/>
          <p:nvPr/>
        </p:nvGrpSpPr>
        <p:grpSpPr>
          <a:xfrm>
            <a:off x="876300" y="537666"/>
            <a:ext cx="16535400" cy="4736988"/>
            <a:chOff x="876300" y="537666"/>
            <a:chExt cx="16535400" cy="4736988"/>
          </a:xfrm>
        </p:grpSpPr>
        <p:sp>
          <p:nvSpPr>
            <p:cNvPr id="3" name="Horizontal Scroll 2"/>
            <p:cNvSpPr/>
            <p:nvPr/>
          </p:nvSpPr>
          <p:spPr>
            <a:xfrm>
              <a:off x="914400" y="537666"/>
              <a:ext cx="5562600" cy="1905000"/>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Ví dụ 2 (SGK - tr.23)</a:t>
              </a:r>
              <a:endParaRPr lang="en-US" sz="4000" b="1">
                <a:solidFill>
                  <a:schemeClr val="tx1"/>
                </a:solidFill>
                <a:latin typeface="Arial" panose="020B0604020202020204" pitchFamily="34" charset="0"/>
                <a:cs typeface="Arial" panose="020B0604020202020204" pitchFamily="34" charset="0"/>
              </a:endParaRPr>
            </a:p>
          </p:txBody>
        </p:sp>
        <p:grpSp>
          <p:nvGrpSpPr>
            <p:cNvPr id="6" name="Group 5"/>
            <p:cNvGrpSpPr/>
            <p:nvPr/>
          </p:nvGrpSpPr>
          <p:grpSpPr>
            <a:xfrm>
              <a:off x="914400" y="687229"/>
              <a:ext cx="16078200" cy="2726372"/>
              <a:chOff x="-4610100" y="2743200"/>
              <a:chExt cx="16078200" cy="2726372"/>
            </a:xfrm>
          </p:grpSpPr>
          <mc:AlternateContent xmlns:mc="http://schemas.openxmlformats.org/markup-compatibility/2006" xmlns:a14="http://schemas.microsoft.com/office/drawing/2010/main">
            <mc:Choice Requires="a14">
              <p:sp>
                <p:nvSpPr>
                  <p:cNvPr id="4" name="TextBox 3"/>
                  <p:cNvSpPr txBox="1"/>
                  <p:nvPr/>
                </p:nvSpPr>
                <p:spPr>
                  <a:xfrm>
                    <a:off x="1257300" y="2743200"/>
                    <a:ext cx="10210800" cy="1465401"/>
                  </a:xfrm>
                  <a:prstGeom prst="rect">
                    <a:avLst/>
                  </a:prstGeom>
                  <a:noFill/>
                </p:spPr>
                <p:txBody>
                  <a:bodyPr wrap="square" rtlCol="0">
                    <a:spAutoFit/>
                  </a:bodyPr>
                  <a:lstStyle/>
                  <a:p>
                    <a:pPr algn="just"/>
                    <a:r>
                      <a:rPr lang="vi-VN" sz="4000">
                        <a:latin typeface="Arial" panose="020B0604020202020204" pitchFamily="34" charset="0"/>
                        <a:cs typeface="Arial" panose="020B0604020202020204" pitchFamily="34" charset="0"/>
                      </a:rPr>
                      <a:t>Cho hàm số </a:t>
                    </a:r>
                    <a14:m>
                      <m:oMath xmlns:m="http://schemas.openxmlformats.org/officeDocument/2006/math">
                        <m:r>
                          <a:rPr lang="vi-VN" sz="4000" b="0" i="1" smtClean="0">
                            <a:latin typeface="Cambria Math" panose="02040503050406030204" pitchFamily="18" charset="0"/>
                            <a:cs typeface="Arial" panose="020B0604020202020204" pitchFamily="34" charset="0"/>
                          </a:rPr>
                          <m:t>𝑓</m:t>
                        </m:r>
                        <m:d>
                          <m:dPr>
                            <m:ctrlPr>
                              <a:rPr lang="vi-VN" sz="4000" b="0" i="1" smtClean="0">
                                <a:latin typeface="Cambria Math" panose="02040503050406030204" pitchFamily="18" charset="0"/>
                                <a:cs typeface="Arial" panose="020B0604020202020204" pitchFamily="34" charset="0"/>
                              </a:rPr>
                            </m:ctrlPr>
                          </m:dPr>
                          <m:e>
                            <m:r>
                              <a:rPr lang="vi-VN" sz="4000" b="0" i="1" smtClean="0">
                                <a:latin typeface="Cambria Math" panose="02040503050406030204" pitchFamily="18" charset="0"/>
                                <a:cs typeface="Arial" panose="020B0604020202020204" pitchFamily="34" charset="0"/>
                              </a:rPr>
                              <m:t>𝑥</m:t>
                            </m:r>
                          </m:e>
                        </m:d>
                        <m:r>
                          <a:rPr lang="vi-VN" sz="4000" b="0" i="0" smtClean="0">
                            <a:latin typeface="Cambria Math" panose="02040503050406030204" pitchFamily="18" charset="0"/>
                            <a:cs typeface="Arial" panose="020B0604020202020204" pitchFamily="34" charset="0"/>
                          </a:rPr>
                          <m:t>=</m:t>
                        </m:r>
                        <m:d>
                          <m:dPr>
                            <m:begChr m:val="{"/>
                            <m:endChr m:val=""/>
                            <m:ctrlPr>
                              <a:rPr lang="vi-VN" sz="4000" b="0" i="1" smtClean="0">
                                <a:latin typeface="Cambria Math" panose="02040503050406030204" pitchFamily="18" charset="0"/>
                                <a:cs typeface="Arial" panose="020B0604020202020204" pitchFamily="34" charset="0"/>
                              </a:rPr>
                            </m:ctrlPr>
                          </m:dPr>
                          <m:e>
                            <m:eqArr>
                              <m:eqArrPr>
                                <m:ctrlPr>
                                  <a:rPr lang="vi-VN" sz="4000" b="0" i="1" smtClean="0">
                                    <a:latin typeface="Cambria Math" panose="02040503050406030204" pitchFamily="18" charset="0"/>
                                    <a:cs typeface="Arial" panose="020B0604020202020204" pitchFamily="34" charset="0"/>
                                  </a:rPr>
                                </m:ctrlPr>
                              </m:eqArrPr>
                              <m:e>
                                <m:r>
                                  <a:rPr lang="vi-VN" sz="4000" b="0" i="0" smtClean="0">
                                    <a:latin typeface="Cambria Math" panose="02040503050406030204" pitchFamily="18" charset="0"/>
                                    <a:cs typeface="Arial" panose="020B0604020202020204" pitchFamily="34" charset="0"/>
                                  </a:rPr>
                                  <m:t>1     </m:t>
                                </m:r>
                                <m:r>
                                  <m:rPr>
                                    <m:sty m:val="p"/>
                                  </m:rPr>
                                  <a:rPr lang="vi-VN" sz="4000" b="0" i="0" smtClean="0">
                                    <a:latin typeface="Cambria Math" panose="02040503050406030204" pitchFamily="18" charset="0"/>
                                    <a:cs typeface="Arial" panose="020B0604020202020204" pitchFamily="34" charset="0"/>
                                  </a:rPr>
                                  <m:t>n</m:t>
                                </m:r>
                                <m:r>
                                  <a:rPr lang="vi-VN" sz="4000" b="0" i="0" smtClean="0">
                                    <a:latin typeface="Cambria Math" panose="02040503050406030204" pitchFamily="18" charset="0"/>
                                    <a:cs typeface="Arial" panose="020B0604020202020204" pitchFamily="34" charset="0"/>
                                  </a:rPr>
                                  <m:t>ế</m:t>
                                </m:r>
                                <m:r>
                                  <m:rPr>
                                    <m:sty m:val="p"/>
                                  </m:rPr>
                                  <a:rPr lang="vi-VN" sz="4000" b="0" i="0" smtClean="0">
                                    <a:latin typeface="Cambria Math" panose="02040503050406030204" pitchFamily="18" charset="0"/>
                                    <a:cs typeface="Arial" panose="020B0604020202020204" pitchFamily="34" charset="0"/>
                                  </a:rPr>
                                  <m:t>u</m:t>
                                </m:r>
                                <m:r>
                                  <a:rPr lang="vi-VN" sz="4000" b="0" i="0" smtClean="0">
                                    <a:latin typeface="Cambria Math" panose="02040503050406030204" pitchFamily="18" charset="0"/>
                                    <a:cs typeface="Arial" panose="020B0604020202020204" pitchFamily="34" charset="0"/>
                                  </a:rPr>
                                  <m:t> </m:t>
                                </m:r>
                                <m:r>
                                  <m:rPr>
                                    <m:sty m:val="p"/>
                                  </m:rPr>
                                  <a:rPr lang="vi-VN" sz="4000" b="0" i="0" smtClean="0">
                                    <a:latin typeface="Cambria Math" panose="02040503050406030204" pitchFamily="18" charset="0"/>
                                    <a:cs typeface="Arial" panose="020B0604020202020204" pitchFamily="34" charset="0"/>
                                  </a:rPr>
                                  <m:t>x</m:t>
                                </m:r>
                                <m:r>
                                  <a:rPr lang="vi-VN" sz="4000" b="0" i="0" smtClean="0">
                                    <a:latin typeface="Cambria Math" panose="02040503050406030204" pitchFamily="18" charset="0"/>
                                    <a:cs typeface="Arial" panose="020B0604020202020204" pitchFamily="34" charset="0"/>
                                  </a:rPr>
                                  <m:t> </m:t>
                                </m:r>
                                <m:r>
                                  <m:rPr>
                                    <m:sty m:val="p"/>
                                  </m:rPr>
                                  <a:rPr lang="vi-VN" sz="4000" b="0" i="0" smtClean="0">
                                    <a:latin typeface="Cambria Math" panose="02040503050406030204" pitchFamily="18" charset="0"/>
                                    <a:cs typeface="Arial" panose="020B0604020202020204" pitchFamily="34" charset="0"/>
                                  </a:rPr>
                                  <m:t>l</m:t>
                                </m:r>
                                <m:r>
                                  <a:rPr lang="vi-VN" sz="4000" b="0" i="0" smtClean="0">
                                    <a:latin typeface="Cambria Math" panose="02040503050406030204" pitchFamily="18" charset="0"/>
                                    <a:cs typeface="Arial" panose="020B0604020202020204" pitchFamily="34" charset="0"/>
                                  </a:rPr>
                                  <m:t>à </m:t>
                                </m:r>
                                <m:r>
                                  <m:rPr>
                                    <m:sty m:val="p"/>
                                  </m:rPr>
                                  <a:rPr lang="vi-VN" sz="4000" b="0" i="0" smtClean="0">
                                    <a:latin typeface="Cambria Math" panose="02040503050406030204" pitchFamily="18" charset="0"/>
                                    <a:cs typeface="Arial" panose="020B0604020202020204" pitchFamily="34" charset="0"/>
                                  </a:rPr>
                                  <m:t>s</m:t>
                                </m:r>
                                <m:r>
                                  <a:rPr lang="vi-VN" sz="4000" b="0" i="0" smtClean="0">
                                    <a:latin typeface="Cambria Math" panose="02040503050406030204" pitchFamily="18" charset="0"/>
                                    <a:cs typeface="Arial" panose="020B0604020202020204" pitchFamily="34" charset="0"/>
                                  </a:rPr>
                                  <m:t>ố </m:t>
                                </m:r>
                                <m:r>
                                  <m:rPr>
                                    <m:sty m:val="p"/>
                                  </m:rPr>
                                  <a:rPr lang="vi-VN" sz="4000" b="0" i="0" smtClean="0">
                                    <a:latin typeface="Cambria Math" panose="02040503050406030204" pitchFamily="18" charset="0"/>
                                    <a:cs typeface="Arial" panose="020B0604020202020204" pitchFamily="34" charset="0"/>
                                  </a:rPr>
                                  <m:t>h</m:t>
                                </m:r>
                                <m:r>
                                  <a:rPr lang="vi-VN" sz="4000" b="0" i="0" smtClean="0">
                                    <a:latin typeface="Cambria Math" panose="02040503050406030204" pitchFamily="18" charset="0"/>
                                    <a:cs typeface="Arial" panose="020B0604020202020204" pitchFamily="34" charset="0"/>
                                  </a:rPr>
                                  <m:t>ữ</m:t>
                                </m:r>
                                <m:r>
                                  <m:rPr>
                                    <m:sty m:val="p"/>
                                  </m:rPr>
                                  <a:rPr lang="vi-VN" sz="4000" b="0" i="0" smtClean="0">
                                    <a:latin typeface="Cambria Math" panose="02040503050406030204" pitchFamily="18" charset="0"/>
                                    <a:cs typeface="Arial" panose="020B0604020202020204" pitchFamily="34" charset="0"/>
                                  </a:rPr>
                                  <m:t>u</m:t>
                                </m:r>
                                <m:r>
                                  <a:rPr lang="vi-VN" sz="4000" b="0" i="0" smtClean="0">
                                    <a:latin typeface="Cambria Math" panose="02040503050406030204" pitchFamily="18" charset="0"/>
                                    <a:cs typeface="Arial" panose="020B0604020202020204" pitchFamily="34" charset="0"/>
                                  </a:rPr>
                                  <m:t> </m:t>
                                </m:r>
                                <m:r>
                                  <m:rPr>
                                    <m:sty m:val="p"/>
                                  </m:rPr>
                                  <a:rPr lang="vi-VN" sz="4000" b="0" i="0" smtClean="0">
                                    <a:latin typeface="Cambria Math" panose="02040503050406030204" pitchFamily="18" charset="0"/>
                                    <a:cs typeface="Arial" panose="020B0604020202020204" pitchFamily="34" charset="0"/>
                                  </a:rPr>
                                  <m:t>t</m:t>
                                </m:r>
                                <m:r>
                                  <a:rPr lang="vi-VN" sz="4000" b="0" i="0" smtClean="0">
                                    <a:latin typeface="Cambria Math" panose="02040503050406030204" pitchFamily="18" charset="0"/>
                                    <a:cs typeface="Arial" panose="020B0604020202020204" pitchFamily="34" charset="0"/>
                                  </a:rPr>
                                  <m:t>ỉ</m:t>
                                </m:r>
                              </m:e>
                              <m:e>
                                <m:r>
                                  <a:rPr lang="vi-VN" sz="4000" b="0" i="0" smtClean="0">
                                    <a:latin typeface="Cambria Math" panose="02040503050406030204" pitchFamily="18" charset="0"/>
                                    <a:cs typeface="Arial" panose="020B0604020202020204" pitchFamily="34" charset="0"/>
                                  </a:rPr>
                                  <m:t>&amp;0        </m:t>
                                </m:r>
                                <m:r>
                                  <m:rPr>
                                    <m:sty m:val="p"/>
                                  </m:rPr>
                                  <a:rPr lang="vi-VN" sz="4000" b="0" i="0" smtClean="0">
                                    <a:latin typeface="Cambria Math" panose="02040503050406030204" pitchFamily="18" charset="0"/>
                                    <a:cs typeface="Arial" panose="020B0604020202020204" pitchFamily="34" charset="0"/>
                                  </a:rPr>
                                  <m:t>n</m:t>
                                </m:r>
                                <m:r>
                                  <a:rPr lang="vi-VN" sz="4000" b="0" i="0" smtClean="0">
                                    <a:latin typeface="Cambria Math" panose="02040503050406030204" pitchFamily="18" charset="0"/>
                                    <a:cs typeface="Arial" panose="020B0604020202020204" pitchFamily="34" charset="0"/>
                                  </a:rPr>
                                  <m:t>ế</m:t>
                                </m:r>
                                <m:r>
                                  <m:rPr>
                                    <m:sty m:val="p"/>
                                  </m:rPr>
                                  <a:rPr lang="vi-VN" sz="4000" b="0" i="0" smtClean="0">
                                    <a:latin typeface="Cambria Math" panose="02040503050406030204" pitchFamily="18" charset="0"/>
                                    <a:cs typeface="Arial" panose="020B0604020202020204" pitchFamily="34" charset="0"/>
                                  </a:rPr>
                                  <m:t>u</m:t>
                                </m:r>
                                <m:r>
                                  <a:rPr lang="vi-VN" sz="4000" b="0" i="0" smtClean="0">
                                    <a:latin typeface="Cambria Math" panose="02040503050406030204" pitchFamily="18" charset="0"/>
                                    <a:cs typeface="Arial" panose="020B0604020202020204" pitchFamily="34" charset="0"/>
                                  </a:rPr>
                                  <m:t> </m:t>
                                </m:r>
                                <m:r>
                                  <m:rPr>
                                    <m:sty m:val="p"/>
                                  </m:rPr>
                                  <a:rPr lang="vi-VN" sz="4000" b="0" i="0" smtClean="0">
                                    <a:latin typeface="Cambria Math" panose="02040503050406030204" pitchFamily="18" charset="0"/>
                                    <a:cs typeface="Arial" panose="020B0604020202020204" pitchFamily="34" charset="0"/>
                                  </a:rPr>
                                  <m:t>x</m:t>
                                </m:r>
                                <m:r>
                                  <a:rPr lang="vi-VN" sz="4000" b="0" i="0" smtClean="0">
                                    <a:latin typeface="Cambria Math" panose="02040503050406030204" pitchFamily="18" charset="0"/>
                                    <a:cs typeface="Arial" panose="020B0604020202020204" pitchFamily="34" charset="0"/>
                                  </a:rPr>
                                  <m:t> </m:t>
                                </m:r>
                                <m:r>
                                  <m:rPr>
                                    <m:sty m:val="p"/>
                                  </m:rPr>
                                  <a:rPr lang="vi-VN" sz="4000" b="0" i="0" smtClean="0">
                                    <a:latin typeface="Cambria Math" panose="02040503050406030204" pitchFamily="18" charset="0"/>
                                    <a:cs typeface="Arial" panose="020B0604020202020204" pitchFamily="34" charset="0"/>
                                  </a:rPr>
                                  <m:t>l</m:t>
                                </m:r>
                                <m:r>
                                  <a:rPr lang="vi-VN" sz="4000" b="0" i="0" smtClean="0">
                                    <a:latin typeface="Cambria Math" panose="02040503050406030204" pitchFamily="18" charset="0"/>
                                    <a:cs typeface="Arial" panose="020B0604020202020204" pitchFamily="34" charset="0"/>
                                  </a:rPr>
                                  <m:t>à </m:t>
                                </m:r>
                                <m:r>
                                  <m:rPr>
                                    <m:sty m:val="p"/>
                                  </m:rPr>
                                  <a:rPr lang="vi-VN" sz="4000" b="0" i="0" smtClean="0">
                                    <a:latin typeface="Cambria Math" panose="02040503050406030204" pitchFamily="18" charset="0"/>
                                    <a:cs typeface="Arial" panose="020B0604020202020204" pitchFamily="34" charset="0"/>
                                  </a:rPr>
                                  <m:t>s</m:t>
                                </m:r>
                                <m:r>
                                  <a:rPr lang="vi-VN" sz="4000" b="0" i="0" smtClean="0">
                                    <a:latin typeface="Cambria Math" panose="02040503050406030204" pitchFamily="18" charset="0"/>
                                    <a:cs typeface="Arial" panose="020B0604020202020204" pitchFamily="34" charset="0"/>
                                  </a:rPr>
                                  <m:t>ố </m:t>
                                </m:r>
                                <m:r>
                                  <m:rPr>
                                    <m:sty m:val="p"/>
                                  </m:rPr>
                                  <a:rPr lang="vi-VN" sz="4000" b="0" i="0" smtClean="0">
                                    <a:latin typeface="Cambria Math" panose="02040503050406030204" pitchFamily="18" charset="0"/>
                                    <a:cs typeface="Arial" panose="020B0604020202020204" pitchFamily="34" charset="0"/>
                                  </a:rPr>
                                  <m:t>v</m:t>
                                </m:r>
                                <m:r>
                                  <a:rPr lang="vi-VN" sz="4000" b="0" i="0" smtClean="0">
                                    <a:latin typeface="Cambria Math" panose="02040503050406030204" pitchFamily="18" charset="0"/>
                                    <a:cs typeface="Arial" panose="020B0604020202020204" pitchFamily="34" charset="0"/>
                                  </a:rPr>
                                  <m:t>ô </m:t>
                                </m:r>
                                <m:r>
                                  <m:rPr>
                                    <m:sty m:val="p"/>
                                  </m:rPr>
                                  <a:rPr lang="vi-VN" sz="4000" b="0" i="0" smtClean="0">
                                    <a:latin typeface="Cambria Math" panose="02040503050406030204" pitchFamily="18" charset="0"/>
                                    <a:cs typeface="Arial" panose="020B0604020202020204" pitchFamily="34" charset="0"/>
                                  </a:rPr>
                                  <m:t>t</m:t>
                                </m:r>
                                <m:r>
                                  <a:rPr lang="vi-VN" sz="4000" b="0" i="0" smtClean="0">
                                    <a:latin typeface="Cambria Math" panose="02040503050406030204" pitchFamily="18" charset="0"/>
                                    <a:cs typeface="Arial" panose="020B0604020202020204" pitchFamily="34" charset="0"/>
                                  </a:rPr>
                                  <m:t>ỉ</m:t>
                                </m:r>
                              </m:e>
                            </m:eqArr>
                          </m:e>
                        </m:d>
                      </m:oMath>
                    </a14:m>
                    <a:endParaRPr lang="en-US" sz="40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257300" y="2743200"/>
                    <a:ext cx="10210800" cy="1465401"/>
                  </a:xfrm>
                  <a:prstGeom prst="rect">
                    <a:avLst/>
                  </a:prstGeom>
                  <a:blipFill rotWithShape="0">
                    <a:blip r:embed="rId4"/>
                    <a:stretch>
                      <a:fillRect l="-2149"/>
                    </a:stretch>
                  </a:blipFill>
                </p:spPr>
                <p:txBody>
                  <a:bodyPr/>
                  <a:lstStyle/>
                  <a:p>
                    <a:r>
                      <a:rPr lang="en-US">
                        <a:noFill/>
                      </a:rPr>
                      <a:t> </a:t>
                    </a:r>
                  </a:p>
                </p:txBody>
              </p:sp>
            </mc:Fallback>
          </mc:AlternateContent>
          <p:sp>
            <p:nvSpPr>
              <p:cNvPr id="5" name="TextBox 4"/>
              <p:cNvSpPr txBox="1"/>
              <p:nvPr/>
            </p:nvSpPr>
            <p:spPr>
              <a:xfrm>
                <a:off x="-4610100" y="4761686"/>
                <a:ext cx="6733403" cy="707886"/>
              </a:xfrm>
              <a:prstGeom prst="rect">
                <a:avLst/>
              </a:prstGeom>
              <a:noFill/>
            </p:spPr>
            <p:txBody>
              <a:bodyPr wrap="square" rtlCol="0">
                <a:spAutoFit/>
              </a:bodyPr>
              <a:lstStyle/>
              <a:p>
                <a:pPr algn="just"/>
                <a:r>
                  <a:rPr lang="vi-VN" sz="4000">
                    <a:latin typeface="Arial" panose="020B0604020202020204" pitchFamily="34" charset="0"/>
                    <a:cs typeface="Arial" panose="020B0604020202020204" pitchFamily="34" charset="0"/>
                  </a:rPr>
                  <a:t>và T là một số hữu tỉ dương.</a:t>
                </a:r>
                <a:endParaRPr lang="en-US" sz="400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7" name="TextBox 6"/>
                <p:cNvSpPr txBox="1"/>
                <p:nvPr/>
              </p:nvSpPr>
              <p:spPr>
                <a:xfrm>
                  <a:off x="876300" y="3449731"/>
                  <a:ext cx="16535400" cy="1824923"/>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Chứng minh: </a:t>
                  </a:r>
                  <a14:m>
                    <m:oMath xmlns:m="http://schemas.openxmlformats.org/officeDocument/2006/math">
                      <m:r>
                        <a:rPr lang="vi-VN" sz="4000" i="1">
                          <a:latin typeface="Cambria Math" panose="02040503050406030204" pitchFamily="18" charset="0"/>
                          <a:cs typeface="Arial" panose="020B0604020202020204" pitchFamily="34" charset="0"/>
                        </a:rPr>
                        <m:t>𝑓</m:t>
                      </m:r>
                      <m:d>
                        <m:dPr>
                          <m:ctrlPr>
                            <a:rPr lang="vi-VN" sz="4000" i="1">
                              <a:latin typeface="Cambria Math" panose="02040503050406030204" pitchFamily="18" charset="0"/>
                              <a:cs typeface="Arial" panose="020B0604020202020204" pitchFamily="34" charset="0"/>
                            </a:rPr>
                          </m:ctrlPr>
                        </m:dPr>
                        <m:e>
                          <m:r>
                            <a:rPr lang="vi-VN" sz="4000" i="1">
                              <a:latin typeface="Cambria Math" panose="02040503050406030204" pitchFamily="18" charset="0"/>
                              <a:cs typeface="Arial" panose="020B0604020202020204" pitchFamily="34" charset="0"/>
                            </a:rPr>
                            <m:t>𝑥</m:t>
                          </m:r>
                          <m:r>
                            <a:rPr lang="vi-VN" sz="4000" b="0" i="1" smtClean="0">
                              <a:latin typeface="Cambria Math" panose="02040503050406030204" pitchFamily="18" charset="0"/>
                              <a:cs typeface="Arial" panose="020B0604020202020204" pitchFamily="34" charset="0"/>
                            </a:rPr>
                            <m:t>+</m:t>
                          </m:r>
                          <m:r>
                            <a:rPr lang="vi-VN" sz="4000" b="0" i="1" smtClean="0">
                              <a:latin typeface="Cambria Math" panose="02040503050406030204" pitchFamily="18" charset="0"/>
                              <a:cs typeface="Arial" panose="020B0604020202020204" pitchFamily="34" charset="0"/>
                            </a:rPr>
                            <m:t>𝑇</m:t>
                          </m:r>
                        </m:e>
                      </m:d>
                      <m:r>
                        <a:rPr lang="vi-VN" sz="4000" b="0" i="1" smtClean="0">
                          <a:latin typeface="Cambria Math" panose="02040503050406030204" pitchFamily="18" charset="0"/>
                          <a:cs typeface="Arial" panose="020B0604020202020204" pitchFamily="34" charset="0"/>
                        </a:rPr>
                        <m:t>=</m:t>
                      </m:r>
                      <m:r>
                        <a:rPr lang="vi-VN" sz="4000" b="0" i="1" smtClean="0">
                          <a:latin typeface="Cambria Math" panose="02040503050406030204" pitchFamily="18" charset="0"/>
                          <a:cs typeface="Arial" panose="020B0604020202020204" pitchFamily="34" charset="0"/>
                        </a:rPr>
                        <m:t>𝑓</m:t>
                      </m:r>
                      <m:r>
                        <a:rPr lang="vi-VN" sz="4000" b="0" i="1" smtClean="0">
                          <a:latin typeface="Cambria Math" panose="02040503050406030204" pitchFamily="18" charset="0"/>
                          <a:cs typeface="Arial" panose="020B0604020202020204" pitchFamily="34" charset="0"/>
                        </a:rPr>
                        <m:t>(</m:t>
                      </m:r>
                      <m:r>
                        <a:rPr lang="vi-VN" sz="4000" b="0" i="1" smtClean="0">
                          <a:latin typeface="Cambria Math" panose="02040503050406030204" pitchFamily="18" charset="0"/>
                          <a:cs typeface="Arial" panose="020B0604020202020204" pitchFamily="34" charset="0"/>
                        </a:rPr>
                        <m:t>𝑥</m:t>
                      </m:r>
                      <m:r>
                        <a:rPr lang="vi-VN" sz="4000" b="0" i="1" smtClean="0">
                          <a:latin typeface="Cambria Math" panose="02040503050406030204" pitchFamily="18" charset="0"/>
                          <a:cs typeface="Arial" panose="020B0604020202020204" pitchFamily="34" charset="0"/>
                        </a:rPr>
                        <m:t>)</m:t>
                      </m:r>
                    </m:oMath>
                  </a14:m>
                  <a:r>
                    <a:rPr lang="vi-VN" sz="4000">
                      <a:latin typeface="Arial" panose="020B0604020202020204" pitchFamily="34" charset="0"/>
                      <a:cs typeface="Arial" panose="020B0604020202020204" pitchFamily="34" charset="0"/>
                    </a:rPr>
                    <a:t> với mọi x. Từ đó suy ra hàm số </a:t>
                  </a:r>
                  <a14:m>
                    <m:oMath xmlns:m="http://schemas.openxmlformats.org/officeDocument/2006/math">
                      <m:r>
                        <a:rPr lang="vi-VN" sz="4000" i="1">
                          <a:latin typeface="Cambria Math" panose="02040503050406030204" pitchFamily="18" charset="0"/>
                          <a:cs typeface="Arial" panose="020B0604020202020204" pitchFamily="34" charset="0"/>
                        </a:rPr>
                        <m:t>𝑓</m:t>
                      </m:r>
                      <m:d>
                        <m:dPr>
                          <m:ctrlPr>
                            <a:rPr lang="vi-VN" sz="4000" i="1">
                              <a:latin typeface="Cambria Math" panose="02040503050406030204" pitchFamily="18" charset="0"/>
                              <a:cs typeface="Arial" panose="020B0604020202020204" pitchFamily="34" charset="0"/>
                            </a:rPr>
                          </m:ctrlPr>
                        </m:dPr>
                        <m:e>
                          <m:r>
                            <a:rPr lang="vi-VN" sz="4000" i="1">
                              <a:latin typeface="Cambria Math" panose="02040503050406030204" pitchFamily="18" charset="0"/>
                              <a:cs typeface="Arial" panose="020B0604020202020204" pitchFamily="34" charset="0"/>
                            </a:rPr>
                            <m:t>𝑥</m:t>
                          </m:r>
                        </m:e>
                      </m:d>
                    </m:oMath>
                  </a14:m>
                  <a:r>
                    <a:rPr lang="vi-VN" sz="4000">
                      <a:latin typeface="Arial" panose="020B0604020202020204" pitchFamily="34" charset="0"/>
                      <a:cs typeface="Arial" panose="020B0604020202020204" pitchFamily="34" charset="0"/>
                    </a:rPr>
                    <a:t> là tuần hoàn.</a:t>
                  </a:r>
                  <a:endParaRPr lang="en-US" sz="4000">
                    <a:latin typeface="Arial" panose="020B0604020202020204" pitchFamily="34" charset="0"/>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876300" y="3449731"/>
                  <a:ext cx="16535400" cy="1824923"/>
                </a:xfrm>
                <a:prstGeom prst="rect">
                  <a:avLst/>
                </a:prstGeom>
                <a:blipFill rotWithShape="0">
                  <a:blip r:embed="rId5"/>
                  <a:stretch>
                    <a:fillRect l="-1327" r="-1291" b="-13712"/>
                  </a:stretch>
                </a:blipFill>
              </p:spPr>
              <p:txBody>
                <a:bodyPr/>
                <a:lstStyle/>
                <a:p>
                  <a:r>
                    <a:rPr lang="en-US">
                      <a:noFill/>
                    </a:rPr>
                    <a:t> </a:t>
                  </a:r>
                </a:p>
              </p:txBody>
            </p:sp>
          </mc:Fallback>
        </mc:AlternateContent>
      </p:grpSp>
      <p:sp>
        <p:nvSpPr>
          <p:cNvPr id="8" name="TextBox 7"/>
          <p:cNvSpPr txBox="1"/>
          <p:nvPr/>
        </p:nvSpPr>
        <p:spPr>
          <a:xfrm>
            <a:off x="924560" y="6049047"/>
            <a:ext cx="1326004" cy="707886"/>
          </a:xfrm>
          <a:prstGeom prst="rect">
            <a:avLst/>
          </a:prstGeom>
          <a:noFill/>
        </p:spPr>
        <p:txBody>
          <a:bodyPr wrap="none" rtlCol="0">
            <a:spAutoFit/>
          </a:bodyPr>
          <a:lstStyle/>
          <a:p>
            <a:r>
              <a:rPr lang="vi-VN" sz="4000" b="1" u="sng">
                <a:solidFill>
                  <a:srgbClr val="C00000"/>
                </a:solidFill>
                <a:latin typeface="Arial" panose="020B0604020202020204" pitchFamily="34" charset="0"/>
                <a:cs typeface="Arial" panose="020B0604020202020204" pitchFamily="34" charset="0"/>
              </a:rPr>
              <a:t>Giải</a:t>
            </a:r>
            <a:r>
              <a:rPr lang="vi-VN" sz="4000" b="1">
                <a:solidFill>
                  <a:srgbClr val="C00000"/>
                </a:solidFill>
                <a:latin typeface="Arial" panose="020B0604020202020204" pitchFamily="34" charset="0"/>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p:cNvSpPr txBox="1"/>
              <p:nvPr/>
            </p:nvSpPr>
            <p:spPr>
              <a:xfrm>
                <a:off x="2938842" y="5883202"/>
                <a:ext cx="14630400" cy="378565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Ta thấy hàm số </a:t>
                </a:r>
                <a14:m>
                  <m:oMath xmlns:m="http://schemas.openxmlformats.org/officeDocument/2006/math">
                    <m:r>
                      <a:rPr lang="vi-VN" sz="4000" i="1">
                        <a:latin typeface="Cambria Math" panose="02040503050406030204" pitchFamily="18" charset="0"/>
                        <a:cs typeface="Arial" panose="020B0604020202020204" pitchFamily="34" charset="0"/>
                      </a:rPr>
                      <m:t>𝑓</m:t>
                    </m:r>
                    <m:d>
                      <m:dPr>
                        <m:ctrlPr>
                          <a:rPr lang="vi-VN" sz="4000" i="1">
                            <a:latin typeface="Cambria Math" panose="02040503050406030204" pitchFamily="18" charset="0"/>
                            <a:cs typeface="Arial" panose="020B0604020202020204" pitchFamily="34" charset="0"/>
                          </a:rPr>
                        </m:ctrlPr>
                      </m:dPr>
                      <m:e>
                        <m:r>
                          <a:rPr lang="vi-VN" sz="4000" i="1">
                            <a:latin typeface="Cambria Math" panose="02040503050406030204" pitchFamily="18" charset="0"/>
                            <a:cs typeface="Arial" panose="020B0604020202020204" pitchFamily="34" charset="0"/>
                          </a:rPr>
                          <m:t>𝑥</m:t>
                        </m:r>
                      </m:e>
                    </m:d>
                  </m:oMath>
                </a14:m>
                <a:r>
                  <a:rPr lang="vi-VN" sz="4000">
                    <a:latin typeface="Arial" panose="020B0604020202020204" pitchFamily="34" charset="0"/>
                    <a:cs typeface="Arial" panose="020B0604020202020204" pitchFamily="34" charset="0"/>
                  </a:rPr>
                  <a:t> xác định trên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ℝ</m:t>
                    </m:r>
                  </m:oMath>
                </a14:m>
                <a:r>
                  <a:rPr lang="vi-VN" sz="4000">
                    <a:latin typeface="Arial" panose="020B0604020202020204" pitchFamily="34" charset="0"/>
                    <a:cs typeface="Arial" panose="020B0604020202020204" pitchFamily="34" charset="0"/>
                  </a:rPr>
                  <a:t>. Xét một số thực x tùy ý.</a:t>
                </a:r>
              </a:p>
              <a:p>
                <a:pPr algn="just">
                  <a:lnSpc>
                    <a:spcPct val="150000"/>
                  </a:lnSpc>
                </a:pPr>
                <a:r>
                  <a:rPr lang="vi-VN" sz="4000">
                    <a:latin typeface="Arial" panose="020B0604020202020204" pitchFamily="34" charset="0"/>
                    <a:cs typeface="Arial" panose="020B0604020202020204" pitchFamily="34" charset="0"/>
                  </a:rPr>
                  <a:t>Nếu x là số hữu tỉ thì x + T cũng là số hữu tỉ. Nếu x là số vô tỉ thì x + T cũng là số vô tỉ. Vì thế </a:t>
                </a:r>
                <a14:m>
                  <m:oMath xmlns:m="http://schemas.openxmlformats.org/officeDocument/2006/math">
                    <m:r>
                      <a:rPr lang="vi-VN" sz="4000" i="1">
                        <a:latin typeface="Cambria Math" panose="02040503050406030204" pitchFamily="18" charset="0"/>
                        <a:cs typeface="Arial" panose="020B0604020202020204" pitchFamily="34" charset="0"/>
                      </a:rPr>
                      <m:t>𝑓</m:t>
                    </m:r>
                    <m:d>
                      <m:dPr>
                        <m:ctrlPr>
                          <a:rPr lang="vi-VN" sz="4000" i="1">
                            <a:latin typeface="Cambria Math" panose="02040503050406030204" pitchFamily="18" charset="0"/>
                            <a:cs typeface="Arial" panose="020B0604020202020204" pitchFamily="34" charset="0"/>
                          </a:rPr>
                        </m:ctrlPr>
                      </m:dPr>
                      <m:e>
                        <m:r>
                          <a:rPr lang="vi-VN" sz="4000" i="1">
                            <a:latin typeface="Cambria Math" panose="02040503050406030204" pitchFamily="18" charset="0"/>
                            <a:cs typeface="Arial" panose="020B0604020202020204" pitchFamily="34" charset="0"/>
                          </a:rPr>
                          <m:t>𝑥</m:t>
                        </m:r>
                        <m:r>
                          <a:rPr lang="vi-VN" sz="4000" b="0" i="1" smtClean="0">
                            <a:latin typeface="Cambria Math" panose="02040503050406030204" pitchFamily="18" charset="0"/>
                            <a:cs typeface="Arial" panose="020B0604020202020204" pitchFamily="34" charset="0"/>
                          </a:rPr>
                          <m:t>+</m:t>
                        </m:r>
                        <m:r>
                          <a:rPr lang="vi-VN" sz="4000" b="0" i="1" smtClean="0">
                            <a:latin typeface="Cambria Math" panose="02040503050406030204" pitchFamily="18" charset="0"/>
                            <a:cs typeface="Arial" panose="020B0604020202020204" pitchFamily="34" charset="0"/>
                          </a:rPr>
                          <m:t>𝑇</m:t>
                        </m:r>
                      </m:e>
                    </m:d>
                  </m:oMath>
                </a14:m>
                <a:r>
                  <a:rPr lang="vi-VN" sz="4000">
                    <a:latin typeface="Arial" panose="020B0604020202020204" pitchFamily="34" charset="0"/>
                    <a:cs typeface="Arial" panose="020B0604020202020204" pitchFamily="34" charset="0"/>
                  </a:rPr>
                  <a:t> = </a:t>
                </a:r>
                <a14:m>
                  <m:oMath xmlns:m="http://schemas.openxmlformats.org/officeDocument/2006/math">
                    <m:r>
                      <a:rPr lang="vi-VN" sz="4000" i="1">
                        <a:latin typeface="Cambria Math" panose="02040503050406030204" pitchFamily="18" charset="0"/>
                        <a:cs typeface="Arial" panose="020B0604020202020204" pitchFamily="34" charset="0"/>
                      </a:rPr>
                      <m:t>𝑓</m:t>
                    </m:r>
                    <m:d>
                      <m:dPr>
                        <m:ctrlPr>
                          <a:rPr lang="vi-VN" sz="4000" i="1">
                            <a:latin typeface="Cambria Math" panose="02040503050406030204" pitchFamily="18" charset="0"/>
                            <a:cs typeface="Arial" panose="020B0604020202020204" pitchFamily="34" charset="0"/>
                          </a:rPr>
                        </m:ctrlPr>
                      </m:dPr>
                      <m:e>
                        <m:r>
                          <a:rPr lang="vi-VN" sz="4000" i="1">
                            <a:latin typeface="Cambria Math" panose="02040503050406030204" pitchFamily="18" charset="0"/>
                            <a:cs typeface="Arial" panose="020B0604020202020204" pitchFamily="34" charset="0"/>
                          </a:rPr>
                          <m:t>𝑥</m:t>
                        </m:r>
                      </m:e>
                    </m:d>
                    <m:r>
                      <a:rPr lang="vi-VN" sz="4000" b="0" i="0" smtClean="0">
                        <a:latin typeface="Cambria Math" panose="02040503050406030204" pitchFamily="18" charset="0"/>
                        <a:cs typeface="Arial" panose="020B0604020202020204" pitchFamily="34" charset="0"/>
                      </a:rPr>
                      <m:t> </m:t>
                    </m:r>
                  </m:oMath>
                </a14:m>
                <a:r>
                  <a:rPr lang="vi-VN" sz="4000">
                    <a:latin typeface="Arial" panose="020B0604020202020204" pitchFamily="34" charset="0"/>
                    <a:cs typeface="Arial" panose="020B0604020202020204" pitchFamily="34" charset="0"/>
                  </a:rPr>
                  <a:t>với mọi x.</a:t>
                </a:r>
              </a:p>
              <a:p>
                <a:pPr algn="just">
                  <a:lnSpc>
                    <a:spcPct val="150000"/>
                  </a:lnSpc>
                </a:pPr>
                <a:r>
                  <a:rPr lang="vi-VN" sz="4000">
                    <a:latin typeface="Arial" panose="020B0604020202020204" pitchFamily="34" charset="0"/>
                    <a:cs typeface="Arial" panose="020B0604020202020204" pitchFamily="34" charset="0"/>
                    <a:sym typeface="Symbol" panose="05050102010706020507" pitchFamily="18" charset="2"/>
                  </a:rPr>
                  <a:t> Hàm số </a:t>
                </a:r>
                <a14:m>
                  <m:oMath xmlns:m="http://schemas.openxmlformats.org/officeDocument/2006/math">
                    <m:r>
                      <a:rPr lang="vi-VN" sz="4000" i="1">
                        <a:latin typeface="Cambria Math" panose="02040503050406030204" pitchFamily="18" charset="0"/>
                        <a:cs typeface="Arial" panose="020B0604020202020204" pitchFamily="34" charset="0"/>
                      </a:rPr>
                      <m:t>𝑓</m:t>
                    </m:r>
                    <m:d>
                      <m:dPr>
                        <m:ctrlPr>
                          <a:rPr lang="vi-VN" sz="4000" i="1">
                            <a:latin typeface="Cambria Math" panose="02040503050406030204" pitchFamily="18" charset="0"/>
                            <a:cs typeface="Arial" panose="020B0604020202020204" pitchFamily="34" charset="0"/>
                          </a:rPr>
                        </m:ctrlPr>
                      </m:dPr>
                      <m:e>
                        <m:r>
                          <a:rPr lang="vi-VN" sz="4000" i="1">
                            <a:latin typeface="Cambria Math" panose="02040503050406030204" pitchFamily="18" charset="0"/>
                            <a:cs typeface="Arial" panose="020B0604020202020204" pitchFamily="34" charset="0"/>
                          </a:rPr>
                          <m:t>𝑥</m:t>
                        </m:r>
                      </m:e>
                    </m:d>
                  </m:oMath>
                </a14:m>
                <a:r>
                  <a:rPr lang="vi-VN" sz="4000">
                    <a:latin typeface="Arial" panose="020B0604020202020204" pitchFamily="34" charset="0"/>
                    <a:cs typeface="Arial" panose="020B0604020202020204" pitchFamily="34" charset="0"/>
                  </a:rPr>
                  <a:t> là tuần hoàn.</a:t>
                </a:r>
                <a:endParaRPr lang="en-US" sz="4000">
                  <a:latin typeface="Arial" panose="020B0604020202020204" pitchFamily="34" charset="0"/>
                  <a:cs typeface="Arial" panose="020B0604020202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938842" y="5883202"/>
                <a:ext cx="14630400" cy="3785652"/>
              </a:xfrm>
              <a:prstGeom prst="rect">
                <a:avLst/>
              </a:prstGeom>
              <a:blipFill rotWithShape="0">
                <a:blip r:embed="rId6"/>
                <a:stretch>
                  <a:fillRect l="-1458" r="-1500" b="-3060"/>
                </a:stretch>
              </a:blipFill>
            </p:spPr>
            <p:txBody>
              <a:bodyPr/>
              <a:lstStyle/>
              <a:p>
                <a:r>
                  <a:rPr lang="en-US">
                    <a:noFill/>
                  </a:rPr>
                  <a:t> </a:t>
                </a:r>
              </a:p>
            </p:txBody>
          </p:sp>
        </mc:Fallback>
      </mc:AlternateContent>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606152">
            <a:off x="274645" y="7822272"/>
            <a:ext cx="2046388" cy="2079182"/>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19752" y="426322"/>
            <a:ext cx="1211878" cy="1726308"/>
          </a:xfrm>
          <a:prstGeom prst="rect">
            <a:avLst/>
          </a:prstGeom>
        </p:spPr>
      </p:pic>
    </p:spTree>
    <p:extLst>
      <p:ext uri="{BB962C8B-B14F-4D97-AF65-F5344CB8AC3E}">
        <p14:creationId xmlns:p14="http://schemas.microsoft.com/office/powerpoint/2010/main" val="252525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grpSp>
        <p:nvGrpSpPr>
          <p:cNvPr id="3" name="Group 2"/>
          <p:cNvGrpSpPr/>
          <p:nvPr/>
        </p:nvGrpSpPr>
        <p:grpSpPr>
          <a:xfrm>
            <a:off x="838200" y="2400300"/>
            <a:ext cx="5577840" cy="6165192"/>
            <a:chOff x="365761" y="618234"/>
            <a:chExt cx="5577840" cy="6165192"/>
          </a:xfrm>
        </p:grpSpPr>
        <p:sp>
          <p:nvSpPr>
            <p:cNvPr id="4" name="Freeform 20"/>
            <p:cNvSpPr/>
            <p:nvPr/>
          </p:nvSpPr>
          <p:spPr>
            <a:xfrm>
              <a:off x="365761" y="618234"/>
              <a:ext cx="5577840" cy="6165192"/>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effectLst>
              <a:outerShdw blurRad="63500" sx="102000" sy="102000" algn="ctr" rotWithShape="0">
                <a:prstClr val="black">
                  <a:alpha val="40000"/>
                </a:prstClr>
              </a:outerShdw>
            </a:effectLst>
          </p:spPr>
          <p:txBody>
            <a:bodyPr/>
            <a:lstStyle/>
            <a:p>
              <a:endParaRPr lang="en-US"/>
            </a:p>
          </p:txBody>
        </p:sp>
        <p:sp>
          <p:nvSpPr>
            <p:cNvPr id="5" name="Rectangle 4"/>
            <p:cNvSpPr/>
            <p:nvPr/>
          </p:nvSpPr>
          <p:spPr>
            <a:xfrm>
              <a:off x="822959" y="2852262"/>
              <a:ext cx="4663443"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L</a:t>
              </a:r>
              <a:r>
                <a:rPr lang="nl-NL" sz="4000">
                  <a:latin typeface="Arial" panose="020B0604020202020204" pitchFamily="34" charset="0"/>
                  <a:cs typeface="Arial" panose="020B0604020202020204" pitchFamily="34" charset="0"/>
                </a:rPr>
                <a:t>ấy ví dụ và chứng minh đó là hàm số tuần hoàn.</a:t>
              </a:r>
              <a:endParaRPr lang="en-US" sz="4000">
                <a:latin typeface="Arial" panose="020B0604020202020204" pitchFamily="34" charset="0"/>
                <a:cs typeface="Arial" panose="020B0604020202020204" pitchFamily="34" charset="0"/>
              </a:endParaRPr>
            </a:p>
          </p:txBody>
        </p:sp>
        <p:sp>
          <p:nvSpPr>
            <p:cNvPr id="6" name="TextBox 5"/>
            <p:cNvSpPr txBox="1"/>
            <p:nvPr/>
          </p:nvSpPr>
          <p:spPr>
            <a:xfrm>
              <a:off x="1249680" y="1904051"/>
              <a:ext cx="3810000" cy="707886"/>
            </a:xfrm>
            <a:prstGeom prst="rect">
              <a:avLst/>
            </a:prstGeom>
            <a:noFill/>
          </p:spPr>
          <p:txBody>
            <a:bodyPr wrap="square" rtlCol="0">
              <a:spAutoFit/>
            </a:bodyPr>
            <a:lstStyle/>
            <a:p>
              <a:pPr algn="ctr"/>
              <a:r>
                <a:rPr lang="vi-VN" sz="4000" b="1">
                  <a:solidFill>
                    <a:srgbClr val="C00000"/>
                  </a:solidFill>
                  <a:latin typeface="Arial" panose="020B0604020202020204" pitchFamily="34" charset="0"/>
                  <a:cs typeface="Arial" panose="020B0604020202020204" pitchFamily="34" charset="0"/>
                </a:rPr>
                <a:t>Luyện tập 2:</a:t>
              </a:r>
              <a:endParaRPr lang="en-US" sz="4000" b="1">
                <a:solidFill>
                  <a:srgbClr val="C00000"/>
                </a:solidFill>
                <a:latin typeface="Arial" panose="020B0604020202020204" pitchFamily="34" charset="0"/>
                <a:cs typeface="Arial" panose="020B0604020202020204" pitchFamily="34" charset="0"/>
              </a:endParaRPr>
            </a:p>
          </p:txBody>
        </p:sp>
      </p:grpSp>
      <p:grpSp>
        <p:nvGrpSpPr>
          <p:cNvPr id="7" name="Group 6"/>
          <p:cNvGrpSpPr/>
          <p:nvPr/>
        </p:nvGrpSpPr>
        <p:grpSpPr>
          <a:xfrm>
            <a:off x="10972800" y="730820"/>
            <a:ext cx="2202182" cy="1465837"/>
            <a:chOff x="11559260" y="1415572"/>
            <a:chExt cx="2202182" cy="1465837"/>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9" name="TextBox 8"/>
            <p:cNvSpPr txBox="1"/>
            <p:nvPr/>
          </p:nvSpPr>
          <p:spPr>
            <a:xfrm>
              <a:off x="11860251" y="1730430"/>
              <a:ext cx="1600200" cy="707886"/>
            </a:xfrm>
            <a:prstGeom prst="rect">
              <a:avLst/>
            </a:prstGeom>
            <a:noFill/>
          </p:spPr>
          <p:txBody>
            <a:bodyPr wrap="square" rtlCol="0">
              <a:spAutoFit/>
            </a:bodyPr>
            <a:lstStyle/>
            <a:p>
              <a:pPr algn="ctr"/>
              <a:r>
                <a:rPr lang="vi-VN" sz="4000" b="1">
                  <a:latin typeface="Arial" panose="020B0604020202020204" pitchFamily="34" charset="0"/>
                  <a:cs typeface="Arial" panose="020B0604020202020204" pitchFamily="34" charset="0"/>
                </a:rPr>
                <a:t>Giải</a:t>
              </a:r>
              <a:endParaRPr lang="en-US" sz="4000" b="1">
                <a:latin typeface="Arial" panose="020B0604020202020204" pitchFamily="34" charset="0"/>
                <a:cs typeface="Arial" panose="020B0604020202020204" pitchFamily="34" charset="0"/>
              </a:endParaRPr>
            </a:p>
          </p:txBody>
        </p:sp>
      </p:grpSp>
      <p:grpSp>
        <p:nvGrpSpPr>
          <p:cNvPr id="14" name="Group 13"/>
          <p:cNvGrpSpPr/>
          <p:nvPr/>
        </p:nvGrpSpPr>
        <p:grpSpPr>
          <a:xfrm>
            <a:off x="588331" y="432960"/>
            <a:ext cx="6670249" cy="1646046"/>
            <a:chOff x="518160" y="108851"/>
            <a:chExt cx="6670249" cy="1646046"/>
          </a:xfrm>
        </p:grpSpPr>
        <p:sp>
          <p:nvSpPr>
            <p:cNvPr id="11" name="TextBox 10"/>
            <p:cNvSpPr txBox="1"/>
            <p:nvPr/>
          </p:nvSpPr>
          <p:spPr>
            <a:xfrm>
              <a:off x="1986487" y="931874"/>
              <a:ext cx="5201922" cy="707886"/>
            </a:xfrm>
            <a:prstGeom prst="rect">
              <a:avLst/>
            </a:prstGeom>
            <a:noFill/>
          </p:spPr>
          <p:txBody>
            <a:bodyPr wrap="square" rtlCol="0">
              <a:spAutoFit/>
            </a:bodyPr>
            <a:lstStyle/>
            <a:p>
              <a:r>
                <a:rPr lang="vi-VN" sz="4000" b="1">
                  <a:solidFill>
                    <a:srgbClr val="002060"/>
                  </a:solidFill>
                  <a:latin typeface="Arial" panose="020B0604020202020204" pitchFamily="34" charset="0"/>
                  <a:cs typeface="Arial" panose="020B0604020202020204" pitchFamily="34" charset="0"/>
                </a:rPr>
                <a:t>Hoạt động cá nhân</a:t>
              </a:r>
              <a:endParaRPr lang="en-US" sz="4000" b="1">
                <a:solidFill>
                  <a:srgbClr val="00206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6"/>
            <a:stretch>
              <a:fillRect/>
            </a:stretch>
          </p:blipFill>
          <p:spPr>
            <a:xfrm>
              <a:off x="518160" y="108851"/>
              <a:ext cx="1301957" cy="1646046"/>
            </a:xfrm>
            <a:prstGeom prst="rect">
              <a:avLst/>
            </a:prstGeom>
          </p:spPr>
        </p:pic>
      </p:grpSp>
      <mc:AlternateContent xmlns:mc="http://schemas.openxmlformats.org/markup-compatibility/2006" xmlns:a14="http://schemas.microsoft.com/office/drawing/2010/main">
        <mc:Choice Requires="a14">
          <p:sp>
            <p:nvSpPr>
              <p:cNvPr id="15" name="Rectangle 14"/>
              <p:cNvSpPr/>
              <p:nvPr/>
            </p:nvSpPr>
            <p:spPr>
              <a:xfrm>
                <a:off x="7501891" y="1857508"/>
                <a:ext cx="9144000" cy="3821111"/>
              </a:xfrm>
              <a:prstGeom prst="rect">
                <a:avLst/>
              </a:prstGeom>
            </p:spPr>
            <p:txBody>
              <a:bodyPr>
                <a:spAutoFit/>
              </a:bodyPr>
              <a:lstStyle/>
              <a:p>
                <a:pPr algn="just">
                  <a:lnSpc>
                    <a:spcPct val="150000"/>
                  </a:lnSpc>
                  <a:spcAft>
                    <a:spcPts val="0"/>
                  </a:spcAft>
                </a:pPr>
                <a:r>
                  <a:rPr lang="nl-NL" sz="3600" b="1" u="sng">
                    <a:latin typeface="Arial" panose="020B0604020202020204" pitchFamily="34" charset="0"/>
                    <a:ea typeface="Times New Roman" panose="02020603050405020304" pitchFamily="18" charset="0"/>
                    <a:cs typeface="Arial" panose="020B0604020202020204" pitchFamily="34" charset="0"/>
                  </a:rPr>
                  <a:t>Ví dụ</a:t>
                </a:r>
                <a:r>
                  <a:rPr lang="nl-NL" sz="3600" b="1">
                    <a:latin typeface="Arial" panose="020B0604020202020204" pitchFamily="34" charset="0"/>
                    <a:ea typeface="Times New Roman" panose="02020603050405020304" pitchFamily="18" charset="0"/>
                    <a:cs typeface="Arial" panose="020B0604020202020204" pitchFamily="34" charset="0"/>
                  </a:rPr>
                  <a:t>:</a:t>
                </a:r>
                <a:endParaRPr lang="en-US" sz="3600" b="1">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3600">
                    <a:effectLst/>
                    <a:latin typeface="Arial" panose="020B0604020202020204" pitchFamily="34" charset="0"/>
                    <a:ea typeface="Times New Roman" panose="02020603050405020304" pitchFamily="18" charset="0"/>
                    <a:cs typeface="Arial" panose="020B0604020202020204" pitchFamily="34" charset="0"/>
                  </a:rPr>
                  <a:t>Cho T là một số hữu tỉ và hàm số f(x) được cho bởi công thức sau:</a:t>
                </a:r>
                <a:endParaRPr lang="en-US" sz="3600">
                  <a:effectLst/>
                  <a:latin typeface="Arial" panose="020B0604020202020204" pitchFamily="34" charset="0"/>
                  <a:ea typeface="Calibri" panose="020F050202020403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nl-NL" sz="3600" i="1" kern="0">
                          <a:effectLst/>
                          <a:latin typeface="Cambria Math" panose="02040503050406030204" pitchFamily="18" charset="0"/>
                          <a:ea typeface="Times New Roman" panose="02020603050405020304" pitchFamily="18" charset="0"/>
                          <a:cs typeface="Times New Roman" panose="02020603050405020304" pitchFamily="18" charset="0"/>
                        </a:rPr>
                        <m:t>𝑓</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nl-NL" sz="3600" i="1" kern="0">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3         </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n</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ế</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u</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x</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l</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à </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s</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ố </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h</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ữ</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u</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t</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ỉ</m:t>
                              </m:r>
                            </m:e>
                            <m:e>
                              <m:r>
                                <a:rPr lang="nl-NL" sz="3600" i="1" kern="0">
                                  <a:effectLst/>
                                  <a:latin typeface="Cambria Math" panose="02040503050406030204" pitchFamily="18" charset="0"/>
                                  <a:ea typeface="Times New Roman" panose="02020603050405020304" pitchFamily="18" charset="0"/>
                                  <a:cs typeface="Times New Roman" panose="02020603050405020304" pitchFamily="18" charset="0"/>
                                </a:rPr>
                                <m:t>−</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3      </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n</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ế</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u</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x</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l</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à </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s</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ố </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v</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ô </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t</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ỉ   </m:t>
                              </m:r>
                            </m:e>
                          </m:eqArr>
                        </m:e>
                      </m:d>
                    </m:oMath>
                  </m:oMathPara>
                </a14:m>
                <a:endParaRPr lang="en-US" sz="3600">
                  <a:latin typeface="Arial" panose="020B060402020202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7501891" y="1857508"/>
                <a:ext cx="9144000" cy="3821111"/>
              </a:xfrm>
              <a:prstGeom prst="rect">
                <a:avLst/>
              </a:prstGeom>
              <a:blipFill rotWithShape="0">
                <a:blip r:embed="rId7"/>
                <a:stretch>
                  <a:fillRect l="-2067" r="-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7501891" y="5859151"/>
                <a:ext cx="10610849" cy="4247317"/>
              </a:xfrm>
              <a:prstGeom prst="rect">
                <a:avLst/>
              </a:prstGeom>
            </p:spPr>
            <p:txBody>
              <a:bodyPr wrap="square">
                <a:spAutoFit/>
              </a:bodyPr>
              <a:lstStyle/>
              <a:p>
                <a:pPr algn="just">
                  <a:lnSpc>
                    <a:spcPct val="150000"/>
                  </a:lnSpc>
                  <a:spcAft>
                    <a:spcPts val="0"/>
                  </a:spcAft>
                </a:pPr>
                <a:r>
                  <a:rPr lang="nl-NL" sz="3600" b="1" u="sng">
                    <a:latin typeface="Arial" panose="020B0604020202020204" pitchFamily="34" charset="0"/>
                    <a:ea typeface="Times New Roman" panose="02020603050405020304" pitchFamily="18" charset="0"/>
                    <a:cs typeface="Arial" panose="020B0604020202020204" pitchFamily="34" charset="0"/>
                  </a:rPr>
                  <a:t>Chứng minh</a:t>
                </a:r>
                <a:r>
                  <a:rPr lang="nl-NL" sz="3600">
                    <a:effectLst/>
                    <a:latin typeface="Arial" panose="020B0604020202020204" pitchFamily="34" charset="0"/>
                    <a:ea typeface="Times New Roman" panose="02020603050405020304" pitchFamily="18" charset="0"/>
                    <a:cs typeface="Arial" panose="020B0604020202020204" pitchFamily="34" charset="0"/>
                  </a:rPr>
                  <a:t>:</a:t>
                </a:r>
                <a:r>
                  <a:rPr lang="vi-VN" sz="360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3600" i="1">
                        <a:effectLst/>
                        <a:latin typeface="Cambria Math" panose="02040503050406030204" pitchFamily="18" charset="0"/>
                        <a:ea typeface="Times New Roman" panose="02020603050405020304" pitchFamily="18" charset="0"/>
                        <a:cs typeface="Times New Roman" panose="02020603050405020304" pitchFamily="18" charset="0"/>
                      </a:rPr>
                      <m:t>𝑓</m:t>
                    </m:r>
                    <m:r>
                      <a:rPr lang="nl-NL" sz="3600" i="1">
                        <a:effectLst/>
                        <a:latin typeface="Cambria Math" panose="02040503050406030204" pitchFamily="18" charset="0"/>
                        <a:ea typeface="Times New Roman" panose="02020603050405020304" pitchFamily="18" charset="0"/>
                        <a:cs typeface="Times New Roman" panose="02020603050405020304" pitchFamily="18" charset="0"/>
                      </a:rPr>
                      <m:t>(</m:t>
                    </m:r>
                    <m:r>
                      <a:rPr lang="nl-NL" sz="36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nl-NL" sz="36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nl-NL" sz="3600">
                    <a:effectLst/>
                    <a:latin typeface="Arial" panose="020B0604020202020204" pitchFamily="34" charset="0"/>
                    <a:ea typeface="Times New Roman" panose="02020603050405020304" pitchFamily="18" charset="0"/>
                    <a:cs typeface="Arial" panose="020B0604020202020204" pitchFamily="34" charset="0"/>
                  </a:rPr>
                  <a:t> có tập xác định trên </a:t>
                </a:r>
                <a14:m>
                  <m:oMath xmlns:m="http://schemas.openxmlformats.org/officeDocument/2006/math">
                    <m:r>
                      <a:rPr lang="nl-NL" sz="3600" i="1">
                        <a:effectLst/>
                        <a:latin typeface="Cambria Math" panose="02040503050406030204" pitchFamily="18" charset="0"/>
                        <a:ea typeface="Times New Roman" panose="02020603050405020304" pitchFamily="18" charset="0"/>
                        <a:cs typeface="Times New Roman" panose="02020603050405020304" pitchFamily="18" charset="0"/>
                      </a:rPr>
                      <m:t>ℝ</m:t>
                    </m:r>
                  </m:oMath>
                </a14:m>
                <a:r>
                  <a:rPr lang="nl-NL"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3600">
                    <a:effectLst/>
                    <a:latin typeface="Arial" panose="020B0604020202020204" pitchFamily="34" charset="0"/>
                    <a:ea typeface="Times New Roman" panose="02020603050405020304" pitchFamily="18" charset="0"/>
                    <a:cs typeface="Arial" panose="020B0604020202020204" pitchFamily="34" charset="0"/>
                  </a:rPr>
                  <a:t>Nếu x là số hữu tỉ thì x + T cũng là số hữu tỉ;</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3600">
                    <a:effectLst/>
                    <a:latin typeface="Arial" panose="020B0604020202020204" pitchFamily="34" charset="0"/>
                    <a:ea typeface="Times New Roman" panose="02020603050405020304" pitchFamily="18" charset="0"/>
                    <a:cs typeface="Arial" panose="020B0604020202020204" pitchFamily="34" charset="0"/>
                  </a:rPr>
                  <a:t>Nếu x là số vô tỉ thì x + T cũng là số vô tỉ.</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3600">
                    <a:effectLst/>
                    <a:latin typeface="Arial" panose="020B0604020202020204" pitchFamily="34" charset="0"/>
                    <a:ea typeface="Times New Roman" panose="02020603050405020304" pitchFamily="18" charset="0"/>
                    <a:cs typeface="Arial" panose="020B0604020202020204" pitchFamily="34" charset="0"/>
                  </a:rPr>
                  <a:t>Do đó f(x + T) = f(x) với mọi x.</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3600">
                    <a:effectLst/>
                    <a:latin typeface="Arial" panose="020B0604020202020204" pitchFamily="34" charset="0"/>
                    <a:ea typeface="Times New Roman" panose="02020603050405020304" pitchFamily="18" charset="0"/>
                    <a:cs typeface="Arial" panose="020B0604020202020204" pitchFamily="34" charset="0"/>
                  </a:rPr>
                  <a:t>Vậy hàm số f(x) là hàm số tuần hoàn.</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7501891" y="5859151"/>
                <a:ext cx="10610849" cy="4247317"/>
              </a:xfrm>
              <a:prstGeom prst="rect">
                <a:avLst/>
              </a:prstGeom>
              <a:blipFill rotWithShape="0">
                <a:blip r:embed="rId8"/>
                <a:stretch>
                  <a:fillRect l="-1782" b="-2009"/>
                </a:stretch>
              </a:blipFill>
            </p:spPr>
            <p:txBody>
              <a:bodyPr/>
              <a:lstStyle/>
              <a:p>
                <a:r>
                  <a:rPr lang="en-US">
                    <a:noFill/>
                  </a:rPr>
                  <a:t> </a:t>
                </a:r>
              </a:p>
            </p:txBody>
          </p:sp>
        </mc:Fallback>
      </mc:AlternateContent>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638273" y="5228128"/>
            <a:ext cx="1395098" cy="4615997"/>
          </a:xfrm>
          <a:prstGeom prst="rect">
            <a:avLst/>
          </a:prstGeom>
        </p:spPr>
      </p:pic>
    </p:spTree>
    <p:extLst>
      <p:ext uri="{BB962C8B-B14F-4D97-AF65-F5344CB8AC3E}">
        <p14:creationId xmlns:p14="http://schemas.microsoft.com/office/powerpoint/2010/main" val="267418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anim calcmode="lin" valueType="num">
                                      <p:cBhvr>
                                        <p:cTn id="30" dur="500" fill="hold"/>
                                        <p:tgtEl>
                                          <p:spTgt spid="16"/>
                                        </p:tgtEl>
                                        <p:attrNameLst>
                                          <p:attrName>ppt_x</p:attrName>
                                        </p:attrNameLst>
                                      </p:cBhvr>
                                      <p:tavLst>
                                        <p:tav tm="0">
                                          <p:val>
                                            <p:strVal val="#ppt_x"/>
                                          </p:val>
                                        </p:tav>
                                        <p:tav tm="100000">
                                          <p:val>
                                            <p:strVal val="#ppt_x"/>
                                          </p:val>
                                        </p:tav>
                                      </p:tavLst>
                                    </p:anim>
                                    <p:anim calcmode="lin" valueType="num">
                                      <p:cBhvr>
                                        <p:cTn id="31" dur="5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anim calcmode="lin" valueType="num">
                                      <p:cBhvr>
                                        <p:cTn id="35" dur="500" fill="hold"/>
                                        <p:tgtEl>
                                          <p:spTgt spid="17"/>
                                        </p:tgtEl>
                                        <p:attrNameLst>
                                          <p:attrName>ppt_x</p:attrName>
                                        </p:attrNameLst>
                                      </p:cBhvr>
                                      <p:tavLst>
                                        <p:tav tm="0">
                                          <p:val>
                                            <p:strVal val="#ppt_x"/>
                                          </p:val>
                                        </p:tav>
                                        <p:tav tm="100000">
                                          <p:val>
                                            <p:strVal val="#ppt_x"/>
                                          </p:val>
                                        </p:tav>
                                      </p:tavLst>
                                    </p:anim>
                                    <p:anim calcmode="lin" valueType="num">
                                      <p:cBhvr>
                                        <p:cTn id="36"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grpSp>
        <p:nvGrpSpPr>
          <p:cNvPr id="9" name="Group 8"/>
          <p:cNvGrpSpPr/>
          <p:nvPr/>
        </p:nvGrpSpPr>
        <p:grpSpPr>
          <a:xfrm>
            <a:off x="1474152" y="400050"/>
            <a:ext cx="10545037" cy="1905000"/>
            <a:chOff x="1216234" y="430142"/>
            <a:chExt cx="10545037" cy="1905000"/>
          </a:xfrm>
        </p:grpSpPr>
        <p:pic>
          <p:nvPicPr>
            <p:cNvPr id="3" name="Picture 2"/>
            <p:cNvPicPr>
              <a:picLocks noChangeAspect="1"/>
            </p:cNvPicPr>
            <p:nvPr/>
          </p:nvPicPr>
          <p:blipFill>
            <a:blip r:embed="rId3"/>
            <a:stretch>
              <a:fillRect/>
            </a:stretch>
          </p:blipFill>
          <p:spPr>
            <a:xfrm rot="1819507">
              <a:off x="1216234" y="430142"/>
              <a:ext cx="1503947" cy="1905000"/>
            </a:xfrm>
            <a:prstGeom prst="rect">
              <a:avLst/>
            </a:prstGeom>
          </p:spPr>
        </p:pic>
        <p:sp>
          <p:nvSpPr>
            <p:cNvPr id="4" name="Rectangle 3"/>
            <p:cNvSpPr/>
            <p:nvPr/>
          </p:nvSpPr>
          <p:spPr>
            <a:xfrm>
              <a:off x="2819400" y="1028699"/>
              <a:ext cx="8941871" cy="707886"/>
            </a:xfrm>
            <a:prstGeom prst="rect">
              <a:avLst/>
            </a:prstGeom>
          </p:spPr>
          <p:txBody>
            <a:bodyPr wrap="none">
              <a:spAutoFit/>
            </a:bodyPr>
            <a:lstStyle/>
            <a:p>
              <a:r>
                <a:rPr lang="en-US" sz="4000" i="1">
                  <a:solidFill>
                    <a:srgbClr val="002060"/>
                  </a:solidFill>
                  <a:latin typeface="Arial" panose="020B0604020202020204" pitchFamily="34" charset="0"/>
                  <a:cs typeface="Arial" panose="020B0604020202020204" pitchFamily="34" charset="0"/>
                </a:rPr>
                <a:t>Quan sát </a:t>
              </a:r>
              <a:r>
                <a:rPr lang="vi-VN" sz="4000" i="1">
                  <a:solidFill>
                    <a:srgbClr val="002060"/>
                  </a:solidFill>
                  <a:latin typeface="Arial" panose="020B0604020202020204" pitchFamily="34" charset="0"/>
                  <a:cs typeface="Arial" panose="020B0604020202020204" pitchFamily="34" charset="0"/>
                </a:rPr>
                <a:t>lại </a:t>
              </a:r>
              <a:r>
                <a:rPr lang="en-US" sz="4000" i="1">
                  <a:solidFill>
                    <a:srgbClr val="002060"/>
                  </a:solidFill>
                  <a:latin typeface="Arial" panose="020B0604020202020204" pitchFamily="34" charset="0"/>
                  <a:cs typeface="Arial" panose="020B0604020202020204" pitchFamily="34" charset="0"/>
                </a:rPr>
                <a:t>đồ thị </a:t>
              </a:r>
              <a:r>
                <a:rPr lang="vi-VN" sz="4000" i="1">
                  <a:solidFill>
                    <a:srgbClr val="002060"/>
                  </a:solidFill>
                  <a:latin typeface="Arial" panose="020B0604020202020204" pitchFamily="34" charset="0"/>
                  <a:cs typeface="Arial" panose="020B0604020202020204" pitchFamily="34" charset="0"/>
                </a:rPr>
                <a:t>H</a:t>
              </a:r>
              <a:r>
                <a:rPr lang="en-US" sz="4000" i="1">
                  <a:solidFill>
                    <a:srgbClr val="002060"/>
                  </a:solidFill>
                  <a:latin typeface="Arial" panose="020B0604020202020204" pitchFamily="34" charset="0"/>
                  <a:cs typeface="Arial" panose="020B0604020202020204" pitchFamily="34" charset="0"/>
                </a:rPr>
                <a:t>ình 21 và cho biết:</a:t>
              </a:r>
            </a:p>
          </p:txBody>
        </p:sp>
      </p:gr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546"/>
          <a:stretch/>
        </p:blipFill>
        <p:spPr>
          <a:xfrm>
            <a:off x="1096118" y="1879689"/>
            <a:ext cx="16192500" cy="4885637"/>
          </a:xfrm>
          <a:prstGeom prst="rect">
            <a:avLst/>
          </a:prstGeom>
        </p:spPr>
      </p:pic>
      <p:grpSp>
        <p:nvGrpSpPr>
          <p:cNvPr id="8" name="Group 7"/>
          <p:cNvGrpSpPr/>
          <p:nvPr/>
        </p:nvGrpSpPr>
        <p:grpSpPr>
          <a:xfrm>
            <a:off x="802640" y="6515100"/>
            <a:ext cx="16425863" cy="3362774"/>
            <a:chOff x="420394" y="6502528"/>
            <a:chExt cx="16425863" cy="3362774"/>
          </a:xfrm>
        </p:grpSpPr>
        <p:sp>
          <p:nvSpPr>
            <p:cNvPr id="6" name="Rectangle 5"/>
            <p:cNvSpPr/>
            <p:nvPr/>
          </p:nvSpPr>
          <p:spPr>
            <a:xfrm>
              <a:off x="1530057" y="7002980"/>
              <a:ext cx="15316200" cy="2862322"/>
            </a:xfrm>
            <a:prstGeom prst="rect">
              <a:avLst/>
            </a:prstGeom>
            <a:solidFill>
              <a:schemeClr val="bg1"/>
            </a:solidFill>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Từ đồ thị hàm số đó trên đoạn [a; a + T], ta dịch chuyển song song với trục hoành sang phải hoặc sang trái theo đoạn có độ dài T thì ta được đồ thị hàm số trên đoạn nào?</a:t>
              </a:r>
              <a:endParaRPr lang="en-US" sz="400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394" y="6502528"/>
              <a:ext cx="1343025" cy="1230538"/>
            </a:xfrm>
            <a:prstGeom prst="rect">
              <a:avLst/>
            </a:prstGeom>
          </p:spPr>
        </p:pic>
      </p:grpSp>
    </p:spTree>
    <p:extLst>
      <p:ext uri="{BB962C8B-B14F-4D97-AF65-F5344CB8AC3E}">
        <p14:creationId xmlns:p14="http://schemas.microsoft.com/office/powerpoint/2010/main" val="54433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grpSp>
        <p:nvGrpSpPr>
          <p:cNvPr id="8" name="Group 8"/>
          <p:cNvGrpSpPr/>
          <p:nvPr/>
        </p:nvGrpSpPr>
        <p:grpSpPr>
          <a:xfrm>
            <a:off x="609600" y="652448"/>
            <a:ext cx="17035072" cy="1454661"/>
            <a:chOff x="0" y="0"/>
            <a:chExt cx="4486603" cy="474202"/>
          </a:xfrm>
        </p:grpSpPr>
        <p:sp>
          <p:nvSpPr>
            <p:cNvPr id="9" name="Freeform 9"/>
            <p:cNvSpPr/>
            <p:nvPr/>
          </p:nvSpPr>
          <p:spPr>
            <a:xfrm>
              <a:off x="0" y="0"/>
              <a:ext cx="4486603" cy="47420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txBody>
            <a:bodyPr/>
            <a:lstStyle/>
            <a:p>
              <a:endParaRPr lang="en-US"/>
            </a:p>
          </p:txBody>
        </p:sp>
        <p:sp>
          <p:nvSpPr>
            <p:cNvPr id="10" name="TextBox 10"/>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11" name="TextBox 11"/>
          <p:cNvSpPr txBox="1"/>
          <p:nvPr/>
        </p:nvSpPr>
        <p:spPr>
          <a:xfrm>
            <a:off x="995754" y="295162"/>
            <a:ext cx="16230600" cy="1583062"/>
          </a:xfrm>
          <a:prstGeom prst="rect">
            <a:avLst/>
          </a:prstGeom>
        </p:spPr>
        <p:txBody>
          <a:bodyPr lIns="0" tIns="0" rIns="0" bIns="0" rtlCol="0" anchor="t">
            <a:spAutoFit/>
          </a:bodyPr>
          <a:lstStyle/>
          <a:p>
            <a:pPr algn="ctr">
              <a:lnSpc>
                <a:spcPts val="13999"/>
              </a:lnSpc>
            </a:pPr>
            <a:r>
              <a:rPr lang="vi-VN" sz="6000" b="1" dirty="0">
                <a:solidFill>
                  <a:srgbClr val="FFFFFF"/>
                </a:solidFill>
              </a:rPr>
              <a:t>KHỞI ĐỘNG</a:t>
            </a:r>
            <a:endParaRPr lang="en-US" sz="6000" b="1" dirty="0">
              <a:solidFill>
                <a:srgbClr val="FFFFFF"/>
              </a:solidFill>
            </a:endParaRPr>
          </a:p>
        </p:txBody>
      </p:sp>
      <p:grpSp>
        <p:nvGrpSpPr>
          <p:cNvPr id="3" name="Group 2"/>
          <p:cNvGrpSpPr/>
          <p:nvPr/>
        </p:nvGrpSpPr>
        <p:grpSpPr>
          <a:xfrm>
            <a:off x="7621831" y="2722136"/>
            <a:ext cx="10022842" cy="6949835"/>
            <a:chOff x="7621831" y="2722136"/>
            <a:chExt cx="10022842" cy="6949835"/>
          </a:xfrm>
        </p:grpSpPr>
        <p:sp>
          <p:nvSpPr>
            <p:cNvPr id="6" name="Freeform 6"/>
            <p:cNvSpPr/>
            <p:nvPr/>
          </p:nvSpPr>
          <p:spPr>
            <a:xfrm rot="-5400000">
              <a:off x="9158334" y="1185633"/>
              <a:ext cx="6949835" cy="10022842"/>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r:embed="rId3">
                <a:extLst>
                  <a:ext uri="{96DAC541-7B7A-43D3-8B79-37D633B846F1}">
                    <asvg:svgBlip xmlns:asvg="http://schemas.microsoft.com/office/drawing/2016/SVG/main" xmlns="" r:embed="rId4"/>
                  </a:ext>
                </a:extLst>
              </a:blip>
              <a:stretch>
                <a:fillRect l="-519" r="-519"/>
              </a:stretch>
            </a:blipFill>
          </p:spPr>
          <p:txBody>
            <a:bodyPr/>
            <a:lstStyle/>
            <a:p>
              <a:endParaRPr lang="en-US"/>
            </a:p>
          </p:txBody>
        </p:sp>
        <p:sp>
          <p:nvSpPr>
            <p:cNvPr id="4" name="Rectangle 3"/>
            <p:cNvSpPr/>
            <p:nvPr/>
          </p:nvSpPr>
          <p:spPr>
            <a:xfrm>
              <a:off x="8836581" y="2984158"/>
              <a:ext cx="8000926" cy="6555641"/>
            </a:xfrm>
            <a:prstGeom prst="rect">
              <a:avLst/>
            </a:prstGeom>
          </p:spPr>
          <p:txBody>
            <a:bodyPr wrap="square">
              <a:spAutoFit/>
            </a:bodyPr>
            <a:lstStyle/>
            <a:p>
              <a:pPr algn="just">
                <a:lnSpc>
                  <a:spcPct val="150000"/>
                </a:lnSpc>
              </a:pPr>
              <a:r>
                <a:rPr lang="vi-VN" sz="4000"/>
                <a:t>Guồng nước (hay còn gọi là cọn nước) không chỉ là công cụ phục vụ sản xuất nông nghiệp, mà đã trở thành hình ảnh quen thuộc của bản làng và là một nét văn hoá đặc trưng của đồng bào dân tộc miền núi phía Bắc.</a:t>
              </a:r>
              <a:endParaRPr lang="en-US" sz="4000"/>
            </a:p>
          </p:txBody>
        </p:sp>
      </p:gr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947" t="4295" r="42306" b="4009"/>
          <a:stretch/>
        </p:blipFill>
        <p:spPr>
          <a:xfrm>
            <a:off x="619760" y="2750076"/>
            <a:ext cx="6709844" cy="6789723"/>
          </a:xfrm>
          <a:prstGeom prst="rect">
            <a:avLst/>
          </a:prstGeom>
          <a:ln w="76200">
            <a:solidFill>
              <a:schemeClr val="bg1"/>
            </a:solidFill>
          </a:ln>
          <a:effectLst>
            <a:outerShdw blurRad="50800" dist="38100" dir="8100000" algn="tr"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grpSp>
        <p:nvGrpSpPr>
          <p:cNvPr id="7" name="Group 7"/>
          <p:cNvGrpSpPr/>
          <p:nvPr/>
        </p:nvGrpSpPr>
        <p:grpSpPr>
          <a:xfrm>
            <a:off x="5372203" y="1783601"/>
            <a:ext cx="12458597" cy="7857777"/>
            <a:chOff x="0" y="0"/>
            <a:chExt cx="15147194" cy="8647954"/>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sp>
        <p:nvSpPr>
          <p:cNvPr id="22" name="Freeform 22"/>
          <p:cNvSpPr/>
          <p:nvPr/>
        </p:nvSpPr>
        <p:spPr>
          <a:xfrm rot="8248605" flipH="1">
            <a:off x="15016676" y="-425088"/>
            <a:ext cx="2431267" cy="3206707"/>
          </a:xfrm>
          <a:custGeom>
            <a:avLst/>
            <a:gdLst/>
            <a:ahLst/>
            <a:cxnLst/>
            <a:rect l="l" t="t" r="r" b="b"/>
            <a:pathLst>
              <a:path w="2431267" h="3206707">
                <a:moveTo>
                  <a:pt x="2431268" y="0"/>
                </a:moveTo>
                <a:lnTo>
                  <a:pt x="0" y="0"/>
                </a:lnTo>
                <a:lnTo>
                  <a:pt x="0" y="3206708"/>
                </a:lnTo>
                <a:lnTo>
                  <a:pt x="2431268" y="3206708"/>
                </a:lnTo>
                <a:lnTo>
                  <a:pt x="2431268"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0" name="Freeform 20"/>
          <p:cNvSpPr/>
          <p:nvPr/>
        </p:nvSpPr>
        <p:spPr>
          <a:xfrm>
            <a:off x="635401" y="571500"/>
            <a:ext cx="4334170" cy="4012910"/>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effectLst>
            <a:outerShdw blurRad="50800" dist="38100" dir="18900000" algn="bl" rotWithShape="0">
              <a:prstClr val="black">
                <a:alpha val="40000"/>
              </a:prstClr>
            </a:outerShdw>
          </a:effectLst>
        </p:spPr>
        <p:txBody>
          <a:bodyPr/>
          <a:lstStyle/>
          <a:p>
            <a:endParaRPr lang="en-US"/>
          </a:p>
        </p:txBody>
      </p:sp>
      <p:pic>
        <p:nvPicPr>
          <p:cNvPr id="27" name="Picture 26"/>
          <p:cNvPicPr>
            <a:picLocks noChangeAspect="1"/>
          </p:cNvPicPr>
          <p:nvPr/>
        </p:nvPicPr>
        <p:blipFill>
          <a:blip r:embed="rId7"/>
          <a:stretch>
            <a:fillRect/>
          </a:stretch>
        </p:blipFill>
        <p:spPr>
          <a:xfrm>
            <a:off x="975919" y="4290552"/>
            <a:ext cx="5129306" cy="5959177"/>
          </a:xfrm>
          <a:prstGeom prst="rect">
            <a:avLst/>
          </a:prstGeom>
        </p:spPr>
      </p:pic>
      <p:sp>
        <p:nvSpPr>
          <p:cNvPr id="5" name="TextBox 4"/>
          <p:cNvSpPr txBox="1"/>
          <p:nvPr/>
        </p:nvSpPr>
        <p:spPr>
          <a:xfrm>
            <a:off x="1240386" y="2027697"/>
            <a:ext cx="3124200" cy="830997"/>
          </a:xfrm>
          <a:prstGeom prst="rect">
            <a:avLst/>
          </a:prstGeom>
          <a:noFill/>
        </p:spPr>
        <p:txBody>
          <a:bodyPr wrap="square" rtlCol="0">
            <a:spAutoFit/>
          </a:bodyPr>
          <a:lstStyle/>
          <a:p>
            <a:pPr algn="ctr"/>
            <a:r>
              <a:rPr lang="vi-VN" sz="4800" b="1">
                <a:solidFill>
                  <a:srgbClr val="C00000"/>
                </a:solidFill>
                <a:latin typeface="Arial" panose="020B0604020202020204" pitchFamily="34" charset="0"/>
                <a:cs typeface="Arial" panose="020B0604020202020204" pitchFamily="34" charset="0"/>
              </a:rPr>
              <a:t>Nhận xét</a:t>
            </a:r>
            <a:endParaRPr lang="en-US" sz="4800" b="1">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6297078" y="2793627"/>
            <a:ext cx="10744968" cy="5909310"/>
          </a:xfrm>
          <a:prstGeom prst="rect">
            <a:avLst/>
          </a:prstGeom>
        </p:spPr>
        <p:txBody>
          <a:bodyPr wrap="square">
            <a:spAutoFit/>
          </a:bodyPr>
          <a:lstStyle/>
          <a:p>
            <a:pPr algn="just">
              <a:lnSpc>
                <a:spcPct val="150000"/>
              </a:lnSpc>
            </a:pPr>
            <a:r>
              <a:rPr lang="vi-VN" sz="4200">
                <a:latin typeface="Arial" panose="020B0604020202020204" pitchFamily="34" charset="0"/>
                <a:cs typeface="Arial" panose="020B0604020202020204" pitchFamily="34" charset="0"/>
              </a:rPr>
              <a:t>Cho hàm số tuần hoàn chu kì T. Từ đồ thị hàm số đó trên đoạn [a; a + T], ta dịch chuyển song song với trục hoành sang phải (hoặc sang trái) theo đoạn có độ dài T thì được đồ thị hàm số trên đoạn [a + T; a + 2T] (hoặc [a – T; a]).</a:t>
            </a:r>
            <a:endParaRPr lang="en-US" sz="4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236403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grpSp>
        <p:nvGrpSpPr>
          <p:cNvPr id="7" name="Group 6"/>
          <p:cNvGrpSpPr/>
          <p:nvPr/>
        </p:nvGrpSpPr>
        <p:grpSpPr>
          <a:xfrm>
            <a:off x="626464" y="467910"/>
            <a:ext cx="17035072" cy="1290652"/>
            <a:chOff x="609600" y="652449"/>
            <a:chExt cx="17035072" cy="1290652"/>
          </a:xfrm>
        </p:grpSpPr>
        <p:sp>
          <p:nvSpPr>
            <p:cNvPr id="8" name="Freeform 9"/>
            <p:cNvSpPr/>
            <p:nvPr/>
          </p:nvSpPr>
          <p:spPr>
            <a:xfrm>
              <a:off x="609600" y="652449"/>
              <a:ext cx="17035072" cy="129065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txBody>
            <a:bodyPr/>
            <a:lstStyle/>
            <a:p>
              <a:endParaRPr lang="en-US"/>
            </a:p>
          </p:txBody>
        </p:sp>
        <p:sp>
          <p:nvSpPr>
            <p:cNvPr id="9" name="TextBox 8"/>
            <p:cNvSpPr txBox="1"/>
            <p:nvPr/>
          </p:nvSpPr>
          <p:spPr>
            <a:xfrm>
              <a:off x="1392836" y="913054"/>
              <a:ext cx="15468600" cy="769441"/>
            </a:xfrm>
            <a:prstGeom prst="rect">
              <a:avLst/>
            </a:prstGeom>
            <a:noFill/>
          </p:spPr>
          <p:txBody>
            <a:bodyPr wrap="square" rtlCol="0">
              <a:spAutoFit/>
            </a:bodyPr>
            <a:lstStyle/>
            <a:p>
              <a:pPr algn="ctr"/>
              <a:r>
                <a:rPr lang="vi-VN" sz="4400" b="1">
                  <a:solidFill>
                    <a:schemeClr val="bg1"/>
                  </a:solidFill>
                  <a:latin typeface="Arial" panose="020B0604020202020204" pitchFamily="34" charset="0"/>
                  <a:cs typeface="Arial" panose="020B0604020202020204" pitchFamily="34" charset="0"/>
                </a:rPr>
                <a:t>II. HÀM SỐ y = sinx</a:t>
              </a:r>
              <a:endParaRPr lang="en-US" sz="4400" b="1">
                <a:solidFill>
                  <a:schemeClr val="bg1"/>
                </a:solidFill>
                <a:latin typeface="Arial" panose="020B0604020202020204" pitchFamily="34" charset="0"/>
                <a:cs typeface="Arial" panose="020B0604020202020204" pitchFamily="34" charset="0"/>
              </a:endParaRPr>
            </a:p>
          </p:txBody>
        </p:sp>
      </p:grpSp>
      <p:sp>
        <p:nvSpPr>
          <p:cNvPr id="10" name="Pentagon 9"/>
          <p:cNvSpPr/>
          <p:nvPr/>
        </p:nvSpPr>
        <p:spPr>
          <a:xfrm>
            <a:off x="5080" y="2226472"/>
            <a:ext cx="4185920" cy="1219200"/>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1. Định nghĩa</a:t>
            </a:r>
            <a:endParaRPr lang="en-US" sz="4000" b="1">
              <a:solidFill>
                <a:schemeClr val="bg1"/>
              </a:solidFill>
              <a:latin typeface="Arial" panose="020B0604020202020204" pitchFamily="34" charset="0"/>
              <a:cs typeface="Arial" panose="020B0604020202020204" pitchFamily="34" charset="0"/>
            </a:endParaRPr>
          </a:p>
        </p:txBody>
      </p:sp>
      <p:grpSp>
        <p:nvGrpSpPr>
          <p:cNvPr id="13" name="Group 12"/>
          <p:cNvGrpSpPr/>
          <p:nvPr/>
        </p:nvGrpSpPr>
        <p:grpSpPr>
          <a:xfrm>
            <a:off x="618226" y="3851820"/>
            <a:ext cx="11296404" cy="3136933"/>
            <a:chOff x="618226" y="3851820"/>
            <a:chExt cx="11296404" cy="3136933"/>
          </a:xfrm>
        </p:grpSpPr>
        <p:sp>
          <p:nvSpPr>
            <p:cNvPr id="11" name="Rounded Rectangle 10"/>
            <p:cNvSpPr/>
            <p:nvPr/>
          </p:nvSpPr>
          <p:spPr>
            <a:xfrm>
              <a:off x="626464" y="3851820"/>
              <a:ext cx="1605558"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HĐ3</a:t>
              </a:r>
              <a:endParaRPr lang="en-US" sz="4000" b="1">
                <a:solidFill>
                  <a:schemeClr val="tx1"/>
                </a:solidFill>
                <a:latin typeface="Arial" panose="020B0604020202020204" pitchFamily="34" charset="0"/>
                <a:cs typeface="Arial" panose="020B0604020202020204" pitchFamily="34" charset="0"/>
              </a:endParaRPr>
            </a:p>
          </p:txBody>
        </p:sp>
        <p:sp>
          <p:nvSpPr>
            <p:cNvPr id="12" name="TextBox 11"/>
            <p:cNvSpPr txBox="1"/>
            <p:nvPr/>
          </p:nvSpPr>
          <p:spPr>
            <a:xfrm>
              <a:off x="618226" y="3941765"/>
              <a:ext cx="11296404" cy="3046988"/>
            </a:xfrm>
            <a:prstGeom prst="rect">
              <a:avLst/>
            </a:prstGeom>
            <a:noFill/>
          </p:spPr>
          <p:txBody>
            <a:bodyPr wrap="square" rtlCol="0">
              <a:spAutoFit/>
            </a:bodyPr>
            <a:lstStyle/>
            <a:p>
              <a:pPr algn="just">
                <a:lnSpc>
                  <a:spcPct val="160000"/>
                </a:lnSpc>
              </a:pPr>
              <a:r>
                <a:rPr lang="vi-VN" sz="4000">
                  <a:latin typeface="Arial" panose="020B0604020202020204" pitchFamily="34" charset="0"/>
                  <a:cs typeface="Arial" panose="020B0604020202020204" pitchFamily="34" charset="0"/>
                </a:rPr>
                <a:t>            Với mỗi số thực x, tồn tại duy nhất điểm M trên đường tròn lượng giác sao cho (OA, OM) = x (rad) (Hình 22). Hãy xác định sinx.</a:t>
              </a:r>
              <a:endParaRPr lang="en-US" sz="4000">
                <a:latin typeface="Arial" panose="020B0604020202020204" pitchFamily="34" charset="0"/>
                <a:cs typeface="Arial" panose="020B0604020202020204" pitchFamily="34" charset="0"/>
              </a:endParaRPr>
            </a:p>
          </p:txBody>
        </p:sp>
      </p:gr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14630" y="2693926"/>
            <a:ext cx="6373370" cy="6831283"/>
          </a:xfrm>
          <a:prstGeom prst="rect">
            <a:avLst/>
          </a:prstGeom>
        </p:spPr>
      </p:pic>
      <p:sp>
        <p:nvSpPr>
          <p:cNvPr id="15" name="Rectangle 14"/>
          <p:cNvSpPr/>
          <p:nvPr/>
        </p:nvSpPr>
        <p:spPr>
          <a:xfrm>
            <a:off x="710626" y="7038538"/>
            <a:ext cx="8052374" cy="1938992"/>
          </a:xfrm>
          <a:prstGeom prst="rect">
            <a:avLst/>
          </a:prstGeom>
        </p:spPr>
        <p:txBody>
          <a:bodyPr wrap="square">
            <a:spAutoFit/>
          </a:bodyPr>
          <a:lstStyle/>
          <a:p>
            <a:pPr algn="just">
              <a:lnSpc>
                <a:spcPct val="150000"/>
              </a:lnSpc>
              <a:spcAft>
                <a:spcPts val="0"/>
              </a:spcAft>
            </a:pPr>
            <a:r>
              <a:rPr lang="fr-FR" sz="4000">
                <a:solidFill>
                  <a:srgbClr val="0070C0"/>
                </a:solidFill>
                <a:latin typeface="Arial" panose="020B0604020202020204" pitchFamily="34" charset="0"/>
                <a:ea typeface="Calibri" panose="020F0502020204030204" pitchFamily="34" charset="0"/>
                <a:cs typeface="Arial" panose="020B0604020202020204" pitchFamily="34" charset="0"/>
              </a:rPr>
              <a:t>Giả sử tung độ của điểm M là y.</a:t>
            </a:r>
            <a:endParaRPr lang="en-US" sz="40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000">
                <a:solidFill>
                  <a:srgbClr val="0070C0"/>
                </a:solidFill>
                <a:effectLst/>
                <a:latin typeface="Arial" panose="020B0604020202020204" pitchFamily="34" charset="0"/>
                <a:ea typeface="Calibri" panose="020F0502020204030204" pitchFamily="34" charset="0"/>
                <a:cs typeface="Arial" panose="020B0604020202020204" pitchFamily="34" charset="0"/>
              </a:rPr>
              <a:t>Khi đó ta có sinx = y.</a:t>
            </a:r>
            <a:endParaRPr lang="en-US" sz="400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Rectangle 15"/>
              <p:cNvSpPr/>
              <p:nvPr/>
            </p:nvSpPr>
            <p:spPr>
              <a:xfrm>
                <a:off x="2087781" y="8966580"/>
                <a:ext cx="12268200" cy="1015663"/>
              </a:xfrm>
              <a:prstGeom prst="rect">
                <a:avLst/>
              </a:prstGeom>
            </p:spPr>
            <p:txBody>
              <a:bodyPr wrap="square">
                <a:spAutoFit/>
              </a:bodyPr>
              <a:lstStyle/>
              <a:p>
                <a:pPr lvl="0" algn="just">
                  <a:lnSpc>
                    <a:spcPct val="150000"/>
                  </a:lnSpc>
                </a:pPr>
                <a:r>
                  <a:rPr lang="fr-FR" sz="4000">
                    <a:solidFill>
                      <a:srgbClr val="C00000"/>
                    </a:solidFill>
                    <a:latin typeface="Arial" panose="020B0604020202020204" pitchFamily="34" charset="0"/>
                    <a:ea typeface="Calibri" panose="020F0502020204030204" pitchFamily="34" charset="0"/>
                    <a:cs typeface="Arial" panose="020B0604020202020204" pitchFamily="34" charset="0"/>
                  </a:rPr>
                  <a:t>Ứng với mỗi số thực x, có duy nhất một giá trị </a:t>
                </a:r>
                <a14:m>
                  <m:oMath xmlns:m="http://schemas.openxmlformats.org/officeDocument/2006/math">
                    <m:func>
                      <m:func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a:solidFill>
                              <a:srgbClr val="C00000"/>
                            </a:solidFill>
                            <a:latin typeface="Cambria Math" panose="02040503050406030204" pitchFamily="18" charset="0"/>
                            <a:ea typeface="Calibri" panose="020F0502020204030204" pitchFamily="34" charset="0"/>
                            <a:cs typeface="Times New Roman" panose="02020603050405020304" pitchFamily="18" charset="0"/>
                          </a:rPr>
                          <m:t>sin</m:t>
                        </m:r>
                      </m:fName>
                      <m:e>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func>
                  </m:oMath>
                </a14:m>
                <a:r>
                  <a:rPr lang="fr-FR" sz="4000">
                    <a:solidFill>
                      <a:srgbClr val="C00000"/>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2087781" y="8966580"/>
                <a:ext cx="12268200" cy="1015663"/>
              </a:xfrm>
              <a:prstGeom prst="rect">
                <a:avLst/>
              </a:prstGeom>
              <a:blipFill rotWithShape="0">
                <a:blip r:embed="rId4"/>
                <a:stretch>
                  <a:fillRect l="-1739" b="-13772"/>
                </a:stretch>
              </a:blipFill>
            </p:spPr>
            <p:txBody>
              <a:bodyPr/>
              <a:lstStyle/>
              <a:p>
                <a:r>
                  <a:rPr lang="en-US">
                    <a:noFill/>
                  </a:rPr>
                  <a:t> </a:t>
                </a:r>
              </a:p>
            </p:txBody>
          </p:sp>
        </mc:Fallback>
      </mc:AlternateContent>
      <p:sp>
        <p:nvSpPr>
          <p:cNvPr id="17" name="Right Arrow 16"/>
          <p:cNvSpPr/>
          <p:nvPr/>
        </p:nvSpPr>
        <p:spPr>
          <a:xfrm>
            <a:off x="919955" y="9171956"/>
            <a:ext cx="979489" cy="618255"/>
          </a:xfrm>
          <a:prstGeom prst="rightArrow">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9618327"/>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p:tgtEl>
                                          <p:spTgt spid="17"/>
                                        </p:tgtEl>
                                        <p:attrNameLst>
                                          <p:attrName>ppt_x</p:attrName>
                                        </p:attrNameLst>
                                      </p:cBhvr>
                                      <p:tavLst>
                                        <p:tav tm="0">
                                          <p:val>
                                            <p:strVal val="#ppt_x-#ppt_w*1.125000"/>
                                          </p:val>
                                        </p:tav>
                                        <p:tav tm="100000">
                                          <p:val>
                                            <p:strVal val="#ppt_x"/>
                                          </p:val>
                                        </p:tav>
                                      </p:tavLst>
                                    </p:anim>
                                    <p:animEffect transition="in" filter="wipe(right)">
                                      <p:cBhvr>
                                        <p:cTn id="30" dur="500"/>
                                        <p:tgtEl>
                                          <p:spTgt spid="17"/>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P spid="16" grpId="0"/>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grpSp>
        <p:nvGrpSpPr>
          <p:cNvPr id="7" name="Group 7"/>
          <p:cNvGrpSpPr/>
          <p:nvPr/>
        </p:nvGrpSpPr>
        <p:grpSpPr>
          <a:xfrm>
            <a:off x="5372203" y="1783601"/>
            <a:ext cx="12458597" cy="7857777"/>
            <a:chOff x="0" y="0"/>
            <a:chExt cx="15147194" cy="8647954"/>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sp>
        <p:nvSpPr>
          <p:cNvPr id="22" name="Freeform 22"/>
          <p:cNvSpPr/>
          <p:nvPr/>
        </p:nvSpPr>
        <p:spPr>
          <a:xfrm rot="8248605" flipH="1">
            <a:off x="15016676" y="-425088"/>
            <a:ext cx="2431267" cy="3206707"/>
          </a:xfrm>
          <a:custGeom>
            <a:avLst/>
            <a:gdLst/>
            <a:ahLst/>
            <a:cxnLst/>
            <a:rect l="l" t="t" r="r" b="b"/>
            <a:pathLst>
              <a:path w="2431267" h="3206707">
                <a:moveTo>
                  <a:pt x="2431268" y="0"/>
                </a:moveTo>
                <a:lnTo>
                  <a:pt x="0" y="0"/>
                </a:lnTo>
                <a:lnTo>
                  <a:pt x="0" y="3206708"/>
                </a:lnTo>
                <a:lnTo>
                  <a:pt x="2431268" y="3206708"/>
                </a:lnTo>
                <a:lnTo>
                  <a:pt x="2431268"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0" name="Freeform 20"/>
          <p:cNvSpPr/>
          <p:nvPr/>
        </p:nvSpPr>
        <p:spPr>
          <a:xfrm>
            <a:off x="635401" y="571500"/>
            <a:ext cx="4334170" cy="4012910"/>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effectLst>
            <a:outerShdw blurRad="50800" dist="38100" dir="18900000" algn="bl" rotWithShape="0">
              <a:prstClr val="black">
                <a:alpha val="40000"/>
              </a:prstClr>
            </a:outerShdw>
          </a:effectLst>
        </p:spPr>
        <p:txBody>
          <a:bodyPr/>
          <a:lstStyle/>
          <a:p>
            <a:endParaRPr lang="en-US"/>
          </a:p>
        </p:txBody>
      </p:sp>
      <p:pic>
        <p:nvPicPr>
          <p:cNvPr id="27" name="Picture 26"/>
          <p:cNvPicPr>
            <a:picLocks noChangeAspect="1"/>
          </p:cNvPicPr>
          <p:nvPr/>
        </p:nvPicPr>
        <p:blipFill>
          <a:blip r:embed="rId7"/>
          <a:stretch>
            <a:fillRect/>
          </a:stretch>
        </p:blipFill>
        <p:spPr>
          <a:xfrm>
            <a:off x="975919" y="4290552"/>
            <a:ext cx="5129306" cy="5959177"/>
          </a:xfrm>
          <a:prstGeom prst="rect">
            <a:avLst/>
          </a:prstGeom>
        </p:spPr>
      </p:pic>
      <p:sp>
        <p:nvSpPr>
          <p:cNvPr id="5" name="TextBox 4"/>
          <p:cNvSpPr txBox="1"/>
          <p:nvPr/>
        </p:nvSpPr>
        <p:spPr>
          <a:xfrm>
            <a:off x="1061819" y="2015528"/>
            <a:ext cx="3481333" cy="830997"/>
          </a:xfrm>
          <a:prstGeom prst="rect">
            <a:avLst/>
          </a:prstGeom>
          <a:noFill/>
        </p:spPr>
        <p:txBody>
          <a:bodyPr wrap="square" rtlCol="0">
            <a:spAutoFit/>
          </a:bodyPr>
          <a:lstStyle/>
          <a:p>
            <a:pPr algn="ctr"/>
            <a:r>
              <a:rPr lang="vi-VN" sz="4800" b="1">
                <a:solidFill>
                  <a:srgbClr val="C00000"/>
                </a:solidFill>
                <a:latin typeface="Arial" panose="020B0604020202020204" pitchFamily="34" charset="0"/>
                <a:cs typeface="Arial" panose="020B0604020202020204" pitchFamily="34" charset="0"/>
              </a:rPr>
              <a:t>Định nghĩa</a:t>
            </a:r>
            <a:endParaRPr lang="en-US" sz="48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6503949" y="2791977"/>
                <a:ext cx="10314522" cy="5509200"/>
              </a:xfrm>
              <a:prstGeom prst="rect">
                <a:avLst/>
              </a:prstGeom>
            </p:spPr>
            <p:txBody>
              <a:bodyPr wrap="square">
                <a:spAutoFit/>
              </a:bodyPr>
              <a:lstStyle/>
              <a:p>
                <a:pPr algn="just">
                  <a:lnSpc>
                    <a:spcPct val="200000"/>
                  </a:lnSpc>
                </a:pPr>
                <a:r>
                  <a:rPr lang="fr-FR" sz="4400">
                    <a:latin typeface="Arial" panose="020B0604020202020204" pitchFamily="34" charset="0"/>
                    <a:cs typeface="Arial" panose="020B0604020202020204" pitchFamily="34" charset="0"/>
                  </a:rPr>
                  <a:t>Quy tắc đặt tương ứng mỗi số thực x với một số thực </a:t>
                </a:r>
                <a14:m>
                  <m:oMath xmlns:m="http://schemas.openxmlformats.org/officeDocument/2006/math">
                    <m:func>
                      <m:funcPr>
                        <m:ctrlPr>
                          <a:rPr lang="en-US" sz="4400" i="1">
                            <a:latin typeface="Cambria Math" panose="02040503050406030204" pitchFamily="18" charset="0"/>
                          </a:rPr>
                        </m:ctrlPr>
                      </m:funcPr>
                      <m:fName>
                        <m:r>
                          <m:rPr>
                            <m:sty m:val="p"/>
                          </m:rPr>
                          <a:rPr lang="fr-FR" sz="4400" i="0">
                            <a:latin typeface="Cambria Math" panose="02040503050406030204" pitchFamily="18" charset="0"/>
                          </a:rPr>
                          <m:t>sin</m:t>
                        </m:r>
                      </m:fName>
                      <m:e>
                        <m:r>
                          <m:rPr>
                            <m:sty m:val="p"/>
                          </m:rPr>
                          <a:rPr lang="en-US" sz="4400" i="0">
                            <a:latin typeface="Cambria Math" panose="02040503050406030204" pitchFamily="18" charset="0"/>
                          </a:rPr>
                          <m:t>x</m:t>
                        </m:r>
                      </m:e>
                    </m:func>
                  </m:oMath>
                </a14:m>
                <a:r>
                  <a:rPr lang="fr-FR" sz="4400">
                    <a:latin typeface="Arial" panose="020B0604020202020204" pitchFamily="34" charset="0"/>
                    <a:cs typeface="Arial" panose="020B0604020202020204" pitchFamily="34" charset="0"/>
                  </a:rPr>
                  <a:t> được gọi là hàm số </a:t>
                </a:r>
                <a14:m>
                  <m:oMath xmlns:m="http://schemas.openxmlformats.org/officeDocument/2006/math">
                    <m:r>
                      <m:rPr>
                        <m:sty m:val="p"/>
                      </m:rPr>
                      <a:rPr lang="en-US" sz="4400" i="0" smtClean="0">
                        <a:solidFill>
                          <a:srgbClr val="0070C0"/>
                        </a:solidFill>
                        <a:latin typeface="Cambria Math" panose="02040503050406030204" pitchFamily="18" charset="0"/>
                      </a:rPr>
                      <m:t>y</m:t>
                    </m:r>
                    <m:r>
                      <a:rPr lang="fr-FR" sz="4400" i="0">
                        <a:solidFill>
                          <a:srgbClr val="0070C0"/>
                        </a:solidFill>
                        <a:latin typeface="Cambria Math" panose="02040503050406030204" pitchFamily="18" charset="0"/>
                      </a:rPr>
                      <m:t>=</m:t>
                    </m:r>
                    <m:func>
                      <m:funcPr>
                        <m:ctrlPr>
                          <a:rPr lang="en-US" sz="4400" i="1">
                            <a:solidFill>
                              <a:srgbClr val="0070C0"/>
                            </a:solidFill>
                            <a:latin typeface="Cambria Math" panose="02040503050406030204" pitchFamily="18" charset="0"/>
                          </a:rPr>
                        </m:ctrlPr>
                      </m:funcPr>
                      <m:fName>
                        <m:r>
                          <m:rPr>
                            <m:sty m:val="p"/>
                          </m:rPr>
                          <a:rPr lang="fr-FR" sz="4400" i="0">
                            <a:solidFill>
                              <a:srgbClr val="0070C0"/>
                            </a:solidFill>
                            <a:latin typeface="Cambria Math" panose="02040503050406030204" pitchFamily="18" charset="0"/>
                          </a:rPr>
                          <m:t>sin</m:t>
                        </m:r>
                      </m:fName>
                      <m:e>
                        <m:r>
                          <m:rPr>
                            <m:sty m:val="p"/>
                          </m:rPr>
                          <a:rPr lang="en-US" sz="4400" i="0">
                            <a:solidFill>
                              <a:srgbClr val="0070C0"/>
                            </a:solidFill>
                            <a:latin typeface="Cambria Math" panose="02040503050406030204" pitchFamily="18" charset="0"/>
                          </a:rPr>
                          <m:t>x</m:t>
                        </m:r>
                      </m:e>
                    </m:func>
                  </m:oMath>
                </a14:m>
                <a:r>
                  <a:rPr lang="fr-FR" sz="4400">
                    <a:latin typeface="Arial" panose="020B0604020202020204" pitchFamily="34" charset="0"/>
                    <a:cs typeface="Arial" panose="020B0604020202020204" pitchFamily="34" charset="0"/>
                  </a:rPr>
                  <a:t>.</a:t>
                </a:r>
                <a:endParaRPr lang="en-US" sz="4400">
                  <a:latin typeface="Arial" panose="020B0604020202020204" pitchFamily="34" charset="0"/>
                  <a:cs typeface="Arial" panose="020B0604020202020204" pitchFamily="34" charset="0"/>
                </a:endParaRPr>
              </a:p>
              <a:p>
                <a:pPr algn="just">
                  <a:lnSpc>
                    <a:spcPct val="200000"/>
                  </a:lnSpc>
                </a:pPr>
                <a:r>
                  <a:rPr lang="fr-FR" sz="4400">
                    <a:latin typeface="Arial" panose="020B0604020202020204" pitchFamily="34" charset="0"/>
                    <a:cs typeface="Arial" panose="020B0604020202020204" pitchFamily="34" charset="0"/>
                  </a:rPr>
                  <a:t>Tập xác định của hàm số </a:t>
                </a:r>
                <a14:m>
                  <m:oMath xmlns:m="http://schemas.openxmlformats.org/officeDocument/2006/math">
                    <m:r>
                      <m:rPr>
                        <m:sty m:val="p"/>
                      </m:rPr>
                      <a:rPr lang="en-US" sz="4400" i="0" smtClean="0">
                        <a:solidFill>
                          <a:srgbClr val="0070C0"/>
                        </a:solidFill>
                        <a:latin typeface="Cambria Math" panose="02040503050406030204" pitchFamily="18" charset="0"/>
                      </a:rPr>
                      <m:t>y</m:t>
                    </m:r>
                    <m:r>
                      <a:rPr lang="fr-FR" sz="4400" i="0">
                        <a:solidFill>
                          <a:srgbClr val="0070C0"/>
                        </a:solidFill>
                        <a:latin typeface="Cambria Math" panose="02040503050406030204" pitchFamily="18" charset="0"/>
                      </a:rPr>
                      <m:t>=</m:t>
                    </m:r>
                    <m:func>
                      <m:funcPr>
                        <m:ctrlPr>
                          <a:rPr lang="en-US" sz="4400" i="1">
                            <a:solidFill>
                              <a:srgbClr val="0070C0"/>
                            </a:solidFill>
                            <a:latin typeface="Cambria Math" panose="02040503050406030204" pitchFamily="18" charset="0"/>
                          </a:rPr>
                        </m:ctrlPr>
                      </m:funcPr>
                      <m:fName>
                        <m:r>
                          <m:rPr>
                            <m:sty m:val="p"/>
                          </m:rPr>
                          <a:rPr lang="fr-FR" sz="4400" i="0">
                            <a:solidFill>
                              <a:srgbClr val="0070C0"/>
                            </a:solidFill>
                            <a:latin typeface="Cambria Math" panose="02040503050406030204" pitchFamily="18" charset="0"/>
                          </a:rPr>
                          <m:t>sin</m:t>
                        </m:r>
                      </m:fName>
                      <m:e>
                        <m:r>
                          <m:rPr>
                            <m:sty m:val="p"/>
                          </m:rPr>
                          <a:rPr lang="en-US" sz="4400" i="0">
                            <a:solidFill>
                              <a:srgbClr val="0070C0"/>
                            </a:solidFill>
                            <a:latin typeface="Cambria Math" panose="02040503050406030204" pitchFamily="18" charset="0"/>
                          </a:rPr>
                          <m:t>x</m:t>
                        </m:r>
                      </m:e>
                    </m:func>
                  </m:oMath>
                </a14:m>
                <a:r>
                  <a:rPr lang="fr-FR" sz="4400">
                    <a:latin typeface="Arial" panose="020B0604020202020204" pitchFamily="34" charset="0"/>
                    <a:cs typeface="Arial" panose="020B0604020202020204" pitchFamily="34" charset="0"/>
                  </a:rPr>
                  <a:t> là </a:t>
                </a:r>
                <a14:m>
                  <m:oMath xmlns:m="http://schemas.openxmlformats.org/officeDocument/2006/math">
                    <m:r>
                      <a:rPr lang="fr-FR" sz="4400" i="0">
                        <a:latin typeface="Cambria Math" panose="02040503050406030204" pitchFamily="18" charset="0"/>
                      </a:rPr>
                      <m:t>ℝ</m:t>
                    </m:r>
                  </m:oMath>
                </a14:m>
                <a:r>
                  <a:rPr lang="fr-FR" sz="4400">
                    <a:latin typeface="Arial" panose="020B0604020202020204" pitchFamily="34" charset="0"/>
                    <a:cs typeface="Arial" panose="020B0604020202020204" pitchFamily="34" charset="0"/>
                  </a:rPr>
                  <a:t>.</a:t>
                </a:r>
                <a:endParaRPr lang="en-US" sz="42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503949" y="2791977"/>
                <a:ext cx="10314522" cy="5509200"/>
              </a:xfrm>
              <a:prstGeom prst="rect">
                <a:avLst/>
              </a:prstGeom>
              <a:blipFill rotWithShape="0">
                <a:blip r:embed="rId9"/>
                <a:stretch>
                  <a:fillRect l="-2423" r="-2364" b="-442"/>
                </a:stretch>
              </a:blipFill>
            </p:spPr>
            <p:txBody>
              <a:bodyPr/>
              <a:lstStyle/>
              <a:p>
                <a:r>
                  <a:rPr lang="en-US">
                    <a:noFill/>
                  </a:rPr>
                  <a:t> </a:t>
                </a:r>
              </a:p>
            </p:txBody>
          </p:sp>
        </mc:Fallback>
      </mc:AlternateContent>
    </p:spTree>
    <p:extLst>
      <p:ext uri="{BB962C8B-B14F-4D97-AF65-F5344CB8AC3E}">
        <p14:creationId xmlns:p14="http://schemas.microsoft.com/office/powerpoint/2010/main" val="90335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sp>
        <p:nvSpPr>
          <p:cNvPr id="3" name="Pentagon 2"/>
          <p:cNvSpPr/>
          <p:nvPr/>
        </p:nvSpPr>
        <p:spPr>
          <a:xfrm>
            <a:off x="0" y="495300"/>
            <a:ext cx="8158480" cy="1219200"/>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2. Đồ thị của hàm số y = sinx</a:t>
            </a:r>
            <a:endParaRPr lang="en-US" sz="4000" b="1">
              <a:solidFill>
                <a:schemeClr val="bg1"/>
              </a:solidFill>
              <a:latin typeface="Arial" panose="020B0604020202020204" pitchFamily="34" charset="0"/>
              <a:cs typeface="Arial" panose="020B0604020202020204" pitchFamily="34" charset="0"/>
            </a:endParaRPr>
          </a:p>
        </p:txBody>
      </p:sp>
      <p:grpSp>
        <p:nvGrpSpPr>
          <p:cNvPr id="7" name="Group 6"/>
          <p:cNvGrpSpPr/>
          <p:nvPr/>
        </p:nvGrpSpPr>
        <p:grpSpPr>
          <a:xfrm>
            <a:off x="11658600" y="180520"/>
            <a:ext cx="6436831" cy="1533980"/>
            <a:chOff x="2362200" y="1621388"/>
            <a:chExt cx="6436831" cy="1457863"/>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8831" y="1621388"/>
              <a:ext cx="1600200" cy="1142999"/>
            </a:xfrm>
            <a:prstGeom prst="rect">
              <a:avLst/>
            </a:prstGeom>
          </p:spPr>
        </p:pic>
        <p:sp>
          <p:nvSpPr>
            <p:cNvPr id="5" name="TextBox 4"/>
            <p:cNvSpPr txBox="1"/>
            <p:nvPr/>
          </p:nvSpPr>
          <p:spPr>
            <a:xfrm>
              <a:off x="2362200" y="2371365"/>
              <a:ext cx="5562600" cy="707886"/>
            </a:xfrm>
            <a:prstGeom prst="rect">
              <a:avLst/>
            </a:prstGeom>
            <a:noFill/>
          </p:spPr>
          <p:txBody>
            <a:bodyPr wrap="square" rtlCol="0">
              <a:spAutoFit/>
            </a:bodyPr>
            <a:lstStyle/>
            <a:p>
              <a:r>
                <a:rPr lang="vi-VN" sz="4000" b="1">
                  <a:solidFill>
                    <a:srgbClr val="002060"/>
                  </a:solidFill>
                  <a:latin typeface="Arial" panose="020B0604020202020204" pitchFamily="34" charset="0"/>
                  <a:cs typeface="Arial" panose="020B0604020202020204" pitchFamily="34" charset="0"/>
                </a:rPr>
                <a:t>Thảo luận nhóm 4HS</a:t>
              </a:r>
              <a:endParaRPr lang="en-US" sz="4000" b="1">
                <a:solidFill>
                  <a:srgbClr val="002060"/>
                </a:solidFill>
                <a:latin typeface="Arial" panose="020B0604020202020204" pitchFamily="34" charset="0"/>
                <a:cs typeface="Arial" panose="020B0604020202020204" pitchFamily="34" charset="0"/>
              </a:endParaRPr>
            </a:p>
          </p:txBody>
        </p:sp>
      </p:grpSp>
      <p:sp>
        <p:nvSpPr>
          <p:cNvPr id="8" name="Rounded Rectangle 7"/>
          <p:cNvSpPr/>
          <p:nvPr/>
        </p:nvSpPr>
        <p:spPr>
          <a:xfrm>
            <a:off x="914400" y="2345231"/>
            <a:ext cx="1605558"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HĐ4</a:t>
            </a:r>
            <a:endParaRPr lang="en-US" sz="4000" b="1">
              <a:solidFill>
                <a:schemeClr val="tx1"/>
              </a:solidFill>
              <a:latin typeface="Arial" panose="020B0604020202020204" pitchFamily="34" charset="0"/>
              <a:cs typeface="Arial" panose="020B0604020202020204" pitchFamily="34" charset="0"/>
            </a:endParaRPr>
          </a:p>
        </p:txBody>
      </p:sp>
      <p:sp>
        <p:nvSpPr>
          <p:cNvPr id="9" name="TextBox 8"/>
          <p:cNvSpPr txBox="1"/>
          <p:nvPr/>
        </p:nvSpPr>
        <p:spPr>
          <a:xfrm>
            <a:off x="2857500" y="2541581"/>
            <a:ext cx="5181600" cy="707886"/>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Cho hàm số y = sinx</a:t>
            </a:r>
            <a:endParaRPr lang="en-US" sz="4000">
              <a:latin typeface="Arial" panose="020B0604020202020204" pitchFamily="34" charset="0"/>
              <a:cs typeface="Arial" panose="020B0604020202020204" pitchFamily="34" charset="0"/>
            </a:endParaRPr>
          </a:p>
        </p:txBody>
      </p:sp>
      <p:sp>
        <p:nvSpPr>
          <p:cNvPr id="10" name="TextBox 9"/>
          <p:cNvSpPr txBox="1"/>
          <p:nvPr/>
        </p:nvSpPr>
        <p:spPr>
          <a:xfrm>
            <a:off x="914400" y="3885169"/>
            <a:ext cx="14249400" cy="707886"/>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a) Tìm giá trị y tương ứng với giá trị của x trong bảng sau:</a:t>
            </a:r>
            <a:endParaRPr lang="en-US" sz="400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569" y="5004011"/>
            <a:ext cx="17902862" cy="3038638"/>
          </a:xfrm>
          <a:prstGeom prst="rect">
            <a:avLst/>
          </a:prstGeom>
        </p:spPr>
      </p:pic>
      <p:sp>
        <p:nvSpPr>
          <p:cNvPr id="12" name="TextBox 11"/>
          <p:cNvSpPr txBox="1"/>
          <p:nvPr/>
        </p:nvSpPr>
        <p:spPr>
          <a:xfrm>
            <a:off x="3200400" y="7044877"/>
            <a:ext cx="685800" cy="707886"/>
          </a:xfrm>
          <a:prstGeom prst="rect">
            <a:avLst/>
          </a:prstGeom>
          <a:solidFill>
            <a:srgbClr val="FDF3E2"/>
          </a:solidFill>
        </p:spPr>
        <p:txBody>
          <a:bodyPr wrap="square" rtlCol="0">
            <a:spAutoFit/>
          </a:bodyPr>
          <a:lstStyle/>
          <a:p>
            <a:pPr algn="ctr"/>
            <a:r>
              <a:rPr lang="vi-VN" sz="4000">
                <a:solidFill>
                  <a:srgbClr val="0070C0"/>
                </a:solidFill>
                <a:latin typeface="Arial" panose="020B0604020202020204" pitchFamily="34" charset="0"/>
                <a:cs typeface="Arial" panose="020B0604020202020204" pitchFamily="34" charset="0"/>
              </a:rPr>
              <a:t>0</a:t>
            </a:r>
            <a:endParaRPr lang="en-US" sz="400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p:cNvSpPr txBox="1"/>
              <p:nvPr/>
            </p:nvSpPr>
            <p:spPr>
              <a:xfrm>
                <a:off x="4648200" y="7044877"/>
                <a:ext cx="1138965" cy="720262"/>
              </a:xfrm>
              <a:prstGeom prst="rect">
                <a:avLst/>
              </a:prstGeom>
              <a:solidFill>
                <a:srgbClr val="FDF3E2"/>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US" sz="3600" i="1" smtClean="0">
                              <a:solidFill>
                                <a:srgbClr val="0070C0"/>
                              </a:solidFill>
                              <a:latin typeface="Cambria Math" panose="02040503050406030204" pitchFamily="18" charset="0"/>
                            </a:rPr>
                          </m:ctrlPr>
                        </m:fPr>
                        <m:num>
                          <m:r>
                            <a:rPr lang="vi-VN" sz="3600" b="0" i="1" smtClean="0">
                              <a:solidFill>
                                <a:srgbClr val="0070C0"/>
                              </a:solidFill>
                              <a:latin typeface="Cambria Math" panose="02040503050406030204" pitchFamily="18" charset="0"/>
                            </a:rPr>
                            <m:t>−1</m:t>
                          </m:r>
                        </m:num>
                        <m:den>
                          <m:r>
                            <a:rPr lang="vi-VN" sz="3600" b="0" i="1" smtClean="0">
                              <a:solidFill>
                                <a:srgbClr val="0070C0"/>
                              </a:solidFill>
                              <a:latin typeface="Cambria Math" panose="02040503050406030204" pitchFamily="18" charset="0"/>
                            </a:rPr>
                            <m:t>2</m:t>
                          </m:r>
                        </m:den>
                      </m:f>
                    </m:oMath>
                  </m:oMathPara>
                </a14:m>
                <a:endParaRPr lang="en-US" sz="3600">
                  <a:solidFill>
                    <a:srgbClr val="0070C0"/>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648200" y="7044877"/>
                <a:ext cx="1138965" cy="720262"/>
              </a:xfrm>
              <a:prstGeom prst="rect">
                <a:avLst/>
              </a:prstGeom>
              <a:blipFill rotWithShape="0">
                <a:blip r:embed="rId5"/>
                <a:stretch>
                  <a:fillRect/>
                </a:stretch>
              </a:blipFill>
            </p:spPr>
            <p:txBody>
              <a:bodyPr/>
              <a:lstStyle/>
              <a:p>
                <a:r>
                  <a:rPr lang="en-US">
                    <a:noFill/>
                  </a:rPr>
                  <a:t> </a:t>
                </a:r>
              </a:p>
            </p:txBody>
          </p:sp>
        </mc:Fallback>
      </mc:AlternateContent>
      <p:sp>
        <p:nvSpPr>
          <p:cNvPr id="15" name="TextBox 14"/>
          <p:cNvSpPr txBox="1"/>
          <p:nvPr/>
        </p:nvSpPr>
        <p:spPr>
          <a:xfrm>
            <a:off x="6549165" y="7057253"/>
            <a:ext cx="685800" cy="707886"/>
          </a:xfrm>
          <a:prstGeom prst="rect">
            <a:avLst/>
          </a:prstGeom>
          <a:solidFill>
            <a:srgbClr val="FDF3E2"/>
          </a:solidFill>
        </p:spPr>
        <p:txBody>
          <a:bodyPr wrap="square" rtlCol="0">
            <a:spAutoFit/>
          </a:bodyPr>
          <a:lstStyle/>
          <a:p>
            <a:pPr algn="ctr"/>
            <a:r>
              <a:rPr lang="vi-VN" sz="4000">
                <a:solidFill>
                  <a:srgbClr val="0070C0"/>
                </a:solidFill>
                <a:latin typeface="Arial" panose="020B0604020202020204" pitchFamily="34" charset="0"/>
                <a:cs typeface="Arial" panose="020B0604020202020204" pitchFamily="34" charset="0"/>
              </a:rPr>
              <a:t>-1</a:t>
            </a:r>
            <a:endParaRPr lang="en-US" sz="400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TextBox 15"/>
              <p:cNvSpPr txBox="1"/>
              <p:nvPr/>
            </p:nvSpPr>
            <p:spPr>
              <a:xfrm>
                <a:off x="8039100" y="7092365"/>
                <a:ext cx="1138965" cy="720262"/>
              </a:xfrm>
              <a:prstGeom prst="rect">
                <a:avLst/>
              </a:prstGeom>
              <a:solidFill>
                <a:srgbClr val="FDF3E2"/>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US" sz="3600" i="1" smtClean="0">
                              <a:solidFill>
                                <a:srgbClr val="0070C0"/>
                              </a:solidFill>
                              <a:latin typeface="Cambria Math" panose="02040503050406030204" pitchFamily="18" charset="0"/>
                            </a:rPr>
                          </m:ctrlPr>
                        </m:fPr>
                        <m:num>
                          <m:r>
                            <a:rPr lang="vi-VN" sz="3600" b="0" i="1" smtClean="0">
                              <a:solidFill>
                                <a:srgbClr val="0070C0"/>
                              </a:solidFill>
                              <a:latin typeface="Cambria Math" panose="02040503050406030204" pitchFamily="18" charset="0"/>
                            </a:rPr>
                            <m:t>−1</m:t>
                          </m:r>
                        </m:num>
                        <m:den>
                          <m:r>
                            <a:rPr lang="vi-VN" sz="3600" b="0" i="1" smtClean="0">
                              <a:solidFill>
                                <a:srgbClr val="0070C0"/>
                              </a:solidFill>
                              <a:latin typeface="Cambria Math" panose="02040503050406030204" pitchFamily="18" charset="0"/>
                            </a:rPr>
                            <m:t>2</m:t>
                          </m:r>
                        </m:den>
                      </m:f>
                    </m:oMath>
                  </m:oMathPara>
                </a14:m>
                <a:endParaRPr lang="en-US" sz="3600">
                  <a:solidFill>
                    <a:srgbClr val="0070C0"/>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8039100" y="7092365"/>
                <a:ext cx="1138965" cy="720262"/>
              </a:xfrm>
              <a:prstGeom prst="rect">
                <a:avLst/>
              </a:prstGeom>
              <a:blipFill rotWithShape="0">
                <a:blip r:embed="rId6"/>
                <a:stretch>
                  <a:fillRect/>
                </a:stretch>
              </a:blipFill>
            </p:spPr>
            <p:txBody>
              <a:bodyPr/>
              <a:lstStyle/>
              <a:p>
                <a:r>
                  <a:rPr lang="en-US">
                    <a:noFill/>
                  </a:rPr>
                  <a:t> </a:t>
                </a:r>
              </a:p>
            </p:txBody>
          </p:sp>
        </mc:Fallback>
      </mc:AlternateContent>
      <p:sp>
        <p:nvSpPr>
          <p:cNvPr id="17" name="TextBox 16"/>
          <p:cNvSpPr txBox="1"/>
          <p:nvPr/>
        </p:nvSpPr>
        <p:spPr>
          <a:xfrm>
            <a:off x="9899896" y="7072275"/>
            <a:ext cx="685800" cy="707886"/>
          </a:xfrm>
          <a:prstGeom prst="rect">
            <a:avLst/>
          </a:prstGeom>
          <a:solidFill>
            <a:srgbClr val="FDF3E2"/>
          </a:solidFill>
        </p:spPr>
        <p:txBody>
          <a:bodyPr wrap="square" rtlCol="0">
            <a:spAutoFit/>
          </a:bodyPr>
          <a:lstStyle/>
          <a:p>
            <a:pPr algn="ctr"/>
            <a:r>
              <a:rPr lang="vi-VN" sz="4000">
                <a:solidFill>
                  <a:srgbClr val="0070C0"/>
                </a:solidFill>
                <a:latin typeface="Arial" panose="020B0604020202020204" pitchFamily="34" charset="0"/>
                <a:cs typeface="Arial" panose="020B0604020202020204" pitchFamily="34" charset="0"/>
              </a:rPr>
              <a:t>0</a:t>
            </a:r>
            <a:endParaRPr lang="en-US" sz="400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TextBox 17"/>
              <p:cNvSpPr txBox="1"/>
              <p:nvPr/>
            </p:nvSpPr>
            <p:spPr>
              <a:xfrm>
                <a:off x="11544138" y="7072275"/>
                <a:ext cx="794320" cy="720262"/>
              </a:xfrm>
              <a:prstGeom prst="rect">
                <a:avLst/>
              </a:prstGeom>
              <a:solidFill>
                <a:srgbClr val="FDF3E2"/>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US" sz="3600" i="1" smtClean="0">
                              <a:solidFill>
                                <a:srgbClr val="0070C0"/>
                              </a:solidFill>
                              <a:latin typeface="Cambria Math" panose="02040503050406030204" pitchFamily="18" charset="0"/>
                            </a:rPr>
                          </m:ctrlPr>
                        </m:fPr>
                        <m:num>
                          <m:r>
                            <a:rPr lang="vi-VN" sz="3600" b="0" i="1" smtClean="0">
                              <a:solidFill>
                                <a:srgbClr val="0070C0"/>
                              </a:solidFill>
                              <a:latin typeface="Cambria Math" panose="02040503050406030204" pitchFamily="18" charset="0"/>
                            </a:rPr>
                            <m:t>1</m:t>
                          </m:r>
                        </m:num>
                        <m:den>
                          <m:r>
                            <a:rPr lang="vi-VN" sz="3600" b="0" i="1" smtClean="0">
                              <a:solidFill>
                                <a:srgbClr val="0070C0"/>
                              </a:solidFill>
                              <a:latin typeface="Cambria Math" panose="02040503050406030204" pitchFamily="18" charset="0"/>
                            </a:rPr>
                            <m:t>2</m:t>
                          </m:r>
                        </m:den>
                      </m:f>
                    </m:oMath>
                  </m:oMathPara>
                </a14:m>
                <a:endParaRPr lang="en-US" sz="3600">
                  <a:solidFill>
                    <a:srgbClr val="0070C0"/>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1544138" y="7072275"/>
                <a:ext cx="794320" cy="720262"/>
              </a:xfrm>
              <a:prstGeom prst="rect">
                <a:avLst/>
              </a:prstGeom>
              <a:blipFill rotWithShape="0">
                <a:blip r:embed="rId7"/>
                <a:stretch>
                  <a:fillRect/>
                </a:stretch>
              </a:blipFill>
            </p:spPr>
            <p:txBody>
              <a:bodyPr/>
              <a:lstStyle/>
              <a:p>
                <a:r>
                  <a:rPr lang="en-US">
                    <a:noFill/>
                  </a:rPr>
                  <a:t> </a:t>
                </a:r>
              </a:p>
            </p:txBody>
          </p:sp>
        </mc:Fallback>
      </mc:AlternateContent>
      <p:sp>
        <p:nvSpPr>
          <p:cNvPr id="19" name="TextBox 18"/>
          <p:cNvSpPr txBox="1"/>
          <p:nvPr/>
        </p:nvSpPr>
        <p:spPr>
          <a:xfrm>
            <a:off x="13296153" y="7044877"/>
            <a:ext cx="685800" cy="707886"/>
          </a:xfrm>
          <a:prstGeom prst="rect">
            <a:avLst/>
          </a:prstGeom>
          <a:solidFill>
            <a:srgbClr val="FDF3E2"/>
          </a:solidFill>
        </p:spPr>
        <p:txBody>
          <a:bodyPr wrap="square" rtlCol="0">
            <a:spAutoFit/>
          </a:bodyPr>
          <a:lstStyle/>
          <a:p>
            <a:pPr algn="ctr"/>
            <a:r>
              <a:rPr lang="vi-VN" sz="4000">
                <a:solidFill>
                  <a:srgbClr val="0070C0"/>
                </a:solidFill>
                <a:latin typeface="Arial" panose="020B0604020202020204" pitchFamily="34" charset="0"/>
                <a:cs typeface="Arial" panose="020B0604020202020204" pitchFamily="34" charset="0"/>
              </a:rPr>
              <a:t>1</a:t>
            </a:r>
            <a:endParaRPr lang="en-US" sz="4000">
              <a:solidFill>
                <a:srgbClr val="0070C0"/>
              </a:solidFill>
              <a:latin typeface="Arial" panose="020B0604020202020204" pitchFamily="34" charset="0"/>
              <a:cs typeface="Arial" panose="020B0604020202020204" pitchFamily="34" charset="0"/>
            </a:endParaRPr>
          </a:p>
        </p:txBody>
      </p:sp>
      <p:sp>
        <p:nvSpPr>
          <p:cNvPr id="20" name="TextBox 19"/>
          <p:cNvSpPr txBox="1"/>
          <p:nvPr/>
        </p:nvSpPr>
        <p:spPr>
          <a:xfrm>
            <a:off x="16687053" y="7028986"/>
            <a:ext cx="685800" cy="707886"/>
          </a:xfrm>
          <a:prstGeom prst="rect">
            <a:avLst/>
          </a:prstGeom>
          <a:solidFill>
            <a:srgbClr val="FDF3E2"/>
          </a:solidFill>
        </p:spPr>
        <p:txBody>
          <a:bodyPr wrap="square" rtlCol="0">
            <a:spAutoFit/>
          </a:bodyPr>
          <a:lstStyle/>
          <a:p>
            <a:pPr algn="ctr"/>
            <a:r>
              <a:rPr lang="vi-VN" sz="4000">
                <a:solidFill>
                  <a:srgbClr val="0070C0"/>
                </a:solidFill>
                <a:latin typeface="Arial" panose="020B0604020202020204" pitchFamily="34" charset="0"/>
                <a:cs typeface="Arial" panose="020B0604020202020204" pitchFamily="34" charset="0"/>
              </a:rPr>
              <a:t>0</a:t>
            </a:r>
            <a:endParaRPr lang="en-US" sz="400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1" name="TextBox 20"/>
              <p:cNvSpPr txBox="1"/>
              <p:nvPr/>
            </p:nvSpPr>
            <p:spPr>
              <a:xfrm>
                <a:off x="15035873" y="7059899"/>
                <a:ext cx="794320" cy="720262"/>
              </a:xfrm>
              <a:prstGeom prst="rect">
                <a:avLst/>
              </a:prstGeom>
              <a:solidFill>
                <a:srgbClr val="FDF3E2"/>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US" sz="3600" i="1" smtClean="0">
                              <a:solidFill>
                                <a:srgbClr val="0070C0"/>
                              </a:solidFill>
                              <a:latin typeface="Cambria Math" panose="02040503050406030204" pitchFamily="18" charset="0"/>
                            </a:rPr>
                          </m:ctrlPr>
                        </m:fPr>
                        <m:num>
                          <m:r>
                            <a:rPr lang="vi-VN" sz="3600" b="0" i="1" smtClean="0">
                              <a:solidFill>
                                <a:srgbClr val="0070C0"/>
                              </a:solidFill>
                              <a:latin typeface="Cambria Math" panose="02040503050406030204" pitchFamily="18" charset="0"/>
                            </a:rPr>
                            <m:t>1</m:t>
                          </m:r>
                        </m:num>
                        <m:den>
                          <m:r>
                            <a:rPr lang="vi-VN" sz="3600" b="0" i="1" smtClean="0">
                              <a:solidFill>
                                <a:srgbClr val="0070C0"/>
                              </a:solidFill>
                              <a:latin typeface="Cambria Math" panose="02040503050406030204" pitchFamily="18" charset="0"/>
                            </a:rPr>
                            <m:t>2</m:t>
                          </m:r>
                        </m:den>
                      </m:f>
                    </m:oMath>
                  </m:oMathPara>
                </a14:m>
                <a:endParaRPr lang="en-US" sz="3600">
                  <a:solidFill>
                    <a:srgbClr val="0070C0"/>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5035873" y="7059899"/>
                <a:ext cx="794320" cy="720262"/>
              </a:xfrm>
              <a:prstGeom prst="rect">
                <a:avLst/>
              </a:prstGeom>
              <a:blipFill rotWithShape="0">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6126123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anim calcmode="lin" valueType="num">
                                      <p:cBhvr>
                                        <p:cTn id="33" dur="500" fill="hold"/>
                                        <p:tgtEl>
                                          <p:spTgt spid="11"/>
                                        </p:tgtEl>
                                        <p:attrNameLst>
                                          <p:attrName>ppt_x</p:attrName>
                                        </p:attrNameLst>
                                      </p:cBhvr>
                                      <p:tavLst>
                                        <p:tav tm="0">
                                          <p:val>
                                            <p:strVal val="#ppt_x"/>
                                          </p:val>
                                        </p:tav>
                                        <p:tav tm="100000">
                                          <p:val>
                                            <p:strVal val="#ppt_x"/>
                                          </p:val>
                                        </p:tav>
                                      </p:tavLst>
                                    </p:anim>
                                    <p:anim calcmode="lin" valueType="num">
                                      <p:cBhvr>
                                        <p:cTn id="3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Effect transition="in" filter="fade">
                                      <p:cBhvr>
                                        <p:cTn id="51" dur="500"/>
                                        <p:tgtEl>
                                          <p:spTgt spid="1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Effect transition="in" filter="fade">
                                      <p:cBhvr>
                                        <p:cTn id="56" dur="500"/>
                                        <p:tgtEl>
                                          <p:spTgt spid="16"/>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p:cTn id="59" dur="500" fill="hold"/>
                                        <p:tgtEl>
                                          <p:spTgt spid="17"/>
                                        </p:tgtEl>
                                        <p:attrNameLst>
                                          <p:attrName>ppt_w</p:attrName>
                                        </p:attrNameLst>
                                      </p:cBhvr>
                                      <p:tavLst>
                                        <p:tav tm="0">
                                          <p:val>
                                            <p:fltVal val="0"/>
                                          </p:val>
                                        </p:tav>
                                        <p:tav tm="100000">
                                          <p:val>
                                            <p:strVal val="#ppt_w"/>
                                          </p:val>
                                        </p:tav>
                                      </p:tavLst>
                                    </p:anim>
                                    <p:anim calcmode="lin" valueType="num">
                                      <p:cBhvr>
                                        <p:cTn id="60" dur="500" fill="hold"/>
                                        <p:tgtEl>
                                          <p:spTgt spid="17"/>
                                        </p:tgtEl>
                                        <p:attrNameLst>
                                          <p:attrName>ppt_h</p:attrName>
                                        </p:attrNameLst>
                                      </p:cBhvr>
                                      <p:tavLst>
                                        <p:tav tm="0">
                                          <p:val>
                                            <p:fltVal val="0"/>
                                          </p:val>
                                        </p:tav>
                                        <p:tav tm="100000">
                                          <p:val>
                                            <p:strVal val="#ppt_h"/>
                                          </p:val>
                                        </p:tav>
                                      </p:tavLst>
                                    </p:anim>
                                    <p:animEffect transition="in" filter="fade">
                                      <p:cBhvr>
                                        <p:cTn id="61" dur="500"/>
                                        <p:tgtEl>
                                          <p:spTgt spid="17"/>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p:cTn id="64" dur="500" fill="hold"/>
                                        <p:tgtEl>
                                          <p:spTgt spid="18"/>
                                        </p:tgtEl>
                                        <p:attrNameLst>
                                          <p:attrName>ppt_w</p:attrName>
                                        </p:attrNameLst>
                                      </p:cBhvr>
                                      <p:tavLst>
                                        <p:tav tm="0">
                                          <p:val>
                                            <p:fltVal val="0"/>
                                          </p:val>
                                        </p:tav>
                                        <p:tav tm="100000">
                                          <p:val>
                                            <p:strVal val="#ppt_w"/>
                                          </p:val>
                                        </p:tav>
                                      </p:tavLst>
                                    </p:anim>
                                    <p:anim calcmode="lin" valueType="num">
                                      <p:cBhvr>
                                        <p:cTn id="65" dur="500" fill="hold"/>
                                        <p:tgtEl>
                                          <p:spTgt spid="18"/>
                                        </p:tgtEl>
                                        <p:attrNameLst>
                                          <p:attrName>ppt_h</p:attrName>
                                        </p:attrNameLst>
                                      </p:cBhvr>
                                      <p:tavLst>
                                        <p:tav tm="0">
                                          <p:val>
                                            <p:fltVal val="0"/>
                                          </p:val>
                                        </p:tav>
                                        <p:tav tm="100000">
                                          <p:val>
                                            <p:strVal val="#ppt_h"/>
                                          </p:val>
                                        </p:tav>
                                      </p:tavLst>
                                    </p:anim>
                                    <p:animEffect transition="in" filter="fade">
                                      <p:cBhvr>
                                        <p:cTn id="66" dur="500"/>
                                        <p:tgtEl>
                                          <p:spTgt spid="18"/>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p:cTn id="69" dur="500" fill="hold"/>
                                        <p:tgtEl>
                                          <p:spTgt spid="19"/>
                                        </p:tgtEl>
                                        <p:attrNameLst>
                                          <p:attrName>ppt_w</p:attrName>
                                        </p:attrNameLst>
                                      </p:cBhvr>
                                      <p:tavLst>
                                        <p:tav tm="0">
                                          <p:val>
                                            <p:fltVal val="0"/>
                                          </p:val>
                                        </p:tav>
                                        <p:tav tm="100000">
                                          <p:val>
                                            <p:strVal val="#ppt_w"/>
                                          </p:val>
                                        </p:tav>
                                      </p:tavLst>
                                    </p:anim>
                                    <p:anim calcmode="lin" valueType="num">
                                      <p:cBhvr>
                                        <p:cTn id="70" dur="500" fill="hold"/>
                                        <p:tgtEl>
                                          <p:spTgt spid="19"/>
                                        </p:tgtEl>
                                        <p:attrNameLst>
                                          <p:attrName>ppt_h</p:attrName>
                                        </p:attrNameLst>
                                      </p:cBhvr>
                                      <p:tavLst>
                                        <p:tav tm="0">
                                          <p:val>
                                            <p:fltVal val="0"/>
                                          </p:val>
                                        </p:tav>
                                        <p:tav tm="100000">
                                          <p:val>
                                            <p:strVal val="#ppt_h"/>
                                          </p:val>
                                        </p:tav>
                                      </p:tavLst>
                                    </p:anim>
                                    <p:animEffect transition="in" filter="fade">
                                      <p:cBhvr>
                                        <p:cTn id="71" dur="500"/>
                                        <p:tgtEl>
                                          <p:spTgt spid="19"/>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p:cTn id="74" dur="500" fill="hold"/>
                                        <p:tgtEl>
                                          <p:spTgt spid="20"/>
                                        </p:tgtEl>
                                        <p:attrNameLst>
                                          <p:attrName>ppt_w</p:attrName>
                                        </p:attrNameLst>
                                      </p:cBhvr>
                                      <p:tavLst>
                                        <p:tav tm="0">
                                          <p:val>
                                            <p:fltVal val="0"/>
                                          </p:val>
                                        </p:tav>
                                        <p:tav tm="100000">
                                          <p:val>
                                            <p:strVal val="#ppt_w"/>
                                          </p:val>
                                        </p:tav>
                                      </p:tavLst>
                                    </p:anim>
                                    <p:anim calcmode="lin" valueType="num">
                                      <p:cBhvr>
                                        <p:cTn id="75" dur="500" fill="hold"/>
                                        <p:tgtEl>
                                          <p:spTgt spid="20"/>
                                        </p:tgtEl>
                                        <p:attrNameLst>
                                          <p:attrName>ppt_h</p:attrName>
                                        </p:attrNameLst>
                                      </p:cBhvr>
                                      <p:tavLst>
                                        <p:tav tm="0">
                                          <p:val>
                                            <p:fltVal val="0"/>
                                          </p:val>
                                        </p:tav>
                                        <p:tav tm="100000">
                                          <p:val>
                                            <p:strVal val="#ppt_h"/>
                                          </p:val>
                                        </p:tav>
                                      </p:tavLst>
                                    </p:anim>
                                    <p:animEffect transition="in" filter="fade">
                                      <p:cBhvr>
                                        <p:cTn id="76" dur="500"/>
                                        <p:tgtEl>
                                          <p:spTgt spid="20"/>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p:cTn id="79" dur="500" fill="hold"/>
                                        <p:tgtEl>
                                          <p:spTgt spid="21"/>
                                        </p:tgtEl>
                                        <p:attrNameLst>
                                          <p:attrName>ppt_w</p:attrName>
                                        </p:attrNameLst>
                                      </p:cBhvr>
                                      <p:tavLst>
                                        <p:tav tm="0">
                                          <p:val>
                                            <p:fltVal val="0"/>
                                          </p:val>
                                        </p:tav>
                                        <p:tav tm="100000">
                                          <p:val>
                                            <p:strVal val="#ppt_w"/>
                                          </p:val>
                                        </p:tav>
                                      </p:tavLst>
                                    </p:anim>
                                    <p:anim calcmode="lin" valueType="num">
                                      <p:cBhvr>
                                        <p:cTn id="80" dur="500" fill="hold"/>
                                        <p:tgtEl>
                                          <p:spTgt spid="21"/>
                                        </p:tgtEl>
                                        <p:attrNameLst>
                                          <p:attrName>ppt_h</p:attrName>
                                        </p:attrNameLst>
                                      </p:cBhvr>
                                      <p:tavLst>
                                        <p:tav tm="0">
                                          <p:val>
                                            <p:fltVal val="0"/>
                                          </p:val>
                                        </p:tav>
                                        <p:tav tm="100000">
                                          <p:val>
                                            <p:strVal val="#ppt_h"/>
                                          </p:val>
                                        </p:tav>
                                      </p:tavLst>
                                    </p:anim>
                                    <p:animEffect transition="in" filter="fade">
                                      <p:cBhvr>
                                        <p:cTn id="8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p:bldP spid="10" grpId="0"/>
      <p:bldP spid="12"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sp>
        <p:nvSpPr>
          <p:cNvPr id="3" name="Rounded Rectangle 2"/>
          <p:cNvSpPr/>
          <p:nvPr/>
        </p:nvSpPr>
        <p:spPr>
          <a:xfrm>
            <a:off x="487680" y="495300"/>
            <a:ext cx="1605558"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HĐ4</a:t>
            </a:r>
            <a:endParaRPr lang="en-US" sz="4000" b="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457200" y="647700"/>
                <a:ext cx="17373600" cy="286232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             b) Trong mặt phẳng tọa độ Oxy, hãy biểu diễn các điểm (x; y) trong bảng giá trị ở câu a. Bằng cách làm tương tự, lấy nhiều điểm (x; sinx) với x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a:latin typeface="Arial" panose="020B0604020202020204" pitchFamily="34" charset="0"/>
                    <a:cs typeface="Arial" panose="020B0604020202020204" pitchFamily="34" charset="0"/>
                  </a:rPr>
                  <a:t>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𝜋</m:t>
                    </m:r>
                  </m:oMath>
                </a14:m>
                <a:r>
                  <a:rPr lang="vi-VN" sz="4000">
                    <a:latin typeface="Arial" panose="020B0604020202020204" pitchFamily="34"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𝜋</m:t>
                    </m:r>
                  </m:oMath>
                </a14:m>
                <a:r>
                  <a:rPr lang="vi-VN" sz="4000">
                    <a:latin typeface="Arial" panose="020B0604020202020204" pitchFamily="34" charset="0"/>
                    <a:cs typeface="Arial" panose="020B0604020202020204" pitchFamily="34" charset="0"/>
                  </a:rPr>
                  <a:t>] và nối lại ta được đồ thị hàm số y = sinx trên đoạn </a:t>
                </a:r>
                <a:r>
                  <a:rPr lang="vi-VN" sz="4000">
                    <a:cs typeface="Arial" panose="020B0604020202020204" pitchFamily="34" charset="0"/>
                  </a:rPr>
                  <a:t>[-</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𝜋</m:t>
                    </m:r>
                  </m:oMath>
                </a14:m>
                <a:r>
                  <a:rPr lang="vi-VN" sz="400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𝜋</m:t>
                    </m:r>
                  </m:oMath>
                </a14:m>
                <a:r>
                  <a:rPr lang="vi-VN" sz="4000">
                    <a:cs typeface="Arial" panose="020B0604020202020204" pitchFamily="34" charset="0"/>
                  </a:rPr>
                  <a:t>] (Hình 23).</a:t>
                </a:r>
                <a:endParaRPr lang="en-US" sz="40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57200" y="647700"/>
                <a:ext cx="17373600" cy="2862322"/>
              </a:xfrm>
              <a:prstGeom prst="rect">
                <a:avLst/>
              </a:prstGeom>
              <a:blipFill rotWithShape="0">
                <a:blip r:embed="rId3"/>
                <a:stretch>
                  <a:fillRect l="-1228" r="-1228" b="-4255"/>
                </a:stretch>
              </a:blipFill>
            </p:spPr>
            <p:txBody>
              <a:bodyPr/>
              <a:lstStyle/>
              <a:p>
                <a:r>
                  <a:rPr lang="en-US">
                    <a:noFill/>
                  </a:rPr>
                  <a:t> </a:t>
                </a:r>
              </a:p>
            </p:txBody>
          </p:sp>
        </mc:Fallback>
      </mc:AlternateContent>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0800" y="3507482"/>
            <a:ext cx="12877800" cy="6638865"/>
          </a:xfrm>
          <a:prstGeom prst="rect">
            <a:avLst/>
          </a:prstGeom>
        </p:spPr>
      </p:pic>
    </p:spTree>
    <p:extLst>
      <p:ext uri="{BB962C8B-B14F-4D97-AF65-F5344CB8AC3E}">
        <p14:creationId xmlns:p14="http://schemas.microsoft.com/office/powerpoint/2010/main" val="171786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sp>
        <p:nvSpPr>
          <p:cNvPr id="4" name="Rounded Rectangle 3"/>
          <p:cNvSpPr/>
          <p:nvPr/>
        </p:nvSpPr>
        <p:spPr>
          <a:xfrm>
            <a:off x="944880" y="571500"/>
            <a:ext cx="1605558"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HĐ4</a:t>
            </a:r>
            <a:endParaRPr lang="en-US" sz="4000" b="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p:cNvSpPr txBox="1"/>
              <p:nvPr/>
            </p:nvSpPr>
            <p:spPr>
              <a:xfrm>
                <a:off x="914400" y="723900"/>
                <a:ext cx="16459200" cy="193899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             c) Làm tương tự như trên đối với các đoạn [-3</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𝜋</m:t>
                    </m:r>
                  </m:oMath>
                </a14:m>
                <a:r>
                  <a:rPr lang="vi-VN" sz="4000">
                    <a:latin typeface="Arial" panose="020B0604020202020204" pitchFamily="34"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𝜋</m:t>
                    </m:r>
                    <m:r>
                      <a:rPr lang="vi-VN" sz="4000" b="0" i="0"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a:latin typeface="Arial" panose="020B0604020202020204" pitchFamily="34"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𝜋</m:t>
                    </m:r>
                  </m:oMath>
                </a14:m>
                <a:r>
                  <a:rPr lang="vi-VN" sz="4000">
                    <a:latin typeface="Arial" panose="020B0604020202020204" pitchFamily="34" charset="0"/>
                    <a:cs typeface="Arial" panose="020B0604020202020204" pitchFamily="34" charset="0"/>
                  </a:rPr>
                  <a:t>; 3</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𝜋</m:t>
                    </m:r>
                    <m:r>
                      <a:rPr lang="vi-VN" sz="4000" b="0" i="0"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a:latin typeface="Arial" panose="020B0604020202020204" pitchFamily="34" charset="0"/>
                    <a:cs typeface="Arial" panose="020B0604020202020204" pitchFamily="34" charset="0"/>
                  </a:rPr>
                  <a:t>;... ta có đồ thị hàm số y = sinx trên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ℝ</m:t>
                    </m:r>
                  </m:oMath>
                </a14:m>
                <a:r>
                  <a:rPr lang="vi-VN" sz="4000">
                    <a:latin typeface="Arial" panose="020B0604020202020204" pitchFamily="34" charset="0"/>
                    <a:cs typeface="Arial" panose="020B0604020202020204" pitchFamily="34" charset="0"/>
                  </a:rPr>
                  <a:t> được biểu diễn ở Hình 24.</a:t>
                </a:r>
                <a:endParaRPr lang="en-US" sz="4000">
                  <a:latin typeface="Arial" panose="020B0604020202020204" pitchFamily="34"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914400" y="723900"/>
                <a:ext cx="16459200" cy="1938992"/>
              </a:xfrm>
              <a:prstGeom prst="rect">
                <a:avLst/>
              </a:prstGeom>
              <a:blipFill rotWithShape="0">
                <a:blip r:embed="rId3"/>
                <a:stretch>
                  <a:fillRect l="-1296" r="-1296" b="-6918"/>
                </a:stretch>
              </a:blipFill>
            </p:spPr>
            <p:txBody>
              <a:bodyPr/>
              <a:lstStyle/>
              <a:p>
                <a:r>
                  <a:rPr lang="en-US">
                    <a:noFill/>
                  </a:rPr>
                  <a:t> </a:t>
                </a:r>
              </a:p>
            </p:txBody>
          </p:sp>
        </mc:Fallback>
      </mc:AlternateContent>
      <p:pic>
        <p:nvPicPr>
          <p:cNvPr id="7" name="Picture 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161" y="3543300"/>
            <a:ext cx="18388161" cy="4244083"/>
          </a:xfrm>
          <a:prstGeom prst="rect">
            <a:avLst/>
          </a:prstGeom>
        </p:spPr>
      </p:pic>
    </p:spTree>
    <p:extLst>
      <p:ext uri="{BB962C8B-B14F-4D97-AF65-F5344CB8AC3E}">
        <p14:creationId xmlns:p14="http://schemas.microsoft.com/office/powerpoint/2010/main" val="14691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sp>
        <p:nvSpPr>
          <p:cNvPr id="3" name="Pentagon 2"/>
          <p:cNvSpPr/>
          <p:nvPr/>
        </p:nvSpPr>
        <p:spPr>
          <a:xfrm>
            <a:off x="0" y="495300"/>
            <a:ext cx="9067800" cy="1219200"/>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3. Tính chất của hàm số y = sinx</a:t>
            </a:r>
            <a:endParaRPr lang="en-US" sz="4000" b="1">
              <a:solidFill>
                <a:schemeClr val="bg1"/>
              </a:solidFill>
              <a:latin typeface="Arial" panose="020B0604020202020204" pitchFamily="34" charset="0"/>
              <a:cs typeface="Arial" panose="020B0604020202020204" pitchFamily="34" charset="0"/>
            </a:endParaRPr>
          </a:p>
        </p:txBody>
      </p:sp>
      <p:grpSp>
        <p:nvGrpSpPr>
          <p:cNvPr id="4" name="Group 3"/>
          <p:cNvGrpSpPr/>
          <p:nvPr/>
        </p:nvGrpSpPr>
        <p:grpSpPr>
          <a:xfrm>
            <a:off x="11811000" y="180520"/>
            <a:ext cx="6284431" cy="1533980"/>
            <a:chOff x="2514600" y="1621388"/>
            <a:chExt cx="6284431" cy="1457863"/>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8831" y="1621388"/>
              <a:ext cx="1600200" cy="1142999"/>
            </a:xfrm>
            <a:prstGeom prst="rect">
              <a:avLst/>
            </a:prstGeom>
          </p:spPr>
        </p:pic>
        <p:sp>
          <p:nvSpPr>
            <p:cNvPr id="6" name="TextBox 5"/>
            <p:cNvSpPr txBox="1"/>
            <p:nvPr/>
          </p:nvSpPr>
          <p:spPr>
            <a:xfrm>
              <a:off x="2514600" y="2406491"/>
              <a:ext cx="5334000" cy="672760"/>
            </a:xfrm>
            <a:prstGeom prst="rect">
              <a:avLst/>
            </a:prstGeom>
            <a:noFill/>
          </p:spPr>
          <p:txBody>
            <a:bodyPr wrap="square" rtlCol="0">
              <a:spAutoFit/>
            </a:bodyPr>
            <a:lstStyle/>
            <a:p>
              <a:r>
                <a:rPr lang="vi-VN" sz="4000" b="1">
                  <a:solidFill>
                    <a:srgbClr val="002060"/>
                  </a:solidFill>
                  <a:latin typeface="Arial" panose="020B0604020202020204" pitchFamily="34" charset="0"/>
                  <a:cs typeface="Arial" panose="020B0604020202020204" pitchFamily="34" charset="0"/>
                </a:rPr>
                <a:t>Thảo luận nhóm đôi</a:t>
              </a:r>
              <a:endParaRPr lang="en-US" sz="4000" b="1">
                <a:solidFill>
                  <a:srgbClr val="002060"/>
                </a:solidFill>
                <a:latin typeface="Arial" panose="020B0604020202020204" pitchFamily="34" charset="0"/>
                <a:cs typeface="Arial" panose="020B0604020202020204" pitchFamily="34" charset="0"/>
              </a:endParaRPr>
            </a:p>
          </p:txBody>
        </p:sp>
      </p:grpSp>
      <p:grpSp>
        <p:nvGrpSpPr>
          <p:cNvPr id="12" name="Group 11"/>
          <p:cNvGrpSpPr/>
          <p:nvPr/>
        </p:nvGrpSpPr>
        <p:grpSpPr>
          <a:xfrm>
            <a:off x="609600" y="2319020"/>
            <a:ext cx="16494621" cy="7625856"/>
            <a:chOff x="609600" y="2319020"/>
            <a:chExt cx="16494621" cy="7625856"/>
          </a:xfrm>
        </p:grpSpPr>
        <p:sp>
          <p:nvSpPr>
            <p:cNvPr id="7" name="Rounded Rectangle 6"/>
            <p:cNvSpPr/>
            <p:nvPr/>
          </p:nvSpPr>
          <p:spPr>
            <a:xfrm>
              <a:off x="609600" y="2319020"/>
              <a:ext cx="1605558"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HĐ5</a:t>
              </a:r>
              <a:endParaRPr lang="en-US" sz="4000" b="1">
                <a:solidFill>
                  <a:schemeClr val="tx1"/>
                </a:solidFill>
                <a:latin typeface="Arial" panose="020B0604020202020204" pitchFamily="34" charset="0"/>
                <a:cs typeface="Arial" panose="020B0604020202020204" pitchFamily="34" charset="0"/>
              </a:endParaRPr>
            </a:p>
          </p:txBody>
        </p:sp>
        <p:sp>
          <p:nvSpPr>
            <p:cNvPr id="8" name="TextBox 7"/>
            <p:cNvSpPr txBox="1"/>
            <p:nvPr/>
          </p:nvSpPr>
          <p:spPr>
            <a:xfrm>
              <a:off x="2590800" y="2552700"/>
              <a:ext cx="9982200" cy="707886"/>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Quan sát đồ thị y = sinx ở Hình 24.</a:t>
              </a:r>
              <a:endParaRPr lang="en-US" sz="400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1379" y="3372859"/>
              <a:ext cx="16072842" cy="3709695"/>
            </a:xfrm>
            <a:prstGeom prst="rect">
              <a:avLst/>
            </a:prstGeom>
          </p:spPr>
        </p:pic>
        <p:sp>
          <p:nvSpPr>
            <p:cNvPr id="10" name="TextBox 9"/>
            <p:cNvSpPr txBox="1"/>
            <p:nvPr/>
          </p:nvSpPr>
          <p:spPr>
            <a:xfrm>
              <a:off x="609600" y="7082554"/>
              <a:ext cx="14859000" cy="2862322"/>
            </a:xfrm>
            <a:prstGeom prst="rect">
              <a:avLst/>
            </a:prstGeom>
            <a:noFill/>
          </p:spPr>
          <p:txBody>
            <a:bodyPr wrap="square" rtlCol="0">
              <a:spAutoFit/>
            </a:bodyPr>
            <a:lstStyle/>
            <a:p>
              <a:pPr marL="742950" indent="-742950" algn="just">
                <a:lnSpc>
                  <a:spcPct val="150000"/>
                </a:lnSpc>
                <a:buAutoNum type="alphaLcParenR"/>
              </a:pPr>
              <a:r>
                <a:rPr lang="vi-VN" sz="4000">
                  <a:latin typeface="Arial" panose="020B0604020202020204" pitchFamily="34" charset="0"/>
                  <a:cs typeface="Arial" panose="020B0604020202020204" pitchFamily="34" charset="0"/>
                </a:rPr>
                <a:t>Nêu tập giá trị của hàm số y = sinx.</a:t>
              </a:r>
            </a:p>
            <a:p>
              <a:pPr marL="742950" indent="-742950" algn="just">
                <a:lnSpc>
                  <a:spcPct val="150000"/>
                </a:lnSpc>
                <a:buAutoNum type="alphaLcParenR"/>
              </a:pPr>
              <a:r>
                <a:rPr lang="vi-VN" sz="4000">
                  <a:latin typeface="Arial" panose="020B0604020202020204" pitchFamily="34" charset="0"/>
                  <a:cs typeface="Arial" panose="020B0604020202020204" pitchFamily="34" charset="0"/>
                </a:rPr>
                <a:t>Gốc tọa độ có phải là tâm đối xứng của đồ thị hàm số không? Từ đó kết luận tính chẵn, lẻ của đồ thị hàm số y = sinx. </a:t>
              </a:r>
              <a:endParaRPr lang="en-US" sz="4000">
                <a:latin typeface="Arial" panose="020B0604020202020204" pitchFamily="34" charset="0"/>
                <a:cs typeface="Arial" panose="020B0604020202020204" pitchFamily="34" charset="0"/>
              </a:endParaRPr>
            </a:p>
          </p:txBody>
        </p:sp>
      </p:grpSp>
      <p:sp>
        <p:nvSpPr>
          <p:cNvPr id="11" name="Right Arrow 10"/>
          <p:cNvSpPr/>
          <p:nvPr/>
        </p:nvSpPr>
        <p:spPr>
          <a:xfrm>
            <a:off x="12380431" y="7402250"/>
            <a:ext cx="8382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3523431" y="6920696"/>
            <a:ext cx="4572000" cy="94156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4000">
                <a:cs typeface="Arial" panose="020B0604020202020204" pitchFamily="34" charset="0"/>
              </a:rPr>
              <a:t>Tập giá trị là [-1; 1]</a:t>
            </a:r>
            <a:endParaRPr lang="en-US" sz="4000">
              <a:latin typeface="Arial" panose="020B0604020202020204" pitchFamily="34" charset="0"/>
              <a:cs typeface="Arial" panose="020B0604020202020204" pitchFamily="34" charset="0"/>
            </a:endParaRPr>
          </a:p>
        </p:txBody>
      </p:sp>
      <p:sp>
        <p:nvSpPr>
          <p:cNvPr id="14" name="Right Arrow 13"/>
          <p:cNvSpPr/>
          <p:nvPr/>
        </p:nvSpPr>
        <p:spPr>
          <a:xfrm>
            <a:off x="15011400" y="8922106"/>
            <a:ext cx="8382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15991771" y="8136393"/>
            <a:ext cx="2103660" cy="189609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50000"/>
              </a:lnSpc>
            </a:pPr>
            <a:r>
              <a:rPr lang="vi-VN" sz="4000">
                <a:cs typeface="Arial" panose="020B0604020202020204" pitchFamily="34" charset="0"/>
              </a:rPr>
              <a:t>Là hàm số lẻ</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685941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p:tgtEl>
                                          <p:spTgt spid="11"/>
                                        </p:tgtEl>
                                        <p:attrNameLst>
                                          <p:attrName>ppt_x</p:attrName>
                                        </p:attrNameLst>
                                      </p:cBhvr>
                                      <p:tavLst>
                                        <p:tav tm="0">
                                          <p:val>
                                            <p:strVal val="#ppt_x-#ppt_w*1.125000"/>
                                          </p:val>
                                        </p:tav>
                                        <p:tav tm="100000">
                                          <p:val>
                                            <p:strVal val="#ppt_x"/>
                                          </p:val>
                                        </p:tav>
                                      </p:tavLst>
                                    </p:anim>
                                    <p:animEffect transition="in" filter="wipe(right)">
                                      <p:cBhvr>
                                        <p:cTn id="25" dur="500"/>
                                        <p:tgtEl>
                                          <p:spTgt spid="11"/>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p:tgtEl>
                                          <p:spTgt spid="14"/>
                                        </p:tgtEl>
                                        <p:attrNameLst>
                                          <p:attrName>ppt_x</p:attrName>
                                        </p:attrNameLst>
                                      </p:cBhvr>
                                      <p:tavLst>
                                        <p:tav tm="0">
                                          <p:val>
                                            <p:strVal val="#ppt_x-#ppt_w*1.125000"/>
                                          </p:val>
                                        </p:tav>
                                        <p:tav tm="100000">
                                          <p:val>
                                            <p:strVal val="#ppt_x"/>
                                          </p:val>
                                        </p:tav>
                                      </p:tavLst>
                                    </p:anim>
                                    <p:animEffect transition="in" filter="wipe(right)">
                                      <p:cBhvr>
                                        <p:cTn id="35" dur="500"/>
                                        <p:tgtEl>
                                          <p:spTgt spid="14"/>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sp>
        <p:nvSpPr>
          <p:cNvPr id="4" name="Rectangle 3"/>
          <p:cNvSpPr/>
          <p:nvPr/>
        </p:nvSpPr>
        <p:spPr>
          <a:xfrm>
            <a:off x="1066800" y="419100"/>
            <a:ext cx="16154400"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 Bằng cách dịch chuyển đồ thị hàm số y = sin⁡x trên đoạn [-</a:t>
            </a:r>
            <a:r>
              <a:rPr lang="el-GR" sz="4000">
                <a:latin typeface="Arial" panose="020B0604020202020204" pitchFamily="34" charset="0"/>
                <a:cs typeface="Arial" panose="020B0604020202020204" pitchFamily="34" charset="0"/>
              </a:rPr>
              <a:t>π;</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π] </a:t>
            </a:r>
            <a:r>
              <a:rPr lang="vi-VN" sz="4000">
                <a:latin typeface="Arial" panose="020B0604020202020204" pitchFamily="34" charset="0"/>
                <a:cs typeface="Arial" panose="020B0604020202020204" pitchFamily="34" charset="0"/>
              </a:rPr>
              <a:t>song song với trục hoành sang phải theo đoạn có độ dài 2</a:t>
            </a:r>
            <a:r>
              <a:rPr lang="el-GR" sz="4000">
                <a:latin typeface="Arial" panose="020B0604020202020204" pitchFamily="34" charset="0"/>
                <a:cs typeface="Arial" panose="020B0604020202020204" pitchFamily="34" charset="0"/>
              </a:rPr>
              <a:t>π, </a:t>
            </a:r>
            <a:r>
              <a:rPr lang="vi-VN" sz="4000">
                <a:latin typeface="Arial" panose="020B0604020202020204" pitchFamily="34" charset="0"/>
                <a:cs typeface="Arial" panose="020B0604020202020204" pitchFamily="34" charset="0"/>
              </a:rPr>
              <a:t>ta có nhận được đồ thị hàm số y = sin⁡x trên đoạn [</a:t>
            </a:r>
            <a:r>
              <a:rPr lang="el-GR" sz="4000">
                <a:latin typeface="Arial" panose="020B0604020202020204" pitchFamily="34" charset="0"/>
                <a:cs typeface="Arial" panose="020B0604020202020204" pitchFamily="34" charset="0"/>
              </a:rPr>
              <a:t>π;</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3π]</a:t>
            </a:r>
            <a:r>
              <a:rPr lang="vi-VN" sz="4000">
                <a:latin typeface="Arial" panose="020B0604020202020204" pitchFamily="34" charset="0"/>
                <a:cs typeface="Arial" panose="020B0604020202020204" pitchFamily="34" charset="0"/>
              </a:rPr>
              <a:t> hay không?</a:t>
            </a:r>
            <a:endParaRPr lang="en-US" sz="400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1379" y="3372859"/>
            <a:ext cx="16072842" cy="3709695"/>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295400" y="7173991"/>
                <a:ext cx="13411200" cy="2748253"/>
              </a:xfrm>
              <a:prstGeom prst="rect">
                <a:avLst/>
              </a:prstGeom>
            </p:spPr>
            <p:txBody>
              <a:bodyPr wrap="square">
                <a:spAutoFit/>
              </a:bodyPr>
              <a:lstStyle/>
              <a:p>
                <a:pPr algn="just">
                  <a:lnSpc>
                    <a:spcPct val="150000"/>
                  </a:lnSpc>
                  <a:spcAft>
                    <a:spcPts val="0"/>
                  </a:spcAft>
                </a:pPr>
                <a:r>
                  <a:rPr lang="en-US" sz="4000">
                    <a:solidFill>
                      <a:srgbClr val="002060"/>
                    </a:solidFill>
                    <a:latin typeface="Arial" panose="020B0604020202020204" pitchFamily="34" charset="0"/>
                    <a:ea typeface="Calibri" panose="020F0502020204030204" pitchFamily="34" charset="0"/>
                    <a:cs typeface="Arial" panose="020B0604020202020204" pitchFamily="34" charset="0"/>
                  </a:rPr>
                  <a:t>Xét hàm số </a:t>
                </a:r>
                <a14:m>
                  <m:oMath xmlns:m="http://schemas.openxmlformats.org/officeDocument/2006/math">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f</m:t>
                    </m:r>
                    <m:d>
                      <m:d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x</m:t>
                        </m:r>
                      </m:e>
                    </m:d>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y</m:t>
                    </m:r>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x</m:t>
                        </m:r>
                      </m:e>
                    </m:func>
                  </m:oMath>
                </a14:m>
                <a:r>
                  <a:rPr lang="en-US" sz="4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trên </a:t>
                </a:r>
                <a14:m>
                  <m:oMath xmlns:m="http://schemas.openxmlformats.org/officeDocument/2006/math">
                    <m: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ℝ</m:t>
                    </m:r>
                  </m:oMath>
                </a14:m>
                <a:r>
                  <a:rPr lang="en-US" sz="4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T</m:t>
                    </m:r>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π</m:t>
                    </m:r>
                  </m:oMath>
                </a14:m>
                <a:r>
                  <a:rPr lang="en-US" sz="4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ℝ</m:t>
                    </m:r>
                  </m:oMath>
                </a14:m>
                <a:r>
                  <a:rPr lang="en-US" sz="4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14:m>
                  <m:oMath xmlns:m="http://schemas.openxmlformats.org/officeDocument/2006/math">
                    <m:r>
                      <m:rPr>
                        <m:sty m:val="p"/>
                      </m:rPr>
                      <a:rPr lang="nl-NL"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x</m:t>
                    </m:r>
                    <m:r>
                      <a:rPr lang="nl-NL"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π</m:t>
                    </m:r>
                    <m:r>
                      <a:rPr lang="nl-NL"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nl-NL"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ℝ</m:t>
                    </m:r>
                  </m:oMath>
                </a14:m>
                <a:r>
                  <a:rPr lang="nl-NL" sz="4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nl-NL"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nl-NL"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nl-NL"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π</m:t>
                    </m:r>
                    <m:r>
                      <a:rPr lang="nl-NL"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nl-NL"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ℝ</m:t>
                    </m:r>
                  </m:oMath>
                </a14:m>
                <a:r>
                  <a:rPr lang="nl-NL" sz="4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14:m>
                  <m:oMath xmlns:m="http://schemas.openxmlformats.org/officeDocument/2006/math">
                    <m:r>
                      <m:rPr>
                        <m:sty m:val="p"/>
                      </m:rPr>
                      <a:rPr lang="nl-NL"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f</m:t>
                    </m:r>
                    <m:d>
                      <m:d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nl-NL"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x</m:t>
                        </m:r>
                        <m:r>
                          <a:rPr lang="nl-NL"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nl-NL"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π</m:t>
                        </m:r>
                      </m:e>
                    </m:d>
                    <m:r>
                      <a:rPr lang="nl-NL"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f</m:t>
                    </m:r>
                    <m:r>
                      <a:rPr lang="nl-NL"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x</m:t>
                    </m:r>
                    <m:r>
                      <a:rPr lang="nl-NL"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4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295400" y="7173991"/>
                <a:ext cx="13411200" cy="2748253"/>
              </a:xfrm>
              <a:prstGeom prst="rect">
                <a:avLst/>
              </a:prstGeom>
              <a:blipFill rotWithShape="0">
                <a:blip r:embed="rId4"/>
                <a:stretch>
                  <a:fillRect l="-1636" b="-8647"/>
                </a:stretch>
              </a:blipFill>
            </p:spPr>
            <p:txBody>
              <a:bodyPr/>
              <a:lstStyle/>
              <a:p>
                <a:r>
                  <a:rPr lang="en-US">
                    <a:noFill/>
                  </a:rPr>
                  <a:t> </a:t>
                </a:r>
              </a:p>
            </p:txBody>
          </p:sp>
        </mc:Fallback>
      </mc:AlternateContent>
      <p:sp>
        <p:nvSpPr>
          <p:cNvPr id="7" name="Right Arrow 6"/>
          <p:cNvSpPr/>
          <p:nvPr/>
        </p:nvSpPr>
        <p:spPr>
          <a:xfrm>
            <a:off x="8648700" y="8758263"/>
            <a:ext cx="8382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772650" y="8084621"/>
            <a:ext cx="7543800" cy="1938992"/>
          </a:xfrm>
          <a:prstGeom prst="rect">
            <a:avLst/>
          </a:prstGeom>
        </p:spPr>
        <p:txBody>
          <a:bodyPr wrap="square">
            <a:spAutoFit/>
          </a:bodyPr>
          <a:lstStyle/>
          <a:p>
            <a:pPr algn="just">
              <a:lnSpc>
                <a:spcPct val="150000"/>
              </a:lnSpc>
            </a:pPr>
            <a:r>
              <a:rPr lang="en-US" sz="4000">
                <a:solidFill>
                  <a:srgbClr val="C00000"/>
                </a:solidFill>
                <a:latin typeface="Arial" panose="020B0604020202020204" pitchFamily="34" charset="0"/>
                <a:cs typeface="Arial" panose="020B0604020202020204" pitchFamily="34" charset="0"/>
              </a:rPr>
              <a:t>y = sinx là hàm số tuần hoàn với chu kì T = 2</a:t>
            </a:r>
            <a:r>
              <a:rPr lang="el-GR" sz="4000">
                <a:solidFill>
                  <a:srgbClr val="C00000"/>
                </a:solidFill>
                <a:latin typeface="Arial" panose="020B0604020202020204" pitchFamily="34" charset="0"/>
                <a:cs typeface="Arial" panose="020B0604020202020204" pitchFamily="34" charset="0"/>
              </a:rPr>
              <a:t>π.</a:t>
            </a:r>
            <a:endParaRPr lang="en-US" sz="400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913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p:tgtEl>
                                          <p:spTgt spid="7"/>
                                        </p:tgtEl>
                                        <p:attrNameLst>
                                          <p:attrName>ppt_x</p:attrName>
                                        </p:attrNameLst>
                                      </p:cBhvr>
                                      <p:tavLst>
                                        <p:tav tm="0">
                                          <p:val>
                                            <p:strVal val="#ppt_x-#ppt_w*1.125000"/>
                                          </p:val>
                                        </p:tav>
                                        <p:tav tm="100000">
                                          <p:val>
                                            <p:strVal val="#ppt_x"/>
                                          </p:val>
                                        </p:tav>
                                      </p:tavLst>
                                    </p:anim>
                                    <p:animEffect transition="in" filter="wipe(right)">
                                      <p:cBhvr>
                                        <p:cTn id="22" dur="500"/>
                                        <p:tgtEl>
                                          <p:spTgt spid="7"/>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sp>
        <p:nvSpPr>
          <p:cNvPr id="4" name="Rectangle 3"/>
          <p:cNvSpPr/>
          <p:nvPr/>
        </p:nvSpPr>
        <p:spPr>
          <a:xfrm>
            <a:off x="1066800" y="419100"/>
            <a:ext cx="13716000" cy="1015663"/>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d) Tìm khoảng đồng biến, nghịch biến của hàm số y = sinx</a:t>
            </a:r>
            <a:endParaRPr lang="en-US" sz="400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6800" y="1433805"/>
            <a:ext cx="16072842" cy="3709695"/>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143000" y="5238832"/>
                <a:ext cx="16078200" cy="4654544"/>
              </a:xfrm>
              <a:prstGeom prst="rect">
                <a:avLst/>
              </a:prstGeom>
            </p:spPr>
            <p:txBody>
              <a:bodyPr wrap="square">
                <a:spAutoFit/>
              </a:bodyPr>
              <a:lstStyle/>
              <a:p>
                <a:pPr algn="just">
                  <a:lnSpc>
                    <a:spcPct val="150000"/>
                  </a:lnSpc>
                  <a:spcAft>
                    <a:spcPts val="0"/>
                  </a:spcAft>
                </a:pPr>
                <a:r>
                  <a:rPr lang="nl-NL" sz="3600">
                    <a:latin typeface="Arial" panose="020B0604020202020204" pitchFamily="34" charset="0"/>
                    <a:ea typeface="Calibri" panose="020F0502020204030204" pitchFamily="34" charset="0"/>
                    <a:cs typeface="Arial" panose="020B0604020202020204" pitchFamily="34" charset="0"/>
                  </a:rPr>
                  <a:t>Hàm số đồng biến trên mỗi khoảng </a:t>
                </a:r>
                <a14:m>
                  <m:oMath xmlns:m="http://schemas.openxmlformats.org/officeDocument/2006/math">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a:effectLst/>
                                <a:latin typeface="Cambria Math" panose="02040503050406030204" pitchFamily="18" charset="0"/>
                                <a:ea typeface="Calibri" panose="020F0502020204030204" pitchFamily="34" charset="0"/>
                                <a:cs typeface="Times New Roman" panose="02020603050405020304" pitchFamily="18" charset="0"/>
                              </a:rPr>
                              <m:t>5</m:t>
                            </m:r>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nl-NL" sz="3600">
                                <a:effectLst/>
                                <a:latin typeface="Cambria Math" panose="02040503050406030204" pitchFamily="18" charset="0"/>
                                <a:ea typeface="Calibri" panose="020F0502020204030204" pitchFamily="34" charset="0"/>
                                <a:cs typeface="Times New Roman" panose="02020603050405020304" pitchFamily="18" charset="0"/>
                              </a:rPr>
                              <m:t>2</m:t>
                            </m:r>
                          </m:den>
                        </m:f>
                        <m:r>
                          <a:rPr lang="nl-NL" sz="3600">
                            <a:effectLst/>
                            <a:latin typeface="Cambria Math" panose="02040503050406030204" pitchFamily="18" charset="0"/>
                            <a:ea typeface="Calibri" panose="020F0502020204030204" pitchFamily="34" charset="0"/>
                            <a:cs typeface="Times New Roman" panose="02020603050405020304" pitchFamily="18" charset="0"/>
                          </a:rPr>
                          <m:t>; </m:t>
                        </m:r>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nl-NL" sz="3600">
                                <a:effectLst/>
                                <a:latin typeface="Cambria Math" panose="02040503050406030204" pitchFamily="18" charset="0"/>
                                <a:ea typeface="Calibri" panose="020F0502020204030204" pitchFamily="34" charset="0"/>
                                <a:cs typeface="Times New Roman" panose="02020603050405020304" pitchFamily="18" charset="0"/>
                              </a:rPr>
                              <m:t>2</m:t>
                            </m:r>
                          </m:den>
                        </m:f>
                      </m:e>
                    </m:d>
                    <m:r>
                      <a:rPr lang="nl-NL" sz="36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nl-NL" sz="3600">
                                <a:effectLst/>
                                <a:latin typeface="Cambria Math" panose="02040503050406030204" pitchFamily="18" charset="0"/>
                                <a:ea typeface="Calibri" panose="020F0502020204030204" pitchFamily="34" charset="0"/>
                                <a:cs typeface="Times New Roman" panose="02020603050405020304" pitchFamily="18" charset="0"/>
                              </a:rPr>
                              <m:t>2</m:t>
                            </m:r>
                          </m:den>
                        </m:f>
                        <m:r>
                          <a:rPr lang="nl-NL"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nl-NL" sz="3600">
                                <a:effectLst/>
                                <a:latin typeface="Cambria Math" panose="02040503050406030204" pitchFamily="18" charset="0"/>
                                <a:ea typeface="Calibri" panose="020F0502020204030204" pitchFamily="34" charset="0"/>
                                <a:cs typeface="Times New Roman" panose="02020603050405020304" pitchFamily="18" charset="0"/>
                              </a:rPr>
                              <m:t>2</m:t>
                            </m:r>
                          </m:den>
                        </m:f>
                      </m:e>
                    </m:d>
                    <m:r>
                      <a:rPr lang="nl-NL" sz="36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nl-NL" sz="3600">
                                <a:effectLst/>
                                <a:latin typeface="Cambria Math" panose="02040503050406030204" pitchFamily="18" charset="0"/>
                                <a:ea typeface="Calibri" panose="020F0502020204030204" pitchFamily="34" charset="0"/>
                                <a:cs typeface="Times New Roman" panose="02020603050405020304" pitchFamily="18" charset="0"/>
                              </a:rPr>
                              <m:t>2</m:t>
                            </m:r>
                          </m:den>
                        </m:f>
                        <m:r>
                          <a:rPr lang="nl-NL"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a:effectLst/>
                                <a:latin typeface="Cambria Math" panose="02040503050406030204" pitchFamily="18" charset="0"/>
                                <a:ea typeface="Calibri" panose="020F0502020204030204" pitchFamily="34" charset="0"/>
                                <a:cs typeface="Times New Roman" panose="02020603050405020304" pitchFamily="18" charset="0"/>
                              </a:rPr>
                              <m:t>5</m:t>
                            </m:r>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nl-NL" sz="3600">
                                <a:effectLst/>
                                <a:latin typeface="Cambria Math" panose="02040503050406030204" pitchFamily="18" charset="0"/>
                                <a:ea typeface="Calibri" panose="020F0502020204030204" pitchFamily="34" charset="0"/>
                                <a:cs typeface="Times New Roman" panose="02020603050405020304" pitchFamily="18" charset="0"/>
                              </a:rPr>
                              <m:t>2</m:t>
                            </m:r>
                          </m:den>
                        </m:f>
                      </m:e>
                    </m:d>
                    <m:r>
                      <a:rPr lang="nl-NL" sz="36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3600">
                    <a:effectLst/>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5</m:t>
                            </m:r>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600">
                            <a:effectLst/>
                            <a:latin typeface="Cambria Math" panose="02040503050406030204" pitchFamily="18" charset="0"/>
                            <a:ea typeface="Calibri" panose="020F0502020204030204" pitchFamily="34" charset="0"/>
                            <a:cs typeface="Times New Roman" panose="02020603050405020304" pitchFamily="18" charset="0"/>
                          </a:rPr>
                          <m:t>; </m:t>
                        </m:r>
                        <m:r>
                          <a:rPr lang="fr-FR"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2</m:t>
                            </m:r>
                          </m:den>
                        </m:f>
                      </m:e>
                    </m:d>
                    <m:r>
                      <a:rPr lang="fr-FR" sz="36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600" i="1">
                            <a:effectLst/>
                            <a:latin typeface="Cambria Math" panose="02040503050406030204" pitchFamily="18" charset="0"/>
                            <a:ea typeface="Calibri" panose="020F0502020204030204" pitchFamily="34" charset="0"/>
                            <a:cs typeface="Times New Roman" panose="02020603050405020304" pitchFamily="18" charset="0"/>
                          </a:rPr>
                          <m:t>−</m:t>
                        </m:r>
                        <m:r>
                          <a:rPr lang="fr-FR" sz="36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π</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600" i="1">
                            <a:effectLst/>
                            <a:latin typeface="Cambria Math" panose="02040503050406030204" pitchFamily="18" charset="0"/>
                            <a:ea typeface="Calibri" panose="020F0502020204030204" pitchFamily="34" charset="0"/>
                            <a:cs typeface="Times New Roman" panose="02020603050405020304" pitchFamily="18" charset="0"/>
                          </a:rPr>
                          <m:t>−</m:t>
                        </m:r>
                        <m:r>
                          <a:rPr lang="fr-FR" sz="36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π</m:t>
                        </m:r>
                      </m:e>
                    </m:d>
                  </m:oMath>
                </a14:m>
                <a:r>
                  <a:rPr lang="fr-FR"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a:effectLst/>
                                <a:latin typeface="Cambria Math" panose="02040503050406030204" pitchFamily="18" charset="0"/>
                                <a:ea typeface="Times New Roman" panose="02020603050405020304" pitchFamily="18" charset="0"/>
                                <a:cs typeface="Times New Roman" panose="02020603050405020304" pitchFamily="18" charset="0"/>
                              </a:rPr>
                              <m:t>5</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effectLst/>
                                <a:latin typeface="Cambria Math" panose="02040503050406030204" pitchFamily="18" charset="0"/>
                                <a:ea typeface="Times New Roman" panose="02020603050405020304" pitchFamily="18" charset="0"/>
                                <a:cs typeface="Times New Roman" panose="02020603050405020304" pitchFamily="18" charset="0"/>
                              </a:rPr>
                              <m:t>5</m:t>
                            </m:r>
                          </m:den>
                        </m:f>
                      </m:e>
                    </m:d>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36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36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e>
                    </m:d>
                  </m:oMath>
                </a14:m>
                <a:r>
                  <a:rPr lang="fr-FR" sz="3600">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3600">
                    <a:effectLst/>
                    <a:latin typeface="Arial" panose="020B0604020202020204" pitchFamily="34" charset="0"/>
                    <a:ea typeface="Calibri" panose="020F0502020204030204" pitchFamily="34" charset="0"/>
                    <a:cs typeface="Arial" panose="020B0604020202020204" pitchFamily="34" charset="0"/>
                  </a:rPr>
                  <a:t>Do đó ta có thể viết hàm số đồng biến trên mỗi khoảng </a:t>
                </a:r>
                <a14:m>
                  <m:oMath xmlns:m="http://schemas.openxmlformats.org/officeDocument/2006/math">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k</m:t>
                        </m:r>
                        <m:r>
                          <a:rPr lang="fr-FR" sz="36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k</m:t>
                        </m:r>
                        <m:r>
                          <a:rPr lang="fr-FR" sz="36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e>
                    </m:d>
                  </m:oMath>
                </a14:m>
                <a:r>
                  <a:rPr lang="fr-FR" sz="3600">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ℤ</m:t>
                    </m:r>
                  </m:oMath>
                </a14:m>
                <a:r>
                  <a:rPr lang="fr-FR"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143000" y="5238832"/>
                <a:ext cx="16078200" cy="4654544"/>
              </a:xfrm>
              <a:prstGeom prst="rect">
                <a:avLst/>
              </a:prstGeom>
              <a:blipFill rotWithShape="0">
                <a:blip r:embed="rId4"/>
                <a:stretch>
                  <a:fillRect l="-1176" b="-1702"/>
                </a:stretch>
              </a:blipFill>
            </p:spPr>
            <p:txBody>
              <a:bodyPr/>
              <a:lstStyle/>
              <a:p>
                <a:r>
                  <a:rPr lang="en-US">
                    <a:noFill/>
                  </a:rPr>
                  <a:t> </a:t>
                </a:r>
              </a:p>
            </p:txBody>
          </p:sp>
        </mc:Fallback>
      </mc:AlternateContent>
    </p:spTree>
    <p:extLst>
      <p:ext uri="{BB962C8B-B14F-4D97-AF65-F5344CB8AC3E}">
        <p14:creationId xmlns:p14="http://schemas.microsoft.com/office/powerpoint/2010/main" val="226042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sp>
        <p:nvSpPr>
          <p:cNvPr id="4" name="Rectangle 3"/>
          <p:cNvSpPr/>
          <p:nvPr/>
        </p:nvSpPr>
        <p:spPr>
          <a:xfrm>
            <a:off x="1066800" y="419100"/>
            <a:ext cx="16154400" cy="901593"/>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d) Tìm khoảng đồng biến, nghịch biến của hàm số y = sinx</a:t>
            </a:r>
            <a:endParaRPr lang="en-US" sz="400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6800" y="1433805"/>
            <a:ext cx="16072842" cy="3709695"/>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143000" y="5238832"/>
                <a:ext cx="16078200" cy="4551887"/>
              </a:xfrm>
              <a:prstGeom prst="rect">
                <a:avLst/>
              </a:prstGeom>
            </p:spPr>
            <p:txBody>
              <a:bodyPr wrap="square">
                <a:spAutoFit/>
              </a:bodyPr>
              <a:lstStyle/>
              <a:p>
                <a:pPr algn="just">
                  <a:lnSpc>
                    <a:spcPct val="150000"/>
                  </a:lnSpc>
                </a:pPr>
                <a:r>
                  <a:rPr lang="fr-FR" sz="3600">
                    <a:latin typeface="Arial" panose="020B0604020202020204" pitchFamily="34" charset="0"/>
                    <a:cs typeface="Arial" panose="020B0604020202020204" pitchFamily="34" charset="0"/>
                  </a:rPr>
                  <a:t>Hàm số nghịch biến trên mỗi khoảng  </a:t>
                </a:r>
                <a14:m>
                  <m:oMath xmlns:m="http://schemas.openxmlformats.org/officeDocument/2006/math">
                    <m:d>
                      <m:dPr>
                        <m:ctrlPr>
                          <a:rPr lang="en-US" sz="3600" i="1">
                            <a:latin typeface="Cambria Math" panose="02040503050406030204" pitchFamily="18" charset="0"/>
                          </a:rPr>
                        </m:ctrlPr>
                      </m:dPr>
                      <m:e>
                        <m:r>
                          <a:rPr lang="fr-FR" sz="3600" i="1">
                            <a:latin typeface="Cambria Math" panose="02040503050406030204" pitchFamily="18" charset="0"/>
                          </a:rPr>
                          <m:t>−</m:t>
                        </m:r>
                        <m:f>
                          <m:fPr>
                            <m:ctrlPr>
                              <a:rPr lang="en-US" sz="3600" i="1">
                                <a:latin typeface="Cambria Math" panose="02040503050406030204" pitchFamily="18" charset="0"/>
                              </a:rPr>
                            </m:ctrlPr>
                          </m:fPr>
                          <m:num>
                            <m:r>
                              <a:rPr lang="fr-FR" sz="3600">
                                <a:latin typeface="Cambria Math" panose="02040503050406030204" pitchFamily="18" charset="0"/>
                              </a:rPr>
                              <m:t>7</m:t>
                            </m:r>
                            <m:r>
                              <m:rPr>
                                <m:sty m:val="p"/>
                              </m:rPr>
                              <a:rPr lang="en-US" sz="3600">
                                <a:latin typeface="Cambria Math" panose="02040503050406030204" pitchFamily="18" charset="0"/>
                              </a:rPr>
                              <m:t>π</m:t>
                            </m:r>
                          </m:num>
                          <m:den>
                            <m:r>
                              <a:rPr lang="fr-FR" sz="3600">
                                <a:latin typeface="Cambria Math" panose="02040503050406030204" pitchFamily="18" charset="0"/>
                              </a:rPr>
                              <m:t>2</m:t>
                            </m:r>
                          </m:den>
                        </m:f>
                        <m:r>
                          <a:rPr lang="fr-FR" sz="3600">
                            <a:latin typeface="Cambria Math" panose="02040503050406030204" pitchFamily="18" charset="0"/>
                          </a:rPr>
                          <m:t>; </m:t>
                        </m:r>
                        <m:r>
                          <a:rPr lang="fr-FR" sz="3600" i="1">
                            <a:latin typeface="Cambria Math" panose="02040503050406030204" pitchFamily="18" charset="0"/>
                          </a:rPr>
                          <m:t>−</m:t>
                        </m:r>
                        <m:f>
                          <m:fPr>
                            <m:ctrlPr>
                              <a:rPr lang="en-US" sz="3600" i="1">
                                <a:latin typeface="Cambria Math" panose="02040503050406030204" pitchFamily="18" charset="0"/>
                              </a:rPr>
                            </m:ctrlPr>
                          </m:fPr>
                          <m:num>
                            <m:r>
                              <a:rPr lang="fr-FR" sz="3600">
                                <a:latin typeface="Cambria Math" panose="02040503050406030204" pitchFamily="18" charset="0"/>
                              </a:rPr>
                              <m:t>5</m:t>
                            </m:r>
                            <m:r>
                              <m:rPr>
                                <m:sty m:val="p"/>
                              </m:rPr>
                              <a:rPr lang="en-US" sz="3600">
                                <a:latin typeface="Cambria Math" panose="02040503050406030204" pitchFamily="18" charset="0"/>
                              </a:rPr>
                              <m:t>π</m:t>
                            </m:r>
                          </m:num>
                          <m:den>
                            <m:r>
                              <a:rPr lang="fr-FR" sz="3600">
                                <a:latin typeface="Cambria Math" panose="02040503050406030204" pitchFamily="18" charset="0"/>
                              </a:rPr>
                              <m:t>2</m:t>
                            </m:r>
                          </m:den>
                        </m:f>
                      </m:e>
                    </m:d>
                    <m:r>
                      <a:rPr lang="fr-FR" sz="3600">
                        <a:latin typeface="Cambria Math" panose="02040503050406030204" pitchFamily="18" charset="0"/>
                      </a:rPr>
                      <m:t>;</m:t>
                    </m:r>
                    <m:d>
                      <m:dPr>
                        <m:ctrlPr>
                          <a:rPr lang="en-US" sz="3600" i="1">
                            <a:latin typeface="Cambria Math" panose="02040503050406030204" pitchFamily="18" charset="0"/>
                          </a:rPr>
                        </m:ctrlPr>
                      </m:dPr>
                      <m:e>
                        <m:r>
                          <a:rPr lang="fr-FR" sz="3600" i="1">
                            <a:latin typeface="Cambria Math" panose="02040503050406030204" pitchFamily="18" charset="0"/>
                          </a:rPr>
                          <m:t>−</m:t>
                        </m:r>
                        <m:f>
                          <m:fPr>
                            <m:ctrlPr>
                              <a:rPr lang="en-US" sz="3600" i="1">
                                <a:latin typeface="Cambria Math" panose="02040503050406030204" pitchFamily="18" charset="0"/>
                              </a:rPr>
                            </m:ctrlPr>
                          </m:fPr>
                          <m:num>
                            <m:r>
                              <a:rPr lang="fr-FR" sz="3600">
                                <a:latin typeface="Cambria Math" panose="02040503050406030204" pitchFamily="18" charset="0"/>
                              </a:rPr>
                              <m:t>3</m:t>
                            </m:r>
                            <m:r>
                              <m:rPr>
                                <m:sty m:val="p"/>
                              </m:rPr>
                              <a:rPr lang="en-US" sz="3600">
                                <a:latin typeface="Cambria Math" panose="02040503050406030204" pitchFamily="18" charset="0"/>
                              </a:rPr>
                              <m:t>π</m:t>
                            </m:r>
                          </m:num>
                          <m:den>
                            <m:r>
                              <a:rPr lang="fr-FR" sz="3600">
                                <a:latin typeface="Cambria Math" panose="02040503050406030204" pitchFamily="18" charset="0"/>
                              </a:rPr>
                              <m:t>2</m:t>
                            </m:r>
                          </m:den>
                        </m:f>
                        <m:r>
                          <a:rPr lang="fr-FR" sz="3600">
                            <a:latin typeface="Cambria Math" panose="02040503050406030204" pitchFamily="18" charset="0"/>
                          </a:rPr>
                          <m:t>; </m:t>
                        </m:r>
                        <m:r>
                          <a:rPr lang="fr-FR" sz="3600" i="1">
                            <a:latin typeface="Cambria Math" panose="02040503050406030204" pitchFamily="18" charset="0"/>
                          </a:rPr>
                          <m:t>−</m:t>
                        </m:r>
                        <m:f>
                          <m:fPr>
                            <m:ctrlPr>
                              <a:rPr lang="en-US" sz="3600" i="1">
                                <a:latin typeface="Cambria Math" panose="02040503050406030204" pitchFamily="18" charset="0"/>
                              </a:rPr>
                            </m:ctrlPr>
                          </m:fPr>
                          <m:num>
                            <m:r>
                              <m:rPr>
                                <m:sty m:val="p"/>
                              </m:rPr>
                              <a:rPr lang="en-US" sz="3600">
                                <a:latin typeface="Cambria Math" panose="02040503050406030204" pitchFamily="18" charset="0"/>
                              </a:rPr>
                              <m:t>π</m:t>
                            </m:r>
                          </m:num>
                          <m:den>
                            <m:r>
                              <a:rPr lang="fr-FR" sz="3600">
                                <a:latin typeface="Cambria Math" panose="02040503050406030204" pitchFamily="18" charset="0"/>
                              </a:rPr>
                              <m:t>2</m:t>
                            </m:r>
                          </m:den>
                        </m:f>
                      </m:e>
                    </m:d>
                    <m:r>
                      <a:rPr lang="fr-FR" sz="3600">
                        <a:latin typeface="Cambria Math" panose="02040503050406030204" pitchFamily="18" charset="0"/>
                      </a:rPr>
                      <m:t>;</m:t>
                    </m:r>
                    <m:d>
                      <m:dPr>
                        <m:ctrlPr>
                          <a:rPr lang="en-US" sz="3600" i="1">
                            <a:latin typeface="Cambria Math" panose="02040503050406030204" pitchFamily="18" charset="0"/>
                          </a:rPr>
                        </m:ctrlPr>
                      </m:dPr>
                      <m:e>
                        <m:f>
                          <m:fPr>
                            <m:ctrlPr>
                              <a:rPr lang="en-US" sz="3600" i="1">
                                <a:latin typeface="Cambria Math" panose="02040503050406030204" pitchFamily="18" charset="0"/>
                              </a:rPr>
                            </m:ctrlPr>
                          </m:fPr>
                          <m:num>
                            <m:r>
                              <m:rPr>
                                <m:sty m:val="p"/>
                              </m:rPr>
                              <a:rPr lang="en-US" sz="3600">
                                <a:latin typeface="Cambria Math" panose="02040503050406030204" pitchFamily="18" charset="0"/>
                              </a:rPr>
                              <m:t>π</m:t>
                            </m:r>
                          </m:num>
                          <m:den>
                            <m:r>
                              <a:rPr lang="fr-FR" sz="3600">
                                <a:latin typeface="Cambria Math" panose="02040503050406030204" pitchFamily="18" charset="0"/>
                              </a:rPr>
                              <m:t>2</m:t>
                            </m:r>
                          </m:den>
                        </m:f>
                        <m:r>
                          <a:rPr lang="fr-FR" sz="3600">
                            <a:latin typeface="Cambria Math" panose="02040503050406030204" pitchFamily="18" charset="0"/>
                          </a:rPr>
                          <m:t>;</m:t>
                        </m:r>
                        <m:f>
                          <m:fPr>
                            <m:ctrlPr>
                              <a:rPr lang="en-US" sz="3600" i="1">
                                <a:latin typeface="Cambria Math" panose="02040503050406030204" pitchFamily="18" charset="0"/>
                              </a:rPr>
                            </m:ctrlPr>
                          </m:fPr>
                          <m:num>
                            <m:r>
                              <a:rPr lang="fr-FR" sz="3600">
                                <a:latin typeface="Cambria Math" panose="02040503050406030204" pitchFamily="18" charset="0"/>
                              </a:rPr>
                              <m:t>3</m:t>
                            </m:r>
                            <m:r>
                              <m:rPr>
                                <m:sty m:val="p"/>
                              </m:rPr>
                              <a:rPr lang="en-US" sz="3600">
                                <a:latin typeface="Cambria Math" panose="02040503050406030204" pitchFamily="18" charset="0"/>
                              </a:rPr>
                              <m:t>π</m:t>
                            </m:r>
                          </m:num>
                          <m:den>
                            <m:r>
                              <a:rPr lang="fr-FR" sz="3600">
                                <a:latin typeface="Cambria Math" panose="02040503050406030204" pitchFamily="18" charset="0"/>
                              </a:rPr>
                              <m:t>2</m:t>
                            </m:r>
                          </m:den>
                        </m:f>
                      </m:e>
                    </m:d>
                    <m:r>
                      <a:rPr lang="fr-FR" sz="3600">
                        <a:latin typeface="Cambria Math" panose="02040503050406030204" pitchFamily="18" charset="0"/>
                      </a:rPr>
                      <m:t>;.</m:t>
                    </m:r>
                  </m:oMath>
                </a14:m>
                <a:endParaRPr lang="en-US" sz="3600">
                  <a:latin typeface="Arial" panose="020B0604020202020204" pitchFamily="34" charset="0"/>
                  <a:cs typeface="Arial" panose="020B0604020202020204" pitchFamily="34" charset="0"/>
                </a:endParaRPr>
              </a:p>
              <a:p>
                <a:pPr algn="just">
                  <a:lnSpc>
                    <a:spcPct val="150000"/>
                  </a:lnSpc>
                </a:pPr>
                <a:r>
                  <a:rPr lang="fr-FR" sz="3600">
                    <a:latin typeface="Arial" panose="020B0604020202020204" pitchFamily="34" charset="0"/>
                    <a:cs typeface="Arial" panose="020B0604020202020204" pitchFamily="34" charset="0"/>
                  </a:rPr>
                  <a:t>Ta có: </a:t>
                </a:r>
                <a14:m>
                  <m:oMath xmlns:m="http://schemas.openxmlformats.org/officeDocument/2006/math">
                    <m:d>
                      <m:dPr>
                        <m:ctrlPr>
                          <a:rPr lang="en-US" sz="3600" i="1">
                            <a:latin typeface="Cambria Math" panose="02040503050406030204" pitchFamily="18" charset="0"/>
                          </a:rPr>
                        </m:ctrlPr>
                      </m:dPr>
                      <m:e>
                        <m:r>
                          <a:rPr lang="fr-FR" sz="3600" i="1">
                            <a:latin typeface="Cambria Math" panose="02040503050406030204" pitchFamily="18" charset="0"/>
                          </a:rPr>
                          <m:t>−</m:t>
                        </m:r>
                        <m:f>
                          <m:fPr>
                            <m:ctrlPr>
                              <a:rPr lang="en-US" sz="3600" i="1">
                                <a:latin typeface="Cambria Math" panose="02040503050406030204" pitchFamily="18" charset="0"/>
                              </a:rPr>
                            </m:ctrlPr>
                          </m:fPr>
                          <m:num>
                            <m:r>
                              <a:rPr lang="fr-FR" sz="3600">
                                <a:latin typeface="Cambria Math" panose="02040503050406030204" pitchFamily="18" charset="0"/>
                              </a:rPr>
                              <m:t>3</m:t>
                            </m:r>
                            <m:r>
                              <m:rPr>
                                <m:sty m:val="p"/>
                              </m:rPr>
                              <a:rPr lang="en-US" sz="3600">
                                <a:latin typeface="Cambria Math" panose="02040503050406030204" pitchFamily="18" charset="0"/>
                              </a:rPr>
                              <m:t>π</m:t>
                            </m:r>
                          </m:num>
                          <m:den>
                            <m:r>
                              <a:rPr lang="fr-FR" sz="3600">
                                <a:latin typeface="Cambria Math" panose="02040503050406030204" pitchFamily="18" charset="0"/>
                              </a:rPr>
                              <m:t>2</m:t>
                            </m:r>
                          </m:den>
                        </m:f>
                        <m:r>
                          <a:rPr lang="fr-FR" sz="3600">
                            <a:latin typeface="Cambria Math" panose="02040503050406030204" pitchFamily="18" charset="0"/>
                          </a:rPr>
                          <m:t>; </m:t>
                        </m:r>
                        <m:r>
                          <a:rPr lang="fr-FR" sz="3600" i="1">
                            <a:latin typeface="Cambria Math" panose="02040503050406030204" pitchFamily="18" charset="0"/>
                          </a:rPr>
                          <m:t>−</m:t>
                        </m:r>
                        <m:f>
                          <m:fPr>
                            <m:ctrlPr>
                              <a:rPr lang="en-US" sz="3600" i="1">
                                <a:latin typeface="Cambria Math" panose="02040503050406030204" pitchFamily="18" charset="0"/>
                              </a:rPr>
                            </m:ctrlPr>
                          </m:fPr>
                          <m:num>
                            <m:r>
                              <m:rPr>
                                <m:sty m:val="p"/>
                              </m:rPr>
                              <a:rPr lang="en-US" sz="3600">
                                <a:latin typeface="Cambria Math" panose="02040503050406030204" pitchFamily="18" charset="0"/>
                              </a:rPr>
                              <m:t>π</m:t>
                            </m:r>
                          </m:num>
                          <m:den>
                            <m:r>
                              <a:rPr lang="fr-FR" sz="3600">
                                <a:latin typeface="Cambria Math" panose="02040503050406030204" pitchFamily="18" charset="0"/>
                              </a:rPr>
                              <m:t>2</m:t>
                            </m:r>
                          </m:den>
                        </m:f>
                      </m:e>
                    </m:d>
                    <m:r>
                      <a:rPr lang="fr-FR" sz="3600">
                        <a:latin typeface="Cambria Math" panose="02040503050406030204" pitchFamily="18" charset="0"/>
                      </a:rPr>
                      <m:t>=</m:t>
                    </m:r>
                    <m:d>
                      <m:dPr>
                        <m:ctrlPr>
                          <a:rPr lang="en-US" sz="3600" i="1">
                            <a:latin typeface="Cambria Math" panose="02040503050406030204" pitchFamily="18" charset="0"/>
                          </a:rPr>
                        </m:ctrlPr>
                      </m:dPr>
                      <m:e>
                        <m:f>
                          <m:fPr>
                            <m:ctrlPr>
                              <a:rPr lang="en-US" sz="3600" i="1">
                                <a:latin typeface="Cambria Math" panose="02040503050406030204" pitchFamily="18" charset="0"/>
                              </a:rPr>
                            </m:ctrlPr>
                          </m:fPr>
                          <m:num>
                            <m:r>
                              <m:rPr>
                                <m:sty m:val="p"/>
                              </m:rPr>
                              <a:rPr lang="en-US" sz="3600">
                                <a:latin typeface="Cambria Math" panose="02040503050406030204" pitchFamily="18" charset="0"/>
                              </a:rPr>
                              <m:t>π</m:t>
                            </m:r>
                          </m:num>
                          <m:den>
                            <m:r>
                              <a:rPr lang="fr-FR" sz="3600">
                                <a:latin typeface="Cambria Math" panose="02040503050406030204" pitchFamily="18" charset="0"/>
                              </a:rPr>
                              <m:t>2</m:t>
                            </m:r>
                          </m:den>
                        </m:f>
                        <m:r>
                          <a:rPr lang="fr-FR" sz="3600" i="1">
                            <a:latin typeface="Cambria Math" panose="02040503050406030204" pitchFamily="18" charset="0"/>
                          </a:rPr>
                          <m:t>−</m:t>
                        </m:r>
                        <m:r>
                          <a:rPr lang="fr-FR" sz="3600">
                            <a:latin typeface="Cambria Math" panose="02040503050406030204" pitchFamily="18" charset="0"/>
                          </a:rPr>
                          <m:t>2</m:t>
                        </m:r>
                        <m:r>
                          <m:rPr>
                            <m:sty m:val="p"/>
                          </m:rPr>
                          <a:rPr lang="en-US" sz="3600">
                            <a:latin typeface="Cambria Math" panose="02040503050406030204" pitchFamily="18" charset="0"/>
                          </a:rPr>
                          <m:t>π</m:t>
                        </m:r>
                        <m:r>
                          <a:rPr lang="fr-FR" sz="3600">
                            <a:latin typeface="Cambria Math" panose="02040503050406030204" pitchFamily="18" charset="0"/>
                          </a:rPr>
                          <m:t>;</m:t>
                        </m:r>
                        <m:f>
                          <m:fPr>
                            <m:ctrlPr>
                              <a:rPr lang="en-US" sz="3600" i="1">
                                <a:latin typeface="Cambria Math" panose="02040503050406030204" pitchFamily="18" charset="0"/>
                              </a:rPr>
                            </m:ctrlPr>
                          </m:fPr>
                          <m:num>
                            <m:r>
                              <a:rPr lang="fr-FR" sz="3600">
                                <a:latin typeface="Cambria Math" panose="02040503050406030204" pitchFamily="18" charset="0"/>
                              </a:rPr>
                              <m:t>3</m:t>
                            </m:r>
                            <m:r>
                              <m:rPr>
                                <m:sty m:val="p"/>
                              </m:rPr>
                              <a:rPr lang="en-US" sz="3600">
                                <a:latin typeface="Cambria Math" panose="02040503050406030204" pitchFamily="18" charset="0"/>
                              </a:rPr>
                              <m:t>π</m:t>
                            </m:r>
                          </m:num>
                          <m:den>
                            <m:r>
                              <a:rPr lang="fr-FR" sz="3600">
                                <a:latin typeface="Cambria Math" panose="02040503050406030204" pitchFamily="18" charset="0"/>
                              </a:rPr>
                              <m:t>2</m:t>
                            </m:r>
                          </m:den>
                        </m:f>
                        <m:r>
                          <a:rPr lang="fr-FR" sz="3600" i="1">
                            <a:latin typeface="Cambria Math" panose="02040503050406030204" pitchFamily="18" charset="0"/>
                          </a:rPr>
                          <m:t>−</m:t>
                        </m:r>
                        <m:r>
                          <a:rPr lang="fr-FR" sz="3600">
                            <a:latin typeface="Cambria Math" panose="02040503050406030204" pitchFamily="18" charset="0"/>
                          </a:rPr>
                          <m:t>2</m:t>
                        </m:r>
                        <m:r>
                          <m:rPr>
                            <m:sty m:val="p"/>
                          </m:rPr>
                          <a:rPr lang="en-US" sz="3600">
                            <a:latin typeface="Cambria Math" panose="02040503050406030204" pitchFamily="18" charset="0"/>
                          </a:rPr>
                          <m:t>π</m:t>
                        </m:r>
                      </m:e>
                    </m:d>
                  </m:oMath>
                </a14:m>
                <a:r>
                  <a:rPr lang="fr-FR" sz="3600">
                    <a:latin typeface="Arial" panose="020B0604020202020204" pitchFamily="34" charset="0"/>
                    <a:cs typeface="Arial" panose="020B0604020202020204" pitchFamily="34" charset="0"/>
                  </a:rPr>
                  <a:t>; …</a:t>
                </a:r>
                <a:endParaRPr lang="en-US" sz="3600">
                  <a:latin typeface="Arial" panose="020B0604020202020204" pitchFamily="34" charset="0"/>
                  <a:cs typeface="Arial" panose="020B0604020202020204" pitchFamily="34" charset="0"/>
                </a:endParaRPr>
              </a:p>
              <a:p>
                <a:pPr algn="just">
                  <a:lnSpc>
                    <a:spcPct val="150000"/>
                  </a:lnSpc>
                </a:pPr>
                <a:r>
                  <a:rPr lang="fr-FR" sz="3600">
                    <a:latin typeface="Arial" panose="020B0604020202020204" pitchFamily="34" charset="0"/>
                    <a:cs typeface="Arial" panose="020B0604020202020204" pitchFamily="34" charset="0"/>
                  </a:rPr>
                  <a:t>Do đó ta có thể viết hàm số nghịch biến trên mỗi khoảng </a:t>
                </a:r>
                <a14:m>
                  <m:oMath xmlns:m="http://schemas.openxmlformats.org/officeDocument/2006/math">
                    <m:d>
                      <m:dPr>
                        <m:ctrlPr>
                          <a:rPr lang="en-US" sz="3600" i="1">
                            <a:latin typeface="Cambria Math" panose="02040503050406030204" pitchFamily="18" charset="0"/>
                          </a:rPr>
                        </m:ctrlPr>
                      </m:dPr>
                      <m:e>
                        <m:f>
                          <m:fPr>
                            <m:ctrlPr>
                              <a:rPr lang="en-US" sz="3600" i="1">
                                <a:latin typeface="Cambria Math" panose="02040503050406030204" pitchFamily="18" charset="0"/>
                              </a:rPr>
                            </m:ctrlPr>
                          </m:fPr>
                          <m:num>
                            <m:r>
                              <m:rPr>
                                <m:sty m:val="p"/>
                              </m:rPr>
                              <a:rPr lang="en-US" sz="3600">
                                <a:latin typeface="Cambria Math" panose="02040503050406030204" pitchFamily="18" charset="0"/>
                              </a:rPr>
                              <m:t>π</m:t>
                            </m:r>
                          </m:num>
                          <m:den>
                            <m:r>
                              <a:rPr lang="fr-FR" sz="3600">
                                <a:latin typeface="Cambria Math" panose="02040503050406030204" pitchFamily="18" charset="0"/>
                              </a:rPr>
                              <m:t>2</m:t>
                            </m:r>
                          </m:den>
                        </m:f>
                        <m:r>
                          <a:rPr lang="fr-FR" sz="3600">
                            <a:latin typeface="Cambria Math" panose="02040503050406030204" pitchFamily="18" charset="0"/>
                          </a:rPr>
                          <m:t>+</m:t>
                        </m:r>
                        <m:r>
                          <m:rPr>
                            <m:sty m:val="p"/>
                          </m:rPr>
                          <a:rPr lang="fr-FR" sz="3600">
                            <a:latin typeface="Cambria Math" panose="02040503050406030204" pitchFamily="18" charset="0"/>
                          </a:rPr>
                          <m:t>k</m:t>
                        </m:r>
                        <m:r>
                          <a:rPr lang="fr-FR" sz="3600">
                            <a:latin typeface="Cambria Math" panose="02040503050406030204" pitchFamily="18" charset="0"/>
                          </a:rPr>
                          <m:t>2</m:t>
                        </m:r>
                        <m:r>
                          <m:rPr>
                            <m:sty m:val="p"/>
                          </m:rPr>
                          <a:rPr lang="en-US" sz="3600">
                            <a:latin typeface="Cambria Math" panose="02040503050406030204" pitchFamily="18" charset="0"/>
                          </a:rPr>
                          <m:t>π</m:t>
                        </m:r>
                        <m:r>
                          <a:rPr lang="fr-FR" sz="3600">
                            <a:latin typeface="Cambria Math" panose="02040503050406030204" pitchFamily="18" charset="0"/>
                          </a:rPr>
                          <m:t>;</m:t>
                        </m:r>
                        <m:f>
                          <m:fPr>
                            <m:ctrlPr>
                              <a:rPr lang="en-US" sz="3600" i="1">
                                <a:latin typeface="Cambria Math" panose="02040503050406030204" pitchFamily="18" charset="0"/>
                              </a:rPr>
                            </m:ctrlPr>
                          </m:fPr>
                          <m:num>
                            <m:r>
                              <a:rPr lang="fr-FR" sz="3600">
                                <a:latin typeface="Cambria Math" panose="02040503050406030204" pitchFamily="18" charset="0"/>
                              </a:rPr>
                              <m:t>3</m:t>
                            </m:r>
                            <m:r>
                              <m:rPr>
                                <m:sty m:val="p"/>
                              </m:rPr>
                              <a:rPr lang="en-US" sz="3600">
                                <a:latin typeface="Cambria Math" panose="02040503050406030204" pitchFamily="18" charset="0"/>
                              </a:rPr>
                              <m:t>π</m:t>
                            </m:r>
                          </m:num>
                          <m:den>
                            <m:r>
                              <a:rPr lang="fr-FR" sz="3600">
                                <a:latin typeface="Cambria Math" panose="02040503050406030204" pitchFamily="18" charset="0"/>
                              </a:rPr>
                              <m:t>2</m:t>
                            </m:r>
                          </m:den>
                        </m:f>
                        <m:r>
                          <a:rPr lang="fr-FR" sz="3600">
                            <a:latin typeface="Cambria Math" panose="02040503050406030204" pitchFamily="18" charset="0"/>
                          </a:rPr>
                          <m:t>+</m:t>
                        </m:r>
                        <m:r>
                          <m:rPr>
                            <m:sty m:val="p"/>
                          </m:rPr>
                          <a:rPr lang="fr-FR" sz="3600">
                            <a:latin typeface="Cambria Math" panose="02040503050406030204" pitchFamily="18" charset="0"/>
                          </a:rPr>
                          <m:t>k</m:t>
                        </m:r>
                        <m:r>
                          <a:rPr lang="fr-FR" sz="3600">
                            <a:latin typeface="Cambria Math" panose="02040503050406030204" pitchFamily="18" charset="0"/>
                          </a:rPr>
                          <m:t>2</m:t>
                        </m:r>
                        <m:r>
                          <m:rPr>
                            <m:sty m:val="p"/>
                          </m:rPr>
                          <a:rPr lang="en-US" sz="3600">
                            <a:latin typeface="Cambria Math" panose="02040503050406030204" pitchFamily="18" charset="0"/>
                          </a:rPr>
                          <m:t>π</m:t>
                        </m:r>
                      </m:e>
                    </m:d>
                  </m:oMath>
                </a14:m>
                <a:r>
                  <a:rPr lang="fr-FR" sz="3600">
                    <a:latin typeface="Arial" panose="020B0604020202020204" pitchFamily="34" charset="0"/>
                    <a:cs typeface="Arial" panose="020B0604020202020204" pitchFamily="34" charset="0"/>
                  </a:rPr>
                  <a:t> với </a:t>
                </a:r>
                <a14:m>
                  <m:oMath xmlns:m="http://schemas.openxmlformats.org/officeDocument/2006/math">
                    <m:r>
                      <m:rPr>
                        <m:sty m:val="p"/>
                      </m:rPr>
                      <a:rPr lang="fr-FR" sz="3600">
                        <a:latin typeface="Cambria Math" panose="02040503050406030204" pitchFamily="18" charset="0"/>
                      </a:rPr>
                      <m:t>k</m:t>
                    </m:r>
                    <m:r>
                      <a:rPr lang="fr-FR" sz="3600">
                        <a:latin typeface="Cambria Math" panose="02040503050406030204" pitchFamily="18" charset="0"/>
                      </a:rPr>
                      <m:t>∈</m:t>
                    </m:r>
                    <m:r>
                      <a:rPr lang="fr-FR" sz="3600" i="1">
                        <a:latin typeface="Cambria Math" panose="02040503050406030204" pitchFamily="18" charset="0"/>
                      </a:rPr>
                      <m:t>ℤ</m:t>
                    </m:r>
                  </m:oMath>
                </a14:m>
                <a:r>
                  <a:rPr lang="fr-FR" sz="360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143000" y="5238832"/>
                <a:ext cx="16078200" cy="4551887"/>
              </a:xfrm>
              <a:prstGeom prst="rect">
                <a:avLst/>
              </a:prstGeom>
              <a:blipFill rotWithShape="0">
                <a:blip r:embed="rId4"/>
                <a:stretch>
                  <a:fillRect l="-1176" b="-4016"/>
                </a:stretch>
              </a:blipFill>
            </p:spPr>
            <p:txBody>
              <a:bodyPr/>
              <a:lstStyle/>
              <a:p>
                <a:r>
                  <a:rPr lang="en-US">
                    <a:noFill/>
                  </a:rPr>
                  <a:t> </a:t>
                </a:r>
              </a:p>
            </p:txBody>
          </p:sp>
        </mc:Fallback>
      </mc:AlternateContent>
    </p:spTree>
    <p:extLst>
      <p:ext uri="{BB962C8B-B14F-4D97-AF65-F5344CB8AC3E}">
        <p14:creationId xmlns:p14="http://schemas.microsoft.com/office/powerpoint/2010/main" val="34822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mc:AlternateContent xmlns:mc="http://schemas.openxmlformats.org/markup-compatibility/2006" xmlns:a14="http://schemas.microsoft.com/office/drawing/2010/main">
        <mc:Choice Requires="a14">
          <p:sp>
            <p:nvSpPr>
              <p:cNvPr id="5" name="Rectangle 4"/>
              <p:cNvSpPr/>
              <p:nvPr/>
            </p:nvSpPr>
            <p:spPr>
              <a:xfrm>
                <a:off x="609600" y="419100"/>
                <a:ext cx="16992600" cy="4998420"/>
              </a:xfrm>
              <a:prstGeom prst="rect">
                <a:avLst/>
              </a:prstGeom>
            </p:spPr>
            <p:txBody>
              <a:bodyPr wrap="square">
                <a:spAutoFit/>
              </a:bodyPr>
              <a:lstStyle/>
              <a:p>
                <a:pPr algn="just">
                  <a:lnSpc>
                    <a:spcPct val="150000"/>
                  </a:lnSpc>
                  <a:spcAft>
                    <a:spcPts val="0"/>
                  </a:spcAft>
                </a:pPr>
                <a:r>
                  <a:rPr lang="vi-VN" sz="4000">
                    <a:ea typeface="Calibri" panose="020F0502020204030204" pitchFamily="34" charset="0"/>
                    <a:cs typeface="Times New Roman" panose="02020603050405020304" pitchFamily="18" charset="0"/>
                  </a:rPr>
                  <a:t>Một chiếc guồng nước có dạng hình tròn bán kính 2,5 m; trục của nó đặt cách mặt nước 2 m. Khi guồng quay đều, khoảng cách h (m) từ một ống đựng nước gắn tại một điểm của guồng đến mặt nước được tính theo công thức </a:t>
                </a:r>
                <a14:m>
                  <m:oMath xmlns:m="http://schemas.openxmlformats.org/officeDocument/2006/math">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h</m:t>
                    </m:r>
                    <m:r>
                      <a:rPr lang="vi-VN"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y</m:t>
                    </m:r>
                    <m:r>
                      <a:rPr lang="vi-VN" sz="4000">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4000">
                    <a:effectLst/>
                    <a:ea typeface="Times New Roman" panose="02020603050405020304" pitchFamily="18" charset="0"/>
                    <a:cs typeface="Times New Roman" panose="02020603050405020304" pitchFamily="18" charset="0"/>
                  </a:rPr>
                  <a:t>, trong đó </a:t>
                </a:r>
                <a14:m>
                  <m:oMath xmlns:m="http://schemas.openxmlformats.org/officeDocument/2006/math">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y</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=2,5</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vi-VN"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πx</m:t>
                        </m:r>
                      </m:e>
                    </m:func>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4000">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vi-VN" sz="4000">
                    <a:effectLst/>
                    <a:ea typeface="Times New Roman" panose="02020603050405020304" pitchFamily="18" charset="0"/>
                    <a:cs typeface="Times New Roman" panose="02020603050405020304" pitchFamily="18" charset="0"/>
                  </a:rPr>
                  <a:t>, với x (phút) là thời gian quay của guồng </a:t>
                </a:r>
                <a14:m>
                  <m:oMath xmlns:m="http://schemas.openxmlformats.org/officeDocument/2006/math">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x</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vi-VN" sz="4000">
                    <a:effectLst/>
                    <a:ea typeface="Times New Roman" panose="02020603050405020304" pitchFamily="18" charset="0"/>
                    <a:cs typeface="Times New Roman" panose="02020603050405020304" pitchFamily="18" charset="0"/>
                  </a:rPr>
                  <a:t>.</a:t>
                </a:r>
                <a:endParaRPr lang="en-US" sz="4000">
                  <a:effectLs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609600" y="419100"/>
                <a:ext cx="16992600" cy="4998420"/>
              </a:xfrm>
              <a:prstGeom prst="rect">
                <a:avLst/>
              </a:prstGeom>
              <a:blipFill rotWithShape="0">
                <a:blip r:embed="rId3"/>
                <a:stretch>
                  <a:fillRect l="-1255" r="-1220" b="-2073"/>
                </a:stretch>
              </a:blipFill>
            </p:spPr>
            <p:txBody>
              <a:bodyPr/>
              <a:lstStyle/>
              <a:p>
                <a:r>
                  <a:rPr lang="en-US">
                    <a:noFill/>
                  </a:rPr>
                  <a:t> </a:t>
                </a:r>
              </a:p>
            </p:txBody>
          </p:sp>
        </mc:Fallback>
      </mc:AlternateContent>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4952988"/>
            <a:ext cx="5334012" cy="5334012"/>
          </a:xfrm>
          <a:prstGeom prst="rect">
            <a:avLst/>
          </a:prstGeom>
        </p:spPr>
      </p:pic>
      <p:grpSp>
        <p:nvGrpSpPr>
          <p:cNvPr id="16" name="Group 15"/>
          <p:cNvGrpSpPr/>
          <p:nvPr/>
        </p:nvGrpSpPr>
        <p:grpSpPr>
          <a:xfrm>
            <a:off x="5562600" y="6057900"/>
            <a:ext cx="12458792" cy="3938166"/>
            <a:chOff x="5562600" y="6057900"/>
            <a:chExt cx="12458792" cy="3938166"/>
          </a:xfrm>
        </p:grpSpPr>
        <p:sp>
          <p:nvSpPr>
            <p:cNvPr id="14" name="Rounded Rectangular Callout 13"/>
            <p:cNvSpPr/>
            <p:nvPr/>
          </p:nvSpPr>
          <p:spPr>
            <a:xfrm>
              <a:off x="5562600" y="6057900"/>
              <a:ext cx="9250668" cy="2057400"/>
            </a:xfrm>
            <a:prstGeom prst="wedgeRoundRectCallout">
              <a:avLst>
                <a:gd name="adj1" fmla="val 58579"/>
                <a:gd name="adj2" fmla="val 44255"/>
                <a:gd name="adj3" fmla="val 16667"/>
              </a:avLst>
            </a:prstGeom>
            <a:solidFill>
              <a:schemeClr val="bg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i="1">
                  <a:solidFill>
                    <a:srgbClr val="002060"/>
                  </a:solidFill>
                </a:rPr>
                <a:t>Khoảng cách h phụ thuộc vào thời gian quay x như thế nào?</a:t>
              </a:r>
              <a:endParaRPr lang="en-US" sz="4000" i="1">
                <a:solidFill>
                  <a:srgbClr val="002060"/>
                </a:solidFill>
              </a:endParaRPr>
            </a:p>
          </p:txBody>
        </p:sp>
        <p:pic>
          <p:nvPicPr>
            <p:cNvPr id="15" name="Picture 14"/>
            <p:cNvPicPr>
              <a:picLocks noChangeAspect="1"/>
            </p:cNvPicPr>
            <p:nvPr/>
          </p:nvPicPr>
          <p:blipFill>
            <a:blip r:embed="rId5"/>
            <a:stretch>
              <a:fillRect/>
            </a:stretch>
          </p:blipFill>
          <p:spPr>
            <a:xfrm>
              <a:off x="15079876" y="7642854"/>
              <a:ext cx="2941516" cy="2353212"/>
            </a:xfrm>
            <a:prstGeom prst="rect">
              <a:avLst/>
            </a:prstGeom>
          </p:spPr>
        </p:pic>
      </p:grpSp>
    </p:spTree>
    <p:extLst>
      <p:ext uri="{BB962C8B-B14F-4D97-AF65-F5344CB8AC3E}">
        <p14:creationId xmlns:p14="http://schemas.microsoft.com/office/powerpoint/2010/main" val="124870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sp>
        <p:nvSpPr>
          <p:cNvPr id="3" name="Freeform 3"/>
          <p:cNvSpPr/>
          <p:nvPr/>
        </p:nvSpPr>
        <p:spPr>
          <a:xfrm rot="1085182" flipH="1">
            <a:off x="12906577" y="265876"/>
            <a:ext cx="5118959" cy="4523299"/>
          </a:xfrm>
          <a:custGeom>
            <a:avLst/>
            <a:gdLst/>
            <a:ahLst/>
            <a:cxnLst/>
            <a:rect l="l" t="t" r="r" b="b"/>
            <a:pathLst>
              <a:path w="5118959" h="4523299">
                <a:moveTo>
                  <a:pt x="5118959" y="0"/>
                </a:moveTo>
                <a:lnTo>
                  <a:pt x="0" y="0"/>
                </a:lnTo>
                <a:lnTo>
                  <a:pt x="0" y="4523299"/>
                </a:lnTo>
                <a:lnTo>
                  <a:pt x="5118959" y="4523299"/>
                </a:lnTo>
                <a:lnTo>
                  <a:pt x="5118959"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26" name="Group 25"/>
          <p:cNvGrpSpPr/>
          <p:nvPr/>
        </p:nvGrpSpPr>
        <p:grpSpPr>
          <a:xfrm>
            <a:off x="685800" y="1022006"/>
            <a:ext cx="16687800" cy="8122938"/>
            <a:chOff x="1253342" y="1022006"/>
            <a:chExt cx="15325866" cy="8122938"/>
          </a:xfrm>
        </p:grpSpPr>
        <p:grpSp>
          <p:nvGrpSpPr>
            <p:cNvPr id="5" name="Group 5"/>
            <p:cNvGrpSpPr/>
            <p:nvPr/>
          </p:nvGrpSpPr>
          <p:grpSpPr>
            <a:xfrm rot="21391586">
              <a:off x="1253342" y="1022006"/>
              <a:ext cx="15128561" cy="7925856"/>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91834">
              <a:off x="1450647" y="1219088"/>
              <a:ext cx="15128561" cy="792585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21533177">
              <a:off x="1450647" y="1219088"/>
              <a:ext cx="15128561" cy="792585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450647" y="1219088"/>
              <a:ext cx="15128561" cy="792585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grpSp>
        <p:nvGrpSpPr>
          <p:cNvPr id="22" name="Group 22"/>
          <p:cNvGrpSpPr/>
          <p:nvPr/>
        </p:nvGrpSpPr>
        <p:grpSpPr>
          <a:xfrm rot="3146640">
            <a:off x="15750824" y="7754465"/>
            <a:ext cx="2382434" cy="2508718"/>
            <a:chOff x="0" y="0"/>
            <a:chExt cx="3176579" cy="3344957"/>
          </a:xfrm>
        </p:grpSpPr>
        <p:sp>
          <p:nvSpPr>
            <p:cNvPr id="23" name="Freeform 23"/>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4" name="Freeform 24"/>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5" name="Freeform 25"/>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grpSp>
      <p:grpSp>
        <p:nvGrpSpPr>
          <p:cNvPr id="29" name="Group 28"/>
          <p:cNvGrpSpPr/>
          <p:nvPr/>
        </p:nvGrpSpPr>
        <p:grpSpPr>
          <a:xfrm>
            <a:off x="573141" y="94214"/>
            <a:ext cx="4404729" cy="2299055"/>
            <a:chOff x="454896" y="330975"/>
            <a:chExt cx="4404729" cy="2299055"/>
          </a:xfrm>
        </p:grpSpPr>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4896" y="330975"/>
              <a:ext cx="4404729" cy="2299055"/>
            </a:xfrm>
            <a:prstGeom prst="rect">
              <a:avLst/>
            </a:prstGeom>
          </p:spPr>
        </p:pic>
        <p:sp>
          <p:nvSpPr>
            <p:cNvPr id="28" name="TextBox 27"/>
            <p:cNvSpPr txBox="1"/>
            <p:nvPr/>
          </p:nvSpPr>
          <p:spPr>
            <a:xfrm>
              <a:off x="843068" y="988991"/>
              <a:ext cx="3628383" cy="769441"/>
            </a:xfrm>
            <a:prstGeom prst="rect">
              <a:avLst/>
            </a:prstGeom>
            <a:noFill/>
          </p:spPr>
          <p:txBody>
            <a:bodyPr wrap="square" rtlCol="0">
              <a:spAutoFit/>
            </a:bodyPr>
            <a:lstStyle/>
            <a:p>
              <a:pPr algn="ctr"/>
              <a:r>
                <a:rPr lang="vi-VN" sz="4400" b="1">
                  <a:latin typeface="Arial" panose="020B0604020202020204" pitchFamily="34" charset="0"/>
                  <a:cs typeface="Arial" panose="020B0604020202020204" pitchFamily="34" charset="0"/>
                </a:rPr>
                <a:t>KẾT LUẬN</a:t>
              </a:r>
              <a:endParaRPr lang="en-US" sz="4400" b="1" dirty="0">
                <a:latin typeface="Arial" panose="020B0604020202020204" pitchFamily="34" charset="0"/>
                <a:cs typeface="Arial" panose="020B0604020202020204" pitchFamily="34" charset="0"/>
              </a:endParaRPr>
            </a:p>
          </p:txBody>
        </p:sp>
      </p:grpSp>
      <p:sp>
        <p:nvSpPr>
          <p:cNvPr id="4" name="TextBox 3"/>
          <p:cNvSpPr txBox="1"/>
          <p:nvPr/>
        </p:nvSpPr>
        <p:spPr>
          <a:xfrm>
            <a:off x="1445833" y="2527525"/>
            <a:ext cx="14990391" cy="901593"/>
          </a:xfrm>
          <a:prstGeom prst="rect">
            <a:avLst/>
          </a:prstGeom>
          <a:noFill/>
        </p:spPr>
        <p:txBody>
          <a:bodyPr wrap="square" rtlCol="0">
            <a:spAutoFit/>
          </a:bodyPr>
          <a:lstStyle/>
          <a:p>
            <a:pPr algn="just">
              <a:lnSpc>
                <a:spcPct val="150000"/>
              </a:lnSpc>
            </a:pPr>
            <a:r>
              <a:rPr lang="vi-VN" sz="4000">
                <a:solidFill>
                  <a:srgbClr val="C00000"/>
                </a:solidFill>
                <a:latin typeface="Arial" panose="020B0604020202020204" pitchFamily="34" charset="0"/>
                <a:cs typeface="Arial" panose="020B0604020202020204" pitchFamily="34" charset="0"/>
              </a:rPr>
              <a:t>Hàm số y = sinx có tập giá trị là [-1; 1] và có những tính chất sau:</a:t>
            </a:r>
            <a:endParaRPr lang="en-US" sz="400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1450526" y="3548985"/>
                <a:ext cx="15399145" cy="4702698"/>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
                </a:pPr>
                <a:r>
                  <a:rPr lang="fr-FR" sz="4000">
                    <a:latin typeface="Arial" panose="020B0604020202020204" pitchFamily="34" charset="0"/>
                    <a:ea typeface="Calibri" panose="020F0502020204030204" pitchFamily="34" charset="0"/>
                    <a:cs typeface="Arial" panose="020B0604020202020204" pitchFamily="34" charset="0"/>
                  </a:rPr>
                  <a:t>Hàm số </a:t>
                </a:r>
                <a14:m>
                  <m:oMath xmlns:m="http://schemas.openxmlformats.org/officeDocument/2006/math">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y</m:t>
                    </m:r>
                    <m:r>
                      <a:rPr lang="fr-FR" sz="4000" i="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i="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e>
                    </m:func>
                  </m:oMath>
                </a14:m>
                <a:r>
                  <a:rPr lang="fr-FR" sz="4000">
                    <a:effectLst/>
                    <a:latin typeface="Arial" panose="020B0604020202020204" pitchFamily="34" charset="0"/>
                    <a:ea typeface="Times New Roman" panose="02020603050405020304" pitchFamily="18" charset="0"/>
                    <a:cs typeface="Arial" panose="020B0604020202020204" pitchFamily="34" charset="0"/>
                  </a:rPr>
                  <a:t> là hàm số lẻ, có đồ thị đối xứng qua gốc tọa độ;</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
                </a:pPr>
                <a:r>
                  <a:rPr lang="fr-FR" sz="4000">
                    <a:effectLst/>
                    <a:latin typeface="Arial" panose="020B0604020202020204" pitchFamily="34" charset="0"/>
                    <a:ea typeface="Calibri" panose="020F0502020204030204" pitchFamily="34" charset="0"/>
                    <a:cs typeface="Arial" panose="020B0604020202020204" pitchFamily="34" charset="0"/>
                  </a:rPr>
                  <a:t>Hàm số </a:t>
                </a:r>
                <a14:m>
                  <m:oMath xmlns:m="http://schemas.openxmlformats.org/officeDocument/2006/math">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y</m:t>
                    </m:r>
                    <m:r>
                      <a:rPr lang="fr-FR" sz="4000" i="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i="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e>
                    </m:func>
                  </m:oMath>
                </a14:m>
                <a:r>
                  <a:rPr lang="fr-FR" sz="4000">
                    <a:effectLst/>
                    <a:latin typeface="Arial" panose="020B0604020202020204" pitchFamily="34" charset="0"/>
                    <a:ea typeface="Times New Roman" panose="02020603050405020304" pitchFamily="18" charset="0"/>
                    <a:cs typeface="Arial" panose="020B0604020202020204" pitchFamily="34" charset="0"/>
                  </a:rPr>
                  <a:t> tuần hoàn chu kì </a:t>
                </a:r>
                <a14:m>
                  <m:oMath xmlns:m="http://schemas.openxmlformats.org/officeDocument/2006/math">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π</m:t>
                    </m:r>
                  </m:oMath>
                </a14:m>
                <a:r>
                  <a:rPr lang="fr-FR"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
                </a:pPr>
                <a:r>
                  <a:rPr lang="fr-FR" sz="4000">
                    <a:effectLst/>
                    <a:latin typeface="Arial" panose="020B0604020202020204" pitchFamily="34" charset="0"/>
                    <a:ea typeface="Calibri" panose="020F0502020204030204" pitchFamily="34" charset="0"/>
                    <a:cs typeface="Arial" panose="020B0604020202020204" pitchFamily="34" charset="0"/>
                  </a:rPr>
                  <a:t>Hàm số </a:t>
                </a:r>
                <a14:m>
                  <m:oMath xmlns:m="http://schemas.openxmlformats.org/officeDocument/2006/math">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y</m:t>
                    </m:r>
                    <m:r>
                      <a:rPr lang="fr-FR" sz="4000" i="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i="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e>
                    </m:func>
                  </m:oMath>
                </a14:m>
                <a:r>
                  <a:rPr lang="fr-FR" sz="4000">
                    <a:effectLst/>
                    <a:latin typeface="Arial" panose="020B0604020202020204" pitchFamily="34" charset="0"/>
                    <a:ea typeface="Times New Roman" panose="02020603050405020304" pitchFamily="18" charset="0"/>
                    <a:cs typeface="Arial" panose="020B0604020202020204" pitchFamily="34" charset="0"/>
                  </a:rPr>
                  <a:t> đồng biến trên khoảng </a:t>
                </a:r>
                <a14:m>
                  <m:oMath xmlns:m="http://schemas.openxmlformats.org/officeDocument/2006/math">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π</m:t>
                        </m:r>
                      </m:e>
                    </m:d>
                  </m:oMath>
                </a14:m>
                <a:r>
                  <a:rPr lang="fr-FR" sz="4000">
                    <a:effectLst/>
                    <a:latin typeface="Arial" panose="020B0604020202020204" pitchFamily="34" charset="0"/>
                    <a:ea typeface="Times New Roman" panose="02020603050405020304" pitchFamily="18" charset="0"/>
                    <a:cs typeface="Arial" panose="020B0604020202020204" pitchFamily="34" charset="0"/>
                  </a:rPr>
                  <a:t>, nghịch biến trên mỗi khoảng </a:t>
                </a:r>
                <a14:m>
                  <m:oMath xmlns:m="http://schemas.openxmlformats.org/officeDocument/2006/math">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π</m:t>
                        </m:r>
                      </m:e>
                    </m:d>
                  </m:oMath>
                </a14:m>
                <a:r>
                  <a:rPr lang="fr-FR" sz="4000">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ℤ</m:t>
                    </m:r>
                  </m:oMath>
                </a14:m>
                <a:r>
                  <a:rPr lang="fr-FR"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450526" y="3548985"/>
                <a:ext cx="15399145" cy="4702698"/>
              </a:xfrm>
              <a:prstGeom prst="rect">
                <a:avLst/>
              </a:prstGeom>
              <a:blipFill rotWithShape="0">
                <a:blip r:embed="rId14"/>
                <a:stretch>
                  <a:fillRect l="-1267" r="-1386"/>
                </a:stretch>
              </a:blipFill>
            </p:spPr>
            <p:txBody>
              <a:bodyPr/>
              <a:lstStyle/>
              <a:p>
                <a:r>
                  <a:rPr lang="en-US">
                    <a:noFill/>
                  </a:rPr>
                  <a:t> </a:t>
                </a:r>
              </a:p>
            </p:txBody>
          </p:sp>
        </mc:Fallback>
      </mc:AlternateContent>
    </p:spTree>
    <p:extLst>
      <p:ext uri="{BB962C8B-B14F-4D97-AF65-F5344CB8AC3E}">
        <p14:creationId xmlns:p14="http://schemas.microsoft.com/office/powerpoint/2010/main" val="241753380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fade">
                                      <p:cBhvr>
                                        <p:cTn id="11" dur="500"/>
                                        <p:tgtEl>
                                          <p:spTgt spid="18">
                                            <p:txEl>
                                              <p:pRg st="0" end="0"/>
                                            </p:txEl>
                                          </p:spTgt>
                                        </p:tgtEl>
                                      </p:cBhvr>
                                    </p:animEffect>
                                    <p:anim calcmode="lin" valueType="num">
                                      <p:cBhvr>
                                        <p:cTn id="12"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3" dur="5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fade">
                                      <p:cBhvr>
                                        <p:cTn id="17" dur="500"/>
                                        <p:tgtEl>
                                          <p:spTgt spid="18">
                                            <p:txEl>
                                              <p:pRg st="1" end="1"/>
                                            </p:txEl>
                                          </p:spTgt>
                                        </p:tgtEl>
                                      </p:cBhvr>
                                    </p:animEffect>
                                    <p:anim calcmode="lin" valueType="num">
                                      <p:cBhvr>
                                        <p:cTn id="18"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animEffect transition="in" filter="fade">
                                      <p:cBhvr>
                                        <p:cTn id="23" dur="500"/>
                                        <p:tgtEl>
                                          <p:spTgt spid="18">
                                            <p:txEl>
                                              <p:pRg st="2" end="2"/>
                                            </p:txEl>
                                          </p:spTgt>
                                        </p:tgtEl>
                                      </p:cBhvr>
                                    </p:animEffect>
                                    <p:anim calcmode="lin" valueType="num">
                                      <p:cBhvr>
                                        <p:cTn id="24"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sp>
        <p:nvSpPr>
          <p:cNvPr id="3" name="Horizontal Scroll 2"/>
          <p:cNvSpPr/>
          <p:nvPr/>
        </p:nvSpPr>
        <p:spPr>
          <a:xfrm>
            <a:off x="6515100" y="503578"/>
            <a:ext cx="5562600" cy="1998858"/>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Ví dụ 3 (SGK - tr.25)</a:t>
            </a:r>
            <a:endParaRPr lang="en-US" sz="4000" b="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1447800" y="2502436"/>
                <a:ext cx="15697200" cy="1474186"/>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Hàm số y = sinx đồng biến hay nghịch biến trên khoảng </a:t>
                </a:r>
                <a14:m>
                  <m:oMath xmlns:m="http://schemas.openxmlformats.org/officeDocument/2006/math">
                    <m:d>
                      <m:dPr>
                        <m:ctrlPr>
                          <a:rPr lang="vi-VN" sz="4000" i="1" smtClean="0">
                            <a:latin typeface="Cambria Math" panose="02040503050406030204" pitchFamily="18" charset="0"/>
                            <a:cs typeface="Arial" panose="020B0604020202020204" pitchFamily="34" charset="0"/>
                          </a:rPr>
                        </m:ctrlPr>
                      </m:dPr>
                      <m:e>
                        <m:f>
                          <m:fPr>
                            <m:ctrlPr>
                              <a:rPr lang="vi-VN" sz="400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11</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2</m:t>
                            </m:r>
                          </m:den>
                        </m:f>
                        <m:r>
                          <a:rPr lang="vi-VN" sz="4000" b="0" i="1" smtClean="0">
                            <a:latin typeface="Cambria Math" panose="02040503050406030204" pitchFamily="18" charset="0"/>
                            <a:cs typeface="Arial" panose="020B0604020202020204" pitchFamily="34" charset="0"/>
                          </a:rPr>
                          <m:t>;</m:t>
                        </m:r>
                        <m:f>
                          <m:fPr>
                            <m:ctrlPr>
                              <a:rPr lang="vi-VN" sz="4000" b="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13</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2</m:t>
                            </m:r>
                          </m:den>
                        </m:f>
                      </m:e>
                    </m:d>
                  </m:oMath>
                </a14:m>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447800" y="2502436"/>
                <a:ext cx="15697200" cy="1474186"/>
              </a:xfrm>
              <a:prstGeom prst="rect">
                <a:avLst/>
              </a:prstGeom>
              <a:blipFill rotWithShape="0">
                <a:blip r:embed="rId3"/>
                <a:stretch>
                  <a:fillRect l="-1398"/>
                </a:stretch>
              </a:blipFill>
            </p:spPr>
            <p:txBody>
              <a:bodyPr/>
              <a:lstStyle/>
              <a:p>
                <a:r>
                  <a:rPr lang="en-US">
                    <a:noFill/>
                  </a:rPr>
                  <a:t> </a:t>
                </a:r>
              </a:p>
            </p:txBody>
          </p:sp>
        </mc:Fallback>
      </mc:AlternateContent>
      <p:sp>
        <p:nvSpPr>
          <p:cNvPr id="5" name="TextBox 4"/>
          <p:cNvSpPr txBox="1"/>
          <p:nvPr/>
        </p:nvSpPr>
        <p:spPr>
          <a:xfrm>
            <a:off x="8719158" y="4475691"/>
            <a:ext cx="1154483" cy="707886"/>
          </a:xfrm>
          <a:prstGeom prst="rect">
            <a:avLst/>
          </a:prstGeom>
          <a:noFill/>
        </p:spPr>
        <p:txBody>
          <a:bodyPr wrap="none" rtlCol="0">
            <a:spAutoFit/>
          </a:bodyPr>
          <a:lstStyle/>
          <a:p>
            <a:r>
              <a:rPr lang="vi-VN" sz="4000" b="1" u="sng">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p:cNvSpPr txBox="1"/>
              <p:nvPr/>
            </p:nvSpPr>
            <p:spPr>
              <a:xfrm>
                <a:off x="1447800" y="5524500"/>
                <a:ext cx="10629900" cy="2856038"/>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Do </a:t>
                </a:r>
                <a14:m>
                  <m:oMath xmlns:m="http://schemas.openxmlformats.org/officeDocument/2006/math">
                    <m:d>
                      <m:dPr>
                        <m:ctrlPr>
                          <a:rPr lang="vi-VN" sz="4000" i="1">
                            <a:latin typeface="Cambria Math" panose="02040503050406030204" pitchFamily="18" charset="0"/>
                            <a:cs typeface="Arial" panose="020B0604020202020204" pitchFamily="34" charset="0"/>
                          </a:rPr>
                        </m:ctrlPr>
                      </m:dPr>
                      <m:e>
                        <m:f>
                          <m:fPr>
                            <m:ctrlPr>
                              <a:rPr lang="vi-VN" sz="4000" i="1">
                                <a:latin typeface="Cambria Math" panose="02040503050406030204" pitchFamily="18" charset="0"/>
                                <a:cs typeface="Arial" panose="020B0604020202020204" pitchFamily="34" charset="0"/>
                              </a:rPr>
                            </m:ctrlPr>
                          </m:fPr>
                          <m:num>
                            <m:r>
                              <a:rPr lang="vi-VN" sz="4000" i="1">
                                <a:latin typeface="Cambria Math" panose="02040503050406030204" pitchFamily="18" charset="0"/>
                                <a:cs typeface="Arial" panose="020B0604020202020204" pitchFamily="34" charset="0"/>
                              </a:rPr>
                              <m:t>11</m:t>
                            </m:r>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i="1">
                                <a:latin typeface="Cambria Math" panose="02040503050406030204" pitchFamily="18" charset="0"/>
                                <a:cs typeface="Arial" panose="020B0604020202020204" pitchFamily="34" charset="0"/>
                              </a:rPr>
                              <m:t>2</m:t>
                            </m:r>
                          </m:den>
                        </m:f>
                        <m:r>
                          <a:rPr lang="vi-VN" sz="4000" i="1">
                            <a:latin typeface="Cambria Math" panose="02040503050406030204" pitchFamily="18" charset="0"/>
                            <a:cs typeface="Arial" panose="020B0604020202020204" pitchFamily="34" charset="0"/>
                          </a:rPr>
                          <m:t>;</m:t>
                        </m:r>
                        <m:f>
                          <m:fPr>
                            <m:ctrlPr>
                              <a:rPr lang="vi-VN" sz="4000" i="1">
                                <a:latin typeface="Cambria Math" panose="02040503050406030204" pitchFamily="18" charset="0"/>
                                <a:cs typeface="Arial" panose="020B0604020202020204" pitchFamily="34" charset="0"/>
                              </a:rPr>
                            </m:ctrlPr>
                          </m:fPr>
                          <m:num>
                            <m:r>
                              <a:rPr lang="vi-VN" sz="4000" i="1">
                                <a:latin typeface="Cambria Math" panose="02040503050406030204" pitchFamily="18" charset="0"/>
                                <a:cs typeface="Arial" panose="020B0604020202020204" pitchFamily="34" charset="0"/>
                              </a:rPr>
                              <m:t>13</m:t>
                            </m:r>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i="1">
                                <a:latin typeface="Cambria Math" panose="02040503050406030204" pitchFamily="18" charset="0"/>
                                <a:cs typeface="Arial" panose="020B0604020202020204" pitchFamily="34" charset="0"/>
                              </a:rPr>
                              <m:t>2</m:t>
                            </m:r>
                          </m:den>
                        </m:f>
                      </m:e>
                    </m:d>
                  </m:oMath>
                </a14:m>
                <a:r>
                  <a:rPr lang="vi-VN" sz="4000">
                    <a:latin typeface="Arial" panose="020B0604020202020204" pitchFamily="34" charset="0"/>
                    <a:cs typeface="Arial" panose="020B0604020202020204" pitchFamily="34" charset="0"/>
                  </a:rPr>
                  <a:t> = </a:t>
                </a:r>
                <a14:m>
                  <m:oMath xmlns:m="http://schemas.openxmlformats.org/officeDocument/2006/math">
                    <m:d>
                      <m:dPr>
                        <m:ctrlPr>
                          <a:rPr lang="vi-VN" sz="4000" i="1">
                            <a:latin typeface="Cambria Math" panose="02040503050406030204" pitchFamily="18" charset="0"/>
                            <a:cs typeface="Arial" panose="020B0604020202020204" pitchFamily="34" charset="0"/>
                          </a:rPr>
                        </m:ctrlPr>
                      </m:dPr>
                      <m:e>
                        <m:f>
                          <m:fPr>
                            <m:ctrlPr>
                              <a:rPr lang="vi-VN" sz="4000" i="1">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m:t>
                            </m:r>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i="1">
                                <a:latin typeface="Cambria Math" panose="02040503050406030204" pitchFamily="18" charset="0"/>
                                <a:cs typeface="Arial" panose="020B0604020202020204" pitchFamily="34" charset="0"/>
                              </a:rPr>
                              <m:t>2</m:t>
                            </m:r>
                          </m:den>
                        </m:f>
                        <m:r>
                          <a:rPr lang="vi-VN" sz="4000" b="0" i="1" smtClean="0">
                            <a:latin typeface="Cambria Math" panose="02040503050406030204" pitchFamily="18" charset="0"/>
                            <a:cs typeface="Arial" panose="020B0604020202020204" pitchFamily="34" charset="0"/>
                          </a:rPr>
                          <m:t>+6</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r>
                          <a:rPr lang="vi-VN" sz="4000" i="1">
                            <a:latin typeface="Cambria Math" panose="02040503050406030204" pitchFamily="18" charset="0"/>
                            <a:cs typeface="Arial" panose="020B0604020202020204" pitchFamily="34" charset="0"/>
                          </a:rPr>
                          <m:t>;</m:t>
                        </m:r>
                        <m:f>
                          <m:fPr>
                            <m:ctrlPr>
                              <a:rPr lang="vi-VN" sz="4000" i="1">
                                <a:latin typeface="Cambria Math" panose="02040503050406030204" pitchFamily="18" charset="0"/>
                                <a:cs typeface="Arial" panose="020B0604020202020204" pitchFamily="34" charset="0"/>
                              </a:rPr>
                            </m:ctrlPr>
                          </m:fPr>
                          <m:num>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i="1">
                                <a:latin typeface="Cambria Math" panose="02040503050406030204" pitchFamily="18" charset="0"/>
                                <a:cs typeface="Arial" panose="020B0604020202020204" pitchFamily="34" charset="0"/>
                              </a:rPr>
                              <m:t>2</m:t>
                            </m:r>
                          </m:den>
                        </m:f>
                        <m:r>
                          <a:rPr lang="vi-VN" sz="4000" b="0" i="1" smtClean="0">
                            <a:latin typeface="Cambria Math" panose="02040503050406030204" pitchFamily="18" charset="0"/>
                            <a:cs typeface="Arial" panose="020B0604020202020204" pitchFamily="34" charset="0"/>
                          </a:rPr>
                          <m:t>+6</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e>
                    </m:d>
                  </m:oMath>
                </a14:m>
                <a:r>
                  <a:rPr lang="vi-VN" sz="4000">
                    <a:latin typeface="Arial" panose="020B0604020202020204" pitchFamily="34" charset="0"/>
                    <a:cs typeface="Arial" panose="020B0604020202020204" pitchFamily="34" charset="0"/>
                  </a:rPr>
                  <a:t> nên hàm số y = sinx đồng biến trên khoảng </a:t>
                </a:r>
                <a14:m>
                  <m:oMath xmlns:m="http://schemas.openxmlformats.org/officeDocument/2006/math">
                    <m:d>
                      <m:dPr>
                        <m:ctrlPr>
                          <a:rPr lang="vi-VN" sz="4000" i="1">
                            <a:latin typeface="Cambria Math" panose="02040503050406030204" pitchFamily="18" charset="0"/>
                            <a:cs typeface="Arial" panose="020B0604020202020204" pitchFamily="34" charset="0"/>
                          </a:rPr>
                        </m:ctrlPr>
                      </m:dPr>
                      <m:e>
                        <m:f>
                          <m:fPr>
                            <m:ctrlPr>
                              <a:rPr lang="vi-VN" sz="4000" i="1">
                                <a:latin typeface="Cambria Math" panose="02040503050406030204" pitchFamily="18" charset="0"/>
                                <a:cs typeface="Arial" panose="020B0604020202020204" pitchFamily="34" charset="0"/>
                              </a:rPr>
                            </m:ctrlPr>
                          </m:fPr>
                          <m:num>
                            <m:r>
                              <a:rPr lang="vi-VN" sz="4000" i="1">
                                <a:latin typeface="Cambria Math" panose="02040503050406030204" pitchFamily="18" charset="0"/>
                                <a:cs typeface="Arial" panose="020B0604020202020204" pitchFamily="34" charset="0"/>
                              </a:rPr>
                              <m:t>11</m:t>
                            </m:r>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i="1">
                                <a:latin typeface="Cambria Math" panose="02040503050406030204" pitchFamily="18" charset="0"/>
                                <a:cs typeface="Arial" panose="020B0604020202020204" pitchFamily="34" charset="0"/>
                              </a:rPr>
                              <m:t>2</m:t>
                            </m:r>
                          </m:den>
                        </m:f>
                        <m:r>
                          <a:rPr lang="vi-VN" sz="4000" i="1">
                            <a:latin typeface="Cambria Math" panose="02040503050406030204" pitchFamily="18" charset="0"/>
                            <a:cs typeface="Arial" panose="020B0604020202020204" pitchFamily="34" charset="0"/>
                          </a:rPr>
                          <m:t>;</m:t>
                        </m:r>
                        <m:f>
                          <m:fPr>
                            <m:ctrlPr>
                              <a:rPr lang="vi-VN" sz="4000" i="1">
                                <a:latin typeface="Cambria Math" panose="02040503050406030204" pitchFamily="18" charset="0"/>
                                <a:cs typeface="Arial" panose="020B0604020202020204" pitchFamily="34" charset="0"/>
                              </a:rPr>
                            </m:ctrlPr>
                          </m:fPr>
                          <m:num>
                            <m:r>
                              <a:rPr lang="vi-VN" sz="4000" i="1">
                                <a:latin typeface="Cambria Math" panose="02040503050406030204" pitchFamily="18" charset="0"/>
                                <a:cs typeface="Arial" panose="020B0604020202020204" pitchFamily="34" charset="0"/>
                              </a:rPr>
                              <m:t>13</m:t>
                            </m:r>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i="1">
                                <a:latin typeface="Cambria Math" panose="02040503050406030204" pitchFamily="18" charset="0"/>
                                <a:cs typeface="Arial" panose="020B0604020202020204" pitchFamily="34" charset="0"/>
                              </a:rPr>
                              <m:t>2</m:t>
                            </m:r>
                          </m:den>
                        </m:f>
                      </m:e>
                    </m:d>
                  </m:oMath>
                </a14:m>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447800" y="5524500"/>
                <a:ext cx="10629900" cy="2856038"/>
              </a:xfrm>
              <a:prstGeom prst="rect">
                <a:avLst/>
              </a:prstGeom>
              <a:blipFill rotWithShape="0">
                <a:blip r:embed="rId4"/>
                <a:stretch>
                  <a:fillRect l="-2065" r="-2065"/>
                </a:stretch>
              </a:blipFill>
            </p:spPr>
            <p:txBody>
              <a:bodyPr/>
              <a:lstStyle/>
              <a:p>
                <a:r>
                  <a:rPr lang="en-US">
                    <a:noFill/>
                  </a:rPr>
                  <a:t> </a:t>
                </a:r>
              </a:p>
            </p:txBody>
          </p:sp>
        </mc:Fallback>
      </mc:AlternateContent>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901672"/>
            <a:ext cx="3206774" cy="28105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3106400" y="5380046"/>
            <a:ext cx="4520345" cy="4906954"/>
          </a:xfrm>
          <a:prstGeom prst="rect">
            <a:avLst/>
          </a:prstGeom>
        </p:spPr>
      </p:pic>
    </p:spTree>
    <p:extLst>
      <p:ext uri="{BB962C8B-B14F-4D97-AF65-F5344CB8AC3E}">
        <p14:creationId xmlns:p14="http://schemas.microsoft.com/office/powerpoint/2010/main" val="71986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grpSp>
        <p:nvGrpSpPr>
          <p:cNvPr id="3" name="Group 2"/>
          <p:cNvGrpSpPr/>
          <p:nvPr/>
        </p:nvGrpSpPr>
        <p:grpSpPr>
          <a:xfrm>
            <a:off x="838200" y="2400300"/>
            <a:ext cx="5577840" cy="6477000"/>
            <a:chOff x="365761" y="618234"/>
            <a:chExt cx="5577840" cy="6477000"/>
          </a:xfrm>
        </p:grpSpPr>
        <p:sp>
          <p:nvSpPr>
            <p:cNvPr id="4" name="Freeform 20"/>
            <p:cNvSpPr/>
            <p:nvPr/>
          </p:nvSpPr>
          <p:spPr>
            <a:xfrm>
              <a:off x="365761" y="618234"/>
              <a:ext cx="5577840" cy="6477000"/>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effectLst>
              <a:outerShdw blurRad="63500" sx="102000" sy="102000" algn="ctr" rotWithShape="0">
                <a:prstClr val="black">
                  <a:alpha val="40000"/>
                </a:prstClr>
              </a:outerShdw>
            </a:effectLst>
          </p:spPr>
          <p:txBody>
            <a:bodyPr/>
            <a:lstStyle/>
            <a:p>
              <a:endParaRPr lang="en-US"/>
            </a:p>
          </p:txBody>
        </p:sp>
        <mc:AlternateContent xmlns:mc="http://schemas.openxmlformats.org/markup-compatibility/2006" xmlns:a14="http://schemas.microsoft.com/office/drawing/2010/main">
          <mc:Choice Requires="a14">
            <p:sp>
              <p:nvSpPr>
                <p:cNvPr id="5" name="Rectangle 4"/>
                <p:cNvSpPr/>
                <p:nvPr/>
              </p:nvSpPr>
              <p:spPr>
                <a:xfrm>
                  <a:off x="766870" y="2454971"/>
                  <a:ext cx="4663443" cy="4244175"/>
                </a:xfrm>
                <a:prstGeom prst="rect">
                  <a:avLst/>
                </a:prstGeom>
              </p:spPr>
              <p:txBody>
                <a:bodyPr wrap="square">
                  <a:spAutoFit/>
                </a:bodyPr>
                <a:lstStyle/>
                <a:p>
                  <a:pPr algn="just">
                    <a:lnSpc>
                      <a:spcPct val="150000"/>
                    </a:lnSpc>
                  </a:pPr>
                  <a:r>
                    <a:rPr lang="vi-VN" sz="4000">
                      <a:cs typeface="Arial" panose="020B0604020202020204" pitchFamily="34" charset="0"/>
                    </a:rPr>
                    <a:t>Hàm số y = sinx đồng biến hay nghịch biến trên khoảng </a:t>
                  </a:r>
                  <a14:m>
                    <m:oMath xmlns:m="http://schemas.openxmlformats.org/officeDocument/2006/math">
                      <m:d>
                        <m:dPr>
                          <m:ctrlPr>
                            <a:rPr lang="vi-VN" sz="4000" i="1">
                              <a:latin typeface="Cambria Math" panose="02040503050406030204" pitchFamily="18" charset="0"/>
                              <a:cs typeface="Arial" panose="020B0604020202020204" pitchFamily="34" charset="0"/>
                            </a:rPr>
                          </m:ctrlPr>
                        </m:dPr>
                        <m:e>
                          <m:r>
                            <a:rPr lang="vi-VN" sz="4000" b="0" i="1" smtClean="0">
                              <a:latin typeface="Cambria Math" panose="02040503050406030204" pitchFamily="18" charset="0"/>
                              <a:cs typeface="Arial" panose="020B0604020202020204" pitchFamily="34" charset="0"/>
                            </a:rPr>
                            <m:t>−</m:t>
                          </m:r>
                          <m:f>
                            <m:fPr>
                              <m:ctrlPr>
                                <a:rPr lang="vi-VN" sz="4000" i="1">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7</m:t>
                              </m:r>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i="1">
                                  <a:latin typeface="Cambria Math" panose="02040503050406030204" pitchFamily="18" charset="0"/>
                                  <a:cs typeface="Arial" panose="020B0604020202020204" pitchFamily="34" charset="0"/>
                                </a:rPr>
                                <m:t>2</m:t>
                              </m:r>
                            </m:den>
                          </m:f>
                          <m:r>
                            <a:rPr lang="vi-VN" sz="4000" i="1">
                              <a:latin typeface="Cambria Math" panose="02040503050406030204" pitchFamily="18" charset="0"/>
                              <a:cs typeface="Arial" panose="020B0604020202020204" pitchFamily="34" charset="0"/>
                            </a:rPr>
                            <m:t>;</m:t>
                          </m:r>
                          <m:r>
                            <a:rPr lang="vi-VN" sz="4000" b="0" i="1" smtClean="0">
                              <a:latin typeface="Cambria Math" panose="02040503050406030204" pitchFamily="18" charset="0"/>
                              <a:cs typeface="Arial" panose="020B0604020202020204" pitchFamily="34" charset="0"/>
                            </a:rPr>
                            <m:t>−</m:t>
                          </m:r>
                          <m:f>
                            <m:fPr>
                              <m:ctrlPr>
                                <a:rPr lang="vi-VN" sz="4000" i="1">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5</m:t>
                              </m:r>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i="1">
                                  <a:latin typeface="Cambria Math" panose="02040503050406030204" pitchFamily="18" charset="0"/>
                                  <a:cs typeface="Arial" panose="020B0604020202020204" pitchFamily="34" charset="0"/>
                                </a:rPr>
                                <m:t>2</m:t>
                              </m:r>
                            </m:den>
                          </m:f>
                        </m:e>
                      </m:d>
                    </m:oMath>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66870" y="2454971"/>
                  <a:ext cx="4663443" cy="4244175"/>
                </a:xfrm>
                <a:prstGeom prst="rect">
                  <a:avLst/>
                </a:prstGeom>
                <a:blipFill rotWithShape="0">
                  <a:blip r:embed="rId5"/>
                  <a:stretch>
                    <a:fillRect l="-4575" r="-4706"/>
                  </a:stretch>
                </a:blipFill>
              </p:spPr>
              <p:txBody>
                <a:bodyPr/>
                <a:lstStyle/>
                <a:p>
                  <a:r>
                    <a:rPr lang="en-US">
                      <a:noFill/>
                    </a:rPr>
                    <a:t> </a:t>
                  </a:r>
                </a:p>
              </p:txBody>
            </p:sp>
          </mc:Fallback>
        </mc:AlternateContent>
        <p:sp>
          <p:nvSpPr>
            <p:cNvPr id="6" name="TextBox 5"/>
            <p:cNvSpPr txBox="1"/>
            <p:nvPr/>
          </p:nvSpPr>
          <p:spPr>
            <a:xfrm>
              <a:off x="1249680" y="1662806"/>
              <a:ext cx="3810000" cy="707886"/>
            </a:xfrm>
            <a:prstGeom prst="rect">
              <a:avLst/>
            </a:prstGeom>
            <a:noFill/>
          </p:spPr>
          <p:txBody>
            <a:bodyPr wrap="square" rtlCol="0">
              <a:spAutoFit/>
            </a:bodyPr>
            <a:lstStyle/>
            <a:p>
              <a:pPr algn="ctr"/>
              <a:r>
                <a:rPr lang="vi-VN" sz="4000" b="1">
                  <a:solidFill>
                    <a:srgbClr val="C00000"/>
                  </a:solidFill>
                  <a:cs typeface="Arial" panose="020B0604020202020204" pitchFamily="34" charset="0"/>
                </a:rPr>
                <a:t>Luyện tập 3:</a:t>
              </a:r>
              <a:endParaRPr lang="en-US" sz="4000" b="1">
                <a:solidFill>
                  <a:srgbClr val="C00000"/>
                </a:solidFill>
                <a:latin typeface="Arial" panose="020B0604020202020204" pitchFamily="34" charset="0"/>
                <a:cs typeface="Arial" panose="020B0604020202020204" pitchFamily="34" charset="0"/>
              </a:endParaRPr>
            </a:p>
          </p:txBody>
        </p:sp>
      </p:grpSp>
      <p:grpSp>
        <p:nvGrpSpPr>
          <p:cNvPr id="7" name="Group 6"/>
          <p:cNvGrpSpPr/>
          <p:nvPr/>
        </p:nvGrpSpPr>
        <p:grpSpPr>
          <a:xfrm>
            <a:off x="10980422" y="1255983"/>
            <a:ext cx="2202182" cy="1465837"/>
            <a:chOff x="11559260" y="1415572"/>
            <a:chExt cx="2202182" cy="1465837"/>
          </a:xfrm>
        </p:grpSpPr>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9" name="TextBox 8"/>
            <p:cNvSpPr txBox="1"/>
            <p:nvPr/>
          </p:nvSpPr>
          <p:spPr>
            <a:xfrm>
              <a:off x="11860251" y="1730430"/>
              <a:ext cx="1600200" cy="707886"/>
            </a:xfrm>
            <a:prstGeom prst="rect">
              <a:avLst/>
            </a:prstGeom>
            <a:noFill/>
          </p:spPr>
          <p:txBody>
            <a:bodyPr wrap="square" rtlCol="0">
              <a:spAutoFit/>
            </a:bodyPr>
            <a:lstStyle/>
            <a:p>
              <a:pPr algn="ctr"/>
              <a:r>
                <a:rPr lang="vi-VN" sz="4000" b="1">
                  <a:solidFill>
                    <a:prstClr val="black"/>
                  </a:solidFill>
                  <a:cs typeface="Arial" panose="020B0604020202020204" pitchFamily="34" charset="0"/>
                </a:rPr>
                <a:t>Giải</a:t>
              </a:r>
              <a:endParaRPr lang="en-US" sz="4000" b="1">
                <a:solidFill>
                  <a:prstClr val="black"/>
                </a:solidFill>
                <a:latin typeface="Arial" panose="020B0604020202020204" pitchFamily="34" charset="0"/>
                <a:cs typeface="Arial" panose="020B0604020202020204" pitchFamily="34" charset="0"/>
              </a:endParaRPr>
            </a:p>
          </p:txBody>
        </p:sp>
      </p:grpSp>
      <p:grpSp>
        <p:nvGrpSpPr>
          <p:cNvPr id="14" name="Group 13"/>
          <p:cNvGrpSpPr/>
          <p:nvPr/>
        </p:nvGrpSpPr>
        <p:grpSpPr>
          <a:xfrm>
            <a:off x="588331" y="432960"/>
            <a:ext cx="6670249" cy="1646046"/>
            <a:chOff x="518160" y="108851"/>
            <a:chExt cx="6670249" cy="1646046"/>
          </a:xfrm>
        </p:grpSpPr>
        <p:sp>
          <p:nvSpPr>
            <p:cNvPr id="11" name="TextBox 10"/>
            <p:cNvSpPr txBox="1"/>
            <p:nvPr/>
          </p:nvSpPr>
          <p:spPr>
            <a:xfrm>
              <a:off x="1986487" y="931874"/>
              <a:ext cx="5201922" cy="707886"/>
            </a:xfrm>
            <a:prstGeom prst="rect">
              <a:avLst/>
            </a:prstGeom>
            <a:noFill/>
          </p:spPr>
          <p:txBody>
            <a:bodyPr wrap="square" rtlCol="0">
              <a:spAutoFit/>
            </a:bodyPr>
            <a:lstStyle/>
            <a:p>
              <a:r>
                <a:rPr lang="vi-VN" sz="4000" b="1">
                  <a:solidFill>
                    <a:srgbClr val="002060"/>
                  </a:solidFill>
                  <a:cs typeface="Arial" panose="020B0604020202020204" pitchFamily="34" charset="0"/>
                </a:rPr>
                <a:t>Hoạt động cá nhân</a:t>
              </a:r>
              <a:endParaRPr lang="en-US" sz="4000" b="1">
                <a:solidFill>
                  <a:srgbClr val="00206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7"/>
            <a:stretch>
              <a:fillRect/>
            </a:stretch>
          </p:blipFill>
          <p:spPr>
            <a:xfrm>
              <a:off x="518160" y="108851"/>
              <a:ext cx="1301957" cy="1646046"/>
            </a:xfrm>
            <a:prstGeom prst="rect">
              <a:avLst/>
            </a:prstGeom>
          </p:spPr>
        </p:pic>
      </p:gr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638273" y="5228128"/>
            <a:ext cx="1395098" cy="4615997"/>
          </a:xfrm>
          <a:prstGeom prst="rect">
            <a:avLst/>
          </a:prstGeom>
        </p:spPr>
      </p:pic>
      <p:pic>
        <p:nvPicPr>
          <p:cNvPr id="12" name="Picture 11"/>
          <p:cNvPicPr>
            <a:picLocks noChangeAspect="1"/>
          </p:cNvPicPr>
          <p:nvPr/>
        </p:nvPicPr>
        <p:blipFill>
          <a:blip r:embed="rId9"/>
          <a:stretch>
            <a:fillRect/>
          </a:stretch>
        </p:blipFill>
        <p:spPr>
          <a:xfrm>
            <a:off x="7299959" y="2847154"/>
            <a:ext cx="9577646" cy="5102794"/>
          </a:xfrm>
          <a:prstGeom prst="rect">
            <a:avLst/>
          </a:prstGeom>
        </p:spPr>
      </p:pic>
    </p:spTree>
    <p:extLst>
      <p:ext uri="{BB962C8B-B14F-4D97-AF65-F5344CB8AC3E}">
        <p14:creationId xmlns:p14="http://schemas.microsoft.com/office/powerpoint/2010/main" val="114732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4800" y="342900"/>
            <a:ext cx="17780000" cy="4434127"/>
            <a:chOff x="304800" y="342900"/>
            <a:chExt cx="17780000" cy="4434127"/>
          </a:xfrm>
        </p:grpSpPr>
        <p:pic>
          <p:nvPicPr>
            <p:cNvPr id="15" name="Picture 14"/>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304800" y="1638300"/>
              <a:ext cx="2726690" cy="3138727"/>
            </a:xfrm>
            <a:prstGeom prst="rect">
              <a:avLst/>
            </a:prstGeom>
          </p:spPr>
        </p:pic>
        <p:grpSp>
          <p:nvGrpSpPr>
            <p:cNvPr id="18" name="Group 17"/>
            <p:cNvGrpSpPr/>
            <p:nvPr/>
          </p:nvGrpSpPr>
          <p:grpSpPr>
            <a:xfrm>
              <a:off x="3530600" y="342900"/>
              <a:ext cx="14554200" cy="4038600"/>
              <a:chOff x="3530600" y="342900"/>
              <a:chExt cx="14554200" cy="4038600"/>
            </a:xfrm>
          </p:grpSpPr>
          <p:sp>
            <p:nvSpPr>
              <p:cNvPr id="12" name="Cloud Callout 11"/>
              <p:cNvSpPr/>
              <p:nvPr/>
            </p:nvSpPr>
            <p:spPr>
              <a:xfrm>
                <a:off x="3530600" y="342900"/>
                <a:ext cx="14554200" cy="4038600"/>
              </a:xfrm>
              <a:prstGeom prst="cloudCallout">
                <a:avLst>
                  <a:gd name="adj1" fmla="val -54098"/>
                  <a:gd name="adj2" fmla="val 30414"/>
                </a:avLst>
              </a:prstGeom>
              <a:solidFill>
                <a:srgbClr val="FDF3E2"/>
              </a:solidFill>
              <a:ln w="28575"/>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181600" y="952500"/>
                <a:ext cx="11628755" cy="2862322"/>
              </a:xfrm>
              <a:prstGeom prst="rect">
                <a:avLst/>
              </a:prstGeom>
            </p:spPr>
            <p:txBody>
              <a:bodyPr wrap="square">
                <a:spAutoFit/>
              </a:bodyPr>
              <a:lstStyle/>
              <a:p>
                <a:pPr algn="ctr">
                  <a:lnSpc>
                    <a:spcPct val="150000"/>
                  </a:lnSpc>
                </a:pPr>
                <a:r>
                  <a:rPr lang="en-US" sz="4000">
                    <a:latin typeface="Arial" panose="020B0604020202020204" pitchFamily="34" charset="0"/>
                    <a:cs typeface="Arial" panose="020B0604020202020204" pitchFamily="34" charset="0"/>
                  </a:rPr>
                  <a:t>Quan sát đồ thị hàm số y</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sin⁡x, tại những giá trị x nào thì sin x = 0? Vậy tập hợp số thực của x để sin⁡x</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0 là tập hợp nào?</a:t>
                </a:r>
              </a:p>
            </p:txBody>
          </p:sp>
        </p:grpSp>
      </p:gr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207913"/>
            <a:ext cx="18288001" cy="4220965"/>
          </a:xfrm>
          <a:prstGeom prst="rect">
            <a:avLst/>
          </a:prstGeom>
        </p:spPr>
      </p:pic>
    </p:spTree>
    <p:extLst>
      <p:ext uri="{BB962C8B-B14F-4D97-AF65-F5344CB8AC3E}">
        <p14:creationId xmlns:p14="http://schemas.microsoft.com/office/powerpoint/2010/main" val="13292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9"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grpSp>
        <p:nvGrpSpPr>
          <p:cNvPr id="7" name="Group 7"/>
          <p:cNvGrpSpPr/>
          <p:nvPr/>
        </p:nvGrpSpPr>
        <p:grpSpPr>
          <a:xfrm>
            <a:off x="4129133" y="1028700"/>
            <a:ext cx="13655501" cy="8612678"/>
            <a:chOff x="0" y="0"/>
            <a:chExt cx="15147194" cy="8647954"/>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sp>
        <p:nvSpPr>
          <p:cNvPr id="22" name="Freeform 22"/>
          <p:cNvSpPr/>
          <p:nvPr/>
        </p:nvSpPr>
        <p:spPr>
          <a:xfrm rot="8248605" flipH="1">
            <a:off x="15016676" y="-425088"/>
            <a:ext cx="2431267" cy="3206707"/>
          </a:xfrm>
          <a:custGeom>
            <a:avLst/>
            <a:gdLst/>
            <a:ahLst/>
            <a:cxnLst/>
            <a:rect l="l" t="t" r="r" b="b"/>
            <a:pathLst>
              <a:path w="2431267" h="3206707">
                <a:moveTo>
                  <a:pt x="2431268" y="0"/>
                </a:moveTo>
                <a:lnTo>
                  <a:pt x="0" y="0"/>
                </a:lnTo>
                <a:lnTo>
                  <a:pt x="0" y="3206708"/>
                </a:lnTo>
                <a:lnTo>
                  <a:pt x="2431268" y="3206708"/>
                </a:lnTo>
                <a:lnTo>
                  <a:pt x="2431268"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27" name="Picture 26"/>
          <p:cNvPicPr>
            <a:picLocks noChangeAspect="1"/>
          </p:cNvPicPr>
          <p:nvPr/>
        </p:nvPicPr>
        <p:blipFill>
          <a:blip r:embed="rId5"/>
          <a:stretch>
            <a:fillRect/>
          </a:stretch>
        </p:blipFill>
        <p:spPr>
          <a:xfrm>
            <a:off x="591287" y="4289887"/>
            <a:ext cx="5129306" cy="5959177"/>
          </a:xfrm>
          <a:prstGeom prst="rect">
            <a:avLst/>
          </a:prstGeom>
        </p:spPr>
      </p:pic>
      <p:grpSp>
        <p:nvGrpSpPr>
          <p:cNvPr id="4" name="Group 3"/>
          <p:cNvGrpSpPr/>
          <p:nvPr/>
        </p:nvGrpSpPr>
        <p:grpSpPr>
          <a:xfrm>
            <a:off x="557659" y="599794"/>
            <a:ext cx="3363596" cy="3114277"/>
            <a:chOff x="635402" y="1033648"/>
            <a:chExt cx="3363596" cy="3114277"/>
          </a:xfrm>
        </p:grpSpPr>
        <p:sp>
          <p:nvSpPr>
            <p:cNvPr id="20" name="Freeform 20"/>
            <p:cNvSpPr/>
            <p:nvPr/>
          </p:nvSpPr>
          <p:spPr>
            <a:xfrm>
              <a:off x="635402" y="1033648"/>
              <a:ext cx="3363596" cy="3114277"/>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effectLst>
              <a:outerShdw blurRad="50800" dist="38100" dir="18900000" algn="bl" rotWithShape="0">
                <a:prstClr val="black">
                  <a:alpha val="40000"/>
                </a:prstClr>
              </a:outerShdw>
            </a:effectLst>
          </p:spPr>
          <p:txBody>
            <a:bodyPr/>
            <a:lstStyle/>
            <a:p>
              <a:endParaRPr lang="en-US"/>
            </a:p>
          </p:txBody>
        </p:sp>
        <p:sp>
          <p:nvSpPr>
            <p:cNvPr id="5" name="TextBox 4"/>
            <p:cNvSpPr txBox="1"/>
            <p:nvPr/>
          </p:nvSpPr>
          <p:spPr>
            <a:xfrm>
              <a:off x="843280" y="2171700"/>
              <a:ext cx="2900581" cy="830997"/>
            </a:xfrm>
            <a:prstGeom prst="rect">
              <a:avLst/>
            </a:prstGeom>
            <a:noFill/>
          </p:spPr>
          <p:txBody>
            <a:bodyPr wrap="square" rtlCol="0">
              <a:spAutoFit/>
            </a:bodyPr>
            <a:lstStyle/>
            <a:p>
              <a:pPr algn="ctr"/>
              <a:r>
                <a:rPr lang="vi-VN" sz="4800" b="1">
                  <a:solidFill>
                    <a:srgbClr val="C00000"/>
                  </a:solidFill>
                  <a:cs typeface="Arial" panose="020B0604020202020204" pitchFamily="34" charset="0"/>
                </a:rPr>
                <a:t>Nhận xét</a:t>
              </a:r>
              <a:endParaRPr lang="en-US" sz="4800" b="1">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 name="Rectangle 5"/>
              <p:cNvSpPr/>
              <p:nvPr/>
            </p:nvSpPr>
            <p:spPr>
              <a:xfrm>
                <a:off x="5505615" y="1865232"/>
                <a:ext cx="11115328" cy="3785652"/>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Dựa vào đồ thị của hàm số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y</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oMath>
                </a14:m>
                <a:r>
                  <a:rPr lang="en-US" sz="4000">
                    <a:effectLst/>
                    <a:latin typeface="Arial" panose="020B0604020202020204" pitchFamily="34" charset="0"/>
                    <a:ea typeface="Times New Roman" panose="02020603050405020304" pitchFamily="18" charset="0"/>
                    <a:cs typeface="Arial" panose="020B0604020202020204" pitchFamily="34" charset="0"/>
                  </a:rPr>
                  <a:t> (hình 24), ta thấy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4000">
                    <a:effectLst/>
                    <a:latin typeface="Arial" panose="020B0604020202020204" pitchFamily="34" charset="0"/>
                    <a:ea typeface="Times New Roman" panose="02020603050405020304" pitchFamily="18" charset="0"/>
                    <a:cs typeface="Arial" panose="020B0604020202020204" pitchFamily="34" charset="0"/>
                  </a:rPr>
                  <a:t> tại những giá trị </a:t>
                </a:r>
                <a14:m>
                  <m:oMath xmlns:m="http://schemas.openxmlformats.org/officeDocument/2006/math">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Vì vậy, tập hợp các số thực x sao cho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4000">
                    <a:effectLst/>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E</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ℝ</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kπ</m:t>
                        </m:r>
                      </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e>
                    </m:d>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505615" y="1865232"/>
                <a:ext cx="11115328" cy="3785652"/>
              </a:xfrm>
              <a:prstGeom prst="rect">
                <a:avLst/>
              </a:prstGeom>
              <a:blipFill rotWithShape="0">
                <a:blip r:embed="rId9"/>
                <a:stretch>
                  <a:fillRect l="-1919" r="-1919" b="-3060"/>
                </a:stretch>
              </a:blipFill>
            </p:spPr>
            <p:txBody>
              <a:bodyPr/>
              <a:lstStyle/>
              <a:p>
                <a:r>
                  <a:rPr lang="en-US">
                    <a:noFill/>
                  </a:rPr>
                  <a:t> </a:t>
                </a:r>
              </a:p>
            </p:txBody>
          </p:sp>
        </mc:Fallback>
      </mc:AlternateContent>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76800" y="5876490"/>
            <a:ext cx="12541710" cy="2894692"/>
          </a:xfrm>
          <a:prstGeom prst="rect">
            <a:avLst/>
          </a:prstGeom>
        </p:spPr>
      </p:pic>
    </p:spTree>
    <p:extLst>
      <p:ext uri="{BB962C8B-B14F-4D97-AF65-F5344CB8AC3E}">
        <p14:creationId xmlns:p14="http://schemas.microsoft.com/office/powerpoint/2010/main" val="335128927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grpSp>
        <p:nvGrpSpPr>
          <p:cNvPr id="7" name="Group 6"/>
          <p:cNvGrpSpPr/>
          <p:nvPr/>
        </p:nvGrpSpPr>
        <p:grpSpPr>
          <a:xfrm>
            <a:off x="626464" y="467910"/>
            <a:ext cx="17035072" cy="1290652"/>
            <a:chOff x="609600" y="652449"/>
            <a:chExt cx="17035072" cy="1290652"/>
          </a:xfrm>
        </p:grpSpPr>
        <p:sp>
          <p:nvSpPr>
            <p:cNvPr id="8" name="Freeform 9"/>
            <p:cNvSpPr/>
            <p:nvPr/>
          </p:nvSpPr>
          <p:spPr>
            <a:xfrm>
              <a:off x="609600" y="652449"/>
              <a:ext cx="17035072" cy="129065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txBody>
            <a:bodyPr/>
            <a:lstStyle/>
            <a:p>
              <a:endParaRPr lang="en-US"/>
            </a:p>
          </p:txBody>
        </p:sp>
        <p:sp>
          <p:nvSpPr>
            <p:cNvPr id="9" name="TextBox 8"/>
            <p:cNvSpPr txBox="1"/>
            <p:nvPr/>
          </p:nvSpPr>
          <p:spPr>
            <a:xfrm>
              <a:off x="1392836" y="913054"/>
              <a:ext cx="15468600" cy="769441"/>
            </a:xfrm>
            <a:prstGeom prst="rect">
              <a:avLst/>
            </a:prstGeom>
            <a:noFill/>
          </p:spPr>
          <p:txBody>
            <a:bodyPr wrap="square" rtlCol="0">
              <a:spAutoFit/>
            </a:bodyPr>
            <a:lstStyle/>
            <a:p>
              <a:pPr algn="ctr"/>
              <a:r>
                <a:rPr lang="vi-VN" sz="4400" b="1">
                  <a:solidFill>
                    <a:prstClr val="white"/>
                  </a:solidFill>
                  <a:cs typeface="Arial" panose="020B0604020202020204" pitchFamily="34" charset="0"/>
                </a:rPr>
                <a:t>III. HÀM SỐ y = cosx</a:t>
              </a:r>
              <a:endParaRPr lang="en-US" sz="4400" b="1">
                <a:solidFill>
                  <a:prstClr val="white"/>
                </a:solidFill>
                <a:latin typeface="Arial" panose="020B0604020202020204" pitchFamily="34" charset="0"/>
                <a:cs typeface="Arial" panose="020B0604020202020204" pitchFamily="34" charset="0"/>
              </a:endParaRPr>
            </a:p>
          </p:txBody>
        </p:sp>
      </p:grpSp>
      <p:sp>
        <p:nvSpPr>
          <p:cNvPr id="10" name="Pentagon 9"/>
          <p:cNvSpPr/>
          <p:nvPr/>
        </p:nvSpPr>
        <p:spPr>
          <a:xfrm>
            <a:off x="5080" y="2226472"/>
            <a:ext cx="4185920" cy="1219200"/>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solidFill>
                  <a:prstClr val="white"/>
                </a:solidFill>
                <a:cs typeface="Arial" panose="020B0604020202020204" pitchFamily="34" charset="0"/>
              </a:rPr>
              <a:t>1. Định nghĩa</a:t>
            </a:r>
            <a:endParaRPr lang="en-US" sz="4000" b="1">
              <a:solidFill>
                <a:prstClr val="white"/>
              </a:solidFill>
              <a:latin typeface="Arial" panose="020B0604020202020204" pitchFamily="34" charset="0"/>
              <a:cs typeface="Arial" panose="020B0604020202020204" pitchFamily="34" charset="0"/>
            </a:endParaRPr>
          </a:p>
        </p:txBody>
      </p:sp>
      <p:grpSp>
        <p:nvGrpSpPr>
          <p:cNvPr id="4" name="Group 3"/>
          <p:cNvGrpSpPr/>
          <p:nvPr/>
        </p:nvGrpSpPr>
        <p:grpSpPr>
          <a:xfrm>
            <a:off x="618226" y="3851820"/>
            <a:ext cx="11296404" cy="3136933"/>
            <a:chOff x="618226" y="3851820"/>
            <a:chExt cx="11296404" cy="3136933"/>
          </a:xfrm>
        </p:grpSpPr>
        <p:sp>
          <p:nvSpPr>
            <p:cNvPr id="12" name="TextBox 11"/>
            <p:cNvSpPr txBox="1"/>
            <p:nvPr/>
          </p:nvSpPr>
          <p:spPr>
            <a:xfrm>
              <a:off x="618226" y="3941765"/>
              <a:ext cx="11296404" cy="3046988"/>
            </a:xfrm>
            <a:prstGeom prst="rect">
              <a:avLst/>
            </a:prstGeom>
            <a:noFill/>
          </p:spPr>
          <p:txBody>
            <a:bodyPr wrap="square" rtlCol="0">
              <a:spAutoFit/>
            </a:bodyPr>
            <a:lstStyle/>
            <a:p>
              <a:pPr algn="just">
                <a:lnSpc>
                  <a:spcPct val="160000"/>
                </a:lnSpc>
              </a:pPr>
              <a:r>
                <a:rPr lang="vi-VN" sz="4000">
                  <a:solidFill>
                    <a:prstClr val="black"/>
                  </a:solidFill>
                  <a:cs typeface="Arial" panose="020B0604020202020204" pitchFamily="34" charset="0"/>
                </a:rPr>
                <a:t>            Với mỗi số thực x, tồn tại duy nhất điểm M trên đường tròn lượng giác sao cho (OA, OM) = x (rad) (Hình 22). Hãy xác định cosx.</a:t>
              </a:r>
              <a:endParaRPr lang="en-US" sz="4000">
                <a:solidFill>
                  <a:prstClr val="black"/>
                </a:solidFill>
                <a:latin typeface="Arial" panose="020B0604020202020204" pitchFamily="34" charset="0"/>
                <a:cs typeface="Arial" panose="020B0604020202020204" pitchFamily="34" charset="0"/>
              </a:endParaRPr>
            </a:p>
          </p:txBody>
        </p:sp>
        <p:sp>
          <p:nvSpPr>
            <p:cNvPr id="11" name="Rounded Rectangle 10"/>
            <p:cNvSpPr/>
            <p:nvPr/>
          </p:nvSpPr>
          <p:spPr>
            <a:xfrm>
              <a:off x="626464" y="3851820"/>
              <a:ext cx="1605558"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prstClr val="black"/>
                  </a:solidFill>
                  <a:cs typeface="Arial" panose="020B0604020202020204" pitchFamily="34" charset="0"/>
                </a:rPr>
                <a:t>HĐ6</a:t>
              </a:r>
              <a:endParaRPr lang="en-US" sz="4000" b="1">
                <a:solidFill>
                  <a:prstClr val="black"/>
                </a:solidFill>
                <a:latin typeface="Arial" panose="020B0604020202020204" pitchFamily="34" charset="0"/>
                <a:cs typeface="Arial" panose="020B0604020202020204" pitchFamily="34" charset="0"/>
              </a:endParaRPr>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2868" y="2823372"/>
            <a:ext cx="6170158" cy="6398682"/>
          </a:xfrm>
          <a:prstGeom prst="rect">
            <a:avLst/>
          </a:prstGeom>
        </p:spPr>
      </p:pic>
      <p:sp>
        <p:nvSpPr>
          <p:cNvPr id="5" name="Rectangle 4"/>
          <p:cNvSpPr/>
          <p:nvPr/>
        </p:nvSpPr>
        <p:spPr>
          <a:xfrm>
            <a:off x="626464" y="6988753"/>
            <a:ext cx="9144000" cy="1938992"/>
          </a:xfrm>
          <a:prstGeom prst="rect">
            <a:avLst/>
          </a:prstGeom>
        </p:spPr>
        <p:txBody>
          <a:bodyPr>
            <a:spAutoFit/>
          </a:bodyPr>
          <a:lstStyle/>
          <a:p>
            <a:pPr algn="just">
              <a:lnSpc>
                <a:spcPct val="150000"/>
              </a:lnSpc>
            </a:pPr>
            <a:r>
              <a:rPr lang="en-US" sz="4000">
                <a:solidFill>
                  <a:srgbClr val="0070C0"/>
                </a:solidFill>
                <a:latin typeface="Arial" panose="020B0604020202020204" pitchFamily="34" charset="0"/>
                <a:cs typeface="Arial" panose="020B0604020202020204" pitchFamily="34" charset="0"/>
              </a:rPr>
              <a:t>Giả sử hoành độ của điểm M là y.</a:t>
            </a:r>
          </a:p>
          <a:p>
            <a:pPr algn="just">
              <a:lnSpc>
                <a:spcPct val="150000"/>
              </a:lnSpc>
            </a:pPr>
            <a:r>
              <a:rPr lang="en-US" sz="4000">
                <a:solidFill>
                  <a:srgbClr val="0070C0"/>
                </a:solidFill>
                <a:latin typeface="Arial" panose="020B0604020202020204" pitchFamily="34" charset="0"/>
                <a:cs typeface="Arial" panose="020B0604020202020204" pitchFamily="34" charset="0"/>
              </a:rPr>
              <a:t>Khi đó ta có cos⁡x</a:t>
            </a:r>
            <a:r>
              <a:rPr lang="vi-VN" sz="4000">
                <a:solidFill>
                  <a:srgbClr val="0070C0"/>
                </a:solidFill>
                <a:latin typeface="Arial" panose="020B0604020202020204" pitchFamily="34" charset="0"/>
                <a:cs typeface="Arial" panose="020B0604020202020204" pitchFamily="34" charset="0"/>
              </a:rPr>
              <a:t> </a:t>
            </a:r>
            <a:r>
              <a:rPr lang="en-US" sz="4000">
                <a:solidFill>
                  <a:srgbClr val="0070C0"/>
                </a:solidFill>
                <a:latin typeface="Arial" panose="020B0604020202020204" pitchFamily="34" charset="0"/>
                <a:cs typeface="Arial" panose="020B0604020202020204" pitchFamily="34" charset="0"/>
              </a:rPr>
              <a:t>=</a:t>
            </a:r>
            <a:r>
              <a:rPr lang="vi-VN" sz="4000">
                <a:solidFill>
                  <a:srgbClr val="0070C0"/>
                </a:solidFill>
                <a:latin typeface="Arial" panose="020B0604020202020204" pitchFamily="34" charset="0"/>
                <a:cs typeface="Arial" panose="020B0604020202020204" pitchFamily="34" charset="0"/>
              </a:rPr>
              <a:t> </a:t>
            </a:r>
            <a:r>
              <a:rPr lang="en-US" sz="4000">
                <a:solidFill>
                  <a:srgbClr val="0070C0"/>
                </a:solidFill>
                <a:latin typeface="Arial" panose="020B0604020202020204" pitchFamily="34" charset="0"/>
                <a:cs typeface="Arial" panose="020B0604020202020204" pitchFamily="34" charset="0"/>
              </a:rPr>
              <a:t>y.</a:t>
            </a:r>
          </a:p>
        </p:txBody>
      </p:sp>
      <p:sp>
        <p:nvSpPr>
          <p:cNvPr id="6" name="Right Arrow 5"/>
          <p:cNvSpPr/>
          <p:nvPr/>
        </p:nvSpPr>
        <p:spPr>
          <a:xfrm>
            <a:off x="626464" y="9058886"/>
            <a:ext cx="1049936" cy="645846"/>
          </a:xfrm>
          <a:prstGeom prst="rightArrow">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9" name="Rectangle 18"/>
          <p:cNvSpPr/>
          <p:nvPr/>
        </p:nvSpPr>
        <p:spPr>
          <a:xfrm>
            <a:off x="2086390" y="9073948"/>
            <a:ext cx="11941089" cy="707886"/>
          </a:xfrm>
          <a:prstGeom prst="rect">
            <a:avLst/>
          </a:prstGeom>
        </p:spPr>
        <p:txBody>
          <a:bodyPr wrap="none">
            <a:spAutoFit/>
          </a:bodyPr>
          <a:lstStyle/>
          <a:p>
            <a:r>
              <a:rPr lang="en-US" sz="4000">
                <a:solidFill>
                  <a:srgbClr val="C00000"/>
                </a:solidFill>
                <a:latin typeface="Arial" panose="020B0604020202020204" pitchFamily="34" charset="0"/>
                <a:cs typeface="Arial" panose="020B0604020202020204" pitchFamily="34" charset="0"/>
              </a:rPr>
              <a:t>Ứng với mỗi số thực x, có duy nhất một giá trị cos⁡x.</a:t>
            </a:r>
          </a:p>
        </p:txBody>
      </p:sp>
    </p:spTree>
    <p:extLst>
      <p:ext uri="{BB962C8B-B14F-4D97-AF65-F5344CB8AC3E}">
        <p14:creationId xmlns:p14="http://schemas.microsoft.com/office/powerpoint/2010/main" val="3634125461"/>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p:tgtEl>
                                          <p:spTgt spid="6"/>
                                        </p:tgtEl>
                                        <p:attrNameLst>
                                          <p:attrName>ppt_x</p:attrName>
                                        </p:attrNameLst>
                                      </p:cBhvr>
                                      <p:tavLst>
                                        <p:tav tm="0">
                                          <p:val>
                                            <p:strVal val="#ppt_x-#ppt_w*1.125000"/>
                                          </p:val>
                                        </p:tav>
                                        <p:tav tm="100000">
                                          <p:val>
                                            <p:strVal val="#ppt_x"/>
                                          </p:val>
                                        </p:tav>
                                      </p:tavLst>
                                    </p:anim>
                                    <p:animEffect transition="in" filter="wipe(right)">
                                      <p:cBhvr>
                                        <p:cTn id="30" dur="500"/>
                                        <p:tgtEl>
                                          <p:spTgt spid="6"/>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6" grpId="0" animBg="1"/>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grpSp>
        <p:nvGrpSpPr>
          <p:cNvPr id="7" name="Group 7"/>
          <p:cNvGrpSpPr/>
          <p:nvPr/>
        </p:nvGrpSpPr>
        <p:grpSpPr>
          <a:xfrm>
            <a:off x="5372203" y="1783601"/>
            <a:ext cx="12458597" cy="7857777"/>
            <a:chOff x="0" y="0"/>
            <a:chExt cx="15147194" cy="8647954"/>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sp>
        <p:nvSpPr>
          <p:cNvPr id="22" name="Freeform 22"/>
          <p:cNvSpPr/>
          <p:nvPr/>
        </p:nvSpPr>
        <p:spPr>
          <a:xfrm rot="8248605" flipH="1">
            <a:off x="15016676" y="-425088"/>
            <a:ext cx="2431267" cy="3206707"/>
          </a:xfrm>
          <a:custGeom>
            <a:avLst/>
            <a:gdLst/>
            <a:ahLst/>
            <a:cxnLst/>
            <a:rect l="l" t="t" r="r" b="b"/>
            <a:pathLst>
              <a:path w="2431267" h="3206707">
                <a:moveTo>
                  <a:pt x="2431268" y="0"/>
                </a:moveTo>
                <a:lnTo>
                  <a:pt x="0" y="0"/>
                </a:lnTo>
                <a:lnTo>
                  <a:pt x="0" y="3206708"/>
                </a:lnTo>
                <a:lnTo>
                  <a:pt x="2431268" y="3206708"/>
                </a:lnTo>
                <a:lnTo>
                  <a:pt x="2431268"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0" name="Freeform 20"/>
          <p:cNvSpPr/>
          <p:nvPr/>
        </p:nvSpPr>
        <p:spPr>
          <a:xfrm>
            <a:off x="635401" y="571500"/>
            <a:ext cx="4334170" cy="4012910"/>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effectLst>
            <a:outerShdw blurRad="50800" dist="38100" dir="18900000" algn="bl" rotWithShape="0">
              <a:prstClr val="black">
                <a:alpha val="40000"/>
              </a:prstClr>
            </a:outerShdw>
          </a:effectLst>
        </p:spPr>
        <p:txBody>
          <a:bodyPr/>
          <a:lstStyle/>
          <a:p>
            <a:endParaRPr lang="en-US"/>
          </a:p>
        </p:txBody>
      </p:sp>
      <p:pic>
        <p:nvPicPr>
          <p:cNvPr id="27" name="Picture 26"/>
          <p:cNvPicPr>
            <a:picLocks noChangeAspect="1"/>
          </p:cNvPicPr>
          <p:nvPr/>
        </p:nvPicPr>
        <p:blipFill>
          <a:blip r:embed="rId7"/>
          <a:stretch>
            <a:fillRect/>
          </a:stretch>
        </p:blipFill>
        <p:spPr>
          <a:xfrm>
            <a:off x="975919" y="4290552"/>
            <a:ext cx="5129306" cy="5959177"/>
          </a:xfrm>
          <a:prstGeom prst="rect">
            <a:avLst/>
          </a:prstGeom>
        </p:spPr>
      </p:pic>
      <p:sp>
        <p:nvSpPr>
          <p:cNvPr id="5" name="TextBox 4"/>
          <p:cNvSpPr txBox="1"/>
          <p:nvPr/>
        </p:nvSpPr>
        <p:spPr>
          <a:xfrm>
            <a:off x="1061819" y="2015528"/>
            <a:ext cx="3481333" cy="830997"/>
          </a:xfrm>
          <a:prstGeom prst="rect">
            <a:avLst/>
          </a:prstGeom>
          <a:noFill/>
        </p:spPr>
        <p:txBody>
          <a:bodyPr wrap="square" rtlCol="0">
            <a:spAutoFit/>
          </a:bodyPr>
          <a:lstStyle/>
          <a:p>
            <a:pPr algn="ctr"/>
            <a:r>
              <a:rPr lang="vi-VN" sz="4800" b="1">
                <a:solidFill>
                  <a:srgbClr val="C00000"/>
                </a:solidFill>
                <a:cs typeface="Arial" panose="020B0604020202020204" pitchFamily="34" charset="0"/>
              </a:rPr>
              <a:t>Định nghĩa</a:t>
            </a:r>
            <a:endParaRPr lang="en-US" sz="48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6503949" y="2791977"/>
                <a:ext cx="10314522" cy="5509200"/>
              </a:xfrm>
              <a:prstGeom prst="rect">
                <a:avLst/>
              </a:prstGeom>
            </p:spPr>
            <p:txBody>
              <a:bodyPr wrap="square">
                <a:spAutoFit/>
              </a:bodyPr>
              <a:lstStyle/>
              <a:p>
                <a:pPr algn="just">
                  <a:lnSpc>
                    <a:spcPct val="200000"/>
                  </a:lnSpc>
                </a:pPr>
                <a:r>
                  <a:rPr lang="fr-FR" sz="4400">
                    <a:latin typeface="Arial" panose="020B0604020202020204" pitchFamily="34" charset="0"/>
                    <a:cs typeface="Arial" panose="020B0604020202020204" pitchFamily="34" charset="0"/>
                  </a:rPr>
                  <a:t>Quy tắc đặt tương ứng mỗi số thực x với một số thực </a:t>
                </a:r>
                <a14:m>
                  <m:oMath xmlns:m="http://schemas.openxmlformats.org/officeDocument/2006/math">
                    <m:func>
                      <m:funcPr>
                        <m:ctrlPr>
                          <a:rPr lang="en-US" sz="4400" i="1">
                            <a:latin typeface="Cambria Math" panose="02040503050406030204" pitchFamily="18" charset="0"/>
                          </a:rPr>
                        </m:ctrlPr>
                      </m:funcPr>
                      <m:fName>
                        <m:r>
                          <m:rPr>
                            <m:sty m:val="p"/>
                          </m:rPr>
                          <a:rPr lang="fr-FR" sz="4400" i="0">
                            <a:latin typeface="Cambria Math" panose="02040503050406030204" pitchFamily="18" charset="0"/>
                          </a:rPr>
                          <m:t>cos</m:t>
                        </m:r>
                      </m:fName>
                      <m:e>
                        <m:r>
                          <m:rPr>
                            <m:sty m:val="p"/>
                          </m:rPr>
                          <a:rPr lang="en-US" sz="4400" i="0">
                            <a:latin typeface="Cambria Math" panose="02040503050406030204" pitchFamily="18" charset="0"/>
                          </a:rPr>
                          <m:t>x</m:t>
                        </m:r>
                      </m:e>
                    </m:func>
                  </m:oMath>
                </a14:m>
                <a:r>
                  <a:rPr lang="fr-FR" sz="4400">
                    <a:latin typeface="Arial" panose="020B0604020202020204" pitchFamily="34" charset="0"/>
                    <a:cs typeface="Arial" panose="020B0604020202020204" pitchFamily="34" charset="0"/>
                  </a:rPr>
                  <a:t> được gọi là hàm số </a:t>
                </a:r>
                <a14:m>
                  <m:oMath xmlns:m="http://schemas.openxmlformats.org/officeDocument/2006/math">
                    <m:r>
                      <m:rPr>
                        <m:sty m:val="p"/>
                      </m:rPr>
                      <a:rPr lang="en-US" sz="4400" i="0" smtClean="0">
                        <a:solidFill>
                          <a:srgbClr val="0070C0"/>
                        </a:solidFill>
                        <a:latin typeface="Cambria Math" panose="02040503050406030204" pitchFamily="18" charset="0"/>
                      </a:rPr>
                      <m:t>y</m:t>
                    </m:r>
                    <m:r>
                      <a:rPr lang="fr-FR" sz="4400" i="0">
                        <a:solidFill>
                          <a:srgbClr val="0070C0"/>
                        </a:solidFill>
                        <a:latin typeface="Cambria Math" panose="02040503050406030204" pitchFamily="18" charset="0"/>
                      </a:rPr>
                      <m:t>=</m:t>
                    </m:r>
                    <m:func>
                      <m:funcPr>
                        <m:ctrlPr>
                          <a:rPr lang="en-US" sz="4400" i="1">
                            <a:solidFill>
                              <a:srgbClr val="0070C0"/>
                            </a:solidFill>
                            <a:latin typeface="Cambria Math" panose="02040503050406030204" pitchFamily="18" charset="0"/>
                          </a:rPr>
                        </m:ctrlPr>
                      </m:funcPr>
                      <m:fName>
                        <m:r>
                          <m:rPr>
                            <m:sty m:val="p"/>
                          </m:rPr>
                          <a:rPr lang="fr-FR" sz="4400" i="0">
                            <a:solidFill>
                              <a:srgbClr val="0070C0"/>
                            </a:solidFill>
                            <a:latin typeface="Cambria Math" panose="02040503050406030204" pitchFamily="18" charset="0"/>
                          </a:rPr>
                          <m:t>cos</m:t>
                        </m:r>
                      </m:fName>
                      <m:e>
                        <m:r>
                          <m:rPr>
                            <m:sty m:val="p"/>
                          </m:rPr>
                          <a:rPr lang="en-US" sz="4400" i="0">
                            <a:solidFill>
                              <a:srgbClr val="0070C0"/>
                            </a:solidFill>
                            <a:latin typeface="Cambria Math" panose="02040503050406030204" pitchFamily="18" charset="0"/>
                          </a:rPr>
                          <m:t>x</m:t>
                        </m:r>
                      </m:e>
                    </m:func>
                  </m:oMath>
                </a14:m>
                <a:r>
                  <a:rPr lang="fr-FR" sz="4400">
                    <a:latin typeface="Arial" panose="020B0604020202020204" pitchFamily="34" charset="0"/>
                    <a:cs typeface="Arial" panose="020B0604020202020204" pitchFamily="34" charset="0"/>
                  </a:rPr>
                  <a:t>.</a:t>
                </a:r>
                <a:endParaRPr lang="en-US" sz="4400">
                  <a:latin typeface="Arial" panose="020B0604020202020204" pitchFamily="34" charset="0"/>
                  <a:cs typeface="Arial" panose="020B0604020202020204" pitchFamily="34" charset="0"/>
                </a:endParaRPr>
              </a:p>
              <a:p>
                <a:pPr algn="just">
                  <a:lnSpc>
                    <a:spcPct val="200000"/>
                  </a:lnSpc>
                </a:pPr>
                <a:r>
                  <a:rPr lang="fr-FR" sz="4400">
                    <a:latin typeface="Arial" panose="020B0604020202020204" pitchFamily="34" charset="0"/>
                    <a:cs typeface="Arial" panose="020B0604020202020204" pitchFamily="34" charset="0"/>
                  </a:rPr>
                  <a:t>Tập xác định của hàm số </a:t>
                </a:r>
                <a14:m>
                  <m:oMath xmlns:m="http://schemas.openxmlformats.org/officeDocument/2006/math">
                    <m:r>
                      <m:rPr>
                        <m:sty m:val="p"/>
                      </m:rPr>
                      <a:rPr lang="en-US" sz="4400" i="0" smtClean="0">
                        <a:solidFill>
                          <a:srgbClr val="0070C0"/>
                        </a:solidFill>
                        <a:latin typeface="Cambria Math" panose="02040503050406030204" pitchFamily="18" charset="0"/>
                      </a:rPr>
                      <m:t>y</m:t>
                    </m:r>
                    <m:r>
                      <a:rPr lang="fr-FR" sz="4400" i="0">
                        <a:solidFill>
                          <a:srgbClr val="0070C0"/>
                        </a:solidFill>
                        <a:latin typeface="Cambria Math" panose="02040503050406030204" pitchFamily="18" charset="0"/>
                      </a:rPr>
                      <m:t>=</m:t>
                    </m:r>
                    <m:func>
                      <m:funcPr>
                        <m:ctrlPr>
                          <a:rPr lang="en-US" sz="4400" i="1">
                            <a:solidFill>
                              <a:srgbClr val="0070C0"/>
                            </a:solidFill>
                            <a:latin typeface="Cambria Math" panose="02040503050406030204" pitchFamily="18" charset="0"/>
                          </a:rPr>
                        </m:ctrlPr>
                      </m:funcPr>
                      <m:fName>
                        <m:r>
                          <m:rPr>
                            <m:sty m:val="p"/>
                          </m:rPr>
                          <a:rPr lang="fr-FR" sz="4400" i="0">
                            <a:solidFill>
                              <a:srgbClr val="0070C0"/>
                            </a:solidFill>
                            <a:latin typeface="Cambria Math" panose="02040503050406030204" pitchFamily="18" charset="0"/>
                          </a:rPr>
                          <m:t>cos</m:t>
                        </m:r>
                      </m:fName>
                      <m:e>
                        <m:r>
                          <m:rPr>
                            <m:sty m:val="p"/>
                          </m:rPr>
                          <a:rPr lang="en-US" sz="4400" i="0">
                            <a:solidFill>
                              <a:srgbClr val="0070C0"/>
                            </a:solidFill>
                            <a:latin typeface="Cambria Math" panose="02040503050406030204" pitchFamily="18" charset="0"/>
                          </a:rPr>
                          <m:t>x</m:t>
                        </m:r>
                      </m:e>
                    </m:func>
                  </m:oMath>
                </a14:m>
                <a:r>
                  <a:rPr lang="fr-FR" sz="4400">
                    <a:latin typeface="Arial" panose="020B0604020202020204" pitchFamily="34" charset="0"/>
                    <a:cs typeface="Arial" panose="020B0604020202020204" pitchFamily="34" charset="0"/>
                  </a:rPr>
                  <a:t> là </a:t>
                </a:r>
                <a14:m>
                  <m:oMath xmlns:m="http://schemas.openxmlformats.org/officeDocument/2006/math">
                    <m:r>
                      <a:rPr lang="fr-FR" sz="4400" i="0">
                        <a:latin typeface="Cambria Math" panose="02040503050406030204" pitchFamily="18" charset="0"/>
                      </a:rPr>
                      <m:t>ℝ</m:t>
                    </m:r>
                  </m:oMath>
                </a14:m>
                <a:r>
                  <a:rPr lang="fr-FR" sz="4400">
                    <a:latin typeface="Arial" panose="020B0604020202020204" pitchFamily="34" charset="0"/>
                    <a:cs typeface="Arial" panose="020B0604020202020204" pitchFamily="34" charset="0"/>
                  </a:rPr>
                  <a:t>.</a:t>
                </a:r>
                <a:endParaRPr lang="en-US" sz="44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503949" y="2791977"/>
                <a:ext cx="10314522" cy="5509200"/>
              </a:xfrm>
              <a:prstGeom prst="rect">
                <a:avLst/>
              </a:prstGeom>
              <a:blipFill rotWithShape="0">
                <a:blip r:embed="rId9"/>
                <a:stretch>
                  <a:fillRect l="-2423" r="-2364" b="-442"/>
                </a:stretch>
              </a:blipFill>
            </p:spPr>
            <p:txBody>
              <a:bodyPr/>
              <a:lstStyle/>
              <a:p>
                <a:r>
                  <a:rPr lang="en-US">
                    <a:noFill/>
                  </a:rPr>
                  <a:t> </a:t>
                </a:r>
              </a:p>
            </p:txBody>
          </p:sp>
        </mc:Fallback>
      </mc:AlternateContent>
    </p:spTree>
    <p:extLst>
      <p:ext uri="{BB962C8B-B14F-4D97-AF65-F5344CB8AC3E}">
        <p14:creationId xmlns:p14="http://schemas.microsoft.com/office/powerpoint/2010/main" val="282943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sp>
        <p:nvSpPr>
          <p:cNvPr id="3" name="Pentagon 2"/>
          <p:cNvSpPr/>
          <p:nvPr/>
        </p:nvSpPr>
        <p:spPr>
          <a:xfrm>
            <a:off x="0" y="495300"/>
            <a:ext cx="8158480" cy="1219200"/>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solidFill>
                  <a:prstClr val="white"/>
                </a:solidFill>
                <a:cs typeface="Arial" panose="020B0604020202020204" pitchFamily="34" charset="0"/>
              </a:rPr>
              <a:t>2. Đồ thị của hàm số y = cosx</a:t>
            </a:r>
            <a:endParaRPr lang="en-US" sz="4000" b="1">
              <a:solidFill>
                <a:prstClr val="white"/>
              </a:solidFill>
              <a:latin typeface="Arial" panose="020B0604020202020204" pitchFamily="34" charset="0"/>
              <a:cs typeface="Arial" panose="020B0604020202020204" pitchFamily="34" charset="0"/>
            </a:endParaRPr>
          </a:p>
        </p:txBody>
      </p:sp>
      <p:grpSp>
        <p:nvGrpSpPr>
          <p:cNvPr id="7" name="Group 6"/>
          <p:cNvGrpSpPr/>
          <p:nvPr/>
        </p:nvGrpSpPr>
        <p:grpSpPr>
          <a:xfrm>
            <a:off x="10585696" y="148860"/>
            <a:ext cx="7509735" cy="1528680"/>
            <a:chOff x="1289296" y="1591299"/>
            <a:chExt cx="7509735" cy="1452826"/>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8831" y="1591299"/>
              <a:ext cx="1600200" cy="1142999"/>
            </a:xfrm>
            <a:prstGeom prst="rect">
              <a:avLst/>
            </a:prstGeom>
          </p:spPr>
        </p:pic>
        <p:sp>
          <p:nvSpPr>
            <p:cNvPr id="5" name="TextBox 4"/>
            <p:cNvSpPr txBox="1"/>
            <p:nvPr/>
          </p:nvSpPr>
          <p:spPr>
            <a:xfrm>
              <a:off x="1289296" y="2371365"/>
              <a:ext cx="6635504" cy="672760"/>
            </a:xfrm>
            <a:prstGeom prst="rect">
              <a:avLst/>
            </a:prstGeom>
            <a:noFill/>
          </p:spPr>
          <p:txBody>
            <a:bodyPr wrap="square" rtlCol="0">
              <a:spAutoFit/>
            </a:bodyPr>
            <a:lstStyle/>
            <a:p>
              <a:r>
                <a:rPr lang="vi-VN" sz="4000" b="1">
                  <a:solidFill>
                    <a:srgbClr val="002060"/>
                  </a:solidFill>
                  <a:cs typeface="Arial" panose="020B0604020202020204" pitchFamily="34" charset="0"/>
                </a:rPr>
                <a:t>Thảo luận theo nhóm 3HS</a:t>
              </a:r>
              <a:endParaRPr lang="en-US" sz="4000" b="1">
                <a:solidFill>
                  <a:srgbClr val="002060"/>
                </a:solidFill>
                <a:latin typeface="Arial" panose="020B0604020202020204" pitchFamily="34" charset="0"/>
                <a:cs typeface="Arial" panose="020B0604020202020204" pitchFamily="34" charset="0"/>
              </a:endParaRPr>
            </a:p>
          </p:txBody>
        </p:sp>
      </p:grpSp>
      <p:grpSp>
        <p:nvGrpSpPr>
          <p:cNvPr id="6" name="Group 5"/>
          <p:cNvGrpSpPr/>
          <p:nvPr/>
        </p:nvGrpSpPr>
        <p:grpSpPr>
          <a:xfrm>
            <a:off x="306562" y="2345231"/>
            <a:ext cx="17788869" cy="5903148"/>
            <a:chOff x="306562" y="2345231"/>
            <a:chExt cx="17788869" cy="5903148"/>
          </a:xfrm>
        </p:grpSpPr>
        <p:sp>
          <p:nvSpPr>
            <p:cNvPr id="8" name="Rounded Rectangle 7"/>
            <p:cNvSpPr/>
            <p:nvPr/>
          </p:nvSpPr>
          <p:spPr>
            <a:xfrm>
              <a:off x="914400" y="2345231"/>
              <a:ext cx="1605558"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prstClr val="black"/>
                  </a:solidFill>
                  <a:cs typeface="Arial" panose="020B0604020202020204" pitchFamily="34" charset="0"/>
                </a:rPr>
                <a:t>HĐ7</a:t>
              </a:r>
              <a:endParaRPr lang="en-US" sz="4000" b="1">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2857500" y="2541581"/>
              <a:ext cx="5181600" cy="707886"/>
            </a:xfrm>
            <a:prstGeom prst="rect">
              <a:avLst/>
            </a:prstGeom>
            <a:noFill/>
          </p:spPr>
          <p:txBody>
            <a:bodyPr wrap="square" rtlCol="0">
              <a:spAutoFit/>
            </a:bodyPr>
            <a:lstStyle/>
            <a:p>
              <a:r>
                <a:rPr lang="vi-VN" sz="4000">
                  <a:solidFill>
                    <a:prstClr val="black"/>
                  </a:solidFill>
                  <a:cs typeface="Arial" panose="020B0604020202020204" pitchFamily="34" charset="0"/>
                </a:rPr>
                <a:t>Cho hàm số y = cosx</a:t>
              </a:r>
              <a:endParaRPr lang="en-US" sz="400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914400" y="3885169"/>
              <a:ext cx="14249400" cy="707886"/>
            </a:xfrm>
            <a:prstGeom prst="rect">
              <a:avLst/>
            </a:prstGeom>
            <a:noFill/>
          </p:spPr>
          <p:txBody>
            <a:bodyPr wrap="square" rtlCol="0">
              <a:spAutoFit/>
            </a:bodyPr>
            <a:lstStyle/>
            <a:p>
              <a:r>
                <a:rPr lang="vi-VN" sz="4000">
                  <a:solidFill>
                    <a:prstClr val="black"/>
                  </a:solidFill>
                  <a:cs typeface="Arial" panose="020B0604020202020204" pitchFamily="34" charset="0"/>
                </a:rPr>
                <a:t>a) Tìm giá trị y tương ứng với giá trị của x trong bảng sau:</a:t>
              </a:r>
              <a:endParaRPr lang="en-US" sz="4000">
                <a:solidFill>
                  <a:prstClr val="black"/>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562" y="5060889"/>
              <a:ext cx="17788869" cy="3187490"/>
            </a:xfrm>
            <a:prstGeom prst="rect">
              <a:avLst/>
            </a:prstGeom>
          </p:spPr>
        </p:pic>
      </p:grpSp>
      <p:sp>
        <p:nvSpPr>
          <p:cNvPr id="12" name="TextBox 11"/>
          <p:cNvSpPr txBox="1"/>
          <p:nvPr/>
        </p:nvSpPr>
        <p:spPr>
          <a:xfrm>
            <a:off x="3119081" y="7188487"/>
            <a:ext cx="685800" cy="707886"/>
          </a:xfrm>
          <a:prstGeom prst="rect">
            <a:avLst/>
          </a:prstGeom>
          <a:solidFill>
            <a:srgbClr val="FDF3E2"/>
          </a:solidFill>
        </p:spPr>
        <p:txBody>
          <a:bodyPr wrap="square" rtlCol="0">
            <a:spAutoFit/>
          </a:bodyPr>
          <a:lstStyle/>
          <a:p>
            <a:pPr algn="ctr"/>
            <a:r>
              <a:rPr lang="vi-VN" sz="4000">
                <a:solidFill>
                  <a:srgbClr val="0070C0"/>
                </a:solidFill>
                <a:cs typeface="Arial" panose="020B0604020202020204" pitchFamily="34" charset="0"/>
              </a:rPr>
              <a:t>-1</a:t>
            </a:r>
            <a:endParaRPr lang="en-US" sz="400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p:cNvSpPr txBox="1"/>
              <p:nvPr/>
            </p:nvSpPr>
            <p:spPr>
              <a:xfrm>
                <a:off x="4509162" y="7134636"/>
                <a:ext cx="1138965" cy="720262"/>
              </a:xfrm>
              <a:prstGeom prst="rect">
                <a:avLst/>
              </a:prstGeom>
              <a:solidFill>
                <a:srgbClr val="FDF3E2"/>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US" sz="3600" i="1" smtClean="0">
                              <a:solidFill>
                                <a:srgbClr val="0070C0"/>
                              </a:solidFill>
                              <a:latin typeface="Cambria Math" panose="02040503050406030204" pitchFamily="18" charset="0"/>
                            </a:rPr>
                          </m:ctrlPr>
                        </m:fPr>
                        <m:num>
                          <m:r>
                            <a:rPr lang="vi-VN" sz="3600" i="1" smtClean="0">
                              <a:solidFill>
                                <a:srgbClr val="0070C0"/>
                              </a:solidFill>
                              <a:latin typeface="Cambria Math" panose="02040503050406030204" pitchFamily="18" charset="0"/>
                            </a:rPr>
                            <m:t>−1</m:t>
                          </m:r>
                        </m:num>
                        <m:den>
                          <m:r>
                            <a:rPr lang="vi-VN" sz="3600" i="1" smtClean="0">
                              <a:solidFill>
                                <a:srgbClr val="0070C0"/>
                              </a:solidFill>
                              <a:latin typeface="Cambria Math" panose="02040503050406030204" pitchFamily="18" charset="0"/>
                            </a:rPr>
                            <m:t>2</m:t>
                          </m:r>
                        </m:den>
                      </m:f>
                    </m:oMath>
                  </m:oMathPara>
                </a14:m>
                <a:endParaRPr lang="en-US" sz="3600">
                  <a:solidFill>
                    <a:srgbClr val="0070C0"/>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509162" y="7134636"/>
                <a:ext cx="1138965" cy="720262"/>
              </a:xfrm>
              <a:prstGeom prst="rect">
                <a:avLst/>
              </a:prstGeom>
              <a:blipFill rotWithShape="0">
                <a:blip r:embed="rId5"/>
                <a:stretch>
                  <a:fillRect/>
                </a:stretch>
              </a:blipFill>
            </p:spPr>
            <p:txBody>
              <a:bodyPr/>
              <a:lstStyle/>
              <a:p>
                <a:r>
                  <a:rPr lang="en-US">
                    <a:noFill/>
                  </a:rPr>
                  <a:t> </a:t>
                </a:r>
              </a:p>
            </p:txBody>
          </p:sp>
        </mc:Fallback>
      </mc:AlternateContent>
      <p:sp>
        <p:nvSpPr>
          <p:cNvPr id="15" name="TextBox 14"/>
          <p:cNvSpPr txBox="1"/>
          <p:nvPr/>
        </p:nvSpPr>
        <p:spPr>
          <a:xfrm>
            <a:off x="6362337" y="7141513"/>
            <a:ext cx="684755" cy="707886"/>
          </a:xfrm>
          <a:prstGeom prst="rect">
            <a:avLst/>
          </a:prstGeom>
          <a:solidFill>
            <a:srgbClr val="FDF3E2"/>
          </a:solidFill>
        </p:spPr>
        <p:txBody>
          <a:bodyPr wrap="square" rtlCol="0">
            <a:spAutoFit/>
          </a:bodyPr>
          <a:lstStyle/>
          <a:p>
            <a:pPr algn="ctr"/>
            <a:r>
              <a:rPr lang="vi-VN" sz="4000">
                <a:solidFill>
                  <a:srgbClr val="0070C0"/>
                </a:solidFill>
                <a:cs typeface="Arial" panose="020B0604020202020204" pitchFamily="34" charset="0"/>
              </a:rPr>
              <a:t>0</a:t>
            </a:r>
            <a:endParaRPr lang="en-US" sz="400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TextBox 15"/>
              <p:cNvSpPr txBox="1"/>
              <p:nvPr/>
            </p:nvSpPr>
            <p:spPr>
              <a:xfrm>
                <a:off x="14862353" y="7141513"/>
                <a:ext cx="1138965" cy="720262"/>
              </a:xfrm>
              <a:prstGeom prst="rect">
                <a:avLst/>
              </a:prstGeom>
              <a:solidFill>
                <a:srgbClr val="FDF3E2"/>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US" sz="3600" i="1" smtClean="0">
                              <a:solidFill>
                                <a:srgbClr val="0070C0"/>
                              </a:solidFill>
                              <a:latin typeface="Cambria Math" panose="02040503050406030204" pitchFamily="18" charset="0"/>
                            </a:rPr>
                          </m:ctrlPr>
                        </m:fPr>
                        <m:num>
                          <m:r>
                            <a:rPr lang="vi-VN" sz="3600" i="1" smtClean="0">
                              <a:solidFill>
                                <a:srgbClr val="0070C0"/>
                              </a:solidFill>
                              <a:latin typeface="Cambria Math" panose="02040503050406030204" pitchFamily="18" charset="0"/>
                            </a:rPr>
                            <m:t>−1</m:t>
                          </m:r>
                        </m:num>
                        <m:den>
                          <m:r>
                            <a:rPr lang="vi-VN" sz="3600" i="1" smtClean="0">
                              <a:solidFill>
                                <a:srgbClr val="0070C0"/>
                              </a:solidFill>
                              <a:latin typeface="Cambria Math" panose="02040503050406030204" pitchFamily="18" charset="0"/>
                            </a:rPr>
                            <m:t>2</m:t>
                          </m:r>
                        </m:den>
                      </m:f>
                    </m:oMath>
                  </m:oMathPara>
                </a14:m>
                <a:endParaRPr lang="en-US" sz="3600">
                  <a:solidFill>
                    <a:srgbClr val="0070C0"/>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14862353" y="7141513"/>
                <a:ext cx="1138965" cy="720262"/>
              </a:xfrm>
              <a:prstGeom prst="rect">
                <a:avLst/>
              </a:prstGeom>
              <a:blipFill rotWithShape="0">
                <a:blip r:embed="rId6"/>
                <a:stretch>
                  <a:fillRect/>
                </a:stretch>
              </a:blipFill>
            </p:spPr>
            <p:txBody>
              <a:bodyPr/>
              <a:lstStyle/>
              <a:p>
                <a:r>
                  <a:rPr lang="en-US">
                    <a:noFill/>
                  </a:rPr>
                  <a:t> </a:t>
                </a:r>
              </a:p>
            </p:txBody>
          </p:sp>
        </mc:Fallback>
      </mc:AlternateContent>
      <p:sp>
        <p:nvSpPr>
          <p:cNvPr id="17" name="TextBox 16"/>
          <p:cNvSpPr txBox="1"/>
          <p:nvPr/>
        </p:nvSpPr>
        <p:spPr>
          <a:xfrm>
            <a:off x="9876216" y="7188487"/>
            <a:ext cx="685800" cy="707886"/>
          </a:xfrm>
          <a:prstGeom prst="rect">
            <a:avLst/>
          </a:prstGeom>
          <a:solidFill>
            <a:srgbClr val="FDF3E2"/>
          </a:solidFill>
        </p:spPr>
        <p:txBody>
          <a:bodyPr wrap="square" rtlCol="0">
            <a:spAutoFit/>
          </a:bodyPr>
          <a:lstStyle/>
          <a:p>
            <a:pPr algn="ctr"/>
            <a:r>
              <a:rPr lang="vi-VN" sz="4000">
                <a:solidFill>
                  <a:srgbClr val="0070C0"/>
                </a:solidFill>
                <a:cs typeface="Arial" panose="020B0604020202020204" pitchFamily="34" charset="0"/>
              </a:rPr>
              <a:t>1</a:t>
            </a:r>
            <a:endParaRPr lang="en-US" sz="400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TextBox 17"/>
              <p:cNvSpPr txBox="1"/>
              <p:nvPr/>
            </p:nvSpPr>
            <p:spPr>
              <a:xfrm>
                <a:off x="8051656" y="7134636"/>
                <a:ext cx="794320" cy="720262"/>
              </a:xfrm>
              <a:prstGeom prst="rect">
                <a:avLst/>
              </a:prstGeom>
              <a:solidFill>
                <a:srgbClr val="FDF3E2"/>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US" sz="3600" i="1" smtClean="0">
                              <a:solidFill>
                                <a:srgbClr val="0070C0"/>
                              </a:solidFill>
                              <a:latin typeface="Cambria Math" panose="02040503050406030204" pitchFamily="18" charset="0"/>
                            </a:rPr>
                          </m:ctrlPr>
                        </m:fPr>
                        <m:num>
                          <m:r>
                            <a:rPr lang="vi-VN" sz="3600" i="1" smtClean="0">
                              <a:solidFill>
                                <a:srgbClr val="0070C0"/>
                              </a:solidFill>
                              <a:latin typeface="Cambria Math" panose="02040503050406030204" pitchFamily="18" charset="0"/>
                            </a:rPr>
                            <m:t>1</m:t>
                          </m:r>
                        </m:num>
                        <m:den>
                          <m:r>
                            <a:rPr lang="vi-VN" sz="3600" i="1" smtClean="0">
                              <a:solidFill>
                                <a:srgbClr val="0070C0"/>
                              </a:solidFill>
                              <a:latin typeface="Cambria Math" panose="02040503050406030204" pitchFamily="18" charset="0"/>
                            </a:rPr>
                            <m:t>2</m:t>
                          </m:r>
                        </m:den>
                      </m:f>
                    </m:oMath>
                  </m:oMathPara>
                </a14:m>
                <a:endParaRPr lang="en-US" sz="3600">
                  <a:solidFill>
                    <a:srgbClr val="0070C0"/>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8051656" y="7134636"/>
                <a:ext cx="794320" cy="720262"/>
              </a:xfrm>
              <a:prstGeom prst="rect">
                <a:avLst/>
              </a:prstGeom>
              <a:blipFill rotWithShape="0">
                <a:blip r:embed="rId7"/>
                <a:stretch>
                  <a:fillRect/>
                </a:stretch>
              </a:blipFill>
            </p:spPr>
            <p:txBody>
              <a:bodyPr/>
              <a:lstStyle/>
              <a:p>
                <a:r>
                  <a:rPr lang="en-US">
                    <a:noFill/>
                  </a:rPr>
                  <a:t> </a:t>
                </a:r>
              </a:p>
            </p:txBody>
          </p:sp>
        </mc:Fallback>
      </mc:AlternateContent>
      <p:sp>
        <p:nvSpPr>
          <p:cNvPr id="19" name="TextBox 18"/>
          <p:cNvSpPr txBox="1"/>
          <p:nvPr/>
        </p:nvSpPr>
        <p:spPr>
          <a:xfrm>
            <a:off x="13275515" y="7153889"/>
            <a:ext cx="685800" cy="707886"/>
          </a:xfrm>
          <a:prstGeom prst="rect">
            <a:avLst/>
          </a:prstGeom>
          <a:solidFill>
            <a:srgbClr val="FDF3E2"/>
          </a:solidFill>
        </p:spPr>
        <p:txBody>
          <a:bodyPr wrap="square" rtlCol="0">
            <a:spAutoFit/>
          </a:bodyPr>
          <a:lstStyle/>
          <a:p>
            <a:pPr algn="ctr"/>
            <a:r>
              <a:rPr lang="vi-VN" sz="4000">
                <a:solidFill>
                  <a:srgbClr val="0070C0"/>
                </a:solidFill>
                <a:cs typeface="Arial" panose="020B0604020202020204" pitchFamily="34" charset="0"/>
              </a:rPr>
              <a:t>0</a:t>
            </a:r>
            <a:endParaRPr lang="en-US" sz="4000">
              <a:solidFill>
                <a:srgbClr val="0070C0"/>
              </a:solidFill>
              <a:latin typeface="Arial" panose="020B0604020202020204" pitchFamily="34" charset="0"/>
              <a:cs typeface="Arial" panose="020B0604020202020204" pitchFamily="34" charset="0"/>
            </a:endParaRPr>
          </a:p>
        </p:txBody>
      </p:sp>
      <p:sp>
        <p:nvSpPr>
          <p:cNvPr id="20" name="TextBox 19"/>
          <p:cNvSpPr txBox="1"/>
          <p:nvPr/>
        </p:nvSpPr>
        <p:spPr>
          <a:xfrm>
            <a:off x="16724081" y="7153889"/>
            <a:ext cx="685800" cy="707886"/>
          </a:xfrm>
          <a:prstGeom prst="rect">
            <a:avLst/>
          </a:prstGeom>
          <a:solidFill>
            <a:srgbClr val="FDF3E2"/>
          </a:solidFill>
        </p:spPr>
        <p:txBody>
          <a:bodyPr wrap="square" rtlCol="0">
            <a:spAutoFit/>
          </a:bodyPr>
          <a:lstStyle/>
          <a:p>
            <a:pPr algn="ctr"/>
            <a:r>
              <a:rPr lang="vi-VN" sz="4000">
                <a:solidFill>
                  <a:srgbClr val="0070C0"/>
                </a:solidFill>
                <a:cs typeface="Arial" panose="020B0604020202020204" pitchFamily="34" charset="0"/>
              </a:rPr>
              <a:t>-1</a:t>
            </a:r>
            <a:endParaRPr lang="en-US" sz="400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1" name="TextBox 20"/>
              <p:cNvSpPr txBox="1"/>
              <p:nvPr/>
            </p:nvSpPr>
            <p:spPr>
              <a:xfrm>
                <a:off x="11450955" y="7134636"/>
                <a:ext cx="794320" cy="720262"/>
              </a:xfrm>
              <a:prstGeom prst="rect">
                <a:avLst/>
              </a:prstGeom>
              <a:solidFill>
                <a:srgbClr val="FDF3E2"/>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US" sz="3600" i="1" smtClean="0">
                              <a:solidFill>
                                <a:srgbClr val="0070C0"/>
                              </a:solidFill>
                              <a:latin typeface="Cambria Math" panose="02040503050406030204" pitchFamily="18" charset="0"/>
                            </a:rPr>
                          </m:ctrlPr>
                        </m:fPr>
                        <m:num>
                          <m:r>
                            <a:rPr lang="vi-VN" sz="3600" i="1" smtClean="0">
                              <a:solidFill>
                                <a:srgbClr val="0070C0"/>
                              </a:solidFill>
                              <a:latin typeface="Cambria Math" panose="02040503050406030204" pitchFamily="18" charset="0"/>
                            </a:rPr>
                            <m:t>1</m:t>
                          </m:r>
                        </m:num>
                        <m:den>
                          <m:r>
                            <a:rPr lang="vi-VN" sz="3600" i="1" smtClean="0">
                              <a:solidFill>
                                <a:srgbClr val="0070C0"/>
                              </a:solidFill>
                              <a:latin typeface="Cambria Math" panose="02040503050406030204" pitchFamily="18" charset="0"/>
                            </a:rPr>
                            <m:t>2</m:t>
                          </m:r>
                        </m:den>
                      </m:f>
                    </m:oMath>
                  </m:oMathPara>
                </a14:m>
                <a:endParaRPr lang="en-US" sz="3600">
                  <a:solidFill>
                    <a:srgbClr val="0070C0"/>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1450955" y="7134636"/>
                <a:ext cx="794320" cy="720262"/>
              </a:xfrm>
              <a:prstGeom prst="rect">
                <a:avLst/>
              </a:prstGeom>
              <a:blipFill rotWithShape="0">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3854277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Effect transition="in" filter="fade">
                                      <p:cBhvr>
                                        <p:cTn id="46" dur="500"/>
                                        <p:tgtEl>
                                          <p:spTgt spid="17"/>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500" fill="hold"/>
                                        <p:tgtEl>
                                          <p:spTgt spid="18"/>
                                        </p:tgtEl>
                                        <p:attrNameLst>
                                          <p:attrName>ppt_w</p:attrName>
                                        </p:attrNameLst>
                                      </p:cBhvr>
                                      <p:tavLst>
                                        <p:tav tm="0">
                                          <p:val>
                                            <p:fltVal val="0"/>
                                          </p:val>
                                        </p:tav>
                                        <p:tav tm="100000">
                                          <p:val>
                                            <p:strVal val="#ppt_w"/>
                                          </p:val>
                                        </p:tav>
                                      </p:tavLst>
                                    </p:anim>
                                    <p:anim calcmode="lin" valueType="num">
                                      <p:cBhvr>
                                        <p:cTn id="50" dur="500" fill="hold"/>
                                        <p:tgtEl>
                                          <p:spTgt spid="18"/>
                                        </p:tgtEl>
                                        <p:attrNameLst>
                                          <p:attrName>ppt_h</p:attrName>
                                        </p:attrNameLst>
                                      </p:cBhvr>
                                      <p:tavLst>
                                        <p:tav tm="0">
                                          <p:val>
                                            <p:fltVal val="0"/>
                                          </p:val>
                                        </p:tav>
                                        <p:tav tm="100000">
                                          <p:val>
                                            <p:strVal val="#ppt_h"/>
                                          </p:val>
                                        </p:tav>
                                      </p:tavLst>
                                    </p:anim>
                                    <p:animEffect transition="in" filter="fade">
                                      <p:cBhvr>
                                        <p:cTn id="51" dur="500"/>
                                        <p:tgtEl>
                                          <p:spTgt spid="18"/>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p:cTn id="54" dur="500" fill="hold"/>
                                        <p:tgtEl>
                                          <p:spTgt spid="19"/>
                                        </p:tgtEl>
                                        <p:attrNameLst>
                                          <p:attrName>ppt_w</p:attrName>
                                        </p:attrNameLst>
                                      </p:cBhvr>
                                      <p:tavLst>
                                        <p:tav tm="0">
                                          <p:val>
                                            <p:fltVal val="0"/>
                                          </p:val>
                                        </p:tav>
                                        <p:tav tm="100000">
                                          <p:val>
                                            <p:strVal val="#ppt_w"/>
                                          </p:val>
                                        </p:tav>
                                      </p:tavLst>
                                    </p:anim>
                                    <p:anim calcmode="lin" valueType="num">
                                      <p:cBhvr>
                                        <p:cTn id="55" dur="500" fill="hold"/>
                                        <p:tgtEl>
                                          <p:spTgt spid="19"/>
                                        </p:tgtEl>
                                        <p:attrNameLst>
                                          <p:attrName>ppt_h</p:attrName>
                                        </p:attrNameLst>
                                      </p:cBhvr>
                                      <p:tavLst>
                                        <p:tav tm="0">
                                          <p:val>
                                            <p:fltVal val="0"/>
                                          </p:val>
                                        </p:tav>
                                        <p:tav tm="100000">
                                          <p:val>
                                            <p:strVal val="#ppt_h"/>
                                          </p:val>
                                        </p:tav>
                                      </p:tavLst>
                                    </p:anim>
                                    <p:animEffect transition="in" filter="fade">
                                      <p:cBhvr>
                                        <p:cTn id="56" dur="500"/>
                                        <p:tgtEl>
                                          <p:spTgt spid="19"/>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p:cTn id="59" dur="500" fill="hold"/>
                                        <p:tgtEl>
                                          <p:spTgt spid="20"/>
                                        </p:tgtEl>
                                        <p:attrNameLst>
                                          <p:attrName>ppt_w</p:attrName>
                                        </p:attrNameLst>
                                      </p:cBhvr>
                                      <p:tavLst>
                                        <p:tav tm="0">
                                          <p:val>
                                            <p:fltVal val="0"/>
                                          </p:val>
                                        </p:tav>
                                        <p:tav tm="100000">
                                          <p:val>
                                            <p:strVal val="#ppt_w"/>
                                          </p:val>
                                        </p:tav>
                                      </p:tavLst>
                                    </p:anim>
                                    <p:anim calcmode="lin" valueType="num">
                                      <p:cBhvr>
                                        <p:cTn id="60" dur="500" fill="hold"/>
                                        <p:tgtEl>
                                          <p:spTgt spid="20"/>
                                        </p:tgtEl>
                                        <p:attrNameLst>
                                          <p:attrName>ppt_h</p:attrName>
                                        </p:attrNameLst>
                                      </p:cBhvr>
                                      <p:tavLst>
                                        <p:tav tm="0">
                                          <p:val>
                                            <p:fltVal val="0"/>
                                          </p:val>
                                        </p:tav>
                                        <p:tav tm="100000">
                                          <p:val>
                                            <p:strVal val="#ppt_h"/>
                                          </p:val>
                                        </p:tav>
                                      </p:tavLst>
                                    </p:anim>
                                    <p:animEffect transition="in" filter="fade">
                                      <p:cBhvr>
                                        <p:cTn id="61" dur="500"/>
                                        <p:tgtEl>
                                          <p:spTgt spid="20"/>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p:cTn id="64" dur="500" fill="hold"/>
                                        <p:tgtEl>
                                          <p:spTgt spid="21"/>
                                        </p:tgtEl>
                                        <p:attrNameLst>
                                          <p:attrName>ppt_w</p:attrName>
                                        </p:attrNameLst>
                                      </p:cBhvr>
                                      <p:tavLst>
                                        <p:tav tm="0">
                                          <p:val>
                                            <p:fltVal val="0"/>
                                          </p:val>
                                        </p:tav>
                                        <p:tav tm="100000">
                                          <p:val>
                                            <p:strVal val="#ppt_w"/>
                                          </p:val>
                                        </p:tav>
                                      </p:tavLst>
                                    </p:anim>
                                    <p:anim calcmode="lin" valueType="num">
                                      <p:cBhvr>
                                        <p:cTn id="65" dur="500" fill="hold"/>
                                        <p:tgtEl>
                                          <p:spTgt spid="21"/>
                                        </p:tgtEl>
                                        <p:attrNameLst>
                                          <p:attrName>ppt_h</p:attrName>
                                        </p:attrNameLst>
                                      </p:cBhvr>
                                      <p:tavLst>
                                        <p:tav tm="0">
                                          <p:val>
                                            <p:fltVal val="0"/>
                                          </p:val>
                                        </p:tav>
                                        <p:tav tm="100000">
                                          <p:val>
                                            <p:strVal val="#ppt_h"/>
                                          </p:val>
                                        </p:tav>
                                      </p:tavLst>
                                    </p:anim>
                                    <p:animEffect transition="in" filter="fade">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mc:AlternateContent xmlns:mc="http://schemas.openxmlformats.org/markup-compatibility/2006" xmlns:a14="http://schemas.microsoft.com/office/drawing/2010/main">
        <mc:Choice Requires="a14">
          <p:sp>
            <p:nvSpPr>
              <p:cNvPr id="3" name="TextBox 2"/>
              <p:cNvSpPr txBox="1"/>
              <p:nvPr/>
            </p:nvSpPr>
            <p:spPr>
              <a:xfrm>
                <a:off x="457200" y="571500"/>
                <a:ext cx="17373600" cy="2748253"/>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b) Trong mặt phẳng tọa độ Oxy, hãy biểu diễn các điểm (x; y) trong bảng giá trị ở câu a. Bằng cách làm tương tự, lấy nhiều điểm (x; cosx) với x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a:latin typeface="Arial" panose="020B0604020202020204" pitchFamily="34" charset="0"/>
                    <a:cs typeface="Arial" panose="020B0604020202020204" pitchFamily="34" charset="0"/>
                  </a:rPr>
                  <a:t>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𝜋</m:t>
                    </m:r>
                  </m:oMath>
                </a14:m>
                <a:r>
                  <a:rPr lang="vi-VN" sz="4000">
                    <a:latin typeface="Arial" panose="020B0604020202020204" pitchFamily="34"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𝜋</m:t>
                    </m:r>
                  </m:oMath>
                </a14:m>
                <a:r>
                  <a:rPr lang="vi-VN" sz="4000">
                    <a:latin typeface="Arial" panose="020B0604020202020204" pitchFamily="34" charset="0"/>
                    <a:cs typeface="Arial" panose="020B0604020202020204" pitchFamily="34" charset="0"/>
                  </a:rPr>
                  <a:t>] và nối lại ta được đồ thị hàm số y = cosx trên đoạn </a:t>
                </a:r>
                <a:r>
                  <a:rPr lang="vi-VN" sz="4000">
                    <a:cs typeface="Arial" panose="020B0604020202020204" pitchFamily="34" charset="0"/>
                  </a:rPr>
                  <a:t>[-</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𝜋</m:t>
                    </m:r>
                  </m:oMath>
                </a14:m>
                <a:r>
                  <a:rPr lang="vi-VN" sz="400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𝜋</m:t>
                    </m:r>
                  </m:oMath>
                </a14:m>
                <a:r>
                  <a:rPr lang="vi-VN" sz="4000">
                    <a:cs typeface="Arial" panose="020B0604020202020204" pitchFamily="34" charset="0"/>
                  </a:rPr>
                  <a:t>] (Hình 26).</a:t>
                </a:r>
                <a:endParaRPr lang="en-US" sz="4000">
                  <a:latin typeface="Arial" panose="020B0604020202020204" pitchFamily="34" charset="0"/>
                  <a:cs typeface="Arial" panose="020B0604020202020204" pitchFamily="34"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457200" y="571500"/>
                <a:ext cx="17373600" cy="2748253"/>
              </a:xfrm>
              <a:prstGeom prst="rect">
                <a:avLst/>
              </a:prstGeom>
              <a:blipFill rotWithShape="0">
                <a:blip r:embed="rId3"/>
                <a:stretch>
                  <a:fillRect l="-1228" r="-1228" b="-8647"/>
                </a:stretch>
              </a:blipFill>
            </p:spPr>
            <p:txBody>
              <a:bodyPr/>
              <a:lstStyle/>
              <a:p>
                <a:r>
                  <a:rPr lang="en-US">
                    <a:noFill/>
                  </a:rPr>
                  <a:t> </a:t>
                </a:r>
              </a:p>
            </p:txBody>
          </p:sp>
        </mc:Fallback>
      </mc:AlternateContent>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400" y="3301973"/>
            <a:ext cx="12499332" cy="6624348"/>
          </a:xfrm>
          <a:prstGeom prst="rect">
            <a:avLst/>
          </a:prstGeom>
        </p:spPr>
      </p:pic>
    </p:spTree>
    <p:extLst>
      <p:ext uri="{BB962C8B-B14F-4D97-AF65-F5344CB8AC3E}">
        <p14:creationId xmlns:p14="http://schemas.microsoft.com/office/powerpoint/2010/main" val="27327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mc:AlternateContent xmlns:mc="http://schemas.openxmlformats.org/markup-compatibility/2006" xmlns:a14="http://schemas.microsoft.com/office/drawing/2010/main">
        <mc:Choice Requires="a14">
          <p:sp>
            <p:nvSpPr>
              <p:cNvPr id="3" name="Rectangle 2"/>
              <p:cNvSpPr/>
              <p:nvPr/>
            </p:nvSpPr>
            <p:spPr>
              <a:xfrm>
                <a:off x="1181099" y="952500"/>
                <a:ext cx="15925800"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 Làm tương tự như trên đối với các đoạn [-3</a:t>
                </a:r>
                <a:r>
                  <a:rPr lang="el-GR" sz="4000">
                    <a:latin typeface="Arial" panose="020B0604020202020204" pitchFamily="34" charset="0"/>
                    <a:cs typeface="Arial" panose="020B0604020202020204" pitchFamily="34" charset="0"/>
                  </a:rPr>
                  <a:t>π; -π],</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[π;</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3π],…, </a:t>
                </a:r>
                <a:r>
                  <a:rPr lang="vi-VN" sz="4000">
                    <a:latin typeface="Arial" panose="020B0604020202020204" pitchFamily="34" charset="0"/>
                    <a:cs typeface="Arial" panose="020B0604020202020204" pitchFamily="34" charset="0"/>
                  </a:rPr>
                  <a:t>ta có đồ thị hàm số y = cos⁡x trên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ℝ</m:t>
                    </m:r>
                  </m:oMath>
                </a14:m>
                <a:r>
                  <a:rPr lang="vi-VN" sz="4000">
                    <a:latin typeface="Arial" panose="020B0604020202020204" pitchFamily="34" charset="0"/>
                    <a:cs typeface="Arial" panose="020B0604020202020204" pitchFamily="34" charset="0"/>
                  </a:rPr>
                  <a:t> được biểu diễn ở hình vẽ sau:</a:t>
                </a:r>
                <a:endParaRPr lang="en-US" sz="40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181099" y="952500"/>
                <a:ext cx="15925800" cy="1938992"/>
              </a:xfrm>
              <a:prstGeom prst="rect">
                <a:avLst/>
              </a:prstGeom>
              <a:blipFill rotWithShape="0">
                <a:blip r:embed="rId3"/>
                <a:stretch>
                  <a:fillRect l="-1378" r="-1340" b="-6918"/>
                </a:stretch>
              </a:blipFill>
            </p:spPr>
            <p:txBody>
              <a:bodyPr/>
              <a:lstStyle/>
              <a:p>
                <a:r>
                  <a:rPr lang="en-US">
                    <a:noFill/>
                  </a:rPr>
                  <a:t> </a:t>
                </a:r>
              </a:p>
            </p:txBody>
          </p:sp>
        </mc:Fallback>
      </mc:AlternateContent>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364" y="3695700"/>
            <a:ext cx="18810725" cy="4574425"/>
          </a:xfrm>
          <a:prstGeom prst="rect">
            <a:avLst/>
          </a:prstGeom>
        </p:spPr>
      </p:pic>
    </p:spTree>
    <p:extLst>
      <p:ext uri="{BB962C8B-B14F-4D97-AF65-F5344CB8AC3E}">
        <p14:creationId xmlns:p14="http://schemas.microsoft.com/office/powerpoint/2010/main" val="363614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sp>
        <p:nvSpPr>
          <p:cNvPr id="3" name="Freeform 3"/>
          <p:cNvSpPr/>
          <p:nvPr/>
        </p:nvSpPr>
        <p:spPr>
          <a:xfrm rot="-2104014">
            <a:off x="430613" y="762369"/>
            <a:ext cx="4862142" cy="4296366"/>
          </a:xfrm>
          <a:custGeom>
            <a:avLst/>
            <a:gdLst/>
            <a:ahLst/>
            <a:cxnLst/>
            <a:rect l="l" t="t" r="r" b="b"/>
            <a:pathLst>
              <a:path w="4862142" h="4296366">
                <a:moveTo>
                  <a:pt x="0" y="0"/>
                </a:moveTo>
                <a:lnTo>
                  <a:pt x="4862142" y="0"/>
                </a:lnTo>
                <a:lnTo>
                  <a:pt x="4862142" y="4296365"/>
                </a:lnTo>
                <a:lnTo>
                  <a:pt x="0" y="429636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4" name="Group 4"/>
          <p:cNvGrpSpPr/>
          <p:nvPr/>
        </p:nvGrpSpPr>
        <p:grpSpPr>
          <a:xfrm>
            <a:off x="914400" y="809356"/>
            <a:ext cx="16344898" cy="8668287"/>
            <a:chOff x="0" y="0"/>
            <a:chExt cx="18054002" cy="10307532"/>
          </a:xfrm>
        </p:grpSpPr>
        <p:grpSp>
          <p:nvGrpSpPr>
            <p:cNvPr id="5" name="Group 5"/>
            <p:cNvGrpSpPr/>
            <p:nvPr/>
          </p:nvGrpSpPr>
          <p:grpSpPr>
            <a:xfrm rot="-208414">
              <a:off x="259418" y="516605"/>
              <a:ext cx="17328616" cy="9088764"/>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91834">
              <a:off x="485416" y="742603"/>
              <a:ext cx="17328616" cy="9088764"/>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66823">
              <a:off x="485416" y="742603"/>
              <a:ext cx="17328616" cy="9088764"/>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485416" y="742603"/>
              <a:ext cx="17328616" cy="9088764"/>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sp>
        <p:nvSpPr>
          <p:cNvPr id="17" name="Freeform 17"/>
          <p:cNvSpPr/>
          <p:nvPr/>
        </p:nvSpPr>
        <p:spPr>
          <a:xfrm rot="9259338" flipH="1">
            <a:off x="15840512" y="7718440"/>
            <a:ext cx="1675688" cy="2210140"/>
          </a:xfrm>
          <a:custGeom>
            <a:avLst/>
            <a:gdLst/>
            <a:ahLst/>
            <a:cxnLst/>
            <a:rect l="l" t="t" r="r" b="b"/>
            <a:pathLst>
              <a:path w="3477159" h="4586181">
                <a:moveTo>
                  <a:pt x="3477159" y="0"/>
                </a:moveTo>
                <a:lnTo>
                  <a:pt x="0" y="0"/>
                </a:lnTo>
                <a:lnTo>
                  <a:pt x="0" y="4586181"/>
                </a:lnTo>
                <a:lnTo>
                  <a:pt x="3477159" y="4586181"/>
                </a:lnTo>
                <a:lnTo>
                  <a:pt x="3477159"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18" name="Group 18"/>
          <p:cNvGrpSpPr/>
          <p:nvPr/>
        </p:nvGrpSpPr>
        <p:grpSpPr>
          <a:xfrm>
            <a:off x="15169228" y="-301732"/>
            <a:ext cx="3533862" cy="3381444"/>
            <a:chOff x="0" y="0"/>
            <a:chExt cx="4711816" cy="4508593"/>
          </a:xfrm>
        </p:grpSpPr>
        <p:sp>
          <p:nvSpPr>
            <p:cNvPr id="19" name="Freeform 19"/>
            <p:cNvSpPr/>
            <p:nvPr/>
          </p:nvSpPr>
          <p:spPr>
            <a:xfrm rot="5002884">
              <a:off x="148194" y="62100"/>
              <a:ext cx="1890659" cy="1982343"/>
            </a:xfrm>
            <a:custGeom>
              <a:avLst/>
              <a:gdLst/>
              <a:ahLst/>
              <a:cxnLst/>
              <a:rect l="l" t="t" r="r" b="b"/>
              <a:pathLst>
                <a:path w="1890659" h="1982343">
                  <a:moveTo>
                    <a:pt x="0" y="0"/>
                  </a:moveTo>
                  <a:lnTo>
                    <a:pt x="1890660" y="0"/>
                  </a:lnTo>
                  <a:lnTo>
                    <a:pt x="1890660" y="1982343"/>
                  </a:lnTo>
                  <a:lnTo>
                    <a:pt x="0" y="198234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0" name="Freeform 20"/>
            <p:cNvSpPr/>
            <p:nvPr/>
          </p:nvSpPr>
          <p:spPr>
            <a:xfrm rot="10739848">
              <a:off x="2803959" y="1115372"/>
              <a:ext cx="1890659" cy="1982343"/>
            </a:xfrm>
            <a:custGeom>
              <a:avLst/>
              <a:gdLst/>
              <a:ahLst/>
              <a:cxnLst/>
              <a:rect l="l" t="t" r="r" b="b"/>
              <a:pathLst>
                <a:path w="1890659" h="1982343">
                  <a:moveTo>
                    <a:pt x="0" y="0"/>
                  </a:moveTo>
                  <a:lnTo>
                    <a:pt x="1890660" y="0"/>
                  </a:lnTo>
                  <a:lnTo>
                    <a:pt x="1890660" y="1982342"/>
                  </a:lnTo>
                  <a:lnTo>
                    <a:pt x="0" y="198234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1" name="Freeform 21"/>
            <p:cNvSpPr/>
            <p:nvPr/>
          </p:nvSpPr>
          <p:spPr>
            <a:xfrm rot="1377244">
              <a:off x="1241718" y="2236061"/>
              <a:ext cx="1890659" cy="1982343"/>
            </a:xfrm>
            <a:custGeom>
              <a:avLst/>
              <a:gdLst/>
              <a:ahLst/>
              <a:cxnLst/>
              <a:rect l="l" t="t" r="r" b="b"/>
              <a:pathLst>
                <a:path w="1890659" h="1982343">
                  <a:moveTo>
                    <a:pt x="0" y="0"/>
                  </a:moveTo>
                  <a:lnTo>
                    <a:pt x="1890659" y="0"/>
                  </a:lnTo>
                  <a:lnTo>
                    <a:pt x="1890659" y="1982343"/>
                  </a:lnTo>
                  <a:lnTo>
                    <a:pt x="0" y="198234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grpSp>
      <p:sp>
        <p:nvSpPr>
          <p:cNvPr id="22" name="Freeform 22"/>
          <p:cNvSpPr/>
          <p:nvPr/>
        </p:nvSpPr>
        <p:spPr>
          <a:xfrm rot="-5130068">
            <a:off x="-1231493" y="6774096"/>
            <a:ext cx="4504411" cy="4584642"/>
          </a:xfrm>
          <a:custGeom>
            <a:avLst/>
            <a:gdLst/>
            <a:ahLst/>
            <a:cxnLst/>
            <a:rect l="l" t="t" r="r" b="b"/>
            <a:pathLst>
              <a:path w="4504411" h="4584642">
                <a:moveTo>
                  <a:pt x="0" y="0"/>
                </a:moveTo>
                <a:lnTo>
                  <a:pt x="4504411" y="0"/>
                </a:lnTo>
                <a:lnTo>
                  <a:pt x="4504411" y="4584642"/>
                </a:lnTo>
                <a:lnTo>
                  <a:pt x="0" y="458464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25" name="Rectangle 24"/>
          <p:cNvSpPr/>
          <p:nvPr/>
        </p:nvSpPr>
        <p:spPr>
          <a:xfrm>
            <a:off x="1865876" y="3199675"/>
            <a:ext cx="14556248" cy="3785652"/>
          </a:xfrm>
          <a:prstGeom prst="rect">
            <a:avLst/>
          </a:prstGeom>
        </p:spPr>
        <p:txBody>
          <a:bodyPr wrap="square">
            <a:spAutoFit/>
          </a:bodyPr>
          <a:lstStyle/>
          <a:p>
            <a:pPr algn="ctr">
              <a:lnSpc>
                <a:spcPct val="150000"/>
              </a:lnSpc>
            </a:pPr>
            <a:r>
              <a:rPr lang="vi-VN" sz="8000" b="1">
                <a:solidFill>
                  <a:srgbClr val="C00000"/>
                </a:solidFill>
                <a:latin typeface="Arial" panose="020B0604020202020204" pitchFamily="34" charset="0"/>
                <a:cs typeface="Arial" panose="020B0604020202020204" pitchFamily="34" charset="0"/>
              </a:rPr>
              <a:t>BÀI 3. HÀM SỐ LƯỢNG GIÁC VÀ ĐỒ THỊ</a:t>
            </a:r>
            <a:endParaRPr lang="en-US" sz="8000" b="1" dirty="0">
              <a:solidFill>
                <a:srgbClr val="C00000"/>
              </a:solidFill>
              <a:latin typeface="Arial" panose="020B0604020202020204" pitchFamily="34" charset="0"/>
              <a:cs typeface="Arial" panose="020B0604020202020204" pitchFamily="34" charset="0"/>
            </a:endParaRPr>
          </a:p>
        </p:txBody>
      </p:sp>
    </p:spTree>
  </p:cSld>
  <p:clrMapOvr>
    <a:masterClrMapping/>
  </p:clrMapOvr>
  <p:transition spd="med">
    <p:comb/>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sp>
        <p:nvSpPr>
          <p:cNvPr id="3" name="Pentagon 2"/>
          <p:cNvSpPr/>
          <p:nvPr/>
        </p:nvSpPr>
        <p:spPr>
          <a:xfrm>
            <a:off x="0" y="495300"/>
            <a:ext cx="9067800" cy="1219200"/>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solidFill>
                  <a:prstClr val="white"/>
                </a:solidFill>
                <a:cs typeface="Arial" panose="020B0604020202020204" pitchFamily="34" charset="0"/>
              </a:rPr>
              <a:t>3. Tính chất của hàm số y = cosx</a:t>
            </a:r>
            <a:endParaRPr lang="en-US" sz="4000" b="1">
              <a:solidFill>
                <a:prstClr val="white"/>
              </a:solidFill>
              <a:latin typeface="Arial" panose="020B0604020202020204" pitchFamily="34" charset="0"/>
              <a:cs typeface="Arial" panose="020B0604020202020204" pitchFamily="34" charset="0"/>
            </a:endParaRPr>
          </a:p>
        </p:txBody>
      </p:sp>
      <p:grpSp>
        <p:nvGrpSpPr>
          <p:cNvPr id="4" name="Group 3"/>
          <p:cNvGrpSpPr/>
          <p:nvPr/>
        </p:nvGrpSpPr>
        <p:grpSpPr>
          <a:xfrm>
            <a:off x="11811000" y="180520"/>
            <a:ext cx="6284431" cy="1533980"/>
            <a:chOff x="2514600" y="1621388"/>
            <a:chExt cx="6284431" cy="1457863"/>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8831" y="1621388"/>
              <a:ext cx="1600200" cy="1142999"/>
            </a:xfrm>
            <a:prstGeom prst="rect">
              <a:avLst/>
            </a:prstGeom>
          </p:spPr>
        </p:pic>
        <p:sp>
          <p:nvSpPr>
            <p:cNvPr id="6" name="TextBox 5"/>
            <p:cNvSpPr txBox="1"/>
            <p:nvPr/>
          </p:nvSpPr>
          <p:spPr>
            <a:xfrm>
              <a:off x="2514600" y="2406491"/>
              <a:ext cx="5562600" cy="672760"/>
            </a:xfrm>
            <a:prstGeom prst="rect">
              <a:avLst/>
            </a:prstGeom>
            <a:noFill/>
          </p:spPr>
          <p:txBody>
            <a:bodyPr wrap="square" rtlCol="0">
              <a:spAutoFit/>
            </a:bodyPr>
            <a:lstStyle/>
            <a:p>
              <a:r>
                <a:rPr lang="vi-VN" sz="4000" b="1">
                  <a:solidFill>
                    <a:srgbClr val="002060"/>
                  </a:solidFill>
                  <a:cs typeface="Arial" panose="020B0604020202020204" pitchFamily="34" charset="0"/>
                </a:rPr>
                <a:t>Hoạt động nhóm 5HS</a:t>
              </a:r>
              <a:endParaRPr lang="en-US" sz="4000" b="1">
                <a:solidFill>
                  <a:srgbClr val="002060"/>
                </a:solidFill>
                <a:latin typeface="Arial" panose="020B0604020202020204" pitchFamily="34" charset="0"/>
                <a:cs typeface="Arial" panose="020B0604020202020204" pitchFamily="34" charset="0"/>
              </a:endParaRPr>
            </a:p>
          </p:txBody>
        </p:sp>
      </p:grpSp>
      <p:grpSp>
        <p:nvGrpSpPr>
          <p:cNvPr id="12" name="Group 11"/>
          <p:cNvGrpSpPr/>
          <p:nvPr/>
        </p:nvGrpSpPr>
        <p:grpSpPr>
          <a:xfrm>
            <a:off x="609600" y="2319020"/>
            <a:ext cx="16085612" cy="7625856"/>
            <a:chOff x="609600" y="2319020"/>
            <a:chExt cx="16085612" cy="7625856"/>
          </a:xfrm>
        </p:grpSpPr>
        <p:sp>
          <p:nvSpPr>
            <p:cNvPr id="7" name="Rounded Rectangle 6"/>
            <p:cNvSpPr/>
            <p:nvPr/>
          </p:nvSpPr>
          <p:spPr>
            <a:xfrm>
              <a:off x="609600" y="2319020"/>
              <a:ext cx="1605558"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prstClr val="black"/>
                  </a:solidFill>
                  <a:cs typeface="Arial" panose="020B0604020202020204" pitchFamily="34" charset="0"/>
                </a:rPr>
                <a:t>HĐ8</a:t>
              </a:r>
              <a:endParaRPr lang="en-US" sz="4000" b="1">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2590800" y="2552700"/>
              <a:ext cx="9982200" cy="707886"/>
            </a:xfrm>
            <a:prstGeom prst="rect">
              <a:avLst/>
            </a:prstGeom>
            <a:noFill/>
          </p:spPr>
          <p:txBody>
            <a:bodyPr wrap="square" rtlCol="0">
              <a:spAutoFit/>
            </a:bodyPr>
            <a:lstStyle/>
            <a:p>
              <a:r>
                <a:rPr lang="vi-VN" sz="4000">
                  <a:solidFill>
                    <a:prstClr val="black"/>
                  </a:solidFill>
                  <a:cs typeface="Arial" panose="020B0604020202020204" pitchFamily="34" charset="0"/>
                </a:rPr>
                <a:t>Quan sát đồ thị y = cosx ở Hình 27.</a:t>
              </a:r>
              <a:endParaRPr lang="en-US" sz="4000">
                <a:solidFill>
                  <a:prstClr val="black"/>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3372859"/>
              <a:ext cx="15323612" cy="3726423"/>
            </a:xfrm>
            <a:prstGeom prst="rect">
              <a:avLst/>
            </a:prstGeom>
          </p:spPr>
        </p:pic>
        <p:sp>
          <p:nvSpPr>
            <p:cNvPr id="10" name="TextBox 9"/>
            <p:cNvSpPr txBox="1"/>
            <p:nvPr/>
          </p:nvSpPr>
          <p:spPr>
            <a:xfrm>
              <a:off x="609600" y="7082554"/>
              <a:ext cx="13981952" cy="2862322"/>
            </a:xfrm>
            <a:prstGeom prst="rect">
              <a:avLst/>
            </a:prstGeom>
            <a:noFill/>
          </p:spPr>
          <p:txBody>
            <a:bodyPr wrap="square" rtlCol="0">
              <a:spAutoFit/>
            </a:bodyPr>
            <a:lstStyle/>
            <a:p>
              <a:pPr marL="742950" indent="-742950" algn="just">
                <a:lnSpc>
                  <a:spcPct val="150000"/>
                </a:lnSpc>
                <a:buFontTx/>
                <a:buAutoNum type="alphaLcParenR"/>
              </a:pPr>
              <a:r>
                <a:rPr lang="vi-VN" sz="4000">
                  <a:solidFill>
                    <a:prstClr val="black"/>
                  </a:solidFill>
                  <a:cs typeface="Arial" panose="020B0604020202020204" pitchFamily="34" charset="0"/>
                </a:rPr>
                <a:t>Nêu tập giá trị của hàm số y = cosx.</a:t>
              </a:r>
            </a:p>
            <a:p>
              <a:pPr marL="742950" indent="-742950" algn="just">
                <a:lnSpc>
                  <a:spcPct val="150000"/>
                </a:lnSpc>
                <a:buFontTx/>
                <a:buAutoNum type="alphaLcParenR"/>
              </a:pPr>
              <a:r>
                <a:rPr lang="vi-VN" sz="4000">
                  <a:solidFill>
                    <a:prstClr val="black"/>
                  </a:solidFill>
                  <a:cs typeface="Arial" panose="020B0604020202020204" pitchFamily="34" charset="0"/>
                </a:rPr>
                <a:t>Trục tung có là trục đối xứng của đồ thị hàm số không? Từ đó kết luận tính chẵn, lẻ của đồ thị hàm số y = cosx. </a:t>
              </a:r>
              <a:endParaRPr lang="en-US" sz="4000">
                <a:solidFill>
                  <a:prstClr val="black"/>
                </a:solidFill>
                <a:latin typeface="Arial" panose="020B0604020202020204" pitchFamily="34" charset="0"/>
                <a:cs typeface="Arial" panose="020B0604020202020204" pitchFamily="34" charset="0"/>
              </a:endParaRPr>
            </a:p>
          </p:txBody>
        </p:sp>
      </p:grpSp>
      <p:sp>
        <p:nvSpPr>
          <p:cNvPr id="11" name="Right Arrow 10"/>
          <p:cNvSpPr/>
          <p:nvPr/>
        </p:nvSpPr>
        <p:spPr>
          <a:xfrm>
            <a:off x="12380431" y="7402250"/>
            <a:ext cx="8382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a:off x="13523431" y="6920696"/>
            <a:ext cx="4572000" cy="94156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4000">
                <a:solidFill>
                  <a:prstClr val="black"/>
                </a:solidFill>
                <a:cs typeface="Arial" panose="020B0604020202020204" pitchFamily="34" charset="0"/>
              </a:rPr>
              <a:t>Tập giá trị là [-1; 1]</a:t>
            </a:r>
            <a:endParaRPr lang="en-US" sz="4000">
              <a:solidFill>
                <a:prstClr val="black"/>
              </a:solidFill>
              <a:latin typeface="Arial" panose="020B0604020202020204" pitchFamily="34" charset="0"/>
              <a:cs typeface="Arial" panose="020B0604020202020204" pitchFamily="34" charset="0"/>
            </a:endParaRPr>
          </a:p>
        </p:txBody>
      </p:sp>
      <p:sp>
        <p:nvSpPr>
          <p:cNvPr id="14" name="Right Arrow 13"/>
          <p:cNvSpPr/>
          <p:nvPr/>
        </p:nvSpPr>
        <p:spPr>
          <a:xfrm>
            <a:off x="14782052" y="8893938"/>
            <a:ext cx="8382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ounded Rectangle 14"/>
          <p:cNvSpPr/>
          <p:nvPr/>
        </p:nvSpPr>
        <p:spPr>
          <a:xfrm>
            <a:off x="15810752" y="8136393"/>
            <a:ext cx="2284679" cy="189609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vi-VN" sz="4000">
                <a:solidFill>
                  <a:prstClr val="black"/>
                </a:solidFill>
                <a:cs typeface="Arial" panose="020B0604020202020204" pitchFamily="34" charset="0"/>
              </a:rPr>
              <a:t>Là hàm số chẵn</a:t>
            </a:r>
            <a:endParaRPr lang="en-US" sz="40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4891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p:tgtEl>
                                          <p:spTgt spid="11"/>
                                        </p:tgtEl>
                                        <p:attrNameLst>
                                          <p:attrName>ppt_x</p:attrName>
                                        </p:attrNameLst>
                                      </p:cBhvr>
                                      <p:tavLst>
                                        <p:tav tm="0">
                                          <p:val>
                                            <p:strVal val="#ppt_x-#ppt_w*1.125000"/>
                                          </p:val>
                                        </p:tav>
                                        <p:tav tm="100000">
                                          <p:val>
                                            <p:strVal val="#ppt_x"/>
                                          </p:val>
                                        </p:tav>
                                      </p:tavLst>
                                    </p:anim>
                                    <p:animEffect transition="in" filter="wipe(right)">
                                      <p:cBhvr>
                                        <p:cTn id="25" dur="500"/>
                                        <p:tgtEl>
                                          <p:spTgt spid="11"/>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p:tgtEl>
                                          <p:spTgt spid="14"/>
                                        </p:tgtEl>
                                        <p:attrNameLst>
                                          <p:attrName>ppt_x</p:attrName>
                                        </p:attrNameLst>
                                      </p:cBhvr>
                                      <p:tavLst>
                                        <p:tav tm="0">
                                          <p:val>
                                            <p:strVal val="#ppt_x-#ppt_w*1.125000"/>
                                          </p:val>
                                        </p:tav>
                                        <p:tav tm="100000">
                                          <p:val>
                                            <p:strVal val="#ppt_x"/>
                                          </p:val>
                                        </p:tav>
                                      </p:tavLst>
                                    </p:anim>
                                    <p:animEffect transition="in" filter="wipe(right)">
                                      <p:cBhvr>
                                        <p:cTn id="35" dur="500"/>
                                        <p:tgtEl>
                                          <p:spTgt spid="14"/>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P spid="14" grpId="0" animBg="1"/>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sp>
        <p:nvSpPr>
          <p:cNvPr id="4" name="Rectangle 3"/>
          <p:cNvSpPr/>
          <p:nvPr/>
        </p:nvSpPr>
        <p:spPr>
          <a:xfrm>
            <a:off x="800100" y="419100"/>
            <a:ext cx="16687800" cy="2585323"/>
          </a:xfrm>
          <a:prstGeom prst="rect">
            <a:avLst/>
          </a:prstGeom>
        </p:spPr>
        <p:txBody>
          <a:bodyPr wrap="square">
            <a:spAutoFit/>
          </a:bodyPr>
          <a:lstStyle/>
          <a:p>
            <a:pPr algn="just">
              <a:lnSpc>
                <a:spcPct val="150000"/>
              </a:lnSpc>
            </a:pPr>
            <a:r>
              <a:rPr lang="vi-VN" sz="3600">
                <a:solidFill>
                  <a:prstClr val="black"/>
                </a:solidFill>
                <a:cs typeface="Arial" panose="020B0604020202020204" pitchFamily="34" charset="0"/>
              </a:rPr>
              <a:t>c) Bằng cách dịch chuyển đồ thị hàm số y = cos⁡x trên đoạn [-</a:t>
            </a:r>
            <a:r>
              <a:rPr lang="el-GR" sz="3600">
                <a:solidFill>
                  <a:prstClr val="black"/>
                </a:solidFill>
                <a:latin typeface="Arial" panose="020B0604020202020204" pitchFamily="34" charset="0"/>
                <a:cs typeface="Arial" panose="020B0604020202020204" pitchFamily="34" charset="0"/>
              </a:rPr>
              <a:t>π;</a:t>
            </a:r>
            <a:r>
              <a:rPr lang="vi-VN" sz="3600">
                <a:solidFill>
                  <a:prstClr val="black"/>
                </a:solidFill>
                <a:cs typeface="Arial" panose="020B0604020202020204" pitchFamily="34" charset="0"/>
              </a:rPr>
              <a:t> </a:t>
            </a:r>
            <a:r>
              <a:rPr lang="el-GR" sz="3600">
                <a:solidFill>
                  <a:prstClr val="black"/>
                </a:solidFill>
                <a:latin typeface="Arial" panose="020B0604020202020204" pitchFamily="34" charset="0"/>
                <a:cs typeface="Arial" panose="020B0604020202020204" pitchFamily="34" charset="0"/>
              </a:rPr>
              <a:t>π] </a:t>
            </a:r>
            <a:r>
              <a:rPr lang="vi-VN" sz="3600">
                <a:solidFill>
                  <a:prstClr val="black"/>
                </a:solidFill>
                <a:cs typeface="Arial" panose="020B0604020202020204" pitchFamily="34" charset="0"/>
              </a:rPr>
              <a:t>song song với trục hoành sang phải theo đoạn có độ dài 2</a:t>
            </a:r>
            <a:r>
              <a:rPr lang="el-GR" sz="3600">
                <a:solidFill>
                  <a:prstClr val="black"/>
                </a:solidFill>
                <a:latin typeface="Arial" panose="020B0604020202020204" pitchFamily="34" charset="0"/>
                <a:cs typeface="Arial" panose="020B0604020202020204" pitchFamily="34" charset="0"/>
              </a:rPr>
              <a:t>π, </a:t>
            </a:r>
            <a:r>
              <a:rPr lang="vi-VN" sz="3600">
                <a:solidFill>
                  <a:prstClr val="black"/>
                </a:solidFill>
                <a:cs typeface="Arial" panose="020B0604020202020204" pitchFamily="34" charset="0"/>
              </a:rPr>
              <a:t>ta có nhận được đồ thị hàm số y = cos⁡x trên đoạn [</a:t>
            </a:r>
            <a:r>
              <a:rPr lang="el-GR" sz="3600">
                <a:solidFill>
                  <a:prstClr val="black"/>
                </a:solidFill>
                <a:latin typeface="Arial" panose="020B0604020202020204" pitchFamily="34" charset="0"/>
                <a:cs typeface="Arial" panose="020B0604020202020204" pitchFamily="34" charset="0"/>
              </a:rPr>
              <a:t>π;</a:t>
            </a:r>
            <a:r>
              <a:rPr lang="vi-VN" sz="3600">
                <a:solidFill>
                  <a:prstClr val="black"/>
                </a:solidFill>
                <a:cs typeface="Arial" panose="020B0604020202020204" pitchFamily="34" charset="0"/>
              </a:rPr>
              <a:t> </a:t>
            </a:r>
            <a:r>
              <a:rPr lang="el-GR" sz="3600">
                <a:solidFill>
                  <a:prstClr val="black"/>
                </a:solidFill>
                <a:latin typeface="Arial" panose="020B0604020202020204" pitchFamily="34" charset="0"/>
                <a:cs typeface="Arial" panose="020B0604020202020204" pitchFamily="34" charset="0"/>
              </a:rPr>
              <a:t>3π]</a:t>
            </a:r>
            <a:r>
              <a:rPr lang="vi-VN" sz="3600">
                <a:solidFill>
                  <a:prstClr val="black"/>
                </a:solidFill>
                <a:cs typeface="Arial" panose="020B0604020202020204" pitchFamily="34" charset="0"/>
              </a:rPr>
              <a:t> hay không? Hàm số y = cosx có tuần hoàn hay không?</a:t>
            </a:r>
            <a:endParaRPr lang="en-US" sz="3600">
              <a:solidFill>
                <a:prstClr val="black"/>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194" y="2996803"/>
            <a:ext cx="15323612" cy="3726423"/>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990600" y="6735926"/>
                <a:ext cx="14097000" cy="2748253"/>
              </a:xfrm>
              <a:prstGeom prst="rect">
                <a:avLst/>
              </a:prstGeom>
            </p:spPr>
            <p:txBody>
              <a:bodyPr wrap="square">
                <a:spAutoFit/>
              </a:bodyPr>
              <a:lstStyle/>
              <a:p>
                <a:pPr algn="just">
                  <a:lnSpc>
                    <a:spcPct val="150000"/>
                  </a:lnSpc>
                </a:pPr>
                <a:r>
                  <a:rPr lang="en-US" sz="4000">
                    <a:solidFill>
                      <a:srgbClr val="002060"/>
                    </a:solidFill>
                    <a:latin typeface="Arial" panose="020B0604020202020204" pitchFamily="34" charset="0"/>
                    <a:cs typeface="Arial" panose="020B0604020202020204" pitchFamily="34" charset="0"/>
                  </a:rPr>
                  <a:t>Xét hàm số f(x)</a:t>
                </a:r>
                <a:r>
                  <a:rPr lang="vi-VN" sz="4000">
                    <a:solidFill>
                      <a:srgbClr val="002060"/>
                    </a:solidFill>
                    <a:latin typeface="Arial" panose="020B0604020202020204" pitchFamily="34" charset="0"/>
                    <a:cs typeface="Arial" panose="020B0604020202020204" pitchFamily="34" charset="0"/>
                  </a:rPr>
                  <a:t> </a:t>
                </a:r>
                <a:r>
                  <a:rPr lang="en-US" sz="4000">
                    <a:solidFill>
                      <a:srgbClr val="002060"/>
                    </a:solidFill>
                    <a:latin typeface="Arial" panose="020B0604020202020204" pitchFamily="34" charset="0"/>
                    <a:cs typeface="Arial" panose="020B0604020202020204" pitchFamily="34" charset="0"/>
                  </a:rPr>
                  <a:t>= y</a:t>
                </a:r>
                <a:r>
                  <a:rPr lang="vi-VN" sz="4000">
                    <a:solidFill>
                      <a:srgbClr val="002060"/>
                    </a:solidFill>
                    <a:latin typeface="Arial" panose="020B0604020202020204" pitchFamily="34" charset="0"/>
                    <a:cs typeface="Arial" panose="020B0604020202020204" pitchFamily="34" charset="0"/>
                  </a:rPr>
                  <a:t> </a:t>
                </a:r>
                <a:r>
                  <a:rPr lang="en-US" sz="4000">
                    <a:solidFill>
                      <a:srgbClr val="002060"/>
                    </a:solidFill>
                    <a:latin typeface="Arial" panose="020B0604020202020204" pitchFamily="34" charset="0"/>
                    <a:cs typeface="Arial" panose="020B0604020202020204" pitchFamily="34" charset="0"/>
                  </a:rPr>
                  <a:t>=</a:t>
                </a:r>
                <a:r>
                  <a:rPr lang="vi-VN" sz="4000">
                    <a:solidFill>
                      <a:srgbClr val="002060"/>
                    </a:solidFill>
                    <a:latin typeface="Arial" panose="020B0604020202020204" pitchFamily="34" charset="0"/>
                    <a:cs typeface="Arial" panose="020B0604020202020204" pitchFamily="34" charset="0"/>
                  </a:rPr>
                  <a:t> </a:t>
                </a:r>
                <a:r>
                  <a:rPr lang="en-US" sz="4000">
                    <a:solidFill>
                      <a:srgbClr val="002060"/>
                    </a:solidFill>
                    <a:latin typeface="Arial" panose="020B0604020202020204" pitchFamily="34" charset="0"/>
                    <a:cs typeface="Arial" panose="020B0604020202020204" pitchFamily="34" charset="0"/>
                  </a:rPr>
                  <a:t>cos⁡x trên ℝ, với T</a:t>
                </a:r>
                <a:r>
                  <a:rPr lang="vi-VN" sz="4000">
                    <a:solidFill>
                      <a:srgbClr val="002060"/>
                    </a:solidFill>
                    <a:latin typeface="Arial" panose="020B0604020202020204" pitchFamily="34" charset="0"/>
                    <a:cs typeface="Arial" panose="020B0604020202020204" pitchFamily="34" charset="0"/>
                  </a:rPr>
                  <a:t> </a:t>
                </a:r>
                <a:r>
                  <a:rPr lang="en-US" sz="4000">
                    <a:solidFill>
                      <a:srgbClr val="002060"/>
                    </a:solidFill>
                    <a:latin typeface="Arial" panose="020B0604020202020204" pitchFamily="34" charset="0"/>
                    <a:cs typeface="Arial" panose="020B0604020202020204" pitchFamily="34" charset="0"/>
                  </a:rPr>
                  <a:t>=</a:t>
                </a:r>
                <a:r>
                  <a:rPr lang="vi-VN" sz="4000">
                    <a:solidFill>
                      <a:srgbClr val="002060"/>
                    </a:solidFill>
                    <a:latin typeface="Arial" panose="020B0604020202020204" pitchFamily="34" charset="0"/>
                    <a:cs typeface="Arial" panose="020B0604020202020204" pitchFamily="34" charset="0"/>
                  </a:rPr>
                  <a:t> </a:t>
                </a:r>
                <a:r>
                  <a:rPr lang="en-US" sz="4000">
                    <a:solidFill>
                      <a:srgbClr val="002060"/>
                    </a:solidFill>
                    <a:latin typeface="Arial" panose="020B0604020202020204" pitchFamily="34" charset="0"/>
                    <a:cs typeface="Arial" panose="020B0604020202020204" pitchFamily="34" charset="0"/>
                  </a:rPr>
                  <a:t>2</a:t>
                </a:r>
                <a:r>
                  <a:rPr lang="el-GR" sz="4000">
                    <a:solidFill>
                      <a:srgbClr val="002060"/>
                    </a:solidFill>
                    <a:latin typeface="Arial" panose="020B0604020202020204" pitchFamily="34" charset="0"/>
                    <a:cs typeface="Arial" panose="020B0604020202020204" pitchFamily="34" charset="0"/>
                  </a:rPr>
                  <a:t>π </a:t>
                </a:r>
                <a:r>
                  <a:rPr lang="en-US" sz="4000">
                    <a:solidFill>
                      <a:srgbClr val="002060"/>
                    </a:solidFill>
                    <a:latin typeface="Arial" panose="020B0604020202020204" pitchFamily="34" charset="0"/>
                    <a:cs typeface="Arial" panose="020B0604020202020204" pitchFamily="34" charset="0"/>
                  </a:rPr>
                  <a:t>và x</a:t>
                </a:r>
                <a:r>
                  <a:rPr lang="vi-VN" sz="4000">
                    <a:solidFill>
                      <a:srgbClr val="002060"/>
                    </a:solidFill>
                    <a:latin typeface="Arial" panose="020B0604020202020204" pitchFamily="34" charset="0"/>
                    <a:cs typeface="Arial" panose="020B0604020202020204" pitchFamily="34" charset="0"/>
                  </a:rPr>
                  <a:t> </a:t>
                </a:r>
                <a:r>
                  <a:rPr lang="en-US" sz="4000">
                    <a:solidFill>
                      <a:srgbClr val="002060"/>
                    </a:solidFill>
                    <a:latin typeface="Arial" panose="020B0604020202020204" pitchFamily="34" charset="0"/>
                    <a:cs typeface="Arial" panose="020B0604020202020204" pitchFamily="34" charset="0"/>
                  </a:rPr>
                  <a:t>∈</a:t>
                </a:r>
                <a:r>
                  <a:rPr lang="vi-VN" sz="4000">
                    <a:solidFill>
                      <a:srgbClr val="002060"/>
                    </a:solidFill>
                    <a:latin typeface="Arial" panose="020B0604020202020204" pitchFamily="34" charset="0"/>
                    <a:cs typeface="Arial" panose="020B0604020202020204" pitchFamily="34" charset="0"/>
                  </a:rPr>
                  <a:t> </a:t>
                </a:r>
                <a14:m>
                  <m:oMath xmlns:m="http://schemas.openxmlformats.org/officeDocument/2006/math">
                    <m:r>
                      <a:rPr lang="vi-VN" sz="400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ℝ</m:t>
                    </m:r>
                  </m:oMath>
                </a14:m>
                <a:r>
                  <a:rPr lang="vi-VN" sz="4000">
                    <a:solidFill>
                      <a:srgbClr val="002060"/>
                    </a:solidFill>
                    <a:latin typeface="Arial" panose="020B0604020202020204" pitchFamily="34" charset="0"/>
                    <a:cs typeface="Arial" panose="020B0604020202020204" pitchFamily="34" charset="0"/>
                  </a:rPr>
                  <a:t> </a:t>
                </a:r>
                <a:r>
                  <a:rPr lang="en-US" sz="4000">
                    <a:solidFill>
                      <a:srgbClr val="002060"/>
                    </a:solidFill>
                    <a:latin typeface="Arial" panose="020B0604020202020204" pitchFamily="34" charset="0"/>
                    <a:cs typeface="Arial" panose="020B0604020202020204" pitchFamily="34" charset="0"/>
                  </a:rPr>
                  <a:t>ta có:</a:t>
                </a:r>
              </a:p>
              <a:p>
                <a:pPr marL="571500" indent="-571500" algn="just">
                  <a:lnSpc>
                    <a:spcPct val="150000"/>
                  </a:lnSpc>
                  <a:buFont typeface="Arial" panose="020B0604020202020204" pitchFamily="34" charset="0"/>
                  <a:buChar char="•"/>
                </a:pPr>
                <a:r>
                  <a:rPr lang="en-US" sz="4000">
                    <a:solidFill>
                      <a:srgbClr val="002060"/>
                    </a:solidFill>
                    <a:latin typeface="Arial" panose="020B0604020202020204" pitchFamily="34" charset="0"/>
                    <a:cs typeface="Arial" panose="020B0604020202020204" pitchFamily="34" charset="0"/>
                  </a:rPr>
                  <a:t>x + 2</a:t>
                </a:r>
                <a:r>
                  <a:rPr lang="el-GR" sz="4000">
                    <a:solidFill>
                      <a:srgbClr val="002060"/>
                    </a:solidFill>
                    <a:latin typeface="Arial" panose="020B0604020202020204" pitchFamily="34" charset="0"/>
                    <a:cs typeface="Arial" panose="020B0604020202020204" pitchFamily="34" charset="0"/>
                  </a:rPr>
                  <a:t>π ∈ </a:t>
                </a:r>
                <a14:m>
                  <m:oMath xmlns:m="http://schemas.openxmlformats.org/officeDocument/2006/math">
                    <m:r>
                      <a:rPr lang="vi-VN" sz="4000" i="1">
                        <a:solidFill>
                          <a:srgbClr val="002060"/>
                        </a:solidFill>
                        <a:latin typeface="Cambria Math" panose="02040503050406030204" pitchFamily="18" charset="0"/>
                        <a:ea typeface="Cambria Math" panose="02040503050406030204" pitchFamily="18" charset="0"/>
                        <a:cs typeface="Arial" panose="020B0604020202020204" pitchFamily="34" charset="0"/>
                      </a:rPr>
                      <m:t>ℝ</m:t>
                    </m:r>
                  </m:oMath>
                </a14:m>
                <a:r>
                  <a:rPr lang="en-US" sz="4000">
                    <a:solidFill>
                      <a:srgbClr val="002060"/>
                    </a:solidFill>
                    <a:latin typeface="Arial" panose="020B0604020202020204" pitchFamily="34" charset="0"/>
                    <a:cs typeface="Arial" panose="020B0604020202020204" pitchFamily="34" charset="0"/>
                  </a:rPr>
                  <a:t> và x – 2</a:t>
                </a:r>
                <a:r>
                  <a:rPr lang="el-GR" sz="4000">
                    <a:solidFill>
                      <a:srgbClr val="002060"/>
                    </a:solidFill>
                    <a:latin typeface="Arial" panose="020B0604020202020204" pitchFamily="34" charset="0"/>
                    <a:cs typeface="Arial" panose="020B0604020202020204" pitchFamily="34" charset="0"/>
                  </a:rPr>
                  <a:t>π ∈ </a:t>
                </a:r>
                <a14:m>
                  <m:oMath xmlns:m="http://schemas.openxmlformats.org/officeDocument/2006/math">
                    <m:r>
                      <a:rPr lang="vi-VN" sz="4000" i="1">
                        <a:solidFill>
                          <a:srgbClr val="002060"/>
                        </a:solidFill>
                        <a:latin typeface="Cambria Math" panose="02040503050406030204" pitchFamily="18" charset="0"/>
                        <a:ea typeface="Cambria Math" panose="02040503050406030204" pitchFamily="18" charset="0"/>
                        <a:cs typeface="Arial" panose="020B0604020202020204" pitchFamily="34" charset="0"/>
                      </a:rPr>
                      <m:t>ℝ</m:t>
                    </m:r>
                  </m:oMath>
                </a14:m>
                <a:r>
                  <a:rPr lang="en-US" sz="4000">
                    <a:solidFill>
                      <a:srgbClr val="002060"/>
                    </a:solidFill>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a:solidFill>
                      <a:srgbClr val="002060"/>
                    </a:solidFill>
                    <a:latin typeface="Arial" panose="020B0604020202020204" pitchFamily="34" charset="0"/>
                    <a:cs typeface="Arial" panose="020B0604020202020204" pitchFamily="34" charset="0"/>
                  </a:rPr>
                  <a:t>f(x + 2</a:t>
                </a:r>
                <a:r>
                  <a:rPr lang="el-GR" sz="4000">
                    <a:solidFill>
                      <a:srgbClr val="002060"/>
                    </a:solidFill>
                    <a:latin typeface="Arial" panose="020B0604020202020204" pitchFamily="34" charset="0"/>
                    <a:cs typeface="Arial" panose="020B0604020202020204" pitchFamily="34" charset="0"/>
                  </a:rPr>
                  <a:t>π) = </a:t>
                </a:r>
                <a:r>
                  <a:rPr lang="en-US" sz="4000">
                    <a:solidFill>
                      <a:srgbClr val="002060"/>
                    </a:solidFill>
                    <a:latin typeface="Arial" panose="020B0604020202020204" pitchFamily="34" charset="0"/>
                    <a:cs typeface="Arial" panose="020B0604020202020204" pitchFamily="34" charset="0"/>
                  </a:rPr>
                  <a:t>f(x)</a:t>
                </a:r>
              </a:p>
            </p:txBody>
          </p:sp>
        </mc:Choice>
        <mc:Fallback xmlns="">
          <p:sp>
            <p:nvSpPr>
              <p:cNvPr id="3" name="Rectangle 2"/>
              <p:cNvSpPr>
                <a:spLocks noRot="1" noChangeAspect="1" noMove="1" noResize="1" noEditPoints="1" noAdjustHandles="1" noChangeArrowheads="1" noChangeShapeType="1" noTextEdit="1"/>
              </p:cNvSpPr>
              <p:nvPr/>
            </p:nvSpPr>
            <p:spPr>
              <a:xfrm>
                <a:off x="990600" y="6735926"/>
                <a:ext cx="14097000" cy="2748253"/>
              </a:xfrm>
              <a:prstGeom prst="rect">
                <a:avLst/>
              </a:prstGeom>
              <a:blipFill rotWithShape="0">
                <a:blip r:embed="rId4"/>
                <a:stretch>
                  <a:fillRect l="-1557" b="-8647"/>
                </a:stretch>
              </a:blipFill>
            </p:spPr>
            <p:txBody>
              <a:bodyPr/>
              <a:lstStyle/>
              <a:p>
                <a:r>
                  <a:rPr lang="en-US">
                    <a:noFill/>
                  </a:rPr>
                  <a:t> </a:t>
                </a:r>
              </a:p>
            </p:txBody>
          </p:sp>
        </mc:Fallback>
      </mc:AlternateContent>
      <p:sp>
        <p:nvSpPr>
          <p:cNvPr id="10" name="Right Arrow 9"/>
          <p:cNvSpPr/>
          <p:nvPr/>
        </p:nvSpPr>
        <p:spPr>
          <a:xfrm>
            <a:off x="8629650" y="8453565"/>
            <a:ext cx="8382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753600" y="7779923"/>
            <a:ext cx="7543800" cy="1938992"/>
          </a:xfrm>
          <a:prstGeom prst="rect">
            <a:avLst/>
          </a:prstGeom>
        </p:spPr>
        <p:txBody>
          <a:bodyPr wrap="square">
            <a:spAutoFit/>
          </a:bodyPr>
          <a:lstStyle/>
          <a:p>
            <a:pPr algn="just">
              <a:lnSpc>
                <a:spcPct val="150000"/>
              </a:lnSpc>
            </a:pPr>
            <a:r>
              <a:rPr lang="en-US" sz="4000">
                <a:solidFill>
                  <a:srgbClr val="C00000"/>
                </a:solidFill>
                <a:latin typeface="Arial" panose="020B0604020202020204" pitchFamily="34" charset="0"/>
                <a:cs typeface="Arial" panose="020B0604020202020204" pitchFamily="34" charset="0"/>
              </a:rPr>
              <a:t>y = </a:t>
            </a:r>
            <a:r>
              <a:rPr lang="vi-VN" sz="4000">
                <a:solidFill>
                  <a:srgbClr val="C00000"/>
                </a:solidFill>
                <a:latin typeface="Arial" panose="020B0604020202020204" pitchFamily="34" charset="0"/>
                <a:cs typeface="Arial" panose="020B0604020202020204" pitchFamily="34" charset="0"/>
              </a:rPr>
              <a:t>cos</a:t>
            </a:r>
            <a:r>
              <a:rPr lang="en-US" sz="4000">
                <a:solidFill>
                  <a:srgbClr val="C00000"/>
                </a:solidFill>
                <a:latin typeface="Arial" panose="020B0604020202020204" pitchFamily="34" charset="0"/>
                <a:cs typeface="Arial" panose="020B0604020202020204" pitchFamily="34" charset="0"/>
              </a:rPr>
              <a:t>x là hàm số tuần hoàn với chu kì T = 2</a:t>
            </a:r>
            <a:r>
              <a:rPr lang="el-GR" sz="4000">
                <a:solidFill>
                  <a:srgbClr val="C00000"/>
                </a:solidFill>
                <a:latin typeface="Arial" panose="020B0604020202020204" pitchFamily="34" charset="0"/>
                <a:cs typeface="Arial" panose="020B0604020202020204" pitchFamily="34" charset="0"/>
              </a:rPr>
              <a:t>π.</a:t>
            </a:r>
            <a:endParaRPr lang="en-US" sz="400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683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p:tgtEl>
                                          <p:spTgt spid="10"/>
                                        </p:tgtEl>
                                        <p:attrNameLst>
                                          <p:attrName>ppt_x</p:attrName>
                                        </p:attrNameLst>
                                      </p:cBhvr>
                                      <p:tavLst>
                                        <p:tav tm="0">
                                          <p:val>
                                            <p:strVal val="#ppt_x-#ppt_w*1.125000"/>
                                          </p:val>
                                        </p:tav>
                                        <p:tav tm="100000">
                                          <p:val>
                                            <p:strVal val="#ppt_x"/>
                                          </p:val>
                                        </p:tav>
                                      </p:tavLst>
                                    </p:anim>
                                    <p:animEffect transition="in" filter="wipe(right)">
                                      <p:cBhvr>
                                        <p:cTn id="25" dur="500"/>
                                        <p:tgtEl>
                                          <p:spTgt spid="10"/>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10" grpId="0" animBg="1"/>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sp>
        <p:nvSpPr>
          <p:cNvPr id="4" name="Rectangle 3"/>
          <p:cNvSpPr/>
          <p:nvPr/>
        </p:nvSpPr>
        <p:spPr>
          <a:xfrm>
            <a:off x="1066800" y="419100"/>
            <a:ext cx="16154400" cy="1015663"/>
          </a:xfrm>
          <a:prstGeom prst="rect">
            <a:avLst/>
          </a:prstGeom>
        </p:spPr>
        <p:txBody>
          <a:bodyPr wrap="square">
            <a:spAutoFit/>
          </a:bodyPr>
          <a:lstStyle/>
          <a:p>
            <a:pPr algn="just">
              <a:lnSpc>
                <a:spcPct val="150000"/>
              </a:lnSpc>
            </a:pPr>
            <a:r>
              <a:rPr lang="vi-VN" sz="4000">
                <a:solidFill>
                  <a:prstClr val="black"/>
                </a:solidFill>
                <a:cs typeface="Arial" panose="020B0604020202020204" pitchFamily="34" charset="0"/>
              </a:rPr>
              <a:t>d) Tìm khoảng đồng biến, nghịch biến của hàm số y = cosx</a:t>
            </a:r>
            <a:endParaRPr lang="en-US" sz="4000">
              <a:solidFill>
                <a:prstClr val="black"/>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788" y="1381761"/>
            <a:ext cx="15860861" cy="3857072"/>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083788" y="4950418"/>
                <a:ext cx="16366012" cy="4825745"/>
              </a:xfrm>
              <a:prstGeom prst="rect">
                <a:avLst/>
              </a:prstGeom>
            </p:spPr>
            <p:txBody>
              <a:bodyPr wrap="square">
                <a:spAutoFit/>
              </a:bodyPr>
              <a:lstStyle/>
              <a:p>
                <a:pPr algn="just">
                  <a:lnSpc>
                    <a:spcPct val="200000"/>
                  </a:lnSpc>
                </a:pPr>
                <a:r>
                  <a:rPr lang="nl-NL" sz="4000">
                    <a:latin typeface="Arial" panose="020B0604020202020204" pitchFamily="34" charset="0"/>
                    <a:cs typeface="Arial" panose="020B0604020202020204" pitchFamily="34" charset="0"/>
                  </a:rPr>
                  <a:t>Hàm số đồng biến trên mỗi khoảng </a:t>
                </a:r>
                <a14:m>
                  <m:oMath xmlns:m="http://schemas.openxmlformats.org/officeDocument/2006/math">
                    <m:r>
                      <a:rPr lang="nl-NL" sz="4000">
                        <a:latin typeface="Cambria Math" panose="02040503050406030204" pitchFamily="18" charset="0"/>
                      </a:rPr>
                      <m:t>(‒3</m:t>
                    </m:r>
                    <m:r>
                      <m:rPr>
                        <m:sty m:val="p"/>
                      </m:rPr>
                      <a:rPr lang="en-US" sz="4000">
                        <a:latin typeface="Cambria Math" panose="02040503050406030204" pitchFamily="18" charset="0"/>
                      </a:rPr>
                      <m:t>π</m:t>
                    </m:r>
                    <m:r>
                      <a:rPr lang="nl-NL" sz="4000">
                        <a:latin typeface="Cambria Math" panose="02040503050406030204" pitchFamily="18" charset="0"/>
                      </a:rPr>
                      <m:t>; ‒2</m:t>
                    </m:r>
                    <m:r>
                      <m:rPr>
                        <m:sty m:val="p"/>
                      </m:rPr>
                      <a:rPr lang="en-US" sz="4000">
                        <a:latin typeface="Cambria Math" panose="02040503050406030204" pitchFamily="18" charset="0"/>
                      </a:rPr>
                      <m:t>π</m:t>
                    </m:r>
                    <m:r>
                      <a:rPr lang="nl-NL" sz="4000">
                        <a:latin typeface="Cambria Math" panose="02040503050406030204" pitchFamily="18" charset="0"/>
                      </a:rPr>
                      <m:t>); (‒</m:t>
                    </m:r>
                    <m:r>
                      <m:rPr>
                        <m:sty m:val="p"/>
                      </m:rPr>
                      <a:rPr lang="en-US" sz="4000">
                        <a:latin typeface="Cambria Math" panose="02040503050406030204" pitchFamily="18" charset="0"/>
                      </a:rPr>
                      <m:t>π</m:t>
                    </m:r>
                    <m:r>
                      <a:rPr lang="nl-NL" sz="4000">
                        <a:latin typeface="Cambria Math" panose="02040503050406030204" pitchFamily="18" charset="0"/>
                      </a:rPr>
                      <m:t>; 0); (</m:t>
                    </m:r>
                    <m:r>
                      <m:rPr>
                        <m:sty m:val="p"/>
                      </m:rPr>
                      <a:rPr lang="en-US" sz="4000">
                        <a:latin typeface="Cambria Math" panose="02040503050406030204" pitchFamily="18" charset="0"/>
                      </a:rPr>
                      <m:t>π</m:t>
                    </m:r>
                    <m:r>
                      <a:rPr lang="nl-NL" sz="4000">
                        <a:latin typeface="Cambria Math" panose="02040503050406030204" pitchFamily="18" charset="0"/>
                      </a:rPr>
                      <m:t>; 2</m:t>
                    </m:r>
                    <m:r>
                      <m:rPr>
                        <m:sty m:val="p"/>
                      </m:rPr>
                      <a:rPr lang="en-US" sz="4000">
                        <a:latin typeface="Cambria Math" panose="02040503050406030204" pitchFamily="18" charset="0"/>
                      </a:rPr>
                      <m:t>π</m:t>
                    </m:r>
                    <m:r>
                      <a:rPr lang="nl-NL" sz="4000">
                        <a:latin typeface="Cambria Math" panose="02040503050406030204" pitchFamily="18" charset="0"/>
                      </a:rPr>
                      <m:t>); …</m:t>
                    </m:r>
                  </m:oMath>
                </a14:m>
                <a:endParaRPr lang="en-US" sz="4000">
                  <a:latin typeface="Arial" panose="020B0604020202020204" pitchFamily="34" charset="0"/>
                  <a:cs typeface="Arial" panose="020B0604020202020204" pitchFamily="34" charset="0"/>
                </a:endParaRPr>
              </a:p>
              <a:p>
                <a:pPr algn="just">
                  <a:lnSpc>
                    <a:spcPct val="200000"/>
                  </a:lnSpc>
                </a:pPr>
                <a:r>
                  <a:rPr lang="fr-FR" sz="4000">
                    <a:latin typeface="Arial" panose="020B0604020202020204" pitchFamily="34" charset="0"/>
                    <a:cs typeface="Arial" panose="020B0604020202020204" pitchFamily="34" charset="0"/>
                  </a:rPr>
                  <a:t>Ta có: </a:t>
                </a:r>
                <a14:m>
                  <m:oMath xmlns:m="http://schemas.openxmlformats.org/officeDocument/2006/math">
                    <m:r>
                      <a:rPr lang="fr-FR" sz="4000">
                        <a:latin typeface="Cambria Math" panose="02040503050406030204" pitchFamily="18" charset="0"/>
                      </a:rPr>
                      <m:t>(‒3</m:t>
                    </m:r>
                    <m:r>
                      <m:rPr>
                        <m:sty m:val="p"/>
                      </m:rPr>
                      <a:rPr lang="en-US" sz="4000">
                        <a:latin typeface="Cambria Math" panose="02040503050406030204" pitchFamily="18" charset="0"/>
                      </a:rPr>
                      <m:t>π</m:t>
                    </m:r>
                    <m:r>
                      <a:rPr lang="fr-FR" sz="4000">
                        <a:latin typeface="Cambria Math" panose="02040503050406030204" pitchFamily="18" charset="0"/>
                      </a:rPr>
                      <m:t>;‒2</m:t>
                    </m:r>
                    <m:r>
                      <m:rPr>
                        <m:sty m:val="p"/>
                      </m:rPr>
                      <a:rPr lang="en-US" sz="4000">
                        <a:latin typeface="Cambria Math" panose="02040503050406030204" pitchFamily="18" charset="0"/>
                      </a:rPr>
                      <m:t>π</m:t>
                    </m:r>
                    <m:r>
                      <a:rPr lang="fr-FR" sz="4000">
                        <a:latin typeface="Cambria Math" panose="02040503050406030204" pitchFamily="18" charset="0"/>
                      </a:rPr>
                      <m:t>)=(‒</m:t>
                    </m:r>
                    <m:r>
                      <m:rPr>
                        <m:sty m:val="p"/>
                      </m:rPr>
                      <a:rPr lang="en-US" sz="4000">
                        <a:latin typeface="Cambria Math" panose="02040503050406030204" pitchFamily="18" charset="0"/>
                      </a:rPr>
                      <m:t>π</m:t>
                    </m:r>
                    <m:r>
                      <a:rPr lang="fr-FR" sz="4000">
                        <a:latin typeface="Cambria Math" panose="02040503050406030204" pitchFamily="18" charset="0"/>
                      </a:rPr>
                      <m:t> ‒2</m:t>
                    </m:r>
                    <m:r>
                      <m:rPr>
                        <m:sty m:val="p"/>
                      </m:rPr>
                      <a:rPr lang="en-US" sz="4000">
                        <a:latin typeface="Cambria Math" panose="02040503050406030204" pitchFamily="18" charset="0"/>
                      </a:rPr>
                      <m:t>π</m:t>
                    </m:r>
                    <m:r>
                      <a:rPr lang="fr-FR" sz="4000">
                        <a:latin typeface="Cambria Math" panose="02040503050406030204" pitchFamily="18" charset="0"/>
                      </a:rPr>
                      <m:t>; 0 ‒2</m:t>
                    </m:r>
                    <m:r>
                      <m:rPr>
                        <m:sty m:val="p"/>
                      </m:rPr>
                      <a:rPr lang="en-US" sz="4000">
                        <a:latin typeface="Cambria Math" panose="02040503050406030204" pitchFamily="18" charset="0"/>
                      </a:rPr>
                      <m:t>π</m:t>
                    </m:r>
                    <m:r>
                      <a:rPr lang="fr-FR" sz="4000">
                        <a:latin typeface="Cambria Math" panose="02040503050406030204" pitchFamily="18" charset="0"/>
                      </a:rPr>
                      <m:t>);(</m:t>
                    </m:r>
                    <m:r>
                      <m:rPr>
                        <m:sty m:val="p"/>
                      </m:rPr>
                      <a:rPr lang="en-US" sz="4000">
                        <a:latin typeface="Cambria Math" panose="02040503050406030204" pitchFamily="18" charset="0"/>
                      </a:rPr>
                      <m:t>π</m:t>
                    </m:r>
                    <m:r>
                      <a:rPr lang="fr-FR" sz="4000">
                        <a:latin typeface="Cambria Math" panose="02040503050406030204" pitchFamily="18" charset="0"/>
                      </a:rPr>
                      <m:t>; 2</m:t>
                    </m:r>
                    <m:r>
                      <m:rPr>
                        <m:sty m:val="p"/>
                      </m:rPr>
                      <a:rPr lang="en-US" sz="4000">
                        <a:latin typeface="Cambria Math" panose="02040503050406030204" pitchFamily="18" charset="0"/>
                      </a:rPr>
                      <m:t>π</m:t>
                    </m:r>
                    <m:r>
                      <a:rPr lang="fr-FR" sz="4000">
                        <a:latin typeface="Cambria Math" panose="02040503050406030204" pitchFamily="18" charset="0"/>
                      </a:rPr>
                      <m:t>) = (‒</m:t>
                    </m:r>
                    <m:r>
                      <m:rPr>
                        <m:sty m:val="p"/>
                      </m:rPr>
                      <a:rPr lang="en-US" sz="4000">
                        <a:latin typeface="Cambria Math" panose="02040503050406030204" pitchFamily="18" charset="0"/>
                      </a:rPr>
                      <m:t>π</m:t>
                    </m:r>
                    <m:r>
                      <a:rPr lang="fr-FR" sz="4000">
                        <a:latin typeface="Cambria Math" panose="02040503050406030204" pitchFamily="18" charset="0"/>
                      </a:rPr>
                      <m:t>+2</m:t>
                    </m:r>
                    <m:r>
                      <m:rPr>
                        <m:sty m:val="p"/>
                      </m:rPr>
                      <a:rPr lang="en-US" sz="4000">
                        <a:latin typeface="Cambria Math" panose="02040503050406030204" pitchFamily="18" charset="0"/>
                      </a:rPr>
                      <m:t>π</m:t>
                    </m:r>
                    <m:r>
                      <a:rPr lang="fr-FR" sz="4000">
                        <a:latin typeface="Cambria Math" panose="02040503050406030204" pitchFamily="18" charset="0"/>
                      </a:rPr>
                      <m:t>; 0+2</m:t>
                    </m:r>
                    <m:r>
                      <m:rPr>
                        <m:sty m:val="p"/>
                      </m:rPr>
                      <a:rPr lang="en-US" sz="4000">
                        <a:latin typeface="Cambria Math" panose="02040503050406030204" pitchFamily="18" charset="0"/>
                      </a:rPr>
                      <m:t>π</m:t>
                    </m:r>
                    <m:r>
                      <a:rPr lang="fr-FR" sz="4000">
                        <a:latin typeface="Cambria Math" panose="02040503050406030204" pitchFamily="18" charset="0"/>
                      </a:rPr>
                      <m:t>);</m:t>
                    </m:r>
                  </m:oMath>
                </a14:m>
                <a:r>
                  <a:rPr lang="fr-FR"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p>
              <a:p>
                <a:pPr algn="just">
                  <a:lnSpc>
                    <a:spcPct val="200000"/>
                  </a:lnSpc>
                </a:pPr>
                <a:r>
                  <a:rPr lang="en-US" sz="4000">
                    <a:latin typeface="Arial" panose="020B0604020202020204" pitchFamily="34" charset="0"/>
                    <a:cs typeface="Arial" panose="020B0604020202020204" pitchFamily="34" charset="0"/>
                  </a:rPr>
                  <a:t>Do đó ta có thể viết hàm số đồng biến trên mỗi khoảng </a:t>
                </a:r>
                <a14:m>
                  <m:oMath xmlns:m="http://schemas.openxmlformats.org/officeDocument/2006/math">
                    <m:r>
                      <a:rPr lang="en-US" sz="4000">
                        <a:latin typeface="Cambria Math" panose="02040503050406030204" pitchFamily="18" charset="0"/>
                      </a:rPr>
                      <m:t>(‒</m:t>
                    </m:r>
                    <m:r>
                      <m:rPr>
                        <m:sty m:val="p"/>
                      </m:rPr>
                      <a:rPr lang="en-US" sz="4000">
                        <a:latin typeface="Cambria Math" panose="02040503050406030204" pitchFamily="18" charset="0"/>
                      </a:rPr>
                      <m:t>π</m:t>
                    </m:r>
                    <m:r>
                      <a:rPr lang="en-US" sz="4000">
                        <a:latin typeface="Cambria Math" panose="02040503050406030204" pitchFamily="18" charset="0"/>
                      </a:rPr>
                      <m:t>+</m:t>
                    </m:r>
                    <m:r>
                      <m:rPr>
                        <m:sty m:val="p"/>
                      </m:rPr>
                      <a:rPr lang="en-US" sz="4000">
                        <a:latin typeface="Cambria Math" panose="02040503050406030204" pitchFamily="18" charset="0"/>
                      </a:rPr>
                      <m:t>k</m:t>
                    </m:r>
                    <m:r>
                      <a:rPr lang="en-US" sz="4000">
                        <a:latin typeface="Cambria Math" panose="02040503050406030204" pitchFamily="18" charset="0"/>
                      </a:rPr>
                      <m:t>2</m:t>
                    </m:r>
                    <m:r>
                      <m:rPr>
                        <m:sty m:val="p"/>
                      </m:rPr>
                      <a:rPr lang="en-US" sz="4000">
                        <a:latin typeface="Cambria Math" panose="02040503050406030204" pitchFamily="18" charset="0"/>
                      </a:rPr>
                      <m:t>π</m:t>
                    </m:r>
                    <m:r>
                      <a:rPr lang="en-US" sz="4000">
                        <a:latin typeface="Cambria Math" panose="02040503050406030204" pitchFamily="18" charset="0"/>
                      </a:rPr>
                      <m:t>; </m:t>
                    </m:r>
                    <m:r>
                      <m:rPr>
                        <m:sty m:val="p"/>
                      </m:rPr>
                      <a:rPr lang="en-US" sz="4000">
                        <a:latin typeface="Cambria Math" panose="02040503050406030204" pitchFamily="18" charset="0"/>
                      </a:rPr>
                      <m:t>k</m:t>
                    </m:r>
                    <m:r>
                      <a:rPr lang="en-US" sz="4000">
                        <a:latin typeface="Cambria Math" panose="02040503050406030204" pitchFamily="18" charset="0"/>
                      </a:rPr>
                      <m:t>2</m:t>
                    </m:r>
                    <m:r>
                      <m:rPr>
                        <m:sty m:val="p"/>
                      </m:rPr>
                      <a:rPr lang="en-US" sz="4000">
                        <a:latin typeface="Cambria Math" panose="02040503050406030204" pitchFamily="18" charset="0"/>
                      </a:rPr>
                      <m:t>π</m:t>
                    </m:r>
                    <m:r>
                      <a:rPr lang="en-US" sz="4000">
                        <a:latin typeface="Cambria Math" panose="02040503050406030204" pitchFamily="18" charset="0"/>
                      </a:rPr>
                      <m:t>)</m:t>
                    </m:r>
                  </m:oMath>
                </a14:m>
                <a:r>
                  <a:rPr lang="en-US" sz="4000">
                    <a:latin typeface="Arial" panose="020B0604020202020204" pitchFamily="34" charset="0"/>
                    <a:cs typeface="Arial" panose="020B0604020202020204" pitchFamily="34" charset="0"/>
                  </a:rPr>
                  <a:t> với </a:t>
                </a:r>
                <a14:m>
                  <m:oMath xmlns:m="http://schemas.openxmlformats.org/officeDocument/2006/math">
                    <m:r>
                      <m:rPr>
                        <m:sty m:val="p"/>
                      </m:rPr>
                      <a:rPr lang="en-US" sz="4000">
                        <a:latin typeface="Cambria Math" panose="02040503050406030204" pitchFamily="18" charset="0"/>
                      </a:rPr>
                      <m:t>k</m:t>
                    </m:r>
                    <m:r>
                      <a:rPr lang="en-US" sz="4000">
                        <a:latin typeface="Cambria Math" panose="02040503050406030204" pitchFamily="18" charset="0"/>
                      </a:rPr>
                      <m:t>∈</m:t>
                    </m:r>
                    <m:r>
                      <a:rPr lang="en-US" sz="4000" i="1">
                        <a:latin typeface="Cambria Math" panose="02040503050406030204" pitchFamily="18" charset="0"/>
                      </a:rPr>
                      <m:t>ℤ</m:t>
                    </m:r>
                  </m:oMath>
                </a14:m>
                <a:r>
                  <a:rPr lang="en-US" sz="4000">
                    <a:latin typeface="Arial" panose="020B0604020202020204" pitchFamily="34" charset="0"/>
                    <a:cs typeface="Arial" panose="020B060402020202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1083788" y="4950418"/>
                <a:ext cx="16366012" cy="4825745"/>
              </a:xfrm>
              <a:prstGeom prst="rect">
                <a:avLst/>
              </a:prstGeom>
              <a:blipFill rotWithShape="0">
                <a:blip r:embed="rId4"/>
                <a:stretch>
                  <a:fillRect l="-1341" r="-968" b="-4419"/>
                </a:stretch>
              </a:blipFill>
            </p:spPr>
            <p:txBody>
              <a:bodyPr/>
              <a:lstStyle/>
              <a:p>
                <a:r>
                  <a:rPr lang="en-US">
                    <a:noFill/>
                  </a:rPr>
                  <a:t> </a:t>
                </a:r>
              </a:p>
            </p:txBody>
          </p:sp>
        </mc:Fallback>
      </mc:AlternateContent>
    </p:spTree>
    <p:extLst>
      <p:ext uri="{BB962C8B-B14F-4D97-AF65-F5344CB8AC3E}">
        <p14:creationId xmlns:p14="http://schemas.microsoft.com/office/powerpoint/2010/main" val="291759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sp>
        <p:nvSpPr>
          <p:cNvPr id="4" name="Rectangle 3"/>
          <p:cNvSpPr/>
          <p:nvPr/>
        </p:nvSpPr>
        <p:spPr>
          <a:xfrm>
            <a:off x="1066800" y="419100"/>
            <a:ext cx="16154400" cy="1015663"/>
          </a:xfrm>
          <a:prstGeom prst="rect">
            <a:avLst/>
          </a:prstGeom>
        </p:spPr>
        <p:txBody>
          <a:bodyPr wrap="square">
            <a:spAutoFit/>
          </a:bodyPr>
          <a:lstStyle/>
          <a:p>
            <a:pPr algn="just">
              <a:lnSpc>
                <a:spcPct val="150000"/>
              </a:lnSpc>
            </a:pPr>
            <a:r>
              <a:rPr lang="vi-VN" sz="4000">
                <a:solidFill>
                  <a:prstClr val="black"/>
                </a:solidFill>
                <a:cs typeface="Arial" panose="020B0604020202020204" pitchFamily="34" charset="0"/>
              </a:rPr>
              <a:t>d) Tìm khoảng đồng biến, nghịch biến của hàm số y = cosx</a:t>
            </a:r>
            <a:endParaRPr lang="en-US" sz="4000">
              <a:solidFill>
                <a:prstClr val="black"/>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788" y="1381761"/>
            <a:ext cx="15860861" cy="3857072"/>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083788" y="4950418"/>
                <a:ext cx="16670812" cy="4825745"/>
              </a:xfrm>
              <a:prstGeom prst="rect">
                <a:avLst/>
              </a:prstGeom>
            </p:spPr>
            <p:txBody>
              <a:bodyPr wrap="square">
                <a:spAutoFit/>
              </a:bodyPr>
              <a:lstStyle/>
              <a:p>
                <a:pPr algn="just">
                  <a:lnSpc>
                    <a:spcPct val="200000"/>
                  </a:lnSpc>
                </a:pPr>
                <a:r>
                  <a:rPr lang="en-US" sz="4000">
                    <a:latin typeface="Arial" panose="020B0604020202020204" pitchFamily="34" charset="0"/>
                    <a:cs typeface="Arial" panose="020B0604020202020204" pitchFamily="34" charset="0"/>
                  </a:rPr>
                  <a:t>Hàm số nghịch biến trên mỗi khoảng </a:t>
                </a:r>
                <a14:m>
                  <m:oMath xmlns:m="http://schemas.openxmlformats.org/officeDocument/2006/math">
                    <m:r>
                      <a:rPr lang="en-US" sz="4000">
                        <a:latin typeface="Cambria Math" panose="02040503050406030204" pitchFamily="18" charset="0"/>
                      </a:rPr>
                      <m:t>(‒2</m:t>
                    </m:r>
                    <m:r>
                      <m:rPr>
                        <m:sty m:val="p"/>
                      </m:rPr>
                      <a:rPr lang="en-US" sz="4000">
                        <a:latin typeface="Cambria Math" panose="02040503050406030204" pitchFamily="18" charset="0"/>
                      </a:rPr>
                      <m:t>π</m:t>
                    </m:r>
                    <m:r>
                      <a:rPr lang="en-US" sz="4000">
                        <a:latin typeface="Cambria Math" panose="02040503050406030204" pitchFamily="18" charset="0"/>
                      </a:rPr>
                      <m:t>; ‒</m:t>
                    </m:r>
                    <m:r>
                      <m:rPr>
                        <m:sty m:val="p"/>
                      </m:rPr>
                      <a:rPr lang="en-US" sz="4000">
                        <a:latin typeface="Cambria Math" panose="02040503050406030204" pitchFamily="18" charset="0"/>
                      </a:rPr>
                      <m:t>π</m:t>
                    </m:r>
                    <m:r>
                      <a:rPr lang="en-US" sz="4000">
                        <a:latin typeface="Cambria Math" panose="02040503050406030204" pitchFamily="18" charset="0"/>
                      </a:rPr>
                      <m:t>); (0; </m:t>
                    </m:r>
                    <m:r>
                      <m:rPr>
                        <m:sty m:val="p"/>
                      </m:rPr>
                      <a:rPr lang="en-US" sz="4000">
                        <a:latin typeface="Cambria Math" panose="02040503050406030204" pitchFamily="18" charset="0"/>
                      </a:rPr>
                      <m:t>π</m:t>
                    </m:r>
                    <m:r>
                      <a:rPr lang="en-US" sz="4000">
                        <a:latin typeface="Cambria Math" panose="02040503050406030204" pitchFamily="18" charset="0"/>
                      </a:rPr>
                      <m:t>); (2</m:t>
                    </m:r>
                    <m:r>
                      <m:rPr>
                        <m:sty m:val="p"/>
                      </m:rPr>
                      <a:rPr lang="en-US" sz="4000">
                        <a:latin typeface="Cambria Math" panose="02040503050406030204" pitchFamily="18" charset="0"/>
                      </a:rPr>
                      <m:t>π</m:t>
                    </m:r>
                    <m:r>
                      <a:rPr lang="en-US" sz="4000">
                        <a:latin typeface="Cambria Math" panose="02040503050406030204" pitchFamily="18" charset="0"/>
                      </a:rPr>
                      <m:t>; 3</m:t>
                    </m:r>
                    <m:r>
                      <m:rPr>
                        <m:sty m:val="p"/>
                      </m:rPr>
                      <a:rPr lang="en-US" sz="4000">
                        <a:latin typeface="Cambria Math" panose="02040503050406030204" pitchFamily="18" charset="0"/>
                      </a:rPr>
                      <m:t>π</m:t>
                    </m:r>
                    <m:r>
                      <a:rPr lang="en-US" sz="4000">
                        <a:latin typeface="Cambria Math" panose="02040503050406030204" pitchFamily="18" charset="0"/>
                      </a:rPr>
                      <m:t>); …</m:t>
                    </m:r>
                  </m:oMath>
                </a14:m>
                <a:endParaRPr lang="en-US" sz="4000">
                  <a:latin typeface="Arial" panose="020B0604020202020204" pitchFamily="34" charset="0"/>
                  <a:cs typeface="Arial" panose="020B0604020202020204" pitchFamily="34" charset="0"/>
                </a:endParaRPr>
              </a:p>
              <a:p>
                <a:pPr algn="just">
                  <a:lnSpc>
                    <a:spcPct val="200000"/>
                  </a:lnSpc>
                </a:pPr>
                <a:r>
                  <a:rPr lang="fr-FR" sz="4000">
                    <a:latin typeface="Arial" panose="020B0604020202020204" pitchFamily="34" charset="0"/>
                    <a:cs typeface="Arial" panose="020B0604020202020204" pitchFamily="34" charset="0"/>
                  </a:rPr>
                  <a:t>Ta có: </a:t>
                </a:r>
                <a14:m>
                  <m:oMath xmlns:m="http://schemas.openxmlformats.org/officeDocument/2006/math">
                    <m:r>
                      <a:rPr lang="fr-FR" sz="4000">
                        <a:latin typeface="Cambria Math" panose="02040503050406030204" pitchFamily="18" charset="0"/>
                      </a:rPr>
                      <m:t>(‒2</m:t>
                    </m:r>
                    <m:r>
                      <m:rPr>
                        <m:sty m:val="p"/>
                      </m:rPr>
                      <a:rPr lang="en-US" sz="4000">
                        <a:latin typeface="Cambria Math" panose="02040503050406030204" pitchFamily="18" charset="0"/>
                      </a:rPr>
                      <m:t>π</m:t>
                    </m:r>
                    <m:r>
                      <a:rPr lang="fr-FR" sz="4000">
                        <a:latin typeface="Cambria Math" panose="02040503050406030204" pitchFamily="18" charset="0"/>
                      </a:rPr>
                      <m:t>; ‒</m:t>
                    </m:r>
                    <m:r>
                      <m:rPr>
                        <m:sty m:val="p"/>
                      </m:rPr>
                      <a:rPr lang="en-US" sz="4000">
                        <a:latin typeface="Cambria Math" panose="02040503050406030204" pitchFamily="18" charset="0"/>
                      </a:rPr>
                      <m:t>π</m:t>
                    </m:r>
                    <m:r>
                      <a:rPr lang="fr-FR" sz="4000">
                        <a:latin typeface="Cambria Math" panose="02040503050406030204" pitchFamily="18" charset="0"/>
                      </a:rPr>
                      <m:t>) = (0 ‒ 2</m:t>
                    </m:r>
                    <m:r>
                      <m:rPr>
                        <m:sty m:val="p"/>
                      </m:rPr>
                      <a:rPr lang="en-US" sz="4000">
                        <a:latin typeface="Cambria Math" panose="02040503050406030204" pitchFamily="18" charset="0"/>
                      </a:rPr>
                      <m:t>π</m:t>
                    </m:r>
                    <m:r>
                      <a:rPr lang="fr-FR" sz="4000">
                        <a:latin typeface="Cambria Math" panose="02040503050406030204" pitchFamily="18" charset="0"/>
                      </a:rPr>
                      <m:t>; </m:t>
                    </m:r>
                    <m:r>
                      <m:rPr>
                        <m:sty m:val="p"/>
                      </m:rPr>
                      <a:rPr lang="en-US" sz="4000">
                        <a:latin typeface="Cambria Math" panose="02040503050406030204" pitchFamily="18" charset="0"/>
                      </a:rPr>
                      <m:t>π</m:t>
                    </m:r>
                    <m:r>
                      <a:rPr lang="fr-FR" sz="4000">
                        <a:latin typeface="Cambria Math" panose="02040503050406030204" pitchFamily="18" charset="0"/>
                      </a:rPr>
                      <m:t> ‒ 2</m:t>
                    </m:r>
                    <m:r>
                      <m:rPr>
                        <m:sty m:val="p"/>
                      </m:rPr>
                      <a:rPr lang="en-US" sz="4000">
                        <a:latin typeface="Cambria Math" panose="02040503050406030204" pitchFamily="18" charset="0"/>
                      </a:rPr>
                      <m:t>π</m:t>
                    </m:r>
                    <m:r>
                      <a:rPr lang="fr-FR" sz="4000">
                        <a:latin typeface="Cambria Math" panose="02040503050406030204" pitchFamily="18" charset="0"/>
                      </a:rPr>
                      <m:t>);(2</m:t>
                    </m:r>
                    <m:r>
                      <m:rPr>
                        <m:sty m:val="p"/>
                      </m:rPr>
                      <a:rPr lang="en-US" sz="4000">
                        <a:latin typeface="Cambria Math" panose="02040503050406030204" pitchFamily="18" charset="0"/>
                      </a:rPr>
                      <m:t>π</m:t>
                    </m:r>
                    <m:r>
                      <a:rPr lang="fr-FR" sz="4000">
                        <a:latin typeface="Cambria Math" panose="02040503050406030204" pitchFamily="18" charset="0"/>
                      </a:rPr>
                      <m:t>; 3</m:t>
                    </m:r>
                    <m:r>
                      <m:rPr>
                        <m:sty m:val="p"/>
                      </m:rPr>
                      <a:rPr lang="en-US" sz="4000">
                        <a:latin typeface="Cambria Math" panose="02040503050406030204" pitchFamily="18" charset="0"/>
                      </a:rPr>
                      <m:t>π</m:t>
                    </m:r>
                    <m:r>
                      <a:rPr lang="fr-FR" sz="4000">
                        <a:latin typeface="Cambria Math" panose="02040503050406030204" pitchFamily="18" charset="0"/>
                      </a:rPr>
                      <m:t>) = (0 + 2</m:t>
                    </m:r>
                    <m:r>
                      <m:rPr>
                        <m:sty m:val="p"/>
                      </m:rPr>
                      <a:rPr lang="en-US" sz="4000">
                        <a:latin typeface="Cambria Math" panose="02040503050406030204" pitchFamily="18" charset="0"/>
                      </a:rPr>
                      <m:t>π</m:t>
                    </m:r>
                    <m:r>
                      <a:rPr lang="fr-FR" sz="4000">
                        <a:latin typeface="Cambria Math" panose="02040503050406030204" pitchFamily="18" charset="0"/>
                      </a:rPr>
                      <m:t>;</m:t>
                    </m:r>
                    <m:r>
                      <a:rPr lang="fr-FR" sz="4000" i="1">
                        <a:latin typeface="Cambria Math" panose="02040503050406030204" pitchFamily="18" charset="0"/>
                      </a:rPr>
                      <m:t> </m:t>
                    </m:r>
                    <m:r>
                      <m:rPr>
                        <m:sty m:val="p"/>
                      </m:rPr>
                      <a:rPr lang="en-US" sz="4000">
                        <a:latin typeface="Cambria Math" panose="02040503050406030204" pitchFamily="18" charset="0"/>
                      </a:rPr>
                      <m:t>π</m:t>
                    </m:r>
                    <m:r>
                      <a:rPr lang="fr-FR" sz="4000">
                        <a:latin typeface="Cambria Math" panose="02040503050406030204" pitchFamily="18" charset="0"/>
                      </a:rPr>
                      <m:t> + 2</m:t>
                    </m:r>
                    <m:r>
                      <m:rPr>
                        <m:sty m:val="p"/>
                      </m:rPr>
                      <a:rPr lang="en-US" sz="4000">
                        <a:latin typeface="Cambria Math" panose="02040503050406030204" pitchFamily="18" charset="0"/>
                      </a:rPr>
                      <m:t>π</m:t>
                    </m:r>
                    <m:r>
                      <a:rPr lang="fr-FR" sz="4000">
                        <a:latin typeface="Cambria Math" panose="02040503050406030204" pitchFamily="18" charset="0"/>
                      </a:rPr>
                      <m:t>);</m:t>
                    </m:r>
                    <m:r>
                      <a:rPr lang="en-US" sz="4000">
                        <a:latin typeface="Cambria Math" panose="02040503050406030204" pitchFamily="18" charset="0"/>
                      </a:rPr>
                      <m:t>…</m:t>
                    </m:r>
                  </m:oMath>
                </a14:m>
                <a:r>
                  <a:rPr lang="en-US" sz="4000">
                    <a:latin typeface="Arial" panose="020B0604020202020204" pitchFamily="34" charset="0"/>
                    <a:cs typeface="Arial" panose="020B0604020202020204" pitchFamily="34" charset="0"/>
                  </a:rPr>
                  <a:t> </a:t>
                </a:r>
              </a:p>
              <a:p>
                <a:pPr algn="just">
                  <a:lnSpc>
                    <a:spcPct val="200000"/>
                  </a:lnSpc>
                </a:pPr>
                <a:r>
                  <a:rPr lang="en-US" sz="4000">
                    <a:latin typeface="Arial" panose="020B0604020202020204" pitchFamily="34" charset="0"/>
                    <a:cs typeface="Arial" panose="020B0604020202020204" pitchFamily="34" charset="0"/>
                  </a:rPr>
                  <a:t>Do đó ta có thể viết hàm số nghịch biến trên mỗi khoảng</a:t>
                </a:r>
                <a14:m>
                  <m:oMath xmlns:m="http://schemas.openxmlformats.org/officeDocument/2006/math">
                    <m:r>
                      <a:rPr lang="en-US" sz="4000">
                        <a:latin typeface="Cambria Math" panose="02040503050406030204" pitchFamily="18" charset="0"/>
                      </a:rPr>
                      <m:t> (</m:t>
                    </m:r>
                    <m:r>
                      <m:rPr>
                        <m:sty m:val="p"/>
                      </m:rPr>
                      <a:rPr lang="en-US" sz="4000">
                        <a:latin typeface="Cambria Math" panose="02040503050406030204" pitchFamily="18" charset="0"/>
                      </a:rPr>
                      <m:t>k</m:t>
                    </m:r>
                    <m:r>
                      <a:rPr lang="en-US" sz="4000">
                        <a:latin typeface="Cambria Math" panose="02040503050406030204" pitchFamily="18" charset="0"/>
                      </a:rPr>
                      <m:t>2</m:t>
                    </m:r>
                    <m:r>
                      <m:rPr>
                        <m:sty m:val="p"/>
                      </m:rPr>
                      <a:rPr lang="en-US" sz="4000">
                        <a:latin typeface="Cambria Math" panose="02040503050406030204" pitchFamily="18" charset="0"/>
                      </a:rPr>
                      <m:t>π</m:t>
                    </m:r>
                    <m:r>
                      <a:rPr lang="en-US" sz="4000">
                        <a:latin typeface="Cambria Math" panose="02040503050406030204" pitchFamily="18" charset="0"/>
                      </a:rPr>
                      <m:t>; </m:t>
                    </m:r>
                    <m:r>
                      <m:rPr>
                        <m:sty m:val="p"/>
                      </m:rPr>
                      <a:rPr lang="en-US" sz="4000">
                        <a:latin typeface="Cambria Math" panose="02040503050406030204" pitchFamily="18" charset="0"/>
                      </a:rPr>
                      <m:t>π</m:t>
                    </m:r>
                    <m:r>
                      <a:rPr lang="en-US" sz="4000">
                        <a:latin typeface="Cambria Math" panose="02040503050406030204" pitchFamily="18" charset="0"/>
                      </a:rPr>
                      <m:t>+</m:t>
                    </m:r>
                    <m:r>
                      <m:rPr>
                        <m:sty m:val="p"/>
                      </m:rPr>
                      <a:rPr lang="en-US" sz="4000">
                        <a:latin typeface="Cambria Math" panose="02040503050406030204" pitchFamily="18" charset="0"/>
                      </a:rPr>
                      <m:t>k</m:t>
                    </m:r>
                    <m:r>
                      <a:rPr lang="en-US" sz="4000">
                        <a:latin typeface="Cambria Math" panose="02040503050406030204" pitchFamily="18" charset="0"/>
                      </a:rPr>
                      <m:t>2</m:t>
                    </m:r>
                    <m:r>
                      <m:rPr>
                        <m:sty m:val="p"/>
                      </m:rPr>
                      <a:rPr lang="en-US" sz="4000">
                        <a:latin typeface="Cambria Math" panose="02040503050406030204" pitchFamily="18" charset="0"/>
                      </a:rPr>
                      <m:t>π</m:t>
                    </m:r>
                    <m:r>
                      <a:rPr lang="en-US" sz="4000">
                        <a:latin typeface="Cambria Math" panose="02040503050406030204" pitchFamily="18" charset="0"/>
                      </a:rPr>
                      <m:t>)</m:t>
                    </m:r>
                  </m:oMath>
                </a14:m>
                <a:r>
                  <a:rPr lang="en-US" sz="4000">
                    <a:latin typeface="Arial" panose="020B0604020202020204" pitchFamily="34" charset="0"/>
                    <a:cs typeface="Arial" panose="020B0604020202020204" pitchFamily="34" charset="0"/>
                  </a:rPr>
                  <a:t> với </a:t>
                </a:r>
                <a14:m>
                  <m:oMath xmlns:m="http://schemas.openxmlformats.org/officeDocument/2006/math">
                    <m:r>
                      <m:rPr>
                        <m:sty m:val="p"/>
                      </m:rPr>
                      <a:rPr lang="en-US" sz="4000">
                        <a:latin typeface="Cambria Math" panose="02040503050406030204" pitchFamily="18" charset="0"/>
                      </a:rPr>
                      <m:t>k</m:t>
                    </m:r>
                    <m:r>
                      <a:rPr lang="en-US" sz="4000">
                        <a:latin typeface="Cambria Math" panose="02040503050406030204" pitchFamily="18" charset="0"/>
                      </a:rPr>
                      <m:t>∈</m:t>
                    </m:r>
                    <m:r>
                      <a:rPr lang="en-US" sz="4000" i="1">
                        <a:latin typeface="Cambria Math" panose="02040503050406030204" pitchFamily="18" charset="0"/>
                      </a:rPr>
                      <m:t>ℤ</m:t>
                    </m:r>
                  </m:oMath>
                </a14:m>
                <a:r>
                  <a:rPr lang="en-US" sz="4000">
                    <a:latin typeface="Arial" panose="020B0604020202020204" pitchFamily="34" charset="0"/>
                    <a:cs typeface="Arial" panose="020B060402020202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1083788" y="4950418"/>
                <a:ext cx="16670812" cy="4825745"/>
              </a:xfrm>
              <a:prstGeom prst="rect">
                <a:avLst/>
              </a:prstGeom>
              <a:blipFill rotWithShape="0">
                <a:blip r:embed="rId4"/>
                <a:stretch>
                  <a:fillRect l="-1316" b="-4419"/>
                </a:stretch>
              </a:blipFill>
            </p:spPr>
            <p:txBody>
              <a:bodyPr/>
              <a:lstStyle/>
              <a:p>
                <a:r>
                  <a:rPr lang="en-US">
                    <a:noFill/>
                  </a:rPr>
                  <a:t> </a:t>
                </a:r>
              </a:p>
            </p:txBody>
          </p:sp>
        </mc:Fallback>
      </mc:AlternateContent>
    </p:spTree>
    <p:extLst>
      <p:ext uri="{BB962C8B-B14F-4D97-AF65-F5344CB8AC3E}">
        <p14:creationId xmlns:p14="http://schemas.microsoft.com/office/powerpoint/2010/main" val="199933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sp>
        <p:nvSpPr>
          <p:cNvPr id="3" name="Freeform 3"/>
          <p:cNvSpPr/>
          <p:nvPr/>
        </p:nvSpPr>
        <p:spPr>
          <a:xfrm rot="1085182" flipH="1">
            <a:off x="12906577" y="265876"/>
            <a:ext cx="5118959" cy="4523299"/>
          </a:xfrm>
          <a:custGeom>
            <a:avLst/>
            <a:gdLst/>
            <a:ahLst/>
            <a:cxnLst/>
            <a:rect l="l" t="t" r="r" b="b"/>
            <a:pathLst>
              <a:path w="5118959" h="4523299">
                <a:moveTo>
                  <a:pt x="5118959" y="0"/>
                </a:moveTo>
                <a:lnTo>
                  <a:pt x="0" y="0"/>
                </a:lnTo>
                <a:lnTo>
                  <a:pt x="0" y="4523299"/>
                </a:lnTo>
                <a:lnTo>
                  <a:pt x="5118959" y="4523299"/>
                </a:lnTo>
                <a:lnTo>
                  <a:pt x="5118959"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26" name="Group 25"/>
          <p:cNvGrpSpPr/>
          <p:nvPr/>
        </p:nvGrpSpPr>
        <p:grpSpPr>
          <a:xfrm>
            <a:off x="685800" y="1022006"/>
            <a:ext cx="16687800" cy="8122938"/>
            <a:chOff x="1253342" y="1022006"/>
            <a:chExt cx="15325866" cy="8122938"/>
          </a:xfrm>
        </p:grpSpPr>
        <p:grpSp>
          <p:nvGrpSpPr>
            <p:cNvPr id="5" name="Group 5"/>
            <p:cNvGrpSpPr/>
            <p:nvPr/>
          </p:nvGrpSpPr>
          <p:grpSpPr>
            <a:xfrm rot="21391586">
              <a:off x="1253342" y="1022006"/>
              <a:ext cx="15128561" cy="7925856"/>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rot="191834">
              <a:off x="1450647" y="1219088"/>
              <a:ext cx="15128561" cy="792585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rot="21533177">
              <a:off x="1450647" y="1219088"/>
              <a:ext cx="15128561" cy="792585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a:off x="1450647" y="1219088"/>
              <a:ext cx="15128561" cy="792585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grpSp>
        <p:nvGrpSpPr>
          <p:cNvPr id="22" name="Group 22"/>
          <p:cNvGrpSpPr/>
          <p:nvPr/>
        </p:nvGrpSpPr>
        <p:grpSpPr>
          <a:xfrm rot="3146640">
            <a:off x="15750824" y="7754465"/>
            <a:ext cx="2382434" cy="2508718"/>
            <a:chOff x="0" y="0"/>
            <a:chExt cx="3176579" cy="3344957"/>
          </a:xfrm>
        </p:grpSpPr>
        <p:sp>
          <p:nvSpPr>
            <p:cNvPr id="23" name="Freeform 23"/>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4" name="Freeform 24"/>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5" name="Freeform 25"/>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grpSp>
      <p:grpSp>
        <p:nvGrpSpPr>
          <p:cNvPr id="29" name="Group 28"/>
          <p:cNvGrpSpPr/>
          <p:nvPr/>
        </p:nvGrpSpPr>
        <p:grpSpPr>
          <a:xfrm>
            <a:off x="573141" y="94214"/>
            <a:ext cx="4404729" cy="2299055"/>
            <a:chOff x="454896" y="330975"/>
            <a:chExt cx="4404729" cy="2299055"/>
          </a:xfrm>
        </p:grpSpPr>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4896" y="330975"/>
              <a:ext cx="4404729" cy="2299055"/>
            </a:xfrm>
            <a:prstGeom prst="rect">
              <a:avLst/>
            </a:prstGeom>
          </p:spPr>
        </p:pic>
        <p:sp>
          <p:nvSpPr>
            <p:cNvPr id="28" name="TextBox 27"/>
            <p:cNvSpPr txBox="1"/>
            <p:nvPr/>
          </p:nvSpPr>
          <p:spPr>
            <a:xfrm>
              <a:off x="843068" y="988991"/>
              <a:ext cx="3628383" cy="769441"/>
            </a:xfrm>
            <a:prstGeom prst="rect">
              <a:avLst/>
            </a:prstGeom>
            <a:noFill/>
          </p:spPr>
          <p:txBody>
            <a:bodyPr wrap="square" rtlCol="0">
              <a:spAutoFit/>
            </a:bodyPr>
            <a:lstStyle/>
            <a:p>
              <a:pPr algn="ctr"/>
              <a:r>
                <a:rPr lang="vi-VN" sz="4400" b="1">
                  <a:solidFill>
                    <a:prstClr val="black"/>
                  </a:solidFill>
                  <a:cs typeface="Arial" panose="020B0604020202020204" pitchFamily="34" charset="0"/>
                </a:rPr>
                <a:t>KẾT LUẬN</a:t>
              </a:r>
              <a:endParaRPr lang="en-US" sz="4400" b="1" dirty="0">
                <a:solidFill>
                  <a:prstClr val="black"/>
                </a:solidFill>
                <a:latin typeface="Arial" panose="020B0604020202020204" pitchFamily="34" charset="0"/>
                <a:cs typeface="Arial" panose="020B0604020202020204" pitchFamily="34" charset="0"/>
              </a:endParaRPr>
            </a:p>
          </p:txBody>
        </p:sp>
      </p:grpSp>
      <p:sp>
        <p:nvSpPr>
          <p:cNvPr id="4" name="TextBox 3"/>
          <p:cNvSpPr txBox="1"/>
          <p:nvPr/>
        </p:nvSpPr>
        <p:spPr>
          <a:xfrm>
            <a:off x="1445833" y="2527525"/>
            <a:ext cx="15373358" cy="1015663"/>
          </a:xfrm>
          <a:prstGeom prst="rect">
            <a:avLst/>
          </a:prstGeom>
          <a:noFill/>
        </p:spPr>
        <p:txBody>
          <a:bodyPr wrap="square" rtlCol="0">
            <a:spAutoFit/>
          </a:bodyPr>
          <a:lstStyle/>
          <a:p>
            <a:pPr algn="just">
              <a:lnSpc>
                <a:spcPct val="150000"/>
              </a:lnSpc>
            </a:pPr>
            <a:r>
              <a:rPr lang="vi-VN" sz="4000">
                <a:solidFill>
                  <a:srgbClr val="C00000"/>
                </a:solidFill>
                <a:cs typeface="Arial" panose="020B0604020202020204" pitchFamily="34" charset="0"/>
              </a:rPr>
              <a:t>Hàm số y = cosx có tập giá trị là [-1; 1] và có những tính chất sau:</a:t>
            </a:r>
            <a:endParaRPr lang="en-US" sz="400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1450527" y="3548985"/>
                <a:ext cx="14985698" cy="4708981"/>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Hàm số </a:t>
                </a:r>
                <a14:m>
                  <m:oMath xmlns:m="http://schemas.openxmlformats.org/officeDocument/2006/math">
                    <m:r>
                      <m:rPr>
                        <m:sty m:val="p"/>
                      </m:rPr>
                      <a:rPr lang="en-US" sz="4000" i="0">
                        <a:latin typeface="Cambria Math" panose="02040503050406030204" pitchFamily="18" charset="0"/>
                      </a:rPr>
                      <m:t>y</m:t>
                    </m:r>
                    <m:r>
                      <a:rPr lang="en-US" sz="4000" i="0">
                        <a:latin typeface="Cambria Math" panose="02040503050406030204" pitchFamily="18" charset="0"/>
                      </a:rPr>
                      <m:t>=</m:t>
                    </m:r>
                    <m:func>
                      <m:funcPr>
                        <m:ctrlPr>
                          <a:rPr lang="en-US" sz="4000" i="1">
                            <a:latin typeface="Cambria Math" panose="02040503050406030204" pitchFamily="18" charset="0"/>
                          </a:rPr>
                        </m:ctrlPr>
                      </m:funcPr>
                      <m:fName>
                        <m:r>
                          <m:rPr>
                            <m:sty m:val="p"/>
                          </m:rPr>
                          <a:rPr lang="en-US" sz="4000" i="0">
                            <a:latin typeface="Cambria Math" panose="02040503050406030204" pitchFamily="18" charset="0"/>
                          </a:rPr>
                          <m:t>cos</m:t>
                        </m:r>
                      </m:fName>
                      <m:e>
                        <m:r>
                          <m:rPr>
                            <m:sty m:val="p"/>
                          </m:rPr>
                          <a:rPr lang="en-US" sz="4000" i="0">
                            <a:latin typeface="Cambria Math" panose="02040503050406030204" pitchFamily="18" charset="0"/>
                          </a:rPr>
                          <m:t>x</m:t>
                        </m:r>
                      </m:e>
                    </m:func>
                  </m:oMath>
                </a14:m>
                <a:r>
                  <a:rPr lang="en-US" sz="4000">
                    <a:latin typeface="Arial" panose="020B0604020202020204" pitchFamily="34" charset="0"/>
                    <a:cs typeface="Arial" panose="020B0604020202020204" pitchFamily="34" charset="0"/>
                  </a:rPr>
                  <a:t> là hàm số chẵn, có đồ thị đối xứng qua trục tung.</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Hàm số </a:t>
                </a:r>
                <a14:m>
                  <m:oMath xmlns:m="http://schemas.openxmlformats.org/officeDocument/2006/math">
                    <m:r>
                      <m:rPr>
                        <m:sty m:val="p"/>
                      </m:rPr>
                      <a:rPr lang="en-US" sz="4000" i="0">
                        <a:latin typeface="Cambria Math" panose="02040503050406030204" pitchFamily="18" charset="0"/>
                      </a:rPr>
                      <m:t>y</m:t>
                    </m:r>
                    <m:r>
                      <a:rPr lang="en-US" sz="4000" i="0">
                        <a:latin typeface="Cambria Math" panose="02040503050406030204" pitchFamily="18" charset="0"/>
                      </a:rPr>
                      <m:t>=</m:t>
                    </m:r>
                    <m:func>
                      <m:funcPr>
                        <m:ctrlPr>
                          <a:rPr lang="en-US" sz="4000" i="1">
                            <a:latin typeface="Cambria Math" panose="02040503050406030204" pitchFamily="18" charset="0"/>
                          </a:rPr>
                        </m:ctrlPr>
                      </m:funcPr>
                      <m:fName>
                        <m:r>
                          <m:rPr>
                            <m:sty m:val="p"/>
                          </m:rPr>
                          <a:rPr lang="en-US" sz="4000" i="0">
                            <a:latin typeface="Cambria Math" panose="02040503050406030204" pitchFamily="18" charset="0"/>
                          </a:rPr>
                          <m:t>cos</m:t>
                        </m:r>
                      </m:fName>
                      <m:e>
                        <m:r>
                          <m:rPr>
                            <m:sty m:val="p"/>
                          </m:rPr>
                          <a:rPr lang="en-US" sz="4000" i="0">
                            <a:latin typeface="Cambria Math" panose="02040503050406030204" pitchFamily="18" charset="0"/>
                          </a:rPr>
                          <m:t>x</m:t>
                        </m:r>
                      </m:e>
                    </m:func>
                  </m:oMath>
                </a14:m>
                <a:r>
                  <a:rPr lang="en-US" sz="4000">
                    <a:latin typeface="Arial" panose="020B0604020202020204" pitchFamily="34" charset="0"/>
                    <a:cs typeface="Arial" panose="020B0604020202020204" pitchFamily="34" charset="0"/>
                  </a:rPr>
                  <a:t> tuần hoàn chu kì </a:t>
                </a:r>
                <a14:m>
                  <m:oMath xmlns:m="http://schemas.openxmlformats.org/officeDocument/2006/math">
                    <m:r>
                      <a:rPr lang="en-US" sz="4000" i="0">
                        <a:latin typeface="Cambria Math" panose="02040503050406030204" pitchFamily="18" charset="0"/>
                      </a:rPr>
                      <m:t>2</m:t>
                    </m:r>
                    <m:r>
                      <m:rPr>
                        <m:sty m:val="p"/>
                      </m:rPr>
                      <a:rPr lang="en-US" sz="4000" i="0">
                        <a:latin typeface="Cambria Math" panose="02040503050406030204" pitchFamily="18" charset="0"/>
                      </a:rPr>
                      <m:t>π</m:t>
                    </m:r>
                  </m:oMath>
                </a14:m>
                <a:r>
                  <a:rPr lang="en-US" sz="400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Hàm số </a:t>
                </a:r>
                <a14:m>
                  <m:oMath xmlns:m="http://schemas.openxmlformats.org/officeDocument/2006/math">
                    <m:r>
                      <m:rPr>
                        <m:sty m:val="p"/>
                      </m:rPr>
                      <a:rPr lang="en-US" sz="4000" i="0">
                        <a:latin typeface="Cambria Math" panose="02040503050406030204" pitchFamily="18" charset="0"/>
                      </a:rPr>
                      <m:t>y</m:t>
                    </m:r>
                    <m:r>
                      <a:rPr lang="en-US" sz="4000" i="0">
                        <a:latin typeface="Cambria Math" panose="02040503050406030204" pitchFamily="18" charset="0"/>
                      </a:rPr>
                      <m:t>=</m:t>
                    </m:r>
                    <m:func>
                      <m:funcPr>
                        <m:ctrlPr>
                          <a:rPr lang="en-US" sz="4000" i="1">
                            <a:latin typeface="Cambria Math" panose="02040503050406030204" pitchFamily="18" charset="0"/>
                          </a:rPr>
                        </m:ctrlPr>
                      </m:funcPr>
                      <m:fName>
                        <m:r>
                          <m:rPr>
                            <m:sty m:val="p"/>
                          </m:rPr>
                          <a:rPr lang="en-US" sz="4000" i="0">
                            <a:latin typeface="Cambria Math" panose="02040503050406030204" pitchFamily="18" charset="0"/>
                          </a:rPr>
                          <m:t>cos</m:t>
                        </m:r>
                      </m:fName>
                      <m:e>
                        <m:r>
                          <m:rPr>
                            <m:sty m:val="p"/>
                          </m:rPr>
                          <a:rPr lang="en-US" sz="4000" i="0">
                            <a:latin typeface="Cambria Math" panose="02040503050406030204" pitchFamily="18" charset="0"/>
                          </a:rPr>
                          <m:t>x</m:t>
                        </m:r>
                      </m:e>
                    </m:func>
                  </m:oMath>
                </a14:m>
                <a:r>
                  <a:rPr lang="en-US" sz="4000">
                    <a:latin typeface="Arial" panose="020B0604020202020204" pitchFamily="34" charset="0"/>
                    <a:cs typeface="Arial" panose="020B0604020202020204" pitchFamily="34" charset="0"/>
                  </a:rPr>
                  <a:t> đồng biến trên mỗi khoảng </a:t>
                </a:r>
                <a14:m>
                  <m:oMath xmlns:m="http://schemas.openxmlformats.org/officeDocument/2006/math">
                    <m:d>
                      <m:dPr>
                        <m:ctrlPr>
                          <a:rPr lang="en-US" sz="4000" i="1">
                            <a:latin typeface="Cambria Math" panose="02040503050406030204" pitchFamily="18" charset="0"/>
                          </a:rPr>
                        </m:ctrlPr>
                      </m:dPr>
                      <m:e>
                        <m:r>
                          <a:rPr lang="en-US" sz="4000" i="0">
                            <a:latin typeface="Cambria Math" panose="02040503050406030204" pitchFamily="18" charset="0"/>
                          </a:rPr>
                          <m:t>−</m:t>
                        </m:r>
                        <m:r>
                          <m:rPr>
                            <m:sty m:val="p"/>
                          </m:rPr>
                          <a:rPr lang="en-US" sz="4000" i="0">
                            <a:latin typeface="Cambria Math" panose="02040503050406030204" pitchFamily="18" charset="0"/>
                          </a:rPr>
                          <m:t>π</m:t>
                        </m:r>
                        <m:r>
                          <a:rPr lang="en-US" sz="4000" i="0">
                            <a:latin typeface="Cambria Math" panose="02040503050406030204" pitchFamily="18" charset="0"/>
                          </a:rPr>
                          <m:t>+</m:t>
                        </m:r>
                        <m:r>
                          <m:rPr>
                            <m:sty m:val="p"/>
                          </m:rPr>
                          <a:rPr lang="en-US" sz="4000" i="0">
                            <a:latin typeface="Cambria Math" panose="02040503050406030204" pitchFamily="18" charset="0"/>
                          </a:rPr>
                          <m:t>k</m:t>
                        </m:r>
                        <m:r>
                          <a:rPr lang="en-US" sz="4000" i="0">
                            <a:latin typeface="Cambria Math" panose="02040503050406030204" pitchFamily="18" charset="0"/>
                          </a:rPr>
                          <m:t>2</m:t>
                        </m:r>
                        <m:r>
                          <m:rPr>
                            <m:sty m:val="p"/>
                          </m:rPr>
                          <a:rPr lang="en-US" sz="4000" i="0">
                            <a:latin typeface="Cambria Math" panose="02040503050406030204" pitchFamily="18" charset="0"/>
                          </a:rPr>
                          <m:t>π</m:t>
                        </m:r>
                        <m:r>
                          <a:rPr lang="en-US" sz="4000" i="0">
                            <a:latin typeface="Cambria Math" panose="02040503050406030204" pitchFamily="18" charset="0"/>
                          </a:rPr>
                          <m:t>;</m:t>
                        </m:r>
                        <m:r>
                          <m:rPr>
                            <m:sty m:val="p"/>
                          </m:rPr>
                          <a:rPr lang="en-US" sz="4000" i="0">
                            <a:latin typeface="Cambria Math" panose="02040503050406030204" pitchFamily="18" charset="0"/>
                          </a:rPr>
                          <m:t>k</m:t>
                        </m:r>
                        <m:r>
                          <a:rPr lang="en-US" sz="4000" i="0">
                            <a:latin typeface="Cambria Math" panose="02040503050406030204" pitchFamily="18" charset="0"/>
                          </a:rPr>
                          <m:t>2</m:t>
                        </m:r>
                        <m:r>
                          <m:rPr>
                            <m:sty m:val="p"/>
                          </m:rPr>
                          <a:rPr lang="en-US" sz="4000" i="0">
                            <a:latin typeface="Cambria Math" panose="02040503050406030204" pitchFamily="18" charset="0"/>
                          </a:rPr>
                          <m:t>π</m:t>
                        </m:r>
                      </m:e>
                    </m:d>
                  </m:oMath>
                </a14:m>
                <a:r>
                  <a:rPr lang="en-US" sz="4000">
                    <a:latin typeface="Arial" panose="020B0604020202020204" pitchFamily="34" charset="0"/>
                    <a:cs typeface="Arial" panose="020B0604020202020204" pitchFamily="34" charset="0"/>
                  </a:rPr>
                  <a:t>, nghịch biến trên mỗi khoảng </a:t>
                </a:r>
                <a14:m>
                  <m:oMath xmlns:m="http://schemas.openxmlformats.org/officeDocument/2006/math">
                    <m:d>
                      <m:dPr>
                        <m:ctrlPr>
                          <a:rPr lang="en-US" sz="4000" i="1">
                            <a:latin typeface="Cambria Math" panose="02040503050406030204" pitchFamily="18" charset="0"/>
                          </a:rPr>
                        </m:ctrlPr>
                      </m:dPr>
                      <m:e>
                        <m:r>
                          <m:rPr>
                            <m:sty m:val="p"/>
                          </m:rPr>
                          <a:rPr lang="en-US" sz="4000" i="0">
                            <a:latin typeface="Cambria Math" panose="02040503050406030204" pitchFamily="18" charset="0"/>
                          </a:rPr>
                          <m:t>k</m:t>
                        </m:r>
                        <m:r>
                          <a:rPr lang="en-US" sz="4000" i="0">
                            <a:latin typeface="Cambria Math" panose="02040503050406030204" pitchFamily="18" charset="0"/>
                          </a:rPr>
                          <m:t>2</m:t>
                        </m:r>
                        <m:r>
                          <m:rPr>
                            <m:sty m:val="p"/>
                          </m:rPr>
                          <a:rPr lang="en-US" sz="4000" i="0">
                            <a:latin typeface="Cambria Math" panose="02040503050406030204" pitchFamily="18" charset="0"/>
                          </a:rPr>
                          <m:t>π</m:t>
                        </m:r>
                        <m:r>
                          <a:rPr lang="en-US" sz="4000" i="0">
                            <a:latin typeface="Cambria Math" panose="02040503050406030204" pitchFamily="18" charset="0"/>
                          </a:rPr>
                          <m:t>;</m:t>
                        </m:r>
                        <m:r>
                          <m:rPr>
                            <m:sty m:val="p"/>
                          </m:rPr>
                          <a:rPr lang="en-US" sz="4000" i="0">
                            <a:latin typeface="Cambria Math" panose="02040503050406030204" pitchFamily="18" charset="0"/>
                          </a:rPr>
                          <m:t>π</m:t>
                        </m:r>
                        <m:r>
                          <a:rPr lang="en-US" sz="4000" i="0">
                            <a:latin typeface="Cambria Math" panose="02040503050406030204" pitchFamily="18" charset="0"/>
                          </a:rPr>
                          <m:t>+</m:t>
                        </m:r>
                        <m:r>
                          <m:rPr>
                            <m:sty m:val="p"/>
                          </m:rPr>
                          <a:rPr lang="en-US" sz="4000" i="0">
                            <a:latin typeface="Cambria Math" panose="02040503050406030204" pitchFamily="18" charset="0"/>
                          </a:rPr>
                          <m:t>k</m:t>
                        </m:r>
                        <m:r>
                          <a:rPr lang="en-US" sz="4000" i="0">
                            <a:latin typeface="Cambria Math" panose="02040503050406030204" pitchFamily="18" charset="0"/>
                          </a:rPr>
                          <m:t>2</m:t>
                        </m:r>
                        <m:r>
                          <m:rPr>
                            <m:sty m:val="p"/>
                          </m:rPr>
                          <a:rPr lang="en-US" sz="4000" i="0">
                            <a:latin typeface="Cambria Math" panose="02040503050406030204" pitchFamily="18" charset="0"/>
                          </a:rPr>
                          <m:t>π</m:t>
                        </m:r>
                      </m:e>
                    </m:d>
                  </m:oMath>
                </a14:m>
                <a:r>
                  <a:rPr lang="en-US" sz="4000">
                    <a:latin typeface="Arial" panose="020B0604020202020204" pitchFamily="34" charset="0"/>
                    <a:cs typeface="Arial" panose="020B0604020202020204" pitchFamily="34" charset="0"/>
                  </a:rPr>
                  <a:t> với </a:t>
                </a:r>
                <a14:m>
                  <m:oMath xmlns:m="http://schemas.openxmlformats.org/officeDocument/2006/math">
                    <m:r>
                      <m:rPr>
                        <m:sty m:val="p"/>
                      </m:rPr>
                      <a:rPr lang="en-US" sz="4000" i="0">
                        <a:latin typeface="Cambria Math" panose="02040503050406030204" pitchFamily="18" charset="0"/>
                      </a:rPr>
                      <m:t>k</m:t>
                    </m:r>
                    <m:r>
                      <a:rPr lang="en-US" sz="4000" i="0">
                        <a:latin typeface="Cambria Math" panose="02040503050406030204" pitchFamily="18" charset="0"/>
                      </a:rPr>
                      <m:t>∈</m:t>
                    </m:r>
                    <m:r>
                      <a:rPr lang="en-US" sz="4000" i="0">
                        <a:latin typeface="Cambria Math" panose="02040503050406030204" pitchFamily="18" charset="0"/>
                      </a:rPr>
                      <m:t>ℤ</m:t>
                    </m:r>
                  </m:oMath>
                </a14:m>
                <a:r>
                  <a:rPr lang="en-US" sz="4000">
                    <a:latin typeface="Arial" panose="020B0604020202020204" pitchFamily="34" charset="0"/>
                    <a:cs typeface="Arial" panose="020B0604020202020204" pitchFamily="34" charset="0"/>
                  </a:rPr>
                  <a:t>.</a:t>
                </a:r>
              </a:p>
            </p:txBody>
          </p:sp>
        </mc:Choice>
        <mc:Fallback xmlns="">
          <p:sp>
            <p:nvSpPr>
              <p:cNvPr id="18" name="Rectangle 17"/>
              <p:cNvSpPr>
                <a:spLocks noRot="1" noChangeAspect="1" noMove="1" noResize="1" noEditPoints="1" noAdjustHandles="1" noChangeArrowheads="1" noChangeShapeType="1" noTextEdit="1"/>
              </p:cNvSpPr>
              <p:nvPr/>
            </p:nvSpPr>
            <p:spPr>
              <a:xfrm>
                <a:off x="1450527" y="3548985"/>
                <a:ext cx="14985698" cy="4708981"/>
              </a:xfrm>
              <a:prstGeom prst="rect">
                <a:avLst/>
              </a:prstGeom>
              <a:blipFill rotWithShape="0">
                <a:blip r:embed="rId14"/>
                <a:stretch>
                  <a:fillRect l="-1302" r="-1424" b="-2199"/>
                </a:stretch>
              </a:blipFill>
            </p:spPr>
            <p:txBody>
              <a:bodyPr/>
              <a:lstStyle/>
              <a:p>
                <a:r>
                  <a:rPr lang="en-US">
                    <a:noFill/>
                  </a:rPr>
                  <a:t> </a:t>
                </a:r>
              </a:p>
            </p:txBody>
          </p:sp>
        </mc:Fallback>
      </mc:AlternateContent>
    </p:spTree>
    <p:extLst>
      <p:ext uri="{BB962C8B-B14F-4D97-AF65-F5344CB8AC3E}">
        <p14:creationId xmlns:p14="http://schemas.microsoft.com/office/powerpoint/2010/main" val="31289223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fade">
                                      <p:cBhvr>
                                        <p:cTn id="11" dur="500"/>
                                        <p:tgtEl>
                                          <p:spTgt spid="18">
                                            <p:txEl>
                                              <p:pRg st="0" end="0"/>
                                            </p:txEl>
                                          </p:spTgt>
                                        </p:tgtEl>
                                      </p:cBhvr>
                                    </p:animEffect>
                                    <p:anim calcmode="lin" valueType="num">
                                      <p:cBhvr>
                                        <p:cTn id="12"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3" dur="5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fade">
                                      <p:cBhvr>
                                        <p:cTn id="17" dur="500"/>
                                        <p:tgtEl>
                                          <p:spTgt spid="18">
                                            <p:txEl>
                                              <p:pRg st="1" end="1"/>
                                            </p:txEl>
                                          </p:spTgt>
                                        </p:tgtEl>
                                      </p:cBhvr>
                                    </p:animEffect>
                                    <p:anim calcmode="lin" valueType="num">
                                      <p:cBhvr>
                                        <p:cTn id="18"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animEffect transition="in" filter="fade">
                                      <p:cBhvr>
                                        <p:cTn id="23" dur="500"/>
                                        <p:tgtEl>
                                          <p:spTgt spid="18">
                                            <p:txEl>
                                              <p:pRg st="2" end="2"/>
                                            </p:txEl>
                                          </p:spTgt>
                                        </p:tgtEl>
                                      </p:cBhvr>
                                    </p:animEffect>
                                    <p:anim calcmode="lin" valueType="num">
                                      <p:cBhvr>
                                        <p:cTn id="24"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sp>
        <p:nvSpPr>
          <p:cNvPr id="3" name="Horizontal Scroll 2"/>
          <p:cNvSpPr/>
          <p:nvPr/>
        </p:nvSpPr>
        <p:spPr>
          <a:xfrm>
            <a:off x="870558" y="332189"/>
            <a:ext cx="5562600" cy="1998858"/>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Ví dụ 4 (SGK - tr.27)</a:t>
            </a:r>
            <a:endParaRPr lang="en-US" sz="4000" b="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7255179" y="332189"/>
                <a:ext cx="10210800" cy="2090124"/>
              </a:xfrm>
              <a:prstGeom prst="rect">
                <a:avLst/>
              </a:prstGeom>
              <a:noFill/>
            </p:spPr>
            <p:txBody>
              <a:bodyPr wrap="square" rtlCol="0">
                <a:spAutoFit/>
              </a:bodyPr>
              <a:lstStyle/>
              <a:p>
                <a:pPr algn="just">
                  <a:lnSpc>
                    <a:spcPct val="130000"/>
                  </a:lnSpc>
                </a:pPr>
                <a:r>
                  <a:rPr lang="vi-VN" sz="4000">
                    <a:latin typeface="Arial" panose="020B0604020202020204" pitchFamily="34" charset="0"/>
                    <a:cs typeface="Arial" panose="020B0604020202020204" pitchFamily="34" charset="0"/>
                  </a:rPr>
                  <a:t>Hàm số y = cosx đồng biến hay nghịch biến trên khoảng </a:t>
                </a:r>
                <a14:m>
                  <m:oMath xmlns:m="http://schemas.openxmlformats.org/officeDocument/2006/math">
                    <m:d>
                      <m:dPr>
                        <m:ctrlPr>
                          <a:rPr lang="vi-VN" sz="4000" i="1" smtClean="0">
                            <a:latin typeface="Cambria Math" panose="02040503050406030204" pitchFamily="18" charset="0"/>
                            <a:cs typeface="Arial" panose="020B0604020202020204" pitchFamily="34" charset="0"/>
                          </a:rPr>
                        </m:ctrlPr>
                      </m:dPr>
                      <m:e>
                        <m:f>
                          <m:fPr>
                            <m:ctrlPr>
                              <a:rPr lang="vi-VN" sz="400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25</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3</m:t>
                            </m:r>
                          </m:den>
                        </m:f>
                        <m:r>
                          <a:rPr lang="vi-VN" sz="4000" b="0" i="1" smtClean="0">
                            <a:latin typeface="Cambria Math" panose="02040503050406030204" pitchFamily="18" charset="0"/>
                            <a:cs typeface="Arial" panose="020B0604020202020204" pitchFamily="34" charset="0"/>
                          </a:rPr>
                          <m:t>;</m:t>
                        </m:r>
                        <m:f>
                          <m:fPr>
                            <m:ctrlPr>
                              <a:rPr lang="vi-VN" sz="4000" b="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26</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3</m:t>
                            </m:r>
                          </m:den>
                        </m:f>
                      </m:e>
                    </m:d>
                  </m:oMath>
                </a14:m>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7255179" y="332189"/>
                <a:ext cx="10210800" cy="2090124"/>
              </a:xfrm>
              <a:prstGeom prst="rect">
                <a:avLst/>
              </a:prstGeom>
              <a:blipFill rotWithShape="0">
                <a:blip r:embed="rId3"/>
                <a:stretch>
                  <a:fillRect l="-2090" t="-292" r="-2149" b="-583"/>
                </a:stretch>
              </a:blipFill>
            </p:spPr>
            <p:txBody>
              <a:bodyPr/>
              <a:lstStyle/>
              <a:p>
                <a:r>
                  <a:rPr lang="en-US">
                    <a:noFill/>
                  </a:rPr>
                  <a:t> </a:t>
                </a:r>
              </a:p>
            </p:txBody>
          </p:sp>
        </mc:Fallback>
      </mc:AlternateContent>
      <p:sp>
        <p:nvSpPr>
          <p:cNvPr id="5" name="TextBox 4"/>
          <p:cNvSpPr txBox="1"/>
          <p:nvPr/>
        </p:nvSpPr>
        <p:spPr>
          <a:xfrm>
            <a:off x="870558" y="2739351"/>
            <a:ext cx="1326004" cy="707886"/>
          </a:xfrm>
          <a:prstGeom prst="rect">
            <a:avLst/>
          </a:prstGeom>
          <a:noFill/>
        </p:spPr>
        <p:txBody>
          <a:bodyPr wrap="none" rtlCol="0">
            <a:spAutoFit/>
          </a:bodyPr>
          <a:lstStyle/>
          <a:p>
            <a:r>
              <a:rPr lang="vi-VN" sz="4000" b="1" u="sng">
                <a:solidFill>
                  <a:srgbClr val="C00000"/>
                </a:solidFill>
                <a:latin typeface="Arial" panose="020B0604020202020204" pitchFamily="34" charset="0"/>
                <a:cs typeface="Arial" panose="020B0604020202020204" pitchFamily="34" charset="0"/>
              </a:rPr>
              <a:t>Giải</a:t>
            </a:r>
            <a:r>
              <a:rPr lang="vi-VN" sz="4000" b="1">
                <a:solidFill>
                  <a:srgbClr val="C00000"/>
                </a:solidFill>
                <a:latin typeface="Arial" panose="020B0604020202020204" pitchFamily="34" charset="0"/>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p:cNvSpPr txBox="1"/>
              <p:nvPr/>
            </p:nvSpPr>
            <p:spPr>
              <a:xfrm>
                <a:off x="2198440" y="2382922"/>
                <a:ext cx="15392400" cy="2487476"/>
              </a:xfrm>
              <a:prstGeom prst="rect">
                <a:avLst/>
              </a:prstGeom>
              <a:noFill/>
            </p:spPr>
            <p:txBody>
              <a:bodyPr wrap="square" rtlCol="0">
                <a:spAutoFit/>
              </a:bodyPr>
              <a:lstStyle/>
              <a:p>
                <a:pPr algn="just">
                  <a:lnSpc>
                    <a:spcPct val="130000"/>
                  </a:lnSpc>
                </a:pPr>
                <a:r>
                  <a:rPr lang="vi-VN" sz="4000">
                    <a:latin typeface="Arial" panose="020B0604020202020204" pitchFamily="34" charset="0"/>
                    <a:cs typeface="Arial" panose="020B0604020202020204" pitchFamily="34" charset="0"/>
                  </a:rPr>
                  <a:t>Do </a:t>
                </a:r>
                <a14:m>
                  <m:oMath xmlns:m="http://schemas.openxmlformats.org/officeDocument/2006/math">
                    <m:d>
                      <m:dPr>
                        <m:ctrlPr>
                          <a:rPr lang="vi-VN" sz="4000" i="1">
                            <a:latin typeface="Cambria Math" panose="02040503050406030204" pitchFamily="18" charset="0"/>
                            <a:cs typeface="Arial" panose="020B0604020202020204" pitchFamily="34" charset="0"/>
                          </a:rPr>
                        </m:ctrlPr>
                      </m:dPr>
                      <m:e>
                        <m:f>
                          <m:fPr>
                            <m:ctrlPr>
                              <a:rPr lang="vi-VN" sz="4000" i="1">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25</m:t>
                            </m:r>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ea typeface="Cambria Math" panose="02040503050406030204" pitchFamily="18" charset="0"/>
                                <a:cs typeface="Arial" panose="020B0604020202020204" pitchFamily="34" charset="0"/>
                              </a:rPr>
                              <m:t>3</m:t>
                            </m:r>
                          </m:den>
                        </m:f>
                        <m:r>
                          <a:rPr lang="vi-VN" sz="4000" i="1">
                            <a:latin typeface="Cambria Math" panose="02040503050406030204" pitchFamily="18" charset="0"/>
                            <a:cs typeface="Arial" panose="020B0604020202020204" pitchFamily="34" charset="0"/>
                          </a:rPr>
                          <m:t>;</m:t>
                        </m:r>
                        <m:f>
                          <m:fPr>
                            <m:ctrlPr>
                              <a:rPr lang="vi-VN" sz="4000" i="1">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26</m:t>
                            </m:r>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ea typeface="Cambria Math" panose="02040503050406030204" pitchFamily="18" charset="0"/>
                                <a:cs typeface="Arial" panose="020B0604020202020204" pitchFamily="34" charset="0"/>
                              </a:rPr>
                              <m:t>3</m:t>
                            </m:r>
                          </m:den>
                        </m:f>
                      </m:e>
                    </m:d>
                  </m:oMath>
                </a14:m>
                <a:r>
                  <a:rPr lang="vi-VN" sz="4000">
                    <a:latin typeface="Arial" panose="020B0604020202020204" pitchFamily="34" charset="0"/>
                    <a:cs typeface="Arial" panose="020B0604020202020204" pitchFamily="34" charset="0"/>
                  </a:rPr>
                  <a:t> = </a:t>
                </a:r>
                <a14:m>
                  <m:oMath xmlns:m="http://schemas.openxmlformats.org/officeDocument/2006/math">
                    <m:d>
                      <m:dPr>
                        <m:ctrlPr>
                          <a:rPr lang="vi-VN" sz="4000" i="1">
                            <a:latin typeface="Cambria Math" panose="02040503050406030204" pitchFamily="18" charset="0"/>
                            <a:cs typeface="Arial" panose="020B0604020202020204" pitchFamily="34" charset="0"/>
                          </a:rPr>
                        </m:ctrlPr>
                      </m:dPr>
                      <m:e>
                        <m:f>
                          <m:fPr>
                            <m:ctrlPr>
                              <a:rPr lang="vi-VN" sz="4000" i="1">
                                <a:latin typeface="Cambria Math" panose="02040503050406030204" pitchFamily="18" charset="0"/>
                                <a:cs typeface="Arial" panose="020B0604020202020204" pitchFamily="34" charset="0"/>
                              </a:rPr>
                            </m:ctrlPr>
                          </m:fPr>
                          <m:num>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ea typeface="Cambria Math" panose="02040503050406030204" pitchFamily="18" charset="0"/>
                                <a:cs typeface="Arial" panose="020B0604020202020204" pitchFamily="34" charset="0"/>
                              </a:rPr>
                              <m:t>3</m:t>
                            </m:r>
                          </m:den>
                        </m:f>
                        <m:r>
                          <a:rPr lang="vi-VN" sz="4000" b="0" i="1" smtClean="0">
                            <a:latin typeface="Cambria Math" panose="02040503050406030204" pitchFamily="18" charset="0"/>
                            <a:cs typeface="Arial" panose="020B0604020202020204" pitchFamily="34" charset="0"/>
                          </a:rPr>
                          <m:t>+8</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r>
                          <a:rPr lang="vi-VN" sz="4000" i="1">
                            <a:latin typeface="Cambria Math" panose="02040503050406030204" pitchFamily="18" charset="0"/>
                            <a:cs typeface="Arial" panose="020B0604020202020204" pitchFamily="34" charset="0"/>
                          </a:rPr>
                          <m:t>;</m:t>
                        </m:r>
                        <m:f>
                          <m:fPr>
                            <m:ctrlPr>
                              <a:rPr lang="vi-VN" sz="4000" i="1">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2</m:t>
                            </m:r>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ea typeface="Cambria Math" panose="02040503050406030204" pitchFamily="18" charset="0"/>
                                <a:cs typeface="Arial" panose="020B0604020202020204" pitchFamily="34" charset="0"/>
                              </a:rPr>
                              <m:t>3</m:t>
                            </m:r>
                          </m:den>
                        </m:f>
                        <m:r>
                          <a:rPr lang="vi-VN" sz="4000" b="0" i="1" smtClean="0">
                            <a:latin typeface="Cambria Math" panose="02040503050406030204" pitchFamily="18" charset="0"/>
                            <a:cs typeface="Arial" panose="020B0604020202020204" pitchFamily="34" charset="0"/>
                          </a:rPr>
                          <m:t>+8</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e>
                    </m:d>
                  </m:oMath>
                </a14:m>
                <a:r>
                  <a:rPr lang="vi-VN" sz="4000">
                    <a:latin typeface="Arial" panose="020B0604020202020204" pitchFamily="34" charset="0"/>
                    <a:cs typeface="Arial" panose="020B0604020202020204" pitchFamily="34" charset="0"/>
                  </a:rPr>
                  <a:t> nên hàm số y = cos x nghịch biến trên khoảng </a:t>
                </a:r>
                <a14:m>
                  <m:oMath xmlns:m="http://schemas.openxmlformats.org/officeDocument/2006/math">
                    <m:d>
                      <m:dPr>
                        <m:ctrlPr>
                          <a:rPr lang="vi-VN" sz="4000" i="1">
                            <a:latin typeface="Cambria Math" panose="02040503050406030204" pitchFamily="18" charset="0"/>
                            <a:cs typeface="Arial" panose="020B0604020202020204" pitchFamily="34" charset="0"/>
                          </a:rPr>
                        </m:ctrlPr>
                      </m:dPr>
                      <m:e>
                        <m:f>
                          <m:fPr>
                            <m:ctrlPr>
                              <a:rPr lang="vi-VN" sz="4000" i="1">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25</m:t>
                            </m:r>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ea typeface="Cambria Math" panose="02040503050406030204" pitchFamily="18" charset="0"/>
                                <a:cs typeface="Arial" panose="020B0604020202020204" pitchFamily="34" charset="0"/>
                              </a:rPr>
                              <m:t>3</m:t>
                            </m:r>
                          </m:den>
                        </m:f>
                        <m:r>
                          <a:rPr lang="vi-VN" sz="4000" i="1">
                            <a:latin typeface="Cambria Math" panose="02040503050406030204" pitchFamily="18" charset="0"/>
                            <a:cs typeface="Arial" panose="020B0604020202020204" pitchFamily="34" charset="0"/>
                          </a:rPr>
                          <m:t>;</m:t>
                        </m:r>
                        <m:f>
                          <m:fPr>
                            <m:ctrlPr>
                              <a:rPr lang="vi-VN" sz="4000" i="1">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26</m:t>
                            </m:r>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ea typeface="Cambria Math" panose="02040503050406030204" pitchFamily="18" charset="0"/>
                                <a:cs typeface="Arial" panose="020B0604020202020204" pitchFamily="34" charset="0"/>
                              </a:rPr>
                              <m:t>3</m:t>
                            </m:r>
                          </m:den>
                        </m:f>
                      </m:e>
                    </m:d>
                  </m:oMath>
                </a14:m>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198440" y="2382922"/>
                <a:ext cx="15392400" cy="2487476"/>
              </a:xfrm>
              <a:prstGeom prst="rect">
                <a:avLst/>
              </a:prstGeom>
              <a:blipFill rotWithShape="0">
                <a:blip r:embed="rId4"/>
                <a:stretch>
                  <a:fillRect l="-1426" r="-1386" b="-490"/>
                </a:stretch>
              </a:blipFill>
            </p:spPr>
            <p:txBody>
              <a:bodyPr/>
              <a:lstStyle/>
              <a:p>
                <a:r>
                  <a:rPr lang="en-US">
                    <a:noFill/>
                  </a:rPr>
                  <a:t> </a:t>
                </a:r>
              </a:p>
            </p:txBody>
          </p:sp>
        </mc:Fallback>
      </mc:AlternateContent>
      <p:grpSp>
        <p:nvGrpSpPr>
          <p:cNvPr id="7" name="Group 6"/>
          <p:cNvGrpSpPr/>
          <p:nvPr/>
        </p:nvGrpSpPr>
        <p:grpSpPr>
          <a:xfrm>
            <a:off x="855318" y="5033479"/>
            <a:ext cx="5577840" cy="5001319"/>
            <a:chOff x="365761" y="618234"/>
            <a:chExt cx="5577840" cy="6477000"/>
          </a:xfrm>
        </p:grpSpPr>
        <p:sp>
          <p:nvSpPr>
            <p:cNvPr id="8" name="Freeform 20"/>
            <p:cNvSpPr/>
            <p:nvPr/>
          </p:nvSpPr>
          <p:spPr>
            <a:xfrm>
              <a:off x="365761" y="618234"/>
              <a:ext cx="5577840" cy="6477000"/>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effectLst>
              <a:outerShdw blurRad="63500" sx="102000" sy="102000" algn="ctr" rotWithShape="0">
                <a:prstClr val="black">
                  <a:alpha val="40000"/>
                </a:prstClr>
              </a:outerShdw>
            </a:effectLst>
          </p:spPr>
          <p:txBody>
            <a:bodyPr/>
            <a:lstStyle/>
            <a:p>
              <a:endParaRPr lang="en-US"/>
            </a:p>
          </p:txBody>
        </p:sp>
        <mc:AlternateContent xmlns:mc="http://schemas.openxmlformats.org/markup-compatibility/2006" xmlns:a14="http://schemas.microsoft.com/office/drawing/2010/main">
          <mc:Choice Requires="a14">
            <p:sp>
              <p:nvSpPr>
                <p:cNvPr id="9" name="Rectangle 8"/>
                <p:cNvSpPr/>
                <p:nvPr/>
              </p:nvSpPr>
              <p:spPr>
                <a:xfrm>
                  <a:off x="856734" y="2579029"/>
                  <a:ext cx="4422908" cy="4264898"/>
                </a:xfrm>
                <a:prstGeom prst="rect">
                  <a:avLst/>
                </a:prstGeom>
              </p:spPr>
              <p:txBody>
                <a:bodyPr wrap="square">
                  <a:spAutoFit/>
                </a:bodyPr>
                <a:lstStyle/>
                <a:p>
                  <a:pPr algn="just">
                    <a:lnSpc>
                      <a:spcPct val="130000"/>
                    </a:lnSpc>
                  </a:pPr>
                  <a:r>
                    <a:rPr lang="vi-VN" sz="4000">
                      <a:cs typeface="Arial" panose="020B0604020202020204" pitchFamily="34" charset="0"/>
                    </a:rPr>
                    <a:t>Hàm số y = cosx đồng biến hay nghịch biến trên khoảng </a:t>
                  </a:r>
                  <a14:m>
                    <m:oMath xmlns:m="http://schemas.openxmlformats.org/officeDocument/2006/math">
                      <m:d>
                        <m:dPr>
                          <m:ctrlPr>
                            <a:rPr lang="vi-VN" sz="4000" i="1">
                              <a:latin typeface="Cambria Math" panose="02040503050406030204" pitchFamily="18" charset="0"/>
                              <a:cs typeface="Arial" panose="020B0604020202020204" pitchFamily="34" charset="0"/>
                            </a:rPr>
                          </m:ctrlPr>
                        </m:dPr>
                        <m:e>
                          <m:r>
                            <a:rPr lang="vi-VN" sz="4000" b="0" i="1" smtClean="0">
                              <a:latin typeface="Cambria Math" panose="02040503050406030204" pitchFamily="18" charset="0"/>
                              <a:cs typeface="Arial" panose="020B0604020202020204" pitchFamily="34" charset="0"/>
                            </a:rPr>
                            <m:t>−2</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r>
                            <a:rPr lang="vi-VN" sz="4000" i="1">
                              <a:latin typeface="Cambria Math" panose="02040503050406030204" pitchFamily="18" charset="0"/>
                              <a:cs typeface="Arial" panose="020B0604020202020204" pitchFamily="34" charset="0"/>
                            </a:rPr>
                            <m:t>;</m:t>
                          </m:r>
                          <m:r>
                            <a:rPr lang="vi-VN" sz="4000" b="0" i="1" smtClean="0">
                              <a:latin typeface="Cambria Math" panose="02040503050406030204" pitchFamily="18" charset="0"/>
                              <a:cs typeface="Arial" panose="020B0604020202020204" pitchFamily="34" charset="0"/>
                            </a:rPr>
                            <m:t>−</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e>
                      </m:d>
                    </m:oMath>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856734" y="2579029"/>
                  <a:ext cx="4422908" cy="4264898"/>
                </a:xfrm>
                <a:prstGeom prst="rect">
                  <a:avLst/>
                </a:prstGeom>
                <a:blipFill rotWithShape="0">
                  <a:blip r:embed="rId7"/>
                  <a:stretch>
                    <a:fillRect l="-4966" t="-185" r="-4828" b="-4630"/>
                  </a:stretch>
                </a:blipFill>
              </p:spPr>
              <p:txBody>
                <a:bodyPr/>
                <a:lstStyle/>
                <a:p>
                  <a:r>
                    <a:rPr lang="en-US">
                      <a:noFill/>
                    </a:rPr>
                    <a:t> </a:t>
                  </a:r>
                </a:p>
              </p:txBody>
            </p:sp>
          </mc:Fallback>
        </mc:AlternateContent>
        <p:sp>
          <p:nvSpPr>
            <p:cNvPr id="10" name="TextBox 9"/>
            <p:cNvSpPr txBox="1"/>
            <p:nvPr/>
          </p:nvSpPr>
          <p:spPr>
            <a:xfrm>
              <a:off x="1249681" y="1709837"/>
              <a:ext cx="3810000" cy="916754"/>
            </a:xfrm>
            <a:prstGeom prst="rect">
              <a:avLst/>
            </a:prstGeom>
            <a:noFill/>
          </p:spPr>
          <p:txBody>
            <a:bodyPr wrap="square" rtlCol="0">
              <a:spAutoFit/>
            </a:bodyPr>
            <a:lstStyle/>
            <a:p>
              <a:pPr algn="ctr"/>
              <a:r>
                <a:rPr lang="vi-VN" sz="4000" b="1">
                  <a:solidFill>
                    <a:srgbClr val="3D4984"/>
                  </a:solidFill>
                  <a:cs typeface="Arial" panose="020B0604020202020204" pitchFamily="34" charset="0"/>
                </a:rPr>
                <a:t>Luyện tập 4:</a:t>
              </a:r>
              <a:endParaRPr lang="en-US" sz="4000" b="1">
                <a:solidFill>
                  <a:srgbClr val="3D4984"/>
                </a:solidFill>
                <a:latin typeface="Arial" panose="020B0604020202020204" pitchFamily="34" charset="0"/>
                <a:cs typeface="Arial" panose="020B0604020202020204" pitchFamily="34" charset="0"/>
              </a:endParaRPr>
            </a:p>
          </p:txBody>
        </p:sp>
      </p:grpSp>
      <p:sp>
        <p:nvSpPr>
          <p:cNvPr id="11" name="TextBox 10"/>
          <p:cNvSpPr txBox="1"/>
          <p:nvPr/>
        </p:nvSpPr>
        <p:spPr>
          <a:xfrm>
            <a:off x="11339038" y="5301570"/>
            <a:ext cx="1154483" cy="707886"/>
          </a:xfrm>
          <a:prstGeom prst="rect">
            <a:avLst/>
          </a:prstGeom>
          <a:noFill/>
        </p:spPr>
        <p:txBody>
          <a:bodyPr wrap="none" rtlCol="0">
            <a:spAutoFit/>
          </a:bodyPr>
          <a:lstStyle/>
          <a:p>
            <a:pPr algn="ctr"/>
            <a:r>
              <a:rPr lang="vi-VN" sz="4000" b="1" u="sng">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sp>
        <p:nvSpPr>
          <p:cNvPr id="12" name="Rectangle 11"/>
          <p:cNvSpPr/>
          <p:nvPr/>
        </p:nvSpPr>
        <p:spPr>
          <a:xfrm>
            <a:off x="7317078" y="6230321"/>
            <a:ext cx="9829093" cy="193899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Do (-2</a:t>
            </a:r>
            <a:r>
              <a:rPr lang="el-GR" sz="4000">
                <a:latin typeface="Arial" panose="020B0604020202020204" pitchFamily="34" charset="0"/>
                <a:cs typeface="Arial" panose="020B0604020202020204" pitchFamily="34" charset="0"/>
              </a:rPr>
              <a:t>π; -π)</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(0</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2π;</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π</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2π) </a:t>
            </a:r>
            <a:r>
              <a:rPr lang="en-US" sz="4000">
                <a:latin typeface="Arial" panose="020B0604020202020204" pitchFamily="34" charset="0"/>
                <a:cs typeface="Arial" panose="020B0604020202020204" pitchFamily="34" charset="0"/>
              </a:rPr>
              <a:t>nên hàm số y</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cos⁡x nghịch biến trên khoảng (-2</a:t>
            </a:r>
            <a:r>
              <a:rPr lang="el-GR" sz="4000">
                <a:latin typeface="Arial" panose="020B0604020202020204" pitchFamily="34" charset="0"/>
                <a:cs typeface="Arial" panose="020B0604020202020204" pitchFamily="34" charset="0"/>
              </a:rPr>
              <a:t>π; -π)</a:t>
            </a:r>
            <a:endParaRPr lang="en-US" sz="400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8"/>
          <a:stretch>
            <a:fillRect/>
          </a:stretch>
        </p:blipFill>
        <p:spPr>
          <a:xfrm rot="6422372">
            <a:off x="15161614" y="7631184"/>
            <a:ext cx="2773917" cy="2732771"/>
          </a:xfrm>
          <a:prstGeom prst="rect">
            <a:avLst/>
          </a:prstGeom>
        </p:spPr>
      </p:pic>
    </p:spTree>
    <p:extLst>
      <p:ext uri="{BB962C8B-B14F-4D97-AF65-F5344CB8AC3E}">
        <p14:creationId xmlns:p14="http://schemas.microsoft.com/office/powerpoint/2010/main" val="188388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11" grpId="0"/>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grpSp>
        <p:nvGrpSpPr>
          <p:cNvPr id="7" name="Group 7"/>
          <p:cNvGrpSpPr/>
          <p:nvPr/>
        </p:nvGrpSpPr>
        <p:grpSpPr>
          <a:xfrm>
            <a:off x="4129133" y="1028700"/>
            <a:ext cx="13655501" cy="8612678"/>
            <a:chOff x="0" y="0"/>
            <a:chExt cx="15147194" cy="8647954"/>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sp>
        <p:nvSpPr>
          <p:cNvPr id="22" name="Freeform 22"/>
          <p:cNvSpPr/>
          <p:nvPr/>
        </p:nvSpPr>
        <p:spPr>
          <a:xfrm rot="8248605" flipH="1">
            <a:off x="15016676" y="-425088"/>
            <a:ext cx="2431267" cy="3206707"/>
          </a:xfrm>
          <a:custGeom>
            <a:avLst/>
            <a:gdLst/>
            <a:ahLst/>
            <a:cxnLst/>
            <a:rect l="l" t="t" r="r" b="b"/>
            <a:pathLst>
              <a:path w="2431267" h="3206707">
                <a:moveTo>
                  <a:pt x="2431268" y="0"/>
                </a:moveTo>
                <a:lnTo>
                  <a:pt x="0" y="0"/>
                </a:lnTo>
                <a:lnTo>
                  <a:pt x="0" y="3206708"/>
                </a:lnTo>
                <a:lnTo>
                  <a:pt x="2431268" y="3206708"/>
                </a:lnTo>
                <a:lnTo>
                  <a:pt x="2431268"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27" name="Picture 26"/>
          <p:cNvPicPr>
            <a:picLocks noChangeAspect="1"/>
          </p:cNvPicPr>
          <p:nvPr/>
        </p:nvPicPr>
        <p:blipFill>
          <a:blip r:embed="rId5"/>
          <a:stretch>
            <a:fillRect/>
          </a:stretch>
        </p:blipFill>
        <p:spPr>
          <a:xfrm>
            <a:off x="591287" y="4289887"/>
            <a:ext cx="5129306" cy="5959177"/>
          </a:xfrm>
          <a:prstGeom prst="rect">
            <a:avLst/>
          </a:prstGeom>
        </p:spPr>
      </p:pic>
      <p:grpSp>
        <p:nvGrpSpPr>
          <p:cNvPr id="4" name="Group 3"/>
          <p:cNvGrpSpPr/>
          <p:nvPr/>
        </p:nvGrpSpPr>
        <p:grpSpPr>
          <a:xfrm>
            <a:off x="557659" y="599794"/>
            <a:ext cx="3363596" cy="3114277"/>
            <a:chOff x="635402" y="1033648"/>
            <a:chExt cx="3363596" cy="3114277"/>
          </a:xfrm>
        </p:grpSpPr>
        <p:sp>
          <p:nvSpPr>
            <p:cNvPr id="20" name="Freeform 20"/>
            <p:cNvSpPr/>
            <p:nvPr/>
          </p:nvSpPr>
          <p:spPr>
            <a:xfrm>
              <a:off x="635402" y="1033648"/>
              <a:ext cx="3363596" cy="3114277"/>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effectLst>
              <a:outerShdw blurRad="50800" dist="38100" dir="18900000" algn="bl" rotWithShape="0">
                <a:prstClr val="black">
                  <a:alpha val="40000"/>
                </a:prstClr>
              </a:outerShdw>
            </a:effectLst>
          </p:spPr>
          <p:txBody>
            <a:bodyPr/>
            <a:lstStyle/>
            <a:p>
              <a:endParaRPr lang="en-US"/>
            </a:p>
          </p:txBody>
        </p:sp>
        <p:sp>
          <p:nvSpPr>
            <p:cNvPr id="5" name="TextBox 4"/>
            <p:cNvSpPr txBox="1"/>
            <p:nvPr/>
          </p:nvSpPr>
          <p:spPr>
            <a:xfrm>
              <a:off x="843280" y="2171700"/>
              <a:ext cx="2900581" cy="830997"/>
            </a:xfrm>
            <a:prstGeom prst="rect">
              <a:avLst/>
            </a:prstGeom>
            <a:noFill/>
          </p:spPr>
          <p:txBody>
            <a:bodyPr wrap="square" rtlCol="0">
              <a:spAutoFit/>
            </a:bodyPr>
            <a:lstStyle/>
            <a:p>
              <a:pPr algn="ctr"/>
              <a:r>
                <a:rPr lang="vi-VN" sz="4800" b="1">
                  <a:solidFill>
                    <a:srgbClr val="C00000"/>
                  </a:solidFill>
                  <a:cs typeface="Arial" panose="020B0604020202020204" pitchFamily="34" charset="0"/>
                </a:rPr>
                <a:t>Nhận xét</a:t>
              </a:r>
              <a:endParaRPr lang="en-US" sz="4800" b="1">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 name="Rectangle 5"/>
              <p:cNvSpPr/>
              <p:nvPr/>
            </p:nvSpPr>
            <p:spPr>
              <a:xfrm>
                <a:off x="5505614" y="1865232"/>
                <a:ext cx="11639385" cy="4538999"/>
              </a:xfrm>
              <a:prstGeom prst="rect">
                <a:avLst/>
              </a:prstGeom>
            </p:spPr>
            <p:txBody>
              <a:bodyPr wrap="square">
                <a:spAutoFit/>
              </a:bodyPr>
              <a:lstStyle/>
              <a:p>
                <a:pPr algn="just">
                  <a:lnSpc>
                    <a:spcPct val="150000"/>
                  </a:lnSpc>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Dựa vào đồ thị của hàm số </a:t>
                </a:r>
                <a14:m>
                  <m:oMath xmlns:m="http://schemas.openxmlformats.org/officeDocument/2006/math">
                    <m:r>
                      <m:rPr>
                        <m:sty m:val="p"/>
                      </m:rPr>
                      <a:rPr lang="en-US" sz="4000" i="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en-US" sz="4000" i="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en-US" sz="4000" i="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func>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(hình 2</a:t>
                </a:r>
                <a:r>
                  <a:rPr lang="vi-VN" sz="4000">
                    <a:solidFill>
                      <a:prstClr val="black"/>
                    </a:solidFill>
                    <a:latin typeface="Arial" panose="020B0604020202020204" pitchFamily="34" charset="0"/>
                    <a:ea typeface="Times New Roman" panose="02020603050405020304" pitchFamily="18" charset="0"/>
                    <a:cs typeface="Arial" panose="020B0604020202020204" pitchFamily="34" charset="0"/>
                  </a:rPr>
                  <a:t>7</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ta thấy </a:t>
                </a:r>
                <a14:m>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b="0" i="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tại những giá trị </a:t>
                </a:r>
                <a14:m>
                  <m:oMath xmlns:m="http://schemas.openxmlformats.org/officeDocument/2006/math">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smtClean="0">
                            <a:solidFill>
                              <a:prstClr val="black"/>
                            </a:solidFill>
                            <a:latin typeface="Cambria Math" panose="02040503050406030204" pitchFamily="18" charset="0"/>
                            <a:cs typeface="Arial" panose="020B0604020202020204" pitchFamily="34" charset="0"/>
                          </a:rPr>
                        </m:ctrlPr>
                      </m:fPr>
                      <m:num>
                        <m:r>
                          <m:rPr>
                            <m:sty m:val="p"/>
                          </m:rPr>
                          <a:rPr lang="en-US" sz="4000" i="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π</m:t>
                        </m:r>
                      </m:num>
                      <m:den>
                        <m:r>
                          <a:rPr lang="vi-VN" sz="4000" b="0" i="0" smtClean="0">
                            <a:solidFill>
                              <a:prstClr val="black"/>
                            </a:solidFill>
                            <a:latin typeface="Cambria Math" panose="02040503050406030204" pitchFamily="18" charset="0"/>
                            <a:cs typeface="Arial" panose="020B0604020202020204" pitchFamily="34" charset="0"/>
                          </a:rPr>
                          <m:t>2</m:t>
                        </m:r>
                      </m:den>
                    </m:f>
                    <m:r>
                      <a:rPr lang="vi-VN" sz="4000" b="0" i="0" smtClean="0">
                        <a:solidFill>
                          <a:prstClr val="black"/>
                        </a:solidFill>
                        <a:latin typeface="Cambria Math" panose="02040503050406030204" pitchFamily="18" charset="0"/>
                        <a:cs typeface="Arial" panose="020B0604020202020204" pitchFamily="34" charset="0"/>
                      </a:rPr>
                      <m:t>+</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kπ</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ℤ</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Vì vậy, tập hợp các số thực x sao cho </a:t>
                </a:r>
                <a14:m>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b="0" i="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m:rPr>
                        <m:sty m:val="p"/>
                      </m:rPr>
                      <a:rPr lang="vi-VN" sz="4000" i="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D</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ℝ</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cs typeface="Arial" panose="020B0604020202020204" pitchFamily="34" charset="0"/>
                              </a:rPr>
                            </m:ctrlPr>
                          </m:fPr>
                          <m:num>
                            <m:r>
                              <m:rPr>
                                <m:sty m:val="p"/>
                              </m:rPr>
                              <a:rPr lang="en-US" sz="4000" i="0">
                                <a:solidFill>
                                  <a:prstClr val="black"/>
                                </a:solidFill>
                                <a:latin typeface="Cambria Math" panose="02040503050406030204" pitchFamily="18" charset="0"/>
                                <a:ea typeface="Cambria Math" panose="02040503050406030204" pitchFamily="18" charset="0"/>
                                <a:cs typeface="Arial" panose="020B0604020202020204" pitchFamily="34" charset="0"/>
                              </a:rPr>
                              <m:t>π</m:t>
                            </m:r>
                          </m:num>
                          <m:den>
                            <m:r>
                              <a:rPr lang="vi-VN" sz="4000" i="0">
                                <a:solidFill>
                                  <a:prstClr val="black"/>
                                </a:solidFill>
                                <a:latin typeface="Cambria Math" panose="02040503050406030204" pitchFamily="18" charset="0"/>
                                <a:cs typeface="Arial" panose="020B0604020202020204" pitchFamily="34" charset="0"/>
                              </a:rPr>
                              <m:t>2</m:t>
                            </m:r>
                          </m:den>
                        </m:f>
                        <m:r>
                          <a:rPr lang="vi-VN" sz="4000" b="0" i="0" smtClean="0">
                            <a:solidFill>
                              <a:prstClr val="black"/>
                            </a:solidFill>
                            <a:latin typeface="Cambria Math" panose="02040503050406030204" pitchFamily="18" charset="0"/>
                            <a:cs typeface="Arial" panose="020B0604020202020204" pitchFamily="34" charset="0"/>
                          </a:rPr>
                          <m:t>+</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kπ</m:t>
                        </m:r>
                      </m:e>
                      <m:e>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ℤ</m:t>
                        </m:r>
                      </m:e>
                    </m:d>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505614" y="1865232"/>
                <a:ext cx="11639385" cy="4538999"/>
              </a:xfrm>
              <a:prstGeom prst="rect">
                <a:avLst/>
              </a:prstGeom>
              <a:blipFill rotWithShape="0">
                <a:blip r:embed="rId9"/>
                <a:stretch>
                  <a:fillRect l="-1833" r="-1886"/>
                </a:stretch>
              </a:blipFill>
            </p:spPr>
            <p:txBody>
              <a:bodyPr/>
              <a:lstStyle/>
              <a:p>
                <a:r>
                  <a:rPr lang="en-US">
                    <a:noFill/>
                  </a:rPr>
                  <a:t> </a:t>
                </a:r>
              </a:p>
            </p:txBody>
          </p:sp>
        </mc:Fallback>
      </mc:AlternateContent>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79816" y="6117706"/>
            <a:ext cx="12339782" cy="3000810"/>
          </a:xfrm>
          <a:prstGeom prst="rect">
            <a:avLst/>
          </a:prstGeom>
        </p:spPr>
      </p:pic>
    </p:spTree>
    <p:extLst>
      <p:ext uri="{BB962C8B-B14F-4D97-AF65-F5344CB8AC3E}">
        <p14:creationId xmlns:p14="http://schemas.microsoft.com/office/powerpoint/2010/main" val="281234341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grpSp>
        <p:nvGrpSpPr>
          <p:cNvPr id="7" name="Group 6"/>
          <p:cNvGrpSpPr/>
          <p:nvPr/>
        </p:nvGrpSpPr>
        <p:grpSpPr>
          <a:xfrm>
            <a:off x="626464" y="467910"/>
            <a:ext cx="17035072" cy="1290652"/>
            <a:chOff x="609600" y="652449"/>
            <a:chExt cx="17035072" cy="1290652"/>
          </a:xfrm>
        </p:grpSpPr>
        <p:sp>
          <p:nvSpPr>
            <p:cNvPr id="8" name="Freeform 9"/>
            <p:cNvSpPr/>
            <p:nvPr/>
          </p:nvSpPr>
          <p:spPr>
            <a:xfrm>
              <a:off x="609600" y="652449"/>
              <a:ext cx="17035072" cy="129065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txBody>
            <a:bodyPr/>
            <a:lstStyle/>
            <a:p>
              <a:endParaRPr lang="en-US"/>
            </a:p>
          </p:txBody>
        </p:sp>
        <p:sp>
          <p:nvSpPr>
            <p:cNvPr id="9" name="TextBox 8"/>
            <p:cNvSpPr txBox="1"/>
            <p:nvPr/>
          </p:nvSpPr>
          <p:spPr>
            <a:xfrm>
              <a:off x="1392836" y="913054"/>
              <a:ext cx="15468600" cy="769441"/>
            </a:xfrm>
            <a:prstGeom prst="rect">
              <a:avLst/>
            </a:prstGeom>
            <a:noFill/>
          </p:spPr>
          <p:txBody>
            <a:bodyPr wrap="square" rtlCol="0">
              <a:spAutoFit/>
            </a:bodyPr>
            <a:lstStyle/>
            <a:p>
              <a:pPr algn="ctr"/>
              <a:r>
                <a:rPr lang="vi-VN" sz="4400" b="1">
                  <a:solidFill>
                    <a:prstClr val="white"/>
                  </a:solidFill>
                  <a:cs typeface="Arial" panose="020B0604020202020204" pitchFamily="34" charset="0"/>
                </a:rPr>
                <a:t>IV. HÀM SỐ y = tanx</a:t>
              </a:r>
              <a:endParaRPr lang="en-US" sz="4400" b="1">
                <a:solidFill>
                  <a:prstClr val="white"/>
                </a:solidFill>
                <a:latin typeface="Arial" panose="020B0604020202020204" pitchFamily="34" charset="0"/>
                <a:cs typeface="Arial" panose="020B0604020202020204" pitchFamily="34" charset="0"/>
              </a:endParaRPr>
            </a:p>
          </p:txBody>
        </p:sp>
      </p:grpSp>
      <p:sp>
        <p:nvSpPr>
          <p:cNvPr id="10" name="Pentagon 9"/>
          <p:cNvSpPr/>
          <p:nvPr/>
        </p:nvSpPr>
        <p:spPr>
          <a:xfrm>
            <a:off x="5080" y="2226472"/>
            <a:ext cx="4185920" cy="1219200"/>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solidFill>
                  <a:prstClr val="white"/>
                </a:solidFill>
                <a:cs typeface="Arial" panose="020B0604020202020204" pitchFamily="34" charset="0"/>
              </a:rPr>
              <a:t>1. Định nghĩa</a:t>
            </a:r>
            <a:endParaRPr lang="en-US" sz="4000" b="1">
              <a:solidFill>
                <a:prstClr val="white"/>
              </a:solidFill>
              <a:latin typeface="Arial" panose="020B0604020202020204" pitchFamily="34" charset="0"/>
              <a:cs typeface="Arial" panose="020B0604020202020204" pitchFamily="34" charset="0"/>
            </a:endParaRPr>
          </a:p>
        </p:txBody>
      </p:sp>
      <p:grpSp>
        <p:nvGrpSpPr>
          <p:cNvPr id="4" name="Group 3"/>
          <p:cNvGrpSpPr/>
          <p:nvPr/>
        </p:nvGrpSpPr>
        <p:grpSpPr>
          <a:xfrm>
            <a:off x="1136192" y="3478815"/>
            <a:ext cx="15822427" cy="2543966"/>
            <a:chOff x="1136192" y="3478815"/>
            <a:chExt cx="15822427" cy="2543966"/>
          </a:xfrm>
        </p:grpSpPr>
        <mc:AlternateContent xmlns:mc="http://schemas.openxmlformats.org/markup-compatibility/2006" xmlns:a14="http://schemas.microsoft.com/office/drawing/2010/main">
          <mc:Choice Requires="a14">
            <p:sp>
              <p:nvSpPr>
                <p:cNvPr id="12" name="TextBox 11"/>
                <p:cNvSpPr txBox="1"/>
                <p:nvPr/>
              </p:nvSpPr>
              <p:spPr>
                <a:xfrm>
                  <a:off x="1151432" y="3478815"/>
                  <a:ext cx="15807187" cy="2543966"/>
                </a:xfrm>
                <a:prstGeom prst="rect">
                  <a:avLst/>
                </a:prstGeom>
                <a:noFill/>
              </p:spPr>
              <p:txBody>
                <a:bodyPr wrap="square" rtlCol="0">
                  <a:spAutoFit/>
                </a:bodyPr>
                <a:lstStyle/>
                <a:p>
                  <a:pPr algn="just">
                    <a:lnSpc>
                      <a:spcPct val="160000"/>
                    </a:lnSpc>
                  </a:pPr>
                  <a:r>
                    <a:rPr lang="vi-VN" sz="4000">
                      <a:solidFill>
                        <a:prstClr val="black"/>
                      </a:solidFill>
                      <a:cs typeface="Arial" panose="020B0604020202020204" pitchFamily="34" charset="0"/>
                    </a:rPr>
                    <a:t>            Xét tập hợp </a:t>
                  </a:r>
                  <a14:m>
                    <m:oMath xmlns:m="http://schemas.openxmlformats.org/officeDocument/2006/math">
                      <m:r>
                        <m:rPr>
                          <m:sty m:val="p"/>
                        </m:rPr>
                        <a:rPr lang="vi-VN"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D</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ℝ</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cs typeface="Arial" panose="020B0604020202020204" pitchFamily="34" charset="0"/>
                                </a:rPr>
                              </m:ctrlPr>
                            </m:fPr>
                            <m:num>
                              <m:r>
                                <m:rPr>
                                  <m:sty m:val="p"/>
                                </m:rPr>
                                <a:rPr lang="en-US" sz="4000">
                                  <a:solidFill>
                                    <a:prstClr val="black"/>
                                  </a:solidFill>
                                  <a:latin typeface="Cambria Math" panose="02040503050406030204" pitchFamily="18" charset="0"/>
                                  <a:ea typeface="Cambria Math" panose="02040503050406030204" pitchFamily="18" charset="0"/>
                                  <a:cs typeface="Arial" panose="020B0604020202020204" pitchFamily="34" charset="0"/>
                                </a:rPr>
                                <m:t>π</m:t>
                              </m:r>
                            </m:num>
                            <m:den>
                              <m:r>
                                <a:rPr lang="vi-VN" sz="4000">
                                  <a:solidFill>
                                    <a:prstClr val="black"/>
                                  </a:solidFill>
                                  <a:latin typeface="Cambria Math" panose="02040503050406030204" pitchFamily="18" charset="0"/>
                                  <a:cs typeface="Arial" panose="020B0604020202020204" pitchFamily="34" charset="0"/>
                                </a:rPr>
                                <m:t>2</m:t>
                              </m:r>
                            </m:den>
                          </m:f>
                          <m:r>
                            <a:rPr lang="vi-VN" sz="4000">
                              <a:solidFill>
                                <a:prstClr val="black"/>
                              </a:solidFill>
                              <a:latin typeface="Cambria Math" panose="02040503050406030204" pitchFamily="18" charset="0"/>
                              <a:cs typeface="Arial" panose="020B0604020202020204" pitchFamily="34" charset="0"/>
                            </a:rPr>
                            <m:t>+</m:t>
                          </m:r>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kπ</m:t>
                          </m:r>
                        </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ℤ</m:t>
                          </m:r>
                        </m:e>
                      </m:d>
                    </m:oMath>
                  </a14:m>
                  <a:r>
                    <a:rPr lang="vi-VN" sz="4000">
                      <a:solidFill>
                        <a:prstClr val="black"/>
                      </a:solidFill>
                      <a:latin typeface="Arial" panose="020B0604020202020204" pitchFamily="34" charset="0"/>
                      <a:cs typeface="Arial" panose="020B0604020202020204" pitchFamily="34" charset="0"/>
                    </a:rPr>
                    <a:t>. Với mỗi số thực x</a:t>
                  </a:r>
                  <a:r>
                    <a:rPr lang="vi-VN" sz="4000">
                      <a:solidFill>
                        <a:prstClr val="black"/>
                      </a:solidFill>
                      <a:ea typeface="Cambria Math" panose="02040503050406030204" pitchFamily="18" charset="0"/>
                      <a:cs typeface="Arial" panose="020B0604020202020204" pitchFamily="34" charset="0"/>
                    </a:rPr>
                    <a:t> </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vi-VN" sz="4000">
                      <a:solidFill>
                        <a:prstClr val="black"/>
                      </a:solidFill>
                      <a:latin typeface="Arial" panose="020B0604020202020204" pitchFamily="34" charset="0"/>
                      <a:cs typeface="Arial" panose="020B0604020202020204" pitchFamily="34" charset="0"/>
                    </a:rPr>
                    <a:t> D, hãy nêu định nghĩa tanx. </a:t>
                  </a:r>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151432" y="3478815"/>
                  <a:ext cx="15807187" cy="2543966"/>
                </a:xfrm>
                <a:prstGeom prst="rect">
                  <a:avLst/>
                </a:prstGeom>
                <a:blipFill rotWithShape="0">
                  <a:blip r:embed="rId3"/>
                  <a:stretch>
                    <a:fillRect l="-1388" r="-1350" b="-4317"/>
                  </a:stretch>
                </a:blipFill>
              </p:spPr>
              <p:txBody>
                <a:bodyPr/>
                <a:lstStyle/>
                <a:p>
                  <a:r>
                    <a:rPr lang="en-US">
                      <a:noFill/>
                    </a:rPr>
                    <a:t> </a:t>
                  </a:r>
                </a:p>
              </p:txBody>
            </p:sp>
          </mc:Fallback>
        </mc:AlternateContent>
        <p:sp>
          <p:nvSpPr>
            <p:cNvPr id="11" name="Rounded Rectangle 10"/>
            <p:cNvSpPr/>
            <p:nvPr/>
          </p:nvSpPr>
          <p:spPr>
            <a:xfrm>
              <a:off x="1136192" y="3896924"/>
              <a:ext cx="1605558"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prstClr val="black"/>
                  </a:solidFill>
                  <a:cs typeface="Arial" panose="020B0604020202020204" pitchFamily="34" charset="0"/>
                </a:rPr>
                <a:t>HĐ9</a:t>
              </a:r>
              <a:endParaRPr lang="en-US" sz="4000" b="1">
                <a:solidFill>
                  <a:prstClr val="black"/>
                </a:solidFill>
                <a:latin typeface="Arial" panose="020B0604020202020204" pitchFamily="34" charset="0"/>
                <a:cs typeface="Arial" panose="020B0604020202020204" pitchFamily="34" charset="0"/>
              </a:endParaRPr>
            </a:p>
          </p:txBody>
        </p:sp>
      </p:grpSp>
      <p:grpSp>
        <p:nvGrpSpPr>
          <p:cNvPr id="16" name="Group 15"/>
          <p:cNvGrpSpPr/>
          <p:nvPr/>
        </p:nvGrpSpPr>
        <p:grpSpPr>
          <a:xfrm>
            <a:off x="2942999" y="6309843"/>
            <a:ext cx="14202001" cy="3409914"/>
            <a:chOff x="2942999" y="6309843"/>
            <a:chExt cx="14202001" cy="3409914"/>
          </a:xfrm>
        </p:grpSpPr>
        <p:sp>
          <p:nvSpPr>
            <p:cNvPr id="13" name="Rounded Rectangle 12"/>
            <p:cNvSpPr/>
            <p:nvPr/>
          </p:nvSpPr>
          <p:spPr>
            <a:xfrm>
              <a:off x="5257800" y="6309843"/>
              <a:ext cx="11887200" cy="3409914"/>
            </a:xfrm>
            <a:prstGeom prst="roundRect">
              <a:avLst/>
            </a:prstGeom>
            <a:solidFill>
              <a:schemeClr val="bg1"/>
            </a:solid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Rectangle 13"/>
                <p:cNvSpPr/>
                <p:nvPr/>
              </p:nvSpPr>
              <p:spPr>
                <a:xfrm>
                  <a:off x="6553200" y="6568583"/>
                  <a:ext cx="10172700" cy="2810834"/>
                </a:xfrm>
                <a:prstGeom prst="rect">
                  <a:avLst/>
                </a:prstGeom>
              </p:spPr>
              <p:txBody>
                <a:bodyPr wrap="square">
                  <a:spAutoFit/>
                </a:bodyPr>
                <a:lstStyle/>
                <a:p>
                  <a:pPr algn="just">
                    <a:lnSpc>
                      <a:spcPct val="150000"/>
                    </a:lnSpc>
                    <a:spcAft>
                      <a:spcPts val="0"/>
                    </a:spcAft>
                  </a:pPr>
                  <a:r>
                    <a:rPr lang="vi-VN" sz="4000">
                      <a:latin typeface="Arial" panose="020B0604020202020204" pitchFamily="34" charset="0"/>
                      <a:ea typeface="Times New Roman" panose="02020603050405020304" pitchFamily="18" charset="0"/>
                      <a:cs typeface="Arial" panose="020B0604020202020204" pitchFamily="34" charset="0"/>
                    </a:rPr>
                    <a:t>Nếu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vi-VN" sz="400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vi-VN" sz="4000">
                      <a:effectLst/>
                      <a:latin typeface="Arial" panose="020B0604020202020204" pitchFamily="34" charset="0"/>
                      <a:ea typeface="Times New Roman" panose="02020603050405020304" pitchFamily="18" charset="0"/>
                      <a:cs typeface="Arial" panose="020B0604020202020204" pitchFamily="34" charset="0"/>
                    </a:rPr>
                    <a:t>, tức </a:t>
                  </a:r>
                  <a14:m>
                    <m:oMath xmlns:m="http://schemas.openxmlformats.org/officeDocument/2006/math">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x</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ℝ</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kπ</m:t>
                          </m:r>
                        </m:e>
                        <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k</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ℤ</m:t>
                          </m:r>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000">
                      <a:effectLst/>
                      <a:latin typeface="Arial" panose="020B0604020202020204" pitchFamily="34" charset="0"/>
                      <a:ea typeface="Times New Roman" panose="02020603050405020304" pitchFamily="18" charset="0"/>
                      <a:cs typeface="Arial" panose="020B0604020202020204" pitchFamily="34" charset="0"/>
                    </a:rPr>
                    <a:t>Hay </a:t>
                  </a:r>
                  <a14:m>
                    <m:oMath xmlns:m="http://schemas.openxmlformats.org/officeDocument/2006/math">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D</m:t>
                      </m:r>
                    </m:oMath>
                  </a14:m>
                  <a:r>
                    <a:rPr lang="fr-FR" sz="4000">
                      <a:effectLst/>
                      <a:latin typeface="Arial" panose="020B0604020202020204" pitchFamily="34" charset="0"/>
                      <a:ea typeface="Times New Roman" panose="02020603050405020304" pitchFamily="18" charset="0"/>
                      <a:cs typeface="Arial" panose="020B0604020202020204" pitchFamily="34" charset="0"/>
                    </a:rPr>
                    <a:t> thì ta có: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e>
                          </m:func>
                        </m:num>
                        <m:den>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e>
                          </m:func>
                        </m:den>
                      </m:f>
                    </m:oMath>
                  </a14:m>
                  <a:r>
                    <a:rPr lang="fr-FR"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6553200" y="6568583"/>
                  <a:ext cx="10172700" cy="2810834"/>
                </a:xfrm>
                <a:prstGeom prst="rect">
                  <a:avLst/>
                </a:prstGeom>
                <a:blipFill rotWithShape="0">
                  <a:blip r:embed="rId4"/>
                  <a:stretch>
                    <a:fillRect l="-2097"/>
                  </a:stretch>
                </a:blipFill>
              </p:spPr>
              <p:txBody>
                <a:bodyPr/>
                <a:lstStyle/>
                <a:p>
                  <a:r>
                    <a:rPr lang="en-US">
                      <a:noFill/>
                    </a:rPr>
                    <a:t> </a:t>
                  </a:r>
                </a:p>
              </p:txBody>
            </p:sp>
          </mc:Fallback>
        </mc:AlternateContent>
        <p:pic>
          <p:nvPicPr>
            <p:cNvPr id="15" name="Picture 14"/>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2942999" y="6409985"/>
              <a:ext cx="2962501" cy="2435832"/>
            </a:xfrm>
            <a:prstGeom prst="rect">
              <a:avLst/>
            </a:prstGeom>
          </p:spPr>
        </p:pic>
      </p:gr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16764">
            <a:off x="1208569" y="6236863"/>
            <a:ext cx="1778942" cy="1506171"/>
          </a:xfrm>
          <a:prstGeom prst="rect">
            <a:avLst/>
          </a:prstGeom>
        </p:spPr>
      </p:pic>
    </p:spTree>
    <p:extLst>
      <p:ext uri="{BB962C8B-B14F-4D97-AF65-F5344CB8AC3E}">
        <p14:creationId xmlns:p14="http://schemas.microsoft.com/office/powerpoint/2010/main" val="971480418"/>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grpSp>
        <p:nvGrpSpPr>
          <p:cNvPr id="7" name="Group 7"/>
          <p:cNvGrpSpPr/>
          <p:nvPr/>
        </p:nvGrpSpPr>
        <p:grpSpPr>
          <a:xfrm>
            <a:off x="5372203" y="1783601"/>
            <a:ext cx="12458597" cy="7857777"/>
            <a:chOff x="0" y="0"/>
            <a:chExt cx="15147194" cy="8647954"/>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sp>
        <p:nvSpPr>
          <p:cNvPr id="22" name="Freeform 22"/>
          <p:cNvSpPr/>
          <p:nvPr/>
        </p:nvSpPr>
        <p:spPr>
          <a:xfrm rot="8248605" flipH="1">
            <a:off x="15016676" y="-425088"/>
            <a:ext cx="2431267" cy="3206707"/>
          </a:xfrm>
          <a:custGeom>
            <a:avLst/>
            <a:gdLst/>
            <a:ahLst/>
            <a:cxnLst/>
            <a:rect l="l" t="t" r="r" b="b"/>
            <a:pathLst>
              <a:path w="2431267" h="3206707">
                <a:moveTo>
                  <a:pt x="2431268" y="0"/>
                </a:moveTo>
                <a:lnTo>
                  <a:pt x="0" y="0"/>
                </a:lnTo>
                <a:lnTo>
                  <a:pt x="0" y="3206708"/>
                </a:lnTo>
                <a:lnTo>
                  <a:pt x="2431268" y="3206708"/>
                </a:lnTo>
                <a:lnTo>
                  <a:pt x="2431268"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0" name="Freeform 20"/>
          <p:cNvSpPr/>
          <p:nvPr/>
        </p:nvSpPr>
        <p:spPr>
          <a:xfrm>
            <a:off x="635401" y="571500"/>
            <a:ext cx="4334170" cy="4012910"/>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effectLst>
            <a:outerShdw blurRad="50800" dist="38100" dir="18900000" algn="bl" rotWithShape="0">
              <a:prstClr val="black">
                <a:alpha val="40000"/>
              </a:prstClr>
            </a:outerShdw>
          </a:effectLst>
        </p:spPr>
        <p:txBody>
          <a:bodyPr/>
          <a:lstStyle/>
          <a:p>
            <a:endParaRPr lang="en-US"/>
          </a:p>
        </p:txBody>
      </p:sp>
      <p:pic>
        <p:nvPicPr>
          <p:cNvPr id="27" name="Picture 26"/>
          <p:cNvPicPr>
            <a:picLocks noChangeAspect="1"/>
          </p:cNvPicPr>
          <p:nvPr/>
        </p:nvPicPr>
        <p:blipFill>
          <a:blip r:embed="rId7"/>
          <a:stretch>
            <a:fillRect/>
          </a:stretch>
        </p:blipFill>
        <p:spPr>
          <a:xfrm>
            <a:off x="975919" y="4290552"/>
            <a:ext cx="5129306" cy="5959177"/>
          </a:xfrm>
          <a:prstGeom prst="rect">
            <a:avLst/>
          </a:prstGeom>
        </p:spPr>
      </p:pic>
      <p:sp>
        <p:nvSpPr>
          <p:cNvPr id="5" name="TextBox 4"/>
          <p:cNvSpPr txBox="1"/>
          <p:nvPr/>
        </p:nvSpPr>
        <p:spPr>
          <a:xfrm>
            <a:off x="1061819" y="2015528"/>
            <a:ext cx="3481333" cy="830997"/>
          </a:xfrm>
          <a:prstGeom prst="rect">
            <a:avLst/>
          </a:prstGeom>
          <a:noFill/>
        </p:spPr>
        <p:txBody>
          <a:bodyPr wrap="square" rtlCol="0">
            <a:spAutoFit/>
          </a:bodyPr>
          <a:lstStyle/>
          <a:p>
            <a:pPr algn="ctr"/>
            <a:r>
              <a:rPr lang="vi-VN" sz="4800" b="1">
                <a:solidFill>
                  <a:srgbClr val="C00000"/>
                </a:solidFill>
                <a:cs typeface="Arial" panose="020B0604020202020204" pitchFamily="34" charset="0"/>
              </a:rPr>
              <a:t>Định nghĩa</a:t>
            </a:r>
            <a:endParaRPr lang="en-US" sz="48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6503948" y="2791977"/>
                <a:ext cx="10793451" cy="5667642"/>
              </a:xfrm>
              <a:prstGeom prst="rect">
                <a:avLst/>
              </a:prstGeom>
            </p:spPr>
            <p:txBody>
              <a:bodyPr wrap="square">
                <a:spAutoFit/>
              </a:bodyPr>
              <a:lstStyle/>
              <a:p>
                <a:pPr algn="just">
                  <a:lnSpc>
                    <a:spcPct val="150000"/>
                  </a:lnSpc>
                </a:pPr>
                <a:r>
                  <a:rPr lang="fr-FR" sz="4400">
                    <a:latin typeface="Arial" panose="020B0604020202020204" pitchFamily="34" charset="0"/>
                    <a:cs typeface="Arial" panose="020B0604020202020204" pitchFamily="34" charset="0"/>
                  </a:rPr>
                  <a:t>Quy tắc đặt tương ứng mỗi số thực </a:t>
                </a:r>
                <a14:m>
                  <m:oMath xmlns:m="http://schemas.openxmlformats.org/officeDocument/2006/math">
                    <m:r>
                      <m:rPr>
                        <m:sty m:val="p"/>
                      </m:rPr>
                      <a:rPr lang="en-US" sz="4400" i="0">
                        <a:latin typeface="Cambria Math" panose="02040503050406030204" pitchFamily="18" charset="0"/>
                      </a:rPr>
                      <m:t>x</m:t>
                    </m:r>
                    <m:r>
                      <a:rPr lang="fr-FR" sz="4400" i="0">
                        <a:latin typeface="Cambria Math" panose="02040503050406030204" pitchFamily="18" charset="0"/>
                      </a:rPr>
                      <m:t>∈</m:t>
                    </m:r>
                    <m:r>
                      <m:rPr>
                        <m:sty m:val="p"/>
                      </m:rPr>
                      <a:rPr lang="en-US" sz="4400" i="0">
                        <a:latin typeface="Cambria Math" panose="02040503050406030204" pitchFamily="18" charset="0"/>
                      </a:rPr>
                      <m:t>D</m:t>
                    </m:r>
                  </m:oMath>
                </a14:m>
                <a:r>
                  <a:rPr lang="fr-FR" sz="4400">
                    <a:latin typeface="Arial" panose="020B0604020202020204" pitchFamily="34" charset="0"/>
                    <a:cs typeface="Arial" panose="020B0604020202020204" pitchFamily="34" charset="0"/>
                  </a:rPr>
                  <a:t> với một số thực </a:t>
                </a:r>
                <a14:m>
                  <m:oMath xmlns:m="http://schemas.openxmlformats.org/officeDocument/2006/math">
                    <m:func>
                      <m:funcPr>
                        <m:ctrlPr>
                          <a:rPr lang="en-US" sz="4400" i="1">
                            <a:latin typeface="Cambria Math" panose="02040503050406030204" pitchFamily="18" charset="0"/>
                          </a:rPr>
                        </m:ctrlPr>
                      </m:funcPr>
                      <m:fName>
                        <m:r>
                          <m:rPr>
                            <m:sty m:val="p"/>
                          </m:rPr>
                          <a:rPr lang="fr-FR" sz="4400" i="0">
                            <a:latin typeface="Cambria Math" panose="02040503050406030204" pitchFamily="18" charset="0"/>
                          </a:rPr>
                          <m:t>tan</m:t>
                        </m:r>
                      </m:fName>
                      <m:e>
                        <m:r>
                          <m:rPr>
                            <m:sty m:val="p"/>
                          </m:rPr>
                          <a:rPr lang="en-US" sz="4400" i="0">
                            <a:latin typeface="Cambria Math" panose="02040503050406030204" pitchFamily="18" charset="0"/>
                          </a:rPr>
                          <m:t>x</m:t>
                        </m:r>
                      </m:e>
                    </m:func>
                  </m:oMath>
                </a14:m>
                <a:r>
                  <a:rPr lang="fr-FR" sz="4400">
                    <a:latin typeface="Arial" panose="020B0604020202020204" pitchFamily="34" charset="0"/>
                    <a:cs typeface="Arial" panose="020B0604020202020204" pitchFamily="34" charset="0"/>
                  </a:rPr>
                  <a:t> được gọi là hàm số </a:t>
                </a:r>
                <a14:m>
                  <m:oMath xmlns:m="http://schemas.openxmlformats.org/officeDocument/2006/math">
                    <m:r>
                      <m:rPr>
                        <m:sty m:val="p"/>
                      </m:rPr>
                      <a:rPr lang="en-US" sz="4400" i="0" smtClean="0">
                        <a:solidFill>
                          <a:srgbClr val="0070C0"/>
                        </a:solidFill>
                        <a:latin typeface="Cambria Math" panose="02040503050406030204" pitchFamily="18" charset="0"/>
                      </a:rPr>
                      <m:t>y</m:t>
                    </m:r>
                    <m:r>
                      <a:rPr lang="fr-FR" sz="4400" i="0">
                        <a:solidFill>
                          <a:srgbClr val="0070C0"/>
                        </a:solidFill>
                        <a:latin typeface="Cambria Math" panose="02040503050406030204" pitchFamily="18" charset="0"/>
                      </a:rPr>
                      <m:t>=</m:t>
                    </m:r>
                    <m:func>
                      <m:funcPr>
                        <m:ctrlPr>
                          <a:rPr lang="en-US" sz="4400" i="1">
                            <a:solidFill>
                              <a:srgbClr val="0070C0"/>
                            </a:solidFill>
                            <a:latin typeface="Cambria Math" panose="02040503050406030204" pitchFamily="18" charset="0"/>
                          </a:rPr>
                        </m:ctrlPr>
                      </m:funcPr>
                      <m:fName>
                        <m:r>
                          <m:rPr>
                            <m:sty m:val="p"/>
                          </m:rPr>
                          <a:rPr lang="fr-FR" sz="4400" i="0">
                            <a:solidFill>
                              <a:srgbClr val="0070C0"/>
                            </a:solidFill>
                            <a:latin typeface="Cambria Math" panose="02040503050406030204" pitchFamily="18" charset="0"/>
                          </a:rPr>
                          <m:t>tan</m:t>
                        </m:r>
                      </m:fName>
                      <m:e>
                        <m:r>
                          <m:rPr>
                            <m:sty m:val="p"/>
                          </m:rPr>
                          <a:rPr lang="en-US" sz="4400" i="0">
                            <a:solidFill>
                              <a:srgbClr val="0070C0"/>
                            </a:solidFill>
                            <a:latin typeface="Cambria Math" panose="02040503050406030204" pitchFamily="18" charset="0"/>
                          </a:rPr>
                          <m:t>x</m:t>
                        </m:r>
                      </m:e>
                    </m:func>
                  </m:oMath>
                </a14:m>
                <a:r>
                  <a:rPr lang="fr-FR" sz="4400">
                    <a:latin typeface="Arial" panose="020B0604020202020204" pitchFamily="34" charset="0"/>
                    <a:cs typeface="Arial" panose="020B0604020202020204" pitchFamily="34" charset="0"/>
                  </a:rPr>
                  <a:t>.</a:t>
                </a:r>
                <a:endParaRPr lang="en-US" sz="4400">
                  <a:latin typeface="Arial" panose="020B0604020202020204" pitchFamily="34" charset="0"/>
                  <a:cs typeface="Arial" panose="020B0604020202020204" pitchFamily="34" charset="0"/>
                </a:endParaRPr>
              </a:p>
              <a:p>
                <a:pPr algn="just">
                  <a:lnSpc>
                    <a:spcPct val="150000"/>
                  </a:lnSpc>
                </a:pPr>
                <a:r>
                  <a:rPr lang="fr-FR" sz="4400">
                    <a:latin typeface="Arial" panose="020B0604020202020204" pitchFamily="34" charset="0"/>
                    <a:cs typeface="Arial" panose="020B0604020202020204" pitchFamily="34" charset="0"/>
                  </a:rPr>
                  <a:t>Tập xác định của hàm số </a:t>
                </a:r>
                <a14:m>
                  <m:oMath xmlns:m="http://schemas.openxmlformats.org/officeDocument/2006/math">
                    <m:r>
                      <m:rPr>
                        <m:sty m:val="p"/>
                      </m:rPr>
                      <a:rPr lang="en-US" sz="4400" i="0" smtClean="0">
                        <a:solidFill>
                          <a:srgbClr val="0070C0"/>
                        </a:solidFill>
                        <a:latin typeface="Cambria Math" panose="02040503050406030204" pitchFamily="18" charset="0"/>
                      </a:rPr>
                      <m:t>y</m:t>
                    </m:r>
                    <m:r>
                      <a:rPr lang="fr-FR" sz="4400" i="0">
                        <a:solidFill>
                          <a:srgbClr val="0070C0"/>
                        </a:solidFill>
                        <a:latin typeface="Cambria Math" panose="02040503050406030204" pitchFamily="18" charset="0"/>
                      </a:rPr>
                      <m:t>=</m:t>
                    </m:r>
                    <m:func>
                      <m:funcPr>
                        <m:ctrlPr>
                          <a:rPr lang="en-US" sz="4400" i="1">
                            <a:solidFill>
                              <a:srgbClr val="0070C0"/>
                            </a:solidFill>
                            <a:latin typeface="Cambria Math" panose="02040503050406030204" pitchFamily="18" charset="0"/>
                          </a:rPr>
                        </m:ctrlPr>
                      </m:funcPr>
                      <m:fName>
                        <m:r>
                          <m:rPr>
                            <m:sty m:val="p"/>
                          </m:rPr>
                          <a:rPr lang="fr-FR" sz="4400" i="0">
                            <a:solidFill>
                              <a:srgbClr val="0070C0"/>
                            </a:solidFill>
                            <a:latin typeface="Cambria Math" panose="02040503050406030204" pitchFamily="18" charset="0"/>
                          </a:rPr>
                          <m:t>tan</m:t>
                        </m:r>
                      </m:fName>
                      <m:e>
                        <m:r>
                          <m:rPr>
                            <m:sty m:val="p"/>
                          </m:rPr>
                          <a:rPr lang="en-US" sz="4400" i="0">
                            <a:solidFill>
                              <a:srgbClr val="0070C0"/>
                            </a:solidFill>
                            <a:latin typeface="Cambria Math" panose="02040503050406030204" pitchFamily="18" charset="0"/>
                          </a:rPr>
                          <m:t>x</m:t>
                        </m:r>
                      </m:e>
                    </m:func>
                  </m:oMath>
                </a14:m>
                <a:r>
                  <a:rPr lang="fr-FR" sz="4400">
                    <a:latin typeface="Arial" panose="020B0604020202020204" pitchFamily="34" charset="0"/>
                    <a:cs typeface="Arial" panose="020B0604020202020204" pitchFamily="34" charset="0"/>
                  </a:rPr>
                  <a:t> là </a:t>
                </a:r>
                <a:endParaRPr lang="en-US" sz="4400">
                  <a:latin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m:rPr>
                          <m:sty m:val="p"/>
                        </m:rPr>
                        <a:rPr lang="en-US" sz="4400" i="0">
                          <a:latin typeface="Cambria Math" panose="02040503050406030204" pitchFamily="18" charset="0"/>
                        </a:rPr>
                        <m:t>D</m:t>
                      </m:r>
                      <m:r>
                        <a:rPr lang="en-US" sz="4400" i="0">
                          <a:latin typeface="Cambria Math" panose="02040503050406030204" pitchFamily="18" charset="0"/>
                        </a:rPr>
                        <m:t>=</m:t>
                      </m:r>
                      <m:r>
                        <a:rPr lang="en-US" sz="4400" i="0">
                          <a:latin typeface="Cambria Math" panose="02040503050406030204" pitchFamily="18" charset="0"/>
                        </a:rPr>
                        <m:t>ℝ</m:t>
                      </m:r>
                      <m:r>
                        <a:rPr lang="en-US" sz="4400" i="0">
                          <a:latin typeface="Cambria Math" panose="02040503050406030204" pitchFamily="18" charset="0"/>
                        </a:rPr>
                        <m:t>\ </m:t>
                      </m:r>
                      <m:d>
                        <m:dPr>
                          <m:begChr m:val="{"/>
                          <m:endChr m:val="}"/>
                          <m:ctrlPr>
                            <a:rPr lang="en-US" sz="4400" i="1">
                              <a:latin typeface="Cambria Math" panose="02040503050406030204" pitchFamily="18" charset="0"/>
                            </a:rPr>
                          </m:ctrlPr>
                        </m:dPr>
                        <m:e>
                          <m:f>
                            <m:fPr>
                              <m:ctrlPr>
                                <a:rPr lang="en-US" sz="4400" i="1">
                                  <a:latin typeface="Cambria Math" panose="02040503050406030204" pitchFamily="18" charset="0"/>
                                </a:rPr>
                              </m:ctrlPr>
                            </m:fPr>
                            <m:num>
                              <m:r>
                                <m:rPr>
                                  <m:sty m:val="p"/>
                                </m:rPr>
                                <a:rPr lang="en-US" sz="4400" i="0">
                                  <a:latin typeface="Cambria Math" panose="02040503050406030204" pitchFamily="18" charset="0"/>
                                </a:rPr>
                                <m:t>π</m:t>
                              </m:r>
                            </m:num>
                            <m:den>
                              <m:r>
                                <a:rPr lang="en-US" sz="4400" i="0">
                                  <a:latin typeface="Cambria Math" panose="02040503050406030204" pitchFamily="18" charset="0"/>
                                </a:rPr>
                                <m:t>2</m:t>
                              </m:r>
                            </m:den>
                          </m:f>
                          <m:r>
                            <a:rPr lang="en-US" sz="4400" i="0">
                              <a:latin typeface="Cambria Math" panose="02040503050406030204" pitchFamily="18" charset="0"/>
                            </a:rPr>
                            <m:t>+</m:t>
                          </m:r>
                          <m:r>
                            <m:rPr>
                              <m:sty m:val="p"/>
                            </m:rPr>
                            <a:rPr lang="en-US" sz="4400" i="0">
                              <a:latin typeface="Cambria Math" panose="02040503050406030204" pitchFamily="18" charset="0"/>
                            </a:rPr>
                            <m:t>kπ</m:t>
                          </m:r>
                        </m:e>
                        <m:e>
                          <m:r>
                            <m:rPr>
                              <m:sty m:val="p"/>
                            </m:rPr>
                            <a:rPr lang="en-US" sz="4400" i="0">
                              <a:latin typeface="Cambria Math" panose="02040503050406030204" pitchFamily="18" charset="0"/>
                            </a:rPr>
                            <m:t>k</m:t>
                          </m:r>
                          <m:r>
                            <a:rPr lang="en-US" sz="4400" i="0">
                              <a:latin typeface="Cambria Math" panose="02040503050406030204" pitchFamily="18" charset="0"/>
                            </a:rPr>
                            <m:t>∈</m:t>
                          </m:r>
                          <m:r>
                            <a:rPr lang="en-US" sz="4400" i="0">
                              <a:latin typeface="Cambria Math" panose="02040503050406030204" pitchFamily="18" charset="0"/>
                            </a:rPr>
                            <m:t>ℤ</m:t>
                          </m:r>
                        </m:e>
                      </m:d>
                    </m:oMath>
                  </m:oMathPara>
                </a14:m>
                <a:endParaRPr lang="en-US" sz="44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503948" y="2791977"/>
                <a:ext cx="10793451" cy="5667642"/>
              </a:xfrm>
              <a:prstGeom prst="rect">
                <a:avLst/>
              </a:prstGeom>
              <a:blipFill rotWithShape="0">
                <a:blip r:embed="rId9"/>
                <a:stretch>
                  <a:fillRect l="-2316" r="-2260"/>
                </a:stretch>
              </a:blipFill>
            </p:spPr>
            <p:txBody>
              <a:bodyPr/>
              <a:lstStyle/>
              <a:p>
                <a:r>
                  <a:rPr lang="en-US">
                    <a:noFill/>
                  </a:rPr>
                  <a:t> </a:t>
                </a:r>
              </a:p>
            </p:txBody>
          </p:sp>
        </mc:Fallback>
      </mc:AlternateContent>
    </p:spTree>
    <p:extLst>
      <p:ext uri="{BB962C8B-B14F-4D97-AF65-F5344CB8AC3E}">
        <p14:creationId xmlns:p14="http://schemas.microsoft.com/office/powerpoint/2010/main" val="196041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sp>
        <p:nvSpPr>
          <p:cNvPr id="3" name="Pentagon 2"/>
          <p:cNvSpPr/>
          <p:nvPr/>
        </p:nvSpPr>
        <p:spPr>
          <a:xfrm>
            <a:off x="0" y="818988"/>
            <a:ext cx="8158480" cy="1219200"/>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solidFill>
                  <a:prstClr val="white"/>
                </a:solidFill>
                <a:cs typeface="Arial" panose="020B0604020202020204" pitchFamily="34" charset="0"/>
              </a:rPr>
              <a:t>2. Đồ thị của hàm số y = tanx</a:t>
            </a:r>
            <a:endParaRPr lang="en-US" sz="4000" b="1">
              <a:solidFill>
                <a:prstClr val="white"/>
              </a:solidFill>
              <a:latin typeface="Arial" panose="020B0604020202020204" pitchFamily="34" charset="0"/>
              <a:cs typeface="Arial" panose="020B0604020202020204" pitchFamily="34" charset="0"/>
            </a:endParaRPr>
          </a:p>
        </p:txBody>
      </p:sp>
      <p:grpSp>
        <p:nvGrpSpPr>
          <p:cNvPr id="7" name="Group 6"/>
          <p:cNvGrpSpPr/>
          <p:nvPr/>
        </p:nvGrpSpPr>
        <p:grpSpPr>
          <a:xfrm>
            <a:off x="10585696" y="472548"/>
            <a:ext cx="7509735" cy="1528680"/>
            <a:chOff x="1289296" y="1591299"/>
            <a:chExt cx="7509735" cy="1452826"/>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8831" y="1591299"/>
              <a:ext cx="1600200" cy="1142999"/>
            </a:xfrm>
            <a:prstGeom prst="rect">
              <a:avLst/>
            </a:prstGeom>
          </p:spPr>
        </p:pic>
        <p:sp>
          <p:nvSpPr>
            <p:cNvPr id="5" name="TextBox 4"/>
            <p:cNvSpPr txBox="1"/>
            <p:nvPr/>
          </p:nvSpPr>
          <p:spPr>
            <a:xfrm>
              <a:off x="1289296" y="2371365"/>
              <a:ext cx="6635504" cy="672760"/>
            </a:xfrm>
            <a:prstGeom prst="rect">
              <a:avLst/>
            </a:prstGeom>
            <a:noFill/>
          </p:spPr>
          <p:txBody>
            <a:bodyPr wrap="square" rtlCol="0">
              <a:spAutoFit/>
            </a:bodyPr>
            <a:lstStyle/>
            <a:p>
              <a:r>
                <a:rPr lang="vi-VN" sz="4000" b="1">
                  <a:solidFill>
                    <a:srgbClr val="002060"/>
                  </a:solidFill>
                  <a:cs typeface="Arial" panose="020B0604020202020204" pitchFamily="34" charset="0"/>
                </a:rPr>
                <a:t>Thảo luận theo nhóm 3HS</a:t>
              </a:r>
              <a:endParaRPr lang="en-US" sz="4000" b="1">
                <a:solidFill>
                  <a:srgbClr val="002060"/>
                </a:solidFill>
                <a:latin typeface="Arial" panose="020B0604020202020204" pitchFamily="34" charset="0"/>
                <a:cs typeface="Arial" panose="020B0604020202020204" pitchFamily="34" charset="0"/>
              </a:endParaRPr>
            </a:p>
          </p:txBody>
        </p:sp>
      </p:grpSp>
      <p:grpSp>
        <p:nvGrpSpPr>
          <p:cNvPr id="11" name="Group 10"/>
          <p:cNvGrpSpPr/>
          <p:nvPr/>
        </p:nvGrpSpPr>
        <p:grpSpPr>
          <a:xfrm>
            <a:off x="609600" y="2668919"/>
            <a:ext cx="16611600" cy="5389068"/>
            <a:chOff x="609600" y="2668919"/>
            <a:chExt cx="16611600" cy="5389068"/>
          </a:xfrm>
        </p:grpSpPr>
        <p:sp>
          <p:nvSpPr>
            <p:cNvPr id="8" name="Rounded Rectangle 7"/>
            <p:cNvSpPr/>
            <p:nvPr/>
          </p:nvSpPr>
          <p:spPr>
            <a:xfrm>
              <a:off x="914400" y="2668919"/>
              <a:ext cx="1605558"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prstClr val="black"/>
                  </a:solidFill>
                  <a:cs typeface="Arial" panose="020B0604020202020204" pitchFamily="34" charset="0"/>
                </a:rPr>
                <a:t>HĐ10</a:t>
              </a:r>
              <a:endParaRPr lang="en-US" sz="4000" b="1">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2857500" y="2865269"/>
              <a:ext cx="5181600" cy="707886"/>
            </a:xfrm>
            <a:prstGeom prst="rect">
              <a:avLst/>
            </a:prstGeom>
            <a:noFill/>
          </p:spPr>
          <p:txBody>
            <a:bodyPr wrap="square" rtlCol="0">
              <a:spAutoFit/>
            </a:bodyPr>
            <a:lstStyle/>
            <a:p>
              <a:r>
                <a:rPr lang="vi-VN" sz="4000">
                  <a:solidFill>
                    <a:prstClr val="black"/>
                  </a:solidFill>
                  <a:cs typeface="Arial" panose="020B0604020202020204" pitchFamily="34" charset="0"/>
                </a:rPr>
                <a:t>Cho hàm số y = tanx</a:t>
              </a:r>
              <a:endParaRPr lang="en-US" sz="400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914400" y="4281249"/>
              <a:ext cx="14249400" cy="707886"/>
            </a:xfrm>
            <a:prstGeom prst="rect">
              <a:avLst/>
            </a:prstGeom>
            <a:noFill/>
          </p:spPr>
          <p:txBody>
            <a:bodyPr wrap="square" rtlCol="0">
              <a:spAutoFit/>
            </a:bodyPr>
            <a:lstStyle/>
            <a:p>
              <a:r>
                <a:rPr lang="vi-VN" sz="4000">
                  <a:solidFill>
                    <a:prstClr val="black"/>
                  </a:solidFill>
                  <a:cs typeface="Arial" panose="020B0604020202020204" pitchFamily="34" charset="0"/>
                </a:rPr>
                <a:t>a) Tìm giá trị y tương ứng với giá trị của x trong bảng sau:</a:t>
              </a:r>
              <a:endParaRPr lang="en-US" sz="4000">
                <a:solidFill>
                  <a:prstClr val="black"/>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5372100"/>
              <a:ext cx="16611600" cy="2685887"/>
            </a:xfrm>
            <a:prstGeom prst="rect">
              <a:avLst/>
            </a:prstGeom>
          </p:spPr>
        </p:pic>
      </p:grpSp>
      <mc:AlternateContent xmlns:mc="http://schemas.openxmlformats.org/markup-compatibility/2006" xmlns:a14="http://schemas.microsoft.com/office/drawing/2010/main">
        <mc:Choice Requires="a14">
          <p:sp>
            <p:nvSpPr>
              <p:cNvPr id="13" name="Rectangle 12"/>
              <p:cNvSpPr/>
              <p:nvPr/>
            </p:nvSpPr>
            <p:spPr>
              <a:xfrm>
                <a:off x="4648200" y="7174881"/>
                <a:ext cx="1191608" cy="711670"/>
              </a:xfrm>
              <a:prstGeom prst="rect">
                <a:avLst/>
              </a:prstGeom>
              <a:solidFill>
                <a:srgbClr val="FDF3E2"/>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3600" smtClean="0">
                          <a:solidFill>
                            <a:srgbClr val="0070C0"/>
                          </a:solidFill>
                          <a:latin typeface="Cambria Math" panose="02040503050406030204" pitchFamily="18" charset="0"/>
                        </a:rPr>
                        <m:t>−</m:t>
                      </m:r>
                      <m:rad>
                        <m:radPr>
                          <m:degHide m:val="on"/>
                          <m:ctrlPr>
                            <a:rPr lang="en-US" sz="3600" i="1">
                              <a:solidFill>
                                <a:srgbClr val="0070C0"/>
                              </a:solidFill>
                              <a:latin typeface="Cambria Math" panose="02040503050406030204" pitchFamily="18" charset="0"/>
                            </a:rPr>
                          </m:ctrlPr>
                        </m:radPr>
                        <m:deg/>
                        <m:e>
                          <m:r>
                            <a:rPr lang="en-US" sz="3600" i="0">
                              <a:solidFill>
                                <a:srgbClr val="0070C0"/>
                              </a:solidFill>
                              <a:latin typeface="Cambria Math" panose="02040503050406030204" pitchFamily="18" charset="0"/>
                            </a:rPr>
                            <m:t>3</m:t>
                          </m:r>
                        </m:e>
                      </m:rad>
                    </m:oMath>
                  </m:oMathPara>
                </a14:m>
                <a:endParaRPr lang="en-US" sz="3600">
                  <a:solidFill>
                    <a:srgbClr val="0070C0"/>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4648200" y="7174881"/>
                <a:ext cx="1191608" cy="711670"/>
              </a:xfrm>
              <a:prstGeom prst="rect">
                <a:avLst/>
              </a:prstGeom>
              <a:blipFill rotWithShape="0">
                <a:blip r:embed="rId5"/>
                <a:stretch>
                  <a:fillRect/>
                </a:stretch>
              </a:blipFill>
            </p:spPr>
            <p:txBody>
              <a:bodyPr/>
              <a:lstStyle/>
              <a:p>
                <a:r>
                  <a:rPr lang="en-US">
                    <a:noFill/>
                  </a:rPr>
                  <a:t> </a:t>
                </a:r>
              </a:p>
            </p:txBody>
          </p:sp>
        </mc:Fallback>
      </mc:AlternateContent>
      <p:sp>
        <p:nvSpPr>
          <p:cNvPr id="20" name="TextBox 19"/>
          <p:cNvSpPr txBox="1"/>
          <p:nvPr/>
        </p:nvSpPr>
        <p:spPr>
          <a:xfrm>
            <a:off x="7458161" y="7174881"/>
            <a:ext cx="669839" cy="707886"/>
          </a:xfrm>
          <a:prstGeom prst="rect">
            <a:avLst/>
          </a:prstGeom>
          <a:solidFill>
            <a:srgbClr val="FDF3E2"/>
          </a:solidFill>
        </p:spPr>
        <p:txBody>
          <a:bodyPr wrap="square" rtlCol="0">
            <a:spAutoFit/>
          </a:bodyPr>
          <a:lstStyle/>
          <a:p>
            <a:pPr algn="ctr"/>
            <a:r>
              <a:rPr lang="vi-VN" sz="4000">
                <a:solidFill>
                  <a:srgbClr val="0070C0"/>
                </a:solidFill>
                <a:cs typeface="Arial" panose="020B0604020202020204" pitchFamily="34" charset="0"/>
              </a:rPr>
              <a:t>-1</a:t>
            </a:r>
            <a:endParaRPr lang="en-US" sz="4000">
              <a:solidFill>
                <a:srgbClr val="0070C0"/>
              </a:solidFill>
              <a:latin typeface="Arial" panose="020B0604020202020204" pitchFamily="34" charset="0"/>
              <a:cs typeface="Arial" panose="020B0604020202020204" pitchFamily="34" charset="0"/>
            </a:endParaRPr>
          </a:p>
        </p:txBody>
      </p:sp>
      <p:sp>
        <p:nvSpPr>
          <p:cNvPr id="22" name="TextBox 21"/>
          <p:cNvSpPr txBox="1"/>
          <p:nvPr/>
        </p:nvSpPr>
        <p:spPr>
          <a:xfrm>
            <a:off x="12649200" y="7174881"/>
            <a:ext cx="771439" cy="707886"/>
          </a:xfrm>
          <a:prstGeom prst="rect">
            <a:avLst/>
          </a:prstGeom>
          <a:solidFill>
            <a:srgbClr val="FDF3E2"/>
          </a:solidFill>
        </p:spPr>
        <p:txBody>
          <a:bodyPr wrap="square" rtlCol="0">
            <a:spAutoFit/>
          </a:bodyPr>
          <a:lstStyle/>
          <a:p>
            <a:pPr algn="ctr"/>
            <a:r>
              <a:rPr lang="vi-VN" sz="4000">
                <a:solidFill>
                  <a:srgbClr val="0070C0"/>
                </a:solidFill>
                <a:cs typeface="Arial" panose="020B0604020202020204" pitchFamily="34" charset="0"/>
              </a:rPr>
              <a:t>1</a:t>
            </a:r>
            <a:endParaRPr lang="en-US" sz="4000">
              <a:solidFill>
                <a:srgbClr val="0070C0"/>
              </a:solidFill>
              <a:latin typeface="Arial" panose="020B0604020202020204" pitchFamily="34" charset="0"/>
              <a:cs typeface="Arial" panose="020B0604020202020204" pitchFamily="34" charset="0"/>
            </a:endParaRPr>
          </a:p>
        </p:txBody>
      </p:sp>
      <p:sp>
        <p:nvSpPr>
          <p:cNvPr id="23" name="TextBox 22"/>
          <p:cNvSpPr txBox="1"/>
          <p:nvPr/>
        </p:nvSpPr>
        <p:spPr>
          <a:xfrm>
            <a:off x="9936177" y="7174881"/>
            <a:ext cx="669839" cy="707886"/>
          </a:xfrm>
          <a:prstGeom prst="rect">
            <a:avLst/>
          </a:prstGeom>
          <a:solidFill>
            <a:srgbClr val="FDF3E2"/>
          </a:solidFill>
        </p:spPr>
        <p:txBody>
          <a:bodyPr wrap="square" rtlCol="0">
            <a:spAutoFit/>
          </a:bodyPr>
          <a:lstStyle/>
          <a:p>
            <a:pPr algn="ctr"/>
            <a:r>
              <a:rPr lang="vi-VN" sz="4000">
                <a:solidFill>
                  <a:srgbClr val="0070C0"/>
                </a:solidFill>
                <a:cs typeface="Arial" panose="020B0604020202020204" pitchFamily="34" charset="0"/>
              </a:rPr>
              <a:t>0</a:t>
            </a:r>
            <a:endParaRPr lang="en-US" sz="400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4" name="Rectangle 23"/>
              <p:cNvSpPr/>
              <p:nvPr/>
            </p:nvSpPr>
            <p:spPr>
              <a:xfrm>
                <a:off x="15246104" y="7187580"/>
                <a:ext cx="846962" cy="711670"/>
              </a:xfrm>
              <a:prstGeom prst="rect">
                <a:avLst/>
              </a:prstGeom>
              <a:solidFill>
                <a:srgbClr val="FDF3E2"/>
              </a:solidFill>
            </p:spPr>
            <p:txBody>
              <a:bodyPr wrap="none">
                <a:spAutoFit/>
              </a:bodyPr>
              <a:lstStyle/>
              <a:p>
                <a:pPr/>
                <a14:m>
                  <m:oMathPara xmlns:m="http://schemas.openxmlformats.org/officeDocument/2006/math">
                    <m:oMathParaPr>
                      <m:jc m:val="centerGroup"/>
                    </m:oMathParaPr>
                    <m:oMath xmlns:m="http://schemas.openxmlformats.org/officeDocument/2006/math">
                      <m:rad>
                        <m:radPr>
                          <m:degHide m:val="on"/>
                          <m:ctrlPr>
                            <a:rPr lang="en-US" sz="3600" i="1">
                              <a:solidFill>
                                <a:srgbClr val="0070C0"/>
                              </a:solidFill>
                              <a:latin typeface="Cambria Math" panose="02040503050406030204" pitchFamily="18" charset="0"/>
                            </a:rPr>
                          </m:ctrlPr>
                        </m:radPr>
                        <m:deg/>
                        <m:e>
                          <m:r>
                            <a:rPr lang="en-US" sz="3600" i="0">
                              <a:solidFill>
                                <a:srgbClr val="0070C0"/>
                              </a:solidFill>
                              <a:latin typeface="Cambria Math" panose="02040503050406030204" pitchFamily="18" charset="0"/>
                            </a:rPr>
                            <m:t>3</m:t>
                          </m:r>
                        </m:e>
                      </m:rad>
                    </m:oMath>
                  </m:oMathPara>
                </a14:m>
                <a:endParaRPr lang="en-US" sz="3600">
                  <a:solidFill>
                    <a:srgbClr val="0070C0"/>
                  </a:solidFill>
                </a:endParaRPr>
              </a:p>
            </p:txBody>
          </p:sp>
        </mc:Choice>
        <mc:Fallback xmlns="">
          <p:sp>
            <p:nvSpPr>
              <p:cNvPr id="24" name="Rectangle 23"/>
              <p:cNvSpPr>
                <a:spLocks noRot="1" noChangeAspect="1" noMove="1" noResize="1" noEditPoints="1" noAdjustHandles="1" noChangeArrowheads="1" noChangeShapeType="1" noTextEdit="1"/>
              </p:cNvSpPr>
              <p:nvPr/>
            </p:nvSpPr>
            <p:spPr>
              <a:xfrm>
                <a:off x="15246104" y="7187580"/>
                <a:ext cx="846962" cy="711670"/>
              </a:xfrm>
              <a:prstGeom prst="rect">
                <a:avLst/>
              </a:prstGeom>
              <a:blipFill rotWithShape="0">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7136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Effect transition="in" filter="fade">
                                      <p:cBhvr>
                                        <p:cTn id="36" dur="500"/>
                                        <p:tgtEl>
                                          <p:spTgt spid="22"/>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500" fill="hold"/>
                                        <p:tgtEl>
                                          <p:spTgt spid="24"/>
                                        </p:tgtEl>
                                        <p:attrNameLst>
                                          <p:attrName>ppt_w</p:attrName>
                                        </p:attrNameLst>
                                      </p:cBhvr>
                                      <p:tavLst>
                                        <p:tav tm="0">
                                          <p:val>
                                            <p:fltVal val="0"/>
                                          </p:val>
                                        </p:tav>
                                        <p:tav tm="100000">
                                          <p:val>
                                            <p:strVal val="#ppt_w"/>
                                          </p:val>
                                        </p:tav>
                                      </p:tavLst>
                                    </p:anim>
                                    <p:anim calcmode="lin" valueType="num">
                                      <p:cBhvr>
                                        <p:cTn id="45" dur="500" fill="hold"/>
                                        <p:tgtEl>
                                          <p:spTgt spid="24"/>
                                        </p:tgtEl>
                                        <p:attrNameLst>
                                          <p:attrName>ppt_h</p:attrName>
                                        </p:attrNameLst>
                                      </p:cBhvr>
                                      <p:tavLst>
                                        <p:tav tm="0">
                                          <p:val>
                                            <p:fltVal val="0"/>
                                          </p:val>
                                        </p:tav>
                                        <p:tav tm="100000">
                                          <p:val>
                                            <p:strVal val="#ppt_h"/>
                                          </p:val>
                                        </p:tav>
                                      </p:tavLst>
                                    </p:anim>
                                    <p:animEffect transition="in" filter="fade">
                                      <p:cBhvr>
                                        <p:cTn id="4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20" grpId="0" animBg="1"/>
      <p:bldP spid="22" grpId="0" animBg="1"/>
      <p:bldP spid="23"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grpSp>
        <p:nvGrpSpPr>
          <p:cNvPr id="19" name="Group 8"/>
          <p:cNvGrpSpPr/>
          <p:nvPr/>
        </p:nvGrpSpPr>
        <p:grpSpPr>
          <a:xfrm>
            <a:off x="609600" y="652448"/>
            <a:ext cx="17035072" cy="1454661"/>
            <a:chOff x="0" y="0"/>
            <a:chExt cx="4486603" cy="474202"/>
          </a:xfrm>
        </p:grpSpPr>
        <p:sp>
          <p:nvSpPr>
            <p:cNvPr id="20" name="Freeform 9"/>
            <p:cNvSpPr/>
            <p:nvPr/>
          </p:nvSpPr>
          <p:spPr>
            <a:xfrm>
              <a:off x="0" y="0"/>
              <a:ext cx="4486603" cy="47420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txBody>
            <a:bodyPr/>
            <a:lstStyle/>
            <a:p>
              <a:endParaRPr lang="en-US"/>
            </a:p>
          </p:txBody>
        </p:sp>
        <p:sp>
          <p:nvSpPr>
            <p:cNvPr id="21" name="TextBox 10"/>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22" name="TextBox 11"/>
          <p:cNvSpPr txBox="1"/>
          <p:nvPr/>
        </p:nvSpPr>
        <p:spPr>
          <a:xfrm>
            <a:off x="995754" y="295162"/>
            <a:ext cx="16230600" cy="1543692"/>
          </a:xfrm>
          <a:prstGeom prst="rect">
            <a:avLst/>
          </a:prstGeom>
        </p:spPr>
        <p:txBody>
          <a:bodyPr lIns="0" tIns="0" rIns="0" bIns="0" rtlCol="0" anchor="t">
            <a:spAutoFit/>
          </a:bodyPr>
          <a:lstStyle/>
          <a:p>
            <a:pPr algn="ctr">
              <a:lnSpc>
                <a:spcPts val="13999"/>
              </a:lnSpc>
            </a:pPr>
            <a:r>
              <a:rPr lang="vi-VN" sz="6000" b="1">
                <a:solidFill>
                  <a:srgbClr val="FFFFFF"/>
                </a:solidFill>
              </a:rPr>
              <a:t>NỘI DUNG BÀI HỌC</a:t>
            </a:r>
            <a:endParaRPr lang="en-US" sz="6000" b="1" dirty="0">
              <a:solidFill>
                <a:srgbClr val="FFFFFF"/>
              </a:solidFill>
            </a:endParaRPr>
          </a:p>
        </p:txBody>
      </p:sp>
      <p:grpSp>
        <p:nvGrpSpPr>
          <p:cNvPr id="3" name="Group 2"/>
          <p:cNvGrpSpPr/>
          <p:nvPr/>
        </p:nvGrpSpPr>
        <p:grpSpPr>
          <a:xfrm>
            <a:off x="1718872" y="3008596"/>
            <a:ext cx="15011400" cy="1447800"/>
            <a:chOff x="1718872" y="3008596"/>
            <a:chExt cx="15011400" cy="1447800"/>
          </a:xfrm>
        </p:grpSpPr>
        <p:sp>
          <p:nvSpPr>
            <p:cNvPr id="4" name="Rounded Rectangle 3"/>
            <p:cNvSpPr/>
            <p:nvPr/>
          </p:nvSpPr>
          <p:spPr>
            <a:xfrm>
              <a:off x="1718872" y="3008596"/>
              <a:ext cx="1676400" cy="144780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5400" b="1">
                  <a:solidFill>
                    <a:schemeClr val="bg1"/>
                  </a:solidFill>
                  <a:latin typeface="Arial" panose="020B0604020202020204" pitchFamily="34" charset="0"/>
                  <a:cs typeface="Arial" panose="020B0604020202020204" pitchFamily="34" charset="0"/>
                </a:rPr>
                <a:t>01</a:t>
              </a:r>
              <a:endParaRPr lang="en-US" sz="5400" b="1">
                <a:solidFill>
                  <a:schemeClr val="bg1"/>
                </a:solidFill>
                <a:latin typeface="Arial" panose="020B0604020202020204" pitchFamily="34" charset="0"/>
                <a:cs typeface="Arial" panose="020B0604020202020204" pitchFamily="34" charset="0"/>
              </a:endParaRPr>
            </a:p>
          </p:txBody>
        </p:sp>
        <p:sp>
          <p:nvSpPr>
            <p:cNvPr id="5" name="Rounded Rectangle 4"/>
            <p:cNvSpPr/>
            <p:nvPr/>
          </p:nvSpPr>
          <p:spPr>
            <a:xfrm>
              <a:off x="3776272" y="3008596"/>
              <a:ext cx="12954000" cy="1447800"/>
            </a:xfrm>
            <a:prstGeom prst="roundRect">
              <a:avLst/>
            </a:prstGeom>
            <a:solidFill>
              <a:schemeClr val="bg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a:solidFill>
                    <a:schemeClr val="tx1"/>
                  </a:solidFill>
                  <a:latin typeface="Arial" panose="020B0604020202020204" pitchFamily="34" charset="0"/>
                  <a:cs typeface="Arial" panose="020B0604020202020204" pitchFamily="34" charset="0"/>
                </a:rPr>
                <a:t>Hàm số chẵn, hàm số lẻ, hàm số tuần hoàn</a:t>
              </a:r>
              <a:endParaRPr lang="en-US" sz="4000" b="1">
                <a:solidFill>
                  <a:schemeClr val="tx1"/>
                </a:solidFill>
                <a:latin typeface="Arial" panose="020B0604020202020204" pitchFamily="34" charset="0"/>
                <a:cs typeface="Arial" panose="020B0604020202020204" pitchFamily="34" charset="0"/>
              </a:endParaRPr>
            </a:p>
          </p:txBody>
        </p:sp>
      </p:grpSp>
      <p:grpSp>
        <p:nvGrpSpPr>
          <p:cNvPr id="8" name="Group 7"/>
          <p:cNvGrpSpPr/>
          <p:nvPr/>
        </p:nvGrpSpPr>
        <p:grpSpPr>
          <a:xfrm>
            <a:off x="1718872" y="5143963"/>
            <a:ext cx="6742992" cy="1447800"/>
            <a:chOff x="1718872" y="5143963"/>
            <a:chExt cx="6742992" cy="1447800"/>
          </a:xfrm>
        </p:grpSpPr>
        <p:sp>
          <p:nvSpPr>
            <p:cNvPr id="32" name="Rounded Rectangle 31"/>
            <p:cNvSpPr/>
            <p:nvPr/>
          </p:nvSpPr>
          <p:spPr>
            <a:xfrm>
              <a:off x="1718872" y="5143963"/>
              <a:ext cx="1676400" cy="1447800"/>
            </a:xfrm>
            <a:prstGeom prst="roundRect">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5400" b="1">
                  <a:solidFill>
                    <a:schemeClr val="bg1"/>
                  </a:solidFill>
                  <a:latin typeface="Arial" panose="020B0604020202020204" pitchFamily="34" charset="0"/>
                  <a:cs typeface="Arial" panose="020B0604020202020204" pitchFamily="34" charset="0"/>
                </a:rPr>
                <a:t>02</a:t>
              </a:r>
              <a:endParaRPr lang="en-US" sz="5400" b="1">
                <a:solidFill>
                  <a:schemeClr val="bg1"/>
                </a:solidFill>
                <a:latin typeface="Arial" panose="020B0604020202020204" pitchFamily="34" charset="0"/>
                <a:cs typeface="Arial" panose="020B0604020202020204" pitchFamily="34" charset="0"/>
              </a:endParaRPr>
            </a:p>
          </p:txBody>
        </p:sp>
        <p:sp>
          <p:nvSpPr>
            <p:cNvPr id="33" name="Rounded Rectangle 32"/>
            <p:cNvSpPr/>
            <p:nvPr/>
          </p:nvSpPr>
          <p:spPr>
            <a:xfrm>
              <a:off x="3776272" y="5143963"/>
              <a:ext cx="4685592" cy="1447800"/>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a:solidFill>
                    <a:schemeClr val="tx1"/>
                  </a:solidFill>
                  <a:latin typeface="Arial" panose="020B0604020202020204" pitchFamily="34" charset="0"/>
                  <a:cs typeface="Arial" panose="020B0604020202020204" pitchFamily="34" charset="0"/>
                </a:rPr>
                <a:t>Hàm y = sinx</a:t>
              </a:r>
              <a:endParaRPr lang="en-US" sz="4000" b="1">
                <a:solidFill>
                  <a:schemeClr val="tx1"/>
                </a:solidFill>
                <a:latin typeface="Arial" panose="020B0604020202020204" pitchFamily="34" charset="0"/>
                <a:cs typeface="Arial" panose="020B0604020202020204" pitchFamily="34" charset="0"/>
              </a:endParaRPr>
            </a:p>
          </p:txBody>
        </p:sp>
      </p:grpSp>
      <p:grpSp>
        <p:nvGrpSpPr>
          <p:cNvPr id="9" name="Group 8"/>
          <p:cNvGrpSpPr/>
          <p:nvPr/>
        </p:nvGrpSpPr>
        <p:grpSpPr>
          <a:xfrm>
            <a:off x="9982200" y="5143963"/>
            <a:ext cx="6742992" cy="1447800"/>
            <a:chOff x="9982200" y="5143963"/>
            <a:chExt cx="6742992" cy="1447800"/>
          </a:xfrm>
        </p:grpSpPr>
        <p:sp>
          <p:nvSpPr>
            <p:cNvPr id="34" name="Rounded Rectangle 33"/>
            <p:cNvSpPr/>
            <p:nvPr/>
          </p:nvSpPr>
          <p:spPr>
            <a:xfrm>
              <a:off x="9982200" y="5143963"/>
              <a:ext cx="1676400" cy="1447800"/>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5400" b="1">
                  <a:solidFill>
                    <a:schemeClr val="bg1"/>
                  </a:solidFill>
                  <a:latin typeface="Arial" panose="020B0604020202020204" pitchFamily="34" charset="0"/>
                  <a:cs typeface="Arial" panose="020B0604020202020204" pitchFamily="34" charset="0"/>
                </a:rPr>
                <a:t>03</a:t>
              </a:r>
              <a:endParaRPr lang="en-US" sz="5400" b="1">
                <a:solidFill>
                  <a:schemeClr val="bg1"/>
                </a:solidFill>
                <a:latin typeface="Arial" panose="020B0604020202020204" pitchFamily="34" charset="0"/>
                <a:cs typeface="Arial" panose="020B0604020202020204" pitchFamily="34" charset="0"/>
              </a:endParaRPr>
            </a:p>
          </p:txBody>
        </p:sp>
        <p:sp>
          <p:nvSpPr>
            <p:cNvPr id="35" name="Rounded Rectangle 34"/>
            <p:cNvSpPr/>
            <p:nvPr/>
          </p:nvSpPr>
          <p:spPr>
            <a:xfrm>
              <a:off x="12039600" y="5143963"/>
              <a:ext cx="4685592" cy="1447800"/>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a:solidFill>
                    <a:schemeClr val="tx1"/>
                  </a:solidFill>
                  <a:latin typeface="Arial" panose="020B0604020202020204" pitchFamily="34" charset="0"/>
                  <a:cs typeface="Arial" panose="020B0604020202020204" pitchFamily="34" charset="0"/>
                </a:rPr>
                <a:t>Hàm y = cosx</a:t>
              </a:r>
              <a:endParaRPr lang="en-US" sz="4000" b="1">
                <a:solidFill>
                  <a:schemeClr val="tx1"/>
                </a:solidFill>
                <a:latin typeface="Arial" panose="020B0604020202020204" pitchFamily="34" charset="0"/>
                <a:cs typeface="Arial" panose="020B0604020202020204" pitchFamily="34" charset="0"/>
              </a:endParaRPr>
            </a:p>
          </p:txBody>
        </p:sp>
      </p:grpSp>
      <p:grpSp>
        <p:nvGrpSpPr>
          <p:cNvPr id="10" name="Group 9"/>
          <p:cNvGrpSpPr/>
          <p:nvPr/>
        </p:nvGrpSpPr>
        <p:grpSpPr>
          <a:xfrm>
            <a:off x="1718872" y="7125976"/>
            <a:ext cx="6742992" cy="1447800"/>
            <a:chOff x="1718872" y="7125976"/>
            <a:chExt cx="6742992" cy="1447800"/>
          </a:xfrm>
        </p:grpSpPr>
        <p:sp>
          <p:nvSpPr>
            <p:cNvPr id="36" name="Rounded Rectangle 35"/>
            <p:cNvSpPr/>
            <p:nvPr/>
          </p:nvSpPr>
          <p:spPr>
            <a:xfrm>
              <a:off x="1718872" y="7125976"/>
              <a:ext cx="1676400" cy="1447800"/>
            </a:xfrm>
            <a:prstGeom prst="roundRect">
              <a:avLst/>
            </a:prstGeom>
            <a:solidFill>
              <a:schemeClr val="accent4">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5400" b="1">
                  <a:solidFill>
                    <a:schemeClr val="bg1"/>
                  </a:solidFill>
                  <a:latin typeface="Arial" panose="020B0604020202020204" pitchFamily="34" charset="0"/>
                  <a:cs typeface="Arial" panose="020B0604020202020204" pitchFamily="34" charset="0"/>
                </a:rPr>
                <a:t>04</a:t>
              </a:r>
              <a:endParaRPr lang="en-US" sz="5400" b="1">
                <a:solidFill>
                  <a:schemeClr val="bg1"/>
                </a:solidFill>
                <a:latin typeface="Arial" panose="020B0604020202020204" pitchFamily="34" charset="0"/>
                <a:cs typeface="Arial" panose="020B0604020202020204" pitchFamily="34" charset="0"/>
              </a:endParaRPr>
            </a:p>
          </p:txBody>
        </p:sp>
        <p:sp>
          <p:nvSpPr>
            <p:cNvPr id="37" name="Rounded Rectangle 36"/>
            <p:cNvSpPr/>
            <p:nvPr/>
          </p:nvSpPr>
          <p:spPr>
            <a:xfrm>
              <a:off x="3776272" y="7125976"/>
              <a:ext cx="4685592" cy="1447800"/>
            </a:xfrm>
            <a:prstGeom prst="roundRect">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a:solidFill>
                    <a:schemeClr val="tx1"/>
                  </a:solidFill>
                  <a:latin typeface="Arial" panose="020B0604020202020204" pitchFamily="34" charset="0"/>
                  <a:cs typeface="Arial" panose="020B0604020202020204" pitchFamily="34" charset="0"/>
                </a:rPr>
                <a:t>Hàm y = tanx</a:t>
              </a:r>
              <a:endParaRPr lang="en-US" sz="4000" b="1">
                <a:solidFill>
                  <a:schemeClr val="tx1"/>
                </a:solidFill>
                <a:latin typeface="Arial" panose="020B0604020202020204" pitchFamily="34" charset="0"/>
                <a:cs typeface="Arial" panose="020B0604020202020204" pitchFamily="34" charset="0"/>
              </a:endParaRPr>
            </a:p>
          </p:txBody>
        </p:sp>
      </p:grpSp>
      <p:grpSp>
        <p:nvGrpSpPr>
          <p:cNvPr id="11" name="Group 10"/>
          <p:cNvGrpSpPr/>
          <p:nvPr/>
        </p:nvGrpSpPr>
        <p:grpSpPr>
          <a:xfrm>
            <a:off x="9982200" y="7125976"/>
            <a:ext cx="6742992" cy="1447800"/>
            <a:chOff x="9982200" y="7125976"/>
            <a:chExt cx="6742992" cy="1447800"/>
          </a:xfrm>
        </p:grpSpPr>
        <p:sp>
          <p:nvSpPr>
            <p:cNvPr id="38" name="Rounded Rectangle 37"/>
            <p:cNvSpPr/>
            <p:nvPr/>
          </p:nvSpPr>
          <p:spPr>
            <a:xfrm>
              <a:off x="9982200" y="7125976"/>
              <a:ext cx="1676400" cy="1447800"/>
            </a:xfrm>
            <a:prstGeom prst="roundRect">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5400" b="1">
                  <a:solidFill>
                    <a:schemeClr val="bg1"/>
                  </a:solidFill>
                  <a:latin typeface="Arial" panose="020B0604020202020204" pitchFamily="34" charset="0"/>
                  <a:cs typeface="Arial" panose="020B0604020202020204" pitchFamily="34" charset="0"/>
                </a:rPr>
                <a:t>05</a:t>
              </a:r>
              <a:endParaRPr lang="en-US" sz="5400" b="1">
                <a:solidFill>
                  <a:schemeClr val="bg1"/>
                </a:solidFill>
                <a:latin typeface="Arial" panose="020B0604020202020204" pitchFamily="34" charset="0"/>
                <a:cs typeface="Arial" panose="020B0604020202020204" pitchFamily="34" charset="0"/>
              </a:endParaRPr>
            </a:p>
          </p:txBody>
        </p:sp>
        <p:sp>
          <p:nvSpPr>
            <p:cNvPr id="39" name="Rounded Rectangle 38"/>
            <p:cNvSpPr/>
            <p:nvPr/>
          </p:nvSpPr>
          <p:spPr>
            <a:xfrm>
              <a:off x="12039600" y="7125976"/>
              <a:ext cx="4685592" cy="1447800"/>
            </a:xfrm>
            <a:prstGeom prst="round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a:solidFill>
                    <a:schemeClr val="tx1"/>
                  </a:solidFill>
                  <a:latin typeface="Arial" panose="020B0604020202020204" pitchFamily="34" charset="0"/>
                  <a:cs typeface="Arial" panose="020B0604020202020204" pitchFamily="34" charset="0"/>
                </a:rPr>
                <a:t>Hàm y = cotx</a:t>
              </a:r>
              <a:endParaRPr lang="en-US" sz="4000" b="1">
                <a:solidFill>
                  <a:schemeClr val="tx1"/>
                </a:solidFill>
                <a:latin typeface="Arial" panose="020B0604020202020204" pitchFamily="34" charset="0"/>
                <a:cs typeface="Arial" panose="020B0604020202020204" pitchFamily="34" charset="0"/>
              </a:endParaRPr>
            </a:p>
          </p:txBody>
        </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05431">
            <a:off x="16568899" y="7610399"/>
            <a:ext cx="1875396" cy="252368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057" y="7221662"/>
            <a:ext cx="1357943" cy="3065338"/>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anim calcmode="lin" valueType="num">
                                      <p:cBhvr>
                                        <p:cTn id="26" dur="500" fill="hold"/>
                                        <p:tgtEl>
                                          <p:spTgt spid="10"/>
                                        </p:tgtEl>
                                        <p:attrNameLst>
                                          <p:attrName>ppt_x</p:attrName>
                                        </p:attrNameLst>
                                      </p:cBhvr>
                                      <p:tavLst>
                                        <p:tav tm="0">
                                          <p:val>
                                            <p:strVal val="#ppt_x"/>
                                          </p:val>
                                        </p:tav>
                                        <p:tav tm="100000">
                                          <p:val>
                                            <p:strVal val="#ppt_x"/>
                                          </p:val>
                                        </p:tav>
                                      </p:tavLst>
                                    </p:anim>
                                    <p:anim calcmode="lin" valueType="num">
                                      <p:cBhvr>
                                        <p:cTn id="27" dur="500" fill="hold"/>
                                        <p:tgtEl>
                                          <p:spTgt spid="10"/>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anim calcmode="lin" valueType="num">
                                      <p:cBhvr>
                                        <p:cTn id="32" dur="500" fill="hold"/>
                                        <p:tgtEl>
                                          <p:spTgt spid="11"/>
                                        </p:tgtEl>
                                        <p:attrNameLst>
                                          <p:attrName>ppt_x</p:attrName>
                                        </p:attrNameLst>
                                      </p:cBhvr>
                                      <p:tavLst>
                                        <p:tav tm="0">
                                          <p:val>
                                            <p:strVal val="#ppt_x"/>
                                          </p:val>
                                        </p:tav>
                                        <p:tav tm="100000">
                                          <p:val>
                                            <p:strVal val="#ppt_x"/>
                                          </p:val>
                                        </p:tav>
                                      </p:tavLst>
                                    </p:anim>
                                    <p:anim calcmode="lin" valueType="num">
                                      <p:cBhvr>
                                        <p:cTn id="3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sp>
        <p:nvSpPr>
          <p:cNvPr id="3" name="TextBox 2"/>
          <p:cNvSpPr txBox="1"/>
          <p:nvPr/>
        </p:nvSpPr>
        <p:spPr>
          <a:xfrm>
            <a:off x="701040" y="342900"/>
            <a:ext cx="9246962" cy="2748253"/>
          </a:xfrm>
          <a:prstGeom prst="rect">
            <a:avLst/>
          </a:prstGeom>
          <a:noFill/>
        </p:spPr>
        <p:txBody>
          <a:bodyPr wrap="square" rtlCol="0">
            <a:spAutoFit/>
          </a:bodyPr>
          <a:lstStyle/>
          <a:p>
            <a:pPr algn="just">
              <a:lnSpc>
                <a:spcPct val="150000"/>
              </a:lnSpc>
            </a:pPr>
            <a:r>
              <a:rPr lang="vi-VN" sz="4000">
                <a:solidFill>
                  <a:prstClr val="black"/>
                </a:solidFill>
                <a:cs typeface="Arial" panose="020B0604020202020204" pitchFamily="34" charset="0"/>
              </a:rPr>
              <a:t>b) Trong mặt phẳng tọa độ Oxy, hãy biểu diễn các điểm (x; y) trong bảng giá trị ở câu a. </a:t>
            </a:r>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9948002" y="190500"/>
            <a:ext cx="8324758" cy="9906000"/>
          </a:xfrm>
          <a:prstGeom prst="rect">
            <a:avLst/>
          </a:prstGeom>
        </p:spPr>
      </p:pic>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3527942287"/>
                  </p:ext>
                </p:extLst>
              </p:nvPr>
            </p:nvGraphicFramePr>
            <p:xfrm>
              <a:off x="762000" y="7564120"/>
              <a:ext cx="9170762" cy="2514600"/>
            </p:xfrm>
            <a:graphic>
              <a:graphicData uri="http://schemas.openxmlformats.org/drawingml/2006/table">
                <a:tbl>
                  <a:tblPr firstRow="1" firstCol="1" bandRow="1"/>
                  <a:tblGrid>
                    <a:gridCol w="3056338">
                      <a:extLst>
                        <a:ext uri="{9D8B030D-6E8A-4147-A177-3AD203B41FA5}">
                          <a16:colId xmlns:a16="http://schemas.microsoft.com/office/drawing/2014/main" xmlns="" val="20000"/>
                        </a:ext>
                      </a:extLst>
                    </a:gridCol>
                    <a:gridCol w="3056338">
                      <a:extLst>
                        <a:ext uri="{9D8B030D-6E8A-4147-A177-3AD203B41FA5}">
                          <a16:colId xmlns:a16="http://schemas.microsoft.com/office/drawing/2014/main" xmlns="" val="20001"/>
                        </a:ext>
                      </a:extLst>
                    </a:gridCol>
                    <a:gridCol w="3058086">
                      <a:extLst>
                        <a:ext uri="{9D8B030D-6E8A-4147-A177-3AD203B41FA5}">
                          <a16:colId xmlns:a16="http://schemas.microsoft.com/office/drawing/2014/main" xmlns="" val="20002"/>
                        </a:ext>
                      </a:extLst>
                    </a:gridCol>
                  </a:tblGrid>
                  <a:tr h="1125928">
                    <a:tc>
                      <a:txBody>
                        <a:bodyPr/>
                        <a:lstStyle/>
                        <a:p>
                          <a:pPr algn="ctr">
                            <a:lnSpc>
                              <a:spcPct val="10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x</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6</m:t>
                                    </m:r>
                                  </m:den>
                                </m:f>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6</m:t>
                                    </m:r>
                                  </m:den>
                                </m:f>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1388672">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𝑥</m:t>
                                    </m:r>
                                  </m:e>
                                </m:func>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3</m:t>
                                        </m:r>
                                      </m:e>
                                    </m:rad>
                                  </m:num>
                                  <m:den>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3</m:t>
                                    </m:r>
                                  </m:den>
                                </m:f>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3</m:t>
                                        </m:r>
                                      </m:e>
                                    </m:rad>
                                  </m:num>
                                  <m:den>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3</m:t>
                                    </m:r>
                                  </m:den>
                                </m:f>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3527942287"/>
                  </p:ext>
                </p:extLst>
              </p:nvPr>
            </p:nvGraphicFramePr>
            <p:xfrm>
              <a:off x="762000" y="7564120"/>
              <a:ext cx="9170762" cy="2514600"/>
            </p:xfrm>
            <a:graphic>
              <a:graphicData uri="http://schemas.openxmlformats.org/drawingml/2006/table">
                <a:tbl>
                  <a:tblPr firstRow="1" firstCol="1" bandRow="1"/>
                  <a:tblGrid>
                    <a:gridCol w="3056338"/>
                    <a:gridCol w="3056338"/>
                    <a:gridCol w="3058086"/>
                  </a:tblGrid>
                  <a:tr h="1125928">
                    <a:tc>
                      <a:txBody>
                        <a:bodyPr/>
                        <a:lstStyle/>
                        <a:p>
                          <a:pPr algn="ctr">
                            <a:lnSpc>
                              <a:spcPct val="10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x</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5"/>
                          <a:stretch>
                            <a:fillRect l="-100798" t="-1081" r="-101198" b="-126486"/>
                          </a:stretch>
                        </a:blipFill>
                      </a:tcPr>
                    </a:tc>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5"/>
                          <a:stretch>
                            <a:fillRect l="-200398" t="-1081" r="-996" b="-126486"/>
                          </a:stretch>
                        </a:blipFill>
                      </a:tcPr>
                    </a:tc>
                  </a:tr>
                  <a:tr h="1388672">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5"/>
                          <a:stretch>
                            <a:fillRect l="-598" t="-81659" r="-200797" b="-2183"/>
                          </a:stretch>
                        </a:blipFill>
                      </a:tcPr>
                    </a:tc>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5"/>
                          <a:stretch>
                            <a:fillRect l="-100798" t="-81659" r="-101198" b="-2183"/>
                          </a:stretch>
                        </a:blipFill>
                      </a:tcPr>
                    </a:tc>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5"/>
                          <a:stretch>
                            <a:fillRect l="-200398" t="-81659" r="-996" b="-2183"/>
                          </a:stretch>
                        </a:blipFill>
                      </a:tcPr>
                    </a:tc>
                  </a:tr>
                </a:tbl>
              </a:graphicData>
            </a:graphic>
          </p:graphicFrame>
        </mc:Fallback>
      </mc:AlternateContent>
      <mc:AlternateContent xmlns:mc="http://schemas.openxmlformats.org/markup-compatibility/2006" xmlns:a14="http://schemas.microsoft.com/office/drawing/2010/main">
        <mc:Choice Requires="a14">
          <p:sp>
            <p:nvSpPr>
              <p:cNvPr id="9" name="Rectangle 8"/>
              <p:cNvSpPr/>
              <p:nvPr/>
            </p:nvSpPr>
            <p:spPr>
              <a:xfrm>
                <a:off x="685800" y="3091153"/>
                <a:ext cx="9262202" cy="4388766"/>
              </a:xfrm>
              <a:prstGeom prst="rect">
                <a:avLst/>
              </a:prstGeom>
            </p:spPr>
            <p:txBody>
              <a:bodyPr wrap="square">
                <a:spAutoFit/>
              </a:bodyPr>
              <a:lstStyle/>
              <a:p>
                <a:pPr lvl="0" algn="just">
                  <a:lnSpc>
                    <a:spcPct val="150000"/>
                  </a:lnSpc>
                </a:pPr>
                <a:r>
                  <a:rPr lang="vi-VN" sz="4000">
                    <a:solidFill>
                      <a:prstClr val="black"/>
                    </a:solidFill>
                    <a:cs typeface="Arial" panose="020B0604020202020204" pitchFamily="34" charset="0"/>
                  </a:rPr>
                  <a:t>Bằng cách làm tương tự, lấy nhiều điểm (x; tanx) với x </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vi-VN" sz="4000">
                    <a:solidFill>
                      <a:prstClr val="black"/>
                    </a:solidFill>
                    <a:cs typeface="Arial" panose="020B0604020202020204" pitchFamily="34" charset="0"/>
                  </a:rPr>
                  <a:t> </a:t>
                </a:r>
                <a14:m>
                  <m:oMath xmlns:m="http://schemas.openxmlformats.org/officeDocument/2006/math">
                    <m:r>
                      <a:rPr lang="vi-VN" sz="4000">
                        <a:solidFill>
                          <a:prstClr val="black"/>
                        </a:solidFill>
                        <a:latin typeface="Cambria Math" panose="02040503050406030204" pitchFamily="18" charset="0"/>
                        <a:cs typeface="Arial" panose="020B0604020202020204" pitchFamily="34" charset="0"/>
                      </a:rPr>
                      <m:t>(−</m:t>
                    </m:r>
                    <m:f>
                      <m:fPr>
                        <m:ctrlPr>
                          <a:rPr lang="vi-VN" sz="4000" i="1">
                            <a:solidFill>
                              <a:prstClr val="black"/>
                            </a:solidFill>
                            <a:latin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cs typeface="Arial" panose="020B0604020202020204" pitchFamily="34" charset="0"/>
                          </a:rPr>
                          <m:t>2</m:t>
                        </m:r>
                      </m:den>
                    </m:f>
                  </m:oMath>
                </a14:m>
                <a:r>
                  <a:rPr lang="vi-VN" sz="4000">
                    <a:solidFill>
                      <a:prstClr val="black"/>
                    </a:solidFill>
                    <a:cs typeface="Arial" panose="020B0604020202020204" pitchFamily="34" charset="0"/>
                  </a:rPr>
                  <a:t>; </a:t>
                </a:r>
                <a14:m>
                  <m:oMath xmlns:m="http://schemas.openxmlformats.org/officeDocument/2006/math">
                    <m:f>
                      <m:fPr>
                        <m:ctrlPr>
                          <a:rPr lang="vi-VN" sz="4000" i="1">
                            <a:solidFill>
                              <a:prstClr val="black"/>
                            </a:solidFill>
                            <a:latin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cs typeface="Arial" panose="020B0604020202020204" pitchFamily="34" charset="0"/>
                          </a:rPr>
                          <m:t>2</m:t>
                        </m:r>
                      </m:den>
                    </m:f>
                    <m:r>
                      <a:rPr lang="vi-VN" sz="4000">
                        <a:solidFill>
                          <a:prstClr val="black"/>
                        </a:solidFill>
                        <a:latin typeface="Cambria Math" panose="02040503050406030204" pitchFamily="18" charset="0"/>
                        <a:cs typeface="Arial" panose="020B0604020202020204" pitchFamily="34" charset="0"/>
                      </a:rPr>
                      <m:t>)</m:t>
                    </m:r>
                  </m:oMath>
                </a14:m>
                <a:r>
                  <a:rPr lang="vi-VN" sz="4000">
                    <a:solidFill>
                      <a:prstClr val="black"/>
                    </a:solidFill>
                    <a:cs typeface="Arial" panose="020B0604020202020204" pitchFamily="34" charset="0"/>
                  </a:rPr>
                  <a:t> và nối lại ta được đồ thị hàm số y = tanx trên khoảng </a:t>
                </a:r>
                <a14:m>
                  <m:oMath xmlns:m="http://schemas.openxmlformats.org/officeDocument/2006/math">
                    <m:r>
                      <a:rPr lang="vi-VN" sz="4000">
                        <a:solidFill>
                          <a:prstClr val="black"/>
                        </a:solidFill>
                        <a:latin typeface="Cambria Math" panose="02040503050406030204" pitchFamily="18" charset="0"/>
                        <a:cs typeface="Arial" panose="020B0604020202020204" pitchFamily="34" charset="0"/>
                      </a:rPr>
                      <m:t>(−</m:t>
                    </m:r>
                    <m:f>
                      <m:fPr>
                        <m:ctrlPr>
                          <a:rPr lang="vi-VN" sz="4000" i="1">
                            <a:solidFill>
                              <a:prstClr val="black"/>
                            </a:solidFill>
                            <a:latin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cs typeface="Arial" panose="020B0604020202020204" pitchFamily="34" charset="0"/>
                          </a:rPr>
                          <m:t>2</m:t>
                        </m:r>
                      </m:den>
                    </m:f>
                  </m:oMath>
                </a14:m>
                <a:r>
                  <a:rPr lang="vi-VN" sz="4000">
                    <a:solidFill>
                      <a:prstClr val="black"/>
                    </a:solidFill>
                    <a:cs typeface="Arial" panose="020B0604020202020204" pitchFamily="34" charset="0"/>
                  </a:rPr>
                  <a:t>; </a:t>
                </a:r>
                <a14:m>
                  <m:oMath xmlns:m="http://schemas.openxmlformats.org/officeDocument/2006/math">
                    <m:f>
                      <m:fPr>
                        <m:ctrlPr>
                          <a:rPr lang="vi-VN" sz="4000" i="1">
                            <a:solidFill>
                              <a:prstClr val="black"/>
                            </a:solidFill>
                            <a:latin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cs typeface="Arial" panose="020B0604020202020204" pitchFamily="34" charset="0"/>
                          </a:rPr>
                          <m:t>2</m:t>
                        </m:r>
                      </m:den>
                    </m:f>
                    <m:r>
                      <a:rPr lang="vi-VN" sz="4000">
                        <a:solidFill>
                          <a:prstClr val="black"/>
                        </a:solidFill>
                        <a:latin typeface="Cambria Math" panose="02040503050406030204" pitchFamily="18" charset="0"/>
                        <a:cs typeface="Arial" panose="020B0604020202020204" pitchFamily="34" charset="0"/>
                      </a:rPr>
                      <m:t>)</m:t>
                    </m:r>
                  </m:oMath>
                </a14:m>
                <a:r>
                  <a:rPr lang="vi-VN" sz="4000">
                    <a:solidFill>
                      <a:prstClr val="black"/>
                    </a:solidFill>
                    <a:cs typeface="Arial" panose="020B0604020202020204" pitchFamily="34" charset="0"/>
                  </a:rPr>
                  <a:t> (Hình 28).</a:t>
                </a:r>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685800" y="3091153"/>
                <a:ext cx="9262202" cy="4388766"/>
              </a:xfrm>
              <a:prstGeom prst="rect">
                <a:avLst/>
              </a:prstGeom>
              <a:blipFill rotWithShape="0">
                <a:blip r:embed="rId6"/>
                <a:stretch>
                  <a:fillRect l="-2370" r="-2304"/>
                </a:stretch>
              </a:blipFill>
            </p:spPr>
            <p:txBody>
              <a:bodyPr/>
              <a:lstStyle/>
              <a:p>
                <a:r>
                  <a:rPr lang="en-US">
                    <a:noFill/>
                  </a:rPr>
                  <a:t> </a:t>
                </a:r>
              </a:p>
            </p:txBody>
          </p:sp>
        </mc:Fallback>
      </mc:AlternateContent>
    </p:spTree>
    <p:extLst>
      <p:ext uri="{BB962C8B-B14F-4D97-AF65-F5344CB8AC3E}">
        <p14:creationId xmlns:p14="http://schemas.microsoft.com/office/powerpoint/2010/main" val="9724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9"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mc:AlternateContent xmlns:mc="http://schemas.openxmlformats.org/markup-compatibility/2006" xmlns:a14="http://schemas.microsoft.com/office/drawing/2010/main">
        <mc:Choice Requires="a14">
          <p:sp>
            <p:nvSpPr>
              <p:cNvPr id="3" name="Rectangle 2"/>
              <p:cNvSpPr/>
              <p:nvPr/>
            </p:nvSpPr>
            <p:spPr>
              <a:xfrm>
                <a:off x="1428750" y="419100"/>
                <a:ext cx="15430500" cy="2397516"/>
              </a:xfrm>
              <a:prstGeom prst="rect">
                <a:avLst/>
              </a:prstGeom>
            </p:spPr>
            <p:txBody>
              <a:bodyPr wrap="square">
                <a:spAutoFit/>
              </a:bodyPr>
              <a:lstStyle/>
              <a:p>
                <a:pPr algn="just">
                  <a:lnSpc>
                    <a:spcPct val="150000"/>
                  </a:lnSpc>
                </a:pPr>
                <a:r>
                  <a:rPr lang="vi-VN" sz="4000">
                    <a:solidFill>
                      <a:prstClr val="black"/>
                    </a:solidFill>
                    <a:latin typeface="Arial" panose="020B0604020202020204" pitchFamily="34" charset="0"/>
                    <a:cs typeface="Arial" panose="020B0604020202020204" pitchFamily="34" charset="0"/>
                  </a:rPr>
                  <a:t>c) </a:t>
                </a:r>
                <a:r>
                  <a:rPr lang="en-US" sz="4000">
                    <a:latin typeface="Arial" panose="020B0604020202020204" pitchFamily="34" charset="0"/>
                    <a:cs typeface="Arial" panose="020B0604020202020204" pitchFamily="34" charset="0"/>
                  </a:rPr>
                  <a:t>Làm tương tự như trên đối với các </a:t>
                </a:r>
                <a14:m>
                  <m:oMath xmlns:m="http://schemas.openxmlformats.org/officeDocument/2006/math">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a:rPr lang="en-US" sz="4000" i="1">
                                <a:latin typeface="Cambria Math" panose="02040503050406030204" pitchFamily="18" charset="0"/>
                              </a:rPr>
                              <m:t>𝜋</m:t>
                            </m:r>
                          </m:num>
                          <m:den>
                            <m:r>
                              <a:rPr lang="en-US" sz="4000" i="1">
                                <a:latin typeface="Cambria Math" panose="02040503050406030204" pitchFamily="18" charset="0"/>
                              </a:rPr>
                              <m:t>2</m:t>
                            </m:r>
                          </m:den>
                        </m:f>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3</m:t>
                            </m:r>
                            <m:r>
                              <a:rPr lang="en-US" sz="4000" i="1">
                                <a:latin typeface="Cambria Math" panose="02040503050406030204" pitchFamily="18" charset="0"/>
                              </a:rPr>
                              <m:t>𝜋</m:t>
                            </m:r>
                          </m:num>
                          <m:den>
                            <m:r>
                              <a:rPr lang="en-US" sz="4000" i="1">
                                <a:latin typeface="Cambria Math" panose="02040503050406030204" pitchFamily="18" charset="0"/>
                              </a:rPr>
                              <m:t>2</m:t>
                            </m:r>
                          </m:den>
                        </m:f>
                      </m:e>
                    </m:d>
                    <m:r>
                      <a:rPr lang="en-US" sz="4000" i="1">
                        <a:latin typeface="Cambria Math" panose="02040503050406030204" pitchFamily="18" charset="0"/>
                      </a:rPr>
                      <m:t>;</m:t>
                    </m:r>
                    <m:d>
                      <m:dPr>
                        <m:ctrlPr>
                          <a:rPr lang="en-US" sz="4000" i="1">
                            <a:latin typeface="Cambria Math" panose="02040503050406030204" pitchFamily="18" charset="0"/>
                          </a:rPr>
                        </m:ctrlPr>
                      </m:dPr>
                      <m:e>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3</m:t>
                            </m:r>
                            <m:r>
                              <a:rPr lang="en-US" sz="4000" i="1">
                                <a:latin typeface="Cambria Math" panose="02040503050406030204" pitchFamily="18" charset="0"/>
                              </a:rPr>
                              <m:t>𝜋</m:t>
                            </m:r>
                          </m:num>
                          <m:den>
                            <m:r>
                              <a:rPr lang="en-US" sz="4000" i="1">
                                <a:latin typeface="Cambria Math" panose="02040503050406030204" pitchFamily="18" charset="0"/>
                              </a:rPr>
                              <m:t>2</m:t>
                            </m:r>
                          </m:den>
                        </m:f>
                        <m: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1">
                                <a:latin typeface="Cambria Math" panose="02040503050406030204" pitchFamily="18" charset="0"/>
                              </a:rPr>
                              <m:t>𝜋</m:t>
                            </m:r>
                          </m:num>
                          <m:den>
                            <m:r>
                              <a:rPr lang="en-US" sz="4000" i="1">
                                <a:latin typeface="Cambria Math" panose="02040503050406030204" pitchFamily="18" charset="0"/>
                              </a:rPr>
                              <m:t>2</m:t>
                            </m:r>
                          </m:den>
                        </m:f>
                      </m:e>
                    </m:d>
                    <m:r>
                      <a:rPr lang="en-US" sz="4000" i="1">
                        <a:latin typeface="Cambria Math" panose="02040503050406030204" pitchFamily="18" charset="0"/>
                      </a:rPr>
                      <m:t>,…</m:t>
                    </m:r>
                  </m:oMath>
                </a14:m>
                <a:r>
                  <a:rPr lang="en-US" sz="4000">
                    <a:latin typeface="Arial" panose="020B0604020202020204" pitchFamily="34" charset="0"/>
                    <a:cs typeface="Arial" panose="020B0604020202020204" pitchFamily="34" charset="0"/>
                  </a:rPr>
                  <a:t> ta có đồ thị hàm số y = tanx trên D được biểu diễn ở hình vẽ sau:</a:t>
                </a:r>
              </a:p>
            </p:txBody>
          </p:sp>
        </mc:Choice>
        <mc:Fallback xmlns="">
          <p:sp>
            <p:nvSpPr>
              <p:cNvPr id="3" name="Rectangle 2"/>
              <p:cNvSpPr>
                <a:spLocks noRot="1" noChangeAspect="1" noMove="1" noResize="1" noEditPoints="1" noAdjustHandles="1" noChangeArrowheads="1" noChangeShapeType="1" noTextEdit="1"/>
              </p:cNvSpPr>
              <p:nvPr/>
            </p:nvSpPr>
            <p:spPr>
              <a:xfrm>
                <a:off x="1428750" y="419100"/>
                <a:ext cx="15430500" cy="2397516"/>
              </a:xfrm>
              <a:prstGeom prst="rect">
                <a:avLst/>
              </a:prstGeom>
              <a:blipFill rotWithShape="0">
                <a:blip r:embed="rId3"/>
                <a:stretch>
                  <a:fillRect l="-1382" r="-1382" b="-5344"/>
                </a:stretch>
              </a:blipFill>
            </p:spPr>
            <p:txBody>
              <a:bodyPr/>
              <a:lstStyle/>
              <a:p>
                <a:r>
                  <a:rPr lang="en-US">
                    <a:noFill/>
                  </a:rPr>
                  <a:t> </a:t>
                </a:r>
              </a:p>
            </p:txBody>
          </p:sp>
        </mc:Fallback>
      </mc:AlternateContent>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2819400" y="2816616"/>
            <a:ext cx="12115800" cy="7212048"/>
          </a:xfrm>
          <a:prstGeom prst="rect">
            <a:avLst/>
          </a:prstGeom>
        </p:spPr>
      </p:pic>
    </p:spTree>
    <p:extLst>
      <p:ext uri="{BB962C8B-B14F-4D97-AF65-F5344CB8AC3E}">
        <p14:creationId xmlns:p14="http://schemas.microsoft.com/office/powerpoint/2010/main" val="225004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sp>
        <p:nvSpPr>
          <p:cNvPr id="3" name="Pentagon 2"/>
          <p:cNvSpPr/>
          <p:nvPr/>
        </p:nvSpPr>
        <p:spPr>
          <a:xfrm>
            <a:off x="0" y="495300"/>
            <a:ext cx="9067800" cy="1219200"/>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solidFill>
                  <a:prstClr val="white"/>
                </a:solidFill>
                <a:cs typeface="Arial" panose="020B0604020202020204" pitchFamily="34" charset="0"/>
              </a:rPr>
              <a:t>3. Tính chất của hàm số y = tanx</a:t>
            </a:r>
            <a:endParaRPr lang="en-US" sz="4000" b="1">
              <a:solidFill>
                <a:prstClr val="white"/>
              </a:solidFill>
              <a:latin typeface="Arial" panose="020B0604020202020204" pitchFamily="34" charset="0"/>
              <a:cs typeface="Arial" panose="020B0604020202020204" pitchFamily="34" charset="0"/>
            </a:endParaRPr>
          </a:p>
        </p:txBody>
      </p:sp>
      <p:sp>
        <p:nvSpPr>
          <p:cNvPr id="7" name="Rounded Rectangle 6"/>
          <p:cNvSpPr/>
          <p:nvPr/>
        </p:nvSpPr>
        <p:spPr>
          <a:xfrm>
            <a:off x="568960" y="2164072"/>
            <a:ext cx="1752600"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prstClr val="black"/>
                </a:solidFill>
                <a:cs typeface="Arial" panose="020B0604020202020204" pitchFamily="34" charset="0"/>
              </a:rPr>
              <a:t>HĐ11</a:t>
            </a:r>
            <a:endParaRPr lang="en-US" sz="4000" b="1">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2550160" y="2397752"/>
            <a:ext cx="8422640" cy="707886"/>
          </a:xfrm>
          <a:prstGeom prst="rect">
            <a:avLst/>
          </a:prstGeom>
          <a:noFill/>
        </p:spPr>
        <p:txBody>
          <a:bodyPr wrap="square" rtlCol="0">
            <a:spAutoFit/>
          </a:bodyPr>
          <a:lstStyle/>
          <a:p>
            <a:r>
              <a:rPr lang="vi-VN" sz="4000">
                <a:solidFill>
                  <a:prstClr val="black"/>
                </a:solidFill>
                <a:cs typeface="Arial" panose="020B0604020202020204" pitchFamily="34" charset="0"/>
              </a:rPr>
              <a:t>Quan sát đồ thị y = tanx ở Hình 29.</a:t>
            </a:r>
            <a:endParaRPr lang="en-US" sz="400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568960" y="3467339"/>
            <a:ext cx="9413240" cy="1015663"/>
          </a:xfrm>
          <a:prstGeom prst="rect">
            <a:avLst/>
          </a:prstGeom>
          <a:noFill/>
        </p:spPr>
        <p:txBody>
          <a:bodyPr wrap="square" rtlCol="0">
            <a:spAutoFit/>
          </a:bodyPr>
          <a:lstStyle/>
          <a:p>
            <a:pPr marL="742950" indent="-742950" algn="just">
              <a:lnSpc>
                <a:spcPct val="150000"/>
              </a:lnSpc>
              <a:buFontTx/>
              <a:buAutoNum type="alphaLcParenR"/>
            </a:pPr>
            <a:r>
              <a:rPr lang="vi-VN" sz="4000">
                <a:solidFill>
                  <a:prstClr val="black"/>
                </a:solidFill>
                <a:cs typeface="Arial" panose="020B0604020202020204" pitchFamily="34" charset="0"/>
              </a:rPr>
              <a:t>Nêu tập giá trị của hàm số y = tanx.</a:t>
            </a:r>
          </a:p>
        </p:txBody>
      </p:sp>
      <p:sp>
        <p:nvSpPr>
          <p:cNvPr id="11" name="Right Arrow 10"/>
          <p:cNvSpPr/>
          <p:nvPr/>
        </p:nvSpPr>
        <p:spPr>
          <a:xfrm>
            <a:off x="762000" y="4964379"/>
            <a:ext cx="8382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ight Arrow 13"/>
          <p:cNvSpPr/>
          <p:nvPr/>
        </p:nvSpPr>
        <p:spPr>
          <a:xfrm>
            <a:off x="762000" y="8391458"/>
            <a:ext cx="8382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568960" y="5699924"/>
            <a:ext cx="15661640" cy="1938992"/>
          </a:xfrm>
          <a:prstGeom prst="rect">
            <a:avLst/>
          </a:prstGeom>
        </p:spPr>
        <p:txBody>
          <a:bodyPr wrap="square">
            <a:spAutoFit/>
          </a:bodyPr>
          <a:lstStyle/>
          <a:p>
            <a:pPr marL="742950" lvl="0" indent="-742950" algn="just">
              <a:lnSpc>
                <a:spcPct val="150000"/>
              </a:lnSpc>
              <a:buFont typeface="+mj-lt"/>
              <a:buAutoNum type="alphaLcParenR" startAt="2"/>
            </a:pPr>
            <a:r>
              <a:rPr lang="vi-VN" sz="4000">
                <a:solidFill>
                  <a:prstClr val="black"/>
                </a:solidFill>
                <a:cs typeface="Arial" panose="020B0604020202020204" pitchFamily="34" charset="0"/>
              </a:rPr>
              <a:t>Gốc tọa độ có là tâm đối xứng của đồ thị hàm số không? Từ đó kết luận tính chẵn, lẻ của đồ thị hàm số y = tanx. </a:t>
            </a:r>
            <a:endParaRPr lang="en-US" sz="4000">
              <a:solidFill>
                <a:prstClr val="black"/>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5829" y="562101"/>
            <a:ext cx="7696471" cy="4581399"/>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1931401" y="4789557"/>
                <a:ext cx="8660128" cy="707886"/>
              </a:xfrm>
              <a:prstGeom prst="rect">
                <a:avLst/>
              </a:prstGeom>
            </p:spPr>
            <p:txBody>
              <a:bodyPr wrap="none">
                <a:spAutoFit/>
              </a:bodyPr>
              <a:lstStyle/>
              <a:p>
                <a:r>
                  <a:rPr lang="en-US" sz="4000" kern="0">
                    <a:solidFill>
                      <a:srgbClr val="0070C0"/>
                    </a:solidFill>
                    <a:latin typeface="Arial" panose="020B0604020202020204" pitchFamily="34" charset="0"/>
                    <a:ea typeface="Times New Roman" panose="02020603050405020304" pitchFamily="18" charset="0"/>
                    <a:cs typeface="Arial" panose="020B0604020202020204" pitchFamily="34" charset="0"/>
                  </a:rPr>
                  <a:t>Tập giá trị của hàm số </a:t>
                </a:r>
                <a14:m>
                  <m:oMath xmlns:m="http://schemas.openxmlformats.org/officeDocument/2006/math">
                    <m:r>
                      <a:rPr lang="en-US" sz="4000"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4000"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en-US" sz="4000" kern="0">
                    <a:solidFill>
                      <a:srgbClr val="0070C0"/>
                    </a:solidFill>
                    <a:effectLst/>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a:rPr lang="en-US" sz="4000"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ℝ</m:t>
                    </m:r>
                  </m:oMath>
                </a14:m>
                <a:r>
                  <a:rPr lang="en-US" sz="4000" kern="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solidFill>
                    <a:srgbClr val="0070C0"/>
                  </a:solidFill>
                  <a:latin typeface="Arial" panose="020B060402020202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931401" y="4789557"/>
                <a:ext cx="8660128" cy="707886"/>
              </a:xfrm>
              <a:prstGeom prst="rect">
                <a:avLst/>
              </a:prstGeom>
              <a:blipFill rotWithShape="0">
                <a:blip r:embed="rId4"/>
                <a:stretch>
                  <a:fillRect l="-2535" t="-15517" r="-1549" b="-36207"/>
                </a:stretch>
              </a:blipFill>
            </p:spPr>
            <p:txBody>
              <a:bodyPr/>
              <a:lstStyle/>
              <a:p>
                <a:r>
                  <a:rPr lang="en-US">
                    <a:noFill/>
                  </a:rPr>
                  <a:t> </a:t>
                </a:r>
              </a:p>
            </p:txBody>
          </p:sp>
        </mc:Fallback>
      </mc:AlternateContent>
      <p:sp>
        <p:nvSpPr>
          <p:cNvPr id="18" name="Rectangle 17"/>
          <p:cNvSpPr/>
          <p:nvPr/>
        </p:nvSpPr>
        <p:spPr>
          <a:xfrm>
            <a:off x="2057400" y="7802962"/>
            <a:ext cx="13384799" cy="1938992"/>
          </a:xfrm>
          <a:prstGeom prst="rect">
            <a:avLst/>
          </a:prstGeom>
        </p:spPr>
        <p:txBody>
          <a:bodyPr wrap="square">
            <a:spAutoFit/>
          </a:bodyPr>
          <a:lstStyle/>
          <a:p>
            <a:pPr algn="just">
              <a:lnSpc>
                <a:spcPct val="150000"/>
              </a:lnSpc>
            </a:pPr>
            <a:r>
              <a:rPr lang="en-US" sz="4000">
                <a:solidFill>
                  <a:srgbClr val="0070C0"/>
                </a:solidFill>
                <a:latin typeface="Arial" panose="020B0604020202020204" pitchFamily="34" charset="0"/>
                <a:cs typeface="Arial" panose="020B0604020202020204" pitchFamily="34" charset="0"/>
              </a:rPr>
              <a:t>Gốc toạ độ là tâm đối xứng của đồ thị hàm số y</a:t>
            </a:r>
            <a:r>
              <a:rPr lang="vi-VN" sz="4000">
                <a:solidFill>
                  <a:srgbClr val="0070C0"/>
                </a:solidFill>
                <a:latin typeface="Arial" panose="020B0604020202020204" pitchFamily="34" charset="0"/>
                <a:cs typeface="Arial" panose="020B0604020202020204" pitchFamily="34" charset="0"/>
              </a:rPr>
              <a:t> </a:t>
            </a:r>
            <a:r>
              <a:rPr lang="en-US" sz="4000">
                <a:solidFill>
                  <a:srgbClr val="0070C0"/>
                </a:solidFill>
                <a:latin typeface="Arial" panose="020B0604020202020204" pitchFamily="34" charset="0"/>
                <a:cs typeface="Arial" panose="020B0604020202020204" pitchFamily="34" charset="0"/>
              </a:rPr>
              <a:t>=</a:t>
            </a:r>
            <a:r>
              <a:rPr lang="vi-VN" sz="4000">
                <a:solidFill>
                  <a:srgbClr val="0070C0"/>
                </a:solidFill>
                <a:latin typeface="Arial" panose="020B0604020202020204" pitchFamily="34" charset="0"/>
                <a:cs typeface="Arial" panose="020B0604020202020204" pitchFamily="34" charset="0"/>
              </a:rPr>
              <a:t> </a:t>
            </a:r>
            <a:r>
              <a:rPr lang="en-US" sz="4000">
                <a:solidFill>
                  <a:srgbClr val="0070C0"/>
                </a:solidFill>
                <a:latin typeface="Arial" panose="020B0604020202020204" pitchFamily="34" charset="0"/>
                <a:cs typeface="Arial" panose="020B0604020202020204" pitchFamily="34" charset="0"/>
              </a:rPr>
              <a:t>tan⁡x.</a:t>
            </a:r>
          </a:p>
          <a:p>
            <a:pPr algn="just">
              <a:lnSpc>
                <a:spcPct val="150000"/>
              </a:lnSpc>
            </a:pPr>
            <a:r>
              <a:rPr lang="en-US" sz="4000">
                <a:solidFill>
                  <a:srgbClr val="0070C0"/>
                </a:solidFill>
                <a:latin typeface="Arial" panose="020B0604020202020204" pitchFamily="34" charset="0"/>
                <a:cs typeface="Arial" panose="020B0604020202020204" pitchFamily="34" charset="0"/>
              </a:rPr>
              <a:t>Do đó hàm số y</a:t>
            </a:r>
            <a:r>
              <a:rPr lang="vi-VN" sz="4000">
                <a:solidFill>
                  <a:srgbClr val="0070C0"/>
                </a:solidFill>
                <a:latin typeface="Arial" panose="020B0604020202020204" pitchFamily="34" charset="0"/>
                <a:cs typeface="Arial" panose="020B0604020202020204" pitchFamily="34" charset="0"/>
              </a:rPr>
              <a:t> </a:t>
            </a:r>
            <a:r>
              <a:rPr lang="en-US" sz="4000">
                <a:solidFill>
                  <a:srgbClr val="0070C0"/>
                </a:solidFill>
                <a:latin typeface="Arial" panose="020B0604020202020204" pitchFamily="34" charset="0"/>
                <a:cs typeface="Arial" panose="020B0604020202020204" pitchFamily="34" charset="0"/>
              </a:rPr>
              <a:t>=</a:t>
            </a:r>
            <a:r>
              <a:rPr lang="vi-VN" sz="4000">
                <a:solidFill>
                  <a:srgbClr val="0070C0"/>
                </a:solidFill>
                <a:latin typeface="Arial" panose="020B0604020202020204" pitchFamily="34" charset="0"/>
                <a:cs typeface="Arial" panose="020B0604020202020204" pitchFamily="34" charset="0"/>
              </a:rPr>
              <a:t> </a:t>
            </a:r>
            <a:r>
              <a:rPr lang="en-US" sz="4000">
                <a:solidFill>
                  <a:srgbClr val="0070C0"/>
                </a:solidFill>
                <a:latin typeface="Arial" panose="020B0604020202020204" pitchFamily="34" charset="0"/>
                <a:cs typeface="Arial" panose="020B0604020202020204" pitchFamily="34" charset="0"/>
              </a:rPr>
              <a:t>tan⁡x là hàm số lẻ.</a:t>
            </a: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40429" y="7790262"/>
            <a:ext cx="2418860" cy="2224920"/>
          </a:xfrm>
          <a:prstGeom prst="rect">
            <a:avLst/>
          </a:prstGeom>
        </p:spPr>
      </p:pic>
    </p:spTree>
    <p:extLst>
      <p:ext uri="{BB962C8B-B14F-4D97-AF65-F5344CB8AC3E}">
        <p14:creationId xmlns:p14="http://schemas.microsoft.com/office/powerpoint/2010/main" val="1846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strVal val="#ppt_x"/>
                                          </p:val>
                                        </p:tav>
                                        <p:tav tm="100000">
                                          <p:val>
                                            <p:strVal val="#ppt_x"/>
                                          </p:val>
                                        </p:tav>
                                      </p:tavLst>
                                    </p:anim>
                                    <p:anim calcmode="lin" valueType="num">
                                      <p:cBhvr>
                                        <p:cTn id="3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2" presetClass="entr" presetSubtype="8"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p:tgtEl>
                                          <p:spTgt spid="11"/>
                                        </p:tgtEl>
                                        <p:attrNameLst>
                                          <p:attrName>ppt_x</p:attrName>
                                        </p:attrNameLst>
                                      </p:cBhvr>
                                      <p:tavLst>
                                        <p:tav tm="0">
                                          <p:val>
                                            <p:strVal val="#ppt_x-#ppt_w*1.125000"/>
                                          </p:val>
                                        </p:tav>
                                        <p:tav tm="100000">
                                          <p:val>
                                            <p:strVal val="#ppt_x"/>
                                          </p:val>
                                        </p:tav>
                                      </p:tavLst>
                                    </p:anim>
                                    <p:animEffect transition="in" filter="wipe(right)">
                                      <p:cBhvr>
                                        <p:cTn id="40" dur="500"/>
                                        <p:tgtEl>
                                          <p:spTgt spid="11"/>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8"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p:tgtEl>
                                          <p:spTgt spid="14"/>
                                        </p:tgtEl>
                                        <p:attrNameLst>
                                          <p:attrName>ppt_x</p:attrName>
                                        </p:attrNameLst>
                                      </p:cBhvr>
                                      <p:tavLst>
                                        <p:tav tm="0">
                                          <p:val>
                                            <p:strVal val="#ppt_x-#ppt_w*1.125000"/>
                                          </p:val>
                                        </p:tav>
                                        <p:tav tm="100000">
                                          <p:val>
                                            <p:strVal val="#ppt_x"/>
                                          </p:val>
                                        </p:tav>
                                      </p:tavLst>
                                    </p:anim>
                                    <p:animEffect transition="in" filter="wipe(right)">
                                      <p:cBhvr>
                                        <p:cTn id="50" dur="500"/>
                                        <p:tgtEl>
                                          <p:spTgt spid="14"/>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p:bldP spid="10" grpId="0"/>
      <p:bldP spid="11" grpId="0" animBg="1"/>
      <p:bldP spid="14" grpId="0" animBg="1"/>
      <p:bldP spid="12" grpId="0"/>
      <p:bldP spid="17" grpId="0"/>
      <p:bldP spid="1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mc:AlternateContent xmlns:mc="http://schemas.openxmlformats.org/markup-compatibility/2006" xmlns:a14="http://schemas.microsoft.com/office/drawing/2010/main">
        <mc:Choice Requires="a14">
          <p:sp>
            <p:nvSpPr>
              <p:cNvPr id="4" name="Rectangle 3"/>
              <p:cNvSpPr/>
              <p:nvPr/>
            </p:nvSpPr>
            <p:spPr>
              <a:xfrm>
                <a:off x="800100" y="226340"/>
                <a:ext cx="16687800" cy="3128421"/>
              </a:xfrm>
              <a:prstGeom prst="rect">
                <a:avLst/>
              </a:prstGeom>
            </p:spPr>
            <p:txBody>
              <a:bodyPr wrap="square">
                <a:spAutoFit/>
              </a:bodyPr>
              <a:lstStyle/>
              <a:p>
                <a:pPr algn="just">
                  <a:lnSpc>
                    <a:spcPct val="150000"/>
                  </a:lnSpc>
                </a:pPr>
                <a:r>
                  <a:rPr lang="vi-VN" sz="3400">
                    <a:solidFill>
                      <a:prstClr val="black"/>
                    </a:solidFill>
                    <a:latin typeface="Arial" panose="020B0604020202020204" pitchFamily="34" charset="0"/>
                    <a:cs typeface="Arial" panose="020B0604020202020204" pitchFamily="34" charset="0"/>
                  </a:rPr>
                  <a:t>c) </a:t>
                </a:r>
                <a:r>
                  <a:rPr lang="en-US" sz="3400">
                    <a:latin typeface="Arial" panose="020B0604020202020204" pitchFamily="34" charset="0"/>
                    <a:cs typeface="Arial" panose="020B0604020202020204" pitchFamily="34" charset="0"/>
                  </a:rPr>
                  <a:t>Bằng cách dịch chuyển đồ thị hàm số </a:t>
                </a:r>
                <a14:m>
                  <m:oMath xmlns:m="http://schemas.openxmlformats.org/officeDocument/2006/math">
                    <m:r>
                      <a:rPr lang="en-US" sz="3400" i="1">
                        <a:latin typeface="Cambria Math" panose="02040503050406030204" pitchFamily="18" charset="0"/>
                      </a:rPr>
                      <m:t>𝑦</m:t>
                    </m:r>
                    <m:r>
                      <a:rPr lang="en-US" sz="3400" i="1">
                        <a:latin typeface="Cambria Math" panose="02040503050406030204" pitchFamily="18" charset="0"/>
                      </a:rPr>
                      <m:t>=</m:t>
                    </m:r>
                    <m:func>
                      <m:funcPr>
                        <m:ctrlPr>
                          <a:rPr lang="en-US" sz="3400" i="1">
                            <a:latin typeface="Cambria Math" panose="02040503050406030204" pitchFamily="18" charset="0"/>
                          </a:rPr>
                        </m:ctrlPr>
                      </m:funcPr>
                      <m:fName>
                        <m:r>
                          <m:rPr>
                            <m:sty m:val="p"/>
                          </m:rPr>
                          <a:rPr lang="en-US" sz="3400">
                            <a:latin typeface="Cambria Math" panose="02040503050406030204" pitchFamily="18" charset="0"/>
                          </a:rPr>
                          <m:t>tan</m:t>
                        </m:r>
                      </m:fName>
                      <m:e>
                        <m:r>
                          <a:rPr lang="en-US" sz="3400" i="1">
                            <a:latin typeface="Cambria Math" panose="02040503050406030204" pitchFamily="18" charset="0"/>
                          </a:rPr>
                          <m:t>𝑥</m:t>
                        </m:r>
                      </m:e>
                    </m:func>
                  </m:oMath>
                </a14:m>
                <a:r>
                  <a:rPr lang="en-US" sz="3400">
                    <a:latin typeface="Arial" panose="020B0604020202020204" pitchFamily="34" charset="0"/>
                    <a:cs typeface="Arial" panose="020B0604020202020204" pitchFamily="34" charset="0"/>
                  </a:rPr>
                  <a:t> trên khoảng </a:t>
                </a:r>
                <a14:m>
                  <m:oMath xmlns:m="http://schemas.openxmlformats.org/officeDocument/2006/math">
                    <m:d>
                      <m:dPr>
                        <m:ctrlPr>
                          <a:rPr lang="en-US" sz="3400" i="1">
                            <a:latin typeface="Cambria Math" panose="02040503050406030204" pitchFamily="18" charset="0"/>
                          </a:rPr>
                        </m:ctrlPr>
                      </m:dPr>
                      <m:e>
                        <m:r>
                          <a:rPr lang="en-US" sz="3400" i="1">
                            <a:latin typeface="Cambria Math" panose="02040503050406030204" pitchFamily="18" charset="0"/>
                          </a:rPr>
                          <m:t>−</m:t>
                        </m:r>
                        <m:f>
                          <m:fPr>
                            <m:ctrlPr>
                              <a:rPr lang="en-US" sz="3400" i="1">
                                <a:latin typeface="Cambria Math" panose="02040503050406030204" pitchFamily="18" charset="0"/>
                              </a:rPr>
                            </m:ctrlPr>
                          </m:fPr>
                          <m:num>
                            <m:r>
                              <a:rPr lang="en-US" sz="3400" i="1">
                                <a:latin typeface="Cambria Math" panose="02040503050406030204" pitchFamily="18" charset="0"/>
                              </a:rPr>
                              <m:t>𝜋</m:t>
                            </m:r>
                          </m:num>
                          <m:den>
                            <m:r>
                              <a:rPr lang="en-US" sz="3400" i="1">
                                <a:latin typeface="Cambria Math" panose="02040503050406030204" pitchFamily="18" charset="0"/>
                              </a:rPr>
                              <m:t>2</m:t>
                            </m:r>
                          </m:den>
                        </m:f>
                        <m:r>
                          <a:rPr lang="en-US" sz="3400" i="1">
                            <a:latin typeface="Cambria Math" panose="02040503050406030204" pitchFamily="18" charset="0"/>
                          </a:rPr>
                          <m:t>;</m:t>
                        </m:r>
                        <m:f>
                          <m:fPr>
                            <m:ctrlPr>
                              <a:rPr lang="en-US" sz="3400" i="1">
                                <a:latin typeface="Cambria Math" panose="02040503050406030204" pitchFamily="18" charset="0"/>
                              </a:rPr>
                            </m:ctrlPr>
                          </m:fPr>
                          <m:num>
                            <m:r>
                              <a:rPr lang="en-US" sz="3400" i="1">
                                <a:latin typeface="Cambria Math" panose="02040503050406030204" pitchFamily="18" charset="0"/>
                              </a:rPr>
                              <m:t>𝜋</m:t>
                            </m:r>
                          </m:num>
                          <m:den>
                            <m:r>
                              <a:rPr lang="en-US" sz="3400" i="1">
                                <a:latin typeface="Cambria Math" panose="02040503050406030204" pitchFamily="18" charset="0"/>
                              </a:rPr>
                              <m:t>2</m:t>
                            </m:r>
                          </m:den>
                        </m:f>
                      </m:e>
                    </m:d>
                  </m:oMath>
                </a14:m>
                <a:r>
                  <a:rPr lang="en-US" sz="3400">
                    <a:latin typeface="Arial" panose="020B0604020202020204" pitchFamily="34" charset="0"/>
                    <a:cs typeface="Arial" panose="020B0604020202020204" pitchFamily="34" charset="0"/>
                  </a:rPr>
                  <a:t>  song song với trục hoành sang phải theo đoạn có độ dài π, ta </a:t>
                </a:r>
                <a:r>
                  <a:rPr lang="vi-VN" sz="3400">
                    <a:latin typeface="Arial" panose="020B0604020202020204" pitchFamily="34" charset="0"/>
                    <a:cs typeface="Arial" panose="020B0604020202020204" pitchFamily="34" charset="0"/>
                  </a:rPr>
                  <a:t>có</a:t>
                </a:r>
                <a:r>
                  <a:rPr lang="en-US" sz="3400">
                    <a:latin typeface="Arial" panose="020B0604020202020204" pitchFamily="34" charset="0"/>
                    <a:cs typeface="Arial" panose="020B0604020202020204" pitchFamily="34" charset="0"/>
                  </a:rPr>
                  <a:t> nhận được đồ thị hàm số </a:t>
                </a:r>
                <a14:m>
                  <m:oMath xmlns:m="http://schemas.openxmlformats.org/officeDocument/2006/math">
                    <m:r>
                      <a:rPr lang="en-US" sz="3400" i="1">
                        <a:latin typeface="Cambria Math" panose="02040503050406030204" pitchFamily="18" charset="0"/>
                      </a:rPr>
                      <m:t>𝑦</m:t>
                    </m:r>
                    <m:r>
                      <a:rPr lang="en-US" sz="3400" i="1">
                        <a:latin typeface="Cambria Math" panose="02040503050406030204" pitchFamily="18" charset="0"/>
                      </a:rPr>
                      <m:t>=</m:t>
                    </m:r>
                    <m:func>
                      <m:funcPr>
                        <m:ctrlPr>
                          <a:rPr lang="en-US" sz="3400" i="1">
                            <a:latin typeface="Cambria Math" panose="02040503050406030204" pitchFamily="18" charset="0"/>
                          </a:rPr>
                        </m:ctrlPr>
                      </m:funcPr>
                      <m:fName>
                        <m:r>
                          <m:rPr>
                            <m:sty m:val="p"/>
                          </m:rPr>
                          <a:rPr lang="en-US" sz="3400">
                            <a:latin typeface="Cambria Math" panose="02040503050406030204" pitchFamily="18" charset="0"/>
                          </a:rPr>
                          <m:t>tan</m:t>
                        </m:r>
                      </m:fName>
                      <m:e>
                        <m:r>
                          <a:rPr lang="en-US" sz="3400" i="1">
                            <a:latin typeface="Cambria Math" panose="02040503050406030204" pitchFamily="18" charset="0"/>
                          </a:rPr>
                          <m:t>𝑥</m:t>
                        </m:r>
                      </m:e>
                    </m:func>
                  </m:oMath>
                </a14:m>
                <a:r>
                  <a:rPr lang="en-US" sz="3400">
                    <a:latin typeface="Arial" panose="020B0604020202020204" pitchFamily="34" charset="0"/>
                    <a:cs typeface="Arial" panose="020B0604020202020204" pitchFamily="34" charset="0"/>
                  </a:rPr>
                  <a:t> trên khoảng </a:t>
                </a:r>
                <a14:m>
                  <m:oMath xmlns:m="http://schemas.openxmlformats.org/officeDocument/2006/math">
                    <m:d>
                      <m:dPr>
                        <m:ctrlPr>
                          <a:rPr lang="en-US" sz="3400" i="1">
                            <a:latin typeface="Cambria Math" panose="02040503050406030204" pitchFamily="18" charset="0"/>
                          </a:rPr>
                        </m:ctrlPr>
                      </m:dPr>
                      <m:e>
                        <m:f>
                          <m:fPr>
                            <m:ctrlPr>
                              <a:rPr lang="en-US" sz="3400" i="1">
                                <a:latin typeface="Cambria Math" panose="02040503050406030204" pitchFamily="18" charset="0"/>
                              </a:rPr>
                            </m:ctrlPr>
                          </m:fPr>
                          <m:num>
                            <m:r>
                              <a:rPr lang="en-US" sz="3400" i="1">
                                <a:latin typeface="Cambria Math" panose="02040503050406030204" pitchFamily="18" charset="0"/>
                              </a:rPr>
                              <m:t>𝜋</m:t>
                            </m:r>
                          </m:num>
                          <m:den>
                            <m:r>
                              <a:rPr lang="en-US" sz="3400" i="1">
                                <a:latin typeface="Cambria Math" panose="02040503050406030204" pitchFamily="18" charset="0"/>
                              </a:rPr>
                              <m:t>2</m:t>
                            </m:r>
                          </m:den>
                        </m:f>
                        <m:r>
                          <a:rPr lang="en-US" sz="3400" i="1">
                            <a:latin typeface="Cambria Math" panose="02040503050406030204" pitchFamily="18" charset="0"/>
                          </a:rPr>
                          <m:t>;</m:t>
                        </m:r>
                        <m:f>
                          <m:fPr>
                            <m:ctrlPr>
                              <a:rPr lang="en-US" sz="3400" i="1">
                                <a:latin typeface="Cambria Math" panose="02040503050406030204" pitchFamily="18" charset="0"/>
                              </a:rPr>
                            </m:ctrlPr>
                          </m:fPr>
                          <m:num>
                            <m:r>
                              <a:rPr lang="en-US" sz="3400" i="1">
                                <a:latin typeface="Cambria Math" panose="02040503050406030204" pitchFamily="18" charset="0"/>
                              </a:rPr>
                              <m:t>3</m:t>
                            </m:r>
                            <m:r>
                              <a:rPr lang="en-US" sz="3400" i="1">
                                <a:latin typeface="Cambria Math" panose="02040503050406030204" pitchFamily="18" charset="0"/>
                              </a:rPr>
                              <m:t>𝜋</m:t>
                            </m:r>
                          </m:num>
                          <m:den>
                            <m:r>
                              <a:rPr lang="en-US" sz="3400" i="1">
                                <a:latin typeface="Cambria Math" panose="02040503050406030204" pitchFamily="18" charset="0"/>
                              </a:rPr>
                              <m:t>2</m:t>
                            </m:r>
                          </m:den>
                        </m:f>
                      </m:e>
                    </m:d>
                    <m:r>
                      <a:rPr lang="vi-VN" sz="3400" b="0" i="0" smtClean="0">
                        <a:latin typeface="Cambria Math" panose="02040503050406030204" pitchFamily="18" charset="0"/>
                      </a:rPr>
                      <m:t> </m:t>
                    </m:r>
                  </m:oMath>
                </a14:m>
                <a:r>
                  <a:rPr lang="vi-VN" sz="3400">
                    <a:solidFill>
                      <a:prstClr val="black"/>
                    </a:solidFill>
                    <a:latin typeface="Arial" panose="020B0604020202020204" pitchFamily="34" charset="0"/>
                    <a:cs typeface="Arial" panose="020B0604020202020204" pitchFamily="34" charset="0"/>
                  </a:rPr>
                  <a:t>hay không? Hàm số y = tanx có là hàm số tuần hoàn hay không?</a:t>
                </a:r>
                <a:endParaRPr lang="en-US" sz="3400">
                  <a:solidFill>
                    <a:prstClr val="black"/>
                  </a:solidFill>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00100" y="226340"/>
                <a:ext cx="16687800" cy="3128421"/>
              </a:xfrm>
              <a:prstGeom prst="rect">
                <a:avLst/>
              </a:prstGeom>
              <a:blipFill rotWithShape="0">
                <a:blip r:embed="rId3"/>
                <a:stretch>
                  <a:fillRect l="-1023" r="-986" b="-1754"/>
                </a:stretch>
              </a:blipFill>
            </p:spPr>
            <p:txBody>
              <a:bodyPr/>
              <a:lstStyle/>
              <a:p>
                <a:r>
                  <a:rPr lang="en-US">
                    <a:noFill/>
                  </a:rPr>
                  <a:t> </a:t>
                </a:r>
              </a:p>
            </p:txBody>
          </p:sp>
        </mc:Fallback>
      </mc:AlternateContent>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02419"/>
            <a:ext cx="8107382" cy="4825998"/>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8166101" y="3583680"/>
                <a:ext cx="9372599" cy="1837811"/>
              </a:xfrm>
              <a:prstGeom prst="rect">
                <a:avLst/>
              </a:prstGeom>
            </p:spPr>
            <p:txBody>
              <a:bodyPr wrap="square">
                <a:spAutoFit/>
              </a:bodyPr>
              <a:lstStyle/>
              <a:p>
                <a:pPr algn="just">
                  <a:lnSpc>
                    <a:spcPct val="140000"/>
                  </a:lnSpc>
                </a:pPr>
                <a:r>
                  <a:rPr lang="en-US" sz="3400" kern="0">
                    <a:solidFill>
                      <a:srgbClr val="002060"/>
                    </a:solidFill>
                    <a:latin typeface="Arial" panose="020B0604020202020204" pitchFamily="34" charset="0"/>
                    <a:ea typeface="Times New Roman" panose="02020603050405020304" pitchFamily="18" charset="0"/>
                    <a:cs typeface="Arial" panose="020B0604020202020204" pitchFamily="34" charset="0"/>
                  </a:rPr>
                  <a:t>Làm tương tự như trên ta sẽ được đồ thị hàm số </a:t>
                </a:r>
                <a14:m>
                  <m:oMath xmlns:m="http://schemas.openxmlformats.org/officeDocument/2006/math">
                    <m:r>
                      <m:rPr>
                        <m:sty m:val="p"/>
                      </m:rPr>
                      <a:rPr lang="en-US" sz="3400" kern="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y</m:t>
                    </m:r>
                    <m:r>
                      <a:rPr lang="en-US" sz="3400" kern="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4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3400" kern="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3400" kern="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x</m:t>
                        </m:r>
                      </m:e>
                    </m:func>
                  </m:oMath>
                </a14:m>
                <a:r>
                  <a:rPr lang="en-US" sz="3400" kern="0">
                    <a:solidFill>
                      <a:srgbClr val="002060"/>
                    </a:solidFill>
                    <a:effectLst/>
                    <a:latin typeface="Arial" panose="020B0604020202020204" pitchFamily="34" charset="0"/>
                    <a:ea typeface="Times New Roman" panose="02020603050405020304" pitchFamily="18" charset="0"/>
                    <a:cs typeface="Arial" panose="020B0604020202020204" pitchFamily="34" charset="0"/>
                  </a:rPr>
                  <a:t> trên </a:t>
                </a:r>
                <a14:m>
                  <m:oMath xmlns:m="http://schemas.openxmlformats.org/officeDocument/2006/math">
                    <m:r>
                      <a:rPr lang="en-US" sz="3400" i="1" kern="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ℝ</m:t>
                    </m:r>
                    <m:r>
                      <a:rPr lang="en-US" sz="3400" kern="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34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4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400" kern="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400" kern="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3400" kern="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400" kern="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kπ</m:t>
                        </m:r>
                      </m:e>
                      <m:e>
                        <m:r>
                          <m:rPr>
                            <m:sty m:val="p"/>
                          </m:rPr>
                          <a:rPr lang="en-US" sz="3400" kern="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k</m:t>
                        </m:r>
                        <m:r>
                          <a:rPr lang="en-US" sz="3400" kern="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400" i="1" kern="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ℤ</m:t>
                        </m:r>
                      </m:e>
                    </m:d>
                  </m:oMath>
                </a14:m>
                <a:endParaRPr lang="en-US" sz="3400">
                  <a:solidFill>
                    <a:srgbClr val="002060"/>
                  </a:solidFill>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166101" y="3583680"/>
                <a:ext cx="9372599" cy="1837811"/>
              </a:xfrm>
              <a:prstGeom prst="rect">
                <a:avLst/>
              </a:prstGeom>
              <a:blipFill rotWithShape="0">
                <a:blip r:embed="rId5"/>
                <a:stretch>
                  <a:fillRect l="-1822" r="-1822" b="-36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166101" y="5551030"/>
                <a:ext cx="9144000" cy="3296865"/>
              </a:xfrm>
              <a:prstGeom prst="rect">
                <a:avLst/>
              </a:prstGeom>
            </p:spPr>
            <p:txBody>
              <a:bodyPr>
                <a:spAutoFit/>
              </a:bodyPr>
              <a:lstStyle/>
              <a:p>
                <a:pPr algn="just">
                  <a:lnSpc>
                    <a:spcPct val="140000"/>
                  </a:lnSpc>
                  <a:spcAft>
                    <a:spcPts val="0"/>
                  </a:spcAft>
                </a:pPr>
                <a:r>
                  <a:rPr lang="en-US" sz="3400">
                    <a:solidFill>
                      <a:srgbClr val="002060"/>
                    </a:solidFill>
                    <a:latin typeface="Arial" panose="020B0604020202020204" pitchFamily="34" charset="0"/>
                    <a:ea typeface="Times New Roman" panose="02020603050405020304" pitchFamily="18" charset="0"/>
                    <a:cs typeface="Arial" panose="020B0604020202020204" pitchFamily="34" charset="0"/>
                  </a:rPr>
                  <a:t>Xét hàm số </a:t>
                </a:r>
                <a14:m>
                  <m:oMath xmlns:m="http://schemas.openxmlformats.org/officeDocument/2006/math">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f</m:t>
                    </m:r>
                    <m:d>
                      <m:dPr>
                        <m:ctrlPr>
                          <a:rPr lang="en-US" sz="34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x</m:t>
                        </m:r>
                      </m:e>
                    </m:d>
                    <m: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y</m:t>
                    </m:r>
                    <m: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4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x</m:t>
                        </m:r>
                      </m:e>
                    </m:func>
                  </m:oMath>
                </a14:m>
                <a:r>
                  <a:rPr lang="en-US" sz="34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trên </a:t>
                </a:r>
                <a14:m>
                  <m:oMath xmlns:m="http://schemas.openxmlformats.org/officeDocument/2006/math">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D</m:t>
                    </m:r>
                    <m: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4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ℝ</m:t>
                    </m:r>
                    <m: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34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4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kπ</m:t>
                        </m:r>
                      </m:e>
                      <m:e>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k</m:t>
                        </m:r>
                        <m: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4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ℤ</m:t>
                        </m:r>
                      </m:e>
                    </m:d>
                  </m:oMath>
                </a14:m>
                <a:r>
                  <a:rPr lang="en-US" sz="34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T</m:t>
                    </m:r>
                    <m: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π</m:t>
                    </m:r>
                  </m:oMath>
                </a14:m>
                <a:r>
                  <a:rPr lang="en-US" sz="34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D</m:t>
                    </m:r>
                  </m:oMath>
                </a14:m>
                <a:r>
                  <a:rPr lang="en-US" sz="34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ta có:</a:t>
                </a:r>
                <a:endParaRPr lang="en-US" sz="34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40000"/>
                  </a:lnSpc>
                  <a:spcAft>
                    <a:spcPts val="0"/>
                  </a:spcAft>
                  <a:buFont typeface="Arial" panose="020B0604020202020204" pitchFamily="34" charset="0"/>
                  <a:buChar char="•"/>
                </a:pPr>
                <a14:m>
                  <m:oMath xmlns:m="http://schemas.openxmlformats.org/officeDocument/2006/math">
                    <m:r>
                      <m:rPr>
                        <m:sty m:val="p"/>
                      </m:rPr>
                      <a:rPr lang="nl-NL"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nl-NL"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π</m:t>
                    </m:r>
                    <m:r>
                      <a:rPr lang="nl-NL"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D</m:t>
                    </m:r>
                  </m:oMath>
                </a14:m>
                <a:r>
                  <a:rPr lang="nl-NL" sz="34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nl-NL"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nl-NL" sz="34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π</m:t>
                    </m:r>
                    <m:r>
                      <a:rPr lang="nl-NL"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D</m:t>
                    </m:r>
                  </m:oMath>
                </a14:m>
                <a:r>
                  <a:rPr lang="nl-NL" sz="340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en-US" sz="34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40000"/>
                  </a:lnSpc>
                  <a:spcAft>
                    <a:spcPts val="0"/>
                  </a:spcAft>
                  <a:buFont typeface="Arial" panose="020B0604020202020204" pitchFamily="34" charset="0"/>
                  <a:buChar char="•"/>
                </a:pPr>
                <a14:m>
                  <m:oMath xmlns:m="http://schemas.openxmlformats.org/officeDocument/2006/math">
                    <m:r>
                      <m:rPr>
                        <m:sty m:val="p"/>
                      </m:rPr>
                      <a:rPr lang="nl-NL"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f</m:t>
                    </m:r>
                    <m:d>
                      <m:dPr>
                        <m:ctrlPr>
                          <a:rPr lang="en-US" sz="34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nl-NL"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nl-NL"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π</m:t>
                        </m:r>
                      </m:e>
                    </m:d>
                    <m:r>
                      <a:rPr lang="nl-NL"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f</m:t>
                    </m:r>
                    <m:d>
                      <m:dPr>
                        <m:ctrlPr>
                          <a:rPr lang="en-US" sz="34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nl-NL"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x</m:t>
                        </m:r>
                      </m:e>
                    </m:d>
                  </m:oMath>
                </a14:m>
                <a:r>
                  <a:rPr lang="nl-NL" sz="340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en-US" sz="340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166101" y="5551030"/>
                <a:ext cx="9144000" cy="3296865"/>
              </a:xfrm>
              <a:prstGeom prst="rect">
                <a:avLst/>
              </a:prstGeom>
              <a:blipFill rotWithShape="0">
                <a:blip r:embed="rId6"/>
                <a:stretch>
                  <a:fillRect l="-1867" r="-67" b="-5556"/>
                </a:stretch>
              </a:blipFill>
            </p:spPr>
            <p:txBody>
              <a:bodyPr/>
              <a:lstStyle/>
              <a:p>
                <a:r>
                  <a:rPr lang="en-US">
                    <a:noFill/>
                  </a:rPr>
                  <a:t> </a:t>
                </a:r>
              </a:p>
            </p:txBody>
          </p:sp>
        </mc:Fallback>
      </mc:AlternateContent>
      <p:sp>
        <p:nvSpPr>
          <p:cNvPr id="7" name="Rectangle 6"/>
          <p:cNvSpPr/>
          <p:nvPr/>
        </p:nvSpPr>
        <p:spPr>
          <a:xfrm>
            <a:off x="6842639" y="9067374"/>
            <a:ext cx="10721461" cy="615553"/>
          </a:xfrm>
          <a:prstGeom prst="rect">
            <a:avLst/>
          </a:prstGeom>
        </p:spPr>
        <p:txBody>
          <a:bodyPr wrap="none">
            <a:spAutoFit/>
          </a:bodyPr>
          <a:lstStyle/>
          <a:p>
            <a:r>
              <a:rPr lang="vi-VN" sz="3400">
                <a:solidFill>
                  <a:srgbClr val="C00000"/>
                </a:solidFill>
                <a:latin typeface="Arial" panose="020B0604020202020204" pitchFamily="34" charset="0"/>
                <a:cs typeface="Arial" panose="020B0604020202020204" pitchFamily="34" charset="0"/>
              </a:rPr>
              <a:t>Hàm </a:t>
            </a:r>
            <a:r>
              <a:rPr lang="en-US" sz="3400">
                <a:solidFill>
                  <a:srgbClr val="C00000"/>
                </a:solidFill>
                <a:latin typeface="Arial" panose="020B0604020202020204" pitchFamily="34" charset="0"/>
                <a:cs typeface="Arial" panose="020B0604020202020204" pitchFamily="34" charset="0"/>
              </a:rPr>
              <a:t>số y</a:t>
            </a:r>
            <a:r>
              <a:rPr lang="vi-VN" sz="3400">
                <a:solidFill>
                  <a:srgbClr val="C00000"/>
                </a:solidFill>
                <a:latin typeface="Arial" panose="020B0604020202020204" pitchFamily="34" charset="0"/>
                <a:cs typeface="Arial" panose="020B0604020202020204" pitchFamily="34" charset="0"/>
              </a:rPr>
              <a:t> </a:t>
            </a:r>
            <a:r>
              <a:rPr lang="en-US" sz="3400">
                <a:solidFill>
                  <a:srgbClr val="C00000"/>
                </a:solidFill>
                <a:latin typeface="Arial" panose="020B0604020202020204" pitchFamily="34" charset="0"/>
                <a:cs typeface="Arial" panose="020B0604020202020204" pitchFamily="34" charset="0"/>
              </a:rPr>
              <a:t>=</a:t>
            </a:r>
            <a:r>
              <a:rPr lang="vi-VN" sz="3400">
                <a:solidFill>
                  <a:srgbClr val="C00000"/>
                </a:solidFill>
                <a:latin typeface="Arial" panose="020B0604020202020204" pitchFamily="34" charset="0"/>
                <a:cs typeface="Arial" panose="020B0604020202020204" pitchFamily="34" charset="0"/>
              </a:rPr>
              <a:t> </a:t>
            </a:r>
            <a:r>
              <a:rPr lang="en-US" sz="3400">
                <a:solidFill>
                  <a:srgbClr val="C00000"/>
                </a:solidFill>
                <a:latin typeface="Arial" panose="020B0604020202020204" pitchFamily="34" charset="0"/>
                <a:cs typeface="Arial" panose="020B0604020202020204" pitchFamily="34" charset="0"/>
              </a:rPr>
              <a:t>tan⁡x là hàm số tuần hoàn với chu kì T</a:t>
            </a:r>
            <a:r>
              <a:rPr lang="vi-VN" sz="3400">
                <a:solidFill>
                  <a:srgbClr val="C00000"/>
                </a:solidFill>
                <a:latin typeface="Arial" panose="020B0604020202020204" pitchFamily="34" charset="0"/>
                <a:cs typeface="Arial" panose="020B0604020202020204" pitchFamily="34" charset="0"/>
              </a:rPr>
              <a:t> </a:t>
            </a:r>
            <a:r>
              <a:rPr lang="en-US" sz="3400">
                <a:solidFill>
                  <a:srgbClr val="C00000"/>
                </a:solidFill>
                <a:latin typeface="Arial" panose="020B0604020202020204" pitchFamily="34" charset="0"/>
                <a:cs typeface="Arial" panose="020B0604020202020204" pitchFamily="34" charset="0"/>
              </a:rPr>
              <a:t>=</a:t>
            </a:r>
            <a:r>
              <a:rPr lang="vi-VN" sz="3400">
                <a:solidFill>
                  <a:srgbClr val="C00000"/>
                </a:solidFill>
                <a:latin typeface="Arial" panose="020B0604020202020204" pitchFamily="34" charset="0"/>
                <a:cs typeface="Arial" panose="020B0604020202020204" pitchFamily="34" charset="0"/>
              </a:rPr>
              <a:t> </a:t>
            </a:r>
            <a:r>
              <a:rPr lang="el-GR" sz="3400">
                <a:solidFill>
                  <a:srgbClr val="C00000"/>
                </a:solidFill>
                <a:latin typeface="Arial" panose="020B0604020202020204" pitchFamily="34" charset="0"/>
                <a:cs typeface="Arial" panose="020B0604020202020204" pitchFamily="34" charset="0"/>
              </a:rPr>
              <a:t>π.</a:t>
            </a:r>
          </a:p>
        </p:txBody>
      </p:sp>
      <p:sp>
        <p:nvSpPr>
          <p:cNvPr id="12" name="Right Arrow 11"/>
          <p:cNvSpPr/>
          <p:nvPr/>
        </p:nvSpPr>
        <p:spPr>
          <a:xfrm>
            <a:off x="5486400" y="9184650"/>
            <a:ext cx="8382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7"/>
          <a:stretch>
            <a:fillRect/>
          </a:stretch>
        </p:blipFill>
        <p:spPr>
          <a:xfrm>
            <a:off x="1393757" y="8189775"/>
            <a:ext cx="1342647" cy="2154866"/>
          </a:xfrm>
          <a:prstGeom prst="rect">
            <a:avLst/>
          </a:prstGeom>
        </p:spPr>
      </p:pic>
    </p:spTree>
    <p:extLst>
      <p:ext uri="{BB962C8B-B14F-4D97-AF65-F5344CB8AC3E}">
        <p14:creationId xmlns:p14="http://schemas.microsoft.com/office/powerpoint/2010/main" val="38266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p:tgtEl>
                                          <p:spTgt spid="12"/>
                                        </p:tgtEl>
                                        <p:attrNameLst>
                                          <p:attrName>ppt_x</p:attrName>
                                        </p:attrNameLst>
                                      </p:cBhvr>
                                      <p:tavLst>
                                        <p:tav tm="0">
                                          <p:val>
                                            <p:strVal val="#ppt_x-#ppt_w*1.125000"/>
                                          </p:val>
                                        </p:tav>
                                        <p:tav tm="100000">
                                          <p:val>
                                            <p:strVal val="#ppt_x"/>
                                          </p:val>
                                        </p:tav>
                                      </p:tavLst>
                                    </p:anim>
                                    <p:animEffect transition="in" filter="wipe(right)">
                                      <p:cBhvr>
                                        <p:cTn id="31" dur="500"/>
                                        <p:tgtEl>
                                          <p:spTgt spid="1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sp>
        <p:nvSpPr>
          <p:cNvPr id="4" name="Rectangle 3"/>
          <p:cNvSpPr/>
          <p:nvPr/>
        </p:nvSpPr>
        <p:spPr>
          <a:xfrm>
            <a:off x="1066800" y="419100"/>
            <a:ext cx="14020800" cy="1015663"/>
          </a:xfrm>
          <a:prstGeom prst="rect">
            <a:avLst/>
          </a:prstGeom>
        </p:spPr>
        <p:txBody>
          <a:bodyPr wrap="square">
            <a:spAutoFit/>
          </a:bodyPr>
          <a:lstStyle/>
          <a:p>
            <a:pPr algn="just">
              <a:lnSpc>
                <a:spcPct val="150000"/>
              </a:lnSpc>
            </a:pPr>
            <a:r>
              <a:rPr lang="vi-VN" sz="4000">
                <a:solidFill>
                  <a:prstClr val="black"/>
                </a:solidFill>
                <a:cs typeface="Arial" panose="020B0604020202020204" pitchFamily="34" charset="0"/>
              </a:rPr>
              <a:t>d) Tìm khoảng đồng biến, nghịch biến của hàm số y = tanx</a:t>
            </a:r>
            <a:endParaRPr lang="en-US" sz="4000">
              <a:solidFill>
                <a:prstClr val="black"/>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0" y="1853863"/>
            <a:ext cx="8730940" cy="5197177"/>
          </a:xfrm>
          <a:prstGeom prst="rect">
            <a:avLst/>
          </a:prstGeom>
        </p:spPr>
      </p:pic>
      <p:pic>
        <p:nvPicPr>
          <p:cNvPr id="9" name="Picture 8"/>
          <p:cNvPicPr>
            <a:picLocks noChangeAspect="1"/>
          </p:cNvPicPr>
          <p:nvPr/>
        </p:nvPicPr>
        <p:blipFill>
          <a:blip r:embed="rId4"/>
          <a:stretch>
            <a:fillRect/>
          </a:stretch>
        </p:blipFill>
        <p:spPr>
          <a:xfrm>
            <a:off x="8458200" y="1542945"/>
            <a:ext cx="9528021" cy="6022144"/>
          </a:xfrm>
          <a:prstGeom prst="rect">
            <a:avLst/>
          </a:prstGeom>
        </p:spPr>
      </p:pic>
      <p:pic>
        <p:nvPicPr>
          <p:cNvPr id="11" name="Picture 10"/>
          <p:cNvPicPr>
            <a:picLocks noChangeAspect="1"/>
          </p:cNvPicPr>
          <p:nvPr/>
        </p:nvPicPr>
        <p:blipFill>
          <a:blip r:embed="rId5"/>
          <a:stretch>
            <a:fillRect/>
          </a:stretch>
        </p:blipFill>
        <p:spPr>
          <a:xfrm>
            <a:off x="2159633" y="7728076"/>
            <a:ext cx="15826588" cy="2395936"/>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680" y="8033616"/>
            <a:ext cx="1530953" cy="1296207"/>
          </a:xfrm>
          <a:prstGeom prst="rect">
            <a:avLst/>
          </a:prstGeom>
        </p:spPr>
      </p:pic>
    </p:spTree>
    <p:extLst>
      <p:ext uri="{BB962C8B-B14F-4D97-AF65-F5344CB8AC3E}">
        <p14:creationId xmlns:p14="http://schemas.microsoft.com/office/powerpoint/2010/main" val="354856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sp>
        <p:nvSpPr>
          <p:cNvPr id="3" name="Freeform 3"/>
          <p:cNvSpPr/>
          <p:nvPr/>
        </p:nvSpPr>
        <p:spPr>
          <a:xfrm rot="1085182" flipH="1">
            <a:off x="12906577" y="265876"/>
            <a:ext cx="5118959" cy="4523299"/>
          </a:xfrm>
          <a:custGeom>
            <a:avLst/>
            <a:gdLst/>
            <a:ahLst/>
            <a:cxnLst/>
            <a:rect l="l" t="t" r="r" b="b"/>
            <a:pathLst>
              <a:path w="5118959" h="4523299">
                <a:moveTo>
                  <a:pt x="5118959" y="0"/>
                </a:moveTo>
                <a:lnTo>
                  <a:pt x="0" y="0"/>
                </a:lnTo>
                <a:lnTo>
                  <a:pt x="0" y="4523299"/>
                </a:lnTo>
                <a:lnTo>
                  <a:pt x="5118959" y="4523299"/>
                </a:lnTo>
                <a:lnTo>
                  <a:pt x="5118959"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26" name="Group 25"/>
          <p:cNvGrpSpPr/>
          <p:nvPr/>
        </p:nvGrpSpPr>
        <p:grpSpPr>
          <a:xfrm>
            <a:off x="685800" y="1022006"/>
            <a:ext cx="16687800" cy="8122938"/>
            <a:chOff x="1253342" y="1022006"/>
            <a:chExt cx="15325866" cy="8122938"/>
          </a:xfrm>
        </p:grpSpPr>
        <p:grpSp>
          <p:nvGrpSpPr>
            <p:cNvPr id="5" name="Group 5"/>
            <p:cNvGrpSpPr/>
            <p:nvPr/>
          </p:nvGrpSpPr>
          <p:grpSpPr>
            <a:xfrm rot="21391586">
              <a:off x="1253342" y="1022006"/>
              <a:ext cx="15128561" cy="7925856"/>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rot="191834">
              <a:off x="1450647" y="1219088"/>
              <a:ext cx="15128561" cy="792585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rot="21533177">
              <a:off x="1450647" y="1219088"/>
              <a:ext cx="15128561" cy="792585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a:off x="1450647" y="1219088"/>
              <a:ext cx="15128561" cy="792585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grpSp>
        <p:nvGrpSpPr>
          <p:cNvPr id="22" name="Group 22"/>
          <p:cNvGrpSpPr/>
          <p:nvPr/>
        </p:nvGrpSpPr>
        <p:grpSpPr>
          <a:xfrm rot="3146640">
            <a:off x="15750824" y="7754465"/>
            <a:ext cx="2382434" cy="2508718"/>
            <a:chOff x="0" y="0"/>
            <a:chExt cx="3176579" cy="3344957"/>
          </a:xfrm>
        </p:grpSpPr>
        <p:sp>
          <p:nvSpPr>
            <p:cNvPr id="23" name="Freeform 23"/>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4" name="Freeform 24"/>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5" name="Freeform 25"/>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grpSp>
      <p:grpSp>
        <p:nvGrpSpPr>
          <p:cNvPr id="29" name="Group 28"/>
          <p:cNvGrpSpPr/>
          <p:nvPr/>
        </p:nvGrpSpPr>
        <p:grpSpPr>
          <a:xfrm>
            <a:off x="573141" y="94214"/>
            <a:ext cx="4404729" cy="2299055"/>
            <a:chOff x="454896" y="330975"/>
            <a:chExt cx="4404729" cy="2299055"/>
          </a:xfrm>
        </p:grpSpPr>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4896" y="330975"/>
              <a:ext cx="4404729" cy="2299055"/>
            </a:xfrm>
            <a:prstGeom prst="rect">
              <a:avLst/>
            </a:prstGeom>
          </p:spPr>
        </p:pic>
        <p:sp>
          <p:nvSpPr>
            <p:cNvPr id="28" name="TextBox 27"/>
            <p:cNvSpPr txBox="1"/>
            <p:nvPr/>
          </p:nvSpPr>
          <p:spPr>
            <a:xfrm>
              <a:off x="843068" y="988991"/>
              <a:ext cx="3628383" cy="769441"/>
            </a:xfrm>
            <a:prstGeom prst="rect">
              <a:avLst/>
            </a:prstGeom>
            <a:noFill/>
          </p:spPr>
          <p:txBody>
            <a:bodyPr wrap="square" rtlCol="0">
              <a:spAutoFit/>
            </a:bodyPr>
            <a:lstStyle/>
            <a:p>
              <a:pPr algn="ctr"/>
              <a:r>
                <a:rPr lang="vi-VN" sz="4400" b="1">
                  <a:solidFill>
                    <a:prstClr val="black"/>
                  </a:solidFill>
                  <a:cs typeface="Arial" panose="020B0604020202020204" pitchFamily="34" charset="0"/>
                </a:rPr>
                <a:t>KẾT LUẬN</a:t>
              </a:r>
              <a:endParaRPr lang="en-US" sz="4400" b="1" dirty="0">
                <a:solidFill>
                  <a:prstClr val="black"/>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 name="TextBox 3"/>
              <p:cNvSpPr txBox="1"/>
              <p:nvPr/>
            </p:nvSpPr>
            <p:spPr>
              <a:xfrm>
                <a:off x="1445833" y="2527525"/>
                <a:ext cx="15373358" cy="1015663"/>
              </a:xfrm>
              <a:prstGeom prst="rect">
                <a:avLst/>
              </a:prstGeom>
              <a:noFill/>
            </p:spPr>
            <p:txBody>
              <a:bodyPr wrap="square" rtlCol="0">
                <a:spAutoFit/>
              </a:bodyPr>
              <a:lstStyle/>
              <a:p>
                <a:pPr algn="just">
                  <a:lnSpc>
                    <a:spcPct val="150000"/>
                  </a:lnSpc>
                </a:pPr>
                <a:r>
                  <a:rPr lang="vi-VN" sz="4000">
                    <a:solidFill>
                      <a:srgbClr val="C00000"/>
                    </a:solidFill>
                    <a:cs typeface="Arial" panose="020B0604020202020204" pitchFamily="34" charset="0"/>
                  </a:rPr>
                  <a:t>Hàm số y = tanx có tập giá trị là </a:t>
                </a:r>
                <a14:m>
                  <m:oMath xmlns:m="http://schemas.openxmlformats.org/officeDocument/2006/math">
                    <m:r>
                      <a:rPr lang="vi-VN" sz="4000" i="1" smtClean="0">
                        <a:solidFill>
                          <a:srgbClr val="C00000"/>
                        </a:solidFill>
                        <a:latin typeface="Cambria Math" panose="02040503050406030204" pitchFamily="18" charset="0"/>
                        <a:ea typeface="Cambria Math" panose="02040503050406030204" pitchFamily="18" charset="0"/>
                        <a:cs typeface="Arial" panose="020B0604020202020204" pitchFamily="34" charset="0"/>
                      </a:rPr>
                      <m:t>ℝ</m:t>
                    </m:r>
                  </m:oMath>
                </a14:m>
                <a:r>
                  <a:rPr lang="vi-VN" sz="4000">
                    <a:solidFill>
                      <a:srgbClr val="C00000"/>
                    </a:solidFill>
                    <a:cs typeface="Arial" panose="020B0604020202020204" pitchFamily="34" charset="0"/>
                  </a:rPr>
                  <a:t> và có những tính chất sau:</a:t>
                </a:r>
                <a:endParaRPr lang="en-US" sz="4000">
                  <a:solidFill>
                    <a:srgbClr val="C00000"/>
                  </a:solidFill>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445833" y="2527525"/>
                <a:ext cx="15373358" cy="1015663"/>
              </a:xfrm>
              <a:prstGeom prst="rect">
                <a:avLst/>
              </a:prstGeom>
              <a:blipFill rotWithShape="0">
                <a:blip r:embed="rId14"/>
                <a:stretch>
                  <a:fillRect l="-1388"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1450527" y="3548985"/>
                <a:ext cx="15034712" cy="5167505"/>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fr-FR" sz="4000">
                    <a:latin typeface="Arial" panose="020B0604020202020204" pitchFamily="34" charset="0"/>
                    <a:cs typeface="Arial" panose="020B0604020202020204" pitchFamily="34" charset="0"/>
                  </a:rPr>
                  <a:t>Hàm số </a:t>
                </a:r>
                <a14:m>
                  <m:oMath xmlns:m="http://schemas.openxmlformats.org/officeDocument/2006/math">
                    <m:r>
                      <m:rPr>
                        <m:sty m:val="p"/>
                      </m:rPr>
                      <a:rPr lang="en-US" sz="4000" i="0">
                        <a:latin typeface="Cambria Math" panose="02040503050406030204" pitchFamily="18" charset="0"/>
                      </a:rPr>
                      <m:t>y</m:t>
                    </m:r>
                    <m:r>
                      <a:rPr lang="fr-FR" sz="4000" i="0">
                        <a:latin typeface="Cambria Math" panose="02040503050406030204" pitchFamily="18" charset="0"/>
                      </a:rPr>
                      <m:t>=</m:t>
                    </m:r>
                    <m:func>
                      <m:funcPr>
                        <m:ctrlPr>
                          <a:rPr lang="en-US" sz="4000" i="1">
                            <a:latin typeface="Cambria Math" panose="02040503050406030204" pitchFamily="18" charset="0"/>
                          </a:rPr>
                        </m:ctrlPr>
                      </m:funcPr>
                      <m:fName>
                        <m:r>
                          <m:rPr>
                            <m:sty m:val="p"/>
                          </m:rPr>
                          <a:rPr lang="fr-FR" sz="4000" i="0">
                            <a:latin typeface="Cambria Math" panose="02040503050406030204" pitchFamily="18" charset="0"/>
                          </a:rPr>
                          <m:t>tan</m:t>
                        </m:r>
                      </m:fName>
                      <m:e>
                        <m:r>
                          <m:rPr>
                            <m:sty m:val="p"/>
                          </m:rPr>
                          <a:rPr lang="en-US" sz="4000" i="0">
                            <a:latin typeface="Cambria Math" panose="02040503050406030204" pitchFamily="18" charset="0"/>
                          </a:rPr>
                          <m:t>x</m:t>
                        </m:r>
                      </m:e>
                    </m:func>
                  </m:oMath>
                </a14:m>
                <a:r>
                  <a:rPr lang="fr-FR" sz="4000">
                    <a:latin typeface="Arial" panose="020B0604020202020204" pitchFamily="34" charset="0"/>
                    <a:cs typeface="Arial" panose="020B0604020202020204" pitchFamily="34" charset="0"/>
                  </a:rPr>
                  <a:t> là hàm số lẻ, có đồ thị đối xứng qua gốc tọa độ O;</a:t>
                </a:r>
                <a:endParaRPr lang="en-US" sz="40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4000">
                    <a:latin typeface="Arial" panose="020B0604020202020204" pitchFamily="34" charset="0"/>
                    <a:cs typeface="Arial" panose="020B0604020202020204" pitchFamily="34" charset="0"/>
                  </a:rPr>
                  <a:t>Hàm số </a:t>
                </a:r>
                <a14:m>
                  <m:oMath xmlns:m="http://schemas.openxmlformats.org/officeDocument/2006/math">
                    <m:r>
                      <m:rPr>
                        <m:sty m:val="p"/>
                      </m:rPr>
                      <a:rPr lang="en-US" sz="4000" i="0">
                        <a:latin typeface="Cambria Math" panose="02040503050406030204" pitchFamily="18" charset="0"/>
                      </a:rPr>
                      <m:t>y</m:t>
                    </m:r>
                    <m:r>
                      <a:rPr lang="fr-FR" sz="4000" i="0">
                        <a:latin typeface="Cambria Math" panose="02040503050406030204" pitchFamily="18" charset="0"/>
                      </a:rPr>
                      <m:t>=</m:t>
                    </m:r>
                    <m:func>
                      <m:funcPr>
                        <m:ctrlPr>
                          <a:rPr lang="en-US" sz="4000" i="1">
                            <a:latin typeface="Cambria Math" panose="02040503050406030204" pitchFamily="18" charset="0"/>
                          </a:rPr>
                        </m:ctrlPr>
                      </m:funcPr>
                      <m:fName>
                        <m:r>
                          <m:rPr>
                            <m:sty m:val="p"/>
                          </m:rPr>
                          <a:rPr lang="fr-FR" sz="4000" i="0">
                            <a:latin typeface="Cambria Math" panose="02040503050406030204" pitchFamily="18" charset="0"/>
                          </a:rPr>
                          <m:t>tan</m:t>
                        </m:r>
                      </m:fName>
                      <m:e>
                        <m:r>
                          <m:rPr>
                            <m:sty m:val="p"/>
                          </m:rPr>
                          <a:rPr lang="en-US" sz="4000" i="0">
                            <a:latin typeface="Cambria Math" panose="02040503050406030204" pitchFamily="18" charset="0"/>
                          </a:rPr>
                          <m:t>x</m:t>
                        </m:r>
                      </m:e>
                    </m:func>
                  </m:oMath>
                </a14:m>
                <a:r>
                  <a:rPr lang="fr-FR" sz="4000">
                    <a:latin typeface="Arial" panose="020B0604020202020204" pitchFamily="34" charset="0"/>
                    <a:cs typeface="Arial" panose="020B0604020202020204" pitchFamily="34" charset="0"/>
                  </a:rPr>
                  <a:t> tuần hoàn chu kì </a:t>
                </a:r>
                <a14:m>
                  <m:oMath xmlns:m="http://schemas.openxmlformats.org/officeDocument/2006/math">
                    <m:r>
                      <m:rPr>
                        <m:sty m:val="p"/>
                      </m:rPr>
                      <a:rPr lang="en-US" sz="4000" i="0">
                        <a:latin typeface="Cambria Math" panose="02040503050406030204" pitchFamily="18" charset="0"/>
                      </a:rPr>
                      <m:t>π</m:t>
                    </m:r>
                  </m:oMath>
                </a14:m>
                <a:r>
                  <a:rPr lang="fr-FR"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4000">
                    <a:latin typeface="Arial" panose="020B0604020202020204" pitchFamily="34" charset="0"/>
                    <a:cs typeface="Arial" panose="020B0604020202020204" pitchFamily="34" charset="0"/>
                  </a:rPr>
                  <a:t>Hàm số </a:t>
                </a:r>
                <a14:m>
                  <m:oMath xmlns:m="http://schemas.openxmlformats.org/officeDocument/2006/math">
                    <m:r>
                      <m:rPr>
                        <m:sty m:val="p"/>
                      </m:rPr>
                      <a:rPr lang="en-US" sz="4000" i="0">
                        <a:latin typeface="Cambria Math" panose="02040503050406030204" pitchFamily="18" charset="0"/>
                      </a:rPr>
                      <m:t>y</m:t>
                    </m:r>
                    <m:r>
                      <a:rPr lang="fr-FR" sz="4000" i="0">
                        <a:latin typeface="Cambria Math" panose="02040503050406030204" pitchFamily="18" charset="0"/>
                      </a:rPr>
                      <m:t>=</m:t>
                    </m:r>
                    <m:func>
                      <m:funcPr>
                        <m:ctrlPr>
                          <a:rPr lang="en-US" sz="4000" i="1">
                            <a:latin typeface="Cambria Math" panose="02040503050406030204" pitchFamily="18" charset="0"/>
                          </a:rPr>
                        </m:ctrlPr>
                      </m:funcPr>
                      <m:fName>
                        <m:r>
                          <m:rPr>
                            <m:sty m:val="p"/>
                          </m:rPr>
                          <a:rPr lang="fr-FR" sz="4000" i="0">
                            <a:latin typeface="Cambria Math" panose="02040503050406030204" pitchFamily="18" charset="0"/>
                          </a:rPr>
                          <m:t>tan</m:t>
                        </m:r>
                      </m:fName>
                      <m:e>
                        <m:r>
                          <m:rPr>
                            <m:sty m:val="p"/>
                          </m:rPr>
                          <a:rPr lang="en-US" sz="4000" i="0">
                            <a:latin typeface="Cambria Math" panose="02040503050406030204" pitchFamily="18" charset="0"/>
                          </a:rPr>
                          <m:t>x</m:t>
                        </m:r>
                      </m:e>
                    </m:func>
                  </m:oMath>
                </a14:m>
                <a:r>
                  <a:rPr lang="fr-FR" sz="4000">
                    <a:latin typeface="Arial" panose="020B0604020202020204" pitchFamily="34" charset="0"/>
                    <a:cs typeface="Arial" panose="020B0604020202020204" pitchFamily="34" charset="0"/>
                  </a:rPr>
                  <a:t> đồng biến trên mỗi khoảng </a:t>
                </a:r>
                <a14:m>
                  <m:oMath xmlns:m="http://schemas.openxmlformats.org/officeDocument/2006/math">
                    <m:d>
                      <m:dPr>
                        <m:ctrlPr>
                          <a:rPr lang="en-US" sz="4000" i="1">
                            <a:latin typeface="Cambria Math" panose="02040503050406030204" pitchFamily="18" charset="0"/>
                          </a:rPr>
                        </m:ctrlPr>
                      </m:dPr>
                      <m:e>
                        <m:r>
                          <a:rPr lang="fr-FR" sz="4000" i="0">
                            <a:latin typeface="Cambria Math" panose="02040503050406030204" pitchFamily="18" charset="0"/>
                          </a:rPr>
                          <m:t>−</m:t>
                        </m:r>
                        <m:f>
                          <m:fPr>
                            <m:ctrlPr>
                              <a:rPr lang="en-US" sz="4000" i="1">
                                <a:latin typeface="Cambria Math" panose="02040503050406030204" pitchFamily="18" charset="0"/>
                              </a:rPr>
                            </m:ctrlPr>
                          </m:fPr>
                          <m:num>
                            <m:r>
                              <m:rPr>
                                <m:sty m:val="p"/>
                              </m:rPr>
                              <a:rPr lang="en-US" sz="4000" i="0">
                                <a:latin typeface="Cambria Math" panose="02040503050406030204" pitchFamily="18" charset="0"/>
                              </a:rPr>
                              <m:t>π</m:t>
                            </m:r>
                          </m:num>
                          <m:den>
                            <m:r>
                              <a:rPr lang="fr-FR" sz="4000" i="0">
                                <a:latin typeface="Cambria Math" panose="02040503050406030204" pitchFamily="18" charset="0"/>
                              </a:rPr>
                              <m:t>2</m:t>
                            </m:r>
                          </m:den>
                        </m:f>
                        <m:r>
                          <a:rPr lang="fr-FR" sz="4000" i="0">
                            <a:latin typeface="Cambria Math" panose="02040503050406030204" pitchFamily="18" charset="0"/>
                          </a:rPr>
                          <m:t>+</m:t>
                        </m:r>
                        <m:r>
                          <m:rPr>
                            <m:sty m:val="p"/>
                          </m:rPr>
                          <a:rPr lang="en-US" sz="4000" i="0">
                            <a:latin typeface="Cambria Math" panose="02040503050406030204" pitchFamily="18" charset="0"/>
                          </a:rPr>
                          <m:t>kπ</m:t>
                        </m:r>
                        <m:r>
                          <a:rPr lang="fr-FR" sz="4000" i="0">
                            <a:latin typeface="Cambria Math" panose="02040503050406030204" pitchFamily="18" charset="0"/>
                          </a:rPr>
                          <m:t>;</m:t>
                        </m:r>
                        <m:f>
                          <m:fPr>
                            <m:ctrlPr>
                              <a:rPr lang="en-US" sz="4000" i="1">
                                <a:latin typeface="Cambria Math" panose="02040503050406030204" pitchFamily="18" charset="0"/>
                              </a:rPr>
                            </m:ctrlPr>
                          </m:fPr>
                          <m:num>
                            <m:r>
                              <m:rPr>
                                <m:sty m:val="p"/>
                              </m:rPr>
                              <a:rPr lang="en-US" sz="4000" i="0">
                                <a:latin typeface="Cambria Math" panose="02040503050406030204" pitchFamily="18" charset="0"/>
                              </a:rPr>
                              <m:t>π</m:t>
                            </m:r>
                          </m:num>
                          <m:den>
                            <m:r>
                              <a:rPr lang="fr-FR" sz="4000" i="0">
                                <a:latin typeface="Cambria Math" panose="02040503050406030204" pitchFamily="18" charset="0"/>
                              </a:rPr>
                              <m:t>2</m:t>
                            </m:r>
                          </m:den>
                        </m:f>
                        <m:r>
                          <a:rPr lang="fr-FR" sz="4000" i="0">
                            <a:latin typeface="Cambria Math" panose="02040503050406030204" pitchFamily="18" charset="0"/>
                          </a:rPr>
                          <m:t>+</m:t>
                        </m:r>
                        <m:r>
                          <m:rPr>
                            <m:sty m:val="p"/>
                          </m:rPr>
                          <a:rPr lang="en-US" sz="4000" i="0">
                            <a:latin typeface="Cambria Math" panose="02040503050406030204" pitchFamily="18" charset="0"/>
                          </a:rPr>
                          <m:t>kπ</m:t>
                        </m:r>
                      </m:e>
                    </m:d>
                  </m:oMath>
                </a14:m>
                <a:r>
                  <a:rPr lang="fr-FR" sz="4000">
                    <a:latin typeface="Arial" panose="020B0604020202020204" pitchFamily="34" charset="0"/>
                    <a:cs typeface="Arial" panose="020B0604020202020204" pitchFamily="34" charset="0"/>
                  </a:rPr>
                  <a:t> với </a:t>
                </a:r>
                <a14:m>
                  <m:oMath xmlns:m="http://schemas.openxmlformats.org/officeDocument/2006/math">
                    <m:r>
                      <m:rPr>
                        <m:sty m:val="p"/>
                      </m:rPr>
                      <a:rPr lang="en-US" sz="4000" i="0">
                        <a:latin typeface="Cambria Math" panose="02040503050406030204" pitchFamily="18" charset="0"/>
                      </a:rPr>
                      <m:t>k</m:t>
                    </m:r>
                    <m:r>
                      <a:rPr lang="fr-FR" sz="4000" i="0">
                        <a:latin typeface="Cambria Math" panose="02040503050406030204" pitchFamily="18" charset="0"/>
                      </a:rPr>
                      <m:t>∈</m:t>
                    </m:r>
                    <m:r>
                      <a:rPr lang="fr-FR" sz="4000" i="0">
                        <a:latin typeface="Cambria Math" panose="02040503050406030204" pitchFamily="18" charset="0"/>
                      </a:rPr>
                      <m:t>ℤ</m:t>
                    </m:r>
                  </m:oMath>
                </a14:m>
                <a:r>
                  <a:rPr lang="fr-FR"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450527" y="3548985"/>
                <a:ext cx="15034712" cy="5167505"/>
              </a:xfrm>
              <a:prstGeom prst="rect">
                <a:avLst/>
              </a:prstGeom>
              <a:blipFill rotWithShape="0">
                <a:blip r:embed="rId15"/>
                <a:stretch>
                  <a:fillRect l="-1298" r="-1419" b="-1887"/>
                </a:stretch>
              </a:blipFill>
            </p:spPr>
            <p:txBody>
              <a:bodyPr/>
              <a:lstStyle/>
              <a:p>
                <a:r>
                  <a:rPr lang="en-US">
                    <a:noFill/>
                  </a:rPr>
                  <a:t> </a:t>
                </a:r>
              </a:p>
            </p:txBody>
          </p:sp>
        </mc:Fallback>
      </mc:AlternateContent>
    </p:spTree>
    <p:extLst>
      <p:ext uri="{BB962C8B-B14F-4D97-AF65-F5344CB8AC3E}">
        <p14:creationId xmlns:p14="http://schemas.microsoft.com/office/powerpoint/2010/main" val="157162448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fade">
                                      <p:cBhvr>
                                        <p:cTn id="11" dur="500"/>
                                        <p:tgtEl>
                                          <p:spTgt spid="18">
                                            <p:txEl>
                                              <p:pRg st="0" end="0"/>
                                            </p:txEl>
                                          </p:spTgt>
                                        </p:tgtEl>
                                      </p:cBhvr>
                                    </p:animEffect>
                                    <p:anim calcmode="lin" valueType="num">
                                      <p:cBhvr>
                                        <p:cTn id="12"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3" dur="5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fade">
                                      <p:cBhvr>
                                        <p:cTn id="17" dur="500"/>
                                        <p:tgtEl>
                                          <p:spTgt spid="18">
                                            <p:txEl>
                                              <p:pRg st="1" end="1"/>
                                            </p:txEl>
                                          </p:spTgt>
                                        </p:tgtEl>
                                      </p:cBhvr>
                                    </p:animEffect>
                                    <p:anim calcmode="lin" valueType="num">
                                      <p:cBhvr>
                                        <p:cTn id="18"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animEffect transition="in" filter="fade">
                                      <p:cBhvr>
                                        <p:cTn id="23" dur="500"/>
                                        <p:tgtEl>
                                          <p:spTgt spid="18">
                                            <p:txEl>
                                              <p:pRg st="2" end="2"/>
                                            </p:txEl>
                                          </p:spTgt>
                                        </p:tgtEl>
                                      </p:cBhvr>
                                    </p:animEffect>
                                    <p:anim calcmode="lin" valueType="num">
                                      <p:cBhvr>
                                        <p:cTn id="24"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sp>
        <p:nvSpPr>
          <p:cNvPr id="3" name="Horizontal Scroll 2"/>
          <p:cNvSpPr/>
          <p:nvPr/>
        </p:nvSpPr>
        <p:spPr>
          <a:xfrm>
            <a:off x="870558" y="332189"/>
            <a:ext cx="5377842" cy="1998858"/>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4000" b="1">
                <a:solidFill>
                  <a:prstClr val="black"/>
                </a:solidFill>
                <a:cs typeface="Arial" panose="020B0604020202020204" pitchFamily="34" charset="0"/>
              </a:rPr>
              <a:t>Ví dụ 5 (SGK - tr.29)</a:t>
            </a:r>
            <a:endParaRPr lang="en-US" sz="4000" b="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6609080" y="885342"/>
                <a:ext cx="11277600" cy="892552"/>
              </a:xfrm>
              <a:prstGeom prst="rect">
                <a:avLst/>
              </a:prstGeom>
              <a:noFill/>
            </p:spPr>
            <p:txBody>
              <a:bodyPr wrap="square" rtlCol="0">
                <a:spAutoFit/>
              </a:bodyPr>
              <a:lstStyle/>
              <a:p>
                <a:pPr algn="just">
                  <a:lnSpc>
                    <a:spcPct val="130000"/>
                  </a:lnSpc>
                </a:pPr>
                <a:r>
                  <a:rPr lang="vi-VN" sz="4000">
                    <a:solidFill>
                      <a:prstClr val="black"/>
                    </a:solidFill>
                    <a:cs typeface="Arial" panose="020B0604020202020204" pitchFamily="34" charset="0"/>
                  </a:rPr>
                  <a:t>Xét tính chẵn, lẻ của hàm số </a:t>
                </a:r>
                <a14:m>
                  <m:oMath xmlns:m="http://schemas.openxmlformats.org/officeDocument/2006/math">
                    <m:r>
                      <a:rPr lang="vi-VN" sz="4000" b="0" i="1" smtClean="0">
                        <a:solidFill>
                          <a:prstClr val="black"/>
                        </a:solidFill>
                        <a:latin typeface="Cambria Math" panose="02040503050406030204" pitchFamily="18" charset="0"/>
                        <a:cs typeface="Arial" panose="020B0604020202020204" pitchFamily="34" charset="0"/>
                      </a:rPr>
                      <m:t>𝑓</m:t>
                    </m:r>
                    <m:d>
                      <m:dPr>
                        <m:ctrlPr>
                          <a:rPr lang="vi-VN" sz="4000" b="0" i="1" smtClean="0">
                            <a:solidFill>
                              <a:prstClr val="black"/>
                            </a:solidFill>
                            <a:latin typeface="Cambria Math" panose="02040503050406030204" pitchFamily="18" charset="0"/>
                            <a:cs typeface="Arial" panose="020B0604020202020204" pitchFamily="34" charset="0"/>
                          </a:rPr>
                        </m:ctrlPr>
                      </m:dPr>
                      <m:e>
                        <m:r>
                          <a:rPr lang="vi-VN" sz="4000" b="0" i="1" smtClean="0">
                            <a:solidFill>
                              <a:prstClr val="black"/>
                            </a:solidFill>
                            <a:latin typeface="Cambria Math" panose="02040503050406030204" pitchFamily="18" charset="0"/>
                            <a:cs typeface="Arial" panose="020B0604020202020204" pitchFamily="34" charset="0"/>
                          </a:rPr>
                          <m:t>𝑥</m:t>
                        </m:r>
                      </m:e>
                    </m:d>
                    <m:r>
                      <a:rPr lang="vi-VN" sz="4000" b="0" i="1" smtClean="0">
                        <a:solidFill>
                          <a:prstClr val="black"/>
                        </a:solidFill>
                        <a:latin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cs typeface="Arial" panose="020B0604020202020204" pitchFamily="34" charset="0"/>
                      </a:rPr>
                      <m:t>𝑠𝑖𝑛𝑥</m:t>
                    </m:r>
                    <m:r>
                      <a:rPr lang="vi-VN" sz="4000" b="0" i="1" smtClean="0">
                        <a:solidFill>
                          <a:prstClr val="black"/>
                        </a:solidFill>
                        <a:latin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cs typeface="Arial" panose="020B0604020202020204" pitchFamily="34" charset="0"/>
                      </a:rPr>
                      <m:t>𝑡𝑎𝑛𝑥</m:t>
                    </m:r>
                  </m:oMath>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6609080" y="885342"/>
                <a:ext cx="11277600" cy="892552"/>
              </a:xfrm>
              <a:prstGeom prst="rect">
                <a:avLst/>
              </a:prstGeom>
              <a:blipFill rotWithShape="0">
                <a:blip r:embed="rId3"/>
                <a:stretch>
                  <a:fillRect l="-1892" t="-680" b="-19048"/>
                </a:stretch>
              </a:blipFill>
            </p:spPr>
            <p:txBody>
              <a:bodyPr/>
              <a:lstStyle/>
              <a:p>
                <a:r>
                  <a:rPr lang="en-US">
                    <a:noFill/>
                  </a:rPr>
                  <a:t> </a:t>
                </a:r>
              </a:p>
            </p:txBody>
          </p:sp>
        </mc:Fallback>
      </mc:AlternateContent>
      <p:pic>
        <p:nvPicPr>
          <p:cNvPr id="13" name="Picture 12"/>
          <p:cNvPicPr>
            <a:picLocks noChangeAspect="1"/>
          </p:cNvPicPr>
          <p:nvPr/>
        </p:nvPicPr>
        <p:blipFill>
          <a:blip r:embed="rId4"/>
          <a:stretch>
            <a:fillRect/>
          </a:stretch>
        </p:blipFill>
        <p:spPr>
          <a:xfrm rot="6422372">
            <a:off x="15161614" y="7631184"/>
            <a:ext cx="2773917" cy="2732771"/>
          </a:xfrm>
          <a:prstGeom prst="rect">
            <a:avLst/>
          </a:prstGeom>
        </p:spPr>
      </p:pic>
      <mc:AlternateContent xmlns:mc="http://schemas.openxmlformats.org/markup-compatibility/2006" xmlns:a14="http://schemas.microsoft.com/office/drawing/2010/main">
        <mc:Choice Requires="a14">
          <p:sp>
            <p:nvSpPr>
              <p:cNvPr id="14" name="TextBox 13"/>
              <p:cNvSpPr txBox="1"/>
              <p:nvPr/>
            </p:nvSpPr>
            <p:spPr>
              <a:xfrm>
                <a:off x="1732280" y="3659642"/>
                <a:ext cx="16154400" cy="5428089"/>
              </a:xfrm>
              <a:prstGeom prst="rect">
                <a:avLst/>
              </a:prstGeom>
              <a:noFill/>
            </p:spPr>
            <p:txBody>
              <a:bodyPr wrap="square" rtlCol="0">
                <a:spAutoFit/>
              </a:bodyPr>
              <a:lstStyle/>
              <a:p>
                <a:pPr>
                  <a:lnSpc>
                    <a:spcPct val="200000"/>
                  </a:lnSpc>
                </a:pPr>
                <a:r>
                  <a:rPr lang="vi-VN" sz="4000">
                    <a:latin typeface="Arial" panose="020B0604020202020204" pitchFamily="34" charset="0"/>
                    <a:cs typeface="Arial" panose="020B0604020202020204" pitchFamily="34" charset="0"/>
                  </a:rPr>
                  <a:t>Tập xác định của hàm số </a:t>
                </a:r>
                <a14:m>
                  <m:oMath xmlns:m="http://schemas.openxmlformats.org/officeDocument/2006/math">
                    <m:r>
                      <a:rPr lang="vi-VN" sz="4000" i="1">
                        <a:solidFill>
                          <a:prstClr val="black"/>
                        </a:solidFill>
                        <a:latin typeface="Cambria Math" panose="02040503050406030204" pitchFamily="18" charset="0"/>
                        <a:cs typeface="Arial" panose="020B0604020202020204" pitchFamily="34" charset="0"/>
                      </a:rPr>
                      <m:t>𝑓</m:t>
                    </m:r>
                    <m:d>
                      <m:dPr>
                        <m:ctrlPr>
                          <a:rPr lang="vi-VN" sz="4000" i="1">
                            <a:solidFill>
                              <a:prstClr val="black"/>
                            </a:solidFill>
                            <a:latin typeface="Cambria Math" panose="02040503050406030204" pitchFamily="18" charset="0"/>
                            <a:cs typeface="Arial" panose="020B0604020202020204" pitchFamily="34" charset="0"/>
                          </a:rPr>
                        </m:ctrlPr>
                      </m:dPr>
                      <m:e>
                        <m:r>
                          <a:rPr lang="vi-VN" sz="4000" i="1">
                            <a:solidFill>
                              <a:prstClr val="black"/>
                            </a:solidFill>
                            <a:latin typeface="Cambria Math" panose="02040503050406030204" pitchFamily="18" charset="0"/>
                            <a:cs typeface="Arial" panose="020B0604020202020204" pitchFamily="34" charset="0"/>
                          </a:rPr>
                          <m:t>𝑥</m:t>
                        </m:r>
                      </m:e>
                    </m:d>
                  </m:oMath>
                </a14:m>
                <a:r>
                  <a:rPr lang="vi-VN" sz="4000">
                    <a:latin typeface="Arial" panose="020B0604020202020204" pitchFamily="34" charset="0"/>
                    <a:cs typeface="Arial" panose="020B0604020202020204" pitchFamily="34" charset="0"/>
                  </a:rPr>
                  <a:t> là </a:t>
                </a:r>
                <a14:m>
                  <m:oMath xmlns:m="http://schemas.openxmlformats.org/officeDocument/2006/math">
                    <m:r>
                      <m:rPr>
                        <m:sty m:val="p"/>
                      </m:rPr>
                      <a:rPr lang="en-US" sz="4000">
                        <a:latin typeface="Cambria Math" panose="02040503050406030204" pitchFamily="18" charset="0"/>
                      </a:rPr>
                      <m:t>D</m:t>
                    </m:r>
                    <m:r>
                      <a:rPr lang="en-US" sz="4000">
                        <a:latin typeface="Cambria Math" panose="02040503050406030204" pitchFamily="18" charset="0"/>
                      </a:rPr>
                      <m:t>=</m:t>
                    </m:r>
                    <m:r>
                      <a:rPr lang="en-US" sz="4000">
                        <a:latin typeface="Cambria Math" panose="02040503050406030204" pitchFamily="18" charset="0"/>
                      </a:rPr>
                      <m:t>ℝ</m:t>
                    </m:r>
                    <m:r>
                      <a:rPr lang="en-US" sz="4000">
                        <a:latin typeface="Cambria Math" panose="02040503050406030204" pitchFamily="18" charset="0"/>
                      </a:rPr>
                      <m:t>\ </m:t>
                    </m:r>
                    <m:d>
                      <m:dPr>
                        <m:begChr m:val="{"/>
                        <m:endChr m:val="}"/>
                        <m:ctrlPr>
                          <a:rPr lang="en-US" sz="4000" i="1">
                            <a:latin typeface="Cambria Math" panose="02040503050406030204" pitchFamily="18" charset="0"/>
                          </a:rPr>
                        </m:ctrlPr>
                      </m:dPr>
                      <m:e>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2</m:t>
                            </m:r>
                          </m:den>
                        </m:f>
                        <m:r>
                          <a:rPr lang="en-US" sz="4000">
                            <a:latin typeface="Cambria Math" panose="02040503050406030204" pitchFamily="18" charset="0"/>
                          </a:rPr>
                          <m:t>+</m:t>
                        </m:r>
                        <m:r>
                          <m:rPr>
                            <m:sty m:val="p"/>
                          </m:rPr>
                          <a:rPr lang="en-US" sz="4000">
                            <a:latin typeface="Cambria Math" panose="02040503050406030204" pitchFamily="18" charset="0"/>
                          </a:rPr>
                          <m:t>kπ</m:t>
                        </m:r>
                      </m:e>
                      <m:e>
                        <m:r>
                          <m:rPr>
                            <m:sty m:val="p"/>
                          </m:rPr>
                          <a:rPr lang="en-US" sz="4000">
                            <a:latin typeface="Cambria Math" panose="02040503050406030204" pitchFamily="18" charset="0"/>
                          </a:rPr>
                          <m:t>k</m:t>
                        </m:r>
                        <m:r>
                          <a:rPr lang="en-US" sz="4000">
                            <a:latin typeface="Cambria Math" panose="02040503050406030204" pitchFamily="18" charset="0"/>
                          </a:rPr>
                          <m:t>∈</m:t>
                        </m:r>
                        <m:r>
                          <a:rPr lang="en-US" sz="4000">
                            <a:latin typeface="Cambria Math" panose="02040503050406030204" pitchFamily="18" charset="0"/>
                          </a:rPr>
                          <m:t>ℤ</m:t>
                        </m:r>
                      </m:e>
                    </m:d>
                  </m:oMath>
                </a14:m>
                <a:endParaRPr lang="vi-VN" sz="4000">
                  <a:latin typeface="Arial" panose="020B0604020202020204" pitchFamily="34" charset="0"/>
                  <a:cs typeface="Arial" panose="020B0604020202020204" pitchFamily="34" charset="0"/>
                </a:endParaRPr>
              </a:p>
              <a:p>
                <a:pPr marL="571500" indent="-571500">
                  <a:lnSpc>
                    <a:spcPct val="200000"/>
                  </a:lnSpc>
                  <a:buFont typeface="Arial" panose="020B0604020202020204" pitchFamily="34" charset="0"/>
                  <a:buChar char="•"/>
                </a:pPr>
                <a:r>
                  <a:rPr lang="vi-VN" sz="4000">
                    <a:latin typeface="Arial" panose="020B0604020202020204" pitchFamily="34" charset="0"/>
                    <a:cs typeface="Arial" panose="020B0604020202020204" pitchFamily="34" charset="0"/>
                  </a:rPr>
                  <a:t>Với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r>
                      <a:rPr lang="vi-VN" sz="4000" b="0" i="1" smtClean="0">
                        <a:latin typeface="Cambria Math" panose="02040503050406030204" pitchFamily="18" charset="0"/>
                        <a:ea typeface="Cambria Math" panose="02040503050406030204" pitchFamily="18" charset="0"/>
                        <a:cs typeface="Arial" panose="020B0604020202020204" pitchFamily="34" charset="0"/>
                      </a:rPr>
                      <m:t> </m:t>
                    </m:r>
                    <m:r>
                      <a:rPr lang="vi-VN" sz="4000" b="0" i="1" smtClean="0">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latin typeface="Cambria Math" panose="02040503050406030204" pitchFamily="18" charset="0"/>
                        <a:ea typeface="Cambria Math" panose="02040503050406030204" pitchFamily="18" charset="0"/>
                        <a:cs typeface="Arial" panose="020B0604020202020204" pitchFamily="34" charset="0"/>
                      </a:rPr>
                      <m:t> ∈</m:t>
                    </m:r>
                    <m:r>
                      <m:rPr>
                        <m:sty m:val="p"/>
                      </m:rPr>
                      <a:rPr lang="vi-VN" sz="4000" b="0" i="0" smtClean="0">
                        <a:latin typeface="Cambria Math" panose="02040503050406030204" pitchFamily="18" charset="0"/>
                        <a:ea typeface="Cambria Math" panose="02040503050406030204" pitchFamily="18" charset="0"/>
                        <a:cs typeface="Arial" panose="020B0604020202020204" pitchFamily="34" charset="0"/>
                      </a:rPr>
                      <m:t>D</m:t>
                    </m:r>
                  </m:oMath>
                </a14:m>
                <a:r>
                  <a:rPr lang="vi-VN" sz="4000">
                    <a:latin typeface="Arial" panose="020B0604020202020204" pitchFamily="34" charset="0"/>
                    <a:cs typeface="Arial" panose="020B0604020202020204" pitchFamily="34" charset="0"/>
                  </a:rPr>
                  <a:t>, ta có </a:t>
                </a:r>
                <a14:m>
                  <m:oMath xmlns:m="http://schemas.openxmlformats.org/officeDocument/2006/math">
                    <m:r>
                      <a:rPr lang="vi-VN" sz="4000" b="0" i="0" smtClean="0">
                        <a:latin typeface="Cambria Math" panose="02040503050406030204" pitchFamily="18" charset="0"/>
                        <a:ea typeface="Cambria Math" panose="02040503050406030204" pitchFamily="18" charset="0"/>
                        <a:cs typeface="Arial" panose="020B0604020202020204" pitchFamily="34" charset="0"/>
                      </a:rPr>
                      <m:t>−</m:t>
                    </m:r>
                    <m:r>
                      <a:rPr lang="vi-VN" sz="4000" i="1">
                        <a:latin typeface="Cambria Math" panose="02040503050406030204" pitchFamily="18" charset="0"/>
                        <a:ea typeface="Cambria Math" panose="02040503050406030204" pitchFamily="18" charset="0"/>
                        <a:cs typeface="Arial" panose="020B0604020202020204" pitchFamily="34" charset="0"/>
                      </a:rPr>
                      <m:t>𝑥</m:t>
                    </m:r>
                    <m:r>
                      <a:rPr lang="vi-VN" sz="4000" i="1">
                        <a:latin typeface="Cambria Math" panose="02040503050406030204" pitchFamily="18" charset="0"/>
                        <a:ea typeface="Cambria Math" panose="02040503050406030204" pitchFamily="18" charset="0"/>
                        <a:cs typeface="Arial" panose="020B0604020202020204" pitchFamily="34" charset="0"/>
                      </a:rPr>
                      <m:t> ∈</m:t>
                    </m:r>
                    <m:r>
                      <m:rPr>
                        <m:sty m:val="p"/>
                      </m:rPr>
                      <a:rPr lang="vi-VN" sz="4000">
                        <a:latin typeface="Cambria Math" panose="02040503050406030204" pitchFamily="18" charset="0"/>
                        <a:ea typeface="Cambria Math" panose="02040503050406030204" pitchFamily="18" charset="0"/>
                        <a:cs typeface="Arial" panose="020B0604020202020204" pitchFamily="34" charset="0"/>
                      </a:rPr>
                      <m:t>D</m:t>
                    </m:r>
                  </m:oMath>
                </a14:m>
                <a:endParaRPr lang="vi-VN" sz="4000">
                  <a:latin typeface="Arial" panose="020B0604020202020204" pitchFamily="34" charset="0"/>
                  <a:cs typeface="Arial" panose="020B0604020202020204" pitchFamily="34" charset="0"/>
                </a:endParaRPr>
              </a:p>
              <a:p>
                <a:pPr marL="571500" indent="-571500">
                  <a:lnSpc>
                    <a:spcPct val="200000"/>
                  </a:lnSpc>
                  <a:buFont typeface="Arial" panose="020B0604020202020204" pitchFamily="34" charset="0"/>
                  <a:buChar char="•"/>
                </a:pPr>
                <a14:m>
                  <m:oMath xmlns:m="http://schemas.openxmlformats.org/officeDocument/2006/math">
                    <m:r>
                      <a:rPr lang="vi-VN" sz="4000" i="1">
                        <a:solidFill>
                          <a:prstClr val="black"/>
                        </a:solidFill>
                        <a:latin typeface="Cambria Math" panose="02040503050406030204" pitchFamily="18" charset="0"/>
                        <a:cs typeface="Arial" panose="020B0604020202020204" pitchFamily="34" charset="0"/>
                      </a:rPr>
                      <m:t>𝑓</m:t>
                    </m:r>
                    <m:d>
                      <m:dPr>
                        <m:ctrlPr>
                          <a:rPr lang="vi-VN" sz="4000" i="1">
                            <a:solidFill>
                              <a:prstClr val="black"/>
                            </a:solidFill>
                            <a:latin typeface="Cambria Math" panose="02040503050406030204" pitchFamily="18" charset="0"/>
                            <a:cs typeface="Arial" panose="020B0604020202020204" pitchFamily="34" charset="0"/>
                          </a:rPr>
                        </m:ctrlPr>
                      </m:dPr>
                      <m:e>
                        <m:r>
                          <a:rPr lang="vi-VN" sz="4000" b="0" i="1" smtClean="0">
                            <a:solidFill>
                              <a:prstClr val="black"/>
                            </a:solidFill>
                            <a:latin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cs typeface="Arial" panose="020B0604020202020204" pitchFamily="34" charset="0"/>
                          </a:rPr>
                          <m:t>𝑥</m:t>
                        </m:r>
                      </m:e>
                    </m:d>
                  </m:oMath>
                </a14:m>
                <a:r>
                  <a:rPr lang="vi-VN" sz="4000">
                    <a:latin typeface="Arial" panose="020B0604020202020204" pitchFamily="34" charset="0"/>
                    <a:cs typeface="Arial" panose="020B0604020202020204" pitchFamily="34" charset="0"/>
                  </a:rPr>
                  <a:t> = sin(-x) + tan(-x) = - sinx - tanx = - (sinx + tanx) = </a:t>
                </a:r>
                <a14:m>
                  <m:oMath xmlns:m="http://schemas.openxmlformats.org/officeDocument/2006/math">
                    <m:r>
                      <a:rPr lang="vi-VN" sz="4000" i="1">
                        <a:solidFill>
                          <a:prstClr val="black"/>
                        </a:solidFill>
                        <a:latin typeface="Cambria Math" panose="02040503050406030204" pitchFamily="18" charset="0"/>
                        <a:cs typeface="Arial" panose="020B0604020202020204" pitchFamily="34" charset="0"/>
                      </a:rPr>
                      <m:t>𝑓</m:t>
                    </m:r>
                    <m:d>
                      <m:dPr>
                        <m:ctrlPr>
                          <a:rPr lang="vi-VN" sz="4000" i="1">
                            <a:solidFill>
                              <a:prstClr val="black"/>
                            </a:solidFill>
                            <a:latin typeface="Cambria Math" panose="02040503050406030204" pitchFamily="18" charset="0"/>
                            <a:cs typeface="Arial" panose="020B0604020202020204" pitchFamily="34" charset="0"/>
                          </a:rPr>
                        </m:ctrlPr>
                      </m:dPr>
                      <m:e>
                        <m:r>
                          <a:rPr lang="vi-VN" sz="4000" i="1">
                            <a:solidFill>
                              <a:prstClr val="black"/>
                            </a:solidFill>
                            <a:latin typeface="Cambria Math" panose="02040503050406030204" pitchFamily="18" charset="0"/>
                            <a:cs typeface="Arial" panose="020B0604020202020204" pitchFamily="34" charset="0"/>
                          </a:rPr>
                          <m:t>𝑥</m:t>
                        </m:r>
                      </m:e>
                    </m:d>
                  </m:oMath>
                </a14:m>
                <a:endParaRPr lang="vi-VN" sz="4000">
                  <a:latin typeface="Arial" panose="020B0604020202020204" pitchFamily="34" charset="0"/>
                  <a:cs typeface="Arial" panose="020B0604020202020204" pitchFamily="34" charset="0"/>
                </a:endParaRPr>
              </a:p>
              <a:p>
                <a:pPr>
                  <a:lnSpc>
                    <a:spcPct val="200000"/>
                  </a:lnSpc>
                </a:pPr>
                <a:r>
                  <a:rPr lang="vi-VN" sz="4000">
                    <a:latin typeface="Arial" panose="020B0604020202020204" pitchFamily="34" charset="0"/>
                    <a:cs typeface="Arial" panose="020B0604020202020204" pitchFamily="34" charset="0"/>
                  </a:rPr>
                  <a:t>Vậy hàm số </a:t>
                </a:r>
                <a14:m>
                  <m:oMath xmlns:m="http://schemas.openxmlformats.org/officeDocument/2006/math">
                    <m:r>
                      <a:rPr lang="vi-VN" sz="4000" i="1">
                        <a:solidFill>
                          <a:prstClr val="black"/>
                        </a:solidFill>
                        <a:latin typeface="Cambria Math" panose="02040503050406030204" pitchFamily="18" charset="0"/>
                        <a:cs typeface="Arial" panose="020B0604020202020204" pitchFamily="34" charset="0"/>
                      </a:rPr>
                      <m:t>𝑓</m:t>
                    </m:r>
                    <m:d>
                      <m:dPr>
                        <m:ctrlPr>
                          <a:rPr lang="vi-VN" sz="4000" i="1">
                            <a:solidFill>
                              <a:prstClr val="black"/>
                            </a:solidFill>
                            <a:latin typeface="Cambria Math" panose="02040503050406030204" pitchFamily="18" charset="0"/>
                            <a:cs typeface="Arial" panose="020B0604020202020204" pitchFamily="34" charset="0"/>
                          </a:rPr>
                        </m:ctrlPr>
                      </m:dPr>
                      <m:e>
                        <m:r>
                          <a:rPr lang="vi-VN" sz="4000" i="1">
                            <a:solidFill>
                              <a:prstClr val="black"/>
                            </a:solidFill>
                            <a:latin typeface="Cambria Math" panose="02040503050406030204" pitchFamily="18" charset="0"/>
                            <a:cs typeface="Arial" panose="020B0604020202020204" pitchFamily="34" charset="0"/>
                          </a:rPr>
                          <m:t>𝑥</m:t>
                        </m:r>
                      </m:e>
                    </m:d>
                  </m:oMath>
                </a14:m>
                <a:r>
                  <a:rPr lang="vi-VN" sz="4000">
                    <a:latin typeface="Arial" panose="020B0604020202020204" pitchFamily="34" charset="0"/>
                    <a:cs typeface="Arial" panose="020B0604020202020204" pitchFamily="34" charset="0"/>
                  </a:rPr>
                  <a:t> = sinx + tanx là hàm lẻ.</a:t>
                </a:r>
                <a:endParaRPr lang="en-US" sz="4000">
                  <a:latin typeface="Arial" panose="020B0604020202020204" pitchFamily="34" charset="0"/>
                  <a:cs typeface="Arial" panose="020B0604020202020204"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732280" y="3659642"/>
                <a:ext cx="16154400" cy="5428089"/>
              </a:xfrm>
              <a:prstGeom prst="rect">
                <a:avLst/>
              </a:prstGeom>
              <a:blipFill rotWithShape="0">
                <a:blip r:embed="rId5"/>
                <a:stretch>
                  <a:fillRect l="-1321" b="-3816"/>
                </a:stretch>
              </a:blipFill>
            </p:spPr>
            <p:txBody>
              <a:bodyPr/>
              <a:lstStyle/>
              <a:p>
                <a:r>
                  <a:rPr lang="en-US">
                    <a:noFill/>
                  </a:rPr>
                  <a:t> </a:t>
                </a:r>
              </a:p>
            </p:txBody>
          </p:sp>
        </mc:Fallback>
      </mc:AlternateContent>
      <p:grpSp>
        <p:nvGrpSpPr>
          <p:cNvPr id="15" name="Group 14"/>
          <p:cNvGrpSpPr/>
          <p:nvPr/>
        </p:nvGrpSpPr>
        <p:grpSpPr>
          <a:xfrm>
            <a:off x="7696200" y="2491440"/>
            <a:ext cx="2202182" cy="1465837"/>
            <a:chOff x="11559260" y="1415572"/>
            <a:chExt cx="2202182" cy="1465837"/>
          </a:xfrm>
        </p:grpSpPr>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17" name="TextBox 16"/>
            <p:cNvSpPr txBox="1"/>
            <p:nvPr/>
          </p:nvSpPr>
          <p:spPr>
            <a:xfrm>
              <a:off x="11860251" y="1730430"/>
              <a:ext cx="1600200" cy="707886"/>
            </a:xfrm>
            <a:prstGeom prst="rect">
              <a:avLst/>
            </a:prstGeom>
            <a:noFill/>
          </p:spPr>
          <p:txBody>
            <a:bodyPr wrap="square" rtlCol="0">
              <a:spAutoFit/>
            </a:bodyPr>
            <a:lstStyle/>
            <a:p>
              <a:pPr algn="ctr"/>
              <a:r>
                <a:rPr lang="vi-VN" sz="4000" b="1">
                  <a:latin typeface="Arial" panose="020B0604020202020204" pitchFamily="34" charset="0"/>
                  <a:cs typeface="Arial" panose="020B0604020202020204" pitchFamily="34" charset="0"/>
                </a:rPr>
                <a:t>Giải</a:t>
              </a:r>
              <a:endParaRPr lang="en-US" sz="4000" b="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3214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anim calcmode="lin" valueType="num">
                                      <p:cBhvr>
                                        <p:cTn id="22" dur="500" fill="hold"/>
                                        <p:tgtEl>
                                          <p:spTgt spid="14"/>
                                        </p:tgtEl>
                                        <p:attrNameLst>
                                          <p:attrName>ppt_x</p:attrName>
                                        </p:attrNameLst>
                                      </p:cBhvr>
                                      <p:tavLst>
                                        <p:tav tm="0">
                                          <p:val>
                                            <p:strVal val="#ppt_x"/>
                                          </p:val>
                                        </p:tav>
                                        <p:tav tm="100000">
                                          <p:val>
                                            <p:strVal val="#ppt_x"/>
                                          </p:val>
                                        </p:tav>
                                      </p:tavLst>
                                    </p:anim>
                                    <p:anim calcmode="lin" valueType="num">
                                      <p:cBhvr>
                                        <p:cTn id="23"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grpSp>
        <p:nvGrpSpPr>
          <p:cNvPr id="6" name="Group 5"/>
          <p:cNvGrpSpPr/>
          <p:nvPr/>
        </p:nvGrpSpPr>
        <p:grpSpPr>
          <a:xfrm>
            <a:off x="398781" y="452118"/>
            <a:ext cx="5822378" cy="7038340"/>
            <a:chOff x="314961" y="590294"/>
            <a:chExt cx="5822378" cy="7038340"/>
          </a:xfrm>
        </p:grpSpPr>
        <p:sp>
          <p:nvSpPr>
            <p:cNvPr id="7" name="Freeform 20"/>
            <p:cNvSpPr/>
            <p:nvPr/>
          </p:nvSpPr>
          <p:spPr>
            <a:xfrm>
              <a:off x="314961" y="590294"/>
              <a:ext cx="5822378" cy="7038340"/>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effectLst>
              <a:outerShdw blurRad="63500" sx="102000" sy="102000" algn="ctr" rotWithShape="0">
                <a:prstClr val="black">
                  <a:alpha val="40000"/>
                </a:prstClr>
              </a:outerShdw>
            </a:effectLst>
          </p:spPr>
          <p:txBody>
            <a:bodyPr/>
            <a:lstStyle/>
            <a:p>
              <a:endParaRPr lang="en-US"/>
            </a:p>
          </p:txBody>
        </p:sp>
        <mc:AlternateContent xmlns:mc="http://schemas.openxmlformats.org/markup-compatibility/2006" xmlns:a14="http://schemas.microsoft.com/office/drawing/2010/main">
          <mc:Choice Requires="a14">
            <p:sp>
              <p:nvSpPr>
                <p:cNvPr id="8" name="Rectangle 7"/>
                <p:cNvSpPr/>
                <p:nvPr/>
              </p:nvSpPr>
              <p:spPr>
                <a:xfrm>
                  <a:off x="647669" y="2610220"/>
                  <a:ext cx="5072498" cy="4660058"/>
                </a:xfrm>
                <a:prstGeom prst="rect">
                  <a:avLst/>
                </a:prstGeom>
              </p:spPr>
              <p:txBody>
                <a:bodyPr wrap="square">
                  <a:spAutoFit/>
                </a:bodyPr>
                <a:lstStyle/>
                <a:p>
                  <a:pPr algn="just">
                    <a:lnSpc>
                      <a:spcPct val="150000"/>
                    </a:lnSpc>
                  </a:pPr>
                  <a:r>
                    <a:rPr lang="vi-VN" sz="3600">
                      <a:cs typeface="Arial" panose="020B0604020202020204" pitchFamily="34" charset="0"/>
                    </a:rPr>
                    <a:t>Với mỗi số thực m, tìm số giao điểm của đường thẳng y = m và đồ thị hàm số y = tanx trên khoảng </a:t>
                  </a:r>
                  <a14:m>
                    <m:oMath xmlns:m="http://schemas.openxmlformats.org/officeDocument/2006/math">
                      <m:d>
                        <m:dPr>
                          <m:ctrlPr>
                            <a:rPr lang="vi-VN" sz="3600" i="1">
                              <a:latin typeface="Cambria Math" panose="02040503050406030204" pitchFamily="18" charset="0"/>
                              <a:cs typeface="Arial" panose="020B0604020202020204" pitchFamily="34" charset="0"/>
                            </a:rPr>
                          </m:ctrlPr>
                        </m:dPr>
                        <m:e>
                          <m:r>
                            <a:rPr lang="vi-VN" sz="3600" b="0" i="1" smtClean="0">
                              <a:latin typeface="Cambria Math" panose="02040503050406030204" pitchFamily="18" charset="0"/>
                              <a:cs typeface="Arial" panose="020B0604020202020204" pitchFamily="34" charset="0"/>
                            </a:rPr>
                            <m:t>−</m:t>
                          </m:r>
                          <m:f>
                            <m:fPr>
                              <m:ctrlPr>
                                <a:rPr lang="vi-VN" sz="3600" i="1">
                                  <a:latin typeface="Cambria Math" panose="02040503050406030204" pitchFamily="18" charset="0"/>
                                  <a:cs typeface="Arial" panose="020B0604020202020204" pitchFamily="34" charset="0"/>
                                </a:rPr>
                              </m:ctrlPr>
                            </m:fPr>
                            <m:num>
                              <m:r>
                                <a:rPr lang="vi-VN" sz="3600" i="1">
                                  <a:latin typeface="Cambria Math" panose="02040503050406030204" pitchFamily="18" charset="0"/>
                                  <a:ea typeface="Cambria Math" panose="02040503050406030204" pitchFamily="18" charset="0"/>
                                  <a:cs typeface="Arial" panose="020B0604020202020204" pitchFamily="34" charset="0"/>
                                </a:rPr>
                                <m:t>𝜋</m:t>
                              </m:r>
                            </m:num>
                            <m:den>
                              <m:r>
                                <a:rPr lang="vi-VN" sz="3600" i="1">
                                  <a:latin typeface="Cambria Math" panose="02040503050406030204" pitchFamily="18" charset="0"/>
                                  <a:cs typeface="Arial" panose="020B0604020202020204" pitchFamily="34" charset="0"/>
                                </a:rPr>
                                <m:t>2</m:t>
                              </m:r>
                            </m:den>
                          </m:f>
                          <m:r>
                            <a:rPr lang="vi-VN" sz="3600" i="1">
                              <a:latin typeface="Cambria Math" panose="02040503050406030204" pitchFamily="18" charset="0"/>
                              <a:cs typeface="Arial" panose="020B0604020202020204" pitchFamily="34" charset="0"/>
                            </a:rPr>
                            <m:t>;</m:t>
                          </m:r>
                          <m:f>
                            <m:fPr>
                              <m:ctrlPr>
                                <a:rPr lang="vi-VN" sz="3600" i="1">
                                  <a:latin typeface="Cambria Math" panose="02040503050406030204" pitchFamily="18" charset="0"/>
                                  <a:cs typeface="Arial" panose="020B0604020202020204" pitchFamily="34" charset="0"/>
                                </a:rPr>
                              </m:ctrlPr>
                            </m:fPr>
                            <m:num>
                              <m:r>
                                <a:rPr lang="vi-VN" sz="3600" i="1">
                                  <a:latin typeface="Cambria Math" panose="02040503050406030204" pitchFamily="18" charset="0"/>
                                  <a:ea typeface="Cambria Math" panose="02040503050406030204" pitchFamily="18" charset="0"/>
                                  <a:cs typeface="Arial" panose="020B0604020202020204" pitchFamily="34" charset="0"/>
                                </a:rPr>
                                <m:t>𝜋</m:t>
                              </m:r>
                            </m:num>
                            <m:den>
                              <m:r>
                                <a:rPr lang="vi-VN" sz="3600" i="1">
                                  <a:latin typeface="Cambria Math" panose="02040503050406030204" pitchFamily="18" charset="0"/>
                                  <a:cs typeface="Arial" panose="020B0604020202020204" pitchFamily="34" charset="0"/>
                                </a:rPr>
                                <m:t>2</m:t>
                              </m:r>
                            </m:den>
                          </m:f>
                        </m:e>
                      </m:d>
                    </m:oMath>
                  </a14:m>
                  <a:endParaRPr lang="en-US" sz="3600">
                    <a:solidFill>
                      <a:prstClr val="black"/>
                    </a:solidFill>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647669" y="2610220"/>
                  <a:ext cx="5072498" cy="4660058"/>
                </a:xfrm>
                <a:prstGeom prst="rect">
                  <a:avLst/>
                </a:prstGeom>
                <a:blipFill rotWithShape="0">
                  <a:blip r:embed="rId5"/>
                  <a:stretch>
                    <a:fillRect l="-3726" r="-3606"/>
                  </a:stretch>
                </a:blipFill>
              </p:spPr>
              <p:txBody>
                <a:bodyPr/>
                <a:lstStyle/>
                <a:p>
                  <a:r>
                    <a:rPr lang="en-US">
                      <a:noFill/>
                    </a:rPr>
                    <a:t> </a:t>
                  </a:r>
                </a:p>
              </p:txBody>
            </p:sp>
          </mc:Fallback>
        </mc:AlternateContent>
        <p:sp>
          <p:nvSpPr>
            <p:cNvPr id="9" name="TextBox 8"/>
            <p:cNvSpPr txBox="1"/>
            <p:nvPr/>
          </p:nvSpPr>
          <p:spPr>
            <a:xfrm>
              <a:off x="1278918" y="1928698"/>
              <a:ext cx="3810000" cy="646331"/>
            </a:xfrm>
            <a:prstGeom prst="rect">
              <a:avLst/>
            </a:prstGeom>
            <a:noFill/>
          </p:spPr>
          <p:txBody>
            <a:bodyPr wrap="square" rtlCol="0">
              <a:spAutoFit/>
            </a:bodyPr>
            <a:lstStyle/>
            <a:p>
              <a:pPr algn="ctr"/>
              <a:r>
                <a:rPr lang="vi-VN" sz="3600" b="1">
                  <a:solidFill>
                    <a:srgbClr val="C00000"/>
                  </a:solidFill>
                  <a:cs typeface="Arial" panose="020B0604020202020204" pitchFamily="34" charset="0"/>
                </a:rPr>
                <a:t>Luyện tập 5:</a:t>
              </a:r>
              <a:endParaRPr lang="en-US" sz="3600" b="1">
                <a:solidFill>
                  <a:srgbClr val="C00000"/>
                </a:solidFill>
                <a:latin typeface="Arial" panose="020B0604020202020204" pitchFamily="34" charset="0"/>
                <a:cs typeface="Arial" panose="020B0604020202020204" pitchFamily="34" charset="0"/>
              </a:endParaRPr>
            </a:p>
          </p:txBody>
        </p:sp>
      </p:grpSp>
      <p:grpSp>
        <p:nvGrpSpPr>
          <p:cNvPr id="11" name="Group 10"/>
          <p:cNvGrpSpPr/>
          <p:nvPr/>
        </p:nvGrpSpPr>
        <p:grpSpPr>
          <a:xfrm>
            <a:off x="10815074" y="452118"/>
            <a:ext cx="2202182" cy="1465837"/>
            <a:chOff x="11559260" y="1415572"/>
            <a:chExt cx="2202182" cy="1465837"/>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13" name="TextBox 12"/>
            <p:cNvSpPr txBox="1"/>
            <p:nvPr/>
          </p:nvSpPr>
          <p:spPr>
            <a:xfrm>
              <a:off x="11860251" y="1730430"/>
              <a:ext cx="1600200" cy="707886"/>
            </a:xfrm>
            <a:prstGeom prst="rect">
              <a:avLst/>
            </a:prstGeom>
            <a:noFill/>
          </p:spPr>
          <p:txBody>
            <a:bodyPr wrap="square" rtlCol="0">
              <a:spAutoFit/>
            </a:bodyPr>
            <a:lstStyle/>
            <a:p>
              <a:pPr algn="ctr"/>
              <a:r>
                <a:rPr lang="vi-VN" sz="4000" b="1">
                  <a:latin typeface="Arial" panose="020B0604020202020204" pitchFamily="34" charset="0"/>
                  <a:cs typeface="Arial" panose="020B0604020202020204" pitchFamily="34" charset="0"/>
                </a:rPr>
                <a:t>Giải</a:t>
              </a:r>
              <a:endParaRPr lang="en-US" sz="40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4" name="Rectangle 13"/>
              <p:cNvSpPr/>
              <p:nvPr/>
            </p:nvSpPr>
            <p:spPr>
              <a:xfrm>
                <a:off x="6694182" y="2077271"/>
                <a:ext cx="10443967" cy="2167068"/>
              </a:xfrm>
              <a:prstGeom prst="rect">
                <a:avLst/>
              </a:prstGeom>
            </p:spPr>
            <p:txBody>
              <a:bodyPr wrap="square">
                <a:spAutoFit/>
              </a:bodyPr>
              <a:lstStyle/>
              <a:p>
                <a:pPr algn="just">
                  <a:lnSpc>
                    <a:spcPct val="150000"/>
                  </a:lnSpc>
                  <a:spcAft>
                    <a:spcPts val="0"/>
                  </a:spcAft>
                </a:pPr>
                <a:r>
                  <a:rPr lang="fr-FR" sz="3600">
                    <a:latin typeface="Arial" panose="020B0604020202020204" pitchFamily="34" charset="0"/>
                    <a:ea typeface="Times New Roman" panose="02020603050405020304" pitchFamily="18" charset="0"/>
                    <a:cs typeface="Arial" panose="020B0604020202020204" pitchFamily="34" charset="0"/>
                  </a:rPr>
                  <a:t>Xét đồ thị của hàm số y = m và đồ thị của hàm số y = tan x trên khoảng </a:t>
                </a: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den>
                        </m:f>
                      </m:e>
                    </m:d>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6694182" y="2077271"/>
                <a:ext cx="10443967" cy="2167068"/>
              </a:xfrm>
              <a:prstGeom prst="rect">
                <a:avLst/>
              </a:prstGeom>
              <a:blipFill rotWithShape="0">
                <a:blip r:embed="rId7"/>
                <a:stretch>
                  <a:fillRect l="-1751" r="-1810"/>
                </a:stretch>
              </a:blipFill>
            </p:spPr>
            <p:txBody>
              <a:bodyPr/>
              <a:lstStyle/>
              <a:p>
                <a:r>
                  <a:rPr lang="en-US">
                    <a:noFill/>
                  </a:rPr>
                  <a:t> </a:t>
                </a:r>
              </a:p>
            </p:txBody>
          </p:sp>
        </mc:Fallback>
      </mc:AlternateContent>
      <p:grpSp>
        <p:nvGrpSpPr>
          <p:cNvPr id="21" name="Group 20"/>
          <p:cNvGrpSpPr/>
          <p:nvPr/>
        </p:nvGrpSpPr>
        <p:grpSpPr>
          <a:xfrm>
            <a:off x="6456110" y="4403655"/>
            <a:ext cx="4858933" cy="5169856"/>
            <a:chOff x="6456110" y="4403655"/>
            <a:chExt cx="4858933" cy="5169856"/>
          </a:xfrm>
        </p:grpSpPr>
        <p:pic>
          <p:nvPicPr>
            <p:cNvPr id="16" name="Picture 15"/>
            <p:cNvPicPr>
              <a:picLocks noChangeAspect="1"/>
            </p:cNvPicPr>
            <p:nvPr/>
          </p:nvPicPr>
          <p:blipFill>
            <a:blip r:embed="rId8"/>
            <a:stretch>
              <a:fillRect/>
            </a:stretch>
          </p:blipFill>
          <p:spPr>
            <a:xfrm>
              <a:off x="6456110" y="4403655"/>
              <a:ext cx="4858933" cy="5169856"/>
            </a:xfrm>
            <a:prstGeom prst="rect">
              <a:avLst/>
            </a:prstGeom>
          </p:spPr>
        </p:pic>
        <p:cxnSp>
          <p:nvCxnSpPr>
            <p:cNvPr id="18" name="Straight Connector 17"/>
            <p:cNvCxnSpPr/>
            <p:nvPr/>
          </p:nvCxnSpPr>
          <p:spPr>
            <a:xfrm>
              <a:off x="6694182" y="5676900"/>
              <a:ext cx="389761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486590" y="5074022"/>
              <a:ext cx="1072730" cy="523220"/>
            </a:xfrm>
            <a:prstGeom prst="rect">
              <a:avLst/>
            </a:prstGeom>
            <a:noFill/>
          </p:spPr>
          <p:txBody>
            <a:bodyPr wrap="none" rtlCol="0">
              <a:spAutoFit/>
            </a:bodyPr>
            <a:lstStyle/>
            <a:p>
              <a:r>
                <a:rPr lang="vi-VN" sz="2800">
                  <a:solidFill>
                    <a:srgbClr val="00B050"/>
                  </a:solidFill>
                  <a:latin typeface="Arial" panose="020B0604020202020204" pitchFamily="34" charset="0"/>
                  <a:cs typeface="Arial" panose="020B0604020202020204" pitchFamily="34" charset="0"/>
                </a:rPr>
                <a:t>y = m</a:t>
              </a:r>
              <a:endParaRPr lang="en-US" sz="2800">
                <a:solidFill>
                  <a:srgbClr val="00B05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2" name="Rectangle 21"/>
              <p:cNvSpPr/>
              <p:nvPr/>
            </p:nvSpPr>
            <p:spPr>
              <a:xfrm>
                <a:off x="11309963" y="4403655"/>
                <a:ext cx="6592365" cy="5387437"/>
              </a:xfrm>
              <a:prstGeom prst="rect">
                <a:avLst/>
              </a:prstGeom>
            </p:spPr>
            <p:txBody>
              <a:bodyPr wrap="square">
                <a:spAutoFit/>
              </a:bodyPr>
              <a:lstStyle/>
              <a:p>
                <a:pPr algn="just">
                  <a:lnSpc>
                    <a:spcPct val="150000"/>
                  </a:lnSpc>
                  <a:spcAft>
                    <a:spcPts val="0"/>
                  </a:spcAft>
                </a:pPr>
                <a:r>
                  <a:rPr lang="vi-VN" sz="3600">
                    <a:latin typeface="Arial" panose="020B0604020202020204" pitchFamily="34" charset="0"/>
                    <a:ea typeface="Times New Roman" panose="02020603050405020304" pitchFamily="18" charset="0"/>
                    <a:cs typeface="Arial" panose="020B0604020202020204" pitchFamily="34" charset="0"/>
                  </a:rPr>
                  <a:t>T</a:t>
                </a:r>
                <a:r>
                  <a:rPr lang="en-US" sz="3600">
                    <a:latin typeface="Arial" panose="020B0604020202020204" pitchFamily="34" charset="0"/>
                    <a:ea typeface="Times New Roman" panose="02020603050405020304" pitchFamily="18" charset="0"/>
                    <a:cs typeface="Arial" panose="020B0604020202020204" pitchFamily="34" charset="0"/>
                  </a:rPr>
                  <a:t>a thấy </a:t>
                </a:r>
                <a14:m>
                  <m:oMath xmlns:m="http://schemas.openxmlformats.org/officeDocument/2006/math">
                    <m:r>
                      <a:rPr lang="en-US" sz="36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3600">
                    <a:latin typeface="Arial" panose="020B0604020202020204" pitchFamily="34" charset="0"/>
                    <a:ea typeface="Times New Roman" panose="02020603050405020304" pitchFamily="18" charset="0"/>
                    <a:cs typeface="Arial" panose="020B0604020202020204" pitchFamily="34" charset="0"/>
                  </a:rPr>
                  <a:t>m </a:t>
                </a:r>
                <a:r>
                  <a:rPr lang="en-US" sz="3600">
                    <a:effectLst/>
                    <a:latin typeface="Arial" panose="020B0604020202020204" pitchFamily="34" charset="0"/>
                    <a:ea typeface="Times New Roman" panose="02020603050405020304" pitchFamily="18" charset="0"/>
                    <a:cs typeface="Arial" panose="020B0604020202020204" pitchFamily="34" charset="0"/>
                  </a:rPr>
                  <a:t>∈ ℝ thì hai đồ thị trên luôn cắt nhau tại 1 điểm. </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600" kern="0">
                    <a:effectLst/>
                    <a:latin typeface="Arial" panose="020B0604020202020204" pitchFamily="34" charset="0"/>
                    <a:ea typeface="Times New Roman" panose="02020603050405020304" pitchFamily="18" charset="0"/>
                    <a:cs typeface="Arial" panose="020B0604020202020204" pitchFamily="34" charset="0"/>
                  </a:rPr>
                  <a:t>Vậy số giao điểm của đường thẳng y = m (m ∈ ℝ) và đồ thị hàm số y = tan x trên khoảng </a:t>
                </a: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kern="0">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600" i="1" kern="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3600" i="1" ker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kern="0">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600" i="1" kern="0">
                                <a:effectLst/>
                                <a:latin typeface="Cambria Math" panose="02040503050406030204" pitchFamily="18" charset="0"/>
                                <a:ea typeface="Times New Roman" panose="02020603050405020304" pitchFamily="18" charset="0"/>
                                <a:cs typeface="Times New Roman" panose="02020603050405020304" pitchFamily="18" charset="0"/>
                              </a:rPr>
                              <m:t>2</m:t>
                            </m:r>
                          </m:den>
                        </m:f>
                      </m:e>
                    </m:d>
                  </m:oMath>
                </a14:m>
                <a:r>
                  <a:rPr lang="en-US" sz="3600" kern="0">
                    <a:effectLst/>
                    <a:latin typeface="Arial" panose="020B0604020202020204" pitchFamily="34" charset="0"/>
                    <a:ea typeface="Times New Roman" panose="02020603050405020304" pitchFamily="18" charset="0"/>
                    <a:cs typeface="Arial" panose="020B0604020202020204" pitchFamily="34" charset="0"/>
                  </a:rPr>
                  <a:t> là 1.</a:t>
                </a:r>
                <a:endParaRPr lang="en-US" sz="3600">
                  <a:latin typeface="Arial" panose="020B0604020202020204" pitchFamily="34" charset="0"/>
                  <a:cs typeface="Arial" panose="020B06040202020202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11309963" y="4403655"/>
                <a:ext cx="6592365" cy="5387437"/>
              </a:xfrm>
              <a:prstGeom prst="rect">
                <a:avLst/>
              </a:prstGeom>
              <a:blipFill rotWithShape="0">
                <a:blip r:embed="rId9"/>
                <a:stretch>
                  <a:fillRect l="-2773" r="-2773" b="-679"/>
                </a:stretch>
              </a:blipFill>
            </p:spPr>
            <p:txBody>
              <a:bodyPr/>
              <a:lstStyle/>
              <a:p>
                <a:r>
                  <a:rPr lang="en-US">
                    <a:noFill/>
                  </a:rPr>
                  <a:t> </a:t>
                </a:r>
              </a:p>
            </p:txBody>
          </p:sp>
        </mc:Fallback>
      </mc:AlternateContent>
    </p:spTree>
    <p:extLst>
      <p:ext uri="{BB962C8B-B14F-4D97-AF65-F5344CB8AC3E}">
        <p14:creationId xmlns:p14="http://schemas.microsoft.com/office/powerpoint/2010/main" val="354293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anim calcmode="lin" valueType="num">
                                      <p:cBhvr>
                                        <p:cTn id="29" dur="500" fill="hold"/>
                                        <p:tgtEl>
                                          <p:spTgt spid="22"/>
                                        </p:tgtEl>
                                        <p:attrNameLst>
                                          <p:attrName>ppt_x</p:attrName>
                                        </p:attrNameLst>
                                      </p:cBhvr>
                                      <p:tavLst>
                                        <p:tav tm="0">
                                          <p:val>
                                            <p:strVal val="#ppt_x"/>
                                          </p:val>
                                        </p:tav>
                                        <p:tav tm="100000">
                                          <p:val>
                                            <p:strVal val="#ppt_x"/>
                                          </p:val>
                                        </p:tav>
                                      </p:tavLst>
                                    </p:anim>
                                    <p:anim calcmode="lin" valueType="num">
                                      <p:cBhvr>
                                        <p:cTn id="30"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grpSp>
        <p:nvGrpSpPr>
          <p:cNvPr id="7" name="Group 6"/>
          <p:cNvGrpSpPr/>
          <p:nvPr/>
        </p:nvGrpSpPr>
        <p:grpSpPr>
          <a:xfrm>
            <a:off x="626464" y="467910"/>
            <a:ext cx="17035072" cy="1290652"/>
            <a:chOff x="609600" y="652449"/>
            <a:chExt cx="17035072" cy="1290652"/>
          </a:xfrm>
        </p:grpSpPr>
        <p:sp>
          <p:nvSpPr>
            <p:cNvPr id="8" name="Freeform 9"/>
            <p:cNvSpPr/>
            <p:nvPr/>
          </p:nvSpPr>
          <p:spPr>
            <a:xfrm>
              <a:off x="609600" y="652449"/>
              <a:ext cx="17035072" cy="129065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txBody>
            <a:bodyPr/>
            <a:lstStyle/>
            <a:p>
              <a:endParaRPr lang="en-US"/>
            </a:p>
          </p:txBody>
        </p:sp>
        <p:sp>
          <p:nvSpPr>
            <p:cNvPr id="9" name="TextBox 8"/>
            <p:cNvSpPr txBox="1"/>
            <p:nvPr/>
          </p:nvSpPr>
          <p:spPr>
            <a:xfrm>
              <a:off x="1392836" y="913054"/>
              <a:ext cx="15468600" cy="769441"/>
            </a:xfrm>
            <a:prstGeom prst="rect">
              <a:avLst/>
            </a:prstGeom>
            <a:noFill/>
          </p:spPr>
          <p:txBody>
            <a:bodyPr wrap="square" rtlCol="0">
              <a:spAutoFit/>
            </a:bodyPr>
            <a:lstStyle/>
            <a:p>
              <a:pPr algn="ctr"/>
              <a:r>
                <a:rPr lang="vi-VN" sz="4400" b="1">
                  <a:solidFill>
                    <a:prstClr val="white"/>
                  </a:solidFill>
                  <a:cs typeface="Arial" panose="020B0604020202020204" pitchFamily="34" charset="0"/>
                </a:rPr>
                <a:t>V. HÀM SỐ y = tanx</a:t>
              </a:r>
              <a:endParaRPr lang="en-US" sz="4400" b="1">
                <a:solidFill>
                  <a:prstClr val="white"/>
                </a:solidFill>
                <a:latin typeface="Arial" panose="020B0604020202020204" pitchFamily="34" charset="0"/>
                <a:cs typeface="Arial" panose="020B0604020202020204" pitchFamily="34" charset="0"/>
              </a:endParaRPr>
            </a:p>
          </p:txBody>
        </p:sp>
      </p:grpSp>
      <p:sp>
        <p:nvSpPr>
          <p:cNvPr id="10" name="Pentagon 9"/>
          <p:cNvSpPr/>
          <p:nvPr/>
        </p:nvSpPr>
        <p:spPr>
          <a:xfrm>
            <a:off x="5080" y="2226472"/>
            <a:ext cx="4185920" cy="1219200"/>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solidFill>
                  <a:prstClr val="white"/>
                </a:solidFill>
                <a:cs typeface="Arial" panose="020B0604020202020204" pitchFamily="34" charset="0"/>
              </a:rPr>
              <a:t>1. Định nghĩa</a:t>
            </a:r>
            <a:endParaRPr lang="en-US" sz="4000" b="1">
              <a:solidFill>
                <a:prstClr val="white"/>
              </a:solidFill>
              <a:latin typeface="Arial" panose="020B0604020202020204" pitchFamily="34" charset="0"/>
              <a:cs typeface="Arial" panose="020B0604020202020204" pitchFamily="34" charset="0"/>
            </a:endParaRPr>
          </a:p>
        </p:txBody>
      </p:sp>
      <p:grpSp>
        <p:nvGrpSpPr>
          <p:cNvPr id="4" name="Group 3"/>
          <p:cNvGrpSpPr/>
          <p:nvPr/>
        </p:nvGrpSpPr>
        <p:grpSpPr>
          <a:xfrm>
            <a:off x="1156664" y="3776529"/>
            <a:ext cx="15807187" cy="2062103"/>
            <a:chOff x="1156664" y="3776529"/>
            <a:chExt cx="15807187" cy="2062103"/>
          </a:xfrm>
        </p:grpSpPr>
        <mc:AlternateContent xmlns:mc="http://schemas.openxmlformats.org/markup-compatibility/2006" xmlns:a14="http://schemas.microsoft.com/office/drawing/2010/main">
          <mc:Choice Requires="a14">
            <p:sp>
              <p:nvSpPr>
                <p:cNvPr id="12" name="TextBox 11"/>
                <p:cNvSpPr txBox="1"/>
                <p:nvPr/>
              </p:nvSpPr>
              <p:spPr>
                <a:xfrm>
                  <a:off x="1156664" y="3776529"/>
                  <a:ext cx="15807187" cy="2062103"/>
                </a:xfrm>
                <a:prstGeom prst="rect">
                  <a:avLst/>
                </a:prstGeom>
                <a:noFill/>
              </p:spPr>
              <p:txBody>
                <a:bodyPr wrap="square" rtlCol="0">
                  <a:spAutoFit/>
                </a:bodyPr>
                <a:lstStyle/>
                <a:p>
                  <a:pPr algn="just">
                    <a:lnSpc>
                      <a:spcPct val="160000"/>
                    </a:lnSpc>
                  </a:pPr>
                  <a:r>
                    <a:rPr lang="vi-VN" sz="4000">
                      <a:solidFill>
                        <a:prstClr val="black"/>
                      </a:solidFill>
                      <a:cs typeface="Arial" panose="020B0604020202020204" pitchFamily="34" charset="0"/>
                    </a:rPr>
                    <a:t>              Xét tập hợp </a:t>
                  </a:r>
                  <a14:m>
                    <m:oMath xmlns:m="http://schemas.openxmlformats.org/officeDocument/2006/math">
                      <m:r>
                        <m:rPr>
                          <m:sty m:val="p"/>
                        </m:rPr>
                        <a:rPr lang="vi-VN" sz="4000" smtClean="0">
                          <a:solidFill>
                            <a:prstClr val="black"/>
                          </a:solidFill>
                          <a:latin typeface="Cambria Math" panose="02040503050406030204" pitchFamily="18" charset="0"/>
                          <a:cs typeface="Times New Roman" panose="02020603050405020304" pitchFamily="18" charset="0"/>
                        </a:rPr>
                        <m:t>E</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ℝ</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kπ</m:t>
                          </m:r>
                        </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ℤ</m:t>
                          </m:r>
                        </m:e>
                      </m:d>
                    </m:oMath>
                  </a14:m>
                  <a:r>
                    <a:rPr lang="vi-VN" sz="4000">
                      <a:solidFill>
                        <a:prstClr val="black"/>
                      </a:solidFill>
                      <a:cs typeface="Arial" panose="020B0604020202020204" pitchFamily="34" charset="0"/>
                    </a:rPr>
                    <a:t>. Với mỗi số thực x</a:t>
                  </a:r>
                  <a:r>
                    <a:rPr lang="vi-VN" sz="4000">
                      <a:solidFill>
                        <a:prstClr val="black"/>
                      </a:solidFill>
                      <a:ea typeface="Cambria Math" panose="02040503050406030204" pitchFamily="18" charset="0"/>
                      <a:cs typeface="Arial" panose="020B0604020202020204" pitchFamily="34" charset="0"/>
                    </a:rPr>
                    <a:t> </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vi-VN" sz="4000">
                      <a:solidFill>
                        <a:prstClr val="black"/>
                      </a:solidFill>
                      <a:cs typeface="Arial" panose="020B0604020202020204" pitchFamily="34" charset="0"/>
                    </a:rPr>
                    <a:t> E, hãy nêu định nghĩa cotx. </a:t>
                  </a:r>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156664" y="3776529"/>
                  <a:ext cx="15807187" cy="2062103"/>
                </a:xfrm>
                <a:prstGeom prst="rect">
                  <a:avLst/>
                </a:prstGeom>
                <a:blipFill rotWithShape="0">
                  <a:blip r:embed="rId3"/>
                  <a:stretch>
                    <a:fillRect l="-1388" r="-1350" b="-5621"/>
                  </a:stretch>
                </a:blipFill>
              </p:spPr>
              <p:txBody>
                <a:bodyPr/>
                <a:lstStyle/>
                <a:p>
                  <a:r>
                    <a:rPr lang="en-US">
                      <a:noFill/>
                    </a:rPr>
                    <a:t> </a:t>
                  </a:r>
                </a:p>
              </p:txBody>
            </p:sp>
          </mc:Fallback>
        </mc:AlternateContent>
        <p:sp>
          <p:nvSpPr>
            <p:cNvPr id="11" name="Rounded Rectangle 10"/>
            <p:cNvSpPr/>
            <p:nvPr/>
          </p:nvSpPr>
          <p:spPr>
            <a:xfrm>
              <a:off x="1192224" y="3848533"/>
              <a:ext cx="1700198" cy="98688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prstClr val="black"/>
                  </a:solidFill>
                  <a:cs typeface="Arial" panose="020B0604020202020204" pitchFamily="34" charset="0"/>
                </a:rPr>
                <a:t>HĐ12</a:t>
              </a:r>
              <a:endParaRPr lang="en-US" sz="4000" b="1">
                <a:solidFill>
                  <a:prstClr val="black"/>
                </a:solidFill>
                <a:latin typeface="Arial" panose="020B0604020202020204" pitchFamily="34" charset="0"/>
                <a:cs typeface="Arial" panose="020B0604020202020204" pitchFamily="34" charset="0"/>
              </a:endParaRPr>
            </a:p>
          </p:txBody>
        </p:sp>
      </p:grpSp>
      <p:grpSp>
        <p:nvGrpSpPr>
          <p:cNvPr id="16" name="Group 15"/>
          <p:cNvGrpSpPr/>
          <p:nvPr/>
        </p:nvGrpSpPr>
        <p:grpSpPr>
          <a:xfrm>
            <a:off x="2942999" y="6309843"/>
            <a:ext cx="14202001" cy="3409914"/>
            <a:chOff x="2942999" y="6309843"/>
            <a:chExt cx="14202001" cy="3409914"/>
          </a:xfrm>
        </p:grpSpPr>
        <p:sp>
          <p:nvSpPr>
            <p:cNvPr id="13" name="Rounded Rectangle 12"/>
            <p:cNvSpPr/>
            <p:nvPr/>
          </p:nvSpPr>
          <p:spPr>
            <a:xfrm>
              <a:off x="5257800" y="6309843"/>
              <a:ext cx="11887200" cy="3409914"/>
            </a:xfrm>
            <a:prstGeom prst="roundRect">
              <a:avLst/>
            </a:prstGeom>
            <a:solidFill>
              <a:schemeClr val="bg1"/>
            </a:solid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mc:AlternateContent xmlns:mc="http://schemas.openxmlformats.org/markup-compatibility/2006" xmlns:a14="http://schemas.microsoft.com/office/drawing/2010/main">
          <mc:Choice Requires="a14">
            <p:sp>
              <p:nvSpPr>
                <p:cNvPr id="14" name="Rectangle 13"/>
                <p:cNvSpPr/>
                <p:nvPr/>
              </p:nvSpPr>
              <p:spPr>
                <a:xfrm>
                  <a:off x="6092088" y="6793659"/>
                  <a:ext cx="10866323" cy="2148280"/>
                </a:xfrm>
                <a:prstGeom prst="rect">
                  <a:avLst/>
                </a:prstGeom>
              </p:spPr>
              <p:txBody>
                <a:bodyPr wrap="square">
                  <a:spAutoFit/>
                </a:bodyPr>
                <a:lstStyle/>
                <a:p>
                  <a:pPr algn="just">
                    <a:lnSpc>
                      <a:spcPct val="150000"/>
                    </a:lnSpc>
                  </a:pPr>
                  <a:r>
                    <a:rPr lang="vi-VN" sz="4000">
                      <a:solidFill>
                        <a:prstClr val="black"/>
                      </a:solidFill>
                      <a:ea typeface="Times New Roman" panose="02020603050405020304" pitchFamily="18" charset="0"/>
                      <a:cs typeface="Arial" panose="020B0604020202020204" pitchFamily="34" charset="0"/>
                    </a:rPr>
                    <a:t>Nếu </a:t>
                  </a:r>
                  <a14:m>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b="0" i="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vi-VN"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e>
                      </m:func>
                      <m:r>
                        <a:rPr lang="vi-VN"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≠0</m:t>
                      </m:r>
                    </m:oMath>
                  </a14:m>
                  <a:r>
                    <a:rPr lang="vi-VN" sz="4000">
                      <a:solidFill>
                        <a:prstClr val="black"/>
                      </a:solidFill>
                      <a:ea typeface="Times New Roman" panose="02020603050405020304" pitchFamily="18" charset="0"/>
                      <a:cs typeface="Arial" panose="020B0604020202020204" pitchFamily="34" charset="0"/>
                    </a:rPr>
                    <a:t>, tức </a:t>
                  </a:r>
                  <a14:m>
                    <m:oMath xmlns:m="http://schemas.openxmlformats.org/officeDocument/2006/math">
                      <m:r>
                        <m:rPr>
                          <m:sty m:val="p"/>
                        </m:rPr>
                        <a:rPr lang="vi-VN"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r>
                        <a:rPr lang="vi-VN"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vi-VN"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ℝ</m:t>
                      </m:r>
                      <m:r>
                        <a:rPr lang="vi-VN"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e>
                        <m:e>
                          <m:r>
                            <m:rPr>
                              <m:sty m:val="p"/>
                            </m:rPr>
                            <a:rPr lang="vi-VN"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m:t>
                          </m:r>
                          <m:r>
                            <a:rPr lang="vi-VN"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vi-VN"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ℤ</m:t>
                          </m:r>
                        </m:e>
                      </m:d>
                      <m:r>
                        <a:rPr lang="vi-VN" sz="4000" b="0" i="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4000">
                      <a:solidFill>
                        <a:prstClr val="black"/>
                      </a:solidFill>
                      <a:latin typeface="Arial" panose="020B0604020202020204" pitchFamily="34" charset="0"/>
                      <a:ea typeface="Times New Roman" panose="02020603050405020304" pitchFamily="18" charset="0"/>
                      <a:cs typeface="Arial" panose="020B0604020202020204" pitchFamily="34" charset="0"/>
                    </a:rPr>
                    <a:t>h</a:t>
                  </a:r>
                  <a:r>
                    <a:rPr lang="fr-FR" sz="4000">
                      <a:solidFill>
                        <a:prstClr val="black"/>
                      </a:solidFill>
                      <a:latin typeface="Arial" panose="020B0604020202020204" pitchFamily="34" charset="0"/>
                      <a:ea typeface="Times New Roman" panose="02020603050405020304" pitchFamily="18" charset="0"/>
                      <a:cs typeface="Arial" panose="020B0604020202020204" pitchFamily="34" charset="0"/>
                    </a:rPr>
                    <a:t>ay </a:t>
                  </a:r>
                  <a14:m>
                    <m:oMath xmlns:m="http://schemas.openxmlformats.org/officeDocument/2006/math">
                      <m:r>
                        <m:rPr>
                          <m:sty m:val="p"/>
                        </m:rPr>
                        <a:rPr lang="fr-FR"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r>
                        <a:rPr lang="fr-FR"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b="0" i="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E</m:t>
                      </m:r>
                    </m:oMath>
                  </a14:m>
                  <a:r>
                    <a:rPr lang="fr-FR" sz="4000">
                      <a:solidFill>
                        <a:prstClr val="black"/>
                      </a:solidFill>
                      <a:latin typeface="Arial" panose="020B0604020202020204" pitchFamily="34" charset="0"/>
                      <a:ea typeface="Times New Roman" panose="02020603050405020304" pitchFamily="18" charset="0"/>
                      <a:cs typeface="Arial" panose="020B0604020202020204" pitchFamily="34" charset="0"/>
                    </a:rPr>
                    <a:t> thì ta có: </a:t>
                  </a:r>
                  <a14:m>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b="0" i="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cot</m:t>
                          </m:r>
                        </m:fName>
                        <m:e>
                          <m:r>
                            <m:rPr>
                              <m:sty m:val="p"/>
                            </m:rPr>
                            <a:rPr lang="fr-FR"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e>
                      </m:func>
                      <m:r>
                        <a:rPr lang="fr-FR"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b="0" i="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fr-FR"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e>
                          </m:func>
                        </m:num>
                        <m:den>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b="0" i="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fr-FR"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e>
                          </m:func>
                        </m:den>
                      </m:f>
                    </m:oMath>
                  </a14:m>
                  <a:r>
                    <a:rPr lang="fr-FR" sz="40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6092088" y="6793659"/>
                  <a:ext cx="10866323" cy="2148280"/>
                </a:xfrm>
                <a:prstGeom prst="rect">
                  <a:avLst/>
                </a:prstGeom>
                <a:blipFill rotWithShape="0">
                  <a:blip r:embed="rId4"/>
                  <a:stretch>
                    <a:fillRect l="-1963" b="-4533"/>
                  </a:stretch>
                </a:blipFill>
              </p:spPr>
              <p:txBody>
                <a:bodyPr/>
                <a:lstStyle/>
                <a:p>
                  <a:r>
                    <a:rPr lang="en-US">
                      <a:noFill/>
                    </a:rPr>
                    <a:t> </a:t>
                  </a:r>
                </a:p>
              </p:txBody>
            </p:sp>
          </mc:Fallback>
        </mc:AlternateContent>
        <p:pic>
          <p:nvPicPr>
            <p:cNvPr id="15" name="Picture 14"/>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2942999" y="6409985"/>
              <a:ext cx="2962501" cy="2435832"/>
            </a:xfrm>
            <a:prstGeom prst="rect">
              <a:avLst/>
            </a:prstGeom>
          </p:spPr>
        </p:pic>
      </p:gr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16764">
            <a:off x="1208569" y="6236863"/>
            <a:ext cx="1778942" cy="1506171"/>
          </a:xfrm>
          <a:prstGeom prst="rect">
            <a:avLst/>
          </a:prstGeom>
        </p:spPr>
      </p:pic>
    </p:spTree>
    <p:extLst>
      <p:ext uri="{BB962C8B-B14F-4D97-AF65-F5344CB8AC3E}">
        <p14:creationId xmlns:p14="http://schemas.microsoft.com/office/powerpoint/2010/main" val="209546405"/>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grpSp>
        <p:nvGrpSpPr>
          <p:cNvPr id="7" name="Group 7"/>
          <p:cNvGrpSpPr/>
          <p:nvPr/>
        </p:nvGrpSpPr>
        <p:grpSpPr>
          <a:xfrm>
            <a:off x="5372203" y="1783601"/>
            <a:ext cx="12458597" cy="7857777"/>
            <a:chOff x="0" y="0"/>
            <a:chExt cx="15147194" cy="8647954"/>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sp>
        <p:nvSpPr>
          <p:cNvPr id="22" name="Freeform 22"/>
          <p:cNvSpPr/>
          <p:nvPr/>
        </p:nvSpPr>
        <p:spPr>
          <a:xfrm rot="8248605" flipH="1">
            <a:off x="15016676" y="-425088"/>
            <a:ext cx="2431267" cy="3206707"/>
          </a:xfrm>
          <a:custGeom>
            <a:avLst/>
            <a:gdLst/>
            <a:ahLst/>
            <a:cxnLst/>
            <a:rect l="l" t="t" r="r" b="b"/>
            <a:pathLst>
              <a:path w="2431267" h="3206707">
                <a:moveTo>
                  <a:pt x="2431268" y="0"/>
                </a:moveTo>
                <a:lnTo>
                  <a:pt x="0" y="0"/>
                </a:lnTo>
                <a:lnTo>
                  <a:pt x="0" y="3206708"/>
                </a:lnTo>
                <a:lnTo>
                  <a:pt x="2431268" y="3206708"/>
                </a:lnTo>
                <a:lnTo>
                  <a:pt x="2431268"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0" name="Freeform 20"/>
          <p:cNvSpPr/>
          <p:nvPr/>
        </p:nvSpPr>
        <p:spPr>
          <a:xfrm>
            <a:off x="635401" y="571500"/>
            <a:ext cx="4334170" cy="4012910"/>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effectLst>
            <a:outerShdw blurRad="50800" dist="38100" dir="18900000" algn="bl" rotWithShape="0">
              <a:prstClr val="black">
                <a:alpha val="40000"/>
              </a:prstClr>
            </a:outerShdw>
          </a:effectLst>
        </p:spPr>
        <p:txBody>
          <a:bodyPr/>
          <a:lstStyle/>
          <a:p>
            <a:endParaRPr lang="en-US"/>
          </a:p>
        </p:txBody>
      </p:sp>
      <p:pic>
        <p:nvPicPr>
          <p:cNvPr id="27" name="Picture 26"/>
          <p:cNvPicPr>
            <a:picLocks noChangeAspect="1"/>
          </p:cNvPicPr>
          <p:nvPr/>
        </p:nvPicPr>
        <p:blipFill>
          <a:blip r:embed="rId7"/>
          <a:stretch>
            <a:fillRect/>
          </a:stretch>
        </p:blipFill>
        <p:spPr>
          <a:xfrm>
            <a:off x="975919" y="4290552"/>
            <a:ext cx="5129306" cy="5959177"/>
          </a:xfrm>
          <a:prstGeom prst="rect">
            <a:avLst/>
          </a:prstGeom>
        </p:spPr>
      </p:pic>
      <p:sp>
        <p:nvSpPr>
          <p:cNvPr id="5" name="TextBox 4"/>
          <p:cNvSpPr txBox="1"/>
          <p:nvPr/>
        </p:nvSpPr>
        <p:spPr>
          <a:xfrm>
            <a:off x="1061819" y="2015528"/>
            <a:ext cx="3481333" cy="830997"/>
          </a:xfrm>
          <a:prstGeom prst="rect">
            <a:avLst/>
          </a:prstGeom>
          <a:noFill/>
        </p:spPr>
        <p:txBody>
          <a:bodyPr wrap="square" rtlCol="0">
            <a:spAutoFit/>
          </a:bodyPr>
          <a:lstStyle/>
          <a:p>
            <a:pPr algn="ctr"/>
            <a:r>
              <a:rPr lang="vi-VN" sz="4800" b="1">
                <a:solidFill>
                  <a:srgbClr val="C00000"/>
                </a:solidFill>
                <a:cs typeface="Arial" panose="020B0604020202020204" pitchFamily="34" charset="0"/>
              </a:rPr>
              <a:t>Định nghĩa</a:t>
            </a:r>
            <a:endParaRPr lang="en-US" sz="48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6360003" y="2577955"/>
                <a:ext cx="10793451" cy="6010043"/>
              </a:xfrm>
              <a:prstGeom prst="rect">
                <a:avLst/>
              </a:prstGeom>
            </p:spPr>
            <p:txBody>
              <a:bodyPr wrap="square">
                <a:spAutoFit/>
              </a:bodyPr>
              <a:lstStyle/>
              <a:p>
                <a:pPr algn="just">
                  <a:lnSpc>
                    <a:spcPct val="180000"/>
                  </a:lnSpc>
                </a:pPr>
                <a:r>
                  <a:rPr lang="en-US" sz="4400">
                    <a:latin typeface="Arial" panose="020B0604020202020204" pitchFamily="34" charset="0"/>
                    <a:cs typeface="Arial" panose="020B0604020202020204" pitchFamily="34" charset="0"/>
                  </a:rPr>
                  <a:t>Quy tắc đặt tương ứng mỗi số thực </a:t>
                </a:r>
                <a14:m>
                  <m:oMath xmlns:m="http://schemas.openxmlformats.org/officeDocument/2006/math">
                    <m:r>
                      <m:rPr>
                        <m:sty m:val="p"/>
                      </m:rPr>
                      <a:rPr lang="en-US" sz="4400" i="0">
                        <a:latin typeface="Cambria Math" panose="02040503050406030204" pitchFamily="18" charset="0"/>
                      </a:rPr>
                      <m:t>x</m:t>
                    </m:r>
                    <m:r>
                      <a:rPr lang="en-US" sz="4400" i="0">
                        <a:latin typeface="Cambria Math" panose="02040503050406030204" pitchFamily="18" charset="0"/>
                      </a:rPr>
                      <m:t>∈</m:t>
                    </m:r>
                    <m:r>
                      <m:rPr>
                        <m:sty m:val="p"/>
                      </m:rPr>
                      <a:rPr lang="en-US" sz="4400" i="0">
                        <a:latin typeface="Cambria Math" panose="02040503050406030204" pitchFamily="18" charset="0"/>
                      </a:rPr>
                      <m:t>E</m:t>
                    </m:r>
                  </m:oMath>
                </a14:m>
                <a:r>
                  <a:rPr lang="en-US" sz="4400">
                    <a:latin typeface="Arial" panose="020B0604020202020204" pitchFamily="34" charset="0"/>
                    <a:cs typeface="Arial" panose="020B0604020202020204" pitchFamily="34" charset="0"/>
                  </a:rPr>
                  <a:t> với một số thực </a:t>
                </a:r>
                <a14:m>
                  <m:oMath xmlns:m="http://schemas.openxmlformats.org/officeDocument/2006/math">
                    <m:func>
                      <m:funcPr>
                        <m:ctrlPr>
                          <a:rPr lang="en-US" sz="4400" i="1">
                            <a:latin typeface="Cambria Math" panose="02040503050406030204" pitchFamily="18" charset="0"/>
                          </a:rPr>
                        </m:ctrlPr>
                      </m:funcPr>
                      <m:fName>
                        <m:r>
                          <m:rPr>
                            <m:sty m:val="p"/>
                          </m:rPr>
                          <a:rPr lang="en-US" sz="4400" i="0">
                            <a:latin typeface="Cambria Math" panose="02040503050406030204" pitchFamily="18" charset="0"/>
                          </a:rPr>
                          <m:t>cot</m:t>
                        </m:r>
                      </m:fName>
                      <m:e>
                        <m:r>
                          <m:rPr>
                            <m:sty m:val="p"/>
                          </m:rPr>
                          <a:rPr lang="en-US" sz="4400" i="0">
                            <a:latin typeface="Cambria Math" panose="02040503050406030204" pitchFamily="18" charset="0"/>
                          </a:rPr>
                          <m:t>x</m:t>
                        </m:r>
                      </m:e>
                    </m:func>
                  </m:oMath>
                </a14:m>
                <a:r>
                  <a:rPr lang="en-US" sz="4400">
                    <a:latin typeface="Arial" panose="020B0604020202020204" pitchFamily="34" charset="0"/>
                    <a:cs typeface="Arial" panose="020B0604020202020204" pitchFamily="34" charset="0"/>
                  </a:rPr>
                  <a:t> được gọi là hàm số </a:t>
                </a:r>
                <a14:m>
                  <m:oMath xmlns:m="http://schemas.openxmlformats.org/officeDocument/2006/math">
                    <m:r>
                      <m:rPr>
                        <m:sty m:val="p"/>
                      </m:rPr>
                      <a:rPr lang="en-US" sz="4400" i="0" smtClean="0">
                        <a:solidFill>
                          <a:srgbClr val="0070C0"/>
                        </a:solidFill>
                        <a:latin typeface="Cambria Math" panose="02040503050406030204" pitchFamily="18" charset="0"/>
                      </a:rPr>
                      <m:t>y</m:t>
                    </m:r>
                    <m:r>
                      <a:rPr lang="en-US" sz="4400" i="0" smtClean="0">
                        <a:solidFill>
                          <a:srgbClr val="0070C0"/>
                        </a:solidFill>
                        <a:latin typeface="Cambria Math" panose="02040503050406030204" pitchFamily="18" charset="0"/>
                      </a:rPr>
                      <m:t>=</m:t>
                    </m:r>
                    <m:func>
                      <m:funcPr>
                        <m:ctrlPr>
                          <a:rPr lang="en-US" sz="4400" i="1">
                            <a:solidFill>
                              <a:srgbClr val="0070C0"/>
                            </a:solidFill>
                            <a:latin typeface="Cambria Math" panose="02040503050406030204" pitchFamily="18" charset="0"/>
                          </a:rPr>
                        </m:ctrlPr>
                      </m:funcPr>
                      <m:fName>
                        <m:r>
                          <m:rPr>
                            <m:sty m:val="p"/>
                          </m:rPr>
                          <a:rPr lang="en-US" sz="4400" i="0">
                            <a:solidFill>
                              <a:srgbClr val="0070C0"/>
                            </a:solidFill>
                            <a:latin typeface="Cambria Math" panose="02040503050406030204" pitchFamily="18" charset="0"/>
                          </a:rPr>
                          <m:t>cot</m:t>
                        </m:r>
                      </m:fName>
                      <m:e>
                        <m:r>
                          <m:rPr>
                            <m:sty m:val="p"/>
                          </m:rPr>
                          <a:rPr lang="en-US" sz="4400" i="0">
                            <a:solidFill>
                              <a:srgbClr val="0070C0"/>
                            </a:solidFill>
                            <a:latin typeface="Cambria Math" panose="02040503050406030204" pitchFamily="18" charset="0"/>
                          </a:rPr>
                          <m:t>x</m:t>
                        </m:r>
                      </m:e>
                    </m:func>
                  </m:oMath>
                </a14:m>
                <a:r>
                  <a:rPr lang="en-US" sz="4400">
                    <a:latin typeface="Arial" panose="020B0604020202020204" pitchFamily="34" charset="0"/>
                    <a:cs typeface="Arial" panose="020B0604020202020204" pitchFamily="34" charset="0"/>
                  </a:rPr>
                  <a:t>.</a:t>
                </a:r>
              </a:p>
              <a:p>
                <a:pPr algn="just">
                  <a:lnSpc>
                    <a:spcPct val="180000"/>
                  </a:lnSpc>
                </a:pPr>
                <a:r>
                  <a:rPr lang="en-US" sz="4400">
                    <a:latin typeface="Arial" panose="020B0604020202020204" pitchFamily="34" charset="0"/>
                    <a:cs typeface="Arial" panose="020B0604020202020204" pitchFamily="34" charset="0"/>
                  </a:rPr>
                  <a:t>Tập xác định của hàm số </a:t>
                </a:r>
                <a14:m>
                  <m:oMath xmlns:m="http://schemas.openxmlformats.org/officeDocument/2006/math">
                    <m:r>
                      <m:rPr>
                        <m:sty m:val="p"/>
                      </m:rPr>
                      <a:rPr lang="en-US" sz="4400" i="0" smtClean="0">
                        <a:solidFill>
                          <a:srgbClr val="0070C0"/>
                        </a:solidFill>
                        <a:latin typeface="Cambria Math" panose="02040503050406030204" pitchFamily="18" charset="0"/>
                      </a:rPr>
                      <m:t>y</m:t>
                    </m:r>
                    <m:r>
                      <a:rPr lang="en-US" sz="4400" i="0" smtClean="0">
                        <a:solidFill>
                          <a:srgbClr val="0070C0"/>
                        </a:solidFill>
                        <a:latin typeface="Cambria Math" panose="02040503050406030204" pitchFamily="18" charset="0"/>
                      </a:rPr>
                      <m:t>=</m:t>
                    </m:r>
                    <m:func>
                      <m:funcPr>
                        <m:ctrlPr>
                          <a:rPr lang="en-US" sz="4400" i="1">
                            <a:solidFill>
                              <a:srgbClr val="0070C0"/>
                            </a:solidFill>
                            <a:latin typeface="Cambria Math" panose="02040503050406030204" pitchFamily="18" charset="0"/>
                          </a:rPr>
                        </m:ctrlPr>
                      </m:funcPr>
                      <m:fName>
                        <m:r>
                          <m:rPr>
                            <m:sty m:val="p"/>
                          </m:rPr>
                          <a:rPr lang="en-US" sz="4400" i="0">
                            <a:solidFill>
                              <a:srgbClr val="0070C0"/>
                            </a:solidFill>
                            <a:latin typeface="Cambria Math" panose="02040503050406030204" pitchFamily="18" charset="0"/>
                          </a:rPr>
                          <m:t>cot</m:t>
                        </m:r>
                      </m:fName>
                      <m:e>
                        <m:r>
                          <m:rPr>
                            <m:sty m:val="p"/>
                          </m:rPr>
                          <a:rPr lang="en-US" sz="4400" i="0">
                            <a:solidFill>
                              <a:srgbClr val="0070C0"/>
                            </a:solidFill>
                            <a:latin typeface="Cambria Math" panose="02040503050406030204" pitchFamily="18" charset="0"/>
                          </a:rPr>
                          <m:t>x</m:t>
                        </m:r>
                      </m:e>
                    </m:func>
                  </m:oMath>
                </a14:m>
                <a:r>
                  <a:rPr lang="en-US" sz="4400">
                    <a:latin typeface="Arial" panose="020B0604020202020204" pitchFamily="34" charset="0"/>
                    <a:cs typeface="Arial" panose="020B0604020202020204" pitchFamily="34" charset="0"/>
                  </a:rPr>
                  <a:t> là </a:t>
                </a:r>
                <a:endParaRPr lang="vi-VN" sz="4400">
                  <a:latin typeface="Arial" panose="020B0604020202020204" pitchFamily="34" charset="0"/>
                  <a:cs typeface="Arial" panose="020B0604020202020204" pitchFamily="34" charset="0"/>
                </a:endParaRPr>
              </a:p>
              <a:p>
                <a:pPr algn="ctr">
                  <a:lnSpc>
                    <a:spcPct val="180000"/>
                  </a:lnSpc>
                </a:pPr>
                <a14:m>
                  <m:oMath xmlns:m="http://schemas.openxmlformats.org/officeDocument/2006/math">
                    <m:r>
                      <m:rPr>
                        <m:sty m:val="p"/>
                      </m:rPr>
                      <a:rPr lang="en-US" sz="4400" i="0">
                        <a:latin typeface="Cambria Math" panose="02040503050406030204" pitchFamily="18" charset="0"/>
                      </a:rPr>
                      <m:t>E</m:t>
                    </m:r>
                    <m:r>
                      <a:rPr lang="en-US" sz="4400" i="0">
                        <a:latin typeface="Cambria Math" panose="02040503050406030204" pitchFamily="18" charset="0"/>
                      </a:rPr>
                      <m:t>=</m:t>
                    </m:r>
                    <m:r>
                      <a:rPr lang="en-US" sz="4400" i="0">
                        <a:latin typeface="Cambria Math" panose="02040503050406030204" pitchFamily="18" charset="0"/>
                      </a:rPr>
                      <m:t>ℝ</m:t>
                    </m:r>
                    <m:r>
                      <a:rPr lang="en-US" sz="4400" i="0">
                        <a:latin typeface="Cambria Math" panose="02040503050406030204" pitchFamily="18" charset="0"/>
                      </a:rPr>
                      <m:t>\ </m:t>
                    </m:r>
                    <m:d>
                      <m:dPr>
                        <m:begChr m:val="{"/>
                        <m:endChr m:val="}"/>
                        <m:ctrlPr>
                          <a:rPr lang="en-US" sz="4400" i="1">
                            <a:latin typeface="Cambria Math" panose="02040503050406030204" pitchFamily="18" charset="0"/>
                          </a:rPr>
                        </m:ctrlPr>
                      </m:dPr>
                      <m:e>
                        <m:r>
                          <m:rPr>
                            <m:sty m:val="p"/>
                          </m:rPr>
                          <a:rPr lang="en-US" sz="4400" i="0">
                            <a:latin typeface="Cambria Math" panose="02040503050406030204" pitchFamily="18" charset="0"/>
                          </a:rPr>
                          <m:t>kπ</m:t>
                        </m:r>
                      </m:e>
                      <m:e>
                        <m:r>
                          <m:rPr>
                            <m:sty m:val="p"/>
                          </m:rPr>
                          <a:rPr lang="en-US" sz="4400" i="0">
                            <a:latin typeface="Cambria Math" panose="02040503050406030204" pitchFamily="18" charset="0"/>
                          </a:rPr>
                          <m:t>k</m:t>
                        </m:r>
                        <m:r>
                          <a:rPr lang="en-US" sz="4400" i="0">
                            <a:latin typeface="Cambria Math" panose="02040503050406030204" pitchFamily="18" charset="0"/>
                          </a:rPr>
                          <m:t>∈</m:t>
                        </m:r>
                        <m:r>
                          <a:rPr lang="en-US" sz="4400" i="0">
                            <a:latin typeface="Cambria Math" panose="02040503050406030204" pitchFamily="18" charset="0"/>
                          </a:rPr>
                          <m:t>ℤ</m:t>
                        </m:r>
                      </m:e>
                    </m:d>
                  </m:oMath>
                </a14:m>
                <a:r>
                  <a:rPr lang="en-US" sz="4400">
                    <a:latin typeface="Arial" panose="020B0604020202020204" pitchFamily="34" charset="0"/>
                    <a:cs typeface="Arial" panose="020B060402020202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6360003" y="2577955"/>
                <a:ext cx="10793451" cy="6010043"/>
              </a:xfrm>
              <a:prstGeom prst="rect">
                <a:avLst/>
              </a:prstGeom>
              <a:blipFill rotWithShape="0">
                <a:blip r:embed="rId9"/>
                <a:stretch>
                  <a:fillRect l="-2259" r="-2259" b="-3854"/>
                </a:stretch>
              </a:blipFill>
            </p:spPr>
            <p:txBody>
              <a:bodyPr/>
              <a:lstStyle/>
              <a:p>
                <a:r>
                  <a:rPr lang="en-US">
                    <a:noFill/>
                  </a:rPr>
                  <a:t> </a:t>
                </a:r>
              </a:p>
            </p:txBody>
          </p:sp>
        </mc:Fallback>
      </mc:AlternateContent>
    </p:spTree>
    <p:extLst>
      <p:ext uri="{BB962C8B-B14F-4D97-AF65-F5344CB8AC3E}">
        <p14:creationId xmlns:p14="http://schemas.microsoft.com/office/powerpoint/2010/main" val="260886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sp>
        <p:nvSpPr>
          <p:cNvPr id="8" name="TextBox 10"/>
          <p:cNvSpPr txBox="1"/>
          <p:nvPr/>
        </p:nvSpPr>
        <p:spPr>
          <a:xfrm>
            <a:off x="947142" y="548751"/>
            <a:ext cx="2411016" cy="1209811"/>
          </a:xfrm>
          <a:prstGeom prst="rect">
            <a:avLst/>
          </a:prstGeom>
        </p:spPr>
        <p:txBody>
          <a:bodyPr lIns="50800" tIns="50800" rIns="50800" bIns="50800" rtlCol="0" anchor="ctr"/>
          <a:lstStyle/>
          <a:p>
            <a:pPr algn="ctr">
              <a:lnSpc>
                <a:spcPts val="2748"/>
              </a:lnSpc>
            </a:pPr>
            <a:endParaRPr/>
          </a:p>
        </p:txBody>
      </p:sp>
      <p:grpSp>
        <p:nvGrpSpPr>
          <p:cNvPr id="5" name="Group 4"/>
          <p:cNvGrpSpPr/>
          <p:nvPr/>
        </p:nvGrpSpPr>
        <p:grpSpPr>
          <a:xfrm>
            <a:off x="626464" y="467910"/>
            <a:ext cx="17035072" cy="1290652"/>
            <a:chOff x="609600" y="652449"/>
            <a:chExt cx="17035072" cy="1290652"/>
          </a:xfrm>
        </p:grpSpPr>
        <p:sp>
          <p:nvSpPr>
            <p:cNvPr id="7" name="Freeform 9"/>
            <p:cNvSpPr/>
            <p:nvPr/>
          </p:nvSpPr>
          <p:spPr>
            <a:xfrm>
              <a:off x="609600" y="652449"/>
              <a:ext cx="17035072" cy="129065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txBody>
            <a:bodyPr/>
            <a:lstStyle/>
            <a:p>
              <a:endParaRPr lang="en-US"/>
            </a:p>
          </p:txBody>
        </p:sp>
        <p:sp>
          <p:nvSpPr>
            <p:cNvPr id="4" name="TextBox 3"/>
            <p:cNvSpPr txBox="1"/>
            <p:nvPr/>
          </p:nvSpPr>
          <p:spPr>
            <a:xfrm>
              <a:off x="1392836" y="913054"/>
              <a:ext cx="15468600" cy="769441"/>
            </a:xfrm>
            <a:prstGeom prst="rect">
              <a:avLst/>
            </a:prstGeom>
            <a:noFill/>
          </p:spPr>
          <p:txBody>
            <a:bodyPr wrap="square" rtlCol="0">
              <a:spAutoFit/>
            </a:bodyPr>
            <a:lstStyle/>
            <a:p>
              <a:pPr algn="ctr"/>
              <a:r>
                <a:rPr lang="vi-VN" sz="4400" b="1">
                  <a:solidFill>
                    <a:schemeClr val="bg1"/>
                  </a:solidFill>
                  <a:latin typeface="Arial" panose="020B0604020202020204" pitchFamily="34" charset="0"/>
                  <a:cs typeface="Arial" panose="020B0604020202020204" pitchFamily="34" charset="0"/>
                </a:rPr>
                <a:t>I. HÀM SỐ CHẴN, HÀM SỐ LẺ, HÀM SỐ TUẦN HOÀN</a:t>
              </a:r>
              <a:endParaRPr lang="en-US" sz="4400" b="1">
                <a:solidFill>
                  <a:schemeClr val="bg1"/>
                </a:solidFill>
                <a:latin typeface="Arial" panose="020B0604020202020204" pitchFamily="34" charset="0"/>
                <a:cs typeface="Arial" panose="020B0604020202020204" pitchFamily="34" charset="0"/>
              </a:endParaRPr>
            </a:p>
          </p:txBody>
        </p:sp>
      </p:grpSp>
      <p:sp>
        <p:nvSpPr>
          <p:cNvPr id="10" name="Rectangle 9"/>
          <p:cNvSpPr/>
          <p:nvPr/>
        </p:nvSpPr>
        <p:spPr>
          <a:xfrm>
            <a:off x="626464" y="2226472"/>
            <a:ext cx="7245894" cy="769441"/>
          </a:xfrm>
          <a:prstGeom prst="rect">
            <a:avLst/>
          </a:prstGeom>
        </p:spPr>
        <p:txBody>
          <a:bodyPr wrap="none">
            <a:spAutoFit/>
          </a:bodyPr>
          <a:lstStyle/>
          <a:p>
            <a:r>
              <a:rPr lang="en-US" sz="4400" b="1">
                <a:solidFill>
                  <a:srgbClr val="C00000"/>
                </a:solidFill>
                <a:latin typeface="Arial" panose="020B0604020202020204" pitchFamily="34" charset="0"/>
                <a:cs typeface="Arial" panose="020B0604020202020204" pitchFamily="34" charset="0"/>
              </a:rPr>
              <a:t>1. Hàm số chẵn, hàm số lẻ</a:t>
            </a:r>
          </a:p>
        </p:txBody>
      </p:sp>
      <p:sp>
        <p:nvSpPr>
          <p:cNvPr id="11" name="Rounded Rectangle 10"/>
          <p:cNvSpPr/>
          <p:nvPr/>
        </p:nvSpPr>
        <p:spPr>
          <a:xfrm>
            <a:off x="832842" y="3386857"/>
            <a:ext cx="1605558"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HĐ1</a:t>
            </a:r>
            <a:endParaRPr lang="en-US" sz="4000" b="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Box 11"/>
              <p:cNvSpPr txBox="1"/>
              <p:nvPr/>
            </p:nvSpPr>
            <p:spPr>
              <a:xfrm>
                <a:off x="832842" y="4687587"/>
                <a:ext cx="10825758" cy="4708981"/>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a) Cho hàm số </a:t>
                </a:r>
                <a14:m>
                  <m:oMath xmlns:m="http://schemas.openxmlformats.org/officeDocument/2006/math">
                    <m:r>
                      <a:rPr lang="vi-VN" sz="4000" b="0" i="1" smtClean="0">
                        <a:latin typeface="Cambria Math" panose="02040503050406030204" pitchFamily="18" charset="0"/>
                        <a:cs typeface="Arial" panose="020B0604020202020204" pitchFamily="34" charset="0"/>
                      </a:rPr>
                      <m:t>𝑓</m:t>
                    </m:r>
                    <m:d>
                      <m:dPr>
                        <m:ctrlPr>
                          <a:rPr lang="vi-VN" sz="4000" b="0" i="1" smtClean="0">
                            <a:latin typeface="Cambria Math" panose="02040503050406030204" pitchFamily="18" charset="0"/>
                            <a:cs typeface="Arial" panose="020B0604020202020204" pitchFamily="34" charset="0"/>
                          </a:rPr>
                        </m:ctrlPr>
                      </m:dPr>
                      <m:e>
                        <m:r>
                          <a:rPr lang="vi-VN" sz="4000" b="0" i="1" smtClean="0">
                            <a:latin typeface="Cambria Math" panose="02040503050406030204" pitchFamily="18" charset="0"/>
                            <a:cs typeface="Arial" panose="020B0604020202020204" pitchFamily="34" charset="0"/>
                          </a:rPr>
                          <m:t>𝑥</m:t>
                        </m:r>
                      </m:e>
                    </m:d>
                    <m:r>
                      <a:rPr lang="vi-VN" sz="4000" b="0" i="1" smtClean="0">
                        <a:latin typeface="Cambria Math" panose="02040503050406030204" pitchFamily="18" charset="0"/>
                        <a:cs typeface="Arial" panose="020B0604020202020204" pitchFamily="34" charset="0"/>
                      </a:rPr>
                      <m:t>=</m:t>
                    </m:r>
                    <m:sSup>
                      <m:sSupPr>
                        <m:ctrlPr>
                          <a:rPr lang="vi-VN" sz="4000" b="0" i="1" smtClean="0">
                            <a:latin typeface="Cambria Math" panose="02040503050406030204" pitchFamily="18" charset="0"/>
                            <a:cs typeface="Arial" panose="020B0604020202020204" pitchFamily="34" charset="0"/>
                          </a:rPr>
                        </m:ctrlPr>
                      </m:sSupPr>
                      <m:e>
                        <m:r>
                          <a:rPr lang="vi-VN" sz="4000" b="0" i="1" smtClean="0">
                            <a:latin typeface="Cambria Math" panose="02040503050406030204" pitchFamily="18" charset="0"/>
                            <a:cs typeface="Arial" panose="020B0604020202020204" pitchFamily="34" charset="0"/>
                          </a:rPr>
                          <m:t>𝑥</m:t>
                        </m:r>
                      </m:e>
                      <m:sup>
                        <m:r>
                          <a:rPr lang="vi-VN" sz="4000" b="0" i="1" smtClean="0">
                            <a:latin typeface="Cambria Math" panose="02040503050406030204" pitchFamily="18" charset="0"/>
                            <a:cs typeface="Arial" panose="020B0604020202020204" pitchFamily="34" charset="0"/>
                          </a:rPr>
                          <m:t>2</m:t>
                        </m:r>
                      </m:sup>
                    </m:sSup>
                  </m:oMath>
                </a14:m>
                <a:r>
                  <a:rPr lang="vi-VN" sz="4000">
                    <a:latin typeface="Arial" panose="020B0604020202020204" pitchFamily="34" charset="0"/>
                    <a:cs typeface="Arial" panose="020B0604020202020204" pitchFamily="34" charset="0"/>
                  </a:rPr>
                  <a:t>.</a:t>
                </a:r>
              </a:p>
              <a:p>
                <a:pPr marL="457200" indent="-4572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Với </a:t>
                </a:r>
                <a14:m>
                  <m:oMath xmlns:m="http://schemas.openxmlformats.org/officeDocument/2006/math">
                    <m:r>
                      <a:rPr lang="vi-VN" sz="4000" b="0" i="1" smtClean="0">
                        <a:latin typeface="Cambria Math" panose="02040503050406030204" pitchFamily="18" charset="0"/>
                        <a:cs typeface="Arial" panose="020B0604020202020204" pitchFamily="34" charset="0"/>
                      </a:rPr>
                      <m:t>𝑥</m:t>
                    </m:r>
                    <m:r>
                      <a:rPr lang="vi-VN" sz="4000" b="0" i="1" smtClean="0">
                        <a:latin typeface="Cambria Math" panose="02040503050406030204" pitchFamily="18" charset="0"/>
                        <a:ea typeface="Cambria Math" panose="02040503050406030204" pitchFamily="18" charset="0"/>
                        <a:cs typeface="Arial" panose="020B0604020202020204" pitchFamily="34" charset="0"/>
                      </a:rPr>
                      <m:t>∈ </m:t>
                    </m:r>
                    <m:r>
                      <a:rPr lang="vi-VN" sz="4000" b="0" i="1" smtClean="0">
                        <a:latin typeface="Cambria Math" panose="02040503050406030204" pitchFamily="18" charset="0"/>
                        <a:ea typeface="Cambria Math" panose="02040503050406030204" pitchFamily="18" charset="0"/>
                        <a:cs typeface="Arial" panose="020B0604020202020204" pitchFamily="34" charset="0"/>
                      </a:rPr>
                      <m:t>ℝ</m:t>
                    </m:r>
                  </m:oMath>
                </a14:m>
                <a:r>
                  <a:rPr lang="vi-VN" sz="4000">
                    <a:latin typeface="Arial" panose="020B0604020202020204" pitchFamily="34" charset="0"/>
                    <a:cs typeface="Arial" panose="020B0604020202020204" pitchFamily="34" charset="0"/>
                  </a:rPr>
                  <a:t>, hãy so sánh </a:t>
                </a:r>
                <a14:m>
                  <m:oMath xmlns:m="http://schemas.openxmlformats.org/officeDocument/2006/math">
                    <m:r>
                      <a:rPr lang="vi-VN" sz="4000" i="1">
                        <a:latin typeface="Cambria Math" panose="02040503050406030204" pitchFamily="18" charset="0"/>
                        <a:cs typeface="Arial" panose="020B0604020202020204" pitchFamily="34" charset="0"/>
                      </a:rPr>
                      <m:t>𝑓</m:t>
                    </m:r>
                    <m:d>
                      <m:dPr>
                        <m:ctrlPr>
                          <a:rPr lang="vi-VN" sz="4000" i="1">
                            <a:latin typeface="Cambria Math" panose="02040503050406030204" pitchFamily="18" charset="0"/>
                            <a:cs typeface="Arial" panose="020B0604020202020204" pitchFamily="34" charset="0"/>
                          </a:rPr>
                        </m:ctrlPr>
                      </m:dPr>
                      <m:e>
                        <m:r>
                          <a:rPr lang="vi-VN" sz="4000" b="0" i="1" smtClean="0">
                            <a:latin typeface="Cambria Math" panose="02040503050406030204" pitchFamily="18" charset="0"/>
                            <a:cs typeface="Arial" panose="020B0604020202020204" pitchFamily="34" charset="0"/>
                          </a:rPr>
                          <m:t>−</m:t>
                        </m:r>
                        <m:r>
                          <a:rPr lang="vi-VN" sz="4000" i="1">
                            <a:latin typeface="Cambria Math" panose="02040503050406030204" pitchFamily="18" charset="0"/>
                            <a:cs typeface="Arial" panose="020B0604020202020204" pitchFamily="34" charset="0"/>
                          </a:rPr>
                          <m:t>𝑥</m:t>
                        </m:r>
                      </m:e>
                    </m:d>
                  </m:oMath>
                </a14:m>
                <a:r>
                  <a:rPr lang="vi-VN" sz="4000">
                    <a:latin typeface="Arial" panose="020B0604020202020204" pitchFamily="34" charset="0"/>
                    <a:cs typeface="Arial" panose="020B0604020202020204" pitchFamily="34" charset="0"/>
                  </a:rPr>
                  <a:t> và </a:t>
                </a:r>
                <a14:m>
                  <m:oMath xmlns:m="http://schemas.openxmlformats.org/officeDocument/2006/math">
                    <m:r>
                      <a:rPr lang="vi-VN" sz="4000" i="1">
                        <a:latin typeface="Cambria Math" panose="02040503050406030204" pitchFamily="18" charset="0"/>
                        <a:cs typeface="Arial" panose="020B0604020202020204" pitchFamily="34" charset="0"/>
                      </a:rPr>
                      <m:t>𝑓</m:t>
                    </m:r>
                    <m:d>
                      <m:dPr>
                        <m:ctrlPr>
                          <a:rPr lang="vi-VN" sz="4000" i="1">
                            <a:latin typeface="Cambria Math" panose="02040503050406030204" pitchFamily="18" charset="0"/>
                            <a:cs typeface="Arial" panose="020B0604020202020204" pitchFamily="34" charset="0"/>
                          </a:rPr>
                        </m:ctrlPr>
                      </m:dPr>
                      <m:e>
                        <m:r>
                          <a:rPr lang="vi-VN" sz="4000" i="1">
                            <a:latin typeface="Cambria Math" panose="02040503050406030204" pitchFamily="18" charset="0"/>
                            <a:cs typeface="Arial" panose="020B0604020202020204" pitchFamily="34" charset="0"/>
                          </a:rPr>
                          <m:t>𝑥</m:t>
                        </m:r>
                      </m:e>
                    </m:d>
                  </m:oMath>
                </a14:m>
                <a:r>
                  <a:rPr lang="vi-VN" sz="4000">
                    <a:latin typeface="Arial" panose="020B0604020202020204" pitchFamily="34" charset="0"/>
                    <a:cs typeface="Arial" panose="020B0604020202020204" pitchFamily="34" charset="0"/>
                  </a:rPr>
                  <a:t>.</a:t>
                </a:r>
              </a:p>
              <a:p>
                <a:pPr marL="457200" indent="-4572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Quan sát parabol (P) là đồ thị của hàm số </a:t>
                </a:r>
                <a14:m>
                  <m:oMath xmlns:m="http://schemas.openxmlformats.org/officeDocument/2006/math">
                    <m:r>
                      <a:rPr lang="vi-VN" sz="4000" i="1">
                        <a:latin typeface="Cambria Math" panose="02040503050406030204" pitchFamily="18" charset="0"/>
                        <a:cs typeface="Arial" panose="020B0604020202020204" pitchFamily="34" charset="0"/>
                      </a:rPr>
                      <m:t>𝑓</m:t>
                    </m:r>
                    <m:d>
                      <m:dPr>
                        <m:ctrlPr>
                          <a:rPr lang="vi-VN" sz="4000" i="1">
                            <a:latin typeface="Cambria Math" panose="02040503050406030204" pitchFamily="18" charset="0"/>
                            <a:cs typeface="Arial" panose="020B0604020202020204" pitchFamily="34" charset="0"/>
                          </a:rPr>
                        </m:ctrlPr>
                      </m:dPr>
                      <m:e>
                        <m:r>
                          <a:rPr lang="vi-VN" sz="4000" i="1">
                            <a:latin typeface="Cambria Math" panose="02040503050406030204" pitchFamily="18" charset="0"/>
                            <a:cs typeface="Arial" panose="020B0604020202020204" pitchFamily="34" charset="0"/>
                          </a:rPr>
                          <m:t>𝑥</m:t>
                        </m:r>
                      </m:e>
                    </m:d>
                    <m:r>
                      <a:rPr lang="vi-VN" sz="4000" i="1">
                        <a:latin typeface="Cambria Math" panose="02040503050406030204" pitchFamily="18" charset="0"/>
                        <a:cs typeface="Arial" panose="020B0604020202020204" pitchFamily="34" charset="0"/>
                      </a:rPr>
                      <m:t>=</m:t>
                    </m:r>
                    <m:sSup>
                      <m:sSupPr>
                        <m:ctrlPr>
                          <a:rPr lang="vi-VN" sz="4000" i="1">
                            <a:latin typeface="Cambria Math" panose="02040503050406030204" pitchFamily="18" charset="0"/>
                            <a:cs typeface="Arial" panose="020B0604020202020204" pitchFamily="34" charset="0"/>
                          </a:rPr>
                        </m:ctrlPr>
                      </m:sSupPr>
                      <m:e>
                        <m:r>
                          <a:rPr lang="vi-VN" sz="4000" i="1">
                            <a:latin typeface="Cambria Math" panose="02040503050406030204" pitchFamily="18" charset="0"/>
                            <a:cs typeface="Arial" panose="020B0604020202020204" pitchFamily="34" charset="0"/>
                          </a:rPr>
                          <m:t>𝑥</m:t>
                        </m:r>
                      </m:e>
                      <m:sup>
                        <m:r>
                          <a:rPr lang="vi-VN" sz="4000" i="1">
                            <a:latin typeface="Cambria Math" panose="02040503050406030204" pitchFamily="18" charset="0"/>
                            <a:cs typeface="Arial" panose="020B0604020202020204" pitchFamily="34" charset="0"/>
                          </a:rPr>
                          <m:t>2</m:t>
                        </m:r>
                      </m:sup>
                    </m:sSup>
                  </m:oMath>
                </a14:m>
                <a:r>
                  <a:rPr lang="vi-VN" sz="4000">
                    <a:latin typeface="Arial" panose="020B0604020202020204" pitchFamily="34" charset="0"/>
                    <a:cs typeface="Arial" panose="020B0604020202020204" pitchFamily="34" charset="0"/>
                  </a:rPr>
                  <a:t> (Hình 19) và cho biết trục đối xứng của (P) là đường thẳng nào.  </a:t>
                </a:r>
                <a:endParaRPr lang="en-US" sz="4000">
                  <a:latin typeface="Arial" panose="020B0604020202020204" pitchFamily="34" charset="0"/>
                  <a:cs typeface="Arial" panose="020B0604020202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832842" y="4687587"/>
                <a:ext cx="10825758" cy="4708981"/>
              </a:xfrm>
              <a:prstGeom prst="rect">
                <a:avLst/>
              </a:prstGeom>
              <a:blipFill rotWithShape="0">
                <a:blip r:embed="rId3"/>
                <a:stretch>
                  <a:fillRect l="-2027" r="-1971" b="-2332"/>
                </a:stretch>
              </a:blipFill>
            </p:spPr>
            <p:txBody>
              <a:bodyPr/>
              <a:lstStyle/>
              <a:p>
                <a:r>
                  <a:rPr lang="en-US">
                    <a:noFill/>
                  </a:rPr>
                  <a:t> </a:t>
                </a:r>
              </a:p>
            </p:txBody>
          </p:sp>
        </mc:Fallback>
      </mc:AlternateContent>
      <p:pic>
        <p:nvPicPr>
          <p:cNvPr id="13" name="Picture 12"/>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1831637" y="3162300"/>
            <a:ext cx="6283326" cy="6871987"/>
          </a:xfrm>
          <a:prstGeom prst="rect">
            <a:avLst/>
          </a:prstGeom>
        </p:spPr>
      </p:pic>
    </p:spTree>
    <p:extLst>
      <p:ext uri="{BB962C8B-B14F-4D97-AF65-F5344CB8AC3E}">
        <p14:creationId xmlns:p14="http://schemas.microsoft.com/office/powerpoint/2010/main" val="989894266"/>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par>
                          <p:cTn id="19" fill="hold">
                            <p:stCondLst>
                              <p:cond delay="1000"/>
                            </p:stCondLst>
                            <p:childTnLst>
                              <p:par>
                                <p:cTn id="20" presetID="9"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sp>
        <p:nvSpPr>
          <p:cNvPr id="3" name="Pentagon 2"/>
          <p:cNvSpPr/>
          <p:nvPr/>
        </p:nvSpPr>
        <p:spPr>
          <a:xfrm>
            <a:off x="0" y="887419"/>
            <a:ext cx="8158480" cy="1219200"/>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solidFill>
                  <a:prstClr val="white"/>
                </a:solidFill>
                <a:cs typeface="Arial" panose="020B0604020202020204" pitchFamily="34" charset="0"/>
              </a:rPr>
              <a:t>2. Đồ thị của hàm số y = cotx</a:t>
            </a:r>
            <a:endParaRPr lang="en-US" sz="4000" b="1">
              <a:solidFill>
                <a:prstClr val="white"/>
              </a:solidFill>
              <a:latin typeface="Arial" panose="020B0604020202020204" pitchFamily="34" charset="0"/>
              <a:cs typeface="Arial" panose="020B0604020202020204" pitchFamily="34" charset="0"/>
            </a:endParaRPr>
          </a:p>
        </p:txBody>
      </p:sp>
      <p:grpSp>
        <p:nvGrpSpPr>
          <p:cNvPr id="4" name="Group 3"/>
          <p:cNvGrpSpPr/>
          <p:nvPr/>
        </p:nvGrpSpPr>
        <p:grpSpPr>
          <a:xfrm>
            <a:off x="723900" y="2737350"/>
            <a:ext cx="16840200" cy="5405975"/>
            <a:chOff x="723900" y="2737350"/>
            <a:chExt cx="16840200" cy="5405975"/>
          </a:xfrm>
        </p:grpSpPr>
        <p:sp>
          <p:nvSpPr>
            <p:cNvPr id="8" name="Rounded Rectangle 7"/>
            <p:cNvSpPr/>
            <p:nvPr/>
          </p:nvSpPr>
          <p:spPr>
            <a:xfrm>
              <a:off x="914400" y="2737350"/>
              <a:ext cx="1752600"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prstClr val="black"/>
                  </a:solidFill>
                  <a:cs typeface="Arial" panose="020B0604020202020204" pitchFamily="34" charset="0"/>
                </a:rPr>
                <a:t>HĐ13</a:t>
              </a:r>
              <a:endParaRPr lang="en-US" sz="4000" b="1">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2857500" y="2933700"/>
              <a:ext cx="5181600" cy="707886"/>
            </a:xfrm>
            <a:prstGeom prst="rect">
              <a:avLst/>
            </a:prstGeom>
            <a:noFill/>
          </p:spPr>
          <p:txBody>
            <a:bodyPr wrap="square" rtlCol="0">
              <a:spAutoFit/>
            </a:bodyPr>
            <a:lstStyle/>
            <a:p>
              <a:r>
                <a:rPr lang="vi-VN" sz="4000">
                  <a:solidFill>
                    <a:prstClr val="black"/>
                  </a:solidFill>
                  <a:cs typeface="Arial" panose="020B0604020202020204" pitchFamily="34" charset="0"/>
                </a:rPr>
                <a:t>Cho hàm số y = cotx</a:t>
              </a:r>
              <a:endParaRPr lang="en-US" sz="400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914400" y="4349680"/>
              <a:ext cx="14249400" cy="707886"/>
            </a:xfrm>
            <a:prstGeom prst="rect">
              <a:avLst/>
            </a:prstGeom>
            <a:noFill/>
          </p:spPr>
          <p:txBody>
            <a:bodyPr wrap="square" rtlCol="0">
              <a:spAutoFit/>
            </a:bodyPr>
            <a:lstStyle/>
            <a:p>
              <a:r>
                <a:rPr lang="vi-VN" sz="4000">
                  <a:solidFill>
                    <a:prstClr val="black"/>
                  </a:solidFill>
                  <a:cs typeface="Arial" panose="020B0604020202020204" pitchFamily="34" charset="0"/>
                </a:rPr>
                <a:t>a) Tìm giá trị y tương ứng với giá trị của x trong bảng sau:</a:t>
              </a:r>
              <a:endParaRPr lang="en-US" sz="4000">
                <a:solidFill>
                  <a:prstClr val="black"/>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 y="5524360"/>
              <a:ext cx="16840200" cy="2618965"/>
            </a:xfrm>
            <a:prstGeom prst="rect">
              <a:avLst/>
            </a:prstGeom>
          </p:spPr>
        </p:pic>
      </p:grpSp>
      <mc:AlternateContent xmlns:mc="http://schemas.openxmlformats.org/markup-compatibility/2006" xmlns:a14="http://schemas.microsoft.com/office/drawing/2010/main">
        <mc:Choice Requires="a14">
          <p:sp>
            <p:nvSpPr>
              <p:cNvPr id="13" name="Rectangle 12"/>
              <p:cNvSpPr/>
              <p:nvPr/>
            </p:nvSpPr>
            <p:spPr>
              <a:xfrm>
                <a:off x="5315160" y="7300627"/>
                <a:ext cx="846962" cy="711670"/>
              </a:xfrm>
              <a:prstGeom prst="rect">
                <a:avLst/>
              </a:prstGeom>
              <a:solidFill>
                <a:srgbClr val="FDF3E2"/>
              </a:solidFill>
            </p:spPr>
            <p:txBody>
              <a:bodyPr wrap="none">
                <a:spAutoFit/>
              </a:bodyPr>
              <a:lstStyle/>
              <a:p>
                <a:pPr/>
                <a14:m>
                  <m:oMathPara xmlns:m="http://schemas.openxmlformats.org/officeDocument/2006/math">
                    <m:oMathParaPr>
                      <m:jc m:val="centerGroup"/>
                    </m:oMathParaPr>
                    <m:oMath xmlns:m="http://schemas.openxmlformats.org/officeDocument/2006/math">
                      <m:rad>
                        <m:radPr>
                          <m:degHide m:val="on"/>
                          <m:ctrlPr>
                            <a:rPr lang="en-US" sz="3600" i="1">
                              <a:solidFill>
                                <a:srgbClr val="0070C0"/>
                              </a:solidFill>
                              <a:latin typeface="Cambria Math" panose="02040503050406030204" pitchFamily="18" charset="0"/>
                            </a:rPr>
                          </m:ctrlPr>
                        </m:radPr>
                        <m:deg/>
                        <m:e>
                          <m:r>
                            <a:rPr lang="en-US" sz="3600">
                              <a:solidFill>
                                <a:srgbClr val="0070C0"/>
                              </a:solidFill>
                              <a:latin typeface="Cambria Math" panose="02040503050406030204" pitchFamily="18" charset="0"/>
                            </a:rPr>
                            <m:t>3</m:t>
                          </m:r>
                        </m:e>
                      </m:rad>
                    </m:oMath>
                  </m:oMathPara>
                </a14:m>
                <a:endParaRPr lang="en-US" sz="3600">
                  <a:solidFill>
                    <a:srgbClr val="0070C0"/>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5315160" y="7300627"/>
                <a:ext cx="846962" cy="711670"/>
              </a:xfrm>
              <a:prstGeom prst="rect">
                <a:avLst/>
              </a:prstGeom>
              <a:blipFill rotWithShape="0">
                <a:blip r:embed="rId4"/>
                <a:stretch>
                  <a:fillRect/>
                </a:stretch>
              </a:blipFill>
            </p:spPr>
            <p:txBody>
              <a:bodyPr/>
              <a:lstStyle/>
              <a:p>
                <a:r>
                  <a:rPr lang="en-US">
                    <a:noFill/>
                  </a:rPr>
                  <a:t> </a:t>
                </a:r>
              </a:p>
            </p:txBody>
          </p:sp>
        </mc:Fallback>
      </mc:AlternateContent>
      <p:sp>
        <p:nvSpPr>
          <p:cNvPr id="20" name="TextBox 19"/>
          <p:cNvSpPr txBox="1"/>
          <p:nvPr/>
        </p:nvSpPr>
        <p:spPr>
          <a:xfrm>
            <a:off x="8244746" y="7259795"/>
            <a:ext cx="669839" cy="707886"/>
          </a:xfrm>
          <a:prstGeom prst="rect">
            <a:avLst/>
          </a:prstGeom>
          <a:solidFill>
            <a:srgbClr val="FDF3E2"/>
          </a:solidFill>
        </p:spPr>
        <p:txBody>
          <a:bodyPr wrap="square" rtlCol="0">
            <a:spAutoFit/>
          </a:bodyPr>
          <a:lstStyle/>
          <a:p>
            <a:pPr algn="ctr"/>
            <a:r>
              <a:rPr lang="vi-VN" sz="4000">
                <a:solidFill>
                  <a:srgbClr val="0070C0"/>
                </a:solidFill>
                <a:cs typeface="Arial" panose="020B0604020202020204" pitchFamily="34" charset="0"/>
              </a:rPr>
              <a:t>1</a:t>
            </a:r>
            <a:endParaRPr lang="en-US" sz="4000">
              <a:solidFill>
                <a:srgbClr val="0070C0"/>
              </a:solidFill>
              <a:latin typeface="Arial" panose="020B0604020202020204" pitchFamily="34" charset="0"/>
              <a:cs typeface="Arial" panose="020B0604020202020204" pitchFamily="34" charset="0"/>
            </a:endParaRPr>
          </a:p>
        </p:txBody>
      </p:sp>
      <p:sp>
        <p:nvSpPr>
          <p:cNvPr id="22" name="TextBox 21"/>
          <p:cNvSpPr txBox="1"/>
          <p:nvPr/>
        </p:nvSpPr>
        <p:spPr>
          <a:xfrm>
            <a:off x="13389350" y="7306754"/>
            <a:ext cx="771439" cy="707886"/>
          </a:xfrm>
          <a:prstGeom prst="rect">
            <a:avLst/>
          </a:prstGeom>
          <a:solidFill>
            <a:srgbClr val="FDF3E2"/>
          </a:solidFill>
        </p:spPr>
        <p:txBody>
          <a:bodyPr wrap="square" rtlCol="0">
            <a:spAutoFit/>
          </a:bodyPr>
          <a:lstStyle/>
          <a:p>
            <a:pPr algn="ctr"/>
            <a:r>
              <a:rPr lang="vi-VN" sz="4000">
                <a:solidFill>
                  <a:srgbClr val="0070C0"/>
                </a:solidFill>
                <a:cs typeface="Arial" panose="020B0604020202020204" pitchFamily="34" charset="0"/>
              </a:rPr>
              <a:t>-1</a:t>
            </a:r>
            <a:endParaRPr lang="en-US" sz="4000">
              <a:solidFill>
                <a:srgbClr val="0070C0"/>
              </a:solidFill>
              <a:latin typeface="Arial" panose="020B0604020202020204" pitchFamily="34" charset="0"/>
              <a:cs typeface="Arial" panose="020B0604020202020204" pitchFamily="34" charset="0"/>
            </a:endParaRPr>
          </a:p>
        </p:txBody>
      </p:sp>
      <p:sp>
        <p:nvSpPr>
          <p:cNvPr id="23" name="TextBox 22"/>
          <p:cNvSpPr txBox="1"/>
          <p:nvPr/>
        </p:nvSpPr>
        <p:spPr>
          <a:xfrm>
            <a:off x="10965854" y="7300627"/>
            <a:ext cx="669839" cy="707886"/>
          </a:xfrm>
          <a:prstGeom prst="rect">
            <a:avLst/>
          </a:prstGeom>
          <a:solidFill>
            <a:srgbClr val="FDF3E2"/>
          </a:solidFill>
        </p:spPr>
        <p:txBody>
          <a:bodyPr wrap="square" rtlCol="0">
            <a:spAutoFit/>
          </a:bodyPr>
          <a:lstStyle/>
          <a:p>
            <a:pPr algn="ctr"/>
            <a:r>
              <a:rPr lang="vi-VN" sz="4000">
                <a:solidFill>
                  <a:srgbClr val="0070C0"/>
                </a:solidFill>
                <a:cs typeface="Arial" panose="020B0604020202020204" pitchFamily="34" charset="0"/>
              </a:rPr>
              <a:t>0</a:t>
            </a:r>
            <a:endParaRPr lang="en-US" sz="400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4" name="Rectangle 23"/>
              <p:cNvSpPr/>
              <p:nvPr/>
            </p:nvSpPr>
            <p:spPr>
              <a:xfrm>
                <a:off x="15809397" y="7276701"/>
                <a:ext cx="1191608" cy="711670"/>
              </a:xfrm>
              <a:prstGeom prst="rect">
                <a:avLst/>
              </a:prstGeom>
              <a:solidFill>
                <a:srgbClr val="FDF3E2"/>
              </a:solidFill>
            </p:spPr>
            <p:txBody>
              <a:bodyPr wrap="none">
                <a:spAutoFit/>
              </a:bodyPr>
              <a:lstStyle/>
              <a:p>
                <a:pPr/>
                <a14:m>
                  <m:oMathPara xmlns:m="http://schemas.openxmlformats.org/officeDocument/2006/math">
                    <m:oMathParaPr>
                      <m:jc m:val="centerGroup"/>
                    </m:oMathParaPr>
                    <m:oMath xmlns:m="http://schemas.openxmlformats.org/officeDocument/2006/math">
                      <m:r>
                        <a:rPr lang="vi-VN" sz="3600" b="0" i="1" smtClean="0">
                          <a:solidFill>
                            <a:srgbClr val="0070C0"/>
                          </a:solidFill>
                          <a:latin typeface="Cambria Math" panose="02040503050406030204" pitchFamily="18" charset="0"/>
                        </a:rPr>
                        <m:t>−</m:t>
                      </m:r>
                      <m:rad>
                        <m:radPr>
                          <m:degHide m:val="on"/>
                          <m:ctrlPr>
                            <a:rPr lang="en-US" sz="3600" i="1">
                              <a:solidFill>
                                <a:srgbClr val="0070C0"/>
                              </a:solidFill>
                              <a:latin typeface="Cambria Math" panose="02040503050406030204" pitchFamily="18" charset="0"/>
                            </a:rPr>
                          </m:ctrlPr>
                        </m:radPr>
                        <m:deg/>
                        <m:e>
                          <m:r>
                            <a:rPr lang="en-US" sz="3600">
                              <a:solidFill>
                                <a:srgbClr val="0070C0"/>
                              </a:solidFill>
                              <a:latin typeface="Cambria Math" panose="02040503050406030204" pitchFamily="18" charset="0"/>
                            </a:rPr>
                            <m:t>3</m:t>
                          </m:r>
                        </m:e>
                      </m:rad>
                    </m:oMath>
                  </m:oMathPara>
                </a14:m>
                <a:endParaRPr lang="en-US" sz="3600">
                  <a:solidFill>
                    <a:srgbClr val="0070C0"/>
                  </a:solidFill>
                </a:endParaRPr>
              </a:p>
            </p:txBody>
          </p:sp>
        </mc:Choice>
        <mc:Fallback xmlns="">
          <p:sp>
            <p:nvSpPr>
              <p:cNvPr id="24" name="Rectangle 23"/>
              <p:cNvSpPr>
                <a:spLocks noRot="1" noChangeAspect="1" noMove="1" noResize="1" noEditPoints="1" noAdjustHandles="1" noChangeArrowheads="1" noChangeShapeType="1" noTextEdit="1"/>
              </p:cNvSpPr>
              <p:nvPr/>
            </p:nvSpPr>
            <p:spPr>
              <a:xfrm>
                <a:off x="15809397" y="7276701"/>
                <a:ext cx="1191608" cy="711670"/>
              </a:xfrm>
              <a:prstGeom prst="rect">
                <a:avLst/>
              </a:prstGeom>
              <a:blipFill rotWithShape="0">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781279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fltVal val="0"/>
                                          </p:val>
                                        </p:tav>
                                        <p:tav tm="100000">
                                          <p:val>
                                            <p:strVal val="#ppt_w"/>
                                          </p:val>
                                        </p:tav>
                                      </p:tavLst>
                                    </p:anim>
                                    <p:anim calcmode="lin" valueType="num">
                                      <p:cBhvr>
                                        <p:cTn id="30" dur="500" fill="hold"/>
                                        <p:tgtEl>
                                          <p:spTgt spid="22"/>
                                        </p:tgtEl>
                                        <p:attrNameLst>
                                          <p:attrName>ppt_h</p:attrName>
                                        </p:attrNameLst>
                                      </p:cBhvr>
                                      <p:tavLst>
                                        <p:tav tm="0">
                                          <p:val>
                                            <p:fltVal val="0"/>
                                          </p:val>
                                        </p:tav>
                                        <p:tav tm="100000">
                                          <p:val>
                                            <p:strVal val="#ppt_h"/>
                                          </p:val>
                                        </p:tav>
                                      </p:tavLst>
                                    </p:anim>
                                    <p:animEffect transition="in" filter="fade">
                                      <p:cBhvr>
                                        <p:cTn id="31" dur="500"/>
                                        <p:tgtEl>
                                          <p:spTgt spid="22"/>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fltVal val="0"/>
                                          </p:val>
                                        </p:tav>
                                        <p:tav tm="100000">
                                          <p:val>
                                            <p:strVal val="#ppt_w"/>
                                          </p:val>
                                        </p:tav>
                                      </p:tavLst>
                                    </p:anim>
                                    <p:anim calcmode="lin" valueType="num">
                                      <p:cBhvr>
                                        <p:cTn id="40" dur="500" fill="hold"/>
                                        <p:tgtEl>
                                          <p:spTgt spid="24"/>
                                        </p:tgtEl>
                                        <p:attrNameLst>
                                          <p:attrName>ppt_h</p:attrName>
                                        </p:attrNameLst>
                                      </p:cBhvr>
                                      <p:tavLst>
                                        <p:tav tm="0">
                                          <p:val>
                                            <p:fltVal val="0"/>
                                          </p:val>
                                        </p:tav>
                                        <p:tav tm="100000">
                                          <p:val>
                                            <p:strVal val="#ppt_h"/>
                                          </p:val>
                                        </p:tav>
                                      </p:tavLst>
                                    </p:anim>
                                    <p:animEffect transition="in" filter="fade">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20" grpId="0" animBg="1"/>
      <p:bldP spid="22" grpId="0" animBg="1"/>
      <p:bldP spid="23" grpId="0" animBg="1"/>
      <p:bldP spid="2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sp>
        <p:nvSpPr>
          <p:cNvPr id="3" name="TextBox 2"/>
          <p:cNvSpPr txBox="1"/>
          <p:nvPr/>
        </p:nvSpPr>
        <p:spPr>
          <a:xfrm>
            <a:off x="680720" y="596683"/>
            <a:ext cx="10515600" cy="1938992"/>
          </a:xfrm>
          <a:prstGeom prst="rect">
            <a:avLst/>
          </a:prstGeom>
          <a:noFill/>
        </p:spPr>
        <p:txBody>
          <a:bodyPr wrap="square" rtlCol="0">
            <a:spAutoFit/>
          </a:bodyPr>
          <a:lstStyle/>
          <a:p>
            <a:pPr algn="just">
              <a:lnSpc>
                <a:spcPct val="150000"/>
              </a:lnSpc>
            </a:pPr>
            <a:r>
              <a:rPr lang="vi-VN" sz="4000">
                <a:solidFill>
                  <a:prstClr val="black"/>
                </a:solidFill>
                <a:cs typeface="Arial" panose="020B0604020202020204" pitchFamily="34" charset="0"/>
              </a:rPr>
              <a:t>b) Trong mặt phẳng tọa độ Oxy, hãy biểu diễn các điểm (x; y) trong bảng giá trị ở câu a. </a:t>
            </a:r>
            <a:endParaRPr lang="en-US" sz="400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696677" y="2939926"/>
                <a:ext cx="10432887" cy="2862322"/>
              </a:xfrm>
              <a:prstGeom prst="rect">
                <a:avLst/>
              </a:prstGeom>
            </p:spPr>
            <p:txBody>
              <a:bodyPr wrap="square">
                <a:spAutoFit/>
              </a:bodyPr>
              <a:lstStyle/>
              <a:p>
                <a:pPr lvl="0" algn="just">
                  <a:lnSpc>
                    <a:spcPct val="150000"/>
                  </a:lnSpc>
                </a:pPr>
                <a:r>
                  <a:rPr lang="vi-VN" sz="4000">
                    <a:solidFill>
                      <a:prstClr val="black"/>
                    </a:solidFill>
                    <a:cs typeface="Arial" panose="020B0604020202020204" pitchFamily="34" charset="0"/>
                  </a:rPr>
                  <a:t>Bằng cách làm tương tự, lấy nhiều điểm (x; cotx) với x </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vi-VN" sz="4000">
                    <a:solidFill>
                      <a:prstClr val="black"/>
                    </a:solidFill>
                    <a:cs typeface="Arial" panose="020B0604020202020204" pitchFamily="34" charset="0"/>
                  </a:rPr>
                  <a:t> (0; </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oMath>
                </a14:m>
                <a:r>
                  <a:rPr lang="vi-VN" sz="4000">
                    <a:solidFill>
                      <a:prstClr val="black"/>
                    </a:solidFill>
                    <a:cs typeface="Arial" panose="020B0604020202020204" pitchFamily="34" charset="0"/>
                  </a:rPr>
                  <a:t>) và nối lại ta được đồ thị hàm số y = cotx trên khoảng (0; </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oMath>
                </a14:m>
                <a:r>
                  <a:rPr lang="vi-VN" sz="4000">
                    <a:solidFill>
                      <a:prstClr val="black"/>
                    </a:solidFill>
                    <a:cs typeface="Arial" panose="020B0604020202020204" pitchFamily="34" charset="0"/>
                  </a:rPr>
                  <a:t>) (Hình 30).</a:t>
                </a:r>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96677" y="2939926"/>
                <a:ext cx="10432887" cy="2862322"/>
              </a:xfrm>
              <a:prstGeom prst="rect">
                <a:avLst/>
              </a:prstGeom>
              <a:blipFill rotWithShape="0">
                <a:blip r:embed="rId3"/>
                <a:stretch>
                  <a:fillRect l="-2044" r="-2044" b="-42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ext uri="{D42A27DB-BD31-4B8C-83A1-F6EECF244321}">
                    <p14:modId xmlns:p14="http://schemas.microsoft.com/office/powerpoint/2010/main" val="4287458020"/>
                  </p:ext>
                </p:extLst>
              </p:nvPr>
            </p:nvGraphicFramePr>
            <p:xfrm>
              <a:off x="914400" y="6438900"/>
              <a:ext cx="8229600" cy="2840292"/>
            </p:xfrm>
            <a:graphic>
              <a:graphicData uri="http://schemas.openxmlformats.org/drawingml/2006/table">
                <a:tbl>
                  <a:tblPr firstRow="1" firstCol="1" bandRow="1"/>
                  <a:tblGrid>
                    <a:gridCol w="2742677">
                      <a:extLst>
                        <a:ext uri="{9D8B030D-6E8A-4147-A177-3AD203B41FA5}">
                          <a16:colId xmlns:a16="http://schemas.microsoft.com/office/drawing/2014/main" xmlns="" val="20000"/>
                        </a:ext>
                      </a:extLst>
                    </a:gridCol>
                    <a:gridCol w="2742677">
                      <a:extLst>
                        <a:ext uri="{9D8B030D-6E8A-4147-A177-3AD203B41FA5}">
                          <a16:colId xmlns:a16="http://schemas.microsoft.com/office/drawing/2014/main" xmlns="" val="20001"/>
                        </a:ext>
                      </a:extLst>
                    </a:gridCol>
                    <a:gridCol w="2744246">
                      <a:extLst>
                        <a:ext uri="{9D8B030D-6E8A-4147-A177-3AD203B41FA5}">
                          <a16:colId xmlns:a16="http://schemas.microsoft.com/office/drawing/2014/main" xmlns="" val="20002"/>
                        </a:ext>
                      </a:extLst>
                    </a:gridCol>
                  </a:tblGrid>
                  <a:tr h="1082213">
                    <a:tc>
                      <a:txBody>
                        <a:bodyPr/>
                        <a:lstStyle/>
                        <a:p>
                          <a:pPr algn="ctr">
                            <a:lnSpc>
                              <a:spcPct val="13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x</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30000"/>
                            </a:lnSpc>
                            <a:spcAft>
                              <a:spcPts val="0"/>
                            </a:spcAft>
                          </a:pPr>
                          <a14:m>
                            <m:oMathPara xmlns:m="http://schemas.openxmlformats.org/officeDocument/2006/math">
                              <m:oMathParaPr>
                                <m:jc m:val="centerGroup"/>
                              </m:oMathParaPr>
                              <m:oMath xmlns:m="http://schemas.openxmlformats.org/officeDocument/2006/math">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600">
                                        <a:effectLst/>
                                        <a:latin typeface="Cambria Math" panose="02040503050406030204" pitchFamily="18" charset="0"/>
                                        <a:ea typeface="Times New Roman" panose="02020603050405020304" pitchFamily="18" charset="0"/>
                                        <a:cs typeface="Times New Roman" panose="02020603050405020304" pitchFamily="18" charset="0"/>
                                      </a:rPr>
                                      <m:t>3</m:t>
                                    </m:r>
                                  </m:den>
                                </m:f>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spcAft>
                              <a:spcPts val="0"/>
                            </a:spcAft>
                          </a:pPr>
                          <a14:m>
                            <m:oMathPara xmlns:m="http://schemas.openxmlformats.org/officeDocument/2006/math">
                              <m:oMathParaPr>
                                <m:jc m:val="centerGroup"/>
                              </m:oMathParaPr>
                              <m:oMath xmlns:m="http://schemas.openxmlformats.org/officeDocument/2006/math">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600">
                                        <a:effectLst/>
                                        <a:latin typeface="Cambria Math" panose="02040503050406030204" pitchFamily="18" charset="0"/>
                                        <a:ea typeface="Times New Roman" panose="02020603050405020304" pitchFamily="18" charset="0"/>
                                        <a:cs typeface="Times New Roman" panose="02020603050405020304" pitchFamily="18" charset="0"/>
                                      </a:rPr>
                                      <m:t>3</m:t>
                                    </m:r>
                                  </m:den>
                                </m:f>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1211900">
                    <a:tc>
                      <a:txBody>
                        <a:bodyPr/>
                        <a:lstStyle/>
                        <a:p>
                          <a:pPr algn="ctr">
                            <a:lnSpc>
                              <a:spcPct val="130000"/>
                            </a:lnSpc>
                            <a:spcAft>
                              <a:spcPts val="0"/>
                            </a:spcAft>
                          </a:pPr>
                          <a14:m>
                            <m:oMathPara xmlns:m="http://schemas.openxmlformats.org/officeDocument/2006/math">
                              <m:oMathParaPr>
                                <m:jc m:val="centerGroup"/>
                              </m:oMathParaPr>
                              <m:oMath xmlns:m="http://schemas.openxmlformats.org/officeDocument/2006/math">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y</m:t>
                                </m:r>
                                <m:r>
                                  <a:rPr lang="en-US" sz="36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cot</m:t>
                                    </m:r>
                                  </m:fName>
                                  <m:e>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x</m:t>
                                    </m:r>
                                  </m:e>
                                </m:func>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30000"/>
                            </a:lnSpc>
                            <a:spcAft>
                              <a:spcPts val="0"/>
                            </a:spcAft>
                          </a:pPr>
                          <a14:m>
                            <m:oMathPara xmlns:m="http://schemas.openxmlformats.org/officeDocument/2006/math">
                              <m:oMathParaPr>
                                <m:jc m:val="centerGroup"/>
                              </m:oMathParaPr>
                              <m:oMath xmlns:m="http://schemas.openxmlformats.org/officeDocument/2006/math">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3</m:t>
                                        </m:r>
                                      </m:e>
                                    </m:rad>
                                  </m:num>
                                  <m:den>
                                    <m:r>
                                      <a:rPr lang="en-US" sz="3600">
                                        <a:effectLst/>
                                        <a:latin typeface="Cambria Math" panose="02040503050406030204" pitchFamily="18" charset="0"/>
                                        <a:ea typeface="Times New Roman" panose="02020603050405020304" pitchFamily="18" charset="0"/>
                                        <a:cs typeface="Times New Roman" panose="02020603050405020304" pitchFamily="18" charset="0"/>
                                      </a:rPr>
                                      <m:t>3</m:t>
                                    </m:r>
                                  </m:den>
                                </m:f>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spcAft>
                              <a:spcPts val="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3</m:t>
                                        </m:r>
                                      </m:e>
                                    </m:rad>
                                  </m:num>
                                  <m:den>
                                    <m:r>
                                      <a:rPr lang="en-US" sz="3600">
                                        <a:effectLst/>
                                        <a:latin typeface="Cambria Math" panose="02040503050406030204" pitchFamily="18" charset="0"/>
                                        <a:ea typeface="Times New Roman" panose="02020603050405020304" pitchFamily="18" charset="0"/>
                                        <a:cs typeface="Times New Roman" panose="02020603050405020304" pitchFamily="18" charset="0"/>
                                      </a:rPr>
                                      <m:t>3</m:t>
                                    </m:r>
                                  </m:den>
                                </m:f>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4287458020"/>
                  </p:ext>
                </p:extLst>
              </p:nvPr>
            </p:nvGraphicFramePr>
            <p:xfrm>
              <a:off x="914400" y="6438900"/>
              <a:ext cx="8229600" cy="2840292"/>
            </p:xfrm>
            <a:graphic>
              <a:graphicData uri="http://schemas.openxmlformats.org/drawingml/2006/table">
                <a:tbl>
                  <a:tblPr firstRow="1" firstCol="1" bandRow="1"/>
                  <a:tblGrid>
                    <a:gridCol w="2742677"/>
                    <a:gridCol w="2742677"/>
                    <a:gridCol w="2744246"/>
                  </a:tblGrid>
                  <a:tr h="1339850">
                    <a:tc>
                      <a:txBody>
                        <a:bodyPr/>
                        <a:lstStyle/>
                        <a:p>
                          <a:pPr algn="ctr">
                            <a:lnSpc>
                              <a:spcPct val="13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x</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4"/>
                          <a:stretch>
                            <a:fillRect l="-100667" t="-1364" r="-101111" b="-114091"/>
                          </a:stretch>
                        </a:blipFill>
                      </a:tcPr>
                    </a:tc>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4"/>
                          <a:stretch>
                            <a:fillRect l="-200667" t="-1364" r="-1111" b="-114091"/>
                          </a:stretch>
                        </a:blipFill>
                      </a:tcPr>
                    </a:tc>
                  </a:tr>
                  <a:tr h="1500442">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4"/>
                          <a:stretch>
                            <a:fillRect l="-667" t="-90283" r="-201111" b="-1619"/>
                          </a:stretch>
                        </a:blipFill>
                      </a:tcPr>
                    </a:tc>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4"/>
                          <a:stretch>
                            <a:fillRect l="-100667" t="-90283" r="-101111" b="-1619"/>
                          </a:stretch>
                        </a:blipFill>
                      </a:tcPr>
                    </a:tc>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4"/>
                          <a:stretch>
                            <a:fillRect l="-200667" t="-90283" r="-1111" b="-1619"/>
                          </a:stretch>
                        </a:blipFill>
                      </a:tcPr>
                    </a:tc>
                  </a:tr>
                </a:tbl>
              </a:graphicData>
            </a:graphic>
          </p:graphicFrame>
        </mc:Fallback>
      </mc:AlternateContent>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11172744" y="266700"/>
            <a:ext cx="7169313" cy="9753600"/>
          </a:xfrm>
          <a:prstGeom prst="rect">
            <a:avLst/>
          </a:prstGeom>
        </p:spPr>
      </p:pic>
    </p:spTree>
    <p:extLst>
      <p:ext uri="{BB962C8B-B14F-4D97-AF65-F5344CB8AC3E}">
        <p14:creationId xmlns:p14="http://schemas.microsoft.com/office/powerpoint/2010/main" val="424631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9"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mc:AlternateContent xmlns:mc="http://schemas.openxmlformats.org/markup-compatibility/2006" xmlns:a14="http://schemas.microsoft.com/office/drawing/2010/main">
        <mc:Choice Requires="a14">
          <p:sp>
            <p:nvSpPr>
              <p:cNvPr id="3" name="Rectangle 2"/>
              <p:cNvSpPr/>
              <p:nvPr/>
            </p:nvSpPr>
            <p:spPr>
              <a:xfrm>
                <a:off x="1428750" y="419100"/>
                <a:ext cx="15716250" cy="2283446"/>
              </a:xfrm>
              <a:prstGeom prst="rect">
                <a:avLst/>
              </a:prstGeom>
            </p:spPr>
            <p:txBody>
              <a:bodyPr wrap="square">
                <a:spAutoFit/>
              </a:bodyPr>
              <a:lstStyle/>
              <a:p>
                <a:pPr algn="just">
                  <a:lnSpc>
                    <a:spcPct val="150000"/>
                  </a:lnSpc>
                </a:pPr>
                <a:r>
                  <a:rPr lang="vi-VN" sz="4000" dirty="0">
                    <a:solidFill>
                      <a:prstClr val="black"/>
                    </a:solidFill>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14:m>
                  <m:oMath xmlns:m="http://schemas.openxmlformats.org/officeDocument/2006/math">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2</m:t>
                            </m:r>
                          </m:den>
                        </m:f>
                        <m:r>
                          <a:rPr lang="en-US" sz="4000">
                            <a:latin typeface="Cambria Math" panose="02040503050406030204" pitchFamily="18" charset="0"/>
                          </a:rPr>
                          <m:t>;</m:t>
                        </m:r>
                        <m:f>
                          <m:fPr>
                            <m:ctrlPr>
                              <a:rPr lang="en-US" sz="4000" i="1">
                                <a:latin typeface="Cambria Math" panose="02040503050406030204" pitchFamily="18" charset="0"/>
                              </a:rPr>
                            </m:ctrlPr>
                          </m:fPr>
                          <m:num>
                            <m:r>
                              <a:rPr lang="en-US" sz="4000">
                                <a:latin typeface="Cambria Math" panose="02040503050406030204" pitchFamily="18" charset="0"/>
                              </a:rPr>
                              <m:t>3</m:t>
                            </m:r>
                            <m:r>
                              <m:rPr>
                                <m:sty m:val="p"/>
                              </m:rPr>
                              <a:rPr lang="en-US" sz="4000">
                                <a:latin typeface="Cambria Math" panose="02040503050406030204" pitchFamily="18" charset="0"/>
                              </a:rPr>
                              <m:t>π</m:t>
                            </m:r>
                          </m:num>
                          <m:den>
                            <m:r>
                              <a:rPr lang="en-US" sz="4000">
                                <a:latin typeface="Cambria Math" panose="02040503050406030204" pitchFamily="18" charset="0"/>
                              </a:rPr>
                              <m:t>2</m:t>
                            </m:r>
                          </m:den>
                        </m:f>
                      </m:e>
                    </m:d>
                    <m:r>
                      <a:rPr lang="en-US" sz="4000">
                        <a:latin typeface="Cambria Math" panose="02040503050406030204" pitchFamily="18" charset="0"/>
                      </a:rPr>
                      <m:t>;</m:t>
                    </m:r>
                    <m:d>
                      <m:dPr>
                        <m:ctrlPr>
                          <a:rPr lang="en-US" sz="4000" i="1">
                            <a:latin typeface="Cambria Math" panose="02040503050406030204" pitchFamily="18" charset="0"/>
                          </a:rPr>
                        </m:ctrlPr>
                      </m:dPr>
                      <m:e>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a:latin typeface="Cambria Math" panose="02040503050406030204" pitchFamily="18" charset="0"/>
                              </a:rPr>
                              <m:t>3</m:t>
                            </m:r>
                            <m:r>
                              <m:rPr>
                                <m:sty m:val="p"/>
                              </m:rPr>
                              <a:rPr lang="en-US" sz="4000">
                                <a:latin typeface="Cambria Math" panose="02040503050406030204" pitchFamily="18" charset="0"/>
                              </a:rPr>
                              <m:t>π</m:t>
                            </m:r>
                          </m:num>
                          <m:den>
                            <m:r>
                              <a:rPr lang="en-US" sz="4000">
                                <a:latin typeface="Cambria Math" panose="02040503050406030204" pitchFamily="18" charset="0"/>
                              </a:rPr>
                              <m:t>2</m:t>
                            </m:r>
                          </m:den>
                        </m:f>
                        <m:r>
                          <a:rPr lang="en-US" sz="4000">
                            <a:latin typeface="Cambria Math" panose="02040503050406030204" pitchFamily="18" charset="0"/>
                          </a:rPr>
                          <m:t>; </m:t>
                        </m:r>
                        <m:r>
                          <a:rPr lang="en-US" sz="4000" i="1">
                            <a:latin typeface="Cambria Math" panose="02040503050406030204" pitchFamily="18" charset="0"/>
                          </a:rPr>
                          <m:t>−</m:t>
                        </m:r>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2</m:t>
                            </m:r>
                          </m:den>
                        </m:f>
                      </m:e>
                    </m:d>
                    <m:r>
                      <a:rPr lang="en-US" sz="4000">
                        <a:latin typeface="Cambria Math" panose="02040503050406030204" pitchFamily="18" charset="0"/>
                      </a:rPr>
                      <m:t>,…,</m:t>
                    </m:r>
                  </m:oMath>
                </a14:m>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y = </a:t>
                </a:r>
                <a:r>
                  <a:rPr lang="en-US" sz="4000" dirty="0" err="1">
                    <a:latin typeface="Arial" panose="020B0604020202020204" pitchFamily="34" charset="0"/>
                    <a:cs typeface="Arial" panose="020B0604020202020204" pitchFamily="34" charset="0"/>
                  </a:rPr>
                  <a:t>cotx</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D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endParaRPr lang="en-US" sz="4000" dirty="0">
                  <a:solidFill>
                    <a:prstClr val="black"/>
                  </a:solidFill>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428750" y="419100"/>
                <a:ext cx="15716250" cy="2283446"/>
              </a:xfrm>
              <a:prstGeom prst="rect">
                <a:avLst/>
              </a:prstGeom>
              <a:blipFill>
                <a:blip r:embed="rId3"/>
                <a:stretch>
                  <a:fillRect l="-1357" r="-1357" b="-10695"/>
                </a:stretch>
              </a:blipFill>
            </p:spPr>
            <p:txBody>
              <a:bodyPr/>
              <a:lstStyle/>
              <a:p>
                <a:r>
                  <a:rPr lang="en-US">
                    <a:noFill/>
                  </a:rPr>
                  <a:t> </a:t>
                </a:r>
              </a:p>
            </p:txBody>
          </p:sp>
        </mc:Fallback>
      </mc:AlternateContent>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920855" y="3018668"/>
            <a:ext cx="14446289" cy="7010400"/>
          </a:xfrm>
          <a:prstGeom prst="rect">
            <a:avLst/>
          </a:prstGeom>
        </p:spPr>
      </p:pic>
    </p:spTree>
    <p:extLst>
      <p:ext uri="{BB962C8B-B14F-4D97-AF65-F5344CB8AC3E}">
        <p14:creationId xmlns:p14="http://schemas.microsoft.com/office/powerpoint/2010/main" val="203134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sp>
        <p:nvSpPr>
          <p:cNvPr id="3" name="Pentagon 2"/>
          <p:cNvSpPr/>
          <p:nvPr/>
        </p:nvSpPr>
        <p:spPr>
          <a:xfrm>
            <a:off x="0" y="495300"/>
            <a:ext cx="9067800" cy="1219200"/>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solidFill>
                  <a:prstClr val="white"/>
                </a:solidFill>
                <a:cs typeface="Arial" panose="020B0604020202020204" pitchFamily="34" charset="0"/>
              </a:rPr>
              <a:t>3. Tính chất của hàm số y = cotx</a:t>
            </a:r>
            <a:endParaRPr lang="en-US" sz="4000" b="1">
              <a:solidFill>
                <a:prstClr val="white"/>
              </a:solidFill>
              <a:latin typeface="Arial" panose="020B0604020202020204" pitchFamily="34" charset="0"/>
              <a:cs typeface="Arial" panose="020B0604020202020204" pitchFamily="34" charset="0"/>
            </a:endParaRPr>
          </a:p>
        </p:txBody>
      </p:sp>
      <p:sp>
        <p:nvSpPr>
          <p:cNvPr id="7" name="Rounded Rectangle 6"/>
          <p:cNvSpPr/>
          <p:nvPr/>
        </p:nvSpPr>
        <p:spPr>
          <a:xfrm>
            <a:off x="568960" y="2164072"/>
            <a:ext cx="1752600"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prstClr val="black"/>
                </a:solidFill>
                <a:cs typeface="Arial" panose="020B0604020202020204" pitchFamily="34" charset="0"/>
              </a:rPr>
              <a:t>HĐ14</a:t>
            </a:r>
            <a:endParaRPr lang="en-US" sz="4000" b="1">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2550160" y="2397752"/>
            <a:ext cx="9982200" cy="707886"/>
          </a:xfrm>
          <a:prstGeom prst="rect">
            <a:avLst/>
          </a:prstGeom>
          <a:noFill/>
        </p:spPr>
        <p:txBody>
          <a:bodyPr wrap="square" rtlCol="0">
            <a:spAutoFit/>
          </a:bodyPr>
          <a:lstStyle/>
          <a:p>
            <a:r>
              <a:rPr lang="vi-VN" sz="4000">
                <a:solidFill>
                  <a:prstClr val="black"/>
                </a:solidFill>
                <a:cs typeface="Arial" panose="020B0604020202020204" pitchFamily="34" charset="0"/>
              </a:rPr>
              <a:t>Quan sát đồ thị y = cotx ở Hình 31.</a:t>
            </a:r>
            <a:endParaRPr lang="en-US" sz="400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568960" y="3467339"/>
            <a:ext cx="9413240" cy="1015663"/>
          </a:xfrm>
          <a:prstGeom prst="rect">
            <a:avLst/>
          </a:prstGeom>
          <a:noFill/>
        </p:spPr>
        <p:txBody>
          <a:bodyPr wrap="square" rtlCol="0">
            <a:spAutoFit/>
          </a:bodyPr>
          <a:lstStyle/>
          <a:p>
            <a:pPr marL="742950" indent="-742950" algn="just">
              <a:lnSpc>
                <a:spcPct val="150000"/>
              </a:lnSpc>
              <a:buFontTx/>
              <a:buAutoNum type="alphaLcParenR"/>
            </a:pPr>
            <a:r>
              <a:rPr lang="vi-VN" sz="4000">
                <a:solidFill>
                  <a:prstClr val="black"/>
                </a:solidFill>
                <a:cs typeface="Arial" panose="020B0604020202020204" pitchFamily="34" charset="0"/>
              </a:rPr>
              <a:t>Nêu tập giá trị của hàm số y = cotx.</a:t>
            </a:r>
          </a:p>
        </p:txBody>
      </p:sp>
      <p:sp>
        <p:nvSpPr>
          <p:cNvPr id="11" name="Right Arrow 10"/>
          <p:cNvSpPr/>
          <p:nvPr/>
        </p:nvSpPr>
        <p:spPr>
          <a:xfrm>
            <a:off x="762000" y="4964379"/>
            <a:ext cx="8382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ight Arrow 13"/>
          <p:cNvSpPr/>
          <p:nvPr/>
        </p:nvSpPr>
        <p:spPr>
          <a:xfrm>
            <a:off x="762000" y="8391458"/>
            <a:ext cx="8382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568960" y="5699924"/>
            <a:ext cx="15661640" cy="1938992"/>
          </a:xfrm>
          <a:prstGeom prst="rect">
            <a:avLst/>
          </a:prstGeom>
        </p:spPr>
        <p:txBody>
          <a:bodyPr wrap="square">
            <a:spAutoFit/>
          </a:bodyPr>
          <a:lstStyle/>
          <a:p>
            <a:pPr marL="742950" indent="-742950" algn="just">
              <a:lnSpc>
                <a:spcPct val="150000"/>
              </a:lnSpc>
              <a:buFont typeface="+mj-lt"/>
              <a:buAutoNum type="alphaLcParenR" startAt="2"/>
            </a:pPr>
            <a:r>
              <a:rPr lang="vi-VN" sz="4000">
                <a:solidFill>
                  <a:prstClr val="black"/>
                </a:solidFill>
                <a:cs typeface="Arial" panose="020B0604020202020204" pitchFamily="34" charset="0"/>
              </a:rPr>
              <a:t>Gốc tọa độ có là tâm đối xứng của đồ thị hàm số không? Từ đó kết luận tính chẵn, lẻ của đồ thị hàm số y = cotx. </a:t>
            </a:r>
            <a:endParaRPr lang="en-US" sz="4000">
              <a:solidFill>
                <a:prstClr val="black"/>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1689" y="982516"/>
            <a:ext cx="7696471" cy="3734892"/>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1931401" y="4789557"/>
                <a:ext cx="8621656" cy="707886"/>
              </a:xfrm>
              <a:prstGeom prst="rect">
                <a:avLst/>
              </a:prstGeom>
            </p:spPr>
            <p:txBody>
              <a:bodyPr wrap="none">
                <a:spAutoFit/>
              </a:bodyPr>
              <a:lstStyle/>
              <a:p>
                <a:r>
                  <a:rPr lang="en-US" sz="4000" kern="0">
                    <a:solidFill>
                      <a:srgbClr val="0070C0"/>
                    </a:solidFill>
                    <a:latin typeface="Arial" panose="020B0604020202020204" pitchFamily="34" charset="0"/>
                    <a:ea typeface="Times New Roman" panose="02020603050405020304" pitchFamily="18" charset="0"/>
                    <a:cs typeface="Arial" panose="020B0604020202020204" pitchFamily="34" charset="0"/>
                  </a:rPr>
                  <a:t>Tập giá trị của hàm số </a:t>
                </a:r>
                <a14:m>
                  <m:oMath xmlns:m="http://schemas.openxmlformats.org/officeDocument/2006/math">
                    <m:r>
                      <a:rPr lang="en-US" sz="4000" i="1" kern="0">
                        <a:solidFill>
                          <a:srgbClr val="0070C0"/>
                        </a:solidFill>
                        <a:latin typeface="Cambria Math" panose="02040503050406030204" pitchFamily="18" charset="0"/>
                        <a:ea typeface="Times New Roman" panose="02020603050405020304" pitchFamily="18" charset="0"/>
                        <a:cs typeface="Times New Roman" panose="02020603050405020304" pitchFamily="18" charset="0"/>
                      </a:rPr>
                      <m:t>𝑦</m:t>
                    </m:r>
                    <m:r>
                      <a:rPr lang="en-US" sz="4000" i="1" kern="0">
                        <a:solidFill>
                          <a:srgbClr val="0070C0"/>
                        </a:solidFill>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solidFill>
                              <a:srgbClr val="0070C0"/>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b="0" i="0" kern="0" smtClean="0">
                            <a:solidFill>
                              <a:srgbClr val="0070C0"/>
                            </a:solidFill>
                            <a:latin typeface="Cambria Math" panose="02040503050406030204" pitchFamily="18" charset="0"/>
                            <a:ea typeface="Times New Roman" panose="02020603050405020304" pitchFamily="18" charset="0"/>
                            <a:cs typeface="Times New Roman" panose="02020603050405020304" pitchFamily="18" charset="0"/>
                          </a:rPr>
                          <m:t>cot</m:t>
                        </m:r>
                      </m:fName>
                      <m:e>
                        <m:r>
                          <a:rPr lang="en-US" sz="4000" i="1" kern="0">
                            <a:solidFill>
                              <a:srgbClr val="0070C0"/>
                            </a:solidFill>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en-US" sz="4000" kern="0">
                    <a:solidFill>
                      <a:srgbClr val="0070C0"/>
                    </a:solidFill>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a:rPr lang="en-US" sz="4000" i="1" kern="0">
                        <a:solidFill>
                          <a:srgbClr val="0070C0"/>
                        </a:solidFill>
                        <a:latin typeface="Cambria Math" panose="02040503050406030204" pitchFamily="18" charset="0"/>
                        <a:ea typeface="Times New Roman" panose="02020603050405020304" pitchFamily="18" charset="0"/>
                        <a:cs typeface="Times New Roman" panose="02020603050405020304" pitchFamily="18" charset="0"/>
                      </a:rPr>
                      <m:t>ℝ</m:t>
                    </m:r>
                  </m:oMath>
                </a14:m>
                <a:r>
                  <a:rPr lang="en-US" sz="4000" kern="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srgbClr val="0070C0"/>
                  </a:solidFill>
                  <a:latin typeface="Arial" panose="020B060402020202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931401" y="4789557"/>
                <a:ext cx="8621656" cy="707886"/>
              </a:xfrm>
              <a:prstGeom prst="rect">
                <a:avLst/>
              </a:prstGeom>
              <a:blipFill rotWithShape="0">
                <a:blip r:embed="rId4"/>
                <a:stretch>
                  <a:fillRect l="-2546" t="-15517" r="-1485" b="-36207"/>
                </a:stretch>
              </a:blipFill>
            </p:spPr>
            <p:txBody>
              <a:bodyPr/>
              <a:lstStyle/>
              <a:p>
                <a:r>
                  <a:rPr lang="en-US">
                    <a:noFill/>
                  </a:rPr>
                  <a:t> </a:t>
                </a:r>
              </a:p>
            </p:txBody>
          </p:sp>
        </mc:Fallback>
      </mc:AlternateContent>
      <p:sp>
        <p:nvSpPr>
          <p:cNvPr id="18" name="Rectangle 17"/>
          <p:cNvSpPr/>
          <p:nvPr/>
        </p:nvSpPr>
        <p:spPr>
          <a:xfrm>
            <a:off x="2057400" y="7802962"/>
            <a:ext cx="13384799" cy="1938992"/>
          </a:xfrm>
          <a:prstGeom prst="rect">
            <a:avLst/>
          </a:prstGeom>
        </p:spPr>
        <p:txBody>
          <a:bodyPr wrap="square">
            <a:spAutoFit/>
          </a:bodyPr>
          <a:lstStyle/>
          <a:p>
            <a:pPr algn="just">
              <a:lnSpc>
                <a:spcPct val="150000"/>
              </a:lnSpc>
            </a:pPr>
            <a:r>
              <a:rPr lang="en-US" sz="4000">
                <a:solidFill>
                  <a:srgbClr val="0070C0"/>
                </a:solidFill>
                <a:latin typeface="Arial" panose="020B0604020202020204" pitchFamily="34" charset="0"/>
                <a:cs typeface="Arial" panose="020B0604020202020204" pitchFamily="34" charset="0"/>
              </a:rPr>
              <a:t>Gốc toạ độ là tâm đối xứng của đồ thị hàm số y</a:t>
            </a:r>
            <a:r>
              <a:rPr lang="vi-VN" sz="4000">
                <a:solidFill>
                  <a:srgbClr val="0070C0"/>
                </a:solidFill>
                <a:cs typeface="Arial" panose="020B0604020202020204" pitchFamily="34" charset="0"/>
              </a:rPr>
              <a:t> </a:t>
            </a:r>
            <a:r>
              <a:rPr lang="en-US" sz="4000">
                <a:solidFill>
                  <a:srgbClr val="0070C0"/>
                </a:solidFill>
                <a:latin typeface="Arial" panose="020B0604020202020204" pitchFamily="34" charset="0"/>
                <a:cs typeface="Arial" panose="020B0604020202020204" pitchFamily="34" charset="0"/>
              </a:rPr>
              <a:t>=</a:t>
            </a:r>
            <a:r>
              <a:rPr lang="vi-VN" sz="4000">
                <a:solidFill>
                  <a:srgbClr val="0070C0"/>
                </a:solidFill>
                <a:cs typeface="Arial" panose="020B0604020202020204" pitchFamily="34" charset="0"/>
              </a:rPr>
              <a:t> </a:t>
            </a:r>
            <a:r>
              <a:rPr lang="vi-VN" sz="4000">
                <a:solidFill>
                  <a:srgbClr val="0070C0"/>
                </a:solidFill>
                <a:latin typeface="Arial" panose="020B0604020202020204" pitchFamily="34" charset="0"/>
                <a:cs typeface="Arial" panose="020B0604020202020204" pitchFamily="34" charset="0"/>
              </a:rPr>
              <a:t>cot</a:t>
            </a:r>
            <a:r>
              <a:rPr lang="en-US" sz="4000">
                <a:solidFill>
                  <a:srgbClr val="0070C0"/>
                </a:solidFill>
                <a:latin typeface="Arial" panose="020B0604020202020204" pitchFamily="34" charset="0"/>
                <a:cs typeface="Arial" panose="020B0604020202020204" pitchFamily="34" charset="0"/>
              </a:rPr>
              <a:t>⁡x.</a:t>
            </a:r>
          </a:p>
          <a:p>
            <a:pPr algn="just">
              <a:lnSpc>
                <a:spcPct val="150000"/>
              </a:lnSpc>
            </a:pPr>
            <a:r>
              <a:rPr lang="en-US" sz="4000">
                <a:solidFill>
                  <a:srgbClr val="0070C0"/>
                </a:solidFill>
                <a:latin typeface="Arial" panose="020B0604020202020204" pitchFamily="34" charset="0"/>
                <a:cs typeface="Arial" panose="020B0604020202020204" pitchFamily="34" charset="0"/>
              </a:rPr>
              <a:t>Do đó hàm số y</a:t>
            </a:r>
            <a:r>
              <a:rPr lang="vi-VN" sz="4000">
                <a:solidFill>
                  <a:srgbClr val="0070C0"/>
                </a:solidFill>
                <a:cs typeface="Arial" panose="020B0604020202020204" pitchFamily="34" charset="0"/>
              </a:rPr>
              <a:t> </a:t>
            </a:r>
            <a:r>
              <a:rPr lang="en-US" sz="4000">
                <a:solidFill>
                  <a:srgbClr val="0070C0"/>
                </a:solidFill>
                <a:latin typeface="Arial" panose="020B0604020202020204" pitchFamily="34" charset="0"/>
                <a:cs typeface="Arial" panose="020B0604020202020204" pitchFamily="34" charset="0"/>
              </a:rPr>
              <a:t>=</a:t>
            </a:r>
            <a:r>
              <a:rPr lang="vi-VN" sz="4000">
                <a:solidFill>
                  <a:srgbClr val="0070C0"/>
                </a:solidFill>
                <a:cs typeface="Arial" panose="020B0604020202020204" pitchFamily="34" charset="0"/>
              </a:rPr>
              <a:t> </a:t>
            </a:r>
            <a:r>
              <a:rPr lang="vi-VN" sz="4000">
                <a:solidFill>
                  <a:srgbClr val="0070C0"/>
                </a:solidFill>
                <a:latin typeface="Arial" panose="020B0604020202020204" pitchFamily="34" charset="0"/>
                <a:cs typeface="Arial" panose="020B0604020202020204" pitchFamily="34" charset="0"/>
              </a:rPr>
              <a:t>cot</a:t>
            </a:r>
            <a:r>
              <a:rPr lang="en-US" sz="4000">
                <a:solidFill>
                  <a:srgbClr val="0070C0"/>
                </a:solidFill>
                <a:latin typeface="Arial" panose="020B0604020202020204" pitchFamily="34" charset="0"/>
                <a:cs typeface="Arial" panose="020B0604020202020204" pitchFamily="34" charset="0"/>
              </a:rPr>
              <a:t>⁡x là hàm số lẻ.</a:t>
            </a: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40429" y="7790262"/>
            <a:ext cx="2418860" cy="2224920"/>
          </a:xfrm>
          <a:prstGeom prst="rect">
            <a:avLst/>
          </a:prstGeom>
        </p:spPr>
      </p:pic>
    </p:spTree>
    <p:extLst>
      <p:ext uri="{BB962C8B-B14F-4D97-AF65-F5344CB8AC3E}">
        <p14:creationId xmlns:p14="http://schemas.microsoft.com/office/powerpoint/2010/main" val="218287268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strVal val="#ppt_x"/>
                                          </p:val>
                                        </p:tav>
                                        <p:tav tm="100000">
                                          <p:val>
                                            <p:strVal val="#ppt_x"/>
                                          </p:val>
                                        </p:tav>
                                      </p:tavLst>
                                    </p:anim>
                                    <p:anim calcmode="lin" valueType="num">
                                      <p:cBhvr>
                                        <p:cTn id="3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2" presetClass="entr" presetSubtype="8"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p:tgtEl>
                                          <p:spTgt spid="11"/>
                                        </p:tgtEl>
                                        <p:attrNameLst>
                                          <p:attrName>ppt_x</p:attrName>
                                        </p:attrNameLst>
                                      </p:cBhvr>
                                      <p:tavLst>
                                        <p:tav tm="0">
                                          <p:val>
                                            <p:strVal val="#ppt_x-#ppt_w*1.125000"/>
                                          </p:val>
                                        </p:tav>
                                        <p:tav tm="100000">
                                          <p:val>
                                            <p:strVal val="#ppt_x"/>
                                          </p:val>
                                        </p:tav>
                                      </p:tavLst>
                                    </p:anim>
                                    <p:animEffect transition="in" filter="wipe(right)">
                                      <p:cBhvr>
                                        <p:cTn id="40" dur="500"/>
                                        <p:tgtEl>
                                          <p:spTgt spid="11"/>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8"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p:tgtEl>
                                          <p:spTgt spid="14"/>
                                        </p:tgtEl>
                                        <p:attrNameLst>
                                          <p:attrName>ppt_x</p:attrName>
                                        </p:attrNameLst>
                                      </p:cBhvr>
                                      <p:tavLst>
                                        <p:tav tm="0">
                                          <p:val>
                                            <p:strVal val="#ppt_x-#ppt_w*1.125000"/>
                                          </p:val>
                                        </p:tav>
                                        <p:tav tm="100000">
                                          <p:val>
                                            <p:strVal val="#ppt_x"/>
                                          </p:val>
                                        </p:tav>
                                      </p:tavLst>
                                    </p:anim>
                                    <p:animEffect transition="in" filter="wipe(right)">
                                      <p:cBhvr>
                                        <p:cTn id="50" dur="500"/>
                                        <p:tgtEl>
                                          <p:spTgt spid="14"/>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p:bldP spid="10" grpId="0"/>
      <p:bldP spid="11" grpId="0" animBg="1"/>
      <p:bldP spid="14" grpId="0" animBg="1"/>
      <p:bldP spid="12" grpId="0"/>
      <p:bldP spid="17" grpId="0"/>
      <p:bldP spid="1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mc:AlternateContent xmlns:mc="http://schemas.openxmlformats.org/markup-compatibility/2006" xmlns:a14="http://schemas.microsoft.com/office/drawing/2010/main">
        <mc:Choice Requires="a14">
          <p:sp>
            <p:nvSpPr>
              <p:cNvPr id="4" name="Rectangle 3"/>
              <p:cNvSpPr/>
              <p:nvPr/>
            </p:nvSpPr>
            <p:spPr>
              <a:xfrm>
                <a:off x="800100" y="243005"/>
                <a:ext cx="16687800" cy="3313664"/>
              </a:xfrm>
              <a:prstGeom prst="rect">
                <a:avLst/>
              </a:prstGeom>
            </p:spPr>
            <p:txBody>
              <a:bodyPr wrap="square">
                <a:spAutoFit/>
              </a:bodyPr>
              <a:lstStyle/>
              <a:p>
                <a:pPr algn="just">
                  <a:lnSpc>
                    <a:spcPct val="150000"/>
                  </a:lnSpc>
                </a:pPr>
                <a:r>
                  <a:rPr lang="vi-VN" sz="3600">
                    <a:solidFill>
                      <a:prstClr val="black"/>
                    </a:solidFill>
                    <a:latin typeface="Arial" panose="020B0604020202020204" pitchFamily="34" charset="0"/>
                    <a:cs typeface="Arial" panose="020B0604020202020204" pitchFamily="34" charset="0"/>
                  </a:rPr>
                  <a:t>c) </a:t>
                </a:r>
                <a:r>
                  <a:rPr lang="en-US" sz="3600">
                    <a:latin typeface="Arial" panose="020B0604020202020204" pitchFamily="34" charset="0"/>
                    <a:cs typeface="Arial" panose="020B0604020202020204" pitchFamily="34" charset="0"/>
                  </a:rPr>
                  <a:t>Bằng cách dịch chuyển đồ thị hàm số </a:t>
                </a:r>
                <a14:m>
                  <m:oMath xmlns:m="http://schemas.openxmlformats.org/officeDocument/2006/math">
                    <m:r>
                      <m:rPr>
                        <m:sty m:val="p"/>
                      </m:rPr>
                      <a:rPr lang="en-US" sz="3600">
                        <a:latin typeface="Cambria Math" panose="02040503050406030204" pitchFamily="18" charset="0"/>
                      </a:rPr>
                      <m:t>y</m:t>
                    </m:r>
                    <m:r>
                      <a:rPr lang="en-US" sz="3600">
                        <a:latin typeface="Cambria Math" panose="02040503050406030204" pitchFamily="18" charset="0"/>
                      </a:rPr>
                      <m:t>=</m:t>
                    </m:r>
                    <m:func>
                      <m:funcPr>
                        <m:ctrlPr>
                          <a:rPr lang="en-US" sz="3600" i="1">
                            <a:latin typeface="Cambria Math" panose="02040503050406030204" pitchFamily="18" charset="0"/>
                          </a:rPr>
                        </m:ctrlPr>
                      </m:funcPr>
                      <m:fName>
                        <m:r>
                          <m:rPr>
                            <m:sty m:val="p"/>
                          </m:rPr>
                          <a:rPr lang="en-US" sz="3600">
                            <a:latin typeface="Cambria Math" panose="02040503050406030204" pitchFamily="18" charset="0"/>
                          </a:rPr>
                          <m:t>cot</m:t>
                        </m:r>
                      </m:fName>
                      <m:e>
                        <m:r>
                          <m:rPr>
                            <m:sty m:val="p"/>
                          </m:rPr>
                          <a:rPr lang="en-US" sz="3600">
                            <a:latin typeface="Cambria Math" panose="02040503050406030204" pitchFamily="18" charset="0"/>
                          </a:rPr>
                          <m:t>x</m:t>
                        </m:r>
                      </m:e>
                    </m:func>
                  </m:oMath>
                </a14:m>
                <a:r>
                  <a:rPr lang="en-US" sz="3600">
                    <a:latin typeface="Arial" panose="020B0604020202020204" pitchFamily="34" charset="0"/>
                    <a:cs typeface="Arial" panose="020B0604020202020204" pitchFamily="34" charset="0"/>
                  </a:rPr>
                  <a:t> trên khoảng (0; π) song song với trục hoành sang phải theo đoạn có độ dài π, ta sẽ nhận được đồ thị hàm số </a:t>
                </a:r>
                <a14:m>
                  <m:oMath xmlns:m="http://schemas.openxmlformats.org/officeDocument/2006/math">
                    <m:r>
                      <m:rPr>
                        <m:sty m:val="p"/>
                      </m:rPr>
                      <a:rPr lang="en-US" sz="3600">
                        <a:latin typeface="Cambria Math" panose="02040503050406030204" pitchFamily="18" charset="0"/>
                      </a:rPr>
                      <m:t>y</m:t>
                    </m:r>
                    <m:r>
                      <a:rPr lang="en-US" sz="3600">
                        <a:latin typeface="Cambria Math" panose="02040503050406030204" pitchFamily="18" charset="0"/>
                      </a:rPr>
                      <m:t>=</m:t>
                    </m:r>
                    <m:func>
                      <m:funcPr>
                        <m:ctrlPr>
                          <a:rPr lang="en-US" sz="3600" i="1">
                            <a:latin typeface="Cambria Math" panose="02040503050406030204" pitchFamily="18" charset="0"/>
                          </a:rPr>
                        </m:ctrlPr>
                      </m:funcPr>
                      <m:fName>
                        <m:r>
                          <m:rPr>
                            <m:sty m:val="p"/>
                          </m:rPr>
                          <a:rPr lang="en-US" sz="3600">
                            <a:latin typeface="Cambria Math" panose="02040503050406030204" pitchFamily="18" charset="0"/>
                          </a:rPr>
                          <m:t>cot</m:t>
                        </m:r>
                      </m:fName>
                      <m:e>
                        <m:r>
                          <m:rPr>
                            <m:sty m:val="p"/>
                          </m:rPr>
                          <a:rPr lang="en-US" sz="3600">
                            <a:latin typeface="Cambria Math" panose="02040503050406030204" pitchFamily="18" charset="0"/>
                          </a:rPr>
                          <m:t>x</m:t>
                        </m:r>
                      </m:e>
                    </m:func>
                  </m:oMath>
                </a14:m>
                <a:r>
                  <a:rPr lang="en-US" sz="3600">
                    <a:latin typeface="Arial" panose="020B0604020202020204" pitchFamily="34" charset="0"/>
                    <a:cs typeface="Arial" panose="020B0604020202020204" pitchFamily="34" charset="0"/>
                  </a:rPr>
                  <a:t> trên khoảng (π; 2π)</a:t>
                </a:r>
                <a14:m>
                  <m:oMath xmlns:m="http://schemas.openxmlformats.org/officeDocument/2006/math">
                    <m:r>
                      <a:rPr lang="vi-VN" sz="3600" smtClean="0">
                        <a:solidFill>
                          <a:prstClr val="black"/>
                        </a:solidFill>
                        <a:latin typeface="Cambria Math" panose="02040503050406030204" pitchFamily="18" charset="0"/>
                      </a:rPr>
                      <m:t> </m:t>
                    </m:r>
                  </m:oMath>
                </a14:m>
                <a:r>
                  <a:rPr lang="vi-VN" sz="3600">
                    <a:solidFill>
                      <a:prstClr val="black"/>
                    </a:solidFill>
                    <a:latin typeface="Arial" panose="020B0604020202020204" pitchFamily="34" charset="0"/>
                    <a:cs typeface="Arial" panose="020B0604020202020204" pitchFamily="34" charset="0"/>
                  </a:rPr>
                  <a:t>hay không? Hàm số y = cotx có là hàm số tuần hoàn hay không?</a:t>
                </a:r>
                <a:endParaRPr lang="en-US" sz="3600">
                  <a:solidFill>
                    <a:prstClr val="black"/>
                  </a:solidFill>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00100" y="243005"/>
                <a:ext cx="16687800" cy="3313664"/>
              </a:xfrm>
              <a:prstGeom prst="rect">
                <a:avLst/>
              </a:prstGeom>
              <a:blipFill rotWithShape="0">
                <a:blip r:embed="rId3"/>
                <a:stretch>
                  <a:fillRect l="-1096" r="-1096" b="-6077"/>
                </a:stretch>
              </a:blipFill>
            </p:spPr>
            <p:txBody>
              <a:bodyPr/>
              <a:lstStyle/>
              <a:p>
                <a:r>
                  <a:rPr lang="en-US">
                    <a:noFill/>
                  </a:rPr>
                  <a:t> </a:t>
                </a:r>
              </a:p>
            </p:txBody>
          </p:sp>
        </mc:Fallback>
      </mc:AlternateContent>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759"/>
          <a:stretch/>
        </p:blipFill>
        <p:spPr>
          <a:xfrm>
            <a:off x="84119" y="3906074"/>
            <a:ext cx="7802582" cy="3934296"/>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8166101" y="3527370"/>
                <a:ext cx="9588499" cy="1754326"/>
              </a:xfrm>
              <a:prstGeom prst="rect">
                <a:avLst/>
              </a:prstGeom>
            </p:spPr>
            <p:txBody>
              <a:bodyPr wrap="square">
                <a:spAutoFit/>
              </a:bodyPr>
              <a:lstStyle/>
              <a:p>
                <a:pPr algn="just">
                  <a:lnSpc>
                    <a:spcPct val="150000"/>
                  </a:lnSpc>
                </a:pPr>
                <a:r>
                  <a:rPr lang="en-US" sz="3600">
                    <a:solidFill>
                      <a:srgbClr val="002060"/>
                    </a:solidFill>
                    <a:latin typeface="Arial" panose="020B0604020202020204" pitchFamily="34" charset="0"/>
                    <a:cs typeface="Arial" panose="020B0604020202020204" pitchFamily="34" charset="0"/>
                  </a:rPr>
                  <a:t>Làm tương tự như trên ta sẽ được đồ thị hàm số </a:t>
                </a:r>
                <a14:m>
                  <m:oMath xmlns:m="http://schemas.openxmlformats.org/officeDocument/2006/math">
                    <m:r>
                      <m:rPr>
                        <m:sty m:val="p"/>
                      </m:rPr>
                      <a:rPr lang="en-US" sz="3600">
                        <a:solidFill>
                          <a:srgbClr val="002060"/>
                        </a:solidFill>
                        <a:latin typeface="Cambria Math" panose="02040503050406030204" pitchFamily="18" charset="0"/>
                      </a:rPr>
                      <m:t>y</m:t>
                    </m:r>
                    <m:r>
                      <a:rPr lang="en-US" sz="3600">
                        <a:solidFill>
                          <a:srgbClr val="002060"/>
                        </a:solidFill>
                        <a:latin typeface="Cambria Math" panose="02040503050406030204" pitchFamily="18" charset="0"/>
                      </a:rPr>
                      <m:t>=</m:t>
                    </m:r>
                    <m:func>
                      <m:funcPr>
                        <m:ctrlPr>
                          <a:rPr lang="en-US" sz="3600" i="1">
                            <a:solidFill>
                              <a:srgbClr val="002060"/>
                            </a:solidFill>
                            <a:latin typeface="Cambria Math" panose="02040503050406030204" pitchFamily="18" charset="0"/>
                          </a:rPr>
                        </m:ctrlPr>
                      </m:funcPr>
                      <m:fName>
                        <m:r>
                          <m:rPr>
                            <m:sty m:val="p"/>
                          </m:rPr>
                          <a:rPr lang="en-US" sz="3600">
                            <a:solidFill>
                              <a:srgbClr val="002060"/>
                            </a:solidFill>
                            <a:latin typeface="Cambria Math" panose="02040503050406030204" pitchFamily="18" charset="0"/>
                          </a:rPr>
                          <m:t>cot</m:t>
                        </m:r>
                      </m:fName>
                      <m:e>
                        <m:r>
                          <m:rPr>
                            <m:sty m:val="p"/>
                          </m:rPr>
                          <a:rPr lang="en-US" sz="3600">
                            <a:solidFill>
                              <a:srgbClr val="002060"/>
                            </a:solidFill>
                            <a:latin typeface="Cambria Math" panose="02040503050406030204" pitchFamily="18" charset="0"/>
                          </a:rPr>
                          <m:t>x</m:t>
                        </m:r>
                      </m:e>
                    </m:func>
                  </m:oMath>
                </a14:m>
                <a:r>
                  <a:rPr lang="en-US" sz="3600">
                    <a:solidFill>
                      <a:srgbClr val="002060"/>
                    </a:solidFill>
                    <a:latin typeface="Arial" panose="020B0604020202020204" pitchFamily="34" charset="0"/>
                    <a:cs typeface="Arial" panose="020B0604020202020204" pitchFamily="34" charset="0"/>
                  </a:rPr>
                  <a:t> trên </a:t>
                </a:r>
                <a14:m>
                  <m:oMath xmlns:m="http://schemas.openxmlformats.org/officeDocument/2006/math">
                    <m:r>
                      <a:rPr lang="en-US" sz="3600" i="1">
                        <a:solidFill>
                          <a:srgbClr val="002060"/>
                        </a:solidFill>
                        <a:latin typeface="Cambria Math" panose="02040503050406030204" pitchFamily="18" charset="0"/>
                      </a:rPr>
                      <m:t>ℝ</m:t>
                    </m:r>
                    <m:r>
                      <a:rPr lang="en-US" sz="3600">
                        <a:solidFill>
                          <a:srgbClr val="002060"/>
                        </a:solidFill>
                        <a:latin typeface="Cambria Math" panose="02040503050406030204" pitchFamily="18" charset="0"/>
                      </a:rPr>
                      <m:t>\ </m:t>
                    </m:r>
                    <m:d>
                      <m:dPr>
                        <m:begChr m:val="{"/>
                        <m:endChr m:val="}"/>
                        <m:ctrlPr>
                          <a:rPr lang="en-US" sz="3600" i="1">
                            <a:solidFill>
                              <a:srgbClr val="002060"/>
                            </a:solidFill>
                            <a:latin typeface="Cambria Math" panose="02040503050406030204" pitchFamily="18" charset="0"/>
                          </a:rPr>
                        </m:ctrlPr>
                      </m:dPr>
                      <m:e>
                        <m:r>
                          <m:rPr>
                            <m:sty m:val="p"/>
                          </m:rPr>
                          <a:rPr lang="en-US" sz="3600">
                            <a:solidFill>
                              <a:srgbClr val="002060"/>
                            </a:solidFill>
                            <a:latin typeface="Cambria Math" panose="02040503050406030204" pitchFamily="18" charset="0"/>
                          </a:rPr>
                          <m:t>kπ</m:t>
                        </m:r>
                      </m:e>
                      <m:e>
                        <m:r>
                          <m:rPr>
                            <m:sty m:val="p"/>
                          </m:rPr>
                          <a:rPr lang="en-US" sz="3600">
                            <a:solidFill>
                              <a:srgbClr val="002060"/>
                            </a:solidFill>
                            <a:latin typeface="Cambria Math" panose="02040503050406030204" pitchFamily="18" charset="0"/>
                          </a:rPr>
                          <m:t>k</m:t>
                        </m:r>
                        <m:r>
                          <a:rPr lang="en-US" sz="3600">
                            <a:solidFill>
                              <a:srgbClr val="002060"/>
                            </a:solidFill>
                            <a:latin typeface="Cambria Math" panose="02040503050406030204" pitchFamily="18" charset="0"/>
                          </a:rPr>
                          <m:t>∈</m:t>
                        </m:r>
                        <m:r>
                          <a:rPr lang="en-US" sz="3600" i="1">
                            <a:solidFill>
                              <a:srgbClr val="002060"/>
                            </a:solidFill>
                            <a:latin typeface="Cambria Math" panose="02040503050406030204" pitchFamily="18" charset="0"/>
                          </a:rPr>
                          <m:t>ℤ</m:t>
                        </m:r>
                      </m:e>
                    </m:d>
                  </m:oMath>
                </a14:m>
                <a:r>
                  <a:rPr lang="en-US" sz="3600">
                    <a:solidFill>
                      <a:srgbClr val="002060"/>
                    </a:solidFill>
                    <a:latin typeface="Arial" panose="020B0604020202020204" pitchFamily="34" charset="0"/>
                    <a:cs typeface="Arial" panose="020B0604020202020204" pitchFamily="34" charset="0"/>
                  </a:rPr>
                  <a:t>.</a:t>
                </a:r>
                <a:endParaRPr lang="en-US" sz="3400">
                  <a:solidFill>
                    <a:srgbClr val="002060"/>
                  </a:solidFill>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166101" y="3527370"/>
                <a:ext cx="9588499" cy="1754326"/>
              </a:xfrm>
              <a:prstGeom prst="rect">
                <a:avLst/>
              </a:prstGeom>
              <a:blipFill rotWithShape="0">
                <a:blip r:embed="rId5"/>
                <a:stretch>
                  <a:fillRect l="-1971" r="-1907" b="-66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166101" y="5323780"/>
                <a:ext cx="9817099" cy="3416320"/>
              </a:xfrm>
              <a:prstGeom prst="rect">
                <a:avLst/>
              </a:prstGeom>
            </p:spPr>
            <p:txBody>
              <a:bodyPr wrap="square">
                <a:spAutoFit/>
              </a:bodyPr>
              <a:lstStyle/>
              <a:p>
                <a:pPr>
                  <a:lnSpc>
                    <a:spcPct val="150000"/>
                  </a:lnSpc>
                </a:pPr>
                <a:r>
                  <a:rPr lang="en-US" sz="3600">
                    <a:solidFill>
                      <a:srgbClr val="002060"/>
                    </a:solidFill>
                    <a:latin typeface="Arial" panose="020B0604020202020204" pitchFamily="34" charset="0"/>
                    <a:cs typeface="Arial" panose="020B0604020202020204" pitchFamily="34" charset="0"/>
                  </a:rPr>
                  <a:t>Xét </a:t>
                </a:r>
                <a14:m>
                  <m:oMath xmlns:m="http://schemas.openxmlformats.org/officeDocument/2006/math">
                    <m:r>
                      <m:rPr>
                        <m:sty m:val="p"/>
                      </m:rPr>
                      <a:rPr lang="en-US" sz="3600">
                        <a:solidFill>
                          <a:srgbClr val="002060"/>
                        </a:solidFill>
                        <a:latin typeface="Cambria Math" panose="02040503050406030204" pitchFamily="18" charset="0"/>
                      </a:rPr>
                      <m:t>f</m:t>
                    </m:r>
                    <m:d>
                      <m:dPr>
                        <m:ctrlPr>
                          <a:rPr lang="en-US" sz="3600" i="1">
                            <a:solidFill>
                              <a:srgbClr val="002060"/>
                            </a:solidFill>
                            <a:latin typeface="Cambria Math" panose="02040503050406030204" pitchFamily="18" charset="0"/>
                          </a:rPr>
                        </m:ctrlPr>
                      </m:dPr>
                      <m:e>
                        <m:r>
                          <m:rPr>
                            <m:sty m:val="p"/>
                          </m:rPr>
                          <a:rPr lang="en-US" sz="3600">
                            <a:solidFill>
                              <a:srgbClr val="002060"/>
                            </a:solidFill>
                            <a:latin typeface="Cambria Math" panose="02040503050406030204" pitchFamily="18" charset="0"/>
                          </a:rPr>
                          <m:t>x</m:t>
                        </m:r>
                      </m:e>
                    </m:d>
                    <m:r>
                      <a:rPr lang="en-US" sz="3600">
                        <a:solidFill>
                          <a:srgbClr val="002060"/>
                        </a:solidFill>
                        <a:latin typeface="Cambria Math" panose="02040503050406030204" pitchFamily="18" charset="0"/>
                      </a:rPr>
                      <m:t>=</m:t>
                    </m:r>
                    <m:r>
                      <m:rPr>
                        <m:sty m:val="p"/>
                      </m:rPr>
                      <a:rPr lang="en-US" sz="3600">
                        <a:solidFill>
                          <a:srgbClr val="002060"/>
                        </a:solidFill>
                        <a:latin typeface="Cambria Math" panose="02040503050406030204" pitchFamily="18" charset="0"/>
                      </a:rPr>
                      <m:t>y</m:t>
                    </m:r>
                    <m:r>
                      <a:rPr lang="en-US" sz="3600">
                        <a:solidFill>
                          <a:srgbClr val="002060"/>
                        </a:solidFill>
                        <a:latin typeface="Cambria Math" panose="02040503050406030204" pitchFamily="18" charset="0"/>
                      </a:rPr>
                      <m:t>=</m:t>
                    </m:r>
                    <m:func>
                      <m:funcPr>
                        <m:ctrlPr>
                          <a:rPr lang="en-US" sz="3600" i="1">
                            <a:solidFill>
                              <a:srgbClr val="002060"/>
                            </a:solidFill>
                            <a:latin typeface="Cambria Math" panose="02040503050406030204" pitchFamily="18" charset="0"/>
                          </a:rPr>
                        </m:ctrlPr>
                      </m:funcPr>
                      <m:fName>
                        <m:r>
                          <m:rPr>
                            <m:sty m:val="p"/>
                          </m:rPr>
                          <a:rPr lang="en-US" sz="3600">
                            <a:solidFill>
                              <a:srgbClr val="002060"/>
                            </a:solidFill>
                            <a:latin typeface="Cambria Math" panose="02040503050406030204" pitchFamily="18" charset="0"/>
                          </a:rPr>
                          <m:t>cot</m:t>
                        </m:r>
                      </m:fName>
                      <m:e>
                        <m:r>
                          <m:rPr>
                            <m:sty m:val="p"/>
                          </m:rPr>
                          <a:rPr lang="en-US" sz="3600">
                            <a:solidFill>
                              <a:srgbClr val="002060"/>
                            </a:solidFill>
                            <a:latin typeface="Cambria Math" panose="02040503050406030204" pitchFamily="18" charset="0"/>
                          </a:rPr>
                          <m:t>x</m:t>
                        </m:r>
                      </m:e>
                    </m:func>
                  </m:oMath>
                </a14:m>
                <a:r>
                  <a:rPr lang="en-US" sz="3600">
                    <a:solidFill>
                      <a:srgbClr val="002060"/>
                    </a:solidFill>
                    <a:latin typeface="Arial" panose="020B0604020202020204" pitchFamily="34" charset="0"/>
                    <a:cs typeface="Arial" panose="020B0604020202020204" pitchFamily="34" charset="0"/>
                  </a:rPr>
                  <a:t> trên </a:t>
                </a:r>
                <a14:m>
                  <m:oMath xmlns:m="http://schemas.openxmlformats.org/officeDocument/2006/math">
                    <m:r>
                      <m:rPr>
                        <m:sty m:val="p"/>
                      </m:rPr>
                      <a:rPr lang="en-US" sz="3600">
                        <a:solidFill>
                          <a:srgbClr val="002060"/>
                        </a:solidFill>
                        <a:latin typeface="Cambria Math" panose="02040503050406030204" pitchFamily="18" charset="0"/>
                      </a:rPr>
                      <m:t>D</m:t>
                    </m:r>
                    <m:r>
                      <a:rPr lang="en-US" sz="3600">
                        <a:solidFill>
                          <a:srgbClr val="002060"/>
                        </a:solidFill>
                        <a:latin typeface="Cambria Math" panose="02040503050406030204" pitchFamily="18" charset="0"/>
                      </a:rPr>
                      <m:t>=</m:t>
                    </m:r>
                    <m:r>
                      <a:rPr lang="en-US" sz="3600" i="1">
                        <a:solidFill>
                          <a:srgbClr val="002060"/>
                        </a:solidFill>
                        <a:latin typeface="Cambria Math" panose="02040503050406030204" pitchFamily="18" charset="0"/>
                      </a:rPr>
                      <m:t>ℝ</m:t>
                    </m:r>
                    <m:r>
                      <a:rPr lang="en-US" sz="3600">
                        <a:solidFill>
                          <a:srgbClr val="002060"/>
                        </a:solidFill>
                        <a:latin typeface="Cambria Math" panose="02040503050406030204" pitchFamily="18" charset="0"/>
                      </a:rPr>
                      <m:t>\ </m:t>
                    </m:r>
                    <m:d>
                      <m:dPr>
                        <m:begChr m:val="{"/>
                        <m:endChr m:val="}"/>
                        <m:ctrlPr>
                          <a:rPr lang="en-US" sz="3600" i="1">
                            <a:solidFill>
                              <a:srgbClr val="002060"/>
                            </a:solidFill>
                            <a:latin typeface="Cambria Math" panose="02040503050406030204" pitchFamily="18" charset="0"/>
                          </a:rPr>
                        </m:ctrlPr>
                      </m:dPr>
                      <m:e>
                        <m:r>
                          <m:rPr>
                            <m:sty m:val="p"/>
                          </m:rPr>
                          <a:rPr lang="en-US" sz="3600">
                            <a:solidFill>
                              <a:srgbClr val="002060"/>
                            </a:solidFill>
                            <a:latin typeface="Cambria Math" panose="02040503050406030204" pitchFamily="18" charset="0"/>
                          </a:rPr>
                          <m:t>kπ</m:t>
                        </m:r>
                      </m:e>
                      <m:e>
                        <m:r>
                          <m:rPr>
                            <m:sty m:val="p"/>
                          </m:rPr>
                          <a:rPr lang="en-US" sz="3600">
                            <a:solidFill>
                              <a:srgbClr val="002060"/>
                            </a:solidFill>
                            <a:latin typeface="Cambria Math" panose="02040503050406030204" pitchFamily="18" charset="0"/>
                          </a:rPr>
                          <m:t>k</m:t>
                        </m:r>
                        <m:r>
                          <a:rPr lang="en-US" sz="3600">
                            <a:solidFill>
                              <a:srgbClr val="002060"/>
                            </a:solidFill>
                            <a:latin typeface="Cambria Math" panose="02040503050406030204" pitchFamily="18" charset="0"/>
                          </a:rPr>
                          <m:t>∈</m:t>
                        </m:r>
                        <m:r>
                          <a:rPr lang="en-US" sz="3600" i="1">
                            <a:solidFill>
                              <a:srgbClr val="002060"/>
                            </a:solidFill>
                            <a:latin typeface="Cambria Math" panose="02040503050406030204" pitchFamily="18" charset="0"/>
                          </a:rPr>
                          <m:t>ℤ</m:t>
                        </m:r>
                      </m:e>
                    </m:d>
                  </m:oMath>
                </a14:m>
                <a:r>
                  <a:rPr lang="en-US" sz="3600">
                    <a:solidFill>
                      <a:srgbClr val="002060"/>
                    </a:solidFill>
                    <a:latin typeface="Arial" panose="020B0604020202020204" pitchFamily="34" charset="0"/>
                    <a:cs typeface="Arial" panose="020B0604020202020204" pitchFamily="34" charset="0"/>
                  </a:rPr>
                  <a:t>, với </a:t>
                </a:r>
                <a14:m>
                  <m:oMath xmlns:m="http://schemas.openxmlformats.org/officeDocument/2006/math">
                    <m:r>
                      <m:rPr>
                        <m:sty m:val="p"/>
                      </m:rPr>
                      <a:rPr lang="en-US" sz="3600">
                        <a:solidFill>
                          <a:srgbClr val="002060"/>
                        </a:solidFill>
                        <a:latin typeface="Cambria Math" panose="02040503050406030204" pitchFamily="18" charset="0"/>
                      </a:rPr>
                      <m:t>T</m:t>
                    </m:r>
                    <m:r>
                      <a:rPr lang="en-US" sz="3600">
                        <a:solidFill>
                          <a:srgbClr val="002060"/>
                        </a:solidFill>
                        <a:latin typeface="Cambria Math" panose="02040503050406030204" pitchFamily="18" charset="0"/>
                      </a:rPr>
                      <m:t>=</m:t>
                    </m:r>
                    <m:r>
                      <m:rPr>
                        <m:sty m:val="p"/>
                      </m:rPr>
                      <a:rPr lang="en-US" sz="3600">
                        <a:solidFill>
                          <a:srgbClr val="002060"/>
                        </a:solidFill>
                        <a:latin typeface="Cambria Math" panose="02040503050406030204" pitchFamily="18" charset="0"/>
                      </a:rPr>
                      <m:t>π</m:t>
                    </m:r>
                  </m:oMath>
                </a14:m>
                <a:r>
                  <a:rPr lang="en-US" sz="3600">
                    <a:solidFill>
                      <a:srgbClr val="002060"/>
                    </a:solidFill>
                    <a:latin typeface="Arial" panose="020B0604020202020204" pitchFamily="34" charset="0"/>
                    <a:cs typeface="Arial" panose="020B0604020202020204" pitchFamily="34" charset="0"/>
                  </a:rPr>
                  <a:t> và </a:t>
                </a:r>
                <a14:m>
                  <m:oMath xmlns:m="http://schemas.openxmlformats.org/officeDocument/2006/math">
                    <m:r>
                      <m:rPr>
                        <m:sty m:val="p"/>
                      </m:rPr>
                      <a:rPr lang="en-US" sz="3600">
                        <a:solidFill>
                          <a:srgbClr val="002060"/>
                        </a:solidFill>
                        <a:latin typeface="Cambria Math" panose="02040503050406030204" pitchFamily="18" charset="0"/>
                      </a:rPr>
                      <m:t>x</m:t>
                    </m:r>
                    <m:r>
                      <a:rPr lang="en-US" sz="3600">
                        <a:solidFill>
                          <a:srgbClr val="002060"/>
                        </a:solidFill>
                        <a:latin typeface="Cambria Math" panose="02040503050406030204" pitchFamily="18" charset="0"/>
                      </a:rPr>
                      <m:t>∈</m:t>
                    </m:r>
                    <m:r>
                      <m:rPr>
                        <m:sty m:val="p"/>
                      </m:rPr>
                      <a:rPr lang="en-US" sz="3600">
                        <a:solidFill>
                          <a:srgbClr val="002060"/>
                        </a:solidFill>
                        <a:latin typeface="Cambria Math" panose="02040503050406030204" pitchFamily="18" charset="0"/>
                      </a:rPr>
                      <m:t>D</m:t>
                    </m:r>
                  </m:oMath>
                </a14:m>
                <a:r>
                  <a:rPr lang="en-US" sz="3600">
                    <a:solidFill>
                      <a:srgbClr val="002060"/>
                    </a:solidFill>
                    <a:latin typeface="Arial" panose="020B0604020202020204" pitchFamily="34" charset="0"/>
                    <a:cs typeface="Arial" panose="020B0604020202020204" pitchFamily="34" charset="0"/>
                  </a:rPr>
                  <a:t>.</a:t>
                </a:r>
              </a:p>
              <a:p>
                <a:pPr marL="571500" indent="-571500">
                  <a:lnSpc>
                    <a:spcPct val="150000"/>
                  </a:lnSpc>
                  <a:buFont typeface="Arial" panose="020B0604020202020204" pitchFamily="34" charset="0"/>
                  <a:buChar char="•"/>
                </a:pPr>
                <a14:m>
                  <m:oMath xmlns:m="http://schemas.openxmlformats.org/officeDocument/2006/math">
                    <m:r>
                      <m:rPr>
                        <m:sty m:val="p"/>
                      </m:rPr>
                      <a:rPr lang="nl-NL" sz="3600">
                        <a:solidFill>
                          <a:srgbClr val="002060"/>
                        </a:solidFill>
                        <a:latin typeface="Cambria Math" panose="02040503050406030204" pitchFamily="18" charset="0"/>
                      </a:rPr>
                      <m:t>x</m:t>
                    </m:r>
                    <m:r>
                      <a:rPr lang="nl-NL" sz="3600">
                        <a:solidFill>
                          <a:srgbClr val="002060"/>
                        </a:solidFill>
                        <a:latin typeface="Cambria Math" panose="02040503050406030204" pitchFamily="18" charset="0"/>
                      </a:rPr>
                      <m:t>+</m:t>
                    </m:r>
                    <m:r>
                      <m:rPr>
                        <m:sty m:val="p"/>
                      </m:rPr>
                      <a:rPr lang="en-US" sz="3600">
                        <a:solidFill>
                          <a:srgbClr val="002060"/>
                        </a:solidFill>
                        <a:latin typeface="Cambria Math" panose="02040503050406030204" pitchFamily="18" charset="0"/>
                      </a:rPr>
                      <m:t>π</m:t>
                    </m:r>
                    <m:r>
                      <a:rPr lang="nl-NL" sz="3600">
                        <a:solidFill>
                          <a:srgbClr val="002060"/>
                        </a:solidFill>
                        <a:latin typeface="Cambria Math" panose="02040503050406030204" pitchFamily="18" charset="0"/>
                      </a:rPr>
                      <m:t>∈</m:t>
                    </m:r>
                    <m:r>
                      <m:rPr>
                        <m:sty m:val="p"/>
                      </m:rPr>
                      <a:rPr lang="nl-NL" sz="3600">
                        <a:solidFill>
                          <a:srgbClr val="002060"/>
                        </a:solidFill>
                        <a:latin typeface="Cambria Math" panose="02040503050406030204" pitchFamily="18" charset="0"/>
                      </a:rPr>
                      <m:t>D</m:t>
                    </m:r>
                  </m:oMath>
                </a14:m>
                <a:r>
                  <a:rPr lang="nl-NL" sz="3600">
                    <a:solidFill>
                      <a:srgbClr val="002060"/>
                    </a:solidFill>
                    <a:latin typeface="Arial" panose="020B0604020202020204" pitchFamily="34" charset="0"/>
                    <a:cs typeface="Arial" panose="020B0604020202020204" pitchFamily="34" charset="0"/>
                  </a:rPr>
                  <a:t> và </a:t>
                </a:r>
                <a14:m>
                  <m:oMath xmlns:m="http://schemas.openxmlformats.org/officeDocument/2006/math">
                    <m:r>
                      <m:rPr>
                        <m:sty m:val="p"/>
                      </m:rPr>
                      <a:rPr lang="nl-NL" sz="3600">
                        <a:solidFill>
                          <a:srgbClr val="002060"/>
                        </a:solidFill>
                        <a:latin typeface="Cambria Math" panose="02040503050406030204" pitchFamily="18" charset="0"/>
                      </a:rPr>
                      <m:t>x</m:t>
                    </m:r>
                    <m:r>
                      <a:rPr lang="nl-NL" sz="3600" i="1">
                        <a:solidFill>
                          <a:srgbClr val="002060"/>
                        </a:solidFill>
                        <a:latin typeface="Cambria Math" panose="02040503050406030204" pitchFamily="18" charset="0"/>
                      </a:rPr>
                      <m:t>−</m:t>
                    </m:r>
                    <m:r>
                      <m:rPr>
                        <m:sty m:val="p"/>
                      </m:rPr>
                      <a:rPr lang="en-US" sz="3600">
                        <a:solidFill>
                          <a:srgbClr val="002060"/>
                        </a:solidFill>
                        <a:latin typeface="Cambria Math" panose="02040503050406030204" pitchFamily="18" charset="0"/>
                      </a:rPr>
                      <m:t>π</m:t>
                    </m:r>
                    <m:r>
                      <a:rPr lang="nl-NL" sz="3600">
                        <a:solidFill>
                          <a:srgbClr val="002060"/>
                        </a:solidFill>
                        <a:latin typeface="Cambria Math" panose="02040503050406030204" pitchFamily="18" charset="0"/>
                      </a:rPr>
                      <m:t>∈</m:t>
                    </m:r>
                    <m:r>
                      <m:rPr>
                        <m:sty m:val="p"/>
                      </m:rPr>
                      <a:rPr lang="nl-NL" sz="3600">
                        <a:solidFill>
                          <a:srgbClr val="002060"/>
                        </a:solidFill>
                        <a:latin typeface="Cambria Math" panose="02040503050406030204" pitchFamily="18" charset="0"/>
                      </a:rPr>
                      <m:t>D</m:t>
                    </m:r>
                  </m:oMath>
                </a14:m>
                <a:r>
                  <a:rPr lang="nl-NL" sz="3600">
                    <a:solidFill>
                      <a:srgbClr val="002060"/>
                    </a:solidFill>
                    <a:latin typeface="Arial" panose="020B0604020202020204" pitchFamily="34" charset="0"/>
                    <a:cs typeface="Arial" panose="020B0604020202020204" pitchFamily="34" charset="0"/>
                  </a:rPr>
                  <a:t>.</a:t>
                </a:r>
                <a:endParaRPr lang="en-US" sz="3600">
                  <a:solidFill>
                    <a:srgbClr val="002060"/>
                  </a:solidFill>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14:m>
                  <m:oMath xmlns:m="http://schemas.openxmlformats.org/officeDocument/2006/math">
                    <m:r>
                      <m:rPr>
                        <m:sty m:val="p"/>
                      </m:rPr>
                      <a:rPr lang="nl-NL" sz="3600">
                        <a:solidFill>
                          <a:srgbClr val="002060"/>
                        </a:solidFill>
                        <a:latin typeface="Cambria Math" panose="02040503050406030204" pitchFamily="18" charset="0"/>
                      </a:rPr>
                      <m:t>f</m:t>
                    </m:r>
                    <m:d>
                      <m:dPr>
                        <m:ctrlPr>
                          <a:rPr lang="en-US" sz="3600" i="1">
                            <a:solidFill>
                              <a:srgbClr val="002060"/>
                            </a:solidFill>
                            <a:latin typeface="Cambria Math" panose="02040503050406030204" pitchFamily="18" charset="0"/>
                          </a:rPr>
                        </m:ctrlPr>
                      </m:dPr>
                      <m:e>
                        <m:r>
                          <m:rPr>
                            <m:sty m:val="p"/>
                          </m:rPr>
                          <a:rPr lang="nl-NL" sz="3600">
                            <a:solidFill>
                              <a:srgbClr val="002060"/>
                            </a:solidFill>
                            <a:latin typeface="Cambria Math" panose="02040503050406030204" pitchFamily="18" charset="0"/>
                          </a:rPr>
                          <m:t>x</m:t>
                        </m:r>
                        <m:r>
                          <a:rPr lang="nl-NL" sz="3600">
                            <a:solidFill>
                              <a:srgbClr val="002060"/>
                            </a:solidFill>
                            <a:latin typeface="Cambria Math" panose="02040503050406030204" pitchFamily="18" charset="0"/>
                          </a:rPr>
                          <m:t>+</m:t>
                        </m:r>
                        <m:r>
                          <m:rPr>
                            <m:sty m:val="p"/>
                          </m:rPr>
                          <a:rPr lang="en-US" sz="3600">
                            <a:solidFill>
                              <a:srgbClr val="002060"/>
                            </a:solidFill>
                            <a:latin typeface="Cambria Math" panose="02040503050406030204" pitchFamily="18" charset="0"/>
                          </a:rPr>
                          <m:t>π</m:t>
                        </m:r>
                      </m:e>
                    </m:d>
                    <m:r>
                      <a:rPr lang="nl-NL" sz="3600">
                        <a:solidFill>
                          <a:srgbClr val="002060"/>
                        </a:solidFill>
                        <a:latin typeface="Cambria Math" panose="02040503050406030204" pitchFamily="18" charset="0"/>
                      </a:rPr>
                      <m:t>=</m:t>
                    </m:r>
                    <m:r>
                      <m:rPr>
                        <m:sty m:val="p"/>
                      </m:rPr>
                      <a:rPr lang="nl-NL" sz="3600">
                        <a:solidFill>
                          <a:srgbClr val="002060"/>
                        </a:solidFill>
                        <a:latin typeface="Cambria Math" panose="02040503050406030204" pitchFamily="18" charset="0"/>
                      </a:rPr>
                      <m:t>f</m:t>
                    </m:r>
                    <m:d>
                      <m:dPr>
                        <m:ctrlPr>
                          <a:rPr lang="en-US" sz="3600" i="1">
                            <a:solidFill>
                              <a:srgbClr val="002060"/>
                            </a:solidFill>
                            <a:latin typeface="Cambria Math" panose="02040503050406030204" pitchFamily="18" charset="0"/>
                          </a:rPr>
                        </m:ctrlPr>
                      </m:dPr>
                      <m:e>
                        <m:r>
                          <m:rPr>
                            <m:sty m:val="p"/>
                          </m:rPr>
                          <a:rPr lang="nl-NL" sz="3600">
                            <a:solidFill>
                              <a:srgbClr val="002060"/>
                            </a:solidFill>
                            <a:latin typeface="Cambria Math" panose="02040503050406030204" pitchFamily="18" charset="0"/>
                          </a:rPr>
                          <m:t>x</m:t>
                        </m:r>
                      </m:e>
                    </m:d>
                  </m:oMath>
                </a14:m>
                <a:r>
                  <a:rPr lang="nl-NL" sz="3600">
                    <a:solidFill>
                      <a:srgbClr val="002060"/>
                    </a:solidFill>
                    <a:latin typeface="Arial" panose="020B0604020202020204" pitchFamily="34" charset="0"/>
                    <a:cs typeface="Arial" panose="020B0604020202020204" pitchFamily="34" charset="0"/>
                  </a:rPr>
                  <a:t>.</a:t>
                </a:r>
                <a:endParaRPr lang="en-US" sz="3600">
                  <a:solidFill>
                    <a:srgbClr val="002060"/>
                  </a:solidFill>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166101" y="5323780"/>
                <a:ext cx="9817099" cy="3416320"/>
              </a:xfrm>
              <a:prstGeom prst="rect">
                <a:avLst/>
              </a:prstGeom>
              <a:blipFill rotWithShape="0">
                <a:blip r:embed="rId6"/>
                <a:stretch>
                  <a:fillRect l="-1925" r="-994" b="-2674"/>
                </a:stretch>
              </a:blipFill>
            </p:spPr>
            <p:txBody>
              <a:bodyPr/>
              <a:lstStyle/>
              <a:p>
                <a:r>
                  <a:rPr lang="en-US">
                    <a:noFill/>
                  </a:rPr>
                  <a:t> </a:t>
                </a:r>
              </a:p>
            </p:txBody>
          </p:sp>
        </mc:Fallback>
      </mc:AlternateContent>
      <p:sp>
        <p:nvSpPr>
          <p:cNvPr id="7" name="Rectangle 6"/>
          <p:cNvSpPr/>
          <p:nvPr/>
        </p:nvSpPr>
        <p:spPr>
          <a:xfrm>
            <a:off x="6423293" y="8944042"/>
            <a:ext cx="11331307" cy="646331"/>
          </a:xfrm>
          <a:prstGeom prst="rect">
            <a:avLst/>
          </a:prstGeom>
        </p:spPr>
        <p:txBody>
          <a:bodyPr wrap="none">
            <a:spAutoFit/>
          </a:bodyPr>
          <a:lstStyle/>
          <a:p>
            <a:r>
              <a:rPr lang="vi-VN" sz="3600">
                <a:solidFill>
                  <a:srgbClr val="C00000"/>
                </a:solidFill>
                <a:cs typeface="Arial" panose="020B0604020202020204" pitchFamily="34" charset="0"/>
              </a:rPr>
              <a:t>Hàm </a:t>
            </a:r>
            <a:r>
              <a:rPr lang="en-US" sz="3600">
                <a:solidFill>
                  <a:srgbClr val="C00000"/>
                </a:solidFill>
                <a:latin typeface="Arial" panose="020B0604020202020204" pitchFamily="34" charset="0"/>
                <a:cs typeface="Arial" panose="020B0604020202020204" pitchFamily="34" charset="0"/>
              </a:rPr>
              <a:t>số y</a:t>
            </a:r>
            <a:r>
              <a:rPr lang="vi-VN" sz="3600">
                <a:solidFill>
                  <a:srgbClr val="C00000"/>
                </a:solidFill>
                <a:cs typeface="Arial" panose="020B0604020202020204" pitchFamily="34" charset="0"/>
              </a:rPr>
              <a:t> </a:t>
            </a:r>
            <a:r>
              <a:rPr lang="en-US" sz="3600">
                <a:solidFill>
                  <a:srgbClr val="C00000"/>
                </a:solidFill>
                <a:latin typeface="Arial" panose="020B0604020202020204" pitchFamily="34" charset="0"/>
                <a:cs typeface="Arial" panose="020B0604020202020204" pitchFamily="34" charset="0"/>
              </a:rPr>
              <a:t>=</a:t>
            </a:r>
            <a:r>
              <a:rPr lang="vi-VN" sz="3600">
                <a:solidFill>
                  <a:srgbClr val="C00000"/>
                </a:solidFill>
                <a:cs typeface="Arial" panose="020B0604020202020204" pitchFamily="34" charset="0"/>
              </a:rPr>
              <a:t> </a:t>
            </a:r>
            <a:r>
              <a:rPr lang="vi-VN" sz="3600">
                <a:solidFill>
                  <a:srgbClr val="C00000"/>
                </a:solidFill>
                <a:latin typeface="Arial" panose="020B0604020202020204" pitchFamily="34" charset="0"/>
                <a:cs typeface="Arial" panose="020B0604020202020204" pitchFamily="34" charset="0"/>
              </a:rPr>
              <a:t>cot</a:t>
            </a:r>
            <a:r>
              <a:rPr lang="en-US" sz="3600">
                <a:solidFill>
                  <a:srgbClr val="C00000"/>
                </a:solidFill>
                <a:latin typeface="Arial" panose="020B0604020202020204" pitchFamily="34" charset="0"/>
                <a:cs typeface="Arial" panose="020B0604020202020204" pitchFamily="34" charset="0"/>
              </a:rPr>
              <a:t>⁡x là hàm số tuần hoàn với chu kì T</a:t>
            </a:r>
            <a:r>
              <a:rPr lang="vi-VN" sz="3600">
                <a:solidFill>
                  <a:srgbClr val="C00000"/>
                </a:solidFill>
                <a:cs typeface="Arial" panose="020B0604020202020204" pitchFamily="34" charset="0"/>
              </a:rPr>
              <a:t> </a:t>
            </a:r>
            <a:r>
              <a:rPr lang="en-US" sz="3600">
                <a:solidFill>
                  <a:srgbClr val="C00000"/>
                </a:solidFill>
                <a:latin typeface="Arial" panose="020B0604020202020204" pitchFamily="34" charset="0"/>
                <a:cs typeface="Arial" panose="020B0604020202020204" pitchFamily="34" charset="0"/>
              </a:rPr>
              <a:t>=</a:t>
            </a:r>
            <a:r>
              <a:rPr lang="vi-VN" sz="3600">
                <a:solidFill>
                  <a:srgbClr val="C00000"/>
                </a:solidFill>
                <a:cs typeface="Arial" panose="020B0604020202020204" pitchFamily="34" charset="0"/>
              </a:rPr>
              <a:t> </a:t>
            </a:r>
            <a:r>
              <a:rPr lang="el-GR" sz="3600">
                <a:solidFill>
                  <a:srgbClr val="C00000"/>
                </a:solidFill>
                <a:latin typeface="Arial" panose="020B0604020202020204" pitchFamily="34" charset="0"/>
                <a:cs typeface="Arial" panose="020B0604020202020204" pitchFamily="34" charset="0"/>
              </a:rPr>
              <a:t>π.</a:t>
            </a:r>
          </a:p>
        </p:txBody>
      </p:sp>
      <p:sp>
        <p:nvSpPr>
          <p:cNvPr id="12" name="Right Arrow 11"/>
          <p:cNvSpPr/>
          <p:nvPr/>
        </p:nvSpPr>
        <p:spPr>
          <a:xfrm>
            <a:off x="5257800" y="9076707"/>
            <a:ext cx="8382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7"/>
          <a:stretch>
            <a:fillRect/>
          </a:stretch>
        </p:blipFill>
        <p:spPr>
          <a:xfrm>
            <a:off x="1393757" y="8189775"/>
            <a:ext cx="1342647" cy="2154866"/>
          </a:xfrm>
          <a:prstGeom prst="rect">
            <a:avLst/>
          </a:prstGeom>
        </p:spPr>
      </p:pic>
    </p:spTree>
    <p:extLst>
      <p:ext uri="{BB962C8B-B14F-4D97-AF65-F5344CB8AC3E}">
        <p14:creationId xmlns:p14="http://schemas.microsoft.com/office/powerpoint/2010/main" val="181697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p:tgtEl>
                                          <p:spTgt spid="12"/>
                                        </p:tgtEl>
                                        <p:attrNameLst>
                                          <p:attrName>ppt_x</p:attrName>
                                        </p:attrNameLst>
                                      </p:cBhvr>
                                      <p:tavLst>
                                        <p:tav tm="0">
                                          <p:val>
                                            <p:strVal val="#ppt_x-#ppt_w*1.125000"/>
                                          </p:val>
                                        </p:tav>
                                        <p:tav tm="100000">
                                          <p:val>
                                            <p:strVal val="#ppt_x"/>
                                          </p:val>
                                        </p:tav>
                                      </p:tavLst>
                                    </p:anim>
                                    <p:animEffect transition="in" filter="wipe(right)">
                                      <p:cBhvr>
                                        <p:cTn id="31" dur="500"/>
                                        <p:tgtEl>
                                          <p:spTgt spid="1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sp>
        <p:nvSpPr>
          <p:cNvPr id="4" name="Rectangle 3"/>
          <p:cNvSpPr/>
          <p:nvPr/>
        </p:nvSpPr>
        <p:spPr>
          <a:xfrm>
            <a:off x="1066800" y="497494"/>
            <a:ext cx="14020800" cy="1015663"/>
          </a:xfrm>
          <a:prstGeom prst="rect">
            <a:avLst/>
          </a:prstGeom>
        </p:spPr>
        <p:txBody>
          <a:bodyPr wrap="square">
            <a:spAutoFit/>
          </a:bodyPr>
          <a:lstStyle/>
          <a:p>
            <a:pPr algn="just">
              <a:lnSpc>
                <a:spcPct val="150000"/>
              </a:lnSpc>
            </a:pPr>
            <a:r>
              <a:rPr lang="vi-VN" sz="4000">
                <a:solidFill>
                  <a:prstClr val="black"/>
                </a:solidFill>
                <a:cs typeface="Arial" panose="020B0604020202020204" pitchFamily="34" charset="0"/>
              </a:rPr>
              <a:t>d) Tìm khoảng đồng biến, nghịch biến của hàm số y = cotx</a:t>
            </a:r>
            <a:endParaRPr lang="en-US" sz="4000">
              <a:solidFill>
                <a:prstClr val="black"/>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861"/>
          <a:stretch/>
        </p:blipFill>
        <p:spPr>
          <a:xfrm>
            <a:off x="8610600" y="2118745"/>
            <a:ext cx="9677400" cy="4884806"/>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7815568"/>
            <a:ext cx="1530953" cy="129620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066800" y="1738636"/>
                <a:ext cx="7467699" cy="5909310"/>
              </a:xfrm>
              <a:prstGeom prst="rect">
                <a:avLst/>
              </a:prstGeom>
            </p:spPr>
            <p:txBody>
              <a:bodyPr wrap="square">
                <a:spAutoFit/>
              </a:bodyPr>
              <a:lstStyle/>
              <a:p>
                <a:pPr algn="just">
                  <a:lnSpc>
                    <a:spcPct val="150000"/>
                  </a:lnSpc>
                  <a:spcAft>
                    <a:spcPts val="0"/>
                  </a:spcAft>
                </a:pPr>
                <a:r>
                  <a:rPr lang="nl-NL" sz="3600">
                    <a:latin typeface="Arial" panose="020B0604020202020204" pitchFamily="34" charset="0"/>
                    <a:ea typeface="Times New Roman" panose="02020603050405020304" pitchFamily="18" charset="0"/>
                    <a:cs typeface="Arial" panose="020B0604020202020204" pitchFamily="34" charset="0"/>
                  </a:rPr>
                  <a:t>Quan sát đồ thị hàm số </a:t>
                </a:r>
                <a14:m>
                  <m:oMath xmlns:m="http://schemas.openxmlformats.org/officeDocument/2006/math">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y</m:t>
                    </m:r>
                    <m:r>
                      <a:rPr lang="nl-NL" sz="36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cot</m:t>
                        </m:r>
                      </m:fName>
                      <m:e>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x</m:t>
                        </m:r>
                      </m:e>
                    </m:func>
                  </m:oMath>
                </a14:m>
                <a:r>
                  <a:rPr lang="en-US" sz="3600">
                    <a:effectLst/>
                    <a:latin typeface="Arial" panose="020B0604020202020204" pitchFamily="34" charset="0"/>
                    <a:ea typeface="Times New Roman" panose="02020603050405020304" pitchFamily="18" charset="0"/>
                    <a:cs typeface="Arial" panose="020B0604020202020204" pitchFamily="34" charset="0"/>
                  </a:rPr>
                  <a:t> </a:t>
                </a:r>
                <a:r>
                  <a:rPr lang="nl-NL" sz="3600">
                    <a:effectLst/>
                    <a:latin typeface="Arial" panose="020B0604020202020204" pitchFamily="34" charset="0"/>
                    <a:ea typeface="Times New Roman" panose="02020603050405020304" pitchFamily="18" charset="0"/>
                    <a:cs typeface="Arial" panose="020B0604020202020204" pitchFamily="34" charset="0"/>
                  </a:rPr>
                  <a:t>ở Hình 31, ta thấy: đồ thị hàm số nghịch biến trên mỗi khoảng </a:t>
                </a: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nl-NL" sz="3600" i="1">
                            <a:effectLst/>
                            <a:latin typeface="Cambria Math" panose="02040503050406030204" pitchFamily="18" charset="0"/>
                            <a:ea typeface="Times New Roman" panose="02020603050405020304" pitchFamily="18" charset="0"/>
                            <a:cs typeface="Times New Roman" panose="02020603050405020304" pitchFamily="18" charset="0"/>
                          </a:rPr>
                          <m:t>−</m:t>
                        </m:r>
                        <m:r>
                          <a:rPr lang="nl-NL" sz="36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nl-NL" sz="3600">
                            <a:effectLst/>
                            <a:latin typeface="Cambria Math" panose="02040503050406030204" pitchFamily="18" charset="0"/>
                            <a:ea typeface="Times New Roman" panose="02020603050405020304" pitchFamily="18" charset="0"/>
                            <a:cs typeface="Times New Roman" panose="02020603050405020304" pitchFamily="18" charset="0"/>
                          </a:rPr>
                          <m:t>; </m:t>
                        </m:r>
                        <m:r>
                          <a:rPr lang="nl-NL" sz="36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e>
                    </m:d>
                    <m:r>
                      <a:rPr lang="nl-NL" sz="36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nl-NL" sz="36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nl-NL" sz="3600">
                            <a:effectLst/>
                            <a:latin typeface="Cambria Math" panose="02040503050406030204" pitchFamily="18" charset="0"/>
                            <a:ea typeface="Times New Roman" panose="02020603050405020304" pitchFamily="18" charset="0"/>
                            <a:cs typeface="Times New Roman" panose="02020603050405020304" pitchFamily="18" charset="0"/>
                          </a:rPr>
                          <m:t>;0</m:t>
                        </m:r>
                      </m:e>
                    </m:d>
                    <m:r>
                      <a:rPr lang="nl-NL" sz="36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nl-NL" sz="3600">
                            <a:effectLst/>
                            <a:latin typeface="Cambria Math" panose="02040503050406030204" pitchFamily="18" charset="0"/>
                            <a:ea typeface="Times New Roman" panose="02020603050405020304" pitchFamily="18" charset="0"/>
                            <a:cs typeface="Times New Roman" panose="02020603050405020304" pitchFamily="18" charset="0"/>
                          </a:rPr>
                          <m:t>0;</m:t>
                        </m:r>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e>
                    </m:d>
                    <m:r>
                      <a:rPr lang="nl-NL" sz="36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nl-NL" sz="36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e>
                    </m:d>
                    <m:r>
                      <a:rPr lang="nl-NL" sz="360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3600">
                    <a:effectLst/>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e>
                    </m:d>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a:effectLst/>
                            <a:latin typeface="Cambria Math" panose="02040503050406030204" pitchFamily="18" charset="0"/>
                            <a:ea typeface="Times New Roman" panose="02020603050405020304" pitchFamily="18" charset="0"/>
                            <a:cs typeface="Times New Roman" panose="02020603050405020304" pitchFamily="18" charset="0"/>
                          </a:rPr>
                          <m:t>0</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e>
                    </m:d>
                  </m:oMath>
                </a14:m>
                <a:r>
                  <a:rPr lang="fr-FR"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;0</m:t>
                        </m:r>
                      </m:e>
                    </m:d>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a:effectLst/>
                            <a:latin typeface="Cambria Math" panose="02040503050406030204" pitchFamily="18" charset="0"/>
                            <a:ea typeface="Times New Roman" panose="02020603050405020304" pitchFamily="18" charset="0"/>
                            <a:cs typeface="Times New Roman" panose="02020603050405020304" pitchFamily="18" charset="0"/>
                          </a:rPr>
                          <m:t>0</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e>
                    </m:d>
                  </m:oMath>
                </a14:m>
                <a:r>
                  <a:rPr lang="fr-FR"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e>
                    </m:d>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a:effectLst/>
                            <a:latin typeface="Cambria Math" panose="02040503050406030204" pitchFamily="18" charset="0"/>
                            <a:ea typeface="Times New Roman" panose="02020603050405020304" pitchFamily="18" charset="0"/>
                            <a:cs typeface="Times New Roman" panose="02020603050405020304" pitchFamily="18" charset="0"/>
                          </a:rPr>
                          <m:t>0+</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e>
                    </m:d>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66800" y="1738636"/>
                <a:ext cx="7467699" cy="5909310"/>
              </a:xfrm>
              <a:prstGeom prst="rect">
                <a:avLst/>
              </a:prstGeom>
              <a:blipFill rotWithShape="0">
                <a:blip r:embed="rId5"/>
                <a:stretch>
                  <a:fillRect l="-2449" r="-2449" b="-11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352800" y="7815568"/>
                <a:ext cx="13688755" cy="1754326"/>
              </a:xfrm>
              <a:prstGeom prst="rect">
                <a:avLst/>
              </a:prstGeom>
            </p:spPr>
            <p:txBody>
              <a:bodyPr wrap="square">
                <a:spAutoFit/>
              </a:bodyPr>
              <a:lstStyle/>
              <a:p>
                <a:pPr algn="just">
                  <a:lnSpc>
                    <a:spcPct val="150000"/>
                  </a:lnSpc>
                  <a:spcAft>
                    <a:spcPts val="0"/>
                  </a:spcAft>
                </a:pPr>
                <a:r>
                  <a:rPr lang="fr-FR" sz="3600">
                    <a:latin typeface="Arial" panose="020B0604020202020204" pitchFamily="34" charset="0"/>
                    <a:ea typeface="Times New Roman" panose="02020603050405020304" pitchFamily="18" charset="0"/>
                    <a:cs typeface="Arial" panose="020B0604020202020204" pitchFamily="34" charset="0"/>
                  </a:rPr>
                  <a:t>Do đó ta có thể viết đồ thị hàm số y = cot x nghịch biến trên mỗi khoảng </a:t>
                </a: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k</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kπ</m:t>
                        </m:r>
                      </m:e>
                    </m:d>
                  </m:oMath>
                </a14:m>
                <a:r>
                  <a:rPr lang="fr-FR" sz="3600">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ℤ</m:t>
                    </m:r>
                  </m:oMath>
                </a14:m>
                <a:r>
                  <a:rPr lang="fr-FR"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352800" y="7815568"/>
                <a:ext cx="13688755" cy="1754326"/>
              </a:xfrm>
              <a:prstGeom prst="rect">
                <a:avLst/>
              </a:prstGeom>
              <a:blipFill rotWithShape="0">
                <a:blip r:embed="rId6"/>
                <a:stretch>
                  <a:fillRect l="-1336" r="-1291" b="-6250"/>
                </a:stretch>
              </a:blipFill>
            </p:spPr>
            <p:txBody>
              <a:bodyPr/>
              <a:lstStyle/>
              <a:p>
                <a:r>
                  <a:rPr lang="en-US">
                    <a:noFill/>
                  </a:rPr>
                  <a:t> </a:t>
                </a:r>
              </a:p>
            </p:txBody>
          </p:sp>
        </mc:Fallback>
      </mc:AlternateContent>
    </p:spTree>
    <p:extLst>
      <p:ext uri="{BB962C8B-B14F-4D97-AF65-F5344CB8AC3E}">
        <p14:creationId xmlns:p14="http://schemas.microsoft.com/office/powerpoint/2010/main" val="232553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sp>
        <p:nvSpPr>
          <p:cNvPr id="3" name="Freeform 3"/>
          <p:cNvSpPr/>
          <p:nvPr/>
        </p:nvSpPr>
        <p:spPr>
          <a:xfrm rot="1085182" flipH="1">
            <a:off x="12906577" y="265876"/>
            <a:ext cx="5118959" cy="4523299"/>
          </a:xfrm>
          <a:custGeom>
            <a:avLst/>
            <a:gdLst/>
            <a:ahLst/>
            <a:cxnLst/>
            <a:rect l="l" t="t" r="r" b="b"/>
            <a:pathLst>
              <a:path w="5118959" h="4523299">
                <a:moveTo>
                  <a:pt x="5118959" y="0"/>
                </a:moveTo>
                <a:lnTo>
                  <a:pt x="0" y="0"/>
                </a:lnTo>
                <a:lnTo>
                  <a:pt x="0" y="4523299"/>
                </a:lnTo>
                <a:lnTo>
                  <a:pt x="5118959" y="4523299"/>
                </a:lnTo>
                <a:lnTo>
                  <a:pt x="5118959"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26" name="Group 25"/>
          <p:cNvGrpSpPr/>
          <p:nvPr/>
        </p:nvGrpSpPr>
        <p:grpSpPr>
          <a:xfrm>
            <a:off x="685800" y="1022006"/>
            <a:ext cx="16687800" cy="8122938"/>
            <a:chOff x="1253342" y="1022006"/>
            <a:chExt cx="15325866" cy="8122938"/>
          </a:xfrm>
        </p:grpSpPr>
        <p:grpSp>
          <p:nvGrpSpPr>
            <p:cNvPr id="5" name="Group 5"/>
            <p:cNvGrpSpPr/>
            <p:nvPr/>
          </p:nvGrpSpPr>
          <p:grpSpPr>
            <a:xfrm rot="21391586">
              <a:off x="1253342" y="1022006"/>
              <a:ext cx="15128561" cy="7925856"/>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rot="191834">
              <a:off x="1450647" y="1219088"/>
              <a:ext cx="15128561" cy="792585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rot="21533177">
              <a:off x="1450647" y="1219088"/>
              <a:ext cx="15128561" cy="792585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a:off x="1450647" y="1219088"/>
              <a:ext cx="15128561" cy="792585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grpSp>
        <p:nvGrpSpPr>
          <p:cNvPr id="22" name="Group 22"/>
          <p:cNvGrpSpPr/>
          <p:nvPr/>
        </p:nvGrpSpPr>
        <p:grpSpPr>
          <a:xfrm rot="3146640">
            <a:off x="15750824" y="7754465"/>
            <a:ext cx="2382434" cy="2508718"/>
            <a:chOff x="0" y="0"/>
            <a:chExt cx="3176579" cy="3344957"/>
          </a:xfrm>
        </p:grpSpPr>
        <p:sp>
          <p:nvSpPr>
            <p:cNvPr id="23" name="Freeform 23"/>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4" name="Freeform 24"/>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5" name="Freeform 25"/>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grpSp>
      <p:grpSp>
        <p:nvGrpSpPr>
          <p:cNvPr id="29" name="Group 28"/>
          <p:cNvGrpSpPr/>
          <p:nvPr/>
        </p:nvGrpSpPr>
        <p:grpSpPr>
          <a:xfrm>
            <a:off x="573141" y="94214"/>
            <a:ext cx="4404729" cy="2299055"/>
            <a:chOff x="454896" y="330975"/>
            <a:chExt cx="4404729" cy="2299055"/>
          </a:xfrm>
        </p:grpSpPr>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4896" y="330975"/>
              <a:ext cx="4404729" cy="2299055"/>
            </a:xfrm>
            <a:prstGeom prst="rect">
              <a:avLst/>
            </a:prstGeom>
          </p:spPr>
        </p:pic>
        <p:sp>
          <p:nvSpPr>
            <p:cNvPr id="28" name="TextBox 27"/>
            <p:cNvSpPr txBox="1"/>
            <p:nvPr/>
          </p:nvSpPr>
          <p:spPr>
            <a:xfrm>
              <a:off x="843068" y="988991"/>
              <a:ext cx="3628383" cy="769441"/>
            </a:xfrm>
            <a:prstGeom prst="rect">
              <a:avLst/>
            </a:prstGeom>
            <a:noFill/>
          </p:spPr>
          <p:txBody>
            <a:bodyPr wrap="square" rtlCol="0">
              <a:spAutoFit/>
            </a:bodyPr>
            <a:lstStyle/>
            <a:p>
              <a:pPr algn="ctr"/>
              <a:r>
                <a:rPr lang="vi-VN" sz="4400" b="1">
                  <a:solidFill>
                    <a:prstClr val="black"/>
                  </a:solidFill>
                  <a:cs typeface="Arial" panose="020B0604020202020204" pitchFamily="34" charset="0"/>
                </a:rPr>
                <a:t>KẾT LUẬN</a:t>
              </a:r>
              <a:endParaRPr lang="en-US" sz="4400" b="1" dirty="0">
                <a:solidFill>
                  <a:prstClr val="black"/>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 name="TextBox 3"/>
              <p:cNvSpPr txBox="1"/>
              <p:nvPr/>
            </p:nvSpPr>
            <p:spPr>
              <a:xfrm>
                <a:off x="1415353" y="2440638"/>
                <a:ext cx="15373358" cy="1015663"/>
              </a:xfrm>
              <a:prstGeom prst="rect">
                <a:avLst/>
              </a:prstGeom>
              <a:noFill/>
            </p:spPr>
            <p:txBody>
              <a:bodyPr wrap="square" rtlCol="0">
                <a:spAutoFit/>
              </a:bodyPr>
              <a:lstStyle/>
              <a:p>
                <a:pPr algn="just">
                  <a:lnSpc>
                    <a:spcPct val="150000"/>
                  </a:lnSpc>
                </a:pPr>
                <a:r>
                  <a:rPr lang="vi-VN" sz="4400">
                    <a:solidFill>
                      <a:srgbClr val="C00000"/>
                    </a:solidFill>
                    <a:cs typeface="Arial" panose="020B0604020202020204" pitchFamily="34" charset="0"/>
                  </a:rPr>
                  <a:t>Hàm số y = cotx có tập giá trị là </a:t>
                </a:r>
                <a14:m>
                  <m:oMath xmlns:m="http://schemas.openxmlformats.org/officeDocument/2006/math">
                    <m:r>
                      <a:rPr lang="vi-VN" sz="4400" i="1" smtClean="0">
                        <a:solidFill>
                          <a:srgbClr val="C00000"/>
                        </a:solidFill>
                        <a:latin typeface="Cambria Math" panose="02040503050406030204" pitchFamily="18" charset="0"/>
                        <a:ea typeface="Cambria Math" panose="02040503050406030204" pitchFamily="18" charset="0"/>
                        <a:cs typeface="Arial" panose="020B0604020202020204" pitchFamily="34" charset="0"/>
                      </a:rPr>
                      <m:t>ℝ</m:t>
                    </m:r>
                  </m:oMath>
                </a14:m>
                <a:r>
                  <a:rPr lang="vi-VN" sz="4400">
                    <a:solidFill>
                      <a:srgbClr val="C00000"/>
                    </a:solidFill>
                    <a:cs typeface="Arial" panose="020B0604020202020204" pitchFamily="34" charset="0"/>
                  </a:rPr>
                  <a:t> và có những tính chất sau:</a:t>
                </a:r>
                <a:endParaRPr lang="en-US" sz="4400">
                  <a:solidFill>
                    <a:srgbClr val="C00000"/>
                  </a:solidFill>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415353" y="2440638"/>
                <a:ext cx="15373358" cy="1015663"/>
              </a:xfrm>
              <a:prstGeom prst="rect">
                <a:avLst/>
              </a:prstGeom>
              <a:blipFill rotWithShape="0">
                <a:blip r:embed="rId14"/>
                <a:stretch>
                  <a:fillRect l="-1586" r="-1507" b="-239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1450527" y="3548985"/>
                <a:ext cx="15338184" cy="5170646"/>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fr-FR" sz="4400">
                    <a:latin typeface="Arial" panose="020B0604020202020204" pitchFamily="34" charset="0"/>
                    <a:cs typeface="Arial" panose="020B0604020202020204" pitchFamily="34" charset="0"/>
                  </a:rPr>
                  <a:t>Hàm số </a:t>
                </a:r>
                <a14:m>
                  <m:oMath xmlns:m="http://schemas.openxmlformats.org/officeDocument/2006/math">
                    <m:r>
                      <m:rPr>
                        <m:sty m:val="p"/>
                      </m:rPr>
                      <a:rPr lang="en-US" sz="4400" i="0">
                        <a:latin typeface="Cambria Math" panose="02040503050406030204" pitchFamily="18" charset="0"/>
                      </a:rPr>
                      <m:t>y</m:t>
                    </m:r>
                    <m:r>
                      <a:rPr lang="fr-FR" sz="4400" i="0">
                        <a:latin typeface="Cambria Math" panose="02040503050406030204" pitchFamily="18" charset="0"/>
                      </a:rPr>
                      <m:t>=</m:t>
                    </m:r>
                    <m:func>
                      <m:funcPr>
                        <m:ctrlPr>
                          <a:rPr lang="en-US" sz="4400" i="1">
                            <a:latin typeface="Cambria Math" panose="02040503050406030204" pitchFamily="18" charset="0"/>
                          </a:rPr>
                        </m:ctrlPr>
                      </m:funcPr>
                      <m:fName>
                        <m:r>
                          <m:rPr>
                            <m:sty m:val="p"/>
                          </m:rPr>
                          <a:rPr lang="fr-FR" sz="4400" i="0">
                            <a:latin typeface="Cambria Math" panose="02040503050406030204" pitchFamily="18" charset="0"/>
                          </a:rPr>
                          <m:t>cot</m:t>
                        </m:r>
                      </m:fName>
                      <m:e>
                        <m:r>
                          <m:rPr>
                            <m:sty m:val="p"/>
                          </m:rPr>
                          <a:rPr lang="en-US" sz="4400" i="0">
                            <a:latin typeface="Cambria Math" panose="02040503050406030204" pitchFamily="18" charset="0"/>
                          </a:rPr>
                          <m:t>x</m:t>
                        </m:r>
                      </m:e>
                    </m:func>
                  </m:oMath>
                </a14:m>
                <a:r>
                  <a:rPr lang="fr-FR" sz="4400">
                    <a:latin typeface="Arial" panose="020B0604020202020204" pitchFamily="34" charset="0"/>
                    <a:cs typeface="Arial" panose="020B0604020202020204" pitchFamily="34" charset="0"/>
                  </a:rPr>
                  <a:t> là hàm số lẻ, có đồ thị đối xứng qua gốc tọa độ O.</a:t>
                </a:r>
                <a:endParaRPr lang="en-US" sz="44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4400">
                    <a:latin typeface="Arial" panose="020B0604020202020204" pitchFamily="34" charset="0"/>
                    <a:cs typeface="Arial" panose="020B0604020202020204" pitchFamily="34" charset="0"/>
                  </a:rPr>
                  <a:t>Hàm số </a:t>
                </a:r>
                <a14:m>
                  <m:oMath xmlns:m="http://schemas.openxmlformats.org/officeDocument/2006/math">
                    <m:r>
                      <m:rPr>
                        <m:sty m:val="p"/>
                      </m:rPr>
                      <a:rPr lang="en-US" sz="4400" i="0">
                        <a:latin typeface="Cambria Math" panose="02040503050406030204" pitchFamily="18" charset="0"/>
                      </a:rPr>
                      <m:t>y</m:t>
                    </m:r>
                    <m:r>
                      <a:rPr lang="fr-FR" sz="4400" i="0">
                        <a:latin typeface="Cambria Math" panose="02040503050406030204" pitchFamily="18" charset="0"/>
                      </a:rPr>
                      <m:t>=</m:t>
                    </m:r>
                    <m:func>
                      <m:funcPr>
                        <m:ctrlPr>
                          <a:rPr lang="en-US" sz="4400" i="1">
                            <a:latin typeface="Cambria Math" panose="02040503050406030204" pitchFamily="18" charset="0"/>
                          </a:rPr>
                        </m:ctrlPr>
                      </m:funcPr>
                      <m:fName>
                        <m:r>
                          <m:rPr>
                            <m:sty m:val="p"/>
                          </m:rPr>
                          <a:rPr lang="fr-FR" sz="4400" i="0">
                            <a:latin typeface="Cambria Math" panose="02040503050406030204" pitchFamily="18" charset="0"/>
                          </a:rPr>
                          <m:t>cot</m:t>
                        </m:r>
                      </m:fName>
                      <m:e>
                        <m:r>
                          <m:rPr>
                            <m:sty m:val="p"/>
                          </m:rPr>
                          <a:rPr lang="en-US" sz="4400" i="0">
                            <a:latin typeface="Cambria Math" panose="02040503050406030204" pitchFamily="18" charset="0"/>
                          </a:rPr>
                          <m:t>x</m:t>
                        </m:r>
                      </m:e>
                    </m:func>
                  </m:oMath>
                </a14:m>
                <a:r>
                  <a:rPr lang="fr-FR" sz="4400">
                    <a:latin typeface="Arial" panose="020B0604020202020204" pitchFamily="34" charset="0"/>
                    <a:cs typeface="Arial" panose="020B0604020202020204" pitchFamily="34" charset="0"/>
                  </a:rPr>
                  <a:t> tuần hoàn chu kì </a:t>
                </a:r>
                <a14:m>
                  <m:oMath xmlns:m="http://schemas.openxmlformats.org/officeDocument/2006/math">
                    <m:r>
                      <m:rPr>
                        <m:sty m:val="p"/>
                      </m:rPr>
                      <a:rPr lang="en-US" sz="4400" i="0">
                        <a:latin typeface="Cambria Math" panose="02040503050406030204" pitchFamily="18" charset="0"/>
                      </a:rPr>
                      <m:t>π</m:t>
                    </m:r>
                  </m:oMath>
                </a14:m>
                <a:r>
                  <a:rPr lang="fr-FR" sz="4400">
                    <a:latin typeface="Arial" panose="020B0604020202020204" pitchFamily="34" charset="0"/>
                    <a:cs typeface="Arial" panose="020B0604020202020204" pitchFamily="34" charset="0"/>
                  </a:rPr>
                  <a:t>.</a:t>
                </a:r>
                <a:endParaRPr lang="en-US" sz="44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4400">
                    <a:latin typeface="Arial" panose="020B0604020202020204" pitchFamily="34" charset="0"/>
                    <a:cs typeface="Arial" panose="020B0604020202020204" pitchFamily="34" charset="0"/>
                  </a:rPr>
                  <a:t>Hàm số </a:t>
                </a:r>
                <a14:m>
                  <m:oMath xmlns:m="http://schemas.openxmlformats.org/officeDocument/2006/math">
                    <m:r>
                      <m:rPr>
                        <m:sty m:val="p"/>
                      </m:rPr>
                      <a:rPr lang="en-US" sz="4400" i="0">
                        <a:latin typeface="Cambria Math" panose="02040503050406030204" pitchFamily="18" charset="0"/>
                      </a:rPr>
                      <m:t>y</m:t>
                    </m:r>
                    <m:r>
                      <a:rPr lang="fr-FR" sz="4400" i="0">
                        <a:latin typeface="Cambria Math" panose="02040503050406030204" pitchFamily="18" charset="0"/>
                      </a:rPr>
                      <m:t>=</m:t>
                    </m:r>
                    <m:func>
                      <m:funcPr>
                        <m:ctrlPr>
                          <a:rPr lang="en-US" sz="4400" i="1">
                            <a:latin typeface="Cambria Math" panose="02040503050406030204" pitchFamily="18" charset="0"/>
                          </a:rPr>
                        </m:ctrlPr>
                      </m:funcPr>
                      <m:fName>
                        <m:r>
                          <m:rPr>
                            <m:sty m:val="p"/>
                          </m:rPr>
                          <a:rPr lang="fr-FR" sz="4400" i="0">
                            <a:latin typeface="Cambria Math" panose="02040503050406030204" pitchFamily="18" charset="0"/>
                          </a:rPr>
                          <m:t>cot</m:t>
                        </m:r>
                      </m:fName>
                      <m:e>
                        <m:r>
                          <m:rPr>
                            <m:sty m:val="p"/>
                          </m:rPr>
                          <a:rPr lang="en-US" sz="4400" i="0">
                            <a:latin typeface="Cambria Math" panose="02040503050406030204" pitchFamily="18" charset="0"/>
                          </a:rPr>
                          <m:t>x</m:t>
                        </m:r>
                        <m:r>
                          <a:rPr lang="en-US" sz="4400" i="0">
                            <a:latin typeface="Cambria Math" panose="02040503050406030204" pitchFamily="18" charset="0"/>
                          </a:rPr>
                          <m:t> </m:t>
                        </m:r>
                      </m:e>
                    </m:func>
                  </m:oMath>
                </a14:m>
                <a:r>
                  <a:rPr lang="fr-FR" sz="4400">
                    <a:latin typeface="Arial" panose="020B0604020202020204" pitchFamily="34" charset="0"/>
                    <a:cs typeface="Arial" panose="020B0604020202020204" pitchFamily="34" charset="0"/>
                  </a:rPr>
                  <a:t>nghịch biến trên mỗi khoảng </a:t>
                </a:r>
                <a14:m>
                  <m:oMath xmlns:m="http://schemas.openxmlformats.org/officeDocument/2006/math">
                    <m:r>
                      <a:rPr lang="fr-FR" sz="4400" i="0">
                        <a:latin typeface="Cambria Math" panose="02040503050406030204" pitchFamily="18" charset="0"/>
                      </a:rPr>
                      <m:t>(</m:t>
                    </m:r>
                    <m:r>
                      <m:rPr>
                        <m:sty m:val="p"/>
                      </m:rPr>
                      <a:rPr lang="en-US" sz="4400" i="0">
                        <a:latin typeface="Cambria Math" panose="02040503050406030204" pitchFamily="18" charset="0"/>
                      </a:rPr>
                      <m:t>kπ</m:t>
                    </m:r>
                    <m:r>
                      <a:rPr lang="fr-FR" sz="4400" i="0">
                        <a:latin typeface="Cambria Math" panose="02040503050406030204" pitchFamily="18" charset="0"/>
                      </a:rPr>
                      <m:t>;</m:t>
                    </m:r>
                    <m:r>
                      <m:rPr>
                        <m:sty m:val="p"/>
                      </m:rPr>
                      <a:rPr lang="en-US" sz="4400" i="0">
                        <a:latin typeface="Cambria Math" panose="02040503050406030204" pitchFamily="18" charset="0"/>
                      </a:rPr>
                      <m:t>π</m:t>
                    </m:r>
                    <m:r>
                      <a:rPr lang="fr-FR" sz="4400" i="0">
                        <a:latin typeface="Cambria Math" panose="02040503050406030204" pitchFamily="18" charset="0"/>
                      </a:rPr>
                      <m:t>+</m:t>
                    </m:r>
                    <m:r>
                      <m:rPr>
                        <m:sty m:val="p"/>
                      </m:rPr>
                      <a:rPr lang="en-US" sz="4400" i="0">
                        <a:latin typeface="Cambria Math" panose="02040503050406030204" pitchFamily="18" charset="0"/>
                      </a:rPr>
                      <m:t>kπ</m:t>
                    </m:r>
                    <m:r>
                      <a:rPr lang="fr-FR" sz="4400" i="0">
                        <a:latin typeface="Cambria Math" panose="02040503050406030204" pitchFamily="18" charset="0"/>
                      </a:rPr>
                      <m:t>)</m:t>
                    </m:r>
                  </m:oMath>
                </a14:m>
                <a:r>
                  <a:rPr lang="fr-FR" sz="4400">
                    <a:latin typeface="Arial" panose="020B0604020202020204" pitchFamily="34" charset="0"/>
                    <a:cs typeface="Arial" panose="020B0604020202020204" pitchFamily="34" charset="0"/>
                  </a:rPr>
                  <a:t> với </a:t>
                </a:r>
                <a14:m>
                  <m:oMath xmlns:m="http://schemas.openxmlformats.org/officeDocument/2006/math">
                    <m:r>
                      <m:rPr>
                        <m:sty m:val="p"/>
                      </m:rPr>
                      <a:rPr lang="en-US" sz="4400" i="0">
                        <a:latin typeface="Cambria Math" panose="02040503050406030204" pitchFamily="18" charset="0"/>
                      </a:rPr>
                      <m:t>k</m:t>
                    </m:r>
                    <m:r>
                      <a:rPr lang="fr-FR" sz="4400" i="0">
                        <a:latin typeface="Cambria Math" panose="02040503050406030204" pitchFamily="18" charset="0"/>
                      </a:rPr>
                      <m:t>∈</m:t>
                    </m:r>
                    <m:r>
                      <a:rPr lang="fr-FR" sz="4400" i="0">
                        <a:latin typeface="Cambria Math" panose="02040503050406030204" pitchFamily="18" charset="0"/>
                      </a:rPr>
                      <m:t>ℤ</m:t>
                    </m:r>
                  </m:oMath>
                </a14:m>
                <a:r>
                  <a:rPr lang="fr-FR" sz="4400">
                    <a:latin typeface="Arial" panose="020B0604020202020204" pitchFamily="34" charset="0"/>
                    <a:cs typeface="Arial" panose="020B0604020202020204" pitchFamily="34" charset="0"/>
                  </a:rPr>
                  <a:t>.</a:t>
                </a:r>
                <a:endParaRPr lang="en-US" sz="4400">
                  <a:latin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450527" y="3548985"/>
                <a:ext cx="15338184" cy="5170646"/>
              </a:xfrm>
              <a:prstGeom prst="rect">
                <a:avLst/>
              </a:prstGeom>
              <a:blipFill rotWithShape="0">
                <a:blip r:embed="rId15"/>
                <a:stretch>
                  <a:fillRect l="-1471" r="-1590" b="-2241"/>
                </a:stretch>
              </a:blipFill>
            </p:spPr>
            <p:txBody>
              <a:bodyPr/>
              <a:lstStyle/>
              <a:p>
                <a:r>
                  <a:rPr lang="en-US">
                    <a:noFill/>
                  </a:rPr>
                  <a:t> </a:t>
                </a:r>
              </a:p>
            </p:txBody>
          </p:sp>
        </mc:Fallback>
      </mc:AlternateContent>
    </p:spTree>
    <p:extLst>
      <p:ext uri="{BB962C8B-B14F-4D97-AF65-F5344CB8AC3E}">
        <p14:creationId xmlns:p14="http://schemas.microsoft.com/office/powerpoint/2010/main" val="33837463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fade">
                                      <p:cBhvr>
                                        <p:cTn id="11" dur="500"/>
                                        <p:tgtEl>
                                          <p:spTgt spid="18">
                                            <p:txEl>
                                              <p:pRg st="0" end="0"/>
                                            </p:txEl>
                                          </p:spTgt>
                                        </p:tgtEl>
                                      </p:cBhvr>
                                    </p:animEffect>
                                    <p:anim calcmode="lin" valueType="num">
                                      <p:cBhvr>
                                        <p:cTn id="12"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3" dur="5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fade">
                                      <p:cBhvr>
                                        <p:cTn id="17" dur="500"/>
                                        <p:tgtEl>
                                          <p:spTgt spid="18">
                                            <p:txEl>
                                              <p:pRg st="1" end="1"/>
                                            </p:txEl>
                                          </p:spTgt>
                                        </p:tgtEl>
                                      </p:cBhvr>
                                    </p:animEffect>
                                    <p:anim calcmode="lin" valueType="num">
                                      <p:cBhvr>
                                        <p:cTn id="18"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animEffect transition="in" filter="fade">
                                      <p:cBhvr>
                                        <p:cTn id="23" dur="500"/>
                                        <p:tgtEl>
                                          <p:spTgt spid="18">
                                            <p:txEl>
                                              <p:pRg st="2" end="2"/>
                                            </p:txEl>
                                          </p:spTgt>
                                        </p:tgtEl>
                                      </p:cBhvr>
                                    </p:animEffect>
                                    <p:anim calcmode="lin" valueType="num">
                                      <p:cBhvr>
                                        <p:cTn id="24"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sp>
        <p:nvSpPr>
          <p:cNvPr id="3" name="Horizontal Scroll 2"/>
          <p:cNvSpPr/>
          <p:nvPr/>
        </p:nvSpPr>
        <p:spPr>
          <a:xfrm>
            <a:off x="6455079" y="427199"/>
            <a:ext cx="5377842" cy="1998858"/>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4000" b="1">
                <a:solidFill>
                  <a:prstClr val="black"/>
                </a:solidFill>
                <a:cs typeface="Arial" panose="020B0604020202020204" pitchFamily="34" charset="0"/>
              </a:rPr>
              <a:t>Ví dụ 6 (SGK - tr.30)</a:t>
            </a:r>
            <a:endParaRPr lang="en-US" sz="4000" b="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1181100" y="2347342"/>
                <a:ext cx="15925800" cy="1289905"/>
              </a:xfrm>
              <a:prstGeom prst="rect">
                <a:avLst/>
              </a:prstGeom>
              <a:noFill/>
            </p:spPr>
            <p:txBody>
              <a:bodyPr wrap="square" rtlCol="0">
                <a:spAutoFit/>
              </a:bodyPr>
              <a:lstStyle/>
              <a:p>
                <a:pPr algn="ctr">
                  <a:lnSpc>
                    <a:spcPct val="130000"/>
                  </a:lnSpc>
                </a:pPr>
                <a:r>
                  <a:rPr lang="vi-VN" sz="4000">
                    <a:solidFill>
                      <a:prstClr val="black"/>
                    </a:solidFill>
                    <a:cs typeface="Arial" panose="020B0604020202020204" pitchFamily="34" charset="0"/>
                  </a:rPr>
                  <a:t>Hàm số y = cotx đồng biến hay nghịch biến trên khoảng </a:t>
                </a:r>
                <a14:m>
                  <m:oMath xmlns:m="http://schemas.openxmlformats.org/officeDocument/2006/math">
                    <m:d>
                      <m:dPr>
                        <m:ctrlPr>
                          <a:rPr lang="vi-VN" sz="4000" i="1" smtClean="0">
                            <a:solidFill>
                              <a:prstClr val="black"/>
                            </a:solidFill>
                            <a:latin typeface="Cambria Math" panose="02040503050406030204" pitchFamily="18" charset="0"/>
                            <a:cs typeface="Arial" panose="020B0604020202020204" pitchFamily="34" charset="0"/>
                          </a:rPr>
                        </m:ctrlPr>
                      </m:dPr>
                      <m:e>
                        <m:f>
                          <m:fPr>
                            <m:ctrlPr>
                              <a:rPr lang="vi-VN" sz="4000" i="1" smtClean="0">
                                <a:solidFill>
                                  <a:prstClr val="black"/>
                                </a:solidFill>
                                <a:latin typeface="Cambria Math" panose="02040503050406030204" pitchFamily="18" charset="0"/>
                                <a:cs typeface="Arial" panose="020B0604020202020204" pitchFamily="34" charset="0"/>
                              </a:rPr>
                            </m:ctrlPr>
                          </m:fPr>
                          <m:num>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cs typeface="Arial" panose="020B0604020202020204" pitchFamily="34" charset="0"/>
                              </a:rPr>
                              <m:t>4</m:t>
                            </m:r>
                          </m:den>
                        </m:f>
                        <m:r>
                          <a:rPr lang="vi-VN" sz="4000" b="0" i="1" smtClean="0">
                            <a:solidFill>
                              <a:prstClr val="black"/>
                            </a:solidFill>
                            <a:latin typeface="Cambria Math" panose="02040503050406030204" pitchFamily="18" charset="0"/>
                            <a:cs typeface="Arial" panose="020B0604020202020204" pitchFamily="34" charset="0"/>
                          </a:rPr>
                          <m:t>;</m:t>
                        </m:r>
                        <m:f>
                          <m:fPr>
                            <m:ctrlPr>
                              <a:rPr lang="vi-VN" sz="4000" b="0" i="1" smtClean="0">
                                <a:solidFill>
                                  <a:prstClr val="black"/>
                                </a:solidFill>
                                <a:latin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cs typeface="Arial" panose="020B0604020202020204" pitchFamily="34" charset="0"/>
                              </a:rPr>
                              <m:t>2</m:t>
                            </m:r>
                          </m:den>
                        </m:f>
                      </m:e>
                    </m:d>
                  </m:oMath>
                </a14:m>
                <a:r>
                  <a:rPr lang="vi-VN" sz="4000">
                    <a:solidFill>
                      <a:prstClr val="black"/>
                    </a:solidFill>
                    <a:latin typeface="Arial" panose="020B0604020202020204" pitchFamily="34" charset="0"/>
                    <a:cs typeface="Arial" panose="020B0604020202020204" pitchFamily="34" charset="0"/>
                  </a:rPr>
                  <a:t>?</a:t>
                </a:r>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181100" y="2347342"/>
                <a:ext cx="15925800" cy="1289905"/>
              </a:xfrm>
              <a:prstGeom prst="rect">
                <a:avLst/>
              </a:prstGeom>
              <a:blipFill rotWithShape="0">
                <a:blip r:embed="rId3"/>
                <a:stretch>
                  <a:fillRect b="-1415"/>
                </a:stretch>
              </a:blipFill>
            </p:spPr>
            <p:txBody>
              <a:bodyPr/>
              <a:lstStyle/>
              <a:p>
                <a:r>
                  <a:rPr lang="en-US">
                    <a:noFill/>
                  </a:rPr>
                  <a:t> </a:t>
                </a:r>
              </a:p>
            </p:txBody>
          </p:sp>
        </mc:Fallback>
      </mc:AlternateContent>
      <p:pic>
        <p:nvPicPr>
          <p:cNvPr id="13" name="Picture 12"/>
          <p:cNvPicPr>
            <a:picLocks noChangeAspect="1"/>
          </p:cNvPicPr>
          <p:nvPr/>
        </p:nvPicPr>
        <p:blipFill>
          <a:blip r:embed="rId4"/>
          <a:stretch>
            <a:fillRect/>
          </a:stretch>
        </p:blipFill>
        <p:spPr>
          <a:xfrm rot="7527751">
            <a:off x="727840" y="-219156"/>
            <a:ext cx="2098310" cy="2067185"/>
          </a:xfrm>
          <a:prstGeom prst="rect">
            <a:avLst/>
          </a:prstGeom>
        </p:spPr>
      </p:pic>
      <p:grpSp>
        <p:nvGrpSpPr>
          <p:cNvPr id="15" name="Group 14"/>
          <p:cNvGrpSpPr/>
          <p:nvPr/>
        </p:nvGrpSpPr>
        <p:grpSpPr>
          <a:xfrm>
            <a:off x="1025358" y="3637247"/>
            <a:ext cx="2202182" cy="1465837"/>
            <a:chOff x="11559260" y="1415572"/>
            <a:chExt cx="2202182" cy="1465837"/>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17" name="TextBox 16"/>
            <p:cNvSpPr txBox="1"/>
            <p:nvPr/>
          </p:nvSpPr>
          <p:spPr>
            <a:xfrm>
              <a:off x="11860251" y="1730430"/>
              <a:ext cx="1600200" cy="707886"/>
            </a:xfrm>
            <a:prstGeom prst="rect">
              <a:avLst/>
            </a:prstGeom>
            <a:noFill/>
          </p:spPr>
          <p:txBody>
            <a:bodyPr wrap="square" rtlCol="0">
              <a:spAutoFit/>
            </a:bodyPr>
            <a:lstStyle/>
            <a:p>
              <a:pPr algn="ctr"/>
              <a:r>
                <a:rPr lang="vi-VN" sz="4000" b="1">
                  <a:solidFill>
                    <a:prstClr val="black"/>
                  </a:solidFill>
                  <a:cs typeface="Arial" panose="020B0604020202020204" pitchFamily="34" charset="0"/>
                </a:rPr>
                <a:t>Giải</a:t>
              </a:r>
              <a:endParaRPr lang="en-US" sz="4000" b="1">
                <a:solidFill>
                  <a:prstClr val="black"/>
                </a:solidFill>
                <a:latin typeface="Arial" panose="020B0604020202020204" pitchFamily="34" charset="0"/>
                <a:cs typeface="Arial" panose="020B0604020202020204" pitchFamily="34" charset="0"/>
              </a:endParaRPr>
            </a:p>
          </p:txBody>
        </p:sp>
      </p:gr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450" y="4977165"/>
            <a:ext cx="10341183" cy="5018301"/>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0990409" y="5125720"/>
                <a:ext cx="6794541" cy="2397516"/>
              </a:xfrm>
              <a:prstGeom prst="rect">
                <a:avLst/>
              </a:prstGeom>
            </p:spPr>
            <p:txBody>
              <a:bodyPr wrap="square">
                <a:spAutoFit/>
              </a:bodyPr>
              <a:lstStyle/>
              <a:p>
                <a:pPr algn="just">
                  <a:lnSpc>
                    <a:spcPct val="150000"/>
                  </a:lnSpc>
                </a:pPr>
                <a:r>
                  <a:rPr lang="vi-VN" sz="4000">
                    <a:solidFill>
                      <a:prstClr val="black"/>
                    </a:solidFill>
                    <a:latin typeface="Arial" panose="020B0604020202020204" pitchFamily="34" charset="0"/>
                    <a:cs typeface="Arial" panose="020B0604020202020204" pitchFamily="34" charset="0"/>
                  </a:rPr>
                  <a:t>Hàm số y = cotx nghịch biến trên khoảng </a:t>
                </a:r>
                <a14:m>
                  <m:oMath xmlns:m="http://schemas.openxmlformats.org/officeDocument/2006/math">
                    <m:d>
                      <m:dPr>
                        <m:ctrlPr>
                          <a:rPr lang="vi-VN" sz="4000" i="1">
                            <a:solidFill>
                              <a:prstClr val="black"/>
                            </a:solidFill>
                            <a:latin typeface="Cambria Math" panose="02040503050406030204" pitchFamily="18" charset="0"/>
                            <a:cs typeface="Arial" panose="020B0604020202020204" pitchFamily="34" charset="0"/>
                          </a:rPr>
                        </m:ctrlPr>
                      </m:dPr>
                      <m:e>
                        <m:f>
                          <m:fPr>
                            <m:ctrlPr>
                              <a:rPr lang="vi-VN" sz="4000" i="1">
                                <a:solidFill>
                                  <a:prstClr val="black"/>
                                </a:solidFill>
                                <a:latin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cs typeface="Arial" panose="020B0604020202020204" pitchFamily="34" charset="0"/>
                              </a:rPr>
                              <m:t>4</m:t>
                            </m:r>
                          </m:den>
                        </m:f>
                        <m:r>
                          <a:rPr lang="vi-VN" sz="4000" i="1">
                            <a:solidFill>
                              <a:prstClr val="black"/>
                            </a:solidFill>
                            <a:latin typeface="Cambria Math" panose="02040503050406030204" pitchFamily="18" charset="0"/>
                            <a:cs typeface="Arial" panose="020B0604020202020204" pitchFamily="34" charset="0"/>
                          </a:rPr>
                          <m:t>;</m:t>
                        </m:r>
                        <m:f>
                          <m:fPr>
                            <m:ctrlPr>
                              <a:rPr lang="vi-VN" sz="4000" i="1">
                                <a:solidFill>
                                  <a:prstClr val="black"/>
                                </a:solidFill>
                                <a:latin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cs typeface="Arial" panose="020B0604020202020204" pitchFamily="34" charset="0"/>
                              </a:rPr>
                              <m:t>2</m:t>
                            </m:r>
                          </m:den>
                        </m:f>
                      </m:e>
                    </m:d>
                  </m:oMath>
                </a14:m>
                <a:endParaRPr lang="en-US">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0990409" y="5125720"/>
                <a:ext cx="6794541" cy="2397516"/>
              </a:xfrm>
              <a:prstGeom prst="rect">
                <a:avLst/>
              </a:prstGeom>
              <a:blipFill rotWithShape="0">
                <a:blip r:embed="rId7"/>
                <a:stretch>
                  <a:fillRect l="-3232" r="-3142"/>
                </a:stretch>
              </a:blipFill>
            </p:spPr>
            <p:txBody>
              <a:bodyPr/>
              <a:lstStyle/>
              <a:p>
                <a:r>
                  <a:rPr lang="en-US">
                    <a:noFill/>
                  </a:rPr>
                  <a:t> </a:t>
                </a:r>
              </a:p>
            </p:txBody>
          </p:sp>
        </mc:Fallback>
      </mc:AlternateContent>
      <p:pic>
        <p:nvPicPr>
          <p:cNvPr id="8" name="Picture 7"/>
          <p:cNvPicPr>
            <a:picLocks noChangeAspect="1"/>
          </p:cNvPicPr>
          <p:nvPr/>
        </p:nvPicPr>
        <p:blipFill>
          <a:blip r:embed="rId8"/>
          <a:stretch>
            <a:fillRect/>
          </a:stretch>
        </p:blipFill>
        <p:spPr>
          <a:xfrm>
            <a:off x="15103178" y="7330191"/>
            <a:ext cx="2230807" cy="2956809"/>
          </a:xfrm>
          <a:prstGeom prst="rect">
            <a:avLst/>
          </a:prstGeom>
        </p:spPr>
      </p:pic>
    </p:spTree>
    <p:extLst>
      <p:ext uri="{BB962C8B-B14F-4D97-AF65-F5344CB8AC3E}">
        <p14:creationId xmlns:p14="http://schemas.microsoft.com/office/powerpoint/2010/main" val="11961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grpSp>
        <p:nvGrpSpPr>
          <p:cNvPr id="6" name="Group 5"/>
          <p:cNvGrpSpPr/>
          <p:nvPr/>
        </p:nvGrpSpPr>
        <p:grpSpPr>
          <a:xfrm>
            <a:off x="398781" y="452118"/>
            <a:ext cx="5822378" cy="7038340"/>
            <a:chOff x="314961" y="590294"/>
            <a:chExt cx="5822378" cy="7038340"/>
          </a:xfrm>
        </p:grpSpPr>
        <p:sp>
          <p:nvSpPr>
            <p:cNvPr id="7" name="Freeform 20"/>
            <p:cNvSpPr/>
            <p:nvPr/>
          </p:nvSpPr>
          <p:spPr>
            <a:xfrm>
              <a:off x="314961" y="590294"/>
              <a:ext cx="5822378" cy="7038340"/>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effectLst>
              <a:outerShdw blurRad="63500" sx="102000" sy="102000" algn="ctr" rotWithShape="0">
                <a:prstClr val="black">
                  <a:alpha val="40000"/>
                </a:prstClr>
              </a:outerShdw>
            </a:effectLst>
          </p:spPr>
          <p:txBody>
            <a:bodyPr/>
            <a:lstStyle/>
            <a:p>
              <a:endParaRPr lang="en-US"/>
            </a:p>
          </p:txBody>
        </p:sp>
        <mc:AlternateContent xmlns:mc="http://schemas.openxmlformats.org/markup-compatibility/2006" xmlns:a14="http://schemas.microsoft.com/office/drawing/2010/main">
          <mc:Choice Requires="a14">
            <p:sp>
              <p:nvSpPr>
                <p:cNvPr id="8" name="Rectangle 7"/>
                <p:cNvSpPr/>
                <p:nvPr/>
              </p:nvSpPr>
              <p:spPr>
                <a:xfrm>
                  <a:off x="647669" y="2655930"/>
                  <a:ext cx="5072498" cy="4247317"/>
                </a:xfrm>
                <a:prstGeom prst="rect">
                  <a:avLst/>
                </a:prstGeom>
              </p:spPr>
              <p:txBody>
                <a:bodyPr wrap="square">
                  <a:spAutoFit/>
                </a:bodyPr>
                <a:lstStyle/>
                <a:p>
                  <a:pPr algn="just">
                    <a:lnSpc>
                      <a:spcPct val="150000"/>
                    </a:lnSpc>
                  </a:pPr>
                  <a:r>
                    <a:rPr lang="vi-VN" sz="3600">
                      <a:solidFill>
                        <a:prstClr val="black"/>
                      </a:solidFill>
                      <a:cs typeface="Arial" panose="020B0604020202020204" pitchFamily="34" charset="0"/>
                    </a:rPr>
                    <a:t>Với mỗi số thực m, tìm số giao điểm của đường thẳng y = m và đồ thị hàm số y = cotx trên khoảng </a:t>
                  </a:r>
                  <a14:m>
                    <m:oMath xmlns:m="http://schemas.openxmlformats.org/officeDocument/2006/math">
                      <m:d>
                        <m:dPr>
                          <m:ctrlPr>
                            <a:rPr lang="vi-VN" sz="3600" i="1">
                              <a:solidFill>
                                <a:prstClr val="black"/>
                              </a:solidFill>
                              <a:latin typeface="Cambria Math" panose="02040503050406030204" pitchFamily="18" charset="0"/>
                              <a:cs typeface="Arial" panose="020B0604020202020204" pitchFamily="34" charset="0"/>
                            </a:rPr>
                          </m:ctrlPr>
                        </m:dPr>
                        <m:e>
                          <m:r>
                            <a:rPr lang="vi-VN" sz="3600" b="0" i="1" smtClean="0">
                              <a:solidFill>
                                <a:prstClr val="black"/>
                              </a:solidFill>
                              <a:latin typeface="Cambria Math" panose="02040503050406030204" pitchFamily="18" charset="0"/>
                              <a:cs typeface="Arial" panose="020B0604020202020204" pitchFamily="34" charset="0"/>
                            </a:rPr>
                            <m:t>0;</m:t>
                          </m:r>
                          <m:r>
                            <a:rPr lang="vi-VN" sz="36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d>
                    </m:oMath>
                  </a14:m>
                  <a:endParaRPr lang="en-US" sz="3600">
                    <a:solidFill>
                      <a:prstClr val="black"/>
                    </a:solidFill>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647669" y="2655930"/>
                  <a:ext cx="5072498" cy="4247317"/>
                </a:xfrm>
                <a:prstGeom prst="rect">
                  <a:avLst/>
                </a:prstGeom>
                <a:blipFill rotWithShape="0">
                  <a:blip r:embed="rId5"/>
                  <a:stretch>
                    <a:fillRect l="-3726" r="-3606" b="-2009"/>
                  </a:stretch>
                </a:blipFill>
              </p:spPr>
              <p:txBody>
                <a:bodyPr/>
                <a:lstStyle/>
                <a:p>
                  <a:r>
                    <a:rPr lang="en-US">
                      <a:noFill/>
                    </a:rPr>
                    <a:t> </a:t>
                  </a:r>
                </a:p>
              </p:txBody>
            </p:sp>
          </mc:Fallback>
        </mc:AlternateContent>
        <p:sp>
          <p:nvSpPr>
            <p:cNvPr id="9" name="TextBox 8"/>
            <p:cNvSpPr txBox="1"/>
            <p:nvPr/>
          </p:nvSpPr>
          <p:spPr>
            <a:xfrm>
              <a:off x="1278918" y="1928698"/>
              <a:ext cx="3810000" cy="646331"/>
            </a:xfrm>
            <a:prstGeom prst="rect">
              <a:avLst/>
            </a:prstGeom>
            <a:noFill/>
          </p:spPr>
          <p:txBody>
            <a:bodyPr wrap="square" rtlCol="0">
              <a:spAutoFit/>
            </a:bodyPr>
            <a:lstStyle/>
            <a:p>
              <a:pPr algn="ctr"/>
              <a:r>
                <a:rPr lang="vi-VN" sz="3600" b="1">
                  <a:solidFill>
                    <a:srgbClr val="C00000"/>
                  </a:solidFill>
                  <a:cs typeface="Arial" panose="020B0604020202020204" pitchFamily="34" charset="0"/>
                </a:rPr>
                <a:t>Luyện tập 6:</a:t>
              </a:r>
              <a:endParaRPr lang="en-US" sz="3600" b="1">
                <a:solidFill>
                  <a:srgbClr val="C00000"/>
                </a:solidFill>
                <a:latin typeface="Arial" panose="020B0604020202020204" pitchFamily="34" charset="0"/>
                <a:cs typeface="Arial" panose="020B0604020202020204" pitchFamily="34" charset="0"/>
              </a:endParaRPr>
            </a:p>
          </p:txBody>
        </p:sp>
      </p:grpSp>
      <p:grpSp>
        <p:nvGrpSpPr>
          <p:cNvPr id="11" name="Group 10"/>
          <p:cNvGrpSpPr/>
          <p:nvPr/>
        </p:nvGrpSpPr>
        <p:grpSpPr>
          <a:xfrm>
            <a:off x="10815074" y="647700"/>
            <a:ext cx="2202182" cy="1374873"/>
            <a:chOff x="11559260" y="1379104"/>
            <a:chExt cx="2202182" cy="1374873"/>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59260" y="1379104"/>
              <a:ext cx="2202182" cy="1374873"/>
            </a:xfrm>
            <a:prstGeom prst="rect">
              <a:avLst/>
            </a:prstGeom>
          </p:spPr>
        </p:pic>
        <p:sp>
          <p:nvSpPr>
            <p:cNvPr id="13" name="TextBox 12"/>
            <p:cNvSpPr txBox="1"/>
            <p:nvPr/>
          </p:nvSpPr>
          <p:spPr>
            <a:xfrm>
              <a:off x="11860251" y="1634591"/>
              <a:ext cx="1600200" cy="646331"/>
            </a:xfrm>
            <a:prstGeom prst="rect">
              <a:avLst/>
            </a:prstGeom>
            <a:noFill/>
          </p:spPr>
          <p:txBody>
            <a:bodyPr wrap="square" rtlCol="0">
              <a:spAutoFit/>
            </a:bodyPr>
            <a:lstStyle/>
            <a:p>
              <a:pPr algn="ctr"/>
              <a:r>
                <a:rPr lang="vi-VN" sz="3600" b="1">
                  <a:solidFill>
                    <a:prstClr val="black"/>
                  </a:solidFill>
                  <a:cs typeface="Arial" panose="020B0604020202020204" pitchFamily="34" charset="0"/>
                </a:rPr>
                <a:t>Giải</a:t>
              </a:r>
              <a:endParaRPr lang="en-US" sz="3600" b="1">
                <a:solidFill>
                  <a:prstClr val="black"/>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4" name="Rectangle 13"/>
              <p:cNvSpPr/>
              <p:nvPr/>
            </p:nvSpPr>
            <p:spPr>
              <a:xfrm>
                <a:off x="6694182" y="2122163"/>
                <a:ext cx="10443967" cy="1754326"/>
              </a:xfrm>
              <a:prstGeom prst="rect">
                <a:avLst/>
              </a:prstGeom>
            </p:spPr>
            <p:txBody>
              <a:bodyPr wrap="square">
                <a:spAutoFit/>
              </a:bodyPr>
              <a:lstStyle/>
              <a:p>
                <a:pPr algn="just">
                  <a:lnSpc>
                    <a:spcPct val="150000"/>
                  </a:lnSpc>
                </a:pPr>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Xét đồ thị của hàm số y = m và đồ thị của hàm số y = </a:t>
                </a:r>
                <a:r>
                  <a:rPr lang="vi-VN" sz="3600">
                    <a:solidFill>
                      <a:prstClr val="black"/>
                    </a:solidFill>
                    <a:latin typeface="Arial" panose="020B0604020202020204" pitchFamily="34" charset="0"/>
                    <a:ea typeface="Times New Roman" panose="02020603050405020304" pitchFamily="18" charset="0"/>
                    <a:cs typeface="Arial" panose="020B0604020202020204" pitchFamily="34" charset="0"/>
                  </a:rPr>
                  <a:t>cot</a:t>
                </a:r>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x trên khoảng </a:t>
                </a:r>
                <a:r>
                  <a:rPr lang="vi-VN" sz="3600">
                    <a:solidFill>
                      <a:prstClr val="black"/>
                    </a:solidFill>
                    <a:latin typeface="Arial" panose="020B0604020202020204" pitchFamily="34" charset="0"/>
                    <a:ea typeface="Times New Roman" panose="02020603050405020304" pitchFamily="18" charset="0"/>
                    <a:cs typeface="Arial" panose="020B0604020202020204" pitchFamily="34" charset="0"/>
                  </a:rPr>
                  <a:t>(0; </a:t>
                </a:r>
                <a14:m>
                  <m:oMath xmlns:m="http://schemas.openxmlformats.org/officeDocument/2006/math">
                    <m:r>
                      <a:rPr lang="vi-VN"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oMath>
                </a14:m>
                <a:r>
                  <a:rPr lang="vi-VN" sz="360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6694182" y="2122163"/>
                <a:ext cx="10443967" cy="1754326"/>
              </a:xfrm>
              <a:prstGeom prst="rect">
                <a:avLst/>
              </a:prstGeom>
              <a:blipFill rotWithShape="0">
                <a:blip r:embed="rId7"/>
                <a:stretch>
                  <a:fillRect l="-1751" r="-1810" b="-6250"/>
                </a:stretch>
              </a:blipFill>
            </p:spPr>
            <p:txBody>
              <a:bodyPr/>
              <a:lstStyle/>
              <a:p>
                <a:r>
                  <a:rPr lang="en-US">
                    <a:noFill/>
                  </a:rPr>
                  <a:t> </a:t>
                </a:r>
              </a:p>
            </p:txBody>
          </p:sp>
        </mc:Fallback>
      </mc:AlternateContent>
      <p:grpSp>
        <p:nvGrpSpPr>
          <p:cNvPr id="21" name="Group 20"/>
          <p:cNvGrpSpPr/>
          <p:nvPr/>
        </p:nvGrpSpPr>
        <p:grpSpPr>
          <a:xfrm>
            <a:off x="13513355" y="3619500"/>
            <a:ext cx="4783117" cy="5771690"/>
            <a:chOff x="6466458" y="4080199"/>
            <a:chExt cx="4783117" cy="5771690"/>
          </a:xfrm>
        </p:grpSpPr>
        <p:pic>
          <p:nvPicPr>
            <p:cNvPr id="16" name="Picture 15"/>
            <p:cNvPicPr>
              <a:picLocks noChangeAspect="1"/>
            </p:cNvPicPr>
            <p:nvPr/>
          </p:nvPicPr>
          <p:blipFill rotWithShape="1">
            <a:blip r:embed="rId8">
              <a:extLst>
                <a:ext uri="{28A0092B-C50C-407E-A947-70E740481C1C}">
                  <a14:useLocalDpi xmlns:a14="http://schemas.microsoft.com/office/drawing/2010/main" val="0"/>
                </a:ext>
              </a:extLst>
            </a:blip>
            <a:srcRect b="11304"/>
            <a:stretch/>
          </p:blipFill>
          <p:spPr>
            <a:xfrm>
              <a:off x="6466458" y="4080199"/>
              <a:ext cx="4783117" cy="5771690"/>
            </a:xfrm>
            <a:prstGeom prst="rect">
              <a:avLst/>
            </a:prstGeom>
          </p:spPr>
        </p:pic>
        <p:cxnSp>
          <p:nvCxnSpPr>
            <p:cNvPr id="18" name="Straight Connector 17"/>
            <p:cNvCxnSpPr/>
            <p:nvPr/>
          </p:nvCxnSpPr>
          <p:spPr>
            <a:xfrm>
              <a:off x="6694182" y="5676900"/>
              <a:ext cx="416592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705593" y="5124768"/>
              <a:ext cx="1072730" cy="523220"/>
            </a:xfrm>
            <a:prstGeom prst="rect">
              <a:avLst/>
            </a:prstGeom>
            <a:noFill/>
          </p:spPr>
          <p:txBody>
            <a:bodyPr wrap="none" rtlCol="0">
              <a:spAutoFit/>
            </a:bodyPr>
            <a:lstStyle/>
            <a:p>
              <a:r>
                <a:rPr lang="vi-VN" sz="2800">
                  <a:solidFill>
                    <a:srgbClr val="00B050"/>
                  </a:solidFill>
                  <a:cs typeface="Arial" panose="020B0604020202020204" pitchFamily="34" charset="0"/>
                </a:rPr>
                <a:t>y = m</a:t>
              </a:r>
              <a:endParaRPr lang="en-US" sz="2800">
                <a:solidFill>
                  <a:srgbClr val="00B05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2" name="Rectangle 21"/>
              <p:cNvSpPr/>
              <p:nvPr/>
            </p:nvSpPr>
            <p:spPr>
              <a:xfrm>
                <a:off x="6641326" y="4099844"/>
                <a:ext cx="6755818" cy="1651671"/>
              </a:xfrm>
              <a:prstGeom prst="rect">
                <a:avLst/>
              </a:prstGeom>
            </p:spPr>
            <p:txBody>
              <a:bodyPr wrap="square">
                <a:spAutoFit/>
              </a:bodyPr>
              <a:lstStyle/>
              <a:p>
                <a:pPr algn="just">
                  <a:lnSpc>
                    <a:spcPct val="150000"/>
                  </a:lnSpc>
                </a:pPr>
                <a:r>
                  <a:rPr lang="vi-VN" sz="3600">
                    <a:latin typeface="Arial" panose="020B0604020202020204" pitchFamily="34" charset="0"/>
                    <a:cs typeface="Arial" panose="020B0604020202020204" pitchFamily="34" charset="0"/>
                  </a:rPr>
                  <a:t>T</a:t>
                </a:r>
                <a:r>
                  <a:rPr lang="nl-NL" sz="3600">
                    <a:latin typeface="Arial" panose="020B0604020202020204" pitchFamily="34" charset="0"/>
                    <a:cs typeface="Arial" panose="020B0604020202020204" pitchFamily="34" charset="0"/>
                  </a:rPr>
                  <a:t>a thấy mọi </a:t>
                </a:r>
                <a14:m>
                  <m:oMath xmlns:m="http://schemas.openxmlformats.org/officeDocument/2006/math">
                    <m:r>
                      <a:rPr lang="nl-NL" sz="3600" i="1">
                        <a:latin typeface="Cambria Math" panose="02040503050406030204" pitchFamily="18" charset="0"/>
                      </a:rPr>
                      <m:t>𝑚</m:t>
                    </m:r>
                    <m:r>
                      <a:rPr lang="nl-NL" sz="3600" i="1">
                        <a:latin typeface="Cambria Math" panose="02040503050406030204" pitchFamily="18" charset="0"/>
                      </a:rPr>
                      <m:t> ∈ </m:t>
                    </m:r>
                    <m:r>
                      <a:rPr lang="nl-NL" sz="3600" i="1">
                        <a:latin typeface="Cambria Math" panose="02040503050406030204" pitchFamily="18" charset="0"/>
                      </a:rPr>
                      <m:t>ℝ</m:t>
                    </m:r>
                  </m:oMath>
                </a14:m>
                <a:r>
                  <a:rPr lang="nl-NL" sz="3600">
                    <a:latin typeface="Arial" panose="020B0604020202020204" pitchFamily="34" charset="0"/>
                    <a:cs typeface="Arial" panose="020B0604020202020204" pitchFamily="34" charset="0"/>
                  </a:rPr>
                  <a:t> thì hai đồ thị trên luôn cắt nhau tại 1 điểm.</a:t>
                </a:r>
                <a:endParaRPr lang="en-US" sz="3600">
                  <a:latin typeface="Arial" panose="020B0604020202020204" pitchFamily="34" charset="0"/>
                  <a:cs typeface="Arial" panose="020B06040202020202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6641326" y="4099844"/>
                <a:ext cx="6755818" cy="1651671"/>
              </a:xfrm>
              <a:prstGeom prst="rect">
                <a:avLst/>
              </a:prstGeom>
              <a:blipFill rotWithShape="0">
                <a:blip r:embed="rId9"/>
                <a:stretch>
                  <a:fillRect l="-2705" r="-2705" b="-13333"/>
                </a:stretch>
              </a:blipFill>
            </p:spPr>
            <p:txBody>
              <a:bodyPr/>
              <a:lstStyle/>
              <a:p>
                <a:r>
                  <a:rPr lang="en-US">
                    <a:noFill/>
                  </a:rPr>
                  <a:t> </a:t>
                </a:r>
              </a:p>
            </p:txBody>
          </p:sp>
        </mc:Fallback>
      </mc:AlternateContent>
      <p:sp>
        <p:nvSpPr>
          <p:cNvPr id="3" name="Rectangle 2"/>
          <p:cNvSpPr/>
          <p:nvPr/>
        </p:nvSpPr>
        <p:spPr>
          <a:xfrm>
            <a:off x="6694182" y="5974870"/>
            <a:ext cx="6724348" cy="3416320"/>
          </a:xfrm>
          <a:prstGeom prst="rect">
            <a:avLst/>
          </a:prstGeom>
        </p:spPr>
        <p:txBody>
          <a:bodyPr wrap="square">
            <a:spAutoFit/>
          </a:bodyPr>
          <a:lstStyle/>
          <a:p>
            <a:pPr lvl="0" algn="just">
              <a:lnSpc>
                <a:spcPct val="150000"/>
              </a:lnSpc>
            </a:pPr>
            <a:r>
              <a:rPr lang="nl-NL" sz="3600">
                <a:solidFill>
                  <a:prstClr val="black"/>
                </a:solidFill>
                <a:latin typeface="Arial" panose="020B0604020202020204" pitchFamily="34" charset="0"/>
                <a:cs typeface="Arial" panose="020B0604020202020204" pitchFamily="34" charset="0"/>
              </a:rPr>
              <a:t>Vậy số giao điểm của đường thẳng y = m (m ∈ ℝ) và đồ thị hàm số y = cot x trên khoảng (0; </a:t>
            </a:r>
            <a:r>
              <a:rPr lang="en-US" sz="3600">
                <a:solidFill>
                  <a:prstClr val="black"/>
                </a:solidFill>
                <a:latin typeface="Arial" panose="020B0604020202020204" pitchFamily="34" charset="0"/>
                <a:cs typeface="Arial" panose="020B0604020202020204" pitchFamily="34" charset="0"/>
              </a:rPr>
              <a:t>π</a:t>
            </a:r>
            <a:r>
              <a:rPr lang="nl-NL" sz="3600">
                <a:solidFill>
                  <a:prstClr val="black"/>
                </a:solidFill>
                <a:latin typeface="Arial" panose="020B0604020202020204" pitchFamily="34" charset="0"/>
                <a:cs typeface="Arial" panose="020B0604020202020204" pitchFamily="34" charset="0"/>
              </a:rPr>
              <a:t>) là 1.</a:t>
            </a:r>
            <a:endParaRPr lang="en-US" sz="36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234947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anim calcmode="lin" valueType="num">
                                      <p:cBhvr>
                                        <p:cTn id="29" dur="500" fill="hold"/>
                                        <p:tgtEl>
                                          <p:spTgt spid="22"/>
                                        </p:tgtEl>
                                        <p:attrNameLst>
                                          <p:attrName>ppt_x</p:attrName>
                                        </p:attrNameLst>
                                      </p:cBhvr>
                                      <p:tavLst>
                                        <p:tav tm="0">
                                          <p:val>
                                            <p:strVal val="#ppt_x"/>
                                          </p:val>
                                        </p:tav>
                                        <p:tav tm="100000">
                                          <p:val>
                                            <p:strVal val="#ppt_x"/>
                                          </p:val>
                                        </p:tav>
                                      </p:tavLst>
                                    </p:anim>
                                    <p:anim calcmode="lin" valueType="num">
                                      <p:cBhvr>
                                        <p:cTn id="30" dur="500" fill="hold"/>
                                        <p:tgtEl>
                                          <p:spTgt spid="2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anim calcmode="lin" valueType="num">
                                      <p:cBhvr>
                                        <p:cTn id="34" dur="500" fill="hold"/>
                                        <p:tgtEl>
                                          <p:spTgt spid="3"/>
                                        </p:tgtEl>
                                        <p:attrNameLst>
                                          <p:attrName>ppt_x</p:attrName>
                                        </p:attrNameLst>
                                      </p:cBhvr>
                                      <p:tavLst>
                                        <p:tav tm="0">
                                          <p:val>
                                            <p:strVal val="#ppt_x"/>
                                          </p:val>
                                        </p:tav>
                                        <p:tav tm="100000">
                                          <p:val>
                                            <p:strVal val="#ppt_x"/>
                                          </p:val>
                                        </p:tav>
                                      </p:tavLst>
                                    </p:anim>
                                    <p:anim calcmode="lin" valueType="num">
                                      <p:cBhvr>
                                        <p:cTn id="35"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alphaModFix amt="64000"/>
            </a:blip>
            <a:stretch>
              <a:fillRect t="-9222" b="-9222"/>
            </a:stretch>
          </a:blipFill>
        </p:spPr>
        <p:txBody>
          <a:bodyPr/>
          <a:lstStyle/>
          <a:p>
            <a:endParaRPr lang="en-US"/>
          </a:p>
        </p:txBody>
      </p:sp>
      <p:grpSp>
        <p:nvGrpSpPr>
          <p:cNvPr id="3" name="Group 3"/>
          <p:cNvGrpSpPr/>
          <p:nvPr/>
        </p:nvGrpSpPr>
        <p:grpSpPr>
          <a:xfrm>
            <a:off x="609600" y="495300"/>
            <a:ext cx="17002907" cy="1718239"/>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txBody>
            <a:bodyPr/>
            <a:lstStyle/>
            <a:p>
              <a:endParaRPr lang="en-US"/>
            </a:p>
          </p:txBody>
        </p:sp>
        <p:sp>
          <p:nvSpPr>
            <p:cNvPr id="5" name="TextBox 5"/>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24" name="TextBox 23"/>
          <p:cNvSpPr txBox="1"/>
          <p:nvPr/>
        </p:nvSpPr>
        <p:spPr>
          <a:xfrm>
            <a:off x="3586553" y="518160"/>
            <a:ext cx="11049000" cy="1427570"/>
          </a:xfrm>
          <a:prstGeom prst="rect">
            <a:avLst/>
          </a:prstGeom>
          <a:noFill/>
        </p:spPr>
        <p:txBody>
          <a:bodyPr wrap="square" rtlCol="0">
            <a:spAutoFit/>
          </a:bodyPr>
          <a:lstStyle/>
          <a:p>
            <a:pPr algn="ctr">
              <a:lnSpc>
                <a:spcPct val="150000"/>
              </a:lnSpc>
            </a:pPr>
            <a:r>
              <a:rPr lang="vi-VN" sz="6600" b="1" dirty="0">
                <a:solidFill>
                  <a:schemeClr val="bg1"/>
                </a:solidFill>
                <a:latin typeface="Arial" panose="020B0604020202020204" pitchFamily="34" charset="0"/>
                <a:cs typeface="Arial" panose="020B0604020202020204" pitchFamily="34" charset="0"/>
              </a:rPr>
              <a:t>LUYỆN TẬP</a:t>
            </a:r>
            <a:endParaRPr lang="en-US" sz="66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720808" y="2992452"/>
                <a:ext cx="16713200" cy="827471"/>
              </a:xfrm>
              <a:prstGeom prst="rect">
                <a:avLst/>
              </a:prstGeom>
            </p:spPr>
            <p:txBody>
              <a:bodyPr wrap="square">
                <a:spAutoFit/>
              </a:bodyPr>
              <a:lstStyle/>
              <a:p>
                <a:pPr algn="ctr"/>
                <a:r>
                  <a:rPr lang="vi-VN" sz="4400" b="1">
                    <a:solidFill>
                      <a:srgbClr val="C00000"/>
                    </a:solidFill>
                    <a:latin typeface="Arial" panose="020B0604020202020204" pitchFamily="34" charset="0"/>
                    <a:cs typeface="Arial" panose="020B0604020202020204" pitchFamily="34" charset="0"/>
                  </a:rPr>
                  <a:t>Câu 1. </a:t>
                </a:r>
                <a:r>
                  <a:rPr lang="vi-VN" sz="4400"/>
                  <a:t>Tìm tập xác định của hàm số </a:t>
                </a:r>
                <a14:m>
                  <m:oMath xmlns:m="http://schemas.openxmlformats.org/officeDocument/2006/math">
                    <m:r>
                      <a:rPr lang="vi-VN" sz="4400" i="1">
                        <a:latin typeface="Cambria Math" panose="02040503050406030204" pitchFamily="18" charset="0"/>
                      </a:rPr>
                      <m:t>𝑦</m:t>
                    </m:r>
                    <m:r>
                      <a:rPr lang="vi-VN" sz="4400" i="1">
                        <a:latin typeface="Cambria Math" panose="02040503050406030204" pitchFamily="18" charset="0"/>
                      </a:rPr>
                      <m:t>=</m:t>
                    </m:r>
                    <m:rad>
                      <m:radPr>
                        <m:degHide m:val="on"/>
                        <m:ctrlPr>
                          <a:rPr lang="en-US" sz="4400" i="1">
                            <a:latin typeface="Cambria Math" panose="02040503050406030204" pitchFamily="18" charset="0"/>
                          </a:rPr>
                        </m:ctrlPr>
                      </m:radPr>
                      <m:deg/>
                      <m:e>
                        <m:r>
                          <a:rPr lang="vi-VN" sz="4400" i="1">
                            <a:latin typeface="Cambria Math" panose="02040503050406030204" pitchFamily="18" charset="0"/>
                          </a:rPr>
                          <m:t>1+</m:t>
                        </m:r>
                        <m:func>
                          <m:funcPr>
                            <m:ctrlPr>
                              <a:rPr lang="en-US" sz="4400" i="1">
                                <a:latin typeface="Cambria Math" panose="02040503050406030204" pitchFamily="18" charset="0"/>
                              </a:rPr>
                            </m:ctrlPr>
                          </m:funcPr>
                          <m:fName>
                            <m:r>
                              <m:rPr>
                                <m:sty m:val="p"/>
                              </m:rPr>
                              <a:rPr lang="vi-VN" sz="4400">
                                <a:latin typeface="Cambria Math" panose="02040503050406030204" pitchFamily="18" charset="0"/>
                              </a:rPr>
                              <m:t>sin</m:t>
                            </m:r>
                          </m:fName>
                          <m:e>
                            <m:r>
                              <a:rPr lang="vi-VN" sz="4400" i="1">
                                <a:latin typeface="Cambria Math" panose="02040503050406030204" pitchFamily="18" charset="0"/>
                              </a:rPr>
                              <m:t>𝑥</m:t>
                            </m:r>
                          </m:e>
                        </m:func>
                      </m:e>
                    </m:rad>
                  </m:oMath>
                </a14:m>
                <a:endParaRPr lang="en-US" sz="4400"/>
              </a:p>
            </p:txBody>
          </p:sp>
        </mc:Choice>
        <mc:Fallback xmlns="">
          <p:sp>
            <p:nvSpPr>
              <p:cNvPr id="25" name="Rectangle 24"/>
              <p:cNvSpPr>
                <a:spLocks noRot="1" noChangeAspect="1" noMove="1" noResize="1" noEditPoints="1" noAdjustHandles="1" noChangeArrowheads="1" noChangeShapeType="1" noTextEdit="1"/>
              </p:cNvSpPr>
              <p:nvPr/>
            </p:nvSpPr>
            <p:spPr>
              <a:xfrm>
                <a:off x="720808" y="2992452"/>
                <a:ext cx="16713200" cy="827471"/>
              </a:xfrm>
              <a:prstGeom prst="rect">
                <a:avLst/>
              </a:prstGeom>
              <a:blipFill rotWithShape="0">
                <a:blip r:embed="rId7"/>
                <a:stretch>
                  <a:fillRect t="-11029" b="-316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Plaque 25"/>
              <p:cNvSpPr/>
              <p:nvPr/>
            </p:nvSpPr>
            <p:spPr>
              <a:xfrm>
                <a:off x="9309378" y="71247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dirty="0">
                    <a:solidFill>
                      <a:schemeClr val="tx1"/>
                    </a:solidFill>
                    <a:latin typeface="Arial" panose="020B0604020202020204" pitchFamily="34" charset="0"/>
                    <a:cs typeface="Arial" panose="020B0604020202020204" pitchFamily="34" charset="0"/>
                  </a:rPr>
                  <a:t>D. </a:t>
                </a:r>
                <a14:m>
                  <m:oMath xmlns:m="http://schemas.openxmlformats.org/officeDocument/2006/math">
                    <m:r>
                      <m:rPr>
                        <m:sty m:val="p"/>
                      </m:rPr>
                      <a:rPr lang="vi-VN" sz="4400" i="0">
                        <a:solidFill>
                          <a:schemeClr val="tx1"/>
                        </a:solidFill>
                        <a:latin typeface="Cambria Math" panose="02040503050406030204" pitchFamily="18" charset="0"/>
                      </a:rPr>
                      <m:t>D</m:t>
                    </m:r>
                    <m:r>
                      <a:rPr lang="vi-VN" sz="4400" i="0">
                        <a:solidFill>
                          <a:schemeClr val="tx1"/>
                        </a:solidFill>
                        <a:latin typeface="Cambria Math" panose="02040503050406030204" pitchFamily="18" charset="0"/>
                      </a:rPr>
                      <m:t>=</m:t>
                    </m:r>
                    <m:d>
                      <m:dPr>
                        <m:endChr m:val="]"/>
                        <m:ctrlPr>
                          <a:rPr lang="en-US" sz="4400" i="1">
                            <a:solidFill>
                              <a:schemeClr val="tx1"/>
                            </a:solidFill>
                            <a:latin typeface="Cambria Math" panose="02040503050406030204" pitchFamily="18" charset="0"/>
                          </a:rPr>
                        </m:ctrlPr>
                      </m:dPr>
                      <m:e>
                        <m:r>
                          <a:rPr lang="vi-VN" sz="4400" i="0">
                            <a:solidFill>
                              <a:schemeClr val="tx1"/>
                            </a:solidFill>
                            <a:latin typeface="Cambria Math" panose="02040503050406030204" pitchFamily="18" charset="0"/>
                          </a:rPr>
                          <m:t>−∞; −1</m:t>
                        </m:r>
                      </m:e>
                    </m:d>
                    <m:r>
                      <a:rPr lang="en-US" sz="4400" i="0">
                        <a:solidFill>
                          <a:schemeClr val="tx1"/>
                        </a:solidFill>
                        <a:latin typeface="Cambria Math" panose="02040503050406030204" pitchFamily="18" charset="0"/>
                      </a:rPr>
                      <m:t> </m:t>
                    </m:r>
                  </m:oMath>
                </a14:m>
                <a:endParaRPr lang="en-US" sz="4400">
                  <a:solidFill>
                    <a:schemeClr val="tx1"/>
                  </a:solidFill>
                  <a:latin typeface="Arial" panose="020B0604020202020204" pitchFamily="34" charset="0"/>
                  <a:cs typeface="Arial" panose="020B0604020202020204" pitchFamily="34" charset="0"/>
                </a:endParaRPr>
              </a:p>
            </p:txBody>
          </p:sp>
        </mc:Choice>
        <mc:Fallback xmlns="">
          <p:sp>
            <p:nvSpPr>
              <p:cNvPr id="26" name="Plaque 25"/>
              <p:cNvSpPr>
                <a:spLocks noRot="1" noChangeAspect="1" noMove="1" noResize="1" noEditPoints="1" noAdjustHandles="1" noChangeArrowheads="1" noChangeShapeType="1" noTextEdit="1"/>
              </p:cNvSpPr>
              <p:nvPr/>
            </p:nvSpPr>
            <p:spPr>
              <a:xfrm>
                <a:off x="9309378" y="7124700"/>
                <a:ext cx="8165822" cy="2010532"/>
              </a:xfrm>
              <a:prstGeom prst="plaque">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Plaque 26"/>
              <p:cNvSpPr/>
              <p:nvPr/>
            </p:nvSpPr>
            <p:spPr>
              <a:xfrm>
                <a:off x="777240" y="7074815"/>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dirty="0">
                    <a:solidFill>
                      <a:schemeClr val="tx1"/>
                    </a:solidFill>
                    <a:latin typeface="Arial" panose="020B0604020202020204" pitchFamily="34" charset="0"/>
                    <a:cs typeface="Arial" panose="020B0604020202020204" pitchFamily="34" charset="0"/>
                  </a:rPr>
                  <a:t>C. </a:t>
                </a:r>
                <a14:m>
                  <m:oMath xmlns:m="http://schemas.openxmlformats.org/officeDocument/2006/math">
                    <m:r>
                      <m:rPr>
                        <m:sty m:val="p"/>
                      </m:rPr>
                      <a:rPr lang="vi-VN" sz="4400" i="0">
                        <a:solidFill>
                          <a:schemeClr val="tx1"/>
                        </a:solidFill>
                        <a:latin typeface="Cambria Math" panose="02040503050406030204" pitchFamily="18" charset="0"/>
                      </a:rPr>
                      <m:t>D</m:t>
                    </m:r>
                    <m:r>
                      <a:rPr lang="vi-VN" sz="4400" i="0">
                        <a:solidFill>
                          <a:schemeClr val="tx1"/>
                        </a:solidFill>
                        <a:latin typeface="Cambria Math" panose="02040503050406030204" pitchFamily="18" charset="0"/>
                      </a:rPr>
                      <m:t>=</m:t>
                    </m:r>
                    <m:r>
                      <a:rPr lang="vi-VN" sz="4400" i="0">
                        <a:solidFill>
                          <a:schemeClr val="tx1"/>
                        </a:solidFill>
                        <a:latin typeface="Cambria Math" panose="02040503050406030204" pitchFamily="18" charset="0"/>
                      </a:rPr>
                      <m:t>ℝ</m:t>
                    </m:r>
                    <m:r>
                      <a:rPr lang="vi-VN" sz="4400" i="0">
                        <a:solidFill>
                          <a:schemeClr val="tx1"/>
                        </a:solidFill>
                        <a:latin typeface="Cambria Math" panose="02040503050406030204" pitchFamily="18" charset="0"/>
                      </a:rPr>
                      <m:t>\ </m:t>
                    </m:r>
                    <m:d>
                      <m:dPr>
                        <m:begChr m:val="{"/>
                        <m:endChr m:val="}"/>
                        <m:ctrlPr>
                          <a:rPr lang="en-US" sz="4400" i="1">
                            <a:solidFill>
                              <a:schemeClr val="tx1"/>
                            </a:solidFill>
                            <a:latin typeface="Cambria Math" panose="02040503050406030204" pitchFamily="18" charset="0"/>
                          </a:rPr>
                        </m:ctrlPr>
                      </m:dPr>
                      <m:e>
                        <m:f>
                          <m:fPr>
                            <m:ctrlPr>
                              <a:rPr lang="en-US" sz="4400" i="1">
                                <a:solidFill>
                                  <a:schemeClr val="tx1"/>
                                </a:solidFill>
                                <a:latin typeface="Cambria Math" panose="02040503050406030204" pitchFamily="18" charset="0"/>
                              </a:rPr>
                            </m:ctrlPr>
                          </m:fPr>
                          <m:num>
                            <m:r>
                              <m:rPr>
                                <m:sty m:val="p"/>
                              </m:rPr>
                              <a:rPr lang="vi-VN" sz="4400" i="0">
                                <a:solidFill>
                                  <a:schemeClr val="tx1"/>
                                </a:solidFill>
                                <a:latin typeface="Cambria Math" panose="02040503050406030204" pitchFamily="18" charset="0"/>
                              </a:rPr>
                              <m:t>π</m:t>
                            </m:r>
                          </m:num>
                          <m:den>
                            <m:r>
                              <a:rPr lang="vi-VN" sz="4400" i="0">
                                <a:solidFill>
                                  <a:schemeClr val="tx1"/>
                                </a:solidFill>
                                <a:latin typeface="Cambria Math" panose="02040503050406030204" pitchFamily="18" charset="0"/>
                              </a:rPr>
                              <m:t>2</m:t>
                            </m:r>
                          </m:den>
                        </m:f>
                        <m:r>
                          <a:rPr lang="vi-VN" sz="4400" i="0">
                            <a:solidFill>
                              <a:schemeClr val="tx1"/>
                            </a:solidFill>
                            <a:latin typeface="Cambria Math" panose="02040503050406030204" pitchFamily="18" charset="0"/>
                          </a:rPr>
                          <m:t>+</m:t>
                        </m:r>
                        <m:r>
                          <m:rPr>
                            <m:sty m:val="p"/>
                          </m:rPr>
                          <a:rPr lang="vi-VN" sz="4400" i="0">
                            <a:solidFill>
                              <a:schemeClr val="tx1"/>
                            </a:solidFill>
                            <a:latin typeface="Cambria Math" panose="02040503050406030204" pitchFamily="18" charset="0"/>
                          </a:rPr>
                          <m:t>kπ</m:t>
                        </m:r>
                        <m:r>
                          <a:rPr lang="vi-VN" sz="4400" i="0">
                            <a:solidFill>
                              <a:schemeClr val="tx1"/>
                            </a:solidFill>
                            <a:latin typeface="Cambria Math" panose="02040503050406030204" pitchFamily="18" charset="0"/>
                          </a:rPr>
                          <m:t>;</m:t>
                        </m:r>
                        <m:r>
                          <m:rPr>
                            <m:sty m:val="p"/>
                          </m:rPr>
                          <a:rPr lang="vi-VN" sz="4400" i="0">
                            <a:solidFill>
                              <a:schemeClr val="tx1"/>
                            </a:solidFill>
                            <a:latin typeface="Cambria Math" panose="02040503050406030204" pitchFamily="18" charset="0"/>
                          </a:rPr>
                          <m:t>kπ</m:t>
                        </m:r>
                        <m:r>
                          <a:rPr lang="vi-VN" sz="4400" i="0">
                            <a:solidFill>
                              <a:schemeClr val="tx1"/>
                            </a:solidFill>
                            <a:latin typeface="Cambria Math" panose="02040503050406030204" pitchFamily="18" charset="0"/>
                          </a:rPr>
                          <m:t>;</m:t>
                        </m:r>
                        <m:r>
                          <m:rPr>
                            <m:sty m:val="p"/>
                          </m:rPr>
                          <a:rPr lang="vi-VN" sz="4400" i="0">
                            <a:solidFill>
                              <a:schemeClr val="tx1"/>
                            </a:solidFill>
                            <a:latin typeface="Cambria Math" panose="02040503050406030204" pitchFamily="18" charset="0"/>
                          </a:rPr>
                          <m:t>k</m:t>
                        </m:r>
                        <m:r>
                          <a:rPr lang="vi-VN" sz="4400" i="0">
                            <a:solidFill>
                              <a:schemeClr val="tx1"/>
                            </a:solidFill>
                            <a:latin typeface="Cambria Math" panose="02040503050406030204" pitchFamily="18" charset="0"/>
                          </a:rPr>
                          <m:t>∈</m:t>
                        </m:r>
                        <m:r>
                          <a:rPr lang="vi-VN" sz="4400" i="0">
                            <a:solidFill>
                              <a:schemeClr val="tx1"/>
                            </a:solidFill>
                            <a:latin typeface="Cambria Math" panose="02040503050406030204" pitchFamily="18" charset="0"/>
                          </a:rPr>
                          <m:t>ℤ</m:t>
                        </m:r>
                      </m:e>
                    </m:d>
                  </m:oMath>
                </a14:m>
                <a:endParaRPr lang="en-US" sz="4400" dirty="0">
                  <a:solidFill>
                    <a:schemeClr val="tx1"/>
                  </a:solidFill>
                  <a:latin typeface="Arial" panose="020B0604020202020204" pitchFamily="34" charset="0"/>
                  <a:cs typeface="Arial" panose="020B0604020202020204" pitchFamily="34" charset="0"/>
                </a:endParaRPr>
              </a:p>
            </p:txBody>
          </p:sp>
        </mc:Choice>
        <mc:Fallback xmlns="">
          <p:sp>
            <p:nvSpPr>
              <p:cNvPr id="27" name="Plaque 26"/>
              <p:cNvSpPr>
                <a:spLocks noRot="1" noChangeAspect="1" noMove="1" noResize="1" noEditPoints="1" noAdjustHandles="1" noChangeArrowheads="1" noChangeShapeType="1" noTextEdit="1"/>
              </p:cNvSpPr>
              <p:nvPr/>
            </p:nvSpPr>
            <p:spPr>
              <a:xfrm>
                <a:off x="777240" y="7074815"/>
                <a:ext cx="8165822" cy="2010532"/>
              </a:xfrm>
              <a:prstGeom prst="plaque">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Plaque 27"/>
              <p:cNvSpPr/>
              <p:nvPr/>
            </p:nvSpPr>
            <p:spPr>
              <a:xfrm>
                <a:off x="756920" y="4660973"/>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dirty="0">
                    <a:solidFill>
                      <a:schemeClr val="tx1"/>
                    </a:solidFill>
                    <a:latin typeface="Arial" panose="020B0604020202020204" pitchFamily="34" charset="0"/>
                    <a:cs typeface="Arial" panose="020B0604020202020204" pitchFamily="34" charset="0"/>
                  </a:rPr>
                  <a:t>A</a:t>
                </a:r>
                <a:r>
                  <a:rPr lang="vi-VN" sz="4400">
                    <a:solidFill>
                      <a:schemeClr val="tx1"/>
                    </a:solidFill>
                    <a:latin typeface="Arial" panose="020B0604020202020204" pitchFamily="34" charset="0"/>
                    <a:cs typeface="Arial" panose="020B0604020202020204" pitchFamily="34" charset="0"/>
                  </a:rPr>
                  <a:t>. </a:t>
                </a:r>
                <a14:m>
                  <m:oMath xmlns:m="http://schemas.openxmlformats.org/officeDocument/2006/math">
                    <m:r>
                      <m:rPr>
                        <m:sty m:val="p"/>
                      </m:rPr>
                      <a:rPr lang="vi-VN" sz="4400" i="0">
                        <a:solidFill>
                          <a:schemeClr val="tx1"/>
                        </a:solidFill>
                        <a:latin typeface="Cambria Math" panose="02040503050406030204" pitchFamily="18" charset="0"/>
                      </a:rPr>
                      <m:t>D</m:t>
                    </m:r>
                    <m:r>
                      <a:rPr lang="vi-VN" sz="4400" i="0">
                        <a:solidFill>
                          <a:schemeClr val="tx1"/>
                        </a:solidFill>
                        <a:latin typeface="Cambria Math" panose="02040503050406030204" pitchFamily="18" charset="0"/>
                      </a:rPr>
                      <m:t>=</m:t>
                    </m:r>
                    <m:d>
                      <m:dPr>
                        <m:begChr m:val="["/>
                        <m:ctrlPr>
                          <a:rPr lang="en-US" sz="4400" i="1">
                            <a:solidFill>
                              <a:schemeClr val="tx1"/>
                            </a:solidFill>
                            <a:latin typeface="Cambria Math" panose="02040503050406030204" pitchFamily="18" charset="0"/>
                          </a:rPr>
                        </m:ctrlPr>
                      </m:dPr>
                      <m:e>
                        <m:r>
                          <a:rPr lang="vi-VN" sz="4400" i="0">
                            <a:solidFill>
                              <a:schemeClr val="tx1"/>
                            </a:solidFill>
                            <a:latin typeface="Cambria Math" panose="02040503050406030204" pitchFamily="18" charset="0"/>
                          </a:rPr>
                          <m:t>−1; +∞</m:t>
                        </m:r>
                      </m:e>
                    </m:d>
                  </m:oMath>
                </a14:m>
                <a:endParaRPr lang="en-US" sz="4400" dirty="0">
                  <a:solidFill>
                    <a:schemeClr val="tx1"/>
                  </a:solidFill>
                  <a:latin typeface="Arial" panose="020B0604020202020204" pitchFamily="34" charset="0"/>
                  <a:cs typeface="Arial" panose="020B0604020202020204" pitchFamily="34" charset="0"/>
                </a:endParaRPr>
              </a:p>
            </p:txBody>
          </p:sp>
        </mc:Choice>
        <mc:Fallback xmlns="">
          <p:sp>
            <p:nvSpPr>
              <p:cNvPr id="28" name="Plaque 27"/>
              <p:cNvSpPr>
                <a:spLocks noRot="1" noChangeAspect="1" noMove="1" noResize="1" noEditPoints="1" noAdjustHandles="1" noChangeArrowheads="1" noChangeShapeType="1" noTextEdit="1"/>
              </p:cNvSpPr>
              <p:nvPr/>
            </p:nvSpPr>
            <p:spPr>
              <a:xfrm>
                <a:off x="756920" y="4660973"/>
                <a:ext cx="8165822" cy="2010532"/>
              </a:xfrm>
              <a:prstGeom prst="plaque">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Plaque 28"/>
              <p:cNvSpPr/>
              <p:nvPr/>
            </p:nvSpPr>
            <p:spPr>
              <a:xfrm>
                <a:off x="9299218" y="466158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dirty="0">
                    <a:solidFill>
                      <a:schemeClr val="tx1"/>
                    </a:solidFill>
                    <a:latin typeface="Arial" panose="020B0604020202020204" pitchFamily="34" charset="0"/>
                    <a:cs typeface="Arial" panose="020B0604020202020204" pitchFamily="34" charset="0"/>
                  </a:rPr>
                  <a:t>B. </a:t>
                </a:r>
                <a14:m>
                  <m:oMath xmlns:m="http://schemas.openxmlformats.org/officeDocument/2006/math">
                    <m:r>
                      <m:rPr>
                        <m:sty m:val="p"/>
                      </m:rPr>
                      <a:rPr lang="vi-VN" sz="4400" i="0">
                        <a:solidFill>
                          <a:schemeClr val="tx1"/>
                        </a:solidFill>
                        <a:latin typeface="Cambria Math" panose="02040503050406030204" pitchFamily="18" charset="0"/>
                      </a:rPr>
                      <m:t>D</m:t>
                    </m:r>
                    <m:r>
                      <a:rPr lang="vi-VN" sz="4400" i="0">
                        <a:solidFill>
                          <a:schemeClr val="tx1"/>
                        </a:solidFill>
                        <a:latin typeface="Cambria Math" panose="02040503050406030204" pitchFamily="18" charset="0"/>
                      </a:rPr>
                      <m:t>=</m:t>
                    </m:r>
                    <m:r>
                      <a:rPr lang="vi-VN" sz="4400" i="0">
                        <a:solidFill>
                          <a:schemeClr val="tx1"/>
                        </a:solidFill>
                        <a:latin typeface="Cambria Math" panose="02040503050406030204" pitchFamily="18" charset="0"/>
                      </a:rPr>
                      <m:t>ℝ</m:t>
                    </m:r>
                  </m:oMath>
                </a14:m>
                <a:endParaRPr lang="en-US" sz="4400">
                  <a:solidFill>
                    <a:schemeClr val="tx1"/>
                  </a:solidFill>
                  <a:latin typeface="Arial" panose="020B0604020202020204" pitchFamily="34" charset="0"/>
                  <a:cs typeface="Arial" panose="020B0604020202020204" pitchFamily="34" charset="0"/>
                </a:endParaRPr>
              </a:p>
            </p:txBody>
          </p:sp>
        </mc:Choice>
        <mc:Fallback xmlns="">
          <p:sp>
            <p:nvSpPr>
              <p:cNvPr id="29" name="Plaque 28"/>
              <p:cNvSpPr>
                <a:spLocks noRot="1" noChangeAspect="1" noMove="1" noResize="1" noEditPoints="1" noAdjustHandles="1" noChangeArrowheads="1" noChangeShapeType="1" noTextEdit="1"/>
              </p:cNvSpPr>
              <p:nvPr/>
            </p:nvSpPr>
            <p:spPr>
              <a:xfrm>
                <a:off x="9299218" y="4661580"/>
                <a:ext cx="8165822" cy="2010532"/>
              </a:xfrm>
              <a:prstGeom prst="plaque">
                <a:avLst/>
              </a:prstGeom>
              <a:blipFill rotWithShape="0">
                <a:blip r:embed="rId11"/>
                <a:stretch>
                  <a:fillRect/>
                </a:stretch>
              </a:blipFill>
            </p:spPr>
            <p:txBody>
              <a:bodyPr/>
              <a:lstStyle/>
              <a:p>
                <a:r>
                  <a:rPr lang="en-US">
                    <a:noFill/>
                  </a:rPr>
                  <a:t> </a:t>
                </a:r>
              </a:p>
            </p:txBody>
          </p:sp>
        </mc:Fallback>
      </mc:AlternateContent>
      <p:pic>
        <p:nvPicPr>
          <p:cNvPr id="30" name="Correct sound effect and wrong sound effect (mp3cut.net)">
            <a:hlinkClick r:id="" action="ppaction://media"/>
            <a:extLst>
              <a:ext uri="{FF2B5EF4-FFF2-40B4-BE49-F238E27FC236}">
                <a16:creationId xmlns:a16="http://schemas.microsoft.com/office/drawing/2014/main" xmlns=""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442362" y="-637266"/>
            <a:ext cx="487363" cy="487363"/>
          </a:xfrm>
          <a:prstGeom prst="rect">
            <a:avLst/>
          </a:prstGeom>
        </p:spPr>
      </p:pic>
      <p:pic>
        <p:nvPicPr>
          <p:cNvPr id="31" name="Picture 5">
            <a:extLst>
              <a:ext uri="{FF2B5EF4-FFF2-40B4-BE49-F238E27FC236}">
                <a16:creationId xmlns:a16="http://schemas.microsoft.com/office/drawing/2014/main" xmlns="" id="{6ED69A8E-3629-71D5-BBA5-B0D841236B4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166477" y="5163802"/>
            <a:ext cx="1267531" cy="1103263"/>
          </a:xfrm>
          <a:prstGeom prst="rect">
            <a:avLst/>
          </a:prstGeom>
        </p:spPr>
      </p:pic>
      <p:pic>
        <p:nvPicPr>
          <p:cNvPr id="32" name="Picture 10">
            <a:extLst>
              <a:ext uri="{FF2B5EF4-FFF2-40B4-BE49-F238E27FC236}">
                <a16:creationId xmlns:a16="http://schemas.microsoft.com/office/drawing/2014/main" xmlns="" id="{93F2F73B-7500-D6CF-7EC0-81FB4463381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480083" y="7567274"/>
            <a:ext cx="1263186" cy="1125383"/>
          </a:xfrm>
          <a:prstGeom prst="rect">
            <a:avLst/>
          </a:prstGeom>
        </p:spPr>
      </p:pic>
      <p:pic>
        <p:nvPicPr>
          <p:cNvPr id="33" name="Picture 10">
            <a:extLst>
              <a:ext uri="{FF2B5EF4-FFF2-40B4-BE49-F238E27FC236}">
                <a16:creationId xmlns:a16="http://schemas.microsoft.com/office/drawing/2014/main" xmlns="" id="{FBEB367B-911F-64C4-9BB5-C939C681C389}"/>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628524" y="5103547"/>
            <a:ext cx="1263186" cy="1125383"/>
          </a:xfrm>
          <a:prstGeom prst="rect">
            <a:avLst/>
          </a:prstGeom>
        </p:spPr>
      </p:pic>
      <p:pic>
        <p:nvPicPr>
          <p:cNvPr id="34" name="Picture 10">
            <a:extLst>
              <a:ext uri="{FF2B5EF4-FFF2-40B4-BE49-F238E27FC236}">
                <a16:creationId xmlns:a16="http://schemas.microsoft.com/office/drawing/2014/main" xmlns="" id="{2968104A-E55D-7895-FFF7-2F96E1FA4E15}"/>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012221" y="7653603"/>
            <a:ext cx="1263186" cy="1125383"/>
          </a:xfrm>
          <a:prstGeom prst="rect">
            <a:avLst/>
          </a:prstGeom>
        </p:spPr>
      </p:pic>
      <p:pic>
        <p:nvPicPr>
          <p:cNvPr id="35" name="Correct sound effect and wrong sound effect (mp3cut.net) (1)">
            <a:hlinkClick r:id="" action="ppaction://media"/>
            <a:extLst>
              <a:ext uri="{FF2B5EF4-FFF2-40B4-BE49-F238E27FC236}">
                <a16:creationId xmlns:a16="http://schemas.microsoft.com/office/drawing/2014/main" xmlns=""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549212" y="-637266"/>
            <a:ext cx="487363" cy="487363"/>
          </a:xfrm>
          <a:prstGeom prst="rect">
            <a:avLst/>
          </a:prstGeom>
        </p:spPr>
      </p:pic>
    </p:spTree>
    <p:extLst>
      <p:ext uri="{BB962C8B-B14F-4D97-AF65-F5344CB8AC3E}">
        <p14:creationId xmlns:p14="http://schemas.microsoft.com/office/powerpoint/2010/main" val="991172904"/>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lt">
                                    <p:tmPct val="0"/>
                                  </p:iterate>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lt">
                                    <p:tmPct val="0"/>
                                  </p:iterate>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0"/>
                </p:tgtEl>
              </p:cMediaNode>
            </p:audio>
            <p:audio>
              <p:cMediaNode vol="80000">
                <p:cTn id="25" fill="hold" display="0">
                  <p:stCondLst>
                    <p:cond delay="indefinite"/>
                  </p:stCondLst>
                  <p:endCondLst>
                    <p:cond evt="onStopAudio" delay="0">
                      <p:tgtEl>
                        <p:sldTgt/>
                      </p:tgtEl>
                    </p:cond>
                  </p:endCondLst>
                </p:cTn>
                <p:tgtEl>
                  <p:spTgt spid="35"/>
                </p:tgtEl>
              </p:cMediaNode>
            </p:audio>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862" fill="hold"/>
                                        <p:tgtEl>
                                          <p:spTgt spid="35"/>
                                        </p:tgtEl>
                                      </p:cBhvr>
                                    </p:cmd>
                                  </p:childTnLst>
                                </p:cTn>
                              </p:par>
                              <p:par>
                                <p:cTn id="33" presetID="26" presetClass="emph" presetSubtype="0" repeatCount="4000" fill="hold" grpId="1" nodeType="withEffect">
                                  <p:stCondLst>
                                    <p:cond delay="0"/>
                                  </p:stCondLst>
                                  <p:iterate type="lt">
                                    <p:tmPct val="0"/>
                                  </p:iterate>
                                  <p:childTnLst>
                                    <p:animEffect transition="out" filter="fade">
                                      <p:cBhvr>
                                        <p:cTn id="34" dur="500" tmFilter="0, 0; .2, .5; .8, .5; 1, 0"/>
                                        <p:tgtEl>
                                          <p:spTgt spid="26"/>
                                        </p:tgtEl>
                                      </p:cBhvr>
                                    </p:animEffect>
                                    <p:animScale>
                                      <p:cBhvr>
                                        <p:cTn id="35" dur="250" autoRev="1" fill="hold"/>
                                        <p:tgtEl>
                                          <p:spTgt spid="26"/>
                                        </p:tgtEl>
                                      </p:cBhvr>
                                      <p:by x="105000" y="105000"/>
                                    </p:animScale>
                                  </p:childTnLst>
                                </p:cTn>
                              </p:par>
                              <p:par>
                                <p:cTn id="36" presetID="1" presetClass="emph" presetSubtype="2" fill="hold" grpId="2" nodeType="withEffect">
                                  <p:stCondLst>
                                    <p:cond delay="0"/>
                                  </p:stCondLst>
                                  <p:childTnLst>
                                    <p:animClr clrSpc="rgb" dir="cw">
                                      <p:cBhvr>
                                        <p:cTn id="37" dur="500" fill="hold"/>
                                        <p:tgtEl>
                                          <p:spTgt spid="26"/>
                                        </p:tgtEl>
                                        <p:attrNameLst>
                                          <p:attrName>fillcolor</p:attrName>
                                        </p:attrNameLst>
                                      </p:cBhvr>
                                      <p:to>
                                        <a:srgbClr val="E5B9B7"/>
                                      </p:to>
                                    </p:animClr>
                                    <p:set>
                                      <p:cBhvr>
                                        <p:cTn id="38" dur="500" fill="hold"/>
                                        <p:tgtEl>
                                          <p:spTgt spid="26"/>
                                        </p:tgtEl>
                                        <p:attrNameLst>
                                          <p:attrName>fill.type</p:attrName>
                                        </p:attrNameLst>
                                      </p:cBhvr>
                                      <p:to>
                                        <p:strVal val="solid"/>
                                      </p:to>
                                    </p:set>
                                    <p:set>
                                      <p:cBhvr>
                                        <p:cTn id="39"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862" fill="hold"/>
                                        <p:tgtEl>
                                          <p:spTgt spid="35"/>
                                        </p:tgtEl>
                                      </p:cBhvr>
                                    </p:cmd>
                                  </p:childTnLst>
                                </p:cTn>
                              </p:par>
                              <p:par>
                                <p:cTn id="47" presetID="26" presetClass="emph" presetSubtype="0" repeatCount="4000" fill="hold" grpId="1" nodeType="withEffect">
                                  <p:stCondLst>
                                    <p:cond delay="0"/>
                                  </p:stCondLst>
                                  <p:iterate type="lt">
                                    <p:tmPct val="0"/>
                                  </p:iterate>
                                  <p:childTnLst>
                                    <p:animEffect transition="out" filter="fade">
                                      <p:cBhvr>
                                        <p:cTn id="48" dur="500" tmFilter="0, 0; .2, .5; .8, .5; 1, 0"/>
                                        <p:tgtEl>
                                          <p:spTgt spid="28"/>
                                        </p:tgtEl>
                                      </p:cBhvr>
                                    </p:animEffect>
                                    <p:animScale>
                                      <p:cBhvr>
                                        <p:cTn id="49" dur="250" autoRev="1" fill="hold"/>
                                        <p:tgtEl>
                                          <p:spTgt spid="28"/>
                                        </p:tgtEl>
                                      </p:cBhvr>
                                      <p:by x="105000" y="105000"/>
                                    </p:animScale>
                                  </p:childTnLst>
                                </p:cTn>
                              </p:par>
                              <p:par>
                                <p:cTn id="50" presetID="1" presetClass="emph" presetSubtype="2" fill="hold" grpId="2" nodeType="withEffect">
                                  <p:stCondLst>
                                    <p:cond delay="0"/>
                                  </p:stCondLst>
                                  <p:childTnLst>
                                    <p:animClr clrSpc="rgb" dir="cw">
                                      <p:cBhvr>
                                        <p:cTn id="51" dur="500" fill="hold"/>
                                        <p:tgtEl>
                                          <p:spTgt spid="28"/>
                                        </p:tgtEl>
                                        <p:attrNameLst>
                                          <p:attrName>fillcolor</p:attrName>
                                        </p:attrNameLst>
                                      </p:cBhvr>
                                      <p:to>
                                        <a:srgbClr val="E5B9B7"/>
                                      </p:to>
                                    </p:animClr>
                                    <p:set>
                                      <p:cBhvr>
                                        <p:cTn id="52" dur="500" fill="hold"/>
                                        <p:tgtEl>
                                          <p:spTgt spid="28"/>
                                        </p:tgtEl>
                                        <p:attrNameLst>
                                          <p:attrName>fill.type</p:attrName>
                                        </p:attrNameLst>
                                      </p:cBhvr>
                                      <p:to>
                                        <p:strVal val="solid"/>
                                      </p:to>
                                    </p:set>
                                    <p:set>
                                      <p:cBhvr>
                                        <p:cTn id="5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835" fill="hold"/>
                                        <p:tgtEl>
                                          <p:spTgt spid="30"/>
                                        </p:tgtEl>
                                      </p:cBhvr>
                                    </p:cmd>
                                  </p:childTnLst>
                                </p:cTn>
                              </p:par>
                              <p:par>
                                <p:cTn id="61" presetID="26" presetClass="emph" presetSubtype="0" repeatCount="4000" fill="hold" grpId="1" nodeType="withEffect">
                                  <p:stCondLst>
                                    <p:cond delay="0"/>
                                  </p:stCondLst>
                                  <p:iterate type="lt">
                                    <p:tmPct val="0"/>
                                  </p:iterate>
                                  <p:childTnLst>
                                    <p:animEffect transition="out" filter="fade">
                                      <p:cBhvr>
                                        <p:cTn id="62" dur="500" tmFilter="0, 0; .2, .5; .8, .5; 1, 0"/>
                                        <p:tgtEl>
                                          <p:spTgt spid="29"/>
                                        </p:tgtEl>
                                      </p:cBhvr>
                                    </p:animEffect>
                                    <p:animScale>
                                      <p:cBhvr>
                                        <p:cTn id="63" dur="250" autoRev="1" fill="hold"/>
                                        <p:tgtEl>
                                          <p:spTgt spid="29"/>
                                        </p:tgtEl>
                                      </p:cBhvr>
                                      <p:by x="105000" y="105000"/>
                                    </p:animScale>
                                  </p:childTnLst>
                                </p:cTn>
                              </p:par>
                              <p:par>
                                <p:cTn id="64" presetID="1" presetClass="emph" presetSubtype="2" fill="hold" grpId="2" nodeType="withEffect">
                                  <p:stCondLst>
                                    <p:cond delay="0"/>
                                  </p:stCondLst>
                                  <p:childTnLst>
                                    <p:animClr clrSpc="rgb" dir="cw">
                                      <p:cBhvr>
                                        <p:cTn id="65" dur="500" fill="hold"/>
                                        <p:tgtEl>
                                          <p:spTgt spid="29"/>
                                        </p:tgtEl>
                                        <p:attrNameLst>
                                          <p:attrName>fillcolor</p:attrName>
                                        </p:attrNameLst>
                                      </p:cBhvr>
                                      <p:to>
                                        <a:srgbClr val="C3D69B"/>
                                      </p:to>
                                    </p:animClr>
                                    <p:set>
                                      <p:cBhvr>
                                        <p:cTn id="66" dur="500" fill="hold"/>
                                        <p:tgtEl>
                                          <p:spTgt spid="29"/>
                                        </p:tgtEl>
                                        <p:attrNameLst>
                                          <p:attrName>fill.type</p:attrName>
                                        </p:attrNameLst>
                                      </p:cBhvr>
                                      <p:to>
                                        <p:strVal val="solid"/>
                                      </p:to>
                                    </p:set>
                                    <p:set>
                                      <p:cBhvr>
                                        <p:cTn id="67"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68" restart="whenNotActive" fill="hold" evtFilter="cancelBubble" nodeType="interactiveSeq">
                <p:stCondLst>
                  <p:cond evt="onClick" delay="0">
                    <p:tgtEl>
                      <p:spTgt spid="27"/>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mediacall" presetSubtype="0" fill="hold" nodeType="withEffect">
                                  <p:stCondLst>
                                    <p:cond delay="0"/>
                                  </p:stCondLst>
                                  <p:childTnLst>
                                    <p:cmd type="call" cmd="playFrom(0.0)">
                                      <p:cBhvr>
                                        <p:cTn id="74" dur="862" fill="hold"/>
                                        <p:tgtEl>
                                          <p:spTgt spid="35"/>
                                        </p:tgtEl>
                                      </p:cBhvr>
                                    </p:cmd>
                                  </p:childTnLst>
                                </p:cTn>
                              </p:par>
                              <p:par>
                                <p:cTn id="75" presetID="26" presetClass="emph" presetSubtype="0" repeatCount="4000" fill="hold" grpId="1" nodeType="withEffect">
                                  <p:stCondLst>
                                    <p:cond delay="0"/>
                                  </p:stCondLst>
                                  <p:iterate type="lt">
                                    <p:tmPct val="0"/>
                                  </p:iterate>
                                  <p:childTnLst>
                                    <p:animEffect transition="out" filter="fade">
                                      <p:cBhvr>
                                        <p:cTn id="76" dur="500" tmFilter="0, 0; .2, .5; .8, .5; 1, 0"/>
                                        <p:tgtEl>
                                          <p:spTgt spid="27"/>
                                        </p:tgtEl>
                                      </p:cBhvr>
                                    </p:animEffect>
                                    <p:animScale>
                                      <p:cBhvr>
                                        <p:cTn id="77" dur="250" autoRev="1" fill="hold"/>
                                        <p:tgtEl>
                                          <p:spTgt spid="27"/>
                                        </p:tgtEl>
                                      </p:cBhvr>
                                      <p:by x="105000" y="105000"/>
                                    </p:animScale>
                                  </p:childTnLst>
                                </p:cTn>
                              </p:par>
                              <p:par>
                                <p:cTn id="78" presetID="1" presetClass="emph" presetSubtype="2" fill="hold" grpId="2" nodeType="withEffect">
                                  <p:stCondLst>
                                    <p:cond delay="0"/>
                                  </p:stCondLst>
                                  <p:childTnLst>
                                    <p:animClr clrSpc="rgb" dir="cw">
                                      <p:cBhvr>
                                        <p:cTn id="79" dur="500" fill="hold"/>
                                        <p:tgtEl>
                                          <p:spTgt spid="27"/>
                                        </p:tgtEl>
                                        <p:attrNameLst>
                                          <p:attrName>fillcolor</p:attrName>
                                        </p:attrNameLst>
                                      </p:cBhvr>
                                      <p:to>
                                        <a:srgbClr val="E5B9B7"/>
                                      </p:to>
                                    </p:animClr>
                                    <p:set>
                                      <p:cBhvr>
                                        <p:cTn id="80" dur="500" fill="hold"/>
                                        <p:tgtEl>
                                          <p:spTgt spid="27"/>
                                        </p:tgtEl>
                                        <p:attrNameLst>
                                          <p:attrName>fill.type</p:attrName>
                                        </p:attrNameLst>
                                      </p:cBhvr>
                                      <p:to>
                                        <p:strVal val="solid"/>
                                      </p:to>
                                    </p:set>
                                    <p:set>
                                      <p:cBhvr>
                                        <p:cTn id="8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5" grpId="0"/>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0479" y="952500"/>
            <a:ext cx="7594317" cy="8305800"/>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8229600" y="3086100"/>
                <a:ext cx="9753600" cy="2800767"/>
              </a:xfrm>
              <a:prstGeom prst="rect">
                <a:avLst/>
              </a:prstGeom>
            </p:spPr>
            <p:txBody>
              <a:bodyPr wrap="square">
                <a:spAutoFit/>
              </a:bodyPr>
              <a:lstStyle/>
              <a:p>
                <a:pPr marL="571500" indent="-571500" algn="just">
                  <a:lnSpc>
                    <a:spcPct val="200000"/>
                  </a:lnSpc>
                  <a:spcAft>
                    <a:spcPts val="0"/>
                  </a:spcAft>
                  <a:buFont typeface="Wingdings" panose="05000000000000000000" pitchFamily="2" charset="2"/>
                  <a:buChar char="§"/>
                </a:pPr>
                <a:r>
                  <a:rPr lang="fr-FR" sz="4400">
                    <a:latin typeface="Arial" panose="020B0604020202020204" pitchFamily="34" charset="0"/>
                    <a:ea typeface="Times New Roman" panose="02020603050405020304" pitchFamily="18" charset="0"/>
                    <a:cs typeface="Arial" panose="020B0604020202020204" pitchFamily="34" charset="0"/>
                  </a:rPr>
                  <a:t>Với </a:t>
                </a:r>
                <a14:m>
                  <m:oMath xmlns:m="http://schemas.openxmlformats.org/officeDocument/2006/math">
                    <m:r>
                      <m:rPr>
                        <m:sty m:val="p"/>
                      </m:rPr>
                      <a:rPr lang="fr-FR" sz="440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4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ℝ</m:t>
                    </m:r>
                    <m:r>
                      <a:rPr lang="fr-FR" sz="440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fr-FR" sz="4400">
                    <a:effectLst/>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m:rPr>
                        <m:sty m:val="p"/>
                      </m:rPr>
                      <a:rPr lang="fr-FR" sz="4400">
                        <a:effectLst/>
                        <a:latin typeface="Cambria Math" panose="02040503050406030204" pitchFamily="18" charset="0"/>
                        <a:ea typeface="Times New Roman" panose="02020603050405020304" pitchFamily="18" charset="0"/>
                        <a:cs typeface="Times New Roman" panose="02020603050405020304" pitchFamily="18" charset="0"/>
                      </a:rPr>
                      <m:t>f</m:t>
                    </m:r>
                    <m:d>
                      <m:d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400">
                            <a:effectLst/>
                            <a:latin typeface="Cambria Math" panose="02040503050406030204" pitchFamily="18" charset="0"/>
                            <a:ea typeface="Times New Roman" panose="02020603050405020304" pitchFamily="18" charset="0"/>
                            <a:cs typeface="Times New Roman" panose="02020603050405020304" pitchFamily="18" charset="0"/>
                          </a:rPr>
                          <m:t>x</m:t>
                        </m:r>
                      </m:e>
                    </m:d>
                    <m:r>
                      <a:rPr lang="fr-FR" sz="44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400">
                                <a:effectLst/>
                                <a:latin typeface="Cambria Math" panose="02040503050406030204" pitchFamily="18" charset="0"/>
                                <a:ea typeface="Times New Roman" panose="02020603050405020304" pitchFamily="18" charset="0"/>
                                <a:cs typeface="Times New Roman" panose="02020603050405020304" pitchFamily="18" charset="0"/>
                              </a:rPr>
                              <m:t>x</m:t>
                            </m:r>
                          </m:e>
                        </m:d>
                      </m:e>
                      <m:sup>
                        <m:r>
                          <a:rPr lang="fr-FR" sz="44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44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fr-FR" sz="440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fr-FR" sz="4400">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lang="en-US" sz="440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0"/>
                  </a:spcAft>
                </a:pPr>
                <a:r>
                  <a:rPr lang="vi-VN" sz="4400">
                    <a:effectLst/>
                    <a:latin typeface="Arial" panose="020B0604020202020204" pitchFamily="34" charset="0"/>
                    <a:ea typeface="Times New Roman" panose="02020603050405020304" pitchFamily="18" charset="0"/>
                    <a:cs typeface="Arial" panose="020B0604020202020204" pitchFamily="34" charset="0"/>
                  </a:rPr>
                  <a:t>    </a:t>
                </a:r>
                <a:r>
                  <a:rPr lang="fr-FR" sz="4400">
                    <a:effectLst/>
                    <a:latin typeface="Arial" panose="020B0604020202020204" pitchFamily="34" charset="0"/>
                    <a:ea typeface="Times New Roman" panose="02020603050405020304" pitchFamily="18" charset="0"/>
                    <a:cs typeface="Arial" panose="020B0604020202020204" pitchFamily="34" charset="0"/>
                  </a:rPr>
                  <a:t>Do đó </a:t>
                </a:r>
                <a14:m>
                  <m:oMath xmlns:m="http://schemas.openxmlformats.org/officeDocument/2006/math">
                    <m:r>
                      <m:rPr>
                        <m:sty m:val="p"/>
                      </m:rPr>
                      <a:rPr lang="fr-FR" sz="4400">
                        <a:effectLst/>
                        <a:latin typeface="Cambria Math" panose="02040503050406030204" pitchFamily="18" charset="0"/>
                        <a:ea typeface="Times New Roman" panose="02020603050405020304" pitchFamily="18" charset="0"/>
                        <a:cs typeface="Times New Roman" panose="02020603050405020304" pitchFamily="18" charset="0"/>
                      </a:rPr>
                      <m:t>f</m:t>
                    </m:r>
                    <m:d>
                      <m:d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400">
                            <a:effectLst/>
                            <a:latin typeface="Cambria Math" panose="02040503050406030204" pitchFamily="18" charset="0"/>
                            <a:ea typeface="Times New Roman" panose="02020603050405020304" pitchFamily="18" charset="0"/>
                            <a:cs typeface="Times New Roman" panose="02020603050405020304" pitchFamily="18" charset="0"/>
                          </a:rPr>
                          <m:t>x</m:t>
                        </m:r>
                      </m:e>
                    </m:d>
                    <m:r>
                      <a:rPr lang="fr-FR" sz="44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400">
                        <a:effectLst/>
                        <a:latin typeface="Cambria Math" panose="02040503050406030204" pitchFamily="18" charset="0"/>
                        <a:ea typeface="Times New Roman" panose="02020603050405020304" pitchFamily="18" charset="0"/>
                        <a:cs typeface="Times New Roman" panose="02020603050405020304" pitchFamily="18" charset="0"/>
                      </a:rPr>
                      <m:t>f</m:t>
                    </m:r>
                    <m:d>
                      <m:d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400">
                            <a:effectLst/>
                            <a:latin typeface="Cambria Math" panose="02040503050406030204" pitchFamily="18" charset="0"/>
                            <a:ea typeface="Times New Roman" panose="02020603050405020304" pitchFamily="18" charset="0"/>
                            <a:cs typeface="Times New Roman" panose="02020603050405020304" pitchFamily="18" charset="0"/>
                          </a:rPr>
                          <m:t>x</m:t>
                        </m:r>
                      </m:e>
                    </m:d>
                  </m:oMath>
                </a14:m>
                <a:endParaRPr lang="en-US" sz="44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229600" y="3086100"/>
                <a:ext cx="9753600" cy="2800767"/>
              </a:xfrm>
              <a:prstGeom prst="rect">
                <a:avLst/>
              </a:prstGeom>
              <a:blipFill rotWithShape="0">
                <a:blip r:embed="rId5"/>
                <a:stretch>
                  <a:fillRect l="-2250" b="-1739"/>
                </a:stretch>
              </a:blipFill>
            </p:spPr>
            <p:txBody>
              <a:bodyPr/>
              <a:lstStyle/>
              <a:p>
                <a:r>
                  <a:rPr lang="en-US">
                    <a:noFill/>
                  </a:rPr>
                  <a:t> </a:t>
                </a:r>
              </a:p>
            </p:txBody>
          </p:sp>
        </mc:Fallback>
      </mc:AlternateContent>
      <p:grpSp>
        <p:nvGrpSpPr>
          <p:cNvPr id="8" name="Group 7"/>
          <p:cNvGrpSpPr/>
          <p:nvPr/>
        </p:nvGrpSpPr>
        <p:grpSpPr>
          <a:xfrm>
            <a:off x="11201400" y="952500"/>
            <a:ext cx="2743200" cy="1966309"/>
            <a:chOff x="11201400" y="952500"/>
            <a:chExt cx="2743200" cy="1966309"/>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01400" y="952500"/>
              <a:ext cx="2743200" cy="1966309"/>
            </a:xfrm>
            <a:prstGeom prst="rect">
              <a:avLst/>
            </a:prstGeom>
          </p:spPr>
        </p:pic>
        <p:sp>
          <p:nvSpPr>
            <p:cNvPr id="7" name="TextBox 6"/>
            <p:cNvSpPr txBox="1"/>
            <p:nvPr/>
          </p:nvSpPr>
          <p:spPr>
            <a:xfrm>
              <a:off x="11772900" y="1409700"/>
              <a:ext cx="1600200" cy="769441"/>
            </a:xfrm>
            <a:prstGeom prst="rect">
              <a:avLst/>
            </a:prstGeom>
            <a:noFill/>
          </p:spPr>
          <p:txBody>
            <a:bodyPr wrap="square" rtlCol="0">
              <a:spAutoFit/>
            </a:bodyPr>
            <a:lstStyle/>
            <a:p>
              <a:pPr algn="ctr"/>
              <a:r>
                <a:rPr lang="vi-VN" sz="4400" b="1">
                  <a:latin typeface="Arial" panose="020B0604020202020204" pitchFamily="34" charset="0"/>
                  <a:cs typeface="Arial" panose="020B0604020202020204" pitchFamily="34" charset="0"/>
                </a:rPr>
                <a:t>Giải</a:t>
              </a:r>
              <a:endParaRPr lang="en-US" sz="4400" b="1">
                <a:latin typeface="Arial" panose="020B0604020202020204" pitchFamily="34" charset="0"/>
                <a:cs typeface="Arial" panose="020B0604020202020204" pitchFamily="34" charset="0"/>
              </a:endParaRPr>
            </a:p>
          </p:txBody>
        </p:sp>
      </p:grpSp>
      <p:cxnSp>
        <p:nvCxnSpPr>
          <p:cNvPr id="10" name="Straight Arrow Connector 9"/>
          <p:cNvCxnSpPr/>
          <p:nvPr/>
        </p:nvCxnSpPr>
        <p:spPr>
          <a:xfrm flipH="1" flipV="1">
            <a:off x="3886200" y="1409700"/>
            <a:ext cx="5080" cy="692014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8229600" y="5886867"/>
            <a:ext cx="9525000" cy="2800767"/>
          </a:xfrm>
          <a:prstGeom prst="rect">
            <a:avLst/>
          </a:prstGeom>
        </p:spPr>
        <p:txBody>
          <a:bodyPr wrap="square">
            <a:spAutoFit/>
          </a:bodyPr>
          <a:lstStyle/>
          <a:p>
            <a:pPr marL="571500" lvl="0" indent="-571500" algn="just">
              <a:lnSpc>
                <a:spcPct val="200000"/>
              </a:lnSpc>
              <a:buFont typeface="Wingdings" panose="05000000000000000000" pitchFamily="2" charset="2"/>
              <a:buChar char="§"/>
            </a:pPr>
            <a:r>
              <a:rPr lang="fr-FR" sz="4400">
                <a:solidFill>
                  <a:prstClr val="black"/>
                </a:solidFill>
                <a:latin typeface="Arial" panose="020B0604020202020204" pitchFamily="34" charset="0"/>
                <a:ea typeface="Times New Roman" panose="02020603050405020304" pitchFamily="18" charset="0"/>
                <a:cs typeface="Arial" panose="020B0604020202020204" pitchFamily="34" charset="0"/>
              </a:rPr>
              <a:t>Trục đối xứng của (P) là đường thẳng x = 0, hay chính là trục Oy.</a:t>
            </a:r>
            <a:endParaRPr lang="en-US" sz="44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4068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alphaModFix amt="64000"/>
            </a:blip>
            <a:stretch>
              <a:fillRect t="-9222" b="-9222"/>
            </a:stretch>
          </a:blipFill>
        </p:spPr>
        <p:txBody>
          <a:bodyPr/>
          <a:lstStyle/>
          <a:p>
            <a:endParaRPr lang="en-US"/>
          </a:p>
        </p:txBody>
      </p:sp>
      <p:grpSp>
        <p:nvGrpSpPr>
          <p:cNvPr id="3" name="Group 3"/>
          <p:cNvGrpSpPr/>
          <p:nvPr/>
        </p:nvGrpSpPr>
        <p:grpSpPr>
          <a:xfrm>
            <a:off x="609600" y="495300"/>
            <a:ext cx="17002907" cy="1718239"/>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txBody>
            <a:bodyPr/>
            <a:lstStyle/>
            <a:p>
              <a:endParaRPr lang="en-US"/>
            </a:p>
          </p:txBody>
        </p:sp>
        <p:sp>
          <p:nvSpPr>
            <p:cNvPr id="5" name="TextBox 5"/>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24" name="TextBox 23"/>
          <p:cNvSpPr txBox="1"/>
          <p:nvPr/>
        </p:nvSpPr>
        <p:spPr>
          <a:xfrm>
            <a:off x="3586553" y="518160"/>
            <a:ext cx="11049000" cy="1427570"/>
          </a:xfrm>
          <a:prstGeom prst="rect">
            <a:avLst/>
          </a:prstGeom>
          <a:noFill/>
        </p:spPr>
        <p:txBody>
          <a:bodyPr wrap="square" rtlCol="0">
            <a:spAutoFit/>
          </a:bodyPr>
          <a:lstStyle/>
          <a:p>
            <a:pPr algn="ctr">
              <a:lnSpc>
                <a:spcPct val="150000"/>
              </a:lnSpc>
            </a:pPr>
            <a:r>
              <a:rPr lang="vi-VN" sz="6600" b="1" dirty="0">
                <a:solidFill>
                  <a:schemeClr val="bg1"/>
                </a:solidFill>
                <a:latin typeface="Arial" panose="020B0604020202020204" pitchFamily="34" charset="0"/>
                <a:cs typeface="Arial" panose="020B0604020202020204" pitchFamily="34" charset="0"/>
              </a:rPr>
              <a:t>LUYỆN TẬP</a:t>
            </a:r>
            <a:endParaRPr lang="en-US" sz="66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679975" y="2621094"/>
                <a:ext cx="16713200" cy="1330685"/>
              </a:xfrm>
              <a:prstGeom prst="rect">
                <a:avLst/>
              </a:prstGeom>
            </p:spPr>
            <p:txBody>
              <a:bodyPr wrap="square">
                <a:spAutoFit/>
              </a:bodyPr>
              <a:lstStyle/>
              <a:p>
                <a:pPr algn="ctr"/>
                <a:r>
                  <a:rPr lang="vi-VN" sz="4400" b="1">
                    <a:solidFill>
                      <a:srgbClr val="C00000"/>
                    </a:solidFill>
                    <a:latin typeface="Arial" panose="020B0604020202020204" pitchFamily="34" charset="0"/>
                    <a:cs typeface="Arial" panose="020B0604020202020204" pitchFamily="34" charset="0"/>
                  </a:rPr>
                  <a:t>Câu </a:t>
                </a:r>
                <a:r>
                  <a:rPr lang="vi-VN" sz="4400" b="1" dirty="0">
                    <a:solidFill>
                      <a:srgbClr val="C00000"/>
                    </a:solidFill>
                    <a:latin typeface="Arial" panose="020B0604020202020204" pitchFamily="34" charset="0"/>
                    <a:cs typeface="Arial" panose="020B0604020202020204" pitchFamily="34" charset="0"/>
                  </a:rPr>
                  <a:t>2</a:t>
                </a:r>
                <a:r>
                  <a:rPr lang="vi-VN" sz="4400" b="1">
                    <a:solidFill>
                      <a:srgbClr val="C00000"/>
                    </a:solidFill>
                    <a:latin typeface="Arial" panose="020B0604020202020204" pitchFamily="34" charset="0"/>
                    <a:cs typeface="Arial" panose="020B0604020202020204" pitchFamily="34" charset="0"/>
                  </a:rPr>
                  <a:t>. </a:t>
                </a:r>
                <a:r>
                  <a:rPr lang="vi-VN" sz="4400"/>
                  <a:t>Tập xác định của hàm số </a:t>
                </a:r>
                <a14:m>
                  <m:oMath xmlns:m="http://schemas.openxmlformats.org/officeDocument/2006/math">
                    <m:r>
                      <a:rPr lang="vi-VN" sz="5400" i="1">
                        <a:latin typeface="Cambria Math" panose="02040503050406030204" pitchFamily="18" charset="0"/>
                      </a:rPr>
                      <m:t>𝑦</m:t>
                    </m:r>
                    <m:r>
                      <a:rPr lang="vi-VN" sz="5400" i="1">
                        <a:latin typeface="Cambria Math" panose="02040503050406030204" pitchFamily="18" charset="0"/>
                      </a:rPr>
                      <m:t>=</m:t>
                    </m:r>
                    <m:f>
                      <m:fPr>
                        <m:ctrlPr>
                          <a:rPr lang="en-US" sz="5400" i="1">
                            <a:latin typeface="Cambria Math" panose="02040503050406030204" pitchFamily="18" charset="0"/>
                          </a:rPr>
                        </m:ctrlPr>
                      </m:fPr>
                      <m:num>
                        <m:r>
                          <a:rPr lang="vi-VN" sz="5400" i="1">
                            <a:latin typeface="Cambria Math" panose="02040503050406030204" pitchFamily="18" charset="0"/>
                          </a:rPr>
                          <m:t>1</m:t>
                        </m:r>
                      </m:num>
                      <m:den>
                        <m:r>
                          <a:rPr lang="vi-VN" sz="5400" i="1">
                            <a:latin typeface="Cambria Math" panose="02040503050406030204" pitchFamily="18" charset="0"/>
                          </a:rPr>
                          <m:t>2</m:t>
                        </m:r>
                        <m:func>
                          <m:funcPr>
                            <m:ctrlPr>
                              <a:rPr lang="en-US" sz="5400" i="1">
                                <a:latin typeface="Cambria Math" panose="02040503050406030204" pitchFamily="18" charset="0"/>
                              </a:rPr>
                            </m:ctrlPr>
                          </m:funcPr>
                          <m:fName>
                            <m:r>
                              <m:rPr>
                                <m:sty m:val="p"/>
                              </m:rPr>
                              <a:rPr lang="vi-VN" sz="5400">
                                <a:latin typeface="Cambria Math" panose="02040503050406030204" pitchFamily="18" charset="0"/>
                              </a:rPr>
                              <m:t>cos</m:t>
                            </m:r>
                          </m:fName>
                          <m:e>
                            <m:r>
                              <a:rPr lang="vi-VN" sz="5400" i="1">
                                <a:latin typeface="Cambria Math" panose="02040503050406030204" pitchFamily="18" charset="0"/>
                              </a:rPr>
                              <m:t>𝑥</m:t>
                            </m:r>
                          </m:e>
                        </m:func>
                        <m:r>
                          <a:rPr lang="vi-VN" sz="5400" i="1">
                            <a:latin typeface="Cambria Math" panose="02040503050406030204" pitchFamily="18" charset="0"/>
                          </a:rPr>
                          <m:t>−</m:t>
                        </m:r>
                        <m:rad>
                          <m:radPr>
                            <m:degHide m:val="on"/>
                            <m:ctrlPr>
                              <a:rPr lang="en-US" sz="5400" i="1">
                                <a:latin typeface="Cambria Math" panose="02040503050406030204" pitchFamily="18" charset="0"/>
                              </a:rPr>
                            </m:ctrlPr>
                          </m:radPr>
                          <m:deg/>
                          <m:e>
                            <m:r>
                              <a:rPr lang="vi-VN" sz="5400" i="1">
                                <a:latin typeface="Cambria Math" panose="02040503050406030204" pitchFamily="18" charset="0"/>
                              </a:rPr>
                              <m:t>3</m:t>
                            </m:r>
                          </m:e>
                        </m:rad>
                      </m:den>
                    </m:f>
                  </m:oMath>
                </a14:m>
                <a:r>
                  <a:rPr lang="vi-VN" sz="4400"/>
                  <a:t> là?</a:t>
                </a:r>
                <a:endParaRPr lang="en-US" sz="4400"/>
              </a:p>
            </p:txBody>
          </p:sp>
        </mc:Choice>
        <mc:Fallback xmlns="">
          <p:sp>
            <p:nvSpPr>
              <p:cNvPr id="25" name="Rectangle 24"/>
              <p:cNvSpPr>
                <a:spLocks noRot="1" noChangeAspect="1" noMove="1" noResize="1" noEditPoints="1" noAdjustHandles="1" noChangeArrowheads="1" noChangeShapeType="1" noTextEdit="1"/>
              </p:cNvSpPr>
              <p:nvPr/>
            </p:nvSpPr>
            <p:spPr>
              <a:xfrm>
                <a:off x="679975" y="2621094"/>
                <a:ext cx="16713200" cy="1330685"/>
              </a:xfrm>
              <a:prstGeom prst="rect">
                <a:avLst/>
              </a:prstGeom>
              <a:blipFill rotWithShape="0">
                <a:blip r:embed="rId7"/>
                <a:stretch>
                  <a:fillRect b="-13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Plaque 25"/>
              <p:cNvSpPr/>
              <p:nvPr/>
            </p:nvSpPr>
            <p:spPr>
              <a:xfrm>
                <a:off x="9309378" y="71247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4000" dirty="0">
                    <a:solidFill>
                      <a:schemeClr val="tx1"/>
                    </a:solidFill>
                    <a:latin typeface="Arial" panose="020B0604020202020204" pitchFamily="34" charset="0"/>
                    <a:cs typeface="Arial" panose="020B0604020202020204" pitchFamily="34" charset="0"/>
                  </a:rPr>
                  <a:t>D. </a:t>
                </a:r>
                <a14:m>
                  <m:oMath xmlns:m="http://schemas.openxmlformats.org/officeDocument/2006/math">
                    <m:r>
                      <m:rPr>
                        <m:sty m:val="p"/>
                      </m:rPr>
                      <a:rPr lang="fr-FR" sz="4000" i="0">
                        <a:solidFill>
                          <a:schemeClr val="tx1"/>
                        </a:solidFill>
                        <a:latin typeface="Cambria Math" panose="02040503050406030204" pitchFamily="18" charset="0"/>
                      </a:rPr>
                      <m:t>D</m:t>
                    </m:r>
                    <m:r>
                      <a:rPr lang="fr-FR" sz="4000" i="0">
                        <a:solidFill>
                          <a:schemeClr val="tx1"/>
                        </a:solidFill>
                        <a:latin typeface="Cambria Math" panose="02040503050406030204" pitchFamily="18" charset="0"/>
                      </a:rPr>
                      <m:t>=</m:t>
                    </m:r>
                    <m:r>
                      <a:rPr lang="fr-FR" sz="4000" i="0">
                        <a:solidFill>
                          <a:schemeClr val="tx1"/>
                        </a:solidFill>
                        <a:latin typeface="Cambria Math" panose="02040503050406030204" pitchFamily="18" charset="0"/>
                      </a:rPr>
                      <m:t>ℝ</m:t>
                    </m:r>
                    <m:r>
                      <a:rPr lang="fr-FR" sz="4000" i="0">
                        <a:solidFill>
                          <a:schemeClr val="tx1"/>
                        </a:solidFill>
                        <a:latin typeface="Cambria Math" panose="02040503050406030204" pitchFamily="18" charset="0"/>
                      </a:rPr>
                      <m:t>\ </m:t>
                    </m:r>
                    <m:d>
                      <m:dPr>
                        <m:begChr m:val="{"/>
                        <m:endChr m:val="}"/>
                        <m:ctrlPr>
                          <a:rPr lang="en-US" sz="4000" i="1">
                            <a:solidFill>
                              <a:schemeClr val="tx1"/>
                            </a:solidFill>
                            <a:latin typeface="Cambria Math" panose="02040503050406030204" pitchFamily="18" charset="0"/>
                          </a:rPr>
                        </m:ctrlPr>
                      </m:dPr>
                      <m:e>
                        <m:f>
                          <m:fPr>
                            <m:ctrlPr>
                              <a:rPr lang="en-US" sz="4000" i="1">
                                <a:solidFill>
                                  <a:schemeClr val="tx1"/>
                                </a:solidFill>
                                <a:latin typeface="Cambria Math" panose="02040503050406030204" pitchFamily="18" charset="0"/>
                              </a:rPr>
                            </m:ctrlPr>
                          </m:fPr>
                          <m:num>
                            <m:r>
                              <m:rPr>
                                <m:sty m:val="p"/>
                              </m:rPr>
                              <a:rPr lang="fr-FR" sz="4000" i="0">
                                <a:solidFill>
                                  <a:schemeClr val="tx1"/>
                                </a:solidFill>
                                <a:latin typeface="Cambria Math" panose="02040503050406030204" pitchFamily="18" charset="0"/>
                              </a:rPr>
                              <m:t>π</m:t>
                            </m:r>
                          </m:num>
                          <m:den>
                            <m:r>
                              <a:rPr lang="fr-FR" sz="4000" i="0">
                                <a:solidFill>
                                  <a:schemeClr val="tx1"/>
                                </a:solidFill>
                                <a:latin typeface="Cambria Math" panose="02040503050406030204" pitchFamily="18" charset="0"/>
                              </a:rPr>
                              <m:t>3</m:t>
                            </m:r>
                          </m:den>
                        </m:f>
                        <m:r>
                          <a:rPr lang="fr-FR" sz="4000" i="0">
                            <a:solidFill>
                              <a:schemeClr val="tx1"/>
                            </a:solidFill>
                            <a:latin typeface="Cambria Math" panose="02040503050406030204" pitchFamily="18" charset="0"/>
                          </a:rPr>
                          <m:t>+</m:t>
                        </m:r>
                        <m:r>
                          <m:rPr>
                            <m:sty m:val="p"/>
                          </m:rPr>
                          <a:rPr lang="fr-FR" sz="4000" i="0">
                            <a:solidFill>
                              <a:schemeClr val="tx1"/>
                            </a:solidFill>
                            <a:latin typeface="Cambria Math" panose="02040503050406030204" pitchFamily="18" charset="0"/>
                          </a:rPr>
                          <m:t>k</m:t>
                        </m:r>
                        <m:r>
                          <a:rPr lang="fr-FR" sz="4000" i="0">
                            <a:solidFill>
                              <a:schemeClr val="tx1"/>
                            </a:solidFill>
                            <a:latin typeface="Cambria Math" panose="02040503050406030204" pitchFamily="18" charset="0"/>
                          </a:rPr>
                          <m:t>2</m:t>
                        </m:r>
                        <m:r>
                          <m:rPr>
                            <m:sty m:val="p"/>
                          </m:rPr>
                          <a:rPr lang="fr-FR" sz="4000" i="0">
                            <a:solidFill>
                              <a:schemeClr val="tx1"/>
                            </a:solidFill>
                            <a:latin typeface="Cambria Math" panose="02040503050406030204" pitchFamily="18" charset="0"/>
                          </a:rPr>
                          <m:t>π</m:t>
                        </m:r>
                        <m:r>
                          <a:rPr lang="fr-FR" sz="4000" i="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fr-FR" sz="4000" i="0">
                                <a:solidFill>
                                  <a:schemeClr val="tx1"/>
                                </a:solidFill>
                                <a:latin typeface="Cambria Math" panose="02040503050406030204" pitchFamily="18" charset="0"/>
                              </a:rPr>
                              <m:t>2</m:t>
                            </m:r>
                            <m:r>
                              <m:rPr>
                                <m:sty m:val="p"/>
                              </m:rPr>
                              <a:rPr lang="fr-FR" sz="4000" i="0">
                                <a:solidFill>
                                  <a:schemeClr val="tx1"/>
                                </a:solidFill>
                                <a:latin typeface="Cambria Math" panose="02040503050406030204" pitchFamily="18" charset="0"/>
                              </a:rPr>
                              <m:t>π</m:t>
                            </m:r>
                          </m:num>
                          <m:den>
                            <m:r>
                              <a:rPr lang="fr-FR" sz="4000" i="0">
                                <a:solidFill>
                                  <a:schemeClr val="tx1"/>
                                </a:solidFill>
                                <a:latin typeface="Cambria Math" panose="02040503050406030204" pitchFamily="18" charset="0"/>
                              </a:rPr>
                              <m:t>3</m:t>
                            </m:r>
                          </m:den>
                        </m:f>
                        <m:r>
                          <a:rPr lang="fr-FR" sz="4000" i="0">
                            <a:solidFill>
                              <a:schemeClr val="tx1"/>
                            </a:solidFill>
                            <a:latin typeface="Cambria Math" panose="02040503050406030204" pitchFamily="18" charset="0"/>
                          </a:rPr>
                          <m:t>+</m:t>
                        </m:r>
                        <m:r>
                          <m:rPr>
                            <m:sty m:val="p"/>
                          </m:rPr>
                          <a:rPr lang="fr-FR" sz="4000" i="0">
                            <a:solidFill>
                              <a:schemeClr val="tx1"/>
                            </a:solidFill>
                            <a:latin typeface="Cambria Math" panose="02040503050406030204" pitchFamily="18" charset="0"/>
                          </a:rPr>
                          <m:t>k</m:t>
                        </m:r>
                        <m:r>
                          <a:rPr lang="fr-FR" sz="4000" i="0">
                            <a:solidFill>
                              <a:schemeClr val="tx1"/>
                            </a:solidFill>
                            <a:latin typeface="Cambria Math" panose="02040503050406030204" pitchFamily="18" charset="0"/>
                          </a:rPr>
                          <m:t>2</m:t>
                        </m:r>
                        <m:r>
                          <m:rPr>
                            <m:sty m:val="p"/>
                          </m:rPr>
                          <a:rPr lang="fr-FR" sz="4000" i="0">
                            <a:solidFill>
                              <a:schemeClr val="tx1"/>
                            </a:solidFill>
                            <a:latin typeface="Cambria Math" panose="02040503050406030204" pitchFamily="18" charset="0"/>
                          </a:rPr>
                          <m:t>π</m:t>
                        </m:r>
                        <m:r>
                          <a:rPr lang="fr-FR" sz="4000" i="0">
                            <a:solidFill>
                              <a:schemeClr val="tx1"/>
                            </a:solidFill>
                            <a:latin typeface="Cambria Math" panose="02040503050406030204" pitchFamily="18" charset="0"/>
                          </a:rPr>
                          <m:t>, </m:t>
                        </m:r>
                        <m:r>
                          <m:rPr>
                            <m:sty m:val="p"/>
                          </m:rPr>
                          <a:rPr lang="fr-FR" sz="4000" i="0">
                            <a:solidFill>
                              <a:schemeClr val="tx1"/>
                            </a:solidFill>
                            <a:latin typeface="Cambria Math" panose="02040503050406030204" pitchFamily="18" charset="0"/>
                          </a:rPr>
                          <m:t>k</m:t>
                        </m:r>
                        <m:r>
                          <a:rPr lang="fr-FR" sz="4000" i="0">
                            <a:solidFill>
                              <a:schemeClr val="tx1"/>
                            </a:solidFill>
                            <a:latin typeface="Cambria Math" panose="02040503050406030204" pitchFamily="18" charset="0"/>
                          </a:rPr>
                          <m:t>∈</m:t>
                        </m:r>
                        <m:r>
                          <a:rPr lang="fr-FR" sz="4000" i="0">
                            <a:solidFill>
                              <a:schemeClr val="tx1"/>
                            </a:solidFill>
                            <a:latin typeface="Cambria Math" panose="02040503050406030204" pitchFamily="18" charset="0"/>
                          </a:rPr>
                          <m:t>ℤ</m:t>
                        </m:r>
                      </m:e>
                    </m:d>
                  </m:oMath>
                </a14:m>
                <a:endParaRPr lang="en-US" sz="4000" dirty="0">
                  <a:solidFill>
                    <a:schemeClr val="tx1"/>
                  </a:solidFill>
                  <a:latin typeface="Arial" panose="020B0604020202020204" pitchFamily="34" charset="0"/>
                  <a:cs typeface="Arial" panose="020B0604020202020204" pitchFamily="34" charset="0"/>
                </a:endParaRPr>
              </a:p>
            </p:txBody>
          </p:sp>
        </mc:Choice>
        <mc:Fallback xmlns="">
          <p:sp>
            <p:nvSpPr>
              <p:cNvPr id="26" name="Plaque 25"/>
              <p:cNvSpPr>
                <a:spLocks noRot="1" noChangeAspect="1" noMove="1" noResize="1" noEditPoints="1" noAdjustHandles="1" noChangeArrowheads="1" noChangeShapeType="1" noTextEdit="1"/>
              </p:cNvSpPr>
              <p:nvPr/>
            </p:nvSpPr>
            <p:spPr>
              <a:xfrm>
                <a:off x="9309378" y="7124700"/>
                <a:ext cx="8165822" cy="2010532"/>
              </a:xfrm>
              <a:prstGeom prst="plaque">
                <a:avLst/>
              </a:prstGeom>
              <a:blipFill rotWithShape="0">
                <a:blip r:embed="rId8"/>
                <a:stretch>
                  <a:fillRect b="-20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Plaque 26"/>
              <p:cNvSpPr/>
              <p:nvPr/>
            </p:nvSpPr>
            <p:spPr>
              <a:xfrm>
                <a:off x="9309378" y="4649223"/>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4000" dirty="0">
                    <a:solidFill>
                      <a:schemeClr val="tx1"/>
                    </a:solidFill>
                    <a:latin typeface="Arial" panose="020B0604020202020204" pitchFamily="34" charset="0"/>
                    <a:cs typeface="Arial" panose="020B0604020202020204" pitchFamily="34" charset="0"/>
                  </a:rPr>
                  <a:t>B. </a:t>
                </a:r>
                <a14:m>
                  <m:oMath xmlns:m="http://schemas.openxmlformats.org/officeDocument/2006/math">
                    <m:r>
                      <m:rPr>
                        <m:sty m:val="p"/>
                      </m:rPr>
                      <a:rPr lang="vi-VN" sz="4000" i="0">
                        <a:solidFill>
                          <a:schemeClr val="tx1"/>
                        </a:solidFill>
                        <a:latin typeface="Cambria Math" panose="02040503050406030204" pitchFamily="18" charset="0"/>
                      </a:rPr>
                      <m:t>D</m:t>
                    </m:r>
                    <m:r>
                      <a:rPr lang="vi-VN" sz="4000" i="0">
                        <a:solidFill>
                          <a:schemeClr val="tx1"/>
                        </a:solidFill>
                        <a:latin typeface="Cambria Math" panose="02040503050406030204" pitchFamily="18" charset="0"/>
                      </a:rPr>
                      <m:t>=</m:t>
                    </m:r>
                    <m:r>
                      <a:rPr lang="vi-VN" sz="4000" i="0">
                        <a:solidFill>
                          <a:schemeClr val="tx1"/>
                        </a:solidFill>
                        <a:latin typeface="Cambria Math" panose="02040503050406030204" pitchFamily="18" charset="0"/>
                      </a:rPr>
                      <m:t>ℝ</m:t>
                    </m:r>
                    <m:r>
                      <a:rPr lang="vi-VN" sz="4000" i="0">
                        <a:solidFill>
                          <a:schemeClr val="tx1"/>
                        </a:solidFill>
                        <a:latin typeface="Cambria Math" panose="02040503050406030204" pitchFamily="18" charset="0"/>
                      </a:rPr>
                      <m:t>\ </m:t>
                    </m:r>
                    <m:d>
                      <m:dPr>
                        <m:begChr m:val="{"/>
                        <m:endChr m:val="}"/>
                        <m:ctrlPr>
                          <a:rPr lang="en-US" sz="4000" i="1">
                            <a:solidFill>
                              <a:schemeClr val="tx1"/>
                            </a:solidFill>
                            <a:latin typeface="Cambria Math" panose="02040503050406030204" pitchFamily="18" charset="0"/>
                          </a:rPr>
                        </m:ctrlPr>
                      </m:dPr>
                      <m:e>
                        <m:f>
                          <m:fPr>
                            <m:ctrlPr>
                              <a:rPr lang="en-US" sz="4000" i="1">
                                <a:solidFill>
                                  <a:schemeClr val="tx1"/>
                                </a:solidFill>
                                <a:latin typeface="Cambria Math" panose="02040503050406030204" pitchFamily="18" charset="0"/>
                              </a:rPr>
                            </m:ctrlPr>
                          </m:fPr>
                          <m:num>
                            <m:r>
                              <m:rPr>
                                <m:sty m:val="p"/>
                              </m:rPr>
                              <a:rPr lang="vi-VN" sz="4000" i="0">
                                <a:solidFill>
                                  <a:schemeClr val="tx1"/>
                                </a:solidFill>
                                <a:latin typeface="Cambria Math" panose="02040503050406030204" pitchFamily="18" charset="0"/>
                              </a:rPr>
                              <m:t>π</m:t>
                            </m:r>
                          </m:num>
                          <m:den>
                            <m:r>
                              <a:rPr lang="vi-VN" sz="4000" i="0">
                                <a:solidFill>
                                  <a:schemeClr val="tx1"/>
                                </a:solidFill>
                                <a:latin typeface="Cambria Math" panose="02040503050406030204" pitchFamily="18" charset="0"/>
                              </a:rPr>
                              <m:t>3</m:t>
                            </m:r>
                          </m:den>
                        </m:f>
                        <m:r>
                          <a:rPr lang="vi-VN" sz="4000" i="0">
                            <a:solidFill>
                              <a:schemeClr val="tx1"/>
                            </a:solidFill>
                            <a:latin typeface="Cambria Math" panose="02040503050406030204" pitchFamily="18" charset="0"/>
                          </a:rPr>
                          <m:t>+</m:t>
                        </m:r>
                        <m:r>
                          <m:rPr>
                            <m:sty m:val="p"/>
                          </m:rPr>
                          <a:rPr lang="vi-VN" sz="4000" i="0">
                            <a:solidFill>
                              <a:schemeClr val="tx1"/>
                            </a:solidFill>
                            <a:latin typeface="Cambria Math" panose="02040503050406030204" pitchFamily="18" charset="0"/>
                          </a:rPr>
                          <m:t>k</m:t>
                        </m:r>
                        <m:r>
                          <a:rPr lang="vi-VN" sz="4000" i="0">
                            <a:solidFill>
                              <a:schemeClr val="tx1"/>
                            </a:solidFill>
                            <a:latin typeface="Cambria Math" panose="02040503050406030204" pitchFamily="18" charset="0"/>
                          </a:rPr>
                          <m:t>2</m:t>
                        </m:r>
                        <m:r>
                          <m:rPr>
                            <m:sty m:val="p"/>
                          </m:rPr>
                          <a:rPr lang="vi-VN" sz="4000" i="0">
                            <a:solidFill>
                              <a:schemeClr val="tx1"/>
                            </a:solidFill>
                            <a:latin typeface="Cambria Math" panose="02040503050406030204" pitchFamily="18" charset="0"/>
                          </a:rPr>
                          <m:t>π</m:t>
                        </m:r>
                        <m:r>
                          <a:rPr lang="vi-VN" sz="4000" i="0">
                            <a:solidFill>
                              <a:schemeClr val="tx1"/>
                            </a:solidFill>
                            <a:latin typeface="Cambria Math" panose="02040503050406030204" pitchFamily="18" charset="0"/>
                          </a:rPr>
                          <m:t>, </m:t>
                        </m:r>
                        <m:r>
                          <m:rPr>
                            <m:sty m:val="p"/>
                          </m:rPr>
                          <a:rPr lang="vi-VN" sz="4000" i="0">
                            <a:solidFill>
                              <a:schemeClr val="tx1"/>
                            </a:solidFill>
                            <a:latin typeface="Cambria Math" panose="02040503050406030204" pitchFamily="18" charset="0"/>
                          </a:rPr>
                          <m:t>k</m:t>
                        </m:r>
                        <m:r>
                          <a:rPr lang="vi-VN" sz="4000" i="0">
                            <a:solidFill>
                              <a:schemeClr val="tx1"/>
                            </a:solidFill>
                            <a:latin typeface="Cambria Math" panose="02040503050406030204" pitchFamily="18" charset="0"/>
                          </a:rPr>
                          <m:t>∈</m:t>
                        </m:r>
                        <m:r>
                          <a:rPr lang="vi-VN" sz="4000" i="0">
                            <a:solidFill>
                              <a:schemeClr val="tx1"/>
                            </a:solidFill>
                            <a:latin typeface="Cambria Math" panose="02040503050406030204" pitchFamily="18" charset="0"/>
                          </a:rPr>
                          <m:t>ℤ</m:t>
                        </m:r>
                      </m:e>
                    </m:d>
                  </m:oMath>
                </a14:m>
                <a:endParaRPr lang="en-US" sz="4000" dirty="0">
                  <a:solidFill>
                    <a:schemeClr val="tx1"/>
                  </a:solidFill>
                  <a:latin typeface="Arial" panose="020B0604020202020204" pitchFamily="34" charset="0"/>
                  <a:cs typeface="Arial" panose="020B0604020202020204" pitchFamily="34" charset="0"/>
                </a:endParaRPr>
              </a:p>
            </p:txBody>
          </p:sp>
        </mc:Choice>
        <mc:Fallback xmlns="">
          <p:sp>
            <p:nvSpPr>
              <p:cNvPr id="27" name="Plaque 26"/>
              <p:cNvSpPr>
                <a:spLocks noRot="1" noChangeAspect="1" noMove="1" noResize="1" noEditPoints="1" noAdjustHandles="1" noChangeArrowheads="1" noChangeShapeType="1" noTextEdit="1"/>
              </p:cNvSpPr>
              <p:nvPr/>
            </p:nvSpPr>
            <p:spPr>
              <a:xfrm>
                <a:off x="9309378" y="4649223"/>
                <a:ext cx="8165822" cy="2010532"/>
              </a:xfrm>
              <a:prstGeom prst="plaque">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Plaque 27"/>
              <p:cNvSpPr/>
              <p:nvPr/>
            </p:nvSpPr>
            <p:spPr>
              <a:xfrm>
                <a:off x="756920" y="4660973"/>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A. </a:t>
                </a:r>
                <a14:m>
                  <m:oMath xmlns:m="http://schemas.openxmlformats.org/officeDocument/2006/math">
                    <m:r>
                      <m:rPr>
                        <m:sty m:val="p"/>
                      </m:rPr>
                      <a:rPr lang="vi-VN" sz="4000" i="0">
                        <a:solidFill>
                          <a:schemeClr val="tx1"/>
                        </a:solidFill>
                        <a:latin typeface="Cambria Math" panose="02040503050406030204" pitchFamily="18" charset="0"/>
                      </a:rPr>
                      <m:t>D</m:t>
                    </m:r>
                    <m:r>
                      <a:rPr lang="vi-VN" sz="4000" i="0">
                        <a:solidFill>
                          <a:schemeClr val="tx1"/>
                        </a:solidFill>
                        <a:latin typeface="Cambria Math" panose="02040503050406030204" pitchFamily="18" charset="0"/>
                      </a:rPr>
                      <m:t>=</m:t>
                    </m:r>
                    <m:r>
                      <a:rPr lang="vi-VN" sz="4000" i="0">
                        <a:solidFill>
                          <a:schemeClr val="tx1"/>
                        </a:solidFill>
                        <a:latin typeface="Cambria Math" panose="02040503050406030204" pitchFamily="18" charset="0"/>
                      </a:rPr>
                      <m:t>ℝ</m:t>
                    </m:r>
                    <m:r>
                      <a:rPr lang="vi-VN" sz="4000" i="0">
                        <a:solidFill>
                          <a:schemeClr val="tx1"/>
                        </a:solidFill>
                        <a:latin typeface="Cambria Math" panose="02040503050406030204" pitchFamily="18" charset="0"/>
                      </a:rPr>
                      <m:t>\ </m:t>
                    </m:r>
                    <m:d>
                      <m:dPr>
                        <m:begChr m:val="{"/>
                        <m:endChr m:val="}"/>
                        <m:ctrlPr>
                          <a:rPr lang="en-US" sz="4000" i="1">
                            <a:solidFill>
                              <a:schemeClr val="tx1"/>
                            </a:solidFill>
                            <a:latin typeface="Cambria Math" panose="02040503050406030204" pitchFamily="18" charset="0"/>
                          </a:rPr>
                        </m:ctrlPr>
                      </m:dPr>
                      <m:e>
                        <m:f>
                          <m:fPr>
                            <m:ctrlPr>
                              <a:rPr lang="en-US" sz="4000" i="1">
                                <a:solidFill>
                                  <a:schemeClr val="tx1"/>
                                </a:solidFill>
                                <a:latin typeface="Cambria Math" panose="02040503050406030204" pitchFamily="18" charset="0"/>
                              </a:rPr>
                            </m:ctrlPr>
                          </m:fPr>
                          <m:num>
                            <m:r>
                              <m:rPr>
                                <m:sty m:val="p"/>
                              </m:rPr>
                              <a:rPr lang="vi-VN" sz="4000" i="0">
                                <a:solidFill>
                                  <a:schemeClr val="tx1"/>
                                </a:solidFill>
                                <a:latin typeface="Cambria Math" panose="02040503050406030204" pitchFamily="18" charset="0"/>
                              </a:rPr>
                              <m:t>π</m:t>
                            </m:r>
                          </m:num>
                          <m:den>
                            <m:r>
                              <a:rPr lang="vi-VN" sz="4000" i="0">
                                <a:solidFill>
                                  <a:schemeClr val="tx1"/>
                                </a:solidFill>
                                <a:latin typeface="Cambria Math" panose="02040503050406030204" pitchFamily="18" charset="0"/>
                              </a:rPr>
                              <m:t>6</m:t>
                            </m:r>
                          </m:den>
                        </m:f>
                        <m:r>
                          <a:rPr lang="vi-VN" sz="4000" i="0">
                            <a:solidFill>
                              <a:schemeClr val="tx1"/>
                            </a:solidFill>
                            <a:latin typeface="Cambria Math" panose="02040503050406030204" pitchFamily="18" charset="0"/>
                          </a:rPr>
                          <m:t>+</m:t>
                        </m:r>
                        <m:r>
                          <m:rPr>
                            <m:sty m:val="p"/>
                          </m:rPr>
                          <a:rPr lang="vi-VN" sz="4000" i="0">
                            <a:solidFill>
                              <a:schemeClr val="tx1"/>
                            </a:solidFill>
                            <a:latin typeface="Cambria Math" panose="02040503050406030204" pitchFamily="18" charset="0"/>
                          </a:rPr>
                          <m:t>k</m:t>
                        </m:r>
                        <m:r>
                          <a:rPr lang="vi-VN" sz="4000" i="0">
                            <a:solidFill>
                              <a:schemeClr val="tx1"/>
                            </a:solidFill>
                            <a:latin typeface="Cambria Math" panose="02040503050406030204" pitchFamily="18" charset="0"/>
                          </a:rPr>
                          <m:t>2</m:t>
                        </m:r>
                        <m:r>
                          <m:rPr>
                            <m:sty m:val="p"/>
                          </m:rPr>
                          <a:rPr lang="vi-VN" sz="4000" i="0">
                            <a:solidFill>
                              <a:schemeClr val="tx1"/>
                            </a:solidFill>
                            <a:latin typeface="Cambria Math" panose="02040503050406030204" pitchFamily="18" charset="0"/>
                          </a:rPr>
                          <m:t>π</m:t>
                        </m:r>
                        <m:r>
                          <a:rPr lang="vi-VN" sz="4000" i="0">
                            <a:solidFill>
                              <a:schemeClr val="tx1"/>
                            </a:solidFill>
                            <a:latin typeface="Cambria Math" panose="02040503050406030204" pitchFamily="18" charset="0"/>
                          </a:rPr>
                          <m:t>, </m:t>
                        </m:r>
                        <m:r>
                          <m:rPr>
                            <m:sty m:val="p"/>
                          </m:rPr>
                          <a:rPr lang="vi-VN" sz="4000" i="0">
                            <a:solidFill>
                              <a:schemeClr val="tx1"/>
                            </a:solidFill>
                            <a:latin typeface="Cambria Math" panose="02040503050406030204" pitchFamily="18" charset="0"/>
                          </a:rPr>
                          <m:t>k</m:t>
                        </m:r>
                        <m:r>
                          <a:rPr lang="vi-VN" sz="4000" i="0">
                            <a:solidFill>
                              <a:schemeClr val="tx1"/>
                            </a:solidFill>
                            <a:latin typeface="Cambria Math" panose="02040503050406030204" pitchFamily="18" charset="0"/>
                          </a:rPr>
                          <m:t>∈</m:t>
                        </m:r>
                        <m:r>
                          <a:rPr lang="vi-VN" sz="4000" i="0">
                            <a:solidFill>
                              <a:schemeClr val="tx1"/>
                            </a:solidFill>
                            <a:latin typeface="Cambria Math" panose="02040503050406030204" pitchFamily="18" charset="0"/>
                          </a:rPr>
                          <m:t>ℤ</m:t>
                        </m:r>
                      </m:e>
                    </m:d>
                  </m:oMath>
                </a14:m>
                <a:endParaRPr lang="en-US" sz="4000" dirty="0">
                  <a:solidFill>
                    <a:schemeClr val="tx1"/>
                  </a:solidFill>
                  <a:latin typeface="Arial" panose="020B0604020202020204" pitchFamily="34" charset="0"/>
                  <a:cs typeface="Arial" panose="020B0604020202020204" pitchFamily="34" charset="0"/>
                </a:endParaRPr>
              </a:p>
            </p:txBody>
          </p:sp>
        </mc:Choice>
        <mc:Fallback xmlns="">
          <p:sp>
            <p:nvSpPr>
              <p:cNvPr id="28" name="Plaque 27"/>
              <p:cNvSpPr>
                <a:spLocks noRot="1" noChangeAspect="1" noMove="1" noResize="1" noEditPoints="1" noAdjustHandles="1" noChangeArrowheads="1" noChangeShapeType="1" noTextEdit="1"/>
              </p:cNvSpPr>
              <p:nvPr/>
            </p:nvSpPr>
            <p:spPr>
              <a:xfrm>
                <a:off x="756920" y="4660973"/>
                <a:ext cx="8165822" cy="2010532"/>
              </a:xfrm>
              <a:prstGeom prst="plaque">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Plaque 28"/>
              <p:cNvSpPr/>
              <p:nvPr/>
            </p:nvSpPr>
            <p:spPr>
              <a:xfrm>
                <a:off x="756920" y="71247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vi-VN" sz="4000" dirty="0">
                    <a:solidFill>
                      <a:schemeClr val="tx1"/>
                    </a:solidFill>
                    <a:latin typeface="Arial" panose="020B0604020202020204" pitchFamily="34" charset="0"/>
                    <a:cs typeface="Arial" panose="020B0604020202020204" pitchFamily="34" charset="0"/>
                  </a:rPr>
                  <a:t>C. </a:t>
                </a:r>
                <a14:m>
                  <m:oMath xmlns:m="http://schemas.openxmlformats.org/officeDocument/2006/math">
                    <m:r>
                      <m:rPr>
                        <m:sty m:val="p"/>
                      </m:rPr>
                      <a:rPr lang="fr-FR" sz="4000" i="0">
                        <a:solidFill>
                          <a:schemeClr val="tx1"/>
                        </a:solidFill>
                        <a:latin typeface="Cambria Math" panose="02040503050406030204" pitchFamily="18" charset="0"/>
                      </a:rPr>
                      <m:t>D</m:t>
                    </m:r>
                    <m:r>
                      <a:rPr lang="fr-FR" sz="4000" i="0">
                        <a:solidFill>
                          <a:schemeClr val="tx1"/>
                        </a:solidFill>
                        <a:latin typeface="Cambria Math" panose="02040503050406030204" pitchFamily="18" charset="0"/>
                      </a:rPr>
                      <m:t>=</m:t>
                    </m:r>
                    <m:r>
                      <a:rPr lang="fr-FR" sz="4000" i="0">
                        <a:solidFill>
                          <a:schemeClr val="tx1"/>
                        </a:solidFill>
                        <a:latin typeface="Cambria Math" panose="02040503050406030204" pitchFamily="18" charset="0"/>
                      </a:rPr>
                      <m:t>ℝ</m:t>
                    </m:r>
                    <m:r>
                      <a:rPr lang="fr-FR" sz="4000" i="0">
                        <a:solidFill>
                          <a:schemeClr val="tx1"/>
                        </a:solidFill>
                        <a:latin typeface="Cambria Math" panose="02040503050406030204" pitchFamily="18" charset="0"/>
                      </a:rPr>
                      <m:t>\ </m:t>
                    </m:r>
                    <m:d>
                      <m:dPr>
                        <m:begChr m:val="{"/>
                        <m:endChr m:val="}"/>
                        <m:ctrlPr>
                          <a:rPr lang="en-US" sz="4000" i="1">
                            <a:solidFill>
                              <a:schemeClr val="tx1"/>
                            </a:solidFill>
                            <a:latin typeface="Cambria Math" panose="02040503050406030204" pitchFamily="18" charset="0"/>
                          </a:rPr>
                        </m:ctrlPr>
                      </m:dPr>
                      <m:e>
                        <m:f>
                          <m:fPr>
                            <m:ctrlPr>
                              <a:rPr lang="en-US" sz="4000" i="1">
                                <a:solidFill>
                                  <a:schemeClr val="tx1"/>
                                </a:solidFill>
                                <a:latin typeface="Cambria Math" panose="02040503050406030204" pitchFamily="18" charset="0"/>
                              </a:rPr>
                            </m:ctrlPr>
                          </m:fPr>
                          <m:num>
                            <m:r>
                              <m:rPr>
                                <m:sty m:val="p"/>
                              </m:rPr>
                              <a:rPr lang="fr-FR" sz="4000" i="0">
                                <a:solidFill>
                                  <a:schemeClr val="tx1"/>
                                </a:solidFill>
                                <a:latin typeface="Cambria Math" panose="02040503050406030204" pitchFamily="18" charset="0"/>
                              </a:rPr>
                              <m:t>π</m:t>
                            </m:r>
                          </m:num>
                          <m:den>
                            <m:r>
                              <a:rPr lang="fr-FR" sz="4000" i="0">
                                <a:solidFill>
                                  <a:schemeClr val="tx1"/>
                                </a:solidFill>
                                <a:latin typeface="Cambria Math" panose="02040503050406030204" pitchFamily="18" charset="0"/>
                              </a:rPr>
                              <m:t>6</m:t>
                            </m:r>
                          </m:den>
                        </m:f>
                        <m:r>
                          <a:rPr lang="fr-FR" sz="4000" i="0">
                            <a:solidFill>
                              <a:schemeClr val="tx1"/>
                            </a:solidFill>
                            <a:latin typeface="Cambria Math" panose="02040503050406030204" pitchFamily="18" charset="0"/>
                          </a:rPr>
                          <m:t>+</m:t>
                        </m:r>
                        <m:r>
                          <m:rPr>
                            <m:sty m:val="p"/>
                          </m:rPr>
                          <a:rPr lang="fr-FR" sz="4000" i="0">
                            <a:solidFill>
                              <a:schemeClr val="tx1"/>
                            </a:solidFill>
                            <a:latin typeface="Cambria Math" panose="02040503050406030204" pitchFamily="18" charset="0"/>
                          </a:rPr>
                          <m:t>k</m:t>
                        </m:r>
                        <m:r>
                          <a:rPr lang="fr-FR" sz="4000" i="0">
                            <a:solidFill>
                              <a:schemeClr val="tx1"/>
                            </a:solidFill>
                            <a:latin typeface="Cambria Math" panose="02040503050406030204" pitchFamily="18" charset="0"/>
                          </a:rPr>
                          <m:t>2</m:t>
                        </m:r>
                        <m:r>
                          <m:rPr>
                            <m:sty m:val="p"/>
                          </m:rPr>
                          <a:rPr lang="fr-FR" sz="4000" i="0">
                            <a:solidFill>
                              <a:schemeClr val="tx1"/>
                            </a:solidFill>
                            <a:latin typeface="Cambria Math" panose="02040503050406030204" pitchFamily="18" charset="0"/>
                          </a:rPr>
                          <m:t>π</m:t>
                        </m:r>
                        <m:r>
                          <a:rPr lang="fr-FR" sz="4000" i="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m:rPr>
                                <m:sty m:val="p"/>
                              </m:rPr>
                              <a:rPr lang="fr-FR" sz="4000" i="0">
                                <a:solidFill>
                                  <a:schemeClr val="tx1"/>
                                </a:solidFill>
                                <a:latin typeface="Cambria Math" panose="02040503050406030204" pitchFamily="18" charset="0"/>
                              </a:rPr>
                              <m:t>π</m:t>
                            </m:r>
                          </m:num>
                          <m:den>
                            <m:r>
                              <a:rPr lang="fr-FR" sz="4000" i="0">
                                <a:solidFill>
                                  <a:schemeClr val="tx1"/>
                                </a:solidFill>
                                <a:latin typeface="Cambria Math" panose="02040503050406030204" pitchFamily="18" charset="0"/>
                              </a:rPr>
                              <m:t>6</m:t>
                            </m:r>
                          </m:den>
                        </m:f>
                        <m:r>
                          <a:rPr lang="fr-FR" sz="4000" i="0">
                            <a:solidFill>
                              <a:schemeClr val="tx1"/>
                            </a:solidFill>
                            <a:latin typeface="Cambria Math" panose="02040503050406030204" pitchFamily="18" charset="0"/>
                          </a:rPr>
                          <m:t>+</m:t>
                        </m:r>
                        <m:r>
                          <m:rPr>
                            <m:sty m:val="p"/>
                          </m:rPr>
                          <a:rPr lang="fr-FR" sz="4000" i="0">
                            <a:solidFill>
                              <a:schemeClr val="tx1"/>
                            </a:solidFill>
                            <a:latin typeface="Cambria Math" panose="02040503050406030204" pitchFamily="18" charset="0"/>
                          </a:rPr>
                          <m:t>k</m:t>
                        </m:r>
                        <m:r>
                          <a:rPr lang="fr-FR" sz="4000" i="0">
                            <a:solidFill>
                              <a:schemeClr val="tx1"/>
                            </a:solidFill>
                            <a:latin typeface="Cambria Math" panose="02040503050406030204" pitchFamily="18" charset="0"/>
                          </a:rPr>
                          <m:t>2</m:t>
                        </m:r>
                        <m:r>
                          <m:rPr>
                            <m:sty m:val="p"/>
                          </m:rPr>
                          <a:rPr lang="fr-FR" sz="4000" i="0">
                            <a:solidFill>
                              <a:schemeClr val="tx1"/>
                            </a:solidFill>
                            <a:latin typeface="Cambria Math" panose="02040503050406030204" pitchFamily="18" charset="0"/>
                          </a:rPr>
                          <m:t>π</m:t>
                        </m:r>
                        <m:r>
                          <a:rPr lang="fr-FR" sz="4000" i="0">
                            <a:solidFill>
                              <a:schemeClr val="tx1"/>
                            </a:solidFill>
                            <a:latin typeface="Cambria Math" panose="02040503050406030204" pitchFamily="18" charset="0"/>
                          </a:rPr>
                          <m:t>, </m:t>
                        </m:r>
                        <m:r>
                          <m:rPr>
                            <m:sty m:val="p"/>
                          </m:rPr>
                          <a:rPr lang="fr-FR" sz="4000" i="0">
                            <a:solidFill>
                              <a:schemeClr val="tx1"/>
                            </a:solidFill>
                            <a:latin typeface="Cambria Math" panose="02040503050406030204" pitchFamily="18" charset="0"/>
                          </a:rPr>
                          <m:t>k</m:t>
                        </m:r>
                        <m:r>
                          <a:rPr lang="fr-FR" sz="4000" i="0">
                            <a:solidFill>
                              <a:schemeClr val="tx1"/>
                            </a:solidFill>
                            <a:latin typeface="Cambria Math" panose="02040503050406030204" pitchFamily="18" charset="0"/>
                          </a:rPr>
                          <m:t>∈</m:t>
                        </m:r>
                        <m:r>
                          <a:rPr lang="fr-FR" sz="4000" i="0">
                            <a:solidFill>
                              <a:schemeClr val="tx1"/>
                            </a:solidFill>
                            <a:latin typeface="Cambria Math" panose="02040503050406030204" pitchFamily="18" charset="0"/>
                          </a:rPr>
                          <m:t>ℤ</m:t>
                        </m:r>
                      </m:e>
                    </m:d>
                  </m:oMath>
                </a14:m>
                <a:endParaRPr lang="en-US" sz="4000" dirty="0">
                  <a:solidFill>
                    <a:schemeClr val="tx1"/>
                  </a:solidFill>
                  <a:latin typeface="Arial" panose="020B0604020202020204" pitchFamily="34" charset="0"/>
                  <a:cs typeface="Arial" panose="020B0604020202020204" pitchFamily="34" charset="0"/>
                </a:endParaRPr>
              </a:p>
            </p:txBody>
          </p:sp>
        </mc:Choice>
        <mc:Fallback xmlns="">
          <p:sp>
            <p:nvSpPr>
              <p:cNvPr id="29" name="Plaque 28"/>
              <p:cNvSpPr>
                <a:spLocks noRot="1" noChangeAspect="1" noMove="1" noResize="1" noEditPoints="1" noAdjustHandles="1" noChangeArrowheads="1" noChangeShapeType="1" noTextEdit="1"/>
              </p:cNvSpPr>
              <p:nvPr/>
            </p:nvSpPr>
            <p:spPr>
              <a:xfrm>
                <a:off x="756920" y="7124700"/>
                <a:ext cx="8165822" cy="2010532"/>
              </a:xfrm>
              <a:prstGeom prst="plaque">
                <a:avLst/>
              </a:prstGeom>
              <a:blipFill rotWithShape="0">
                <a:blip r:embed="rId11"/>
                <a:stretch>
                  <a:fillRect b="-2096"/>
                </a:stretch>
              </a:blipFill>
            </p:spPr>
            <p:txBody>
              <a:bodyPr/>
              <a:lstStyle/>
              <a:p>
                <a:r>
                  <a:rPr lang="en-US">
                    <a:noFill/>
                  </a:rPr>
                  <a:t> </a:t>
                </a:r>
              </a:p>
            </p:txBody>
          </p:sp>
        </mc:Fallback>
      </mc:AlternateContent>
      <p:pic>
        <p:nvPicPr>
          <p:cNvPr id="30" name="Correct sound effect and wrong sound effect (mp3cut.net)">
            <a:hlinkClick r:id="" action="ppaction://media"/>
            <a:extLst>
              <a:ext uri="{FF2B5EF4-FFF2-40B4-BE49-F238E27FC236}">
                <a16:creationId xmlns:a16="http://schemas.microsoft.com/office/drawing/2014/main" xmlns=""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442362" y="-637266"/>
            <a:ext cx="487363" cy="487363"/>
          </a:xfrm>
          <a:prstGeom prst="rect">
            <a:avLst/>
          </a:prstGeom>
        </p:spPr>
      </p:pic>
      <p:pic>
        <p:nvPicPr>
          <p:cNvPr id="31" name="Picture 5">
            <a:extLst>
              <a:ext uri="{FF2B5EF4-FFF2-40B4-BE49-F238E27FC236}">
                <a16:creationId xmlns:a16="http://schemas.microsoft.com/office/drawing/2014/main" xmlns="" id="{6ED69A8E-3629-71D5-BBA5-B0D841236B4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624179" y="7626922"/>
            <a:ext cx="1267531" cy="1103263"/>
          </a:xfrm>
          <a:prstGeom prst="rect">
            <a:avLst/>
          </a:prstGeom>
        </p:spPr>
      </p:pic>
      <p:pic>
        <p:nvPicPr>
          <p:cNvPr id="32" name="Picture 10">
            <a:extLst>
              <a:ext uri="{FF2B5EF4-FFF2-40B4-BE49-F238E27FC236}">
                <a16:creationId xmlns:a16="http://schemas.microsoft.com/office/drawing/2014/main" xmlns="" id="{93F2F73B-7500-D6CF-7EC0-81FB4463381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012221" y="5141682"/>
            <a:ext cx="1263186" cy="1125383"/>
          </a:xfrm>
          <a:prstGeom prst="rect">
            <a:avLst/>
          </a:prstGeom>
        </p:spPr>
      </p:pic>
      <p:pic>
        <p:nvPicPr>
          <p:cNvPr id="33" name="Picture 10">
            <a:extLst>
              <a:ext uri="{FF2B5EF4-FFF2-40B4-BE49-F238E27FC236}">
                <a16:creationId xmlns:a16="http://schemas.microsoft.com/office/drawing/2014/main" xmlns="" id="{FBEB367B-911F-64C4-9BB5-C939C681C38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628524" y="5103547"/>
            <a:ext cx="1263186" cy="1125383"/>
          </a:xfrm>
          <a:prstGeom prst="rect">
            <a:avLst/>
          </a:prstGeom>
        </p:spPr>
      </p:pic>
      <p:pic>
        <p:nvPicPr>
          <p:cNvPr id="34" name="Picture 10">
            <a:extLst>
              <a:ext uri="{FF2B5EF4-FFF2-40B4-BE49-F238E27FC236}">
                <a16:creationId xmlns:a16="http://schemas.microsoft.com/office/drawing/2014/main" xmlns="" id="{2968104A-E55D-7895-FFF7-2F96E1FA4E1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012221" y="7653603"/>
            <a:ext cx="1263186" cy="1125383"/>
          </a:xfrm>
          <a:prstGeom prst="rect">
            <a:avLst/>
          </a:prstGeom>
        </p:spPr>
      </p:pic>
      <p:pic>
        <p:nvPicPr>
          <p:cNvPr id="35" name="Correct sound effect and wrong sound effect (mp3cut.net) (1)">
            <a:hlinkClick r:id="" action="ppaction://media"/>
            <a:extLst>
              <a:ext uri="{FF2B5EF4-FFF2-40B4-BE49-F238E27FC236}">
                <a16:creationId xmlns:a16="http://schemas.microsoft.com/office/drawing/2014/main" xmlns=""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549212" y="-637266"/>
            <a:ext cx="487363" cy="487363"/>
          </a:xfrm>
          <a:prstGeom prst="rect">
            <a:avLst/>
          </a:prstGeom>
        </p:spPr>
      </p:pic>
    </p:spTree>
    <p:extLst>
      <p:ext uri="{BB962C8B-B14F-4D97-AF65-F5344CB8AC3E}">
        <p14:creationId xmlns:p14="http://schemas.microsoft.com/office/powerpoint/2010/main" val="209501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lt">
                                    <p:tmPct val="0"/>
                                  </p:iterate>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lt">
                                    <p:tmPct val="0"/>
                                  </p:iterate>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0"/>
                </p:tgtEl>
              </p:cMediaNode>
            </p:audio>
            <p:audio>
              <p:cMediaNode vol="80000">
                <p:cTn id="25" fill="hold" display="0">
                  <p:stCondLst>
                    <p:cond delay="indefinite"/>
                  </p:stCondLst>
                  <p:endCondLst>
                    <p:cond evt="onStopAudio" delay="0">
                      <p:tgtEl>
                        <p:sldTgt/>
                      </p:tgtEl>
                    </p:cond>
                  </p:endCondLst>
                </p:cTn>
                <p:tgtEl>
                  <p:spTgt spid="35"/>
                </p:tgtEl>
              </p:cMediaNode>
            </p:audio>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862" fill="hold"/>
                                        <p:tgtEl>
                                          <p:spTgt spid="35"/>
                                        </p:tgtEl>
                                      </p:cBhvr>
                                    </p:cmd>
                                  </p:childTnLst>
                                </p:cTn>
                              </p:par>
                              <p:par>
                                <p:cTn id="33" presetID="26" presetClass="emph" presetSubtype="0" repeatCount="4000" fill="hold" grpId="1" nodeType="withEffect">
                                  <p:stCondLst>
                                    <p:cond delay="0"/>
                                  </p:stCondLst>
                                  <p:iterate type="lt">
                                    <p:tmPct val="0"/>
                                  </p:iterate>
                                  <p:childTnLst>
                                    <p:animEffect transition="out" filter="fade">
                                      <p:cBhvr>
                                        <p:cTn id="34" dur="500" tmFilter="0, 0; .2, .5; .8, .5; 1, 0"/>
                                        <p:tgtEl>
                                          <p:spTgt spid="26"/>
                                        </p:tgtEl>
                                      </p:cBhvr>
                                    </p:animEffect>
                                    <p:animScale>
                                      <p:cBhvr>
                                        <p:cTn id="35" dur="250" autoRev="1" fill="hold"/>
                                        <p:tgtEl>
                                          <p:spTgt spid="26"/>
                                        </p:tgtEl>
                                      </p:cBhvr>
                                      <p:by x="105000" y="105000"/>
                                    </p:animScale>
                                  </p:childTnLst>
                                </p:cTn>
                              </p:par>
                              <p:par>
                                <p:cTn id="36" presetID="1" presetClass="emph" presetSubtype="2" fill="hold" grpId="2" nodeType="withEffect">
                                  <p:stCondLst>
                                    <p:cond delay="0"/>
                                  </p:stCondLst>
                                  <p:childTnLst>
                                    <p:animClr clrSpc="rgb" dir="cw">
                                      <p:cBhvr>
                                        <p:cTn id="37" dur="500" fill="hold"/>
                                        <p:tgtEl>
                                          <p:spTgt spid="26"/>
                                        </p:tgtEl>
                                        <p:attrNameLst>
                                          <p:attrName>fillcolor</p:attrName>
                                        </p:attrNameLst>
                                      </p:cBhvr>
                                      <p:to>
                                        <a:srgbClr val="E5B9B7"/>
                                      </p:to>
                                    </p:animClr>
                                    <p:set>
                                      <p:cBhvr>
                                        <p:cTn id="38" dur="500" fill="hold"/>
                                        <p:tgtEl>
                                          <p:spTgt spid="26"/>
                                        </p:tgtEl>
                                        <p:attrNameLst>
                                          <p:attrName>fill.type</p:attrName>
                                        </p:attrNameLst>
                                      </p:cBhvr>
                                      <p:to>
                                        <p:strVal val="solid"/>
                                      </p:to>
                                    </p:set>
                                    <p:set>
                                      <p:cBhvr>
                                        <p:cTn id="39"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862" fill="hold"/>
                                        <p:tgtEl>
                                          <p:spTgt spid="35"/>
                                        </p:tgtEl>
                                      </p:cBhvr>
                                    </p:cmd>
                                  </p:childTnLst>
                                </p:cTn>
                              </p:par>
                              <p:par>
                                <p:cTn id="47" presetID="26" presetClass="emph" presetSubtype="0" repeatCount="4000" fill="hold" grpId="1" nodeType="withEffect">
                                  <p:stCondLst>
                                    <p:cond delay="0"/>
                                  </p:stCondLst>
                                  <p:iterate type="lt">
                                    <p:tmPct val="0"/>
                                  </p:iterate>
                                  <p:childTnLst>
                                    <p:animEffect transition="out" filter="fade">
                                      <p:cBhvr>
                                        <p:cTn id="48" dur="500" tmFilter="0, 0; .2, .5; .8, .5; 1, 0"/>
                                        <p:tgtEl>
                                          <p:spTgt spid="28"/>
                                        </p:tgtEl>
                                      </p:cBhvr>
                                    </p:animEffect>
                                    <p:animScale>
                                      <p:cBhvr>
                                        <p:cTn id="49" dur="250" autoRev="1" fill="hold"/>
                                        <p:tgtEl>
                                          <p:spTgt spid="28"/>
                                        </p:tgtEl>
                                      </p:cBhvr>
                                      <p:by x="105000" y="105000"/>
                                    </p:animScale>
                                  </p:childTnLst>
                                </p:cTn>
                              </p:par>
                              <p:par>
                                <p:cTn id="50" presetID="1" presetClass="emph" presetSubtype="2" fill="hold" grpId="2" nodeType="withEffect">
                                  <p:stCondLst>
                                    <p:cond delay="0"/>
                                  </p:stCondLst>
                                  <p:childTnLst>
                                    <p:animClr clrSpc="rgb" dir="cw">
                                      <p:cBhvr>
                                        <p:cTn id="51" dur="500" fill="hold"/>
                                        <p:tgtEl>
                                          <p:spTgt spid="28"/>
                                        </p:tgtEl>
                                        <p:attrNameLst>
                                          <p:attrName>fillcolor</p:attrName>
                                        </p:attrNameLst>
                                      </p:cBhvr>
                                      <p:to>
                                        <a:srgbClr val="E5B9B7"/>
                                      </p:to>
                                    </p:animClr>
                                    <p:set>
                                      <p:cBhvr>
                                        <p:cTn id="52" dur="500" fill="hold"/>
                                        <p:tgtEl>
                                          <p:spTgt spid="28"/>
                                        </p:tgtEl>
                                        <p:attrNameLst>
                                          <p:attrName>fill.type</p:attrName>
                                        </p:attrNameLst>
                                      </p:cBhvr>
                                      <p:to>
                                        <p:strVal val="solid"/>
                                      </p:to>
                                    </p:set>
                                    <p:set>
                                      <p:cBhvr>
                                        <p:cTn id="5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835" fill="hold"/>
                                        <p:tgtEl>
                                          <p:spTgt spid="30"/>
                                        </p:tgtEl>
                                      </p:cBhvr>
                                    </p:cmd>
                                  </p:childTnLst>
                                </p:cTn>
                              </p:par>
                              <p:par>
                                <p:cTn id="61" presetID="26" presetClass="emph" presetSubtype="0" repeatCount="4000" fill="hold" grpId="1" nodeType="withEffect">
                                  <p:stCondLst>
                                    <p:cond delay="0"/>
                                  </p:stCondLst>
                                  <p:iterate type="lt">
                                    <p:tmPct val="0"/>
                                  </p:iterate>
                                  <p:childTnLst>
                                    <p:animEffect transition="out" filter="fade">
                                      <p:cBhvr>
                                        <p:cTn id="62" dur="500" tmFilter="0, 0; .2, .5; .8, .5; 1, 0"/>
                                        <p:tgtEl>
                                          <p:spTgt spid="29"/>
                                        </p:tgtEl>
                                      </p:cBhvr>
                                    </p:animEffect>
                                    <p:animScale>
                                      <p:cBhvr>
                                        <p:cTn id="63" dur="250" autoRev="1" fill="hold"/>
                                        <p:tgtEl>
                                          <p:spTgt spid="29"/>
                                        </p:tgtEl>
                                      </p:cBhvr>
                                      <p:by x="105000" y="105000"/>
                                    </p:animScale>
                                  </p:childTnLst>
                                </p:cTn>
                              </p:par>
                              <p:par>
                                <p:cTn id="64" presetID="1" presetClass="emph" presetSubtype="2" fill="hold" grpId="2" nodeType="withEffect">
                                  <p:stCondLst>
                                    <p:cond delay="0"/>
                                  </p:stCondLst>
                                  <p:childTnLst>
                                    <p:animClr clrSpc="rgb" dir="cw">
                                      <p:cBhvr>
                                        <p:cTn id="65" dur="500" fill="hold"/>
                                        <p:tgtEl>
                                          <p:spTgt spid="29"/>
                                        </p:tgtEl>
                                        <p:attrNameLst>
                                          <p:attrName>fillcolor</p:attrName>
                                        </p:attrNameLst>
                                      </p:cBhvr>
                                      <p:to>
                                        <a:srgbClr val="C3D69B"/>
                                      </p:to>
                                    </p:animClr>
                                    <p:set>
                                      <p:cBhvr>
                                        <p:cTn id="66" dur="500" fill="hold"/>
                                        <p:tgtEl>
                                          <p:spTgt spid="29"/>
                                        </p:tgtEl>
                                        <p:attrNameLst>
                                          <p:attrName>fill.type</p:attrName>
                                        </p:attrNameLst>
                                      </p:cBhvr>
                                      <p:to>
                                        <p:strVal val="solid"/>
                                      </p:to>
                                    </p:set>
                                    <p:set>
                                      <p:cBhvr>
                                        <p:cTn id="67"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68" restart="whenNotActive" fill="hold" evtFilter="cancelBubble" nodeType="interactiveSeq">
                <p:stCondLst>
                  <p:cond evt="onClick" delay="0">
                    <p:tgtEl>
                      <p:spTgt spid="27"/>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mediacall" presetSubtype="0" fill="hold" nodeType="withEffect">
                                  <p:stCondLst>
                                    <p:cond delay="0"/>
                                  </p:stCondLst>
                                  <p:childTnLst>
                                    <p:cmd type="call" cmd="playFrom(0.0)">
                                      <p:cBhvr>
                                        <p:cTn id="74" dur="862" fill="hold"/>
                                        <p:tgtEl>
                                          <p:spTgt spid="35"/>
                                        </p:tgtEl>
                                      </p:cBhvr>
                                    </p:cmd>
                                  </p:childTnLst>
                                </p:cTn>
                              </p:par>
                              <p:par>
                                <p:cTn id="75" presetID="26" presetClass="emph" presetSubtype="0" repeatCount="4000" fill="hold" grpId="1" nodeType="withEffect">
                                  <p:stCondLst>
                                    <p:cond delay="0"/>
                                  </p:stCondLst>
                                  <p:iterate type="lt">
                                    <p:tmPct val="0"/>
                                  </p:iterate>
                                  <p:childTnLst>
                                    <p:animEffect transition="out" filter="fade">
                                      <p:cBhvr>
                                        <p:cTn id="76" dur="500" tmFilter="0, 0; .2, .5; .8, .5; 1, 0"/>
                                        <p:tgtEl>
                                          <p:spTgt spid="27"/>
                                        </p:tgtEl>
                                      </p:cBhvr>
                                    </p:animEffect>
                                    <p:animScale>
                                      <p:cBhvr>
                                        <p:cTn id="77" dur="250" autoRev="1" fill="hold"/>
                                        <p:tgtEl>
                                          <p:spTgt spid="27"/>
                                        </p:tgtEl>
                                      </p:cBhvr>
                                      <p:by x="105000" y="105000"/>
                                    </p:animScale>
                                  </p:childTnLst>
                                </p:cTn>
                              </p:par>
                              <p:par>
                                <p:cTn id="78" presetID="1" presetClass="emph" presetSubtype="2" fill="hold" grpId="2" nodeType="withEffect">
                                  <p:stCondLst>
                                    <p:cond delay="0"/>
                                  </p:stCondLst>
                                  <p:childTnLst>
                                    <p:animClr clrSpc="rgb" dir="cw">
                                      <p:cBhvr>
                                        <p:cTn id="79" dur="500" fill="hold"/>
                                        <p:tgtEl>
                                          <p:spTgt spid="27"/>
                                        </p:tgtEl>
                                        <p:attrNameLst>
                                          <p:attrName>fillcolor</p:attrName>
                                        </p:attrNameLst>
                                      </p:cBhvr>
                                      <p:to>
                                        <a:srgbClr val="E5B9B7"/>
                                      </p:to>
                                    </p:animClr>
                                    <p:set>
                                      <p:cBhvr>
                                        <p:cTn id="80" dur="500" fill="hold"/>
                                        <p:tgtEl>
                                          <p:spTgt spid="27"/>
                                        </p:tgtEl>
                                        <p:attrNameLst>
                                          <p:attrName>fill.type</p:attrName>
                                        </p:attrNameLst>
                                      </p:cBhvr>
                                      <p:to>
                                        <p:strVal val="solid"/>
                                      </p:to>
                                    </p:set>
                                    <p:set>
                                      <p:cBhvr>
                                        <p:cTn id="8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5" grpId="0"/>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alphaModFix amt="64000"/>
            </a:blip>
            <a:stretch>
              <a:fillRect t="-9222" b="-9222"/>
            </a:stretch>
          </a:blipFill>
        </p:spPr>
        <p:txBody>
          <a:bodyPr/>
          <a:lstStyle/>
          <a:p>
            <a:endParaRPr lang="en-US"/>
          </a:p>
        </p:txBody>
      </p:sp>
      <p:grpSp>
        <p:nvGrpSpPr>
          <p:cNvPr id="3" name="Group 3"/>
          <p:cNvGrpSpPr/>
          <p:nvPr/>
        </p:nvGrpSpPr>
        <p:grpSpPr>
          <a:xfrm>
            <a:off x="609600" y="495300"/>
            <a:ext cx="17002907" cy="1718239"/>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txBody>
            <a:bodyPr/>
            <a:lstStyle/>
            <a:p>
              <a:endParaRPr lang="en-US"/>
            </a:p>
          </p:txBody>
        </p:sp>
        <p:sp>
          <p:nvSpPr>
            <p:cNvPr id="5" name="TextBox 5"/>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24" name="TextBox 23"/>
          <p:cNvSpPr txBox="1"/>
          <p:nvPr/>
        </p:nvSpPr>
        <p:spPr>
          <a:xfrm>
            <a:off x="3586553" y="518160"/>
            <a:ext cx="11049000" cy="1427570"/>
          </a:xfrm>
          <a:prstGeom prst="rect">
            <a:avLst/>
          </a:prstGeom>
          <a:noFill/>
        </p:spPr>
        <p:txBody>
          <a:bodyPr wrap="square" rtlCol="0">
            <a:spAutoFit/>
          </a:bodyPr>
          <a:lstStyle/>
          <a:p>
            <a:pPr algn="ctr">
              <a:lnSpc>
                <a:spcPct val="150000"/>
              </a:lnSpc>
            </a:pPr>
            <a:r>
              <a:rPr lang="vi-VN" sz="6600" b="1" dirty="0">
                <a:solidFill>
                  <a:schemeClr val="bg1"/>
                </a:solidFill>
                <a:latin typeface="Arial" panose="020B0604020202020204" pitchFamily="34" charset="0"/>
                <a:cs typeface="Arial" panose="020B0604020202020204" pitchFamily="34" charset="0"/>
              </a:rPr>
              <a:t>LUYỆN TẬP</a:t>
            </a:r>
            <a:endParaRPr lang="en-US" sz="66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2103333" y="2970856"/>
                <a:ext cx="14015440" cy="769441"/>
              </a:xfrm>
              <a:prstGeom prst="rect">
                <a:avLst/>
              </a:prstGeom>
            </p:spPr>
            <p:txBody>
              <a:bodyPr wrap="none">
                <a:spAutoFit/>
              </a:bodyPr>
              <a:lstStyle/>
              <a:p>
                <a:pPr algn="ctr"/>
                <a:r>
                  <a:rPr lang="vi-VN" sz="4400" b="1">
                    <a:solidFill>
                      <a:srgbClr val="C00000"/>
                    </a:solidFill>
                    <a:latin typeface="Arial" panose="020B0604020202020204" pitchFamily="34" charset="0"/>
                    <a:cs typeface="Arial" panose="020B0604020202020204" pitchFamily="34" charset="0"/>
                  </a:rPr>
                  <a:t>Câu </a:t>
                </a:r>
                <a:r>
                  <a:rPr lang="vi-VN" sz="4400" b="1" dirty="0">
                    <a:solidFill>
                      <a:srgbClr val="C00000"/>
                    </a:solidFill>
                    <a:latin typeface="Arial" panose="020B0604020202020204" pitchFamily="34" charset="0"/>
                    <a:cs typeface="Arial" panose="020B0604020202020204" pitchFamily="34" charset="0"/>
                  </a:rPr>
                  <a:t>3</a:t>
                </a:r>
                <a:r>
                  <a:rPr lang="vi-VN" sz="4400" b="1">
                    <a:solidFill>
                      <a:srgbClr val="C00000"/>
                    </a:solidFill>
                    <a:latin typeface="Arial" panose="020B0604020202020204" pitchFamily="34" charset="0"/>
                    <a:cs typeface="Arial" panose="020B0604020202020204" pitchFamily="34" charset="0"/>
                  </a:rPr>
                  <a:t>. </a:t>
                </a:r>
                <a:r>
                  <a:rPr lang="fr-FR" sz="4400">
                    <a:latin typeface="Arial" panose="020B0604020202020204" pitchFamily="34" charset="0"/>
                    <a:cs typeface="Arial" panose="020B0604020202020204" pitchFamily="34" charset="0"/>
                  </a:rPr>
                  <a:t>Giá trị lớn nhất của hàm số </a:t>
                </a:r>
                <a14:m>
                  <m:oMath xmlns:m="http://schemas.openxmlformats.org/officeDocument/2006/math">
                    <m:r>
                      <a:rPr lang="fr-FR" sz="4400" i="1">
                        <a:latin typeface="Cambria Math" panose="02040503050406030204" pitchFamily="18" charset="0"/>
                      </a:rPr>
                      <m:t>𝑦</m:t>
                    </m:r>
                    <m:r>
                      <a:rPr lang="fr-FR" sz="4400" i="1">
                        <a:latin typeface="Cambria Math" panose="02040503050406030204" pitchFamily="18" charset="0"/>
                      </a:rPr>
                      <m:t>=</m:t>
                    </m:r>
                    <m:func>
                      <m:funcPr>
                        <m:ctrlPr>
                          <a:rPr lang="en-US" sz="4400" i="1">
                            <a:latin typeface="Cambria Math" panose="02040503050406030204" pitchFamily="18" charset="0"/>
                          </a:rPr>
                        </m:ctrlPr>
                      </m:funcPr>
                      <m:fName>
                        <m:r>
                          <m:rPr>
                            <m:sty m:val="p"/>
                          </m:rPr>
                          <a:rPr lang="fr-FR" sz="4400">
                            <a:latin typeface="Cambria Math" panose="02040503050406030204" pitchFamily="18" charset="0"/>
                          </a:rPr>
                          <m:t>cos</m:t>
                        </m:r>
                      </m:fName>
                      <m:e>
                        <m:r>
                          <a:rPr lang="fr-FR" sz="4400" i="1">
                            <a:latin typeface="Cambria Math" panose="02040503050406030204" pitchFamily="18" charset="0"/>
                          </a:rPr>
                          <m:t>𝑥</m:t>
                        </m:r>
                      </m:e>
                    </m:func>
                    <m:r>
                      <a:rPr lang="fr-FR" sz="4400" i="1">
                        <a:latin typeface="Cambria Math" panose="02040503050406030204" pitchFamily="18" charset="0"/>
                      </a:rPr>
                      <m:t>−3</m:t>
                    </m:r>
                    <m:func>
                      <m:funcPr>
                        <m:ctrlPr>
                          <a:rPr lang="en-US" sz="4400" i="1">
                            <a:latin typeface="Cambria Math" panose="02040503050406030204" pitchFamily="18" charset="0"/>
                          </a:rPr>
                        </m:ctrlPr>
                      </m:funcPr>
                      <m:fName>
                        <m:r>
                          <m:rPr>
                            <m:sty m:val="p"/>
                          </m:rPr>
                          <a:rPr lang="fr-FR" sz="4400">
                            <a:latin typeface="Cambria Math" panose="02040503050406030204" pitchFamily="18" charset="0"/>
                          </a:rPr>
                          <m:t>sin</m:t>
                        </m:r>
                      </m:fName>
                      <m:e>
                        <m:r>
                          <a:rPr lang="fr-FR" sz="4400" i="1">
                            <a:latin typeface="Cambria Math" panose="02040503050406030204" pitchFamily="18" charset="0"/>
                          </a:rPr>
                          <m:t>𝑥</m:t>
                        </m:r>
                      </m:e>
                    </m:func>
                  </m:oMath>
                </a14:m>
                <a:r>
                  <a:rPr lang="fr-FR" sz="4400">
                    <a:latin typeface="Arial" panose="020B0604020202020204" pitchFamily="34" charset="0"/>
                    <a:cs typeface="Arial" panose="020B0604020202020204" pitchFamily="34" charset="0"/>
                  </a:rPr>
                  <a:t> là</a:t>
                </a:r>
                <a:endParaRPr lang="en-US" sz="4400">
                  <a:latin typeface="Arial" panose="020B060402020202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2103333" y="2970856"/>
                <a:ext cx="14015440" cy="769441"/>
              </a:xfrm>
              <a:prstGeom prst="rect">
                <a:avLst/>
              </a:prstGeom>
              <a:blipFill rotWithShape="0">
                <a:blip r:embed="rId7"/>
                <a:stretch>
                  <a:fillRect l="-1261" t="-16535" r="-1261" b="-35433"/>
                </a:stretch>
              </a:blipFill>
            </p:spPr>
            <p:txBody>
              <a:bodyPr/>
              <a:lstStyle/>
              <a:p>
                <a:r>
                  <a:rPr lang="en-US">
                    <a:noFill/>
                  </a:rPr>
                  <a:t> </a:t>
                </a:r>
              </a:p>
            </p:txBody>
          </p:sp>
        </mc:Fallback>
      </mc:AlternateContent>
      <p:sp>
        <p:nvSpPr>
          <p:cNvPr id="26" name="Plaque 25"/>
          <p:cNvSpPr/>
          <p:nvPr/>
        </p:nvSpPr>
        <p:spPr>
          <a:xfrm>
            <a:off x="9309378" y="71247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dirty="0">
                <a:solidFill>
                  <a:schemeClr val="tx1"/>
                </a:solidFill>
                <a:latin typeface="Arial" panose="020B0604020202020204" pitchFamily="34" charset="0"/>
                <a:cs typeface="Arial" panose="020B0604020202020204" pitchFamily="34" charset="0"/>
              </a:rPr>
              <a:t>D</a:t>
            </a:r>
            <a:r>
              <a:rPr lang="vi-VN" sz="4400">
                <a:solidFill>
                  <a:schemeClr val="tx1"/>
                </a:solidFill>
                <a:latin typeface="Arial" panose="020B0604020202020204" pitchFamily="34" charset="0"/>
                <a:cs typeface="Arial" panose="020B0604020202020204" pitchFamily="34" charset="0"/>
              </a:rPr>
              <a:t>. -2</a:t>
            </a:r>
            <a:endParaRPr lang="en-US" sz="4400" dirty="0">
              <a:solidFill>
                <a:schemeClr val="tx1"/>
              </a:solidFill>
              <a:latin typeface="Arial" panose="020B0604020202020204" pitchFamily="34" charset="0"/>
              <a:cs typeface="Arial" panose="020B0604020202020204" pitchFamily="34" charset="0"/>
            </a:endParaRPr>
          </a:p>
        </p:txBody>
      </p:sp>
      <p:sp>
        <p:nvSpPr>
          <p:cNvPr id="27" name="Plaque 26"/>
          <p:cNvSpPr/>
          <p:nvPr/>
        </p:nvSpPr>
        <p:spPr>
          <a:xfrm>
            <a:off x="777240" y="7074815"/>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dirty="0">
                <a:solidFill>
                  <a:schemeClr val="tx1"/>
                </a:solidFill>
                <a:latin typeface="Arial" panose="020B0604020202020204" pitchFamily="34" charset="0"/>
                <a:cs typeface="Arial" panose="020B0604020202020204" pitchFamily="34" charset="0"/>
              </a:rPr>
              <a:t>C</a:t>
            </a:r>
            <a:r>
              <a:rPr lang="vi-VN" sz="4400">
                <a:solidFill>
                  <a:schemeClr val="tx1"/>
                </a:solidFill>
                <a:latin typeface="Arial" panose="020B0604020202020204" pitchFamily="34" charset="0"/>
                <a:cs typeface="Arial" panose="020B0604020202020204" pitchFamily="34" charset="0"/>
              </a:rPr>
              <a:t>. 4</a:t>
            </a:r>
            <a:endParaRPr lang="en-US" sz="4400" dirty="0">
              <a:solidFill>
                <a:schemeClr val="tx1"/>
              </a:solidFill>
              <a:latin typeface="Arial" panose="020B0604020202020204" pitchFamily="34" charset="0"/>
              <a:cs typeface="Arial" panose="020B0604020202020204" pitchFamily="34" charset="0"/>
            </a:endParaRPr>
          </a:p>
        </p:txBody>
      </p:sp>
      <p:sp>
        <p:nvSpPr>
          <p:cNvPr id="28" name="Plaque 27"/>
          <p:cNvSpPr/>
          <p:nvPr/>
        </p:nvSpPr>
        <p:spPr>
          <a:xfrm>
            <a:off x="9299218" y="455723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dirty="0">
                <a:solidFill>
                  <a:schemeClr val="tx1"/>
                </a:solidFill>
                <a:latin typeface="Arial" panose="020B0604020202020204" pitchFamily="34" charset="0"/>
                <a:cs typeface="Arial" panose="020B0604020202020204" pitchFamily="34" charset="0"/>
              </a:rPr>
              <a:t>B</a:t>
            </a:r>
            <a:r>
              <a:rPr lang="vi-VN" sz="4400">
                <a:solidFill>
                  <a:schemeClr val="tx1"/>
                </a:solidFill>
                <a:latin typeface="Arial" panose="020B0604020202020204" pitchFamily="34" charset="0"/>
                <a:cs typeface="Arial" panose="020B0604020202020204" pitchFamily="34" charset="0"/>
              </a:rPr>
              <a:t>. 10</a:t>
            </a:r>
            <a:endParaRPr lang="en-US" sz="4400"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9" name="Plaque 28"/>
              <p:cNvSpPr/>
              <p:nvPr/>
            </p:nvSpPr>
            <p:spPr>
              <a:xfrm>
                <a:off x="777240" y="455723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dirty="0">
                    <a:solidFill>
                      <a:schemeClr val="tx1"/>
                    </a:solidFill>
                    <a:latin typeface="Arial" panose="020B0604020202020204" pitchFamily="34" charset="0"/>
                    <a:cs typeface="Arial" panose="020B0604020202020204" pitchFamily="34" charset="0"/>
                  </a:rPr>
                  <a:t>A. </a:t>
                </a:r>
                <a14:m>
                  <m:oMath xmlns:m="http://schemas.openxmlformats.org/officeDocument/2006/math">
                    <m:rad>
                      <m:radPr>
                        <m:degHide m:val="on"/>
                        <m:ctrlPr>
                          <a:rPr lang="en-US" sz="4400" i="1">
                            <a:solidFill>
                              <a:schemeClr val="tx1"/>
                            </a:solidFill>
                            <a:latin typeface="Cambria Math" panose="02040503050406030204" pitchFamily="18" charset="0"/>
                          </a:rPr>
                        </m:ctrlPr>
                      </m:radPr>
                      <m:deg/>
                      <m:e>
                        <m:r>
                          <a:rPr lang="fr-FR" sz="4400" i="1">
                            <a:solidFill>
                              <a:schemeClr val="tx1"/>
                            </a:solidFill>
                            <a:latin typeface="Cambria Math" panose="02040503050406030204" pitchFamily="18" charset="0"/>
                          </a:rPr>
                          <m:t>10</m:t>
                        </m:r>
                      </m:e>
                    </m:rad>
                  </m:oMath>
                </a14:m>
                <a:endParaRPr lang="en-US" sz="4400" dirty="0">
                  <a:solidFill>
                    <a:schemeClr val="tx1"/>
                  </a:solidFill>
                  <a:latin typeface="Arial" panose="020B0604020202020204" pitchFamily="34" charset="0"/>
                  <a:cs typeface="Arial" panose="020B0604020202020204" pitchFamily="34" charset="0"/>
                </a:endParaRPr>
              </a:p>
            </p:txBody>
          </p:sp>
        </mc:Choice>
        <mc:Fallback xmlns="">
          <p:sp>
            <p:nvSpPr>
              <p:cNvPr id="29" name="Plaque 28"/>
              <p:cNvSpPr>
                <a:spLocks noRot="1" noChangeAspect="1" noMove="1" noResize="1" noEditPoints="1" noAdjustHandles="1" noChangeArrowheads="1" noChangeShapeType="1" noTextEdit="1"/>
              </p:cNvSpPr>
              <p:nvPr/>
            </p:nvSpPr>
            <p:spPr>
              <a:xfrm>
                <a:off x="777240" y="4557230"/>
                <a:ext cx="8165822" cy="2010532"/>
              </a:xfrm>
              <a:prstGeom prst="plaque">
                <a:avLst/>
              </a:prstGeom>
              <a:blipFill rotWithShape="0">
                <a:blip r:embed="rId8"/>
                <a:stretch>
                  <a:fillRect/>
                </a:stretch>
              </a:blipFill>
            </p:spPr>
            <p:txBody>
              <a:bodyPr/>
              <a:lstStyle/>
              <a:p>
                <a:r>
                  <a:rPr lang="en-US">
                    <a:noFill/>
                  </a:rPr>
                  <a:t> </a:t>
                </a:r>
              </a:p>
            </p:txBody>
          </p:sp>
        </mc:Fallback>
      </mc:AlternateContent>
      <p:pic>
        <p:nvPicPr>
          <p:cNvPr id="30" name="Correct sound effect and wrong sound effect (mp3cut.net)">
            <a:hlinkClick r:id="" action="ppaction://media"/>
            <a:extLst>
              <a:ext uri="{FF2B5EF4-FFF2-40B4-BE49-F238E27FC236}">
                <a16:creationId xmlns:a16="http://schemas.microsoft.com/office/drawing/2014/main" xmlns=""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42362" y="-637266"/>
            <a:ext cx="487363" cy="487363"/>
          </a:xfrm>
          <a:prstGeom prst="rect">
            <a:avLst/>
          </a:prstGeom>
        </p:spPr>
      </p:pic>
      <p:pic>
        <p:nvPicPr>
          <p:cNvPr id="31" name="Picture 5">
            <a:extLst>
              <a:ext uri="{FF2B5EF4-FFF2-40B4-BE49-F238E27FC236}">
                <a16:creationId xmlns:a16="http://schemas.microsoft.com/office/drawing/2014/main" xmlns="" id="{6ED69A8E-3629-71D5-BBA5-B0D841236B4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644499" y="5059452"/>
            <a:ext cx="1267531" cy="1103263"/>
          </a:xfrm>
          <a:prstGeom prst="rect">
            <a:avLst/>
          </a:prstGeom>
        </p:spPr>
      </p:pic>
      <p:pic>
        <p:nvPicPr>
          <p:cNvPr id="32" name="Picture 10">
            <a:extLst>
              <a:ext uri="{FF2B5EF4-FFF2-40B4-BE49-F238E27FC236}">
                <a16:creationId xmlns:a16="http://schemas.microsoft.com/office/drawing/2014/main" xmlns="" id="{93F2F73B-7500-D6CF-7EC0-81FB4463381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480083" y="7567274"/>
            <a:ext cx="1263186" cy="1125383"/>
          </a:xfrm>
          <a:prstGeom prst="rect">
            <a:avLst/>
          </a:prstGeom>
        </p:spPr>
      </p:pic>
      <p:pic>
        <p:nvPicPr>
          <p:cNvPr id="33" name="Picture 10">
            <a:extLst>
              <a:ext uri="{FF2B5EF4-FFF2-40B4-BE49-F238E27FC236}">
                <a16:creationId xmlns:a16="http://schemas.microsoft.com/office/drawing/2014/main" xmlns="" id="{FBEB367B-911F-64C4-9BB5-C939C681C38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170822" y="4999804"/>
            <a:ext cx="1263186" cy="1125383"/>
          </a:xfrm>
          <a:prstGeom prst="rect">
            <a:avLst/>
          </a:prstGeom>
        </p:spPr>
      </p:pic>
      <p:pic>
        <p:nvPicPr>
          <p:cNvPr id="34" name="Picture 10">
            <a:extLst>
              <a:ext uri="{FF2B5EF4-FFF2-40B4-BE49-F238E27FC236}">
                <a16:creationId xmlns:a16="http://schemas.microsoft.com/office/drawing/2014/main" xmlns="" id="{2968104A-E55D-7895-FFF7-2F96E1FA4E1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012221" y="7653603"/>
            <a:ext cx="1263186" cy="1125383"/>
          </a:xfrm>
          <a:prstGeom prst="rect">
            <a:avLst/>
          </a:prstGeom>
        </p:spPr>
      </p:pic>
      <p:pic>
        <p:nvPicPr>
          <p:cNvPr id="35" name="Correct sound effect and wrong sound effect (mp3cut.net) (1)">
            <a:hlinkClick r:id="" action="ppaction://media"/>
            <a:extLst>
              <a:ext uri="{FF2B5EF4-FFF2-40B4-BE49-F238E27FC236}">
                <a16:creationId xmlns:a16="http://schemas.microsoft.com/office/drawing/2014/main" xmlns=""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549212" y="-637266"/>
            <a:ext cx="487363" cy="487363"/>
          </a:xfrm>
          <a:prstGeom prst="rect">
            <a:avLst/>
          </a:prstGeom>
        </p:spPr>
      </p:pic>
    </p:spTree>
    <p:extLst>
      <p:ext uri="{BB962C8B-B14F-4D97-AF65-F5344CB8AC3E}">
        <p14:creationId xmlns:p14="http://schemas.microsoft.com/office/powerpoint/2010/main" val="232790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lt">
                                    <p:tmPct val="0"/>
                                  </p:iterate>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lt">
                                    <p:tmPct val="0"/>
                                  </p:iterate>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0"/>
                </p:tgtEl>
              </p:cMediaNode>
            </p:audio>
            <p:audio>
              <p:cMediaNode vol="80000">
                <p:cTn id="25" fill="hold" display="0">
                  <p:stCondLst>
                    <p:cond delay="indefinite"/>
                  </p:stCondLst>
                  <p:endCondLst>
                    <p:cond evt="onStopAudio" delay="0">
                      <p:tgtEl>
                        <p:sldTgt/>
                      </p:tgtEl>
                    </p:cond>
                  </p:endCondLst>
                </p:cTn>
                <p:tgtEl>
                  <p:spTgt spid="35"/>
                </p:tgtEl>
              </p:cMediaNode>
            </p:audio>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862" fill="hold"/>
                                        <p:tgtEl>
                                          <p:spTgt spid="35"/>
                                        </p:tgtEl>
                                      </p:cBhvr>
                                    </p:cmd>
                                  </p:childTnLst>
                                </p:cTn>
                              </p:par>
                              <p:par>
                                <p:cTn id="33" presetID="26" presetClass="emph" presetSubtype="0" repeatCount="4000" fill="hold" grpId="1" nodeType="withEffect">
                                  <p:stCondLst>
                                    <p:cond delay="0"/>
                                  </p:stCondLst>
                                  <p:iterate type="lt">
                                    <p:tmPct val="0"/>
                                  </p:iterate>
                                  <p:childTnLst>
                                    <p:animEffect transition="out" filter="fade">
                                      <p:cBhvr>
                                        <p:cTn id="34" dur="500" tmFilter="0, 0; .2, .5; .8, .5; 1, 0"/>
                                        <p:tgtEl>
                                          <p:spTgt spid="26"/>
                                        </p:tgtEl>
                                      </p:cBhvr>
                                    </p:animEffect>
                                    <p:animScale>
                                      <p:cBhvr>
                                        <p:cTn id="35" dur="250" autoRev="1" fill="hold"/>
                                        <p:tgtEl>
                                          <p:spTgt spid="26"/>
                                        </p:tgtEl>
                                      </p:cBhvr>
                                      <p:by x="105000" y="105000"/>
                                    </p:animScale>
                                  </p:childTnLst>
                                </p:cTn>
                              </p:par>
                              <p:par>
                                <p:cTn id="36" presetID="1" presetClass="emph" presetSubtype="2" fill="hold" grpId="2" nodeType="withEffect">
                                  <p:stCondLst>
                                    <p:cond delay="0"/>
                                  </p:stCondLst>
                                  <p:childTnLst>
                                    <p:animClr clrSpc="rgb" dir="cw">
                                      <p:cBhvr>
                                        <p:cTn id="37" dur="500" fill="hold"/>
                                        <p:tgtEl>
                                          <p:spTgt spid="26"/>
                                        </p:tgtEl>
                                        <p:attrNameLst>
                                          <p:attrName>fillcolor</p:attrName>
                                        </p:attrNameLst>
                                      </p:cBhvr>
                                      <p:to>
                                        <a:srgbClr val="E5B9B7"/>
                                      </p:to>
                                    </p:animClr>
                                    <p:set>
                                      <p:cBhvr>
                                        <p:cTn id="38" dur="500" fill="hold"/>
                                        <p:tgtEl>
                                          <p:spTgt spid="26"/>
                                        </p:tgtEl>
                                        <p:attrNameLst>
                                          <p:attrName>fill.type</p:attrName>
                                        </p:attrNameLst>
                                      </p:cBhvr>
                                      <p:to>
                                        <p:strVal val="solid"/>
                                      </p:to>
                                    </p:set>
                                    <p:set>
                                      <p:cBhvr>
                                        <p:cTn id="39"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862" fill="hold"/>
                                        <p:tgtEl>
                                          <p:spTgt spid="35"/>
                                        </p:tgtEl>
                                      </p:cBhvr>
                                    </p:cmd>
                                  </p:childTnLst>
                                </p:cTn>
                              </p:par>
                              <p:par>
                                <p:cTn id="47" presetID="26" presetClass="emph" presetSubtype="0" repeatCount="4000" fill="hold" grpId="1" nodeType="withEffect">
                                  <p:stCondLst>
                                    <p:cond delay="0"/>
                                  </p:stCondLst>
                                  <p:iterate type="lt">
                                    <p:tmPct val="0"/>
                                  </p:iterate>
                                  <p:childTnLst>
                                    <p:animEffect transition="out" filter="fade">
                                      <p:cBhvr>
                                        <p:cTn id="48" dur="500" tmFilter="0, 0; .2, .5; .8, .5; 1, 0"/>
                                        <p:tgtEl>
                                          <p:spTgt spid="28"/>
                                        </p:tgtEl>
                                      </p:cBhvr>
                                    </p:animEffect>
                                    <p:animScale>
                                      <p:cBhvr>
                                        <p:cTn id="49" dur="250" autoRev="1" fill="hold"/>
                                        <p:tgtEl>
                                          <p:spTgt spid="28"/>
                                        </p:tgtEl>
                                      </p:cBhvr>
                                      <p:by x="105000" y="105000"/>
                                    </p:animScale>
                                  </p:childTnLst>
                                </p:cTn>
                              </p:par>
                              <p:par>
                                <p:cTn id="50" presetID="1" presetClass="emph" presetSubtype="2" fill="hold" grpId="2" nodeType="withEffect">
                                  <p:stCondLst>
                                    <p:cond delay="0"/>
                                  </p:stCondLst>
                                  <p:childTnLst>
                                    <p:animClr clrSpc="rgb" dir="cw">
                                      <p:cBhvr>
                                        <p:cTn id="51" dur="500" fill="hold"/>
                                        <p:tgtEl>
                                          <p:spTgt spid="28"/>
                                        </p:tgtEl>
                                        <p:attrNameLst>
                                          <p:attrName>fillcolor</p:attrName>
                                        </p:attrNameLst>
                                      </p:cBhvr>
                                      <p:to>
                                        <a:srgbClr val="E5B9B7"/>
                                      </p:to>
                                    </p:animClr>
                                    <p:set>
                                      <p:cBhvr>
                                        <p:cTn id="52" dur="500" fill="hold"/>
                                        <p:tgtEl>
                                          <p:spTgt spid="28"/>
                                        </p:tgtEl>
                                        <p:attrNameLst>
                                          <p:attrName>fill.type</p:attrName>
                                        </p:attrNameLst>
                                      </p:cBhvr>
                                      <p:to>
                                        <p:strVal val="solid"/>
                                      </p:to>
                                    </p:set>
                                    <p:set>
                                      <p:cBhvr>
                                        <p:cTn id="5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835" fill="hold"/>
                                        <p:tgtEl>
                                          <p:spTgt spid="30"/>
                                        </p:tgtEl>
                                      </p:cBhvr>
                                    </p:cmd>
                                  </p:childTnLst>
                                </p:cTn>
                              </p:par>
                              <p:par>
                                <p:cTn id="61" presetID="26" presetClass="emph" presetSubtype="0" repeatCount="4000" fill="hold" grpId="1" nodeType="withEffect">
                                  <p:stCondLst>
                                    <p:cond delay="0"/>
                                  </p:stCondLst>
                                  <p:iterate type="lt">
                                    <p:tmPct val="0"/>
                                  </p:iterate>
                                  <p:childTnLst>
                                    <p:animEffect transition="out" filter="fade">
                                      <p:cBhvr>
                                        <p:cTn id="62" dur="500" tmFilter="0, 0; .2, .5; .8, .5; 1, 0"/>
                                        <p:tgtEl>
                                          <p:spTgt spid="29"/>
                                        </p:tgtEl>
                                      </p:cBhvr>
                                    </p:animEffect>
                                    <p:animScale>
                                      <p:cBhvr>
                                        <p:cTn id="63" dur="250" autoRev="1" fill="hold"/>
                                        <p:tgtEl>
                                          <p:spTgt spid="29"/>
                                        </p:tgtEl>
                                      </p:cBhvr>
                                      <p:by x="105000" y="105000"/>
                                    </p:animScale>
                                  </p:childTnLst>
                                </p:cTn>
                              </p:par>
                              <p:par>
                                <p:cTn id="64" presetID="1" presetClass="emph" presetSubtype="2" fill="hold" grpId="2" nodeType="withEffect">
                                  <p:stCondLst>
                                    <p:cond delay="0"/>
                                  </p:stCondLst>
                                  <p:childTnLst>
                                    <p:animClr clrSpc="rgb" dir="cw">
                                      <p:cBhvr>
                                        <p:cTn id="65" dur="500" fill="hold"/>
                                        <p:tgtEl>
                                          <p:spTgt spid="29"/>
                                        </p:tgtEl>
                                        <p:attrNameLst>
                                          <p:attrName>fillcolor</p:attrName>
                                        </p:attrNameLst>
                                      </p:cBhvr>
                                      <p:to>
                                        <a:srgbClr val="C3D69B"/>
                                      </p:to>
                                    </p:animClr>
                                    <p:set>
                                      <p:cBhvr>
                                        <p:cTn id="66" dur="500" fill="hold"/>
                                        <p:tgtEl>
                                          <p:spTgt spid="29"/>
                                        </p:tgtEl>
                                        <p:attrNameLst>
                                          <p:attrName>fill.type</p:attrName>
                                        </p:attrNameLst>
                                      </p:cBhvr>
                                      <p:to>
                                        <p:strVal val="solid"/>
                                      </p:to>
                                    </p:set>
                                    <p:set>
                                      <p:cBhvr>
                                        <p:cTn id="67"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68" restart="whenNotActive" fill="hold" evtFilter="cancelBubble" nodeType="interactiveSeq">
                <p:stCondLst>
                  <p:cond evt="onClick" delay="0">
                    <p:tgtEl>
                      <p:spTgt spid="27"/>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mediacall" presetSubtype="0" fill="hold" nodeType="withEffect">
                                  <p:stCondLst>
                                    <p:cond delay="0"/>
                                  </p:stCondLst>
                                  <p:childTnLst>
                                    <p:cmd type="call" cmd="playFrom(0.0)">
                                      <p:cBhvr>
                                        <p:cTn id="74" dur="862" fill="hold"/>
                                        <p:tgtEl>
                                          <p:spTgt spid="35"/>
                                        </p:tgtEl>
                                      </p:cBhvr>
                                    </p:cmd>
                                  </p:childTnLst>
                                </p:cTn>
                              </p:par>
                              <p:par>
                                <p:cTn id="75" presetID="26" presetClass="emph" presetSubtype="0" repeatCount="4000" fill="hold" grpId="1" nodeType="withEffect">
                                  <p:stCondLst>
                                    <p:cond delay="0"/>
                                  </p:stCondLst>
                                  <p:iterate type="lt">
                                    <p:tmPct val="0"/>
                                  </p:iterate>
                                  <p:childTnLst>
                                    <p:animEffect transition="out" filter="fade">
                                      <p:cBhvr>
                                        <p:cTn id="76" dur="500" tmFilter="0, 0; .2, .5; .8, .5; 1, 0"/>
                                        <p:tgtEl>
                                          <p:spTgt spid="27"/>
                                        </p:tgtEl>
                                      </p:cBhvr>
                                    </p:animEffect>
                                    <p:animScale>
                                      <p:cBhvr>
                                        <p:cTn id="77" dur="250" autoRev="1" fill="hold"/>
                                        <p:tgtEl>
                                          <p:spTgt spid="27"/>
                                        </p:tgtEl>
                                      </p:cBhvr>
                                      <p:by x="105000" y="105000"/>
                                    </p:animScale>
                                  </p:childTnLst>
                                </p:cTn>
                              </p:par>
                              <p:par>
                                <p:cTn id="78" presetID="1" presetClass="emph" presetSubtype="2" fill="hold" grpId="2" nodeType="withEffect">
                                  <p:stCondLst>
                                    <p:cond delay="0"/>
                                  </p:stCondLst>
                                  <p:childTnLst>
                                    <p:animClr clrSpc="rgb" dir="cw">
                                      <p:cBhvr>
                                        <p:cTn id="79" dur="500" fill="hold"/>
                                        <p:tgtEl>
                                          <p:spTgt spid="27"/>
                                        </p:tgtEl>
                                        <p:attrNameLst>
                                          <p:attrName>fillcolor</p:attrName>
                                        </p:attrNameLst>
                                      </p:cBhvr>
                                      <p:to>
                                        <a:srgbClr val="E5B9B7"/>
                                      </p:to>
                                    </p:animClr>
                                    <p:set>
                                      <p:cBhvr>
                                        <p:cTn id="80" dur="500" fill="hold"/>
                                        <p:tgtEl>
                                          <p:spTgt spid="27"/>
                                        </p:tgtEl>
                                        <p:attrNameLst>
                                          <p:attrName>fill.type</p:attrName>
                                        </p:attrNameLst>
                                      </p:cBhvr>
                                      <p:to>
                                        <p:strVal val="solid"/>
                                      </p:to>
                                    </p:set>
                                    <p:set>
                                      <p:cBhvr>
                                        <p:cTn id="8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5" grpId="0"/>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alphaModFix amt="64000"/>
            </a:blip>
            <a:stretch>
              <a:fillRect t="-9222" b="-9222"/>
            </a:stretch>
          </a:blipFill>
        </p:spPr>
        <p:txBody>
          <a:bodyPr/>
          <a:lstStyle/>
          <a:p>
            <a:endParaRPr lang="en-US"/>
          </a:p>
        </p:txBody>
      </p:sp>
      <p:grpSp>
        <p:nvGrpSpPr>
          <p:cNvPr id="3" name="Group 3"/>
          <p:cNvGrpSpPr/>
          <p:nvPr/>
        </p:nvGrpSpPr>
        <p:grpSpPr>
          <a:xfrm>
            <a:off x="609600" y="495300"/>
            <a:ext cx="17002907" cy="1718239"/>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txBody>
            <a:bodyPr/>
            <a:lstStyle/>
            <a:p>
              <a:endParaRPr lang="en-US"/>
            </a:p>
          </p:txBody>
        </p:sp>
        <p:sp>
          <p:nvSpPr>
            <p:cNvPr id="5" name="TextBox 5"/>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24" name="TextBox 23"/>
          <p:cNvSpPr txBox="1"/>
          <p:nvPr/>
        </p:nvSpPr>
        <p:spPr>
          <a:xfrm>
            <a:off x="3586553" y="518160"/>
            <a:ext cx="11049000" cy="1427570"/>
          </a:xfrm>
          <a:prstGeom prst="rect">
            <a:avLst/>
          </a:prstGeom>
          <a:noFill/>
        </p:spPr>
        <p:txBody>
          <a:bodyPr wrap="square" rtlCol="0">
            <a:spAutoFit/>
          </a:bodyPr>
          <a:lstStyle/>
          <a:p>
            <a:pPr algn="ctr">
              <a:lnSpc>
                <a:spcPct val="150000"/>
              </a:lnSpc>
            </a:pPr>
            <a:r>
              <a:rPr lang="vi-VN" sz="6600" b="1" dirty="0">
                <a:solidFill>
                  <a:schemeClr val="bg1"/>
                </a:solidFill>
                <a:latin typeface="Arial" panose="020B0604020202020204" pitchFamily="34" charset="0"/>
                <a:cs typeface="Arial" panose="020B0604020202020204" pitchFamily="34" charset="0"/>
              </a:rPr>
              <a:t>LUYỆN TẬP</a:t>
            </a:r>
            <a:endParaRPr lang="en-US" sz="66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2132059" y="2770477"/>
                <a:ext cx="13957988" cy="982833"/>
              </a:xfrm>
              <a:prstGeom prst="rect">
                <a:avLst/>
              </a:prstGeom>
            </p:spPr>
            <p:txBody>
              <a:bodyPr wrap="none">
                <a:spAutoFit/>
              </a:bodyPr>
              <a:lstStyle/>
              <a:p>
                <a:pPr algn="ctr"/>
                <a:r>
                  <a:rPr lang="vi-VN" sz="4400" b="1">
                    <a:solidFill>
                      <a:srgbClr val="C00000"/>
                    </a:solidFill>
                    <a:latin typeface="Arial" panose="020B0604020202020204" pitchFamily="34" charset="0"/>
                    <a:cs typeface="Arial" panose="020B0604020202020204" pitchFamily="34" charset="0"/>
                  </a:rPr>
                  <a:t>Câu 4. </a:t>
                </a:r>
                <a:r>
                  <a:rPr lang="fr-FR" sz="4400">
                    <a:latin typeface="Arial" panose="020B0604020202020204" pitchFamily="34" charset="0"/>
                    <a:cs typeface="Arial" panose="020B0604020202020204" pitchFamily="34" charset="0"/>
                  </a:rPr>
                  <a:t>Tập giá trị của hàm số </a:t>
                </a:r>
                <a14:m>
                  <m:oMath xmlns:m="http://schemas.openxmlformats.org/officeDocument/2006/math">
                    <m:r>
                      <a:rPr lang="fr-FR" sz="4400" i="1">
                        <a:latin typeface="Cambria Math" panose="02040503050406030204" pitchFamily="18" charset="0"/>
                      </a:rPr>
                      <m:t>𝑦</m:t>
                    </m:r>
                    <m:r>
                      <a:rPr lang="fr-FR" sz="4400" i="1">
                        <a:latin typeface="Cambria Math" panose="02040503050406030204" pitchFamily="18" charset="0"/>
                      </a:rPr>
                      <m:t>=2+</m:t>
                    </m:r>
                    <m:rad>
                      <m:radPr>
                        <m:degHide m:val="on"/>
                        <m:ctrlPr>
                          <a:rPr lang="en-US" sz="4400" i="1">
                            <a:latin typeface="Cambria Math" panose="02040503050406030204" pitchFamily="18" charset="0"/>
                          </a:rPr>
                        </m:ctrlPr>
                      </m:radPr>
                      <m:deg/>
                      <m:e>
                        <m:r>
                          <a:rPr lang="fr-FR" sz="4400" i="1">
                            <a:latin typeface="Cambria Math" panose="02040503050406030204" pitchFamily="18" charset="0"/>
                          </a:rPr>
                          <m:t>1−</m:t>
                        </m:r>
                        <m:func>
                          <m:funcPr>
                            <m:ctrlPr>
                              <a:rPr lang="en-US" sz="4400" i="1">
                                <a:latin typeface="Cambria Math" panose="02040503050406030204" pitchFamily="18" charset="0"/>
                              </a:rPr>
                            </m:ctrlPr>
                          </m:funcPr>
                          <m:fName>
                            <m:sSup>
                              <m:sSupPr>
                                <m:ctrlPr>
                                  <a:rPr lang="en-US" sz="4400" i="1">
                                    <a:latin typeface="Cambria Math" panose="02040503050406030204" pitchFamily="18" charset="0"/>
                                  </a:rPr>
                                </m:ctrlPr>
                              </m:sSupPr>
                              <m:e>
                                <m:r>
                                  <m:rPr>
                                    <m:sty m:val="p"/>
                                  </m:rPr>
                                  <a:rPr lang="fr-FR" sz="4400">
                                    <a:latin typeface="Cambria Math" panose="02040503050406030204" pitchFamily="18" charset="0"/>
                                  </a:rPr>
                                  <m:t>sin</m:t>
                                </m:r>
                              </m:e>
                              <m:sup>
                                <m:r>
                                  <a:rPr lang="fr-FR" sz="4400" i="1">
                                    <a:latin typeface="Cambria Math" panose="02040503050406030204" pitchFamily="18" charset="0"/>
                                  </a:rPr>
                                  <m:t>2</m:t>
                                </m:r>
                              </m:sup>
                            </m:sSup>
                          </m:fName>
                          <m:e>
                            <m:r>
                              <a:rPr lang="fr-FR" sz="4400" i="1">
                                <a:latin typeface="Cambria Math" panose="02040503050406030204" pitchFamily="18" charset="0"/>
                              </a:rPr>
                              <m:t>2</m:t>
                            </m:r>
                            <m:r>
                              <a:rPr lang="fr-FR" sz="4400" i="1">
                                <a:latin typeface="Cambria Math" panose="02040503050406030204" pitchFamily="18" charset="0"/>
                              </a:rPr>
                              <m:t>𝑥</m:t>
                            </m:r>
                          </m:e>
                        </m:func>
                      </m:e>
                    </m:rad>
                  </m:oMath>
                </a14:m>
                <a:r>
                  <a:rPr lang="fr-FR" sz="4400">
                    <a:latin typeface="Arial" panose="020B0604020202020204" pitchFamily="34" charset="0"/>
                    <a:cs typeface="Arial" panose="020B0604020202020204" pitchFamily="34" charset="0"/>
                  </a:rPr>
                  <a:t> là ?</a:t>
                </a:r>
                <a:endParaRPr lang="en-US" sz="4400" dirty="0">
                  <a:latin typeface="Arial" panose="020B060402020202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2132059" y="2770477"/>
                <a:ext cx="13957988" cy="982833"/>
              </a:xfrm>
              <a:prstGeom prst="rect">
                <a:avLst/>
              </a:prstGeom>
              <a:blipFill rotWithShape="0">
                <a:blip r:embed="rId7"/>
                <a:stretch>
                  <a:fillRect l="-1311" r="-1267" b="-27778"/>
                </a:stretch>
              </a:blipFill>
            </p:spPr>
            <p:txBody>
              <a:bodyPr/>
              <a:lstStyle/>
              <a:p>
                <a:r>
                  <a:rPr lang="en-US">
                    <a:noFill/>
                  </a:rPr>
                  <a:t> </a:t>
                </a:r>
              </a:p>
            </p:txBody>
          </p:sp>
        </mc:Fallback>
      </mc:AlternateContent>
      <p:sp>
        <p:nvSpPr>
          <p:cNvPr id="26" name="Plaque 25"/>
          <p:cNvSpPr/>
          <p:nvPr/>
        </p:nvSpPr>
        <p:spPr>
          <a:xfrm>
            <a:off x="777240" y="4507345"/>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a:solidFill>
                  <a:schemeClr val="tx1"/>
                </a:solidFill>
                <a:cs typeface="Arial" panose="020B0604020202020204" pitchFamily="34" charset="0"/>
              </a:rPr>
              <a:t>A. [1; 2]</a:t>
            </a:r>
            <a:endParaRPr lang="en-US" sz="4400" dirty="0">
              <a:solidFill>
                <a:schemeClr val="tx1"/>
              </a:solidFill>
              <a:latin typeface="Arial" panose="020B0604020202020204" pitchFamily="34" charset="0"/>
              <a:cs typeface="Arial" panose="020B0604020202020204" pitchFamily="34" charset="0"/>
            </a:endParaRPr>
          </a:p>
        </p:txBody>
      </p:sp>
      <p:sp>
        <p:nvSpPr>
          <p:cNvPr id="27" name="Plaque 26"/>
          <p:cNvSpPr/>
          <p:nvPr/>
        </p:nvSpPr>
        <p:spPr>
          <a:xfrm>
            <a:off x="777240" y="7074815"/>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a:solidFill>
                  <a:schemeClr val="tx1"/>
                </a:solidFill>
                <a:latin typeface="Arial" panose="020B0604020202020204" pitchFamily="34" charset="0"/>
                <a:cs typeface="Arial" panose="020B0604020202020204" pitchFamily="34" charset="0"/>
              </a:rPr>
              <a:t>C. [1; 3]</a:t>
            </a:r>
            <a:endParaRPr lang="en-US" sz="4400">
              <a:solidFill>
                <a:schemeClr val="tx1"/>
              </a:solidFill>
              <a:latin typeface="Arial" panose="020B0604020202020204" pitchFamily="34" charset="0"/>
              <a:cs typeface="Arial" panose="020B0604020202020204" pitchFamily="34" charset="0"/>
            </a:endParaRPr>
          </a:p>
        </p:txBody>
      </p:sp>
      <p:sp>
        <p:nvSpPr>
          <p:cNvPr id="28" name="Plaque 27"/>
          <p:cNvSpPr/>
          <p:nvPr/>
        </p:nvSpPr>
        <p:spPr>
          <a:xfrm>
            <a:off x="9299218" y="455723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a:solidFill>
                  <a:schemeClr val="tx1"/>
                </a:solidFill>
                <a:latin typeface="Arial" panose="020B0604020202020204" pitchFamily="34" charset="0"/>
                <a:cs typeface="Arial" panose="020B0604020202020204" pitchFamily="34" charset="0"/>
              </a:rPr>
              <a:t>B. [0; 2]</a:t>
            </a:r>
            <a:endParaRPr lang="en-US" sz="4400">
              <a:solidFill>
                <a:schemeClr val="tx1"/>
              </a:solidFill>
              <a:latin typeface="Arial" panose="020B0604020202020204" pitchFamily="34" charset="0"/>
              <a:cs typeface="Arial" panose="020B0604020202020204" pitchFamily="34" charset="0"/>
            </a:endParaRPr>
          </a:p>
        </p:txBody>
      </p:sp>
      <p:sp>
        <p:nvSpPr>
          <p:cNvPr id="29" name="Plaque 28"/>
          <p:cNvSpPr/>
          <p:nvPr/>
        </p:nvSpPr>
        <p:spPr>
          <a:xfrm>
            <a:off x="9299218" y="71247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a:solidFill>
                  <a:schemeClr val="tx1"/>
                </a:solidFill>
                <a:latin typeface="Arial" panose="020B0604020202020204" pitchFamily="34" charset="0"/>
                <a:cs typeface="Arial" panose="020B0604020202020204" pitchFamily="34" charset="0"/>
              </a:rPr>
              <a:t>D. [2; 3]</a:t>
            </a:r>
            <a:endParaRPr lang="en-US" sz="4400">
              <a:solidFill>
                <a:schemeClr val="tx1"/>
              </a:solidFill>
              <a:latin typeface="Arial" panose="020B0604020202020204" pitchFamily="34" charset="0"/>
              <a:cs typeface="Arial" panose="020B0604020202020204" pitchFamily="34" charset="0"/>
            </a:endParaRPr>
          </a:p>
        </p:txBody>
      </p:sp>
      <p:pic>
        <p:nvPicPr>
          <p:cNvPr id="30" name="Correct sound effect and wrong sound effect (mp3cut.net)">
            <a:hlinkClick r:id="" action="ppaction://media"/>
            <a:extLst>
              <a:ext uri="{FF2B5EF4-FFF2-40B4-BE49-F238E27FC236}">
                <a16:creationId xmlns:a16="http://schemas.microsoft.com/office/drawing/2014/main" xmlns=""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42362" y="-637266"/>
            <a:ext cx="487363" cy="487363"/>
          </a:xfrm>
          <a:prstGeom prst="rect">
            <a:avLst/>
          </a:prstGeom>
        </p:spPr>
      </p:pic>
      <p:pic>
        <p:nvPicPr>
          <p:cNvPr id="31" name="Picture 5">
            <a:extLst>
              <a:ext uri="{FF2B5EF4-FFF2-40B4-BE49-F238E27FC236}">
                <a16:creationId xmlns:a16="http://schemas.microsoft.com/office/drawing/2014/main" xmlns="" id="{6ED69A8E-3629-71D5-BBA5-B0D841236B4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166477" y="7626922"/>
            <a:ext cx="1267531" cy="1103263"/>
          </a:xfrm>
          <a:prstGeom prst="rect">
            <a:avLst/>
          </a:prstGeom>
        </p:spPr>
      </p:pic>
      <p:pic>
        <p:nvPicPr>
          <p:cNvPr id="32" name="Picture 10">
            <a:extLst>
              <a:ext uri="{FF2B5EF4-FFF2-40B4-BE49-F238E27FC236}">
                <a16:creationId xmlns:a16="http://schemas.microsoft.com/office/drawing/2014/main" xmlns="" id="{93F2F73B-7500-D6CF-7EC0-81FB4463381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480083" y="7567274"/>
            <a:ext cx="1263186" cy="1125383"/>
          </a:xfrm>
          <a:prstGeom prst="rect">
            <a:avLst/>
          </a:prstGeom>
        </p:spPr>
      </p:pic>
      <p:pic>
        <p:nvPicPr>
          <p:cNvPr id="33" name="Picture 10">
            <a:extLst>
              <a:ext uri="{FF2B5EF4-FFF2-40B4-BE49-F238E27FC236}">
                <a16:creationId xmlns:a16="http://schemas.microsoft.com/office/drawing/2014/main" xmlns="" id="{FBEB367B-911F-64C4-9BB5-C939C681C38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6170822" y="4999804"/>
            <a:ext cx="1263186" cy="1125383"/>
          </a:xfrm>
          <a:prstGeom prst="rect">
            <a:avLst/>
          </a:prstGeom>
        </p:spPr>
      </p:pic>
      <p:pic>
        <p:nvPicPr>
          <p:cNvPr id="34" name="Picture 10">
            <a:extLst>
              <a:ext uri="{FF2B5EF4-FFF2-40B4-BE49-F238E27FC236}">
                <a16:creationId xmlns:a16="http://schemas.microsoft.com/office/drawing/2014/main" xmlns="" id="{2968104A-E55D-7895-FFF7-2F96E1FA4E1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480083" y="5036248"/>
            <a:ext cx="1263186" cy="1125383"/>
          </a:xfrm>
          <a:prstGeom prst="rect">
            <a:avLst/>
          </a:prstGeom>
        </p:spPr>
      </p:pic>
      <p:pic>
        <p:nvPicPr>
          <p:cNvPr id="35" name="Correct sound effect and wrong sound effect (mp3cut.net) (1)">
            <a:hlinkClick r:id="" action="ppaction://media"/>
            <a:extLst>
              <a:ext uri="{FF2B5EF4-FFF2-40B4-BE49-F238E27FC236}">
                <a16:creationId xmlns:a16="http://schemas.microsoft.com/office/drawing/2014/main" xmlns=""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49212" y="-637266"/>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lt">
                                    <p:tmPct val="0"/>
                                  </p:iterate>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lt">
                                    <p:tmPct val="0"/>
                                  </p:iterate>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0"/>
                </p:tgtEl>
              </p:cMediaNode>
            </p:audio>
            <p:audio>
              <p:cMediaNode vol="80000">
                <p:cTn id="25" fill="hold" display="0">
                  <p:stCondLst>
                    <p:cond delay="indefinite"/>
                  </p:stCondLst>
                  <p:endCondLst>
                    <p:cond evt="onStopAudio" delay="0">
                      <p:tgtEl>
                        <p:sldTgt/>
                      </p:tgtEl>
                    </p:cond>
                  </p:endCondLst>
                </p:cTn>
                <p:tgtEl>
                  <p:spTgt spid="35"/>
                </p:tgtEl>
              </p:cMediaNode>
            </p:audio>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862" fill="hold"/>
                                        <p:tgtEl>
                                          <p:spTgt spid="35"/>
                                        </p:tgtEl>
                                      </p:cBhvr>
                                    </p:cmd>
                                  </p:childTnLst>
                                </p:cTn>
                              </p:par>
                              <p:par>
                                <p:cTn id="33" presetID="26" presetClass="emph" presetSubtype="0" repeatCount="4000" fill="hold" grpId="1" nodeType="withEffect">
                                  <p:stCondLst>
                                    <p:cond delay="0"/>
                                  </p:stCondLst>
                                  <p:iterate type="lt">
                                    <p:tmPct val="0"/>
                                  </p:iterate>
                                  <p:childTnLst>
                                    <p:animEffect transition="out" filter="fade">
                                      <p:cBhvr>
                                        <p:cTn id="34" dur="500" tmFilter="0, 0; .2, .5; .8, .5; 1, 0"/>
                                        <p:tgtEl>
                                          <p:spTgt spid="26"/>
                                        </p:tgtEl>
                                      </p:cBhvr>
                                    </p:animEffect>
                                    <p:animScale>
                                      <p:cBhvr>
                                        <p:cTn id="35" dur="250" autoRev="1" fill="hold"/>
                                        <p:tgtEl>
                                          <p:spTgt spid="26"/>
                                        </p:tgtEl>
                                      </p:cBhvr>
                                      <p:by x="105000" y="105000"/>
                                    </p:animScale>
                                  </p:childTnLst>
                                </p:cTn>
                              </p:par>
                              <p:par>
                                <p:cTn id="36" presetID="1" presetClass="emph" presetSubtype="2" fill="hold" grpId="2" nodeType="withEffect">
                                  <p:stCondLst>
                                    <p:cond delay="0"/>
                                  </p:stCondLst>
                                  <p:childTnLst>
                                    <p:animClr clrSpc="rgb" dir="cw">
                                      <p:cBhvr>
                                        <p:cTn id="37" dur="500" fill="hold"/>
                                        <p:tgtEl>
                                          <p:spTgt spid="26"/>
                                        </p:tgtEl>
                                        <p:attrNameLst>
                                          <p:attrName>fillcolor</p:attrName>
                                        </p:attrNameLst>
                                      </p:cBhvr>
                                      <p:to>
                                        <a:srgbClr val="E5B9B7"/>
                                      </p:to>
                                    </p:animClr>
                                    <p:set>
                                      <p:cBhvr>
                                        <p:cTn id="38" dur="500" fill="hold"/>
                                        <p:tgtEl>
                                          <p:spTgt spid="26"/>
                                        </p:tgtEl>
                                        <p:attrNameLst>
                                          <p:attrName>fill.type</p:attrName>
                                        </p:attrNameLst>
                                      </p:cBhvr>
                                      <p:to>
                                        <p:strVal val="solid"/>
                                      </p:to>
                                    </p:set>
                                    <p:set>
                                      <p:cBhvr>
                                        <p:cTn id="39"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862" fill="hold"/>
                                        <p:tgtEl>
                                          <p:spTgt spid="35"/>
                                        </p:tgtEl>
                                      </p:cBhvr>
                                    </p:cmd>
                                  </p:childTnLst>
                                </p:cTn>
                              </p:par>
                              <p:par>
                                <p:cTn id="47" presetID="26" presetClass="emph" presetSubtype="0" repeatCount="4000" fill="hold" grpId="1" nodeType="withEffect">
                                  <p:stCondLst>
                                    <p:cond delay="0"/>
                                  </p:stCondLst>
                                  <p:iterate type="lt">
                                    <p:tmPct val="0"/>
                                  </p:iterate>
                                  <p:childTnLst>
                                    <p:animEffect transition="out" filter="fade">
                                      <p:cBhvr>
                                        <p:cTn id="48" dur="500" tmFilter="0, 0; .2, .5; .8, .5; 1, 0"/>
                                        <p:tgtEl>
                                          <p:spTgt spid="28"/>
                                        </p:tgtEl>
                                      </p:cBhvr>
                                    </p:animEffect>
                                    <p:animScale>
                                      <p:cBhvr>
                                        <p:cTn id="49" dur="250" autoRev="1" fill="hold"/>
                                        <p:tgtEl>
                                          <p:spTgt spid="28"/>
                                        </p:tgtEl>
                                      </p:cBhvr>
                                      <p:by x="105000" y="105000"/>
                                    </p:animScale>
                                  </p:childTnLst>
                                </p:cTn>
                              </p:par>
                              <p:par>
                                <p:cTn id="50" presetID="1" presetClass="emph" presetSubtype="2" fill="hold" grpId="2" nodeType="withEffect">
                                  <p:stCondLst>
                                    <p:cond delay="0"/>
                                  </p:stCondLst>
                                  <p:childTnLst>
                                    <p:animClr clrSpc="rgb" dir="cw">
                                      <p:cBhvr>
                                        <p:cTn id="51" dur="500" fill="hold"/>
                                        <p:tgtEl>
                                          <p:spTgt spid="28"/>
                                        </p:tgtEl>
                                        <p:attrNameLst>
                                          <p:attrName>fillcolor</p:attrName>
                                        </p:attrNameLst>
                                      </p:cBhvr>
                                      <p:to>
                                        <a:srgbClr val="E5B9B7"/>
                                      </p:to>
                                    </p:animClr>
                                    <p:set>
                                      <p:cBhvr>
                                        <p:cTn id="52" dur="500" fill="hold"/>
                                        <p:tgtEl>
                                          <p:spTgt spid="28"/>
                                        </p:tgtEl>
                                        <p:attrNameLst>
                                          <p:attrName>fill.type</p:attrName>
                                        </p:attrNameLst>
                                      </p:cBhvr>
                                      <p:to>
                                        <p:strVal val="solid"/>
                                      </p:to>
                                    </p:set>
                                    <p:set>
                                      <p:cBhvr>
                                        <p:cTn id="5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835" fill="hold"/>
                                        <p:tgtEl>
                                          <p:spTgt spid="30"/>
                                        </p:tgtEl>
                                      </p:cBhvr>
                                    </p:cmd>
                                  </p:childTnLst>
                                </p:cTn>
                              </p:par>
                              <p:par>
                                <p:cTn id="61" presetID="26" presetClass="emph" presetSubtype="0" repeatCount="4000" fill="hold" grpId="1" nodeType="withEffect">
                                  <p:stCondLst>
                                    <p:cond delay="0"/>
                                  </p:stCondLst>
                                  <p:iterate type="lt">
                                    <p:tmPct val="0"/>
                                  </p:iterate>
                                  <p:childTnLst>
                                    <p:animEffect transition="out" filter="fade">
                                      <p:cBhvr>
                                        <p:cTn id="62" dur="500" tmFilter="0, 0; .2, .5; .8, .5; 1, 0"/>
                                        <p:tgtEl>
                                          <p:spTgt spid="29"/>
                                        </p:tgtEl>
                                      </p:cBhvr>
                                    </p:animEffect>
                                    <p:animScale>
                                      <p:cBhvr>
                                        <p:cTn id="63" dur="250" autoRev="1" fill="hold"/>
                                        <p:tgtEl>
                                          <p:spTgt spid="29"/>
                                        </p:tgtEl>
                                      </p:cBhvr>
                                      <p:by x="105000" y="105000"/>
                                    </p:animScale>
                                  </p:childTnLst>
                                </p:cTn>
                              </p:par>
                              <p:par>
                                <p:cTn id="64" presetID="1" presetClass="emph" presetSubtype="2" fill="hold" grpId="2" nodeType="withEffect">
                                  <p:stCondLst>
                                    <p:cond delay="0"/>
                                  </p:stCondLst>
                                  <p:childTnLst>
                                    <p:animClr clrSpc="rgb" dir="cw">
                                      <p:cBhvr>
                                        <p:cTn id="65" dur="500" fill="hold"/>
                                        <p:tgtEl>
                                          <p:spTgt spid="29"/>
                                        </p:tgtEl>
                                        <p:attrNameLst>
                                          <p:attrName>fillcolor</p:attrName>
                                        </p:attrNameLst>
                                      </p:cBhvr>
                                      <p:to>
                                        <a:srgbClr val="C3D69B"/>
                                      </p:to>
                                    </p:animClr>
                                    <p:set>
                                      <p:cBhvr>
                                        <p:cTn id="66" dur="500" fill="hold"/>
                                        <p:tgtEl>
                                          <p:spTgt spid="29"/>
                                        </p:tgtEl>
                                        <p:attrNameLst>
                                          <p:attrName>fill.type</p:attrName>
                                        </p:attrNameLst>
                                      </p:cBhvr>
                                      <p:to>
                                        <p:strVal val="solid"/>
                                      </p:to>
                                    </p:set>
                                    <p:set>
                                      <p:cBhvr>
                                        <p:cTn id="67"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68" restart="whenNotActive" fill="hold" evtFilter="cancelBubble" nodeType="interactiveSeq">
                <p:stCondLst>
                  <p:cond evt="onClick" delay="0">
                    <p:tgtEl>
                      <p:spTgt spid="27"/>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mediacall" presetSubtype="0" fill="hold" nodeType="withEffect">
                                  <p:stCondLst>
                                    <p:cond delay="0"/>
                                  </p:stCondLst>
                                  <p:childTnLst>
                                    <p:cmd type="call" cmd="playFrom(0.0)">
                                      <p:cBhvr>
                                        <p:cTn id="74" dur="862" fill="hold"/>
                                        <p:tgtEl>
                                          <p:spTgt spid="35"/>
                                        </p:tgtEl>
                                      </p:cBhvr>
                                    </p:cmd>
                                  </p:childTnLst>
                                </p:cTn>
                              </p:par>
                              <p:par>
                                <p:cTn id="75" presetID="26" presetClass="emph" presetSubtype="0" repeatCount="4000" fill="hold" grpId="1" nodeType="withEffect">
                                  <p:stCondLst>
                                    <p:cond delay="0"/>
                                  </p:stCondLst>
                                  <p:iterate type="lt">
                                    <p:tmPct val="0"/>
                                  </p:iterate>
                                  <p:childTnLst>
                                    <p:animEffect transition="out" filter="fade">
                                      <p:cBhvr>
                                        <p:cTn id="76" dur="500" tmFilter="0, 0; .2, .5; .8, .5; 1, 0"/>
                                        <p:tgtEl>
                                          <p:spTgt spid="27"/>
                                        </p:tgtEl>
                                      </p:cBhvr>
                                    </p:animEffect>
                                    <p:animScale>
                                      <p:cBhvr>
                                        <p:cTn id="77" dur="250" autoRev="1" fill="hold"/>
                                        <p:tgtEl>
                                          <p:spTgt spid="27"/>
                                        </p:tgtEl>
                                      </p:cBhvr>
                                      <p:by x="105000" y="105000"/>
                                    </p:animScale>
                                  </p:childTnLst>
                                </p:cTn>
                              </p:par>
                              <p:par>
                                <p:cTn id="78" presetID="1" presetClass="emph" presetSubtype="2" fill="hold" grpId="2" nodeType="withEffect">
                                  <p:stCondLst>
                                    <p:cond delay="0"/>
                                  </p:stCondLst>
                                  <p:childTnLst>
                                    <p:animClr clrSpc="rgb" dir="cw">
                                      <p:cBhvr>
                                        <p:cTn id="79" dur="500" fill="hold"/>
                                        <p:tgtEl>
                                          <p:spTgt spid="27"/>
                                        </p:tgtEl>
                                        <p:attrNameLst>
                                          <p:attrName>fillcolor</p:attrName>
                                        </p:attrNameLst>
                                      </p:cBhvr>
                                      <p:to>
                                        <a:srgbClr val="E5B9B7"/>
                                      </p:to>
                                    </p:animClr>
                                    <p:set>
                                      <p:cBhvr>
                                        <p:cTn id="80" dur="500" fill="hold"/>
                                        <p:tgtEl>
                                          <p:spTgt spid="27"/>
                                        </p:tgtEl>
                                        <p:attrNameLst>
                                          <p:attrName>fill.type</p:attrName>
                                        </p:attrNameLst>
                                      </p:cBhvr>
                                      <p:to>
                                        <p:strVal val="solid"/>
                                      </p:to>
                                    </p:set>
                                    <p:set>
                                      <p:cBhvr>
                                        <p:cTn id="8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5" grpId="0"/>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alphaModFix amt="64000"/>
            </a:blip>
            <a:stretch>
              <a:fillRect t="-9222" b="-9222"/>
            </a:stretch>
          </a:blipFill>
        </p:spPr>
        <p:txBody>
          <a:bodyPr/>
          <a:lstStyle/>
          <a:p>
            <a:endParaRPr lang="en-US"/>
          </a:p>
        </p:txBody>
      </p:sp>
      <p:grpSp>
        <p:nvGrpSpPr>
          <p:cNvPr id="3" name="Group 3"/>
          <p:cNvGrpSpPr/>
          <p:nvPr/>
        </p:nvGrpSpPr>
        <p:grpSpPr>
          <a:xfrm>
            <a:off x="609600" y="495300"/>
            <a:ext cx="17002907" cy="1718239"/>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txBody>
            <a:bodyPr/>
            <a:lstStyle/>
            <a:p>
              <a:endParaRPr lang="en-US"/>
            </a:p>
          </p:txBody>
        </p:sp>
        <p:sp>
          <p:nvSpPr>
            <p:cNvPr id="5" name="TextBox 5"/>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24" name="TextBox 23"/>
          <p:cNvSpPr txBox="1"/>
          <p:nvPr/>
        </p:nvSpPr>
        <p:spPr>
          <a:xfrm>
            <a:off x="3586553" y="518160"/>
            <a:ext cx="11049000" cy="1427570"/>
          </a:xfrm>
          <a:prstGeom prst="rect">
            <a:avLst/>
          </a:prstGeom>
          <a:noFill/>
        </p:spPr>
        <p:txBody>
          <a:bodyPr wrap="square" rtlCol="0">
            <a:spAutoFit/>
          </a:bodyPr>
          <a:lstStyle/>
          <a:p>
            <a:pPr algn="ctr">
              <a:lnSpc>
                <a:spcPct val="150000"/>
              </a:lnSpc>
            </a:pPr>
            <a:r>
              <a:rPr lang="vi-VN" sz="6600" b="1" dirty="0">
                <a:solidFill>
                  <a:schemeClr val="bg1"/>
                </a:solidFill>
                <a:latin typeface="Arial" panose="020B0604020202020204" pitchFamily="34" charset="0"/>
                <a:cs typeface="Arial" panose="020B0604020202020204" pitchFamily="34" charset="0"/>
              </a:rPr>
              <a:t>LUYỆN TẬP</a:t>
            </a:r>
            <a:endParaRPr lang="en-US" sz="66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679975" y="2781140"/>
                <a:ext cx="16713200" cy="1105687"/>
              </a:xfrm>
              <a:prstGeom prst="rect">
                <a:avLst/>
              </a:prstGeom>
            </p:spPr>
            <p:txBody>
              <a:bodyPr wrap="square">
                <a:spAutoFit/>
              </a:bodyPr>
              <a:lstStyle/>
              <a:p>
                <a:pPr algn="ctr"/>
                <a:r>
                  <a:rPr lang="vi-VN" sz="4400" b="1" dirty="0">
                    <a:solidFill>
                      <a:srgbClr val="C00000"/>
                    </a:solidFill>
                    <a:cs typeface="Arial" panose="020B0604020202020204" pitchFamily="34" charset="0"/>
                  </a:rPr>
                  <a:t>Câu 5. </a:t>
                </a:r>
                <a:r>
                  <a:rPr lang="fr-FR" sz="4400">
                    <a:latin typeface="Arial" panose="020B0604020202020204" pitchFamily="34" charset="0"/>
                    <a:cs typeface="Arial" panose="020B0604020202020204" pitchFamily="34" charset="0"/>
                  </a:rPr>
                  <a:t>Hàm số nào sau đây đồng biến trên khoảng </a:t>
                </a:r>
                <a14:m>
                  <m:oMath xmlns:m="http://schemas.openxmlformats.org/officeDocument/2006/math">
                    <m:d>
                      <m:dPr>
                        <m:ctrlPr>
                          <a:rPr lang="en-US" sz="4400" i="1">
                            <a:latin typeface="Cambria Math" panose="02040503050406030204" pitchFamily="18" charset="0"/>
                          </a:rPr>
                        </m:ctrlPr>
                      </m:dPr>
                      <m:e>
                        <m:f>
                          <m:fPr>
                            <m:ctrlPr>
                              <a:rPr lang="en-US" sz="4400" i="1">
                                <a:latin typeface="Cambria Math" panose="02040503050406030204" pitchFamily="18" charset="0"/>
                              </a:rPr>
                            </m:ctrlPr>
                          </m:fPr>
                          <m:num>
                            <m:r>
                              <a:rPr lang="fr-FR" sz="4400" i="1">
                                <a:latin typeface="Cambria Math" panose="02040503050406030204" pitchFamily="18" charset="0"/>
                              </a:rPr>
                              <m:t>𝜋</m:t>
                            </m:r>
                          </m:num>
                          <m:den>
                            <m:r>
                              <a:rPr lang="fr-FR" sz="4400" i="1">
                                <a:latin typeface="Cambria Math" panose="02040503050406030204" pitchFamily="18" charset="0"/>
                              </a:rPr>
                              <m:t>2</m:t>
                            </m:r>
                          </m:den>
                        </m:f>
                        <m:r>
                          <a:rPr lang="fr-FR" sz="4400" i="1">
                            <a:latin typeface="Cambria Math" panose="02040503050406030204" pitchFamily="18" charset="0"/>
                          </a:rPr>
                          <m:t>; </m:t>
                        </m:r>
                        <m:r>
                          <a:rPr lang="fr-FR" sz="4400" i="1">
                            <a:latin typeface="Cambria Math" panose="02040503050406030204" pitchFamily="18" charset="0"/>
                          </a:rPr>
                          <m:t>𝜋</m:t>
                        </m:r>
                      </m:e>
                    </m:d>
                  </m:oMath>
                </a14:m>
                <a:r>
                  <a:rPr lang="vi-VN" sz="4400">
                    <a:cs typeface="Arial" panose="020B0604020202020204" pitchFamily="34" charset="0"/>
                  </a:rPr>
                  <a:t>?</a:t>
                </a:r>
                <a:endParaRPr lang="en-US" sz="4400">
                  <a:latin typeface="Arial" panose="020B060402020202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679975" y="2781140"/>
                <a:ext cx="16713200" cy="1105687"/>
              </a:xfrm>
              <a:prstGeom prst="rect">
                <a:avLst/>
              </a:prstGeom>
              <a:blipFill rotWithShape="0">
                <a:blip r:embed="rId7"/>
                <a:stretch>
                  <a:fillRect b="-8791"/>
                </a:stretch>
              </a:blipFill>
            </p:spPr>
            <p:txBody>
              <a:bodyPr/>
              <a:lstStyle/>
              <a:p>
                <a:r>
                  <a:rPr lang="en-US">
                    <a:noFill/>
                  </a:rPr>
                  <a:t> </a:t>
                </a:r>
              </a:p>
            </p:txBody>
          </p:sp>
        </mc:Fallback>
      </mc:AlternateContent>
      <p:sp>
        <p:nvSpPr>
          <p:cNvPr id="26" name="Plaque 25"/>
          <p:cNvSpPr/>
          <p:nvPr/>
        </p:nvSpPr>
        <p:spPr>
          <a:xfrm>
            <a:off x="9309378" y="71247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4400">
                <a:solidFill>
                  <a:schemeClr val="tx1"/>
                </a:solidFill>
                <a:latin typeface="Arial" panose="020B0604020202020204" pitchFamily="34" charset="0"/>
                <a:cs typeface="Arial" panose="020B0604020202020204" pitchFamily="34" charset="0"/>
              </a:rPr>
              <a:t>D. y = cotx</a:t>
            </a:r>
            <a:endParaRPr lang="en-US" sz="4400" dirty="0">
              <a:solidFill>
                <a:schemeClr val="tx1"/>
              </a:solidFill>
              <a:latin typeface="Arial" panose="020B0604020202020204" pitchFamily="34" charset="0"/>
              <a:cs typeface="Arial" panose="020B0604020202020204" pitchFamily="34" charset="0"/>
            </a:endParaRPr>
          </a:p>
        </p:txBody>
      </p:sp>
      <p:sp>
        <p:nvSpPr>
          <p:cNvPr id="27" name="Plaque 26"/>
          <p:cNvSpPr/>
          <p:nvPr/>
        </p:nvSpPr>
        <p:spPr>
          <a:xfrm>
            <a:off x="9309378" y="4649223"/>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4400">
                <a:solidFill>
                  <a:schemeClr val="tx1"/>
                </a:solidFill>
                <a:latin typeface="Arial" panose="020B0604020202020204" pitchFamily="34" charset="0"/>
                <a:cs typeface="Arial" panose="020B0604020202020204" pitchFamily="34" charset="0"/>
              </a:rPr>
              <a:t>B. y = cosx</a:t>
            </a:r>
            <a:endParaRPr lang="en-US" sz="4400" dirty="0">
              <a:solidFill>
                <a:schemeClr val="tx1"/>
              </a:solidFill>
              <a:latin typeface="Arial" panose="020B0604020202020204" pitchFamily="34" charset="0"/>
              <a:cs typeface="Arial" panose="020B0604020202020204" pitchFamily="34" charset="0"/>
            </a:endParaRPr>
          </a:p>
        </p:txBody>
      </p:sp>
      <p:sp>
        <p:nvSpPr>
          <p:cNvPr id="28" name="Plaque 27"/>
          <p:cNvSpPr/>
          <p:nvPr/>
        </p:nvSpPr>
        <p:spPr>
          <a:xfrm>
            <a:off x="756920" y="4660973"/>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a:solidFill>
                  <a:schemeClr val="tx1"/>
                </a:solidFill>
                <a:latin typeface="Arial" panose="020B0604020202020204" pitchFamily="34" charset="0"/>
                <a:cs typeface="Arial" panose="020B0604020202020204" pitchFamily="34" charset="0"/>
              </a:rPr>
              <a:t>A. y = sinx</a:t>
            </a:r>
            <a:endParaRPr lang="en-US" sz="4400" dirty="0">
              <a:solidFill>
                <a:schemeClr val="tx1"/>
              </a:solidFill>
              <a:latin typeface="Arial" panose="020B0604020202020204" pitchFamily="34" charset="0"/>
              <a:cs typeface="Arial" panose="020B0604020202020204" pitchFamily="34" charset="0"/>
            </a:endParaRPr>
          </a:p>
        </p:txBody>
      </p:sp>
      <p:sp>
        <p:nvSpPr>
          <p:cNvPr id="29" name="Plaque 28"/>
          <p:cNvSpPr/>
          <p:nvPr/>
        </p:nvSpPr>
        <p:spPr>
          <a:xfrm>
            <a:off x="756920" y="71247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vi-VN" sz="4400">
                <a:solidFill>
                  <a:schemeClr val="tx1"/>
                </a:solidFill>
                <a:latin typeface="Arial" panose="020B0604020202020204" pitchFamily="34" charset="0"/>
                <a:cs typeface="Arial" panose="020B0604020202020204" pitchFamily="34" charset="0"/>
              </a:rPr>
              <a:t>C. y = tanx</a:t>
            </a:r>
            <a:endParaRPr lang="en-US" sz="4400" dirty="0">
              <a:solidFill>
                <a:schemeClr val="tx1"/>
              </a:solidFill>
              <a:latin typeface="Arial" panose="020B0604020202020204" pitchFamily="34" charset="0"/>
              <a:cs typeface="Arial" panose="020B0604020202020204" pitchFamily="34" charset="0"/>
            </a:endParaRPr>
          </a:p>
        </p:txBody>
      </p:sp>
      <p:pic>
        <p:nvPicPr>
          <p:cNvPr id="30" name="Correct sound effect and wrong sound effect (mp3cut.net)">
            <a:hlinkClick r:id="" action="ppaction://media"/>
            <a:extLst>
              <a:ext uri="{FF2B5EF4-FFF2-40B4-BE49-F238E27FC236}">
                <a16:creationId xmlns:a16="http://schemas.microsoft.com/office/drawing/2014/main" xmlns=""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42362" y="-637266"/>
            <a:ext cx="487363" cy="487363"/>
          </a:xfrm>
          <a:prstGeom prst="rect">
            <a:avLst/>
          </a:prstGeom>
        </p:spPr>
      </p:pic>
      <p:pic>
        <p:nvPicPr>
          <p:cNvPr id="31" name="Picture 5">
            <a:extLst>
              <a:ext uri="{FF2B5EF4-FFF2-40B4-BE49-F238E27FC236}">
                <a16:creationId xmlns:a16="http://schemas.microsoft.com/office/drawing/2014/main" xmlns="" id="{6ED69A8E-3629-71D5-BBA5-B0D841236B4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624179" y="7626922"/>
            <a:ext cx="1267531" cy="1103263"/>
          </a:xfrm>
          <a:prstGeom prst="rect">
            <a:avLst/>
          </a:prstGeom>
        </p:spPr>
      </p:pic>
      <p:pic>
        <p:nvPicPr>
          <p:cNvPr id="32" name="Picture 10">
            <a:extLst>
              <a:ext uri="{FF2B5EF4-FFF2-40B4-BE49-F238E27FC236}">
                <a16:creationId xmlns:a16="http://schemas.microsoft.com/office/drawing/2014/main" xmlns="" id="{93F2F73B-7500-D6CF-7EC0-81FB4463381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6012221" y="5141682"/>
            <a:ext cx="1263186" cy="1125383"/>
          </a:xfrm>
          <a:prstGeom prst="rect">
            <a:avLst/>
          </a:prstGeom>
        </p:spPr>
      </p:pic>
      <p:pic>
        <p:nvPicPr>
          <p:cNvPr id="33" name="Picture 10">
            <a:extLst>
              <a:ext uri="{FF2B5EF4-FFF2-40B4-BE49-F238E27FC236}">
                <a16:creationId xmlns:a16="http://schemas.microsoft.com/office/drawing/2014/main" xmlns="" id="{FBEB367B-911F-64C4-9BB5-C939C681C38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628524" y="5103547"/>
            <a:ext cx="1263186" cy="1125383"/>
          </a:xfrm>
          <a:prstGeom prst="rect">
            <a:avLst/>
          </a:prstGeom>
        </p:spPr>
      </p:pic>
      <p:pic>
        <p:nvPicPr>
          <p:cNvPr id="34" name="Picture 10">
            <a:extLst>
              <a:ext uri="{FF2B5EF4-FFF2-40B4-BE49-F238E27FC236}">
                <a16:creationId xmlns:a16="http://schemas.microsoft.com/office/drawing/2014/main" xmlns="" id="{2968104A-E55D-7895-FFF7-2F96E1FA4E1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6012221" y="7653603"/>
            <a:ext cx="1263186" cy="1125383"/>
          </a:xfrm>
          <a:prstGeom prst="rect">
            <a:avLst/>
          </a:prstGeom>
        </p:spPr>
      </p:pic>
      <p:pic>
        <p:nvPicPr>
          <p:cNvPr id="35" name="Correct sound effect and wrong sound effect (mp3cut.net) (1)">
            <a:hlinkClick r:id="" action="ppaction://media"/>
            <a:extLst>
              <a:ext uri="{FF2B5EF4-FFF2-40B4-BE49-F238E27FC236}">
                <a16:creationId xmlns:a16="http://schemas.microsoft.com/office/drawing/2014/main" xmlns=""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49212" y="-637266"/>
            <a:ext cx="487363" cy="487363"/>
          </a:xfrm>
          <a:prstGeom prst="rect">
            <a:avLst/>
          </a:prstGeom>
        </p:spPr>
      </p:pic>
    </p:spTree>
    <p:extLst>
      <p:ext uri="{BB962C8B-B14F-4D97-AF65-F5344CB8AC3E}">
        <p14:creationId xmlns:p14="http://schemas.microsoft.com/office/powerpoint/2010/main" val="152572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lt">
                                    <p:tmPct val="0"/>
                                  </p:iterate>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lt">
                                    <p:tmPct val="0"/>
                                  </p:iterate>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0"/>
                </p:tgtEl>
              </p:cMediaNode>
            </p:audio>
            <p:audio>
              <p:cMediaNode vol="80000">
                <p:cTn id="25" fill="hold" display="0">
                  <p:stCondLst>
                    <p:cond delay="indefinite"/>
                  </p:stCondLst>
                  <p:endCondLst>
                    <p:cond evt="onStopAudio" delay="0">
                      <p:tgtEl>
                        <p:sldTgt/>
                      </p:tgtEl>
                    </p:cond>
                  </p:endCondLst>
                </p:cTn>
                <p:tgtEl>
                  <p:spTgt spid="35"/>
                </p:tgtEl>
              </p:cMediaNode>
            </p:audio>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862" fill="hold"/>
                                        <p:tgtEl>
                                          <p:spTgt spid="35"/>
                                        </p:tgtEl>
                                      </p:cBhvr>
                                    </p:cmd>
                                  </p:childTnLst>
                                </p:cTn>
                              </p:par>
                              <p:par>
                                <p:cTn id="33" presetID="26" presetClass="emph" presetSubtype="0" repeatCount="4000" fill="hold" grpId="1" nodeType="withEffect">
                                  <p:stCondLst>
                                    <p:cond delay="0"/>
                                  </p:stCondLst>
                                  <p:iterate type="lt">
                                    <p:tmPct val="0"/>
                                  </p:iterate>
                                  <p:childTnLst>
                                    <p:animEffect transition="out" filter="fade">
                                      <p:cBhvr>
                                        <p:cTn id="34" dur="500" tmFilter="0, 0; .2, .5; .8, .5; 1, 0"/>
                                        <p:tgtEl>
                                          <p:spTgt spid="26"/>
                                        </p:tgtEl>
                                      </p:cBhvr>
                                    </p:animEffect>
                                    <p:animScale>
                                      <p:cBhvr>
                                        <p:cTn id="35" dur="250" autoRev="1" fill="hold"/>
                                        <p:tgtEl>
                                          <p:spTgt spid="26"/>
                                        </p:tgtEl>
                                      </p:cBhvr>
                                      <p:by x="105000" y="105000"/>
                                    </p:animScale>
                                  </p:childTnLst>
                                </p:cTn>
                              </p:par>
                              <p:par>
                                <p:cTn id="36" presetID="1" presetClass="emph" presetSubtype="2" fill="hold" grpId="2" nodeType="withEffect">
                                  <p:stCondLst>
                                    <p:cond delay="0"/>
                                  </p:stCondLst>
                                  <p:childTnLst>
                                    <p:animClr clrSpc="rgb" dir="cw">
                                      <p:cBhvr>
                                        <p:cTn id="37" dur="500" fill="hold"/>
                                        <p:tgtEl>
                                          <p:spTgt spid="26"/>
                                        </p:tgtEl>
                                        <p:attrNameLst>
                                          <p:attrName>fillcolor</p:attrName>
                                        </p:attrNameLst>
                                      </p:cBhvr>
                                      <p:to>
                                        <a:srgbClr val="E5B9B7"/>
                                      </p:to>
                                    </p:animClr>
                                    <p:set>
                                      <p:cBhvr>
                                        <p:cTn id="38" dur="500" fill="hold"/>
                                        <p:tgtEl>
                                          <p:spTgt spid="26"/>
                                        </p:tgtEl>
                                        <p:attrNameLst>
                                          <p:attrName>fill.type</p:attrName>
                                        </p:attrNameLst>
                                      </p:cBhvr>
                                      <p:to>
                                        <p:strVal val="solid"/>
                                      </p:to>
                                    </p:set>
                                    <p:set>
                                      <p:cBhvr>
                                        <p:cTn id="39"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862" fill="hold"/>
                                        <p:tgtEl>
                                          <p:spTgt spid="35"/>
                                        </p:tgtEl>
                                      </p:cBhvr>
                                    </p:cmd>
                                  </p:childTnLst>
                                </p:cTn>
                              </p:par>
                              <p:par>
                                <p:cTn id="47" presetID="26" presetClass="emph" presetSubtype="0" repeatCount="4000" fill="hold" grpId="1" nodeType="withEffect">
                                  <p:stCondLst>
                                    <p:cond delay="0"/>
                                  </p:stCondLst>
                                  <p:iterate type="lt">
                                    <p:tmPct val="0"/>
                                  </p:iterate>
                                  <p:childTnLst>
                                    <p:animEffect transition="out" filter="fade">
                                      <p:cBhvr>
                                        <p:cTn id="48" dur="500" tmFilter="0, 0; .2, .5; .8, .5; 1, 0"/>
                                        <p:tgtEl>
                                          <p:spTgt spid="28"/>
                                        </p:tgtEl>
                                      </p:cBhvr>
                                    </p:animEffect>
                                    <p:animScale>
                                      <p:cBhvr>
                                        <p:cTn id="49" dur="250" autoRev="1" fill="hold"/>
                                        <p:tgtEl>
                                          <p:spTgt spid="28"/>
                                        </p:tgtEl>
                                      </p:cBhvr>
                                      <p:by x="105000" y="105000"/>
                                    </p:animScale>
                                  </p:childTnLst>
                                </p:cTn>
                              </p:par>
                              <p:par>
                                <p:cTn id="50" presetID="1" presetClass="emph" presetSubtype="2" fill="hold" grpId="2" nodeType="withEffect">
                                  <p:stCondLst>
                                    <p:cond delay="0"/>
                                  </p:stCondLst>
                                  <p:childTnLst>
                                    <p:animClr clrSpc="rgb" dir="cw">
                                      <p:cBhvr>
                                        <p:cTn id="51" dur="500" fill="hold"/>
                                        <p:tgtEl>
                                          <p:spTgt spid="28"/>
                                        </p:tgtEl>
                                        <p:attrNameLst>
                                          <p:attrName>fillcolor</p:attrName>
                                        </p:attrNameLst>
                                      </p:cBhvr>
                                      <p:to>
                                        <a:srgbClr val="E5B9B7"/>
                                      </p:to>
                                    </p:animClr>
                                    <p:set>
                                      <p:cBhvr>
                                        <p:cTn id="52" dur="500" fill="hold"/>
                                        <p:tgtEl>
                                          <p:spTgt spid="28"/>
                                        </p:tgtEl>
                                        <p:attrNameLst>
                                          <p:attrName>fill.type</p:attrName>
                                        </p:attrNameLst>
                                      </p:cBhvr>
                                      <p:to>
                                        <p:strVal val="solid"/>
                                      </p:to>
                                    </p:set>
                                    <p:set>
                                      <p:cBhvr>
                                        <p:cTn id="5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835" fill="hold"/>
                                        <p:tgtEl>
                                          <p:spTgt spid="30"/>
                                        </p:tgtEl>
                                      </p:cBhvr>
                                    </p:cmd>
                                  </p:childTnLst>
                                </p:cTn>
                              </p:par>
                              <p:par>
                                <p:cTn id="61" presetID="26" presetClass="emph" presetSubtype="0" repeatCount="4000" fill="hold" grpId="1" nodeType="withEffect">
                                  <p:stCondLst>
                                    <p:cond delay="0"/>
                                  </p:stCondLst>
                                  <p:iterate type="lt">
                                    <p:tmPct val="0"/>
                                  </p:iterate>
                                  <p:childTnLst>
                                    <p:animEffect transition="out" filter="fade">
                                      <p:cBhvr>
                                        <p:cTn id="62" dur="500" tmFilter="0, 0; .2, .5; .8, .5; 1, 0"/>
                                        <p:tgtEl>
                                          <p:spTgt spid="29"/>
                                        </p:tgtEl>
                                      </p:cBhvr>
                                    </p:animEffect>
                                    <p:animScale>
                                      <p:cBhvr>
                                        <p:cTn id="63" dur="250" autoRev="1" fill="hold"/>
                                        <p:tgtEl>
                                          <p:spTgt spid="29"/>
                                        </p:tgtEl>
                                      </p:cBhvr>
                                      <p:by x="105000" y="105000"/>
                                    </p:animScale>
                                  </p:childTnLst>
                                </p:cTn>
                              </p:par>
                              <p:par>
                                <p:cTn id="64" presetID="1" presetClass="emph" presetSubtype="2" fill="hold" grpId="2" nodeType="withEffect">
                                  <p:stCondLst>
                                    <p:cond delay="0"/>
                                  </p:stCondLst>
                                  <p:childTnLst>
                                    <p:animClr clrSpc="rgb" dir="cw">
                                      <p:cBhvr>
                                        <p:cTn id="65" dur="500" fill="hold"/>
                                        <p:tgtEl>
                                          <p:spTgt spid="29"/>
                                        </p:tgtEl>
                                        <p:attrNameLst>
                                          <p:attrName>fillcolor</p:attrName>
                                        </p:attrNameLst>
                                      </p:cBhvr>
                                      <p:to>
                                        <a:srgbClr val="C3D69B"/>
                                      </p:to>
                                    </p:animClr>
                                    <p:set>
                                      <p:cBhvr>
                                        <p:cTn id="66" dur="500" fill="hold"/>
                                        <p:tgtEl>
                                          <p:spTgt spid="29"/>
                                        </p:tgtEl>
                                        <p:attrNameLst>
                                          <p:attrName>fill.type</p:attrName>
                                        </p:attrNameLst>
                                      </p:cBhvr>
                                      <p:to>
                                        <p:strVal val="solid"/>
                                      </p:to>
                                    </p:set>
                                    <p:set>
                                      <p:cBhvr>
                                        <p:cTn id="67"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68" restart="whenNotActive" fill="hold" evtFilter="cancelBubble" nodeType="interactiveSeq">
                <p:stCondLst>
                  <p:cond evt="onClick" delay="0">
                    <p:tgtEl>
                      <p:spTgt spid="27"/>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mediacall" presetSubtype="0" fill="hold" nodeType="withEffect">
                                  <p:stCondLst>
                                    <p:cond delay="0"/>
                                  </p:stCondLst>
                                  <p:childTnLst>
                                    <p:cmd type="call" cmd="playFrom(0.0)">
                                      <p:cBhvr>
                                        <p:cTn id="74" dur="862" fill="hold"/>
                                        <p:tgtEl>
                                          <p:spTgt spid="35"/>
                                        </p:tgtEl>
                                      </p:cBhvr>
                                    </p:cmd>
                                  </p:childTnLst>
                                </p:cTn>
                              </p:par>
                              <p:par>
                                <p:cTn id="75" presetID="26" presetClass="emph" presetSubtype="0" repeatCount="4000" fill="hold" grpId="1" nodeType="withEffect">
                                  <p:stCondLst>
                                    <p:cond delay="0"/>
                                  </p:stCondLst>
                                  <p:iterate type="lt">
                                    <p:tmPct val="0"/>
                                  </p:iterate>
                                  <p:childTnLst>
                                    <p:animEffect transition="out" filter="fade">
                                      <p:cBhvr>
                                        <p:cTn id="76" dur="500" tmFilter="0, 0; .2, .5; .8, .5; 1, 0"/>
                                        <p:tgtEl>
                                          <p:spTgt spid="27"/>
                                        </p:tgtEl>
                                      </p:cBhvr>
                                    </p:animEffect>
                                    <p:animScale>
                                      <p:cBhvr>
                                        <p:cTn id="77" dur="250" autoRev="1" fill="hold"/>
                                        <p:tgtEl>
                                          <p:spTgt spid="27"/>
                                        </p:tgtEl>
                                      </p:cBhvr>
                                      <p:by x="105000" y="105000"/>
                                    </p:animScale>
                                  </p:childTnLst>
                                </p:cTn>
                              </p:par>
                              <p:par>
                                <p:cTn id="78" presetID="1" presetClass="emph" presetSubtype="2" fill="hold" grpId="2" nodeType="withEffect">
                                  <p:stCondLst>
                                    <p:cond delay="0"/>
                                  </p:stCondLst>
                                  <p:childTnLst>
                                    <p:animClr clrSpc="rgb" dir="cw">
                                      <p:cBhvr>
                                        <p:cTn id="79" dur="500" fill="hold"/>
                                        <p:tgtEl>
                                          <p:spTgt spid="27"/>
                                        </p:tgtEl>
                                        <p:attrNameLst>
                                          <p:attrName>fillcolor</p:attrName>
                                        </p:attrNameLst>
                                      </p:cBhvr>
                                      <p:to>
                                        <a:srgbClr val="E5B9B7"/>
                                      </p:to>
                                    </p:animClr>
                                    <p:set>
                                      <p:cBhvr>
                                        <p:cTn id="80" dur="500" fill="hold"/>
                                        <p:tgtEl>
                                          <p:spTgt spid="27"/>
                                        </p:tgtEl>
                                        <p:attrNameLst>
                                          <p:attrName>fill.type</p:attrName>
                                        </p:attrNameLst>
                                      </p:cBhvr>
                                      <p:to>
                                        <p:strVal val="solid"/>
                                      </p:to>
                                    </p:set>
                                    <p:set>
                                      <p:cBhvr>
                                        <p:cTn id="8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5" grpId="0"/>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grpSp>
        <p:nvGrpSpPr>
          <p:cNvPr id="3" name="Group 3"/>
          <p:cNvGrpSpPr/>
          <p:nvPr/>
        </p:nvGrpSpPr>
        <p:grpSpPr>
          <a:xfrm>
            <a:off x="609602" y="495301"/>
            <a:ext cx="17002907" cy="1718240"/>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txBody>
            <a:bodyPr/>
            <a:lstStyle/>
            <a:p>
              <a:endParaRPr lang="en-US"/>
            </a:p>
          </p:txBody>
        </p:sp>
        <p:sp>
          <p:nvSpPr>
            <p:cNvPr id="5" name="TextBox 5"/>
            <p:cNvSpPr txBox="1"/>
            <p:nvPr/>
          </p:nvSpPr>
          <p:spPr>
            <a:xfrm>
              <a:off x="88900" y="-38100"/>
              <a:ext cx="635000" cy="444500"/>
            </a:xfrm>
            <a:prstGeom prst="rect">
              <a:avLst/>
            </a:prstGeom>
          </p:spPr>
          <p:txBody>
            <a:bodyPr lIns="50801" tIns="50801" rIns="50801" bIns="50801" rtlCol="0" anchor="ctr"/>
            <a:lstStyle/>
            <a:p>
              <a:pPr algn="ctr">
                <a:lnSpc>
                  <a:spcPts val="2748"/>
                </a:lnSpc>
              </a:pPr>
              <a:endParaRPr>
                <a:solidFill>
                  <a:prstClr val="black"/>
                </a:solidFill>
              </a:endParaRPr>
            </a:p>
          </p:txBody>
        </p:sp>
      </p:grpSp>
      <p:sp>
        <p:nvSpPr>
          <p:cNvPr id="24" name="TextBox 23"/>
          <p:cNvSpPr txBox="1"/>
          <p:nvPr/>
        </p:nvSpPr>
        <p:spPr>
          <a:xfrm>
            <a:off x="3586553" y="518161"/>
            <a:ext cx="11049000" cy="1615827"/>
          </a:xfrm>
          <a:prstGeom prst="rect">
            <a:avLst/>
          </a:prstGeom>
          <a:noFill/>
        </p:spPr>
        <p:txBody>
          <a:bodyPr wrap="square" rtlCol="0">
            <a:spAutoFit/>
          </a:bodyPr>
          <a:lstStyle/>
          <a:p>
            <a:pPr algn="ctr">
              <a:lnSpc>
                <a:spcPct val="150000"/>
              </a:lnSpc>
            </a:pPr>
            <a:r>
              <a:rPr lang="vi-VN" sz="6600" b="1" dirty="0">
                <a:solidFill>
                  <a:prstClr val="white"/>
                </a:solidFill>
                <a:cs typeface="Arial" panose="020B0604020202020204" pitchFamily="34" charset="0"/>
              </a:rPr>
              <a:t>LUYỆN TẬP</a:t>
            </a:r>
            <a:endParaRPr lang="en-US" sz="6600" b="1" dirty="0">
              <a:solidFill>
                <a:prstClr val="white"/>
              </a:solidFill>
              <a:latin typeface="Arial" panose="020B0604020202020204" pitchFamily="34" charset="0"/>
              <a:cs typeface="Arial" panose="020B0604020202020204" pitchFamily="34" charset="0"/>
            </a:endParaRPr>
          </a:p>
        </p:txBody>
      </p:sp>
      <p:sp>
        <p:nvSpPr>
          <p:cNvPr id="6" name="Rectangle 5"/>
          <p:cNvSpPr/>
          <p:nvPr/>
        </p:nvSpPr>
        <p:spPr>
          <a:xfrm>
            <a:off x="947142" y="2584844"/>
            <a:ext cx="14554200" cy="6998839"/>
          </a:xfrm>
          <a:prstGeom prst="rect">
            <a:avLst/>
          </a:prstGeom>
        </p:spPr>
        <p:txBody>
          <a:bodyPr wrap="square">
            <a:spAutoFit/>
          </a:bodyPr>
          <a:lstStyle/>
          <a:p>
            <a:pPr algn="just">
              <a:lnSpc>
                <a:spcPct val="170000"/>
              </a:lnSpc>
            </a:pPr>
            <a:r>
              <a:rPr lang="vi-VN" sz="4400" b="1">
                <a:solidFill>
                  <a:srgbClr val="C00000"/>
                </a:solidFill>
                <a:cs typeface="Arial" panose="020B0604020202020204" pitchFamily="34" charset="0"/>
              </a:rPr>
              <a:t>Bài 1 (SGK - tr.31) </a:t>
            </a:r>
            <a:r>
              <a:rPr lang="en-US" sz="4400">
                <a:solidFill>
                  <a:prstClr val="black"/>
                </a:solidFill>
                <a:latin typeface="Arial" panose="020B0604020202020204" pitchFamily="34" charset="0"/>
                <a:cs typeface="Arial" panose="020B0604020202020204" pitchFamily="34" charset="0"/>
              </a:rPr>
              <a:t>Dùng đồ thị hàm số, tìm giá trị của x trên đoạn [−2</a:t>
            </a:r>
            <a:r>
              <a:rPr lang="el-GR" sz="4400">
                <a:solidFill>
                  <a:prstClr val="black"/>
                </a:solidFill>
                <a:latin typeface="Arial" panose="020B0604020202020204" pitchFamily="34" charset="0"/>
                <a:cs typeface="Arial" panose="020B0604020202020204" pitchFamily="34" charset="0"/>
              </a:rPr>
              <a:t>π;</a:t>
            </a:r>
            <a:r>
              <a:rPr lang="vi-VN" sz="4400">
                <a:solidFill>
                  <a:prstClr val="black"/>
                </a:solidFill>
                <a:cs typeface="Arial" panose="020B0604020202020204" pitchFamily="34" charset="0"/>
              </a:rPr>
              <a:t> </a:t>
            </a:r>
            <a:r>
              <a:rPr lang="el-GR" sz="4400">
                <a:solidFill>
                  <a:prstClr val="black"/>
                </a:solidFill>
                <a:latin typeface="Arial" panose="020B0604020202020204" pitchFamily="34" charset="0"/>
                <a:cs typeface="Arial" panose="020B0604020202020204" pitchFamily="34" charset="0"/>
              </a:rPr>
              <a:t>2π] </a:t>
            </a:r>
            <a:r>
              <a:rPr lang="en-US" sz="4400">
                <a:solidFill>
                  <a:prstClr val="black"/>
                </a:solidFill>
                <a:latin typeface="Arial" panose="020B0604020202020204" pitchFamily="34" charset="0"/>
                <a:cs typeface="Arial" panose="020B0604020202020204" pitchFamily="34" charset="0"/>
              </a:rPr>
              <a:t>để: </a:t>
            </a:r>
          </a:p>
          <a:p>
            <a:pPr algn="just">
              <a:lnSpc>
                <a:spcPct val="170000"/>
              </a:lnSpc>
            </a:pPr>
            <a:r>
              <a:rPr lang="en-US" sz="4400">
                <a:solidFill>
                  <a:prstClr val="black"/>
                </a:solidFill>
                <a:latin typeface="Arial" panose="020B0604020202020204" pitchFamily="34" charset="0"/>
                <a:cs typeface="Arial" panose="020B0604020202020204" pitchFamily="34" charset="0"/>
              </a:rPr>
              <a:t>a) Hàm số y</a:t>
            </a:r>
            <a:r>
              <a:rPr lang="vi-VN" sz="4400">
                <a:solidFill>
                  <a:prstClr val="black"/>
                </a:solidFill>
                <a:cs typeface="Arial" panose="020B0604020202020204" pitchFamily="34" charset="0"/>
              </a:rPr>
              <a:t> </a:t>
            </a:r>
            <a:r>
              <a:rPr lang="en-US" sz="4400">
                <a:solidFill>
                  <a:prstClr val="black"/>
                </a:solidFill>
                <a:latin typeface="Arial" panose="020B0604020202020204" pitchFamily="34" charset="0"/>
                <a:cs typeface="Arial" panose="020B0604020202020204" pitchFamily="34" charset="0"/>
              </a:rPr>
              <a:t>=</a:t>
            </a:r>
            <a:r>
              <a:rPr lang="vi-VN" sz="4400">
                <a:solidFill>
                  <a:prstClr val="black"/>
                </a:solidFill>
                <a:cs typeface="Arial" panose="020B0604020202020204" pitchFamily="34" charset="0"/>
              </a:rPr>
              <a:t> </a:t>
            </a:r>
            <a:r>
              <a:rPr lang="en-US" sz="4400">
                <a:solidFill>
                  <a:prstClr val="black"/>
                </a:solidFill>
                <a:latin typeface="Arial" panose="020B0604020202020204" pitchFamily="34" charset="0"/>
                <a:cs typeface="Arial" panose="020B0604020202020204" pitchFamily="34" charset="0"/>
              </a:rPr>
              <a:t>sinx nhận giá trị bằng 1;</a:t>
            </a:r>
          </a:p>
          <a:p>
            <a:pPr algn="just">
              <a:lnSpc>
                <a:spcPct val="170000"/>
              </a:lnSpc>
            </a:pPr>
            <a:r>
              <a:rPr lang="en-US" sz="4400">
                <a:solidFill>
                  <a:prstClr val="black"/>
                </a:solidFill>
                <a:latin typeface="Arial" panose="020B0604020202020204" pitchFamily="34" charset="0"/>
                <a:cs typeface="Arial" panose="020B0604020202020204" pitchFamily="34" charset="0"/>
              </a:rPr>
              <a:t>b) Hàm số y</a:t>
            </a:r>
            <a:r>
              <a:rPr lang="vi-VN" sz="4400">
                <a:solidFill>
                  <a:prstClr val="black"/>
                </a:solidFill>
                <a:cs typeface="Arial" panose="020B0604020202020204" pitchFamily="34" charset="0"/>
              </a:rPr>
              <a:t> </a:t>
            </a:r>
            <a:r>
              <a:rPr lang="en-US" sz="4400">
                <a:solidFill>
                  <a:prstClr val="black"/>
                </a:solidFill>
                <a:latin typeface="Arial" panose="020B0604020202020204" pitchFamily="34" charset="0"/>
                <a:cs typeface="Arial" panose="020B0604020202020204" pitchFamily="34" charset="0"/>
              </a:rPr>
              <a:t>=</a:t>
            </a:r>
            <a:r>
              <a:rPr lang="vi-VN" sz="4400">
                <a:solidFill>
                  <a:prstClr val="black"/>
                </a:solidFill>
                <a:cs typeface="Arial" panose="020B0604020202020204" pitchFamily="34" charset="0"/>
              </a:rPr>
              <a:t> </a:t>
            </a:r>
            <a:r>
              <a:rPr lang="en-US" sz="4400">
                <a:solidFill>
                  <a:prstClr val="black"/>
                </a:solidFill>
                <a:latin typeface="Arial" panose="020B0604020202020204" pitchFamily="34" charset="0"/>
                <a:cs typeface="Arial" panose="020B0604020202020204" pitchFamily="34" charset="0"/>
              </a:rPr>
              <a:t>sinx nhận giá trị bằng 0; </a:t>
            </a:r>
          </a:p>
          <a:p>
            <a:pPr algn="just">
              <a:lnSpc>
                <a:spcPct val="170000"/>
              </a:lnSpc>
            </a:pPr>
            <a:r>
              <a:rPr lang="en-US" sz="4400">
                <a:solidFill>
                  <a:prstClr val="black"/>
                </a:solidFill>
                <a:latin typeface="Arial" panose="020B0604020202020204" pitchFamily="34" charset="0"/>
                <a:cs typeface="Arial" panose="020B0604020202020204" pitchFamily="34" charset="0"/>
              </a:rPr>
              <a:t>c) Hàm số y</a:t>
            </a:r>
            <a:r>
              <a:rPr lang="vi-VN" sz="4400">
                <a:solidFill>
                  <a:prstClr val="black"/>
                </a:solidFill>
                <a:cs typeface="Arial" panose="020B0604020202020204" pitchFamily="34" charset="0"/>
              </a:rPr>
              <a:t> </a:t>
            </a:r>
            <a:r>
              <a:rPr lang="en-US" sz="4400">
                <a:solidFill>
                  <a:prstClr val="black"/>
                </a:solidFill>
                <a:latin typeface="Arial" panose="020B0604020202020204" pitchFamily="34" charset="0"/>
                <a:cs typeface="Arial" panose="020B0604020202020204" pitchFamily="34" charset="0"/>
              </a:rPr>
              <a:t>=</a:t>
            </a:r>
            <a:r>
              <a:rPr lang="vi-VN" sz="4400">
                <a:solidFill>
                  <a:prstClr val="black"/>
                </a:solidFill>
                <a:cs typeface="Arial" panose="020B0604020202020204" pitchFamily="34" charset="0"/>
              </a:rPr>
              <a:t> </a:t>
            </a:r>
            <a:r>
              <a:rPr lang="en-US" sz="4400">
                <a:solidFill>
                  <a:prstClr val="black"/>
                </a:solidFill>
                <a:latin typeface="Arial" panose="020B0604020202020204" pitchFamily="34" charset="0"/>
                <a:cs typeface="Arial" panose="020B0604020202020204" pitchFamily="34" charset="0"/>
              </a:rPr>
              <a:t>cosx nhận giá trị bằng -1;</a:t>
            </a:r>
          </a:p>
          <a:p>
            <a:pPr algn="just">
              <a:lnSpc>
                <a:spcPct val="170000"/>
              </a:lnSpc>
            </a:pPr>
            <a:r>
              <a:rPr lang="en-US" sz="4400">
                <a:solidFill>
                  <a:prstClr val="black"/>
                </a:solidFill>
                <a:latin typeface="Arial" panose="020B0604020202020204" pitchFamily="34" charset="0"/>
                <a:cs typeface="Arial" panose="020B0604020202020204" pitchFamily="34" charset="0"/>
              </a:rPr>
              <a:t>d) Hàm số y</a:t>
            </a:r>
            <a:r>
              <a:rPr lang="vi-VN" sz="4400">
                <a:solidFill>
                  <a:prstClr val="black"/>
                </a:solidFill>
                <a:cs typeface="Arial" panose="020B0604020202020204" pitchFamily="34" charset="0"/>
              </a:rPr>
              <a:t> </a:t>
            </a:r>
            <a:r>
              <a:rPr lang="en-US" sz="4400">
                <a:solidFill>
                  <a:prstClr val="black"/>
                </a:solidFill>
                <a:latin typeface="Arial" panose="020B0604020202020204" pitchFamily="34" charset="0"/>
                <a:cs typeface="Arial" panose="020B0604020202020204" pitchFamily="34" charset="0"/>
              </a:rPr>
              <a:t>=</a:t>
            </a:r>
            <a:r>
              <a:rPr lang="vi-VN" sz="4400">
                <a:solidFill>
                  <a:prstClr val="black"/>
                </a:solidFill>
                <a:cs typeface="Arial" panose="020B0604020202020204" pitchFamily="34" charset="0"/>
              </a:rPr>
              <a:t> </a:t>
            </a:r>
            <a:r>
              <a:rPr lang="en-US" sz="4400">
                <a:solidFill>
                  <a:prstClr val="black"/>
                </a:solidFill>
                <a:latin typeface="Arial" panose="020B0604020202020204" pitchFamily="34" charset="0"/>
                <a:cs typeface="Arial" panose="020B0604020202020204" pitchFamily="34" charset="0"/>
              </a:rPr>
              <a:t>cosx nhận giá trị bằng 0. </a:t>
            </a:r>
          </a:p>
        </p:txBody>
      </p:sp>
      <p:pic>
        <p:nvPicPr>
          <p:cNvPr id="7" name="Picture 6"/>
          <p:cNvPicPr>
            <a:picLocks noChangeAspect="1"/>
          </p:cNvPicPr>
          <p:nvPr/>
        </p:nvPicPr>
        <p:blipFill>
          <a:blip r:embed="rId3"/>
          <a:stretch>
            <a:fillRect/>
          </a:stretch>
        </p:blipFill>
        <p:spPr>
          <a:xfrm>
            <a:off x="11887202" y="5981701"/>
            <a:ext cx="5936567" cy="4287521"/>
          </a:xfrm>
          <a:prstGeom prst="rect">
            <a:avLst/>
          </a:prstGeom>
        </p:spPr>
      </p:pic>
    </p:spTree>
    <p:extLst>
      <p:ext uri="{BB962C8B-B14F-4D97-AF65-F5344CB8AC3E}">
        <p14:creationId xmlns:p14="http://schemas.microsoft.com/office/powerpoint/2010/main" val="202508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grpSp>
        <p:nvGrpSpPr>
          <p:cNvPr id="3" name="Group 2"/>
          <p:cNvGrpSpPr/>
          <p:nvPr/>
        </p:nvGrpSpPr>
        <p:grpSpPr>
          <a:xfrm>
            <a:off x="7814948" y="218940"/>
            <a:ext cx="2202182" cy="1465838"/>
            <a:chOff x="11559260" y="1415572"/>
            <a:chExt cx="2202182" cy="1465837"/>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5" name="TextBox 4"/>
            <p:cNvSpPr txBox="1"/>
            <p:nvPr/>
          </p:nvSpPr>
          <p:spPr>
            <a:xfrm>
              <a:off x="11860252" y="1730429"/>
              <a:ext cx="1600200" cy="708013"/>
            </a:xfrm>
            <a:prstGeom prst="rect">
              <a:avLst/>
            </a:prstGeom>
            <a:noFill/>
          </p:spPr>
          <p:txBody>
            <a:bodyPr wrap="square" rtlCol="0">
              <a:spAutoFit/>
            </a:bodyPr>
            <a:lstStyle/>
            <a:p>
              <a:pPr algn="ctr"/>
              <a:r>
                <a:rPr lang="vi-VN" sz="4001" b="1">
                  <a:solidFill>
                    <a:prstClr val="black"/>
                  </a:solidFill>
                  <a:cs typeface="Arial" panose="020B0604020202020204" pitchFamily="34" charset="0"/>
                </a:rPr>
                <a:t>Giải</a:t>
              </a:r>
              <a:endParaRPr lang="en-US" sz="4001" b="1">
                <a:solidFill>
                  <a:prstClr val="black"/>
                </a:solidFill>
                <a:latin typeface="Arial" panose="020B0604020202020204" pitchFamily="34" charset="0"/>
                <a:cs typeface="Arial" panose="020B0604020202020204" pitchFamily="34" charset="0"/>
              </a:endParaRPr>
            </a:p>
          </p:txBody>
        </p:sp>
      </p:grpSp>
      <p:sp>
        <p:nvSpPr>
          <p:cNvPr id="6" name="Rectangle 5"/>
          <p:cNvSpPr/>
          <p:nvPr/>
        </p:nvSpPr>
        <p:spPr>
          <a:xfrm>
            <a:off x="990602" y="1532700"/>
            <a:ext cx="5793574" cy="708014"/>
          </a:xfrm>
          <a:prstGeom prst="rect">
            <a:avLst/>
          </a:prstGeom>
        </p:spPr>
        <p:txBody>
          <a:bodyPr wrap="none">
            <a:spAutoFit/>
          </a:bodyPr>
          <a:lstStyle/>
          <a:p>
            <a:r>
              <a:rPr lang="en-US" sz="4001" b="1">
                <a:solidFill>
                  <a:prstClr val="black"/>
                </a:solidFill>
                <a:latin typeface="Arial" panose="020B0604020202020204" pitchFamily="34" charset="0"/>
                <a:cs typeface="Arial" panose="020B0604020202020204" pitchFamily="34" charset="0"/>
              </a:rPr>
              <a:t>Đồ thị hàm số y = sinx:</a:t>
            </a:r>
          </a:p>
        </p:txBody>
      </p:sp>
      <p:pic>
        <p:nvPicPr>
          <p:cNvPr id="7" name="Picture 6"/>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2373"/>
          <a:stretch/>
        </p:blipFill>
        <p:spPr>
          <a:xfrm>
            <a:off x="609602" y="2195567"/>
            <a:ext cx="17433617" cy="3525900"/>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876300" y="5905501"/>
                <a:ext cx="16535400" cy="2083519"/>
              </a:xfrm>
              <a:prstGeom prst="rect">
                <a:avLst/>
              </a:prstGeom>
            </p:spPr>
            <p:txBody>
              <a:bodyPr wrap="square">
                <a:spAutoFit/>
              </a:bodyPr>
              <a:lstStyle/>
              <a:p>
                <a:pPr algn="just">
                  <a:lnSpc>
                    <a:spcPct val="130000"/>
                  </a:lnSpc>
                </a:pPr>
                <a:r>
                  <a:rPr lang="vi-VN" sz="4001">
                    <a:solidFill>
                      <a:prstClr val="black"/>
                    </a:solidFill>
                    <a:ea typeface="Calibri" panose="020F0502020204030204" pitchFamily="34" charset="0"/>
                    <a:cs typeface="Arial" panose="020B0604020202020204" pitchFamily="34" charset="0"/>
                  </a:rPr>
                  <a:t>a) Quan sát đồ thị hàm số </a:t>
                </a:r>
                <a14:m>
                  <m:oMath xmlns:m="http://schemas.openxmlformats.org/officeDocument/2006/math">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func>
                  </m:oMath>
                </a14:m>
                <a:r>
                  <a:rPr lang="vi-VN" sz="4001">
                    <a:solidFill>
                      <a:prstClr val="black"/>
                    </a:solidFill>
                    <a:ea typeface="Calibri" panose="020F0502020204030204" pitchFamily="34" charset="0"/>
                    <a:cs typeface="Arial" panose="020B0604020202020204" pitchFamily="34" charset="0"/>
                  </a:rPr>
                  <a:t> trên đoạn </a:t>
                </a:r>
                <a14:m>
                  <m:oMath xmlns:m="http://schemas.openxmlformats.org/officeDocument/2006/math">
                    <m:d>
                      <m:dPr>
                        <m:begChr m:val="["/>
                        <m:endChr m:val="]"/>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e>
                    </m:d>
                  </m:oMath>
                </a14:m>
                <a:r>
                  <a:rPr lang="vi-VN" sz="4001">
                    <a:solidFill>
                      <a:prstClr val="black"/>
                    </a:solidFill>
                    <a:ea typeface="Calibri" panose="020F0502020204030204" pitchFamily="34" charset="0"/>
                    <a:cs typeface="Arial" panose="020B0604020202020204" pitchFamily="34" charset="0"/>
                  </a:rPr>
                  <a:t> ta thấy hàm số </a:t>
                </a:r>
                <a14:m>
                  <m:oMath xmlns:m="http://schemas.openxmlformats.org/officeDocument/2006/math">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func>
                  </m:oMath>
                </a14:m>
                <a:r>
                  <a:rPr lang="vi-VN" sz="4001">
                    <a:solidFill>
                      <a:prstClr val="black"/>
                    </a:solidFill>
                    <a:ea typeface="Calibri" panose="020F0502020204030204" pitchFamily="34" charset="0"/>
                    <a:cs typeface="Arial" panose="020B0604020202020204" pitchFamily="34" charset="0"/>
                  </a:rPr>
                  <a:t> nhận giá trị bằng 1 tại </a:t>
                </a:r>
                <a14:m>
                  <m:oMath xmlns:m="http://schemas.openxmlformats.org/officeDocument/2006/math">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num>
                          <m:den>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num>
                          <m:den>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e>
                    </m:d>
                  </m:oMath>
                </a14:m>
                <a:r>
                  <a:rPr lang="vi-VN" sz="4001">
                    <a:solidFill>
                      <a:prstClr val="black"/>
                    </a:solidFill>
                    <a:ea typeface="Calibri" panose="020F0502020204030204" pitchFamily="34" charset="0"/>
                    <a:cs typeface="Arial" panose="020B0604020202020204" pitchFamily="34" charset="0"/>
                  </a:rPr>
                  <a:t>.</a:t>
                </a:r>
                <a:endParaRPr lang="en-US" sz="4001">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876300" y="5905501"/>
                <a:ext cx="16535400" cy="2083519"/>
              </a:xfrm>
              <a:prstGeom prst="rect">
                <a:avLst/>
              </a:prstGeom>
              <a:blipFill rotWithShape="0">
                <a:blip r:embed="rId5"/>
                <a:stretch>
                  <a:fillRect l="-1327" t="-292" r="-1291" b="-8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871220" y="7929734"/>
                <a:ext cx="16540481" cy="1939377"/>
              </a:xfrm>
              <a:prstGeom prst="rect">
                <a:avLst/>
              </a:prstGeom>
            </p:spPr>
            <p:txBody>
              <a:bodyPr wrap="square">
                <a:spAutoFit/>
              </a:bodyPr>
              <a:lstStyle/>
              <a:p>
                <a:pPr algn="just">
                  <a:lnSpc>
                    <a:spcPct val="150000"/>
                  </a:lnSpc>
                </a:pPr>
                <a:r>
                  <a:rPr lang="vi-VN" sz="4001" kern="0">
                    <a:solidFill>
                      <a:prstClr val="black"/>
                    </a:solidFill>
                    <a:ea typeface="Calibri" panose="020F0502020204030204" pitchFamily="34" charset="0"/>
                    <a:cs typeface="Arial" panose="020B0604020202020204" pitchFamily="34" charset="0"/>
                  </a:rPr>
                  <a:t>b) Quan sát đồ thị hàm số </a:t>
                </a:r>
                <a14:m>
                  <m:oMath xmlns:m="http://schemas.openxmlformats.org/officeDocument/2006/math">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func>
                  </m:oMath>
                </a14:m>
                <a:r>
                  <a:rPr lang="vi-VN" sz="4001" kern="0">
                    <a:solidFill>
                      <a:prstClr val="black"/>
                    </a:solidFill>
                    <a:ea typeface="Calibri" panose="020F0502020204030204" pitchFamily="34" charset="0"/>
                    <a:cs typeface="Arial" panose="020B0604020202020204" pitchFamily="34" charset="0"/>
                  </a:rPr>
                  <a:t> trên đoạn </a:t>
                </a:r>
                <a14:m>
                  <m:oMath xmlns:m="http://schemas.openxmlformats.org/officeDocument/2006/math">
                    <m:d>
                      <m:dPr>
                        <m:begChr m:val="["/>
                        <m:endChr m:val="]"/>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1" i="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e>
                    </m:d>
                  </m:oMath>
                </a14:m>
                <a:r>
                  <a:rPr lang="vi-VN" sz="4001" kern="0">
                    <a:solidFill>
                      <a:prstClr val="black"/>
                    </a:solidFill>
                    <a:ea typeface="Calibri" panose="020F0502020204030204" pitchFamily="34" charset="0"/>
                    <a:cs typeface="Arial" panose="020B0604020202020204" pitchFamily="34" charset="0"/>
                  </a:rPr>
                  <a:t> ta thấy hàm số </a:t>
                </a:r>
                <a14:m>
                  <m:oMath xmlns:m="http://schemas.openxmlformats.org/officeDocument/2006/math">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func>
                  </m:oMath>
                </a14:m>
                <a:r>
                  <a:rPr lang="vi-VN" sz="4001" kern="0">
                    <a:solidFill>
                      <a:prstClr val="black"/>
                    </a:solidFill>
                    <a:ea typeface="Calibri" panose="020F0502020204030204" pitchFamily="34" charset="0"/>
                    <a:cs typeface="Arial" panose="020B0604020202020204" pitchFamily="34" charset="0"/>
                  </a:rPr>
                  <a:t> nhận giá trị bằng 0 tại </a:t>
                </a:r>
                <a14:m>
                  <m:oMath xmlns:m="http://schemas.openxmlformats.org/officeDocument/2006/math">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1" i="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vi-VN" sz="4001" i="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e>
                    </m:d>
                  </m:oMath>
                </a14:m>
                <a:endParaRPr lang="en-US" sz="4001">
                  <a:solidFill>
                    <a:prstClr val="black"/>
                  </a:solidFill>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871220" y="7929734"/>
                <a:ext cx="16540481" cy="1939377"/>
              </a:xfrm>
              <a:prstGeom prst="rect">
                <a:avLst/>
              </a:prstGeom>
              <a:blipFill rotWithShape="0">
                <a:blip r:embed="rId6"/>
                <a:stretch>
                  <a:fillRect l="-1327" r="-1290" b="-6918"/>
                </a:stretch>
              </a:blipFill>
            </p:spPr>
            <p:txBody>
              <a:bodyPr/>
              <a:lstStyle/>
              <a:p>
                <a:r>
                  <a:rPr lang="en-US">
                    <a:noFill/>
                  </a:rPr>
                  <a:t> </a:t>
                </a:r>
              </a:p>
            </p:txBody>
          </p:sp>
        </mc:Fallback>
      </mc:AlternateContent>
    </p:spTree>
    <p:extLst>
      <p:ext uri="{BB962C8B-B14F-4D97-AF65-F5344CB8AC3E}">
        <p14:creationId xmlns:p14="http://schemas.microsoft.com/office/powerpoint/2010/main" val="303017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sp>
        <p:nvSpPr>
          <p:cNvPr id="3" name="Rectangle 2"/>
          <p:cNvSpPr/>
          <p:nvPr/>
        </p:nvSpPr>
        <p:spPr>
          <a:xfrm>
            <a:off x="1066802" y="800100"/>
            <a:ext cx="5936240" cy="708014"/>
          </a:xfrm>
          <a:prstGeom prst="rect">
            <a:avLst/>
          </a:prstGeom>
        </p:spPr>
        <p:txBody>
          <a:bodyPr wrap="none">
            <a:spAutoFit/>
          </a:bodyPr>
          <a:lstStyle/>
          <a:p>
            <a:r>
              <a:rPr lang="en-US" sz="4001" b="1">
                <a:solidFill>
                  <a:prstClr val="black"/>
                </a:solidFill>
                <a:latin typeface="Arial" panose="020B0604020202020204" pitchFamily="34" charset="0"/>
                <a:cs typeface="Arial" panose="020B0604020202020204" pitchFamily="34" charset="0"/>
              </a:rPr>
              <a:t>Đồ thị hàm số y = </a:t>
            </a:r>
            <a:r>
              <a:rPr lang="vi-VN" sz="4001" b="1">
                <a:solidFill>
                  <a:prstClr val="black"/>
                </a:solidFill>
                <a:cs typeface="Arial" panose="020B0604020202020204" pitchFamily="34" charset="0"/>
              </a:rPr>
              <a:t>cos</a:t>
            </a:r>
            <a:r>
              <a:rPr lang="en-US" sz="4001" b="1">
                <a:solidFill>
                  <a:prstClr val="black"/>
                </a:solidFill>
                <a:latin typeface="Arial" panose="020B0604020202020204" pitchFamily="34" charset="0"/>
                <a:cs typeface="Arial" panose="020B0604020202020204" pitchFamily="34" charset="0"/>
              </a:rPr>
              <a:t>x:</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14817"/>
          <a:stretch/>
        </p:blipFill>
        <p:spPr>
          <a:xfrm>
            <a:off x="315553" y="1541006"/>
            <a:ext cx="17656898" cy="3657600"/>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066800" y="5185709"/>
                <a:ext cx="16383000" cy="1939377"/>
              </a:xfrm>
              <a:prstGeom prst="rect">
                <a:avLst/>
              </a:prstGeom>
            </p:spPr>
            <p:txBody>
              <a:bodyPr wrap="square">
                <a:spAutoFit/>
              </a:bodyPr>
              <a:lstStyle/>
              <a:p>
                <a:pPr algn="just">
                  <a:lnSpc>
                    <a:spcPct val="150000"/>
                  </a:lnSpc>
                </a:pPr>
                <a:r>
                  <a:rPr lang="vi-VN" sz="4001">
                    <a:solidFill>
                      <a:prstClr val="black"/>
                    </a:solidFill>
                    <a:ea typeface="Calibri" panose="020F0502020204030204" pitchFamily="34" charset="0"/>
                    <a:cs typeface="Arial" panose="020B0604020202020204" pitchFamily="34" charset="0"/>
                  </a:rPr>
                  <a:t>c) Quan sát đồ thị hàm số </a:t>
                </a:r>
                <a14:m>
                  <m:oMath xmlns:m="http://schemas.openxmlformats.org/officeDocument/2006/math">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func>
                  </m:oMath>
                </a14:m>
                <a:r>
                  <a:rPr lang="vi-VN" sz="4001">
                    <a:solidFill>
                      <a:prstClr val="black"/>
                    </a:solidFill>
                    <a:ea typeface="Calibri" panose="020F0502020204030204" pitchFamily="34" charset="0"/>
                    <a:cs typeface="Arial" panose="020B0604020202020204" pitchFamily="34" charset="0"/>
                  </a:rPr>
                  <a:t> trên đoạn </a:t>
                </a:r>
                <a14:m>
                  <m:oMath xmlns:m="http://schemas.openxmlformats.org/officeDocument/2006/math">
                    <m:d>
                      <m:dPr>
                        <m:begChr m:val="["/>
                        <m:endChr m:val="]"/>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e>
                    </m:d>
                  </m:oMath>
                </a14:m>
                <a:r>
                  <a:rPr lang="vi-VN" sz="4001">
                    <a:solidFill>
                      <a:prstClr val="black"/>
                    </a:solidFill>
                    <a:ea typeface="Calibri" panose="020F0502020204030204" pitchFamily="34" charset="0"/>
                    <a:cs typeface="Arial" panose="020B0604020202020204" pitchFamily="34" charset="0"/>
                  </a:rPr>
                  <a:t> ta thấy hàm số </a:t>
                </a:r>
                <a14:m>
                  <m:oMath xmlns:m="http://schemas.openxmlformats.org/officeDocument/2006/math">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func>
                  </m:oMath>
                </a14:m>
                <a:r>
                  <a:rPr lang="vi-VN" sz="4001">
                    <a:solidFill>
                      <a:prstClr val="black"/>
                    </a:solidFill>
                    <a:ea typeface="Calibri" panose="020F0502020204030204" pitchFamily="34" charset="0"/>
                    <a:cs typeface="Arial" panose="020B0604020202020204" pitchFamily="34" charset="0"/>
                  </a:rPr>
                  <a:t> nhận giá trị bằng 1 tại </a:t>
                </a:r>
                <a14:m>
                  <m:oMath xmlns:m="http://schemas.openxmlformats.org/officeDocument/2006/math">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e>
                    </m:d>
                  </m:oMath>
                </a14:m>
                <a:r>
                  <a:rPr lang="vi-VN" sz="4001">
                    <a:solidFill>
                      <a:prstClr val="black"/>
                    </a:solidFill>
                    <a:ea typeface="Calibri" panose="020F0502020204030204" pitchFamily="34" charset="0"/>
                    <a:cs typeface="Arial" panose="020B0604020202020204" pitchFamily="34" charset="0"/>
                  </a:rPr>
                  <a:t>.</a:t>
                </a:r>
                <a:endParaRPr lang="en-US" sz="4001">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066800" y="5185709"/>
                <a:ext cx="16383000" cy="1939377"/>
              </a:xfrm>
              <a:prstGeom prst="rect">
                <a:avLst/>
              </a:prstGeom>
              <a:blipFill rotWithShape="0">
                <a:blip r:embed="rId4"/>
                <a:stretch>
                  <a:fillRect l="-1302" r="-1265"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066800" y="7157722"/>
                <a:ext cx="16383000" cy="2389821"/>
              </a:xfrm>
              <a:prstGeom prst="rect">
                <a:avLst/>
              </a:prstGeom>
            </p:spPr>
            <p:txBody>
              <a:bodyPr wrap="square">
                <a:spAutoFit/>
              </a:bodyPr>
              <a:lstStyle/>
              <a:p>
                <a:pPr algn="just">
                  <a:lnSpc>
                    <a:spcPct val="150000"/>
                  </a:lnSpc>
                </a:pPr>
                <a:r>
                  <a:rPr lang="vi-VN" sz="4001" kern="0">
                    <a:solidFill>
                      <a:prstClr val="black"/>
                    </a:solidFill>
                    <a:ea typeface="Calibri" panose="020F0502020204030204" pitchFamily="34" charset="0"/>
                    <a:cs typeface="Arial" panose="020B0604020202020204" pitchFamily="34" charset="0"/>
                  </a:rPr>
                  <a:t>d) Quan sát đồ thị hàm số </a:t>
                </a:r>
                <a14:m>
                  <m:oMath xmlns:m="http://schemas.openxmlformats.org/officeDocument/2006/math">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func>
                  </m:oMath>
                </a14:m>
                <a:r>
                  <a:rPr lang="vi-VN" sz="4001" kern="0">
                    <a:solidFill>
                      <a:prstClr val="black"/>
                    </a:solidFill>
                    <a:ea typeface="Calibri" panose="020F0502020204030204" pitchFamily="34" charset="0"/>
                    <a:cs typeface="Arial" panose="020B0604020202020204" pitchFamily="34" charset="0"/>
                  </a:rPr>
                  <a:t> trên đoạn </a:t>
                </a:r>
                <a14:m>
                  <m:oMath xmlns:m="http://schemas.openxmlformats.org/officeDocument/2006/math">
                    <m:d>
                      <m:dPr>
                        <m:begChr m:val="["/>
                        <m:endChr m:val="]"/>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1" i="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e>
                    </m:d>
                  </m:oMath>
                </a14:m>
                <a:r>
                  <a:rPr lang="vi-VN" sz="4001" kern="0">
                    <a:solidFill>
                      <a:prstClr val="black"/>
                    </a:solidFill>
                    <a:ea typeface="Calibri" panose="020F0502020204030204" pitchFamily="34" charset="0"/>
                    <a:cs typeface="Arial" panose="020B0604020202020204" pitchFamily="34" charset="0"/>
                  </a:rPr>
                  <a:t> ta thấy hàm số </a:t>
                </a:r>
                <a14:m>
                  <m:oMath xmlns:m="http://schemas.openxmlformats.org/officeDocument/2006/math">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func>
                  </m:oMath>
                </a14:m>
                <a:r>
                  <a:rPr lang="vi-VN" sz="4001" kern="0">
                    <a:solidFill>
                      <a:prstClr val="black"/>
                    </a:solidFill>
                    <a:ea typeface="Calibri" panose="020F0502020204030204" pitchFamily="34" charset="0"/>
                    <a:cs typeface="Arial" panose="020B0604020202020204" pitchFamily="34" charset="0"/>
                  </a:rPr>
                  <a:t> nhận giá trị bằng 0 tại </a:t>
                </a:r>
                <a14:m>
                  <m:oMath xmlns:m="http://schemas.openxmlformats.org/officeDocument/2006/math">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1" i="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num>
                          <m:den>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vi-VN" sz="4001" i="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num>
                          <m:den>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num>
                          <m:den>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num>
                          <m:den>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e>
                    </m:d>
                  </m:oMath>
                </a14:m>
                <a:endParaRPr lang="en-US" sz="4001">
                  <a:solidFill>
                    <a:prstClr val="black"/>
                  </a:solidFill>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066800" y="7157722"/>
                <a:ext cx="16383000" cy="2389821"/>
              </a:xfrm>
              <a:prstGeom prst="rect">
                <a:avLst/>
              </a:prstGeom>
              <a:blipFill rotWithShape="0">
                <a:blip r:embed="rId5"/>
                <a:stretch>
                  <a:fillRect l="-1302" r="-1265"/>
                </a:stretch>
              </a:blipFill>
            </p:spPr>
            <p:txBody>
              <a:bodyPr/>
              <a:lstStyle/>
              <a:p>
                <a:r>
                  <a:rPr lang="en-US">
                    <a:noFill/>
                  </a:rPr>
                  <a:t> </a:t>
                </a:r>
              </a:p>
            </p:txBody>
          </p:sp>
        </mc:Fallback>
      </mc:AlternateContent>
    </p:spTree>
    <p:extLst>
      <p:ext uri="{BB962C8B-B14F-4D97-AF65-F5344CB8AC3E}">
        <p14:creationId xmlns:p14="http://schemas.microsoft.com/office/powerpoint/2010/main" val="182827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mc:AlternateContent xmlns:mc="http://schemas.openxmlformats.org/markup-compatibility/2006" xmlns:a14="http://schemas.microsoft.com/office/drawing/2010/main">
        <mc:Choice Requires="a14">
          <p:sp>
            <p:nvSpPr>
              <p:cNvPr id="3" name="Rectangle 2"/>
              <p:cNvSpPr/>
              <p:nvPr/>
            </p:nvSpPr>
            <p:spPr>
              <a:xfrm>
                <a:off x="1295400" y="876300"/>
                <a:ext cx="15621000" cy="6606937"/>
              </a:xfrm>
              <a:prstGeom prst="rect">
                <a:avLst/>
              </a:prstGeom>
            </p:spPr>
            <p:txBody>
              <a:bodyPr wrap="square">
                <a:spAutoFit/>
              </a:bodyPr>
              <a:lstStyle/>
              <a:p>
                <a:pPr algn="just">
                  <a:lnSpc>
                    <a:spcPct val="150000"/>
                  </a:lnSpc>
                </a:pPr>
                <a:r>
                  <a:rPr lang="vi-VN" sz="4400" b="1">
                    <a:solidFill>
                      <a:srgbClr val="C00000"/>
                    </a:solidFill>
                    <a:latin typeface="Arial" panose="020B0604020202020204" pitchFamily="34" charset="0"/>
                    <a:cs typeface="Arial" panose="020B0604020202020204" pitchFamily="34" charset="0"/>
                  </a:rPr>
                  <a:t>Bài 2 (SGK-tr.31) </a:t>
                </a:r>
                <a:r>
                  <a:rPr lang="en-US" sz="4400">
                    <a:latin typeface="Arial" panose="020B0604020202020204" pitchFamily="34" charset="0"/>
                    <a:cs typeface="Arial" panose="020B0604020202020204" pitchFamily="34" charset="0"/>
                  </a:rPr>
                  <a:t>Dùng đồ thị hàm số, tìm giá trị của x trên khoảng (−</a:t>
                </a:r>
                <a:r>
                  <a:rPr lang="el-GR" sz="4400">
                    <a:latin typeface="Arial" panose="020B0604020202020204" pitchFamily="34" charset="0"/>
                    <a:cs typeface="Arial" panose="020B0604020202020204" pitchFamily="34" charset="0"/>
                  </a:rPr>
                  <a:t>π;</a:t>
                </a:r>
                <a:r>
                  <a:rPr lang="vi-VN" sz="4400">
                    <a:latin typeface="Arial" panose="020B0604020202020204" pitchFamily="34" charset="0"/>
                    <a:cs typeface="Arial" panose="020B0604020202020204" pitchFamily="34" charset="0"/>
                  </a:rPr>
                  <a:t> </a:t>
                </a:r>
                <a14:m>
                  <m:oMath xmlns:m="http://schemas.openxmlformats.org/officeDocument/2006/math">
                    <m:f>
                      <m:fPr>
                        <m:ctrlPr>
                          <a:rPr lang="el-GR" sz="440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3</m:t>
                        </m:r>
                        <m:r>
                          <a:rPr lang="vi-VN" sz="44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latin typeface="Cambria Math" panose="02040503050406030204" pitchFamily="18" charset="0"/>
                            <a:cs typeface="Arial" panose="020B0604020202020204" pitchFamily="34" charset="0"/>
                          </a:rPr>
                          <m:t>2</m:t>
                        </m:r>
                      </m:den>
                    </m:f>
                  </m:oMath>
                </a14:m>
                <a:r>
                  <a:rPr lang="el-GR" sz="4400">
                    <a:latin typeface="Arial" panose="020B0604020202020204" pitchFamily="34" charset="0"/>
                    <a:cs typeface="Arial" panose="020B0604020202020204" pitchFamily="34" charset="0"/>
                  </a:rPr>
                  <a:t>) </a:t>
                </a:r>
                <a:r>
                  <a:rPr lang="en-US" sz="4400">
                    <a:latin typeface="Arial" panose="020B0604020202020204" pitchFamily="34" charset="0"/>
                    <a:cs typeface="Arial" panose="020B0604020202020204" pitchFamily="34" charset="0"/>
                  </a:rPr>
                  <a:t>để: </a:t>
                </a:r>
              </a:p>
              <a:p>
                <a:pPr marL="742950" indent="-742950" algn="just">
                  <a:lnSpc>
                    <a:spcPct val="150000"/>
                  </a:lnSpc>
                  <a:buAutoNum type="alphaLcParenR"/>
                </a:pPr>
                <a:r>
                  <a:rPr lang="en-US" sz="4400">
                    <a:latin typeface="Arial" panose="020B0604020202020204" pitchFamily="34" charset="0"/>
                    <a:cs typeface="Arial" panose="020B0604020202020204" pitchFamily="34" charset="0"/>
                  </a:rPr>
                  <a:t>Hàm số y</a:t>
                </a:r>
                <a:r>
                  <a:rPr lang="vi-VN" sz="4400">
                    <a:latin typeface="Arial" panose="020B0604020202020204" pitchFamily="34" charset="0"/>
                    <a:cs typeface="Arial" panose="020B0604020202020204" pitchFamily="34" charset="0"/>
                  </a:rPr>
                  <a:t> </a:t>
                </a:r>
                <a:r>
                  <a:rPr lang="en-US" sz="4400">
                    <a:latin typeface="Arial" panose="020B0604020202020204" pitchFamily="34" charset="0"/>
                    <a:cs typeface="Arial" panose="020B0604020202020204" pitchFamily="34" charset="0"/>
                  </a:rPr>
                  <a:t>=</a:t>
                </a:r>
                <a:r>
                  <a:rPr lang="vi-VN" sz="4400">
                    <a:latin typeface="Arial" panose="020B0604020202020204" pitchFamily="34" charset="0"/>
                    <a:cs typeface="Arial" panose="020B0604020202020204" pitchFamily="34" charset="0"/>
                  </a:rPr>
                  <a:t> </a:t>
                </a:r>
                <a:r>
                  <a:rPr lang="en-US" sz="4400">
                    <a:latin typeface="Arial" panose="020B0604020202020204" pitchFamily="34" charset="0"/>
                    <a:cs typeface="Arial" panose="020B0604020202020204" pitchFamily="34" charset="0"/>
                  </a:rPr>
                  <a:t>tanx nhận giá trị bằng -1;</a:t>
                </a:r>
                <a:r>
                  <a:rPr lang="vi-VN" sz="4400">
                    <a:latin typeface="Arial" panose="020B0604020202020204" pitchFamily="34" charset="0"/>
                    <a:cs typeface="Arial" panose="020B0604020202020204" pitchFamily="34" charset="0"/>
                  </a:rPr>
                  <a:t> </a:t>
                </a:r>
              </a:p>
              <a:p>
                <a:pPr marL="742950" indent="-742950" algn="just">
                  <a:lnSpc>
                    <a:spcPct val="150000"/>
                  </a:lnSpc>
                  <a:buAutoNum type="alphaLcParenR"/>
                </a:pPr>
                <a:r>
                  <a:rPr lang="en-US" sz="4400">
                    <a:latin typeface="Arial" panose="020B0604020202020204" pitchFamily="34" charset="0"/>
                    <a:cs typeface="Arial" panose="020B0604020202020204" pitchFamily="34" charset="0"/>
                  </a:rPr>
                  <a:t>Hàm số y</a:t>
                </a:r>
                <a:r>
                  <a:rPr lang="vi-VN" sz="4400">
                    <a:latin typeface="Arial" panose="020B0604020202020204" pitchFamily="34" charset="0"/>
                    <a:cs typeface="Arial" panose="020B0604020202020204" pitchFamily="34" charset="0"/>
                  </a:rPr>
                  <a:t> </a:t>
                </a:r>
                <a:r>
                  <a:rPr lang="en-US" sz="4400">
                    <a:latin typeface="Arial" panose="020B0604020202020204" pitchFamily="34" charset="0"/>
                    <a:cs typeface="Arial" panose="020B0604020202020204" pitchFamily="34" charset="0"/>
                  </a:rPr>
                  <a:t>=</a:t>
                </a:r>
                <a:r>
                  <a:rPr lang="vi-VN" sz="4400">
                    <a:latin typeface="Arial" panose="020B0604020202020204" pitchFamily="34" charset="0"/>
                    <a:cs typeface="Arial" panose="020B0604020202020204" pitchFamily="34" charset="0"/>
                  </a:rPr>
                  <a:t> </a:t>
                </a:r>
                <a:r>
                  <a:rPr lang="en-US" sz="4400">
                    <a:latin typeface="Arial" panose="020B0604020202020204" pitchFamily="34" charset="0"/>
                    <a:cs typeface="Arial" panose="020B0604020202020204" pitchFamily="34" charset="0"/>
                  </a:rPr>
                  <a:t>tanx nhận giá trị bằng 0;</a:t>
                </a:r>
                <a:r>
                  <a:rPr lang="vi-VN" sz="4400">
                    <a:latin typeface="Arial" panose="020B0604020202020204" pitchFamily="34" charset="0"/>
                    <a:cs typeface="Arial" panose="020B0604020202020204" pitchFamily="34" charset="0"/>
                  </a:rPr>
                  <a:t> </a:t>
                </a:r>
              </a:p>
              <a:p>
                <a:pPr marL="742950" indent="-742950" algn="just">
                  <a:lnSpc>
                    <a:spcPct val="150000"/>
                  </a:lnSpc>
                  <a:buFontTx/>
                  <a:buAutoNum type="alphaLcParenR"/>
                </a:pPr>
                <a:r>
                  <a:rPr lang="en-US" sz="4400">
                    <a:latin typeface="Arial" panose="020B0604020202020204" pitchFamily="34" charset="0"/>
                    <a:cs typeface="Arial" panose="020B0604020202020204" pitchFamily="34" charset="0"/>
                  </a:rPr>
                  <a:t>Hàm số y</a:t>
                </a:r>
                <a:r>
                  <a:rPr lang="vi-VN" sz="4400">
                    <a:latin typeface="Arial" panose="020B0604020202020204" pitchFamily="34" charset="0"/>
                    <a:cs typeface="Arial" panose="020B0604020202020204" pitchFamily="34" charset="0"/>
                  </a:rPr>
                  <a:t> </a:t>
                </a:r>
                <a:r>
                  <a:rPr lang="en-US" sz="4400">
                    <a:latin typeface="Arial" panose="020B0604020202020204" pitchFamily="34" charset="0"/>
                    <a:cs typeface="Arial" panose="020B0604020202020204" pitchFamily="34" charset="0"/>
                  </a:rPr>
                  <a:t>=</a:t>
                </a:r>
                <a:r>
                  <a:rPr lang="vi-VN" sz="4400">
                    <a:latin typeface="Arial" panose="020B0604020202020204" pitchFamily="34" charset="0"/>
                    <a:cs typeface="Arial" panose="020B0604020202020204" pitchFamily="34" charset="0"/>
                  </a:rPr>
                  <a:t> </a:t>
                </a:r>
                <a:r>
                  <a:rPr lang="en-US" sz="4400">
                    <a:latin typeface="Arial" panose="020B0604020202020204" pitchFamily="34" charset="0"/>
                    <a:cs typeface="Arial" panose="020B0604020202020204" pitchFamily="34" charset="0"/>
                  </a:rPr>
                  <a:t>cotx nhận giá trị bằng 1;</a:t>
                </a:r>
                <a:r>
                  <a:rPr lang="vi-VN" sz="4400">
                    <a:latin typeface="Arial" panose="020B0604020202020204" pitchFamily="34" charset="0"/>
                    <a:cs typeface="Arial" panose="020B0604020202020204" pitchFamily="34" charset="0"/>
                  </a:rPr>
                  <a:t>  </a:t>
                </a:r>
              </a:p>
              <a:p>
                <a:pPr marL="742950" indent="-742950" algn="just">
                  <a:lnSpc>
                    <a:spcPct val="150000"/>
                  </a:lnSpc>
                  <a:buAutoNum type="alphaLcParenR"/>
                </a:pPr>
                <a:r>
                  <a:rPr lang="en-US" sz="4400">
                    <a:latin typeface="Arial" panose="020B0604020202020204" pitchFamily="34" charset="0"/>
                    <a:cs typeface="Arial" panose="020B0604020202020204" pitchFamily="34" charset="0"/>
                  </a:rPr>
                  <a:t>Hàm số y</a:t>
                </a:r>
                <a:r>
                  <a:rPr lang="vi-VN" sz="4400">
                    <a:latin typeface="Arial" panose="020B0604020202020204" pitchFamily="34" charset="0"/>
                    <a:cs typeface="Arial" panose="020B0604020202020204" pitchFamily="34" charset="0"/>
                  </a:rPr>
                  <a:t> </a:t>
                </a:r>
                <a:r>
                  <a:rPr lang="en-US" sz="4400">
                    <a:latin typeface="Arial" panose="020B0604020202020204" pitchFamily="34" charset="0"/>
                    <a:cs typeface="Arial" panose="020B0604020202020204" pitchFamily="34" charset="0"/>
                  </a:rPr>
                  <a:t>=</a:t>
                </a:r>
                <a:r>
                  <a:rPr lang="vi-VN" sz="4400">
                    <a:latin typeface="Arial" panose="020B0604020202020204" pitchFamily="34" charset="0"/>
                    <a:cs typeface="Arial" panose="020B0604020202020204" pitchFamily="34" charset="0"/>
                  </a:rPr>
                  <a:t> </a:t>
                </a:r>
                <a:r>
                  <a:rPr lang="en-US" sz="4400">
                    <a:latin typeface="Arial" panose="020B0604020202020204" pitchFamily="34" charset="0"/>
                    <a:cs typeface="Arial" panose="020B0604020202020204" pitchFamily="34" charset="0"/>
                  </a:rPr>
                  <a:t>cotx nhận giá trị bằng 0. </a:t>
                </a:r>
              </a:p>
            </p:txBody>
          </p:sp>
        </mc:Choice>
        <mc:Fallback xmlns="">
          <p:sp>
            <p:nvSpPr>
              <p:cNvPr id="3" name="Rectangle 2"/>
              <p:cNvSpPr>
                <a:spLocks noRot="1" noChangeAspect="1" noMove="1" noResize="1" noEditPoints="1" noAdjustHandles="1" noChangeArrowheads="1" noChangeShapeType="1" noTextEdit="1"/>
              </p:cNvSpPr>
              <p:nvPr/>
            </p:nvSpPr>
            <p:spPr>
              <a:xfrm>
                <a:off x="1295400" y="876300"/>
                <a:ext cx="15621000" cy="6606937"/>
              </a:xfrm>
              <a:prstGeom prst="rect">
                <a:avLst/>
              </a:prstGeom>
              <a:blipFill rotWithShape="0">
                <a:blip r:embed="rId3"/>
                <a:stretch>
                  <a:fillRect l="-1600" r="-1561" b="-1476"/>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12099716" y="4401641"/>
            <a:ext cx="5502484" cy="5867579"/>
          </a:xfrm>
          <a:prstGeom prst="rect">
            <a:avLst/>
          </a:prstGeom>
        </p:spPr>
      </p:pic>
    </p:spTree>
    <p:extLst>
      <p:ext uri="{BB962C8B-B14F-4D97-AF65-F5344CB8AC3E}">
        <p14:creationId xmlns:p14="http://schemas.microsoft.com/office/powerpoint/2010/main" val="250322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grpSp>
        <p:nvGrpSpPr>
          <p:cNvPr id="3" name="Group 2"/>
          <p:cNvGrpSpPr/>
          <p:nvPr/>
        </p:nvGrpSpPr>
        <p:grpSpPr>
          <a:xfrm>
            <a:off x="7848600" y="411148"/>
            <a:ext cx="2202182" cy="1465838"/>
            <a:chOff x="11559260" y="1415572"/>
            <a:chExt cx="2202182" cy="1465837"/>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5" name="TextBox 4"/>
            <p:cNvSpPr txBox="1"/>
            <p:nvPr/>
          </p:nvSpPr>
          <p:spPr>
            <a:xfrm>
              <a:off x="11860252" y="1730429"/>
              <a:ext cx="1600200" cy="708013"/>
            </a:xfrm>
            <a:prstGeom prst="rect">
              <a:avLst/>
            </a:prstGeom>
            <a:noFill/>
          </p:spPr>
          <p:txBody>
            <a:bodyPr wrap="square" rtlCol="0">
              <a:spAutoFit/>
            </a:bodyPr>
            <a:lstStyle/>
            <a:p>
              <a:pPr algn="ctr"/>
              <a:r>
                <a:rPr lang="vi-VN" sz="4001" b="1">
                  <a:solidFill>
                    <a:prstClr val="black"/>
                  </a:solidFill>
                  <a:cs typeface="Arial" panose="020B0604020202020204" pitchFamily="34" charset="0"/>
                </a:rPr>
                <a:t>Giải</a:t>
              </a:r>
              <a:endParaRPr lang="en-US" sz="4001" b="1">
                <a:solidFill>
                  <a:prstClr val="black"/>
                </a:solidFill>
                <a:latin typeface="Arial" panose="020B0604020202020204" pitchFamily="34" charset="0"/>
                <a:cs typeface="Arial" panose="020B0604020202020204" pitchFamily="34" charset="0"/>
              </a:endParaRPr>
            </a:p>
          </p:txBody>
        </p:sp>
      </p:grpSp>
      <p:sp>
        <p:nvSpPr>
          <p:cNvPr id="6" name="Rectangle 5"/>
          <p:cNvSpPr/>
          <p:nvPr/>
        </p:nvSpPr>
        <p:spPr>
          <a:xfrm>
            <a:off x="970039" y="2037011"/>
            <a:ext cx="5822428" cy="708014"/>
          </a:xfrm>
          <a:prstGeom prst="rect">
            <a:avLst/>
          </a:prstGeom>
        </p:spPr>
        <p:txBody>
          <a:bodyPr wrap="none">
            <a:spAutoFit/>
          </a:bodyPr>
          <a:lstStyle/>
          <a:p>
            <a:r>
              <a:rPr lang="en-US" sz="4001" b="1">
                <a:solidFill>
                  <a:prstClr val="black"/>
                </a:solidFill>
                <a:latin typeface="Arial" panose="020B0604020202020204" pitchFamily="34" charset="0"/>
                <a:cs typeface="Arial" panose="020B0604020202020204" pitchFamily="34" charset="0"/>
              </a:rPr>
              <a:t>Đồ thị hàm số y = </a:t>
            </a:r>
            <a:r>
              <a:rPr lang="vi-VN" sz="4001" b="1">
                <a:solidFill>
                  <a:prstClr val="black"/>
                </a:solidFill>
                <a:latin typeface="Arial" panose="020B0604020202020204" pitchFamily="34" charset="0"/>
                <a:cs typeface="Arial" panose="020B0604020202020204" pitchFamily="34" charset="0"/>
              </a:rPr>
              <a:t>tan</a:t>
            </a:r>
            <a:r>
              <a:rPr lang="en-US" sz="4001" b="1">
                <a:solidFill>
                  <a:prstClr val="black"/>
                </a:solidFill>
                <a:latin typeface="Arial" panose="020B0604020202020204" pitchFamily="34" charset="0"/>
                <a:cs typeface="Arial" panose="020B0604020202020204" pitchFamily="34" charset="0"/>
              </a:rPr>
              <a:t>x:</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8816" b="9529"/>
          <a:stretch/>
        </p:blipFill>
        <p:spPr>
          <a:xfrm>
            <a:off x="223512" y="3301681"/>
            <a:ext cx="9301488" cy="5493512"/>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9525000" y="3948878"/>
                <a:ext cx="8224512" cy="2389244"/>
              </a:xfrm>
              <a:prstGeom prst="rect">
                <a:avLst/>
              </a:prstGeom>
            </p:spPr>
            <p:txBody>
              <a:bodyPr wrap="square">
                <a:spAutoFit/>
              </a:bodyPr>
              <a:lstStyle/>
              <a:p>
                <a:pPr algn="just">
                  <a:lnSpc>
                    <a:spcPct val="150000"/>
                  </a:lnSpc>
                </a:pPr>
                <a:r>
                  <a:rPr lang="vi-VN" sz="4000" kern="0">
                    <a:latin typeface="Arial" panose="020B0604020202020204" pitchFamily="34" charset="0"/>
                    <a:ea typeface="Times New Roman" panose="02020603050405020304" pitchFamily="18" charset="0"/>
                    <a:cs typeface="Arial" panose="020B0604020202020204" pitchFamily="34" charset="0"/>
                  </a:rPr>
                  <a:t>a) Hàm số </a:t>
                </a:r>
                <a14:m>
                  <m:oMath xmlns:m="http://schemas.openxmlformats.org/officeDocument/2006/math">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kern="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vi-VN" sz="4000" kern="0">
                    <a:effectLst/>
                    <a:latin typeface="Arial" panose="020B0604020202020204" pitchFamily="34" charset="0"/>
                    <a:ea typeface="Times New Roman" panose="02020603050405020304" pitchFamily="18" charset="0"/>
                    <a:cs typeface="Arial" panose="020B0604020202020204" pitchFamily="34" charset="0"/>
                  </a:rPr>
                  <a:t> nhận giá trị bằng ‒1 tại </a:t>
                </a:r>
                <a14:m>
                  <m:oMath xmlns:m="http://schemas.openxmlformats.org/officeDocument/2006/math">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4</m:t>
                            </m:r>
                          </m:den>
                        </m:f>
                      </m:e>
                    </m:d>
                  </m:oMath>
                </a14:m>
                <a:endParaRPr lang="en-US" sz="4000">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9525000" y="3948878"/>
                <a:ext cx="8224512" cy="2389244"/>
              </a:xfrm>
              <a:prstGeom prst="rect">
                <a:avLst/>
              </a:prstGeom>
              <a:blipFill rotWithShape="0">
                <a:blip r:embed="rId5"/>
                <a:stretch>
                  <a:fillRect l="-2669" r="-2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9525000" y="2794907"/>
                <a:ext cx="5931560" cy="1013547"/>
              </a:xfrm>
              <a:prstGeom prst="rect">
                <a:avLst/>
              </a:prstGeom>
            </p:spPr>
            <p:txBody>
              <a:bodyPr wrap="none">
                <a:spAutoFit/>
              </a:bodyPr>
              <a:lstStyle/>
              <a:p>
                <a:r>
                  <a:rPr lang="vi-VN" sz="4000" kern="0">
                    <a:latin typeface="Arial" panose="020B0604020202020204" pitchFamily="34" charset="0"/>
                    <a:ea typeface="Times New Roman" panose="02020603050405020304" pitchFamily="18" charset="0"/>
                    <a:cs typeface="Arial" panose="020B0604020202020204" pitchFamily="34" charset="0"/>
                  </a:rPr>
                  <a:t>Xét </a:t>
                </a:r>
                <a:r>
                  <a:rPr lang="vi-VN" sz="4000" kern="0">
                    <a:effectLst/>
                    <a:latin typeface="Arial" panose="020B0604020202020204" pitchFamily="34" charset="0"/>
                    <a:ea typeface="Times New Roman" panose="02020603050405020304" pitchFamily="18" charset="0"/>
                    <a:cs typeface="Arial" panose="020B0604020202020204" pitchFamily="34" charset="0"/>
                  </a:rPr>
                  <a:t>trên khoảng </a:t>
                </a:r>
                <a14:m>
                  <m:oMath xmlns:m="http://schemas.openxmlformats.org/officeDocument/2006/math">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𝜋</m:t>
                        </m:r>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3</m:t>
                            </m:r>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2</m:t>
                            </m:r>
                          </m:den>
                        </m:f>
                      </m:e>
                    </m:d>
                  </m:oMath>
                </a14:m>
                <a:r>
                  <a:rPr lang="vi-VN" sz="4000" kern="0">
                    <a:effectLst/>
                    <a:latin typeface="Arial" panose="020B0604020202020204" pitchFamily="34" charset="0"/>
                    <a:ea typeface="Times New Roman" panose="02020603050405020304" pitchFamily="18"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9525000" y="2794907"/>
                <a:ext cx="5931560" cy="1013547"/>
              </a:xfrm>
              <a:prstGeom prst="rect">
                <a:avLst/>
              </a:prstGeom>
              <a:blipFill rotWithShape="0">
                <a:blip r:embed="rId6"/>
                <a:stretch>
                  <a:fillRect l="-3700" r="-2672" b="-89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9544050" y="6654196"/>
                <a:ext cx="8245789" cy="1824923"/>
              </a:xfrm>
              <a:prstGeom prst="rect">
                <a:avLst/>
              </a:prstGeom>
            </p:spPr>
            <p:txBody>
              <a:bodyPr wrap="square">
                <a:spAutoFit/>
              </a:bodyPr>
              <a:lstStyle/>
              <a:p>
                <a:pPr algn="just">
                  <a:lnSpc>
                    <a:spcPct val="150000"/>
                  </a:lnSpc>
                </a:pPr>
                <a:r>
                  <a:rPr lang="vi-VN" sz="4000" kern="0">
                    <a:latin typeface="Arial" panose="020B0604020202020204" pitchFamily="34" charset="0"/>
                    <a:ea typeface="Times New Roman" panose="02020603050405020304" pitchFamily="18" charset="0"/>
                    <a:cs typeface="Arial" panose="020B0604020202020204" pitchFamily="34" charset="0"/>
                  </a:rPr>
                  <a:t>b) Hàm số </a:t>
                </a:r>
                <a14:m>
                  <m:oMath xmlns:m="http://schemas.openxmlformats.org/officeDocument/2006/math">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kern="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vi-VN" sz="4000" kern="0">
                    <a:effectLst/>
                    <a:latin typeface="Arial" panose="020B0604020202020204" pitchFamily="34" charset="0"/>
                    <a:ea typeface="Times New Roman" panose="02020603050405020304" pitchFamily="18" charset="0"/>
                    <a:cs typeface="Arial" panose="020B0604020202020204" pitchFamily="34" charset="0"/>
                  </a:rPr>
                  <a:t> nhận giá trị bằng 0 tại </a:t>
                </a:r>
                <a14:m>
                  <m:oMath xmlns:m="http://schemas.openxmlformats.org/officeDocument/2006/math">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0;</m:t>
                        </m:r>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𝜋</m:t>
                        </m:r>
                      </m:e>
                    </m:d>
                  </m:oMath>
                </a14:m>
                <a:endParaRPr lang="en-US" sz="4000">
                  <a:latin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9544050" y="6654196"/>
                <a:ext cx="8245789" cy="1824923"/>
              </a:xfrm>
              <a:prstGeom prst="rect">
                <a:avLst/>
              </a:prstGeom>
              <a:blipFill rotWithShape="0">
                <a:blip r:embed="rId7"/>
                <a:stretch>
                  <a:fillRect l="-2663" r="-2589" b="-13712"/>
                </a:stretch>
              </a:blipFill>
            </p:spPr>
            <p:txBody>
              <a:bodyPr/>
              <a:lstStyle/>
              <a:p>
                <a:r>
                  <a:rPr lang="en-US">
                    <a:noFill/>
                  </a:rPr>
                  <a:t> </a:t>
                </a:r>
              </a:p>
            </p:txBody>
          </p:sp>
        </mc:Fallback>
      </mc:AlternateContent>
    </p:spTree>
    <p:extLst>
      <p:ext uri="{BB962C8B-B14F-4D97-AF65-F5344CB8AC3E}">
        <p14:creationId xmlns:p14="http://schemas.microsoft.com/office/powerpoint/2010/main" val="137553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anim calcmode="lin" valueType="num">
                                      <p:cBhvr>
                                        <p:cTn id="21" dur="500" fill="hold"/>
                                        <p:tgtEl>
                                          <p:spTgt spid="8"/>
                                        </p:tgtEl>
                                        <p:attrNameLst>
                                          <p:attrName>ppt_x</p:attrName>
                                        </p:attrNameLst>
                                      </p:cBhvr>
                                      <p:tavLst>
                                        <p:tav tm="0">
                                          <p:val>
                                            <p:strVal val="#ppt_x"/>
                                          </p:val>
                                        </p:tav>
                                        <p:tav tm="100000">
                                          <p:val>
                                            <p:strVal val="#ppt_x"/>
                                          </p:val>
                                        </p:tav>
                                      </p:tavLst>
                                    </p:anim>
                                    <p:anim calcmode="lin" valueType="num">
                                      <p:cBhvr>
                                        <p:cTn id="22" dur="500" fill="hold"/>
                                        <p:tgtEl>
                                          <p:spTgt spid="8"/>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anim calcmode="lin" valueType="num">
                                      <p:cBhvr>
                                        <p:cTn id="27" dur="500" fill="hold"/>
                                        <p:tgtEl>
                                          <p:spTgt spid="11"/>
                                        </p:tgtEl>
                                        <p:attrNameLst>
                                          <p:attrName>ppt_x</p:attrName>
                                        </p:attrNameLst>
                                      </p:cBhvr>
                                      <p:tavLst>
                                        <p:tav tm="0">
                                          <p:val>
                                            <p:strVal val="#ppt_x"/>
                                          </p:val>
                                        </p:tav>
                                        <p:tav tm="100000">
                                          <p:val>
                                            <p:strVal val="#ppt_x"/>
                                          </p:val>
                                        </p:tav>
                                      </p:tavLst>
                                    </p:anim>
                                    <p:anim calcmode="lin" valueType="num">
                                      <p:cBhvr>
                                        <p:cTn id="2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grpSp>
        <p:nvGrpSpPr>
          <p:cNvPr id="3" name="Group 2"/>
          <p:cNvGrpSpPr/>
          <p:nvPr/>
        </p:nvGrpSpPr>
        <p:grpSpPr>
          <a:xfrm>
            <a:off x="7848600" y="411148"/>
            <a:ext cx="2202182" cy="1465838"/>
            <a:chOff x="11559260" y="1415572"/>
            <a:chExt cx="2202182" cy="1465837"/>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5" name="TextBox 4"/>
            <p:cNvSpPr txBox="1"/>
            <p:nvPr/>
          </p:nvSpPr>
          <p:spPr>
            <a:xfrm>
              <a:off x="11860252" y="1730429"/>
              <a:ext cx="1600200" cy="708013"/>
            </a:xfrm>
            <a:prstGeom prst="rect">
              <a:avLst/>
            </a:prstGeom>
            <a:noFill/>
          </p:spPr>
          <p:txBody>
            <a:bodyPr wrap="square" rtlCol="0">
              <a:spAutoFit/>
            </a:bodyPr>
            <a:lstStyle/>
            <a:p>
              <a:pPr algn="ctr"/>
              <a:r>
                <a:rPr lang="vi-VN" sz="4001" b="1">
                  <a:solidFill>
                    <a:prstClr val="black"/>
                  </a:solidFill>
                  <a:cs typeface="Arial" panose="020B0604020202020204" pitchFamily="34" charset="0"/>
                </a:rPr>
                <a:t>Giải</a:t>
              </a:r>
              <a:endParaRPr lang="en-US" sz="4001" b="1">
                <a:solidFill>
                  <a:prstClr val="black"/>
                </a:solidFill>
                <a:latin typeface="Arial" panose="020B0604020202020204" pitchFamily="34" charset="0"/>
                <a:cs typeface="Arial" panose="020B0604020202020204" pitchFamily="34" charset="0"/>
              </a:endParaRPr>
            </a:p>
          </p:txBody>
        </p:sp>
      </p:grpSp>
      <p:sp>
        <p:nvSpPr>
          <p:cNvPr id="6" name="Rectangle 5"/>
          <p:cNvSpPr/>
          <p:nvPr/>
        </p:nvSpPr>
        <p:spPr>
          <a:xfrm>
            <a:off x="970039" y="2037011"/>
            <a:ext cx="5822428" cy="708014"/>
          </a:xfrm>
          <a:prstGeom prst="rect">
            <a:avLst/>
          </a:prstGeom>
        </p:spPr>
        <p:txBody>
          <a:bodyPr wrap="none">
            <a:spAutoFit/>
          </a:bodyPr>
          <a:lstStyle/>
          <a:p>
            <a:r>
              <a:rPr lang="en-US" sz="4001" b="1">
                <a:solidFill>
                  <a:prstClr val="black"/>
                </a:solidFill>
                <a:latin typeface="Arial" panose="020B0604020202020204" pitchFamily="34" charset="0"/>
                <a:cs typeface="Arial" panose="020B0604020202020204" pitchFamily="34" charset="0"/>
              </a:rPr>
              <a:t>Đồ thị hàm số y = </a:t>
            </a:r>
            <a:r>
              <a:rPr lang="vi-VN" sz="4001" b="1">
                <a:solidFill>
                  <a:prstClr val="black"/>
                </a:solidFill>
                <a:latin typeface="Arial" panose="020B0604020202020204" pitchFamily="34" charset="0"/>
                <a:cs typeface="Arial" panose="020B0604020202020204" pitchFamily="34" charset="0"/>
              </a:rPr>
              <a:t>cot</a:t>
            </a:r>
            <a:r>
              <a:rPr lang="en-US" sz="4001" b="1">
                <a:solidFill>
                  <a:prstClr val="black"/>
                </a:solidFill>
                <a:latin typeface="Arial" panose="020B0604020202020204" pitchFamily="34" charset="0"/>
                <a:cs typeface="Arial" panose="020B0604020202020204" pitchFamily="34" charset="0"/>
              </a:rPr>
              <a:t>x:</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182" b="9274"/>
          <a:stretch/>
        </p:blipFill>
        <p:spPr>
          <a:xfrm>
            <a:off x="0" y="2794907"/>
            <a:ext cx="9163050" cy="4210250"/>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9525000" y="3948878"/>
                <a:ext cx="8224512" cy="2389244"/>
              </a:xfrm>
              <a:prstGeom prst="rect">
                <a:avLst/>
              </a:prstGeom>
            </p:spPr>
            <p:txBody>
              <a:bodyPr wrap="square">
                <a:spAutoFit/>
              </a:bodyPr>
              <a:lstStyle/>
              <a:p>
                <a:pPr algn="just">
                  <a:lnSpc>
                    <a:spcPct val="150000"/>
                  </a:lnSpc>
                </a:pPr>
                <a:r>
                  <a:rPr lang="vi-VN" sz="4000" kern="0">
                    <a:latin typeface="Arial" panose="020B0604020202020204" pitchFamily="34" charset="0"/>
                    <a:ea typeface="Times New Roman" panose="02020603050405020304" pitchFamily="18" charset="0"/>
                    <a:cs typeface="Arial" panose="020B0604020202020204" pitchFamily="34" charset="0"/>
                  </a:rPr>
                  <a:t>a) Hàm </a:t>
                </a:r>
                <a:r>
                  <a:rPr lang="vi-VN" sz="4000"/>
                  <a:t>số </a:t>
                </a:r>
                <a14:m>
                  <m:oMath xmlns:m="http://schemas.openxmlformats.org/officeDocument/2006/math">
                    <m:r>
                      <a:rPr lang="vi-VN" sz="4000" i="1">
                        <a:latin typeface="Cambria Math" panose="02040503050406030204" pitchFamily="18" charset="0"/>
                      </a:rPr>
                      <m:t>𝑦</m:t>
                    </m:r>
                    <m:r>
                      <a:rPr lang="vi-VN" sz="4000" i="1">
                        <a:latin typeface="Cambria Math" panose="02040503050406030204" pitchFamily="18" charset="0"/>
                      </a:rPr>
                      <m:t>=</m:t>
                    </m:r>
                    <m:func>
                      <m:funcPr>
                        <m:ctrlPr>
                          <a:rPr lang="en-US" sz="4000" i="1">
                            <a:latin typeface="Cambria Math" panose="02040503050406030204" pitchFamily="18" charset="0"/>
                          </a:rPr>
                        </m:ctrlPr>
                      </m:funcPr>
                      <m:fName>
                        <m:r>
                          <m:rPr>
                            <m:sty m:val="p"/>
                          </m:rPr>
                          <a:rPr lang="vi-VN" sz="4000">
                            <a:latin typeface="Cambria Math" panose="02040503050406030204" pitchFamily="18" charset="0"/>
                          </a:rPr>
                          <m:t>cot</m:t>
                        </m:r>
                      </m:fName>
                      <m:e>
                        <m:r>
                          <a:rPr lang="vi-VN" sz="4000" i="1">
                            <a:latin typeface="Cambria Math" panose="02040503050406030204" pitchFamily="18" charset="0"/>
                          </a:rPr>
                          <m:t>𝑥</m:t>
                        </m:r>
                      </m:e>
                    </m:func>
                  </m:oMath>
                </a14:m>
                <a:r>
                  <a:rPr lang="vi-VN" sz="4000"/>
                  <a:t> nhận giá trị bằng 1 tại </a:t>
                </a:r>
                <a14:m>
                  <m:oMath xmlns:m="http://schemas.openxmlformats.org/officeDocument/2006/math">
                    <m:r>
                      <a:rPr lang="vi-VN" sz="4000" i="1">
                        <a:latin typeface="Cambria Math" panose="02040503050406030204" pitchFamily="18" charset="0"/>
                      </a:rPr>
                      <m:t>𝑥</m:t>
                    </m:r>
                    <m:r>
                      <a:rPr lang="vi-VN" sz="4000" i="1">
                        <a:latin typeface="Cambria Math" panose="02040503050406030204" pitchFamily="18" charset="0"/>
                      </a:rPr>
                      <m:t>∈</m:t>
                    </m:r>
                    <m:d>
                      <m:dPr>
                        <m:begChr m:val="{"/>
                        <m:endChr m:val="}"/>
                        <m:ctrlPr>
                          <a:rPr lang="en-US" sz="4000" i="1">
                            <a:latin typeface="Cambria Math" panose="02040503050406030204" pitchFamily="18" charset="0"/>
                          </a:rPr>
                        </m:ctrlPr>
                      </m:dPr>
                      <m:e>
                        <m:r>
                          <a:rPr lang="vi-VN" sz="4000" i="1">
                            <a:latin typeface="Cambria Math" panose="02040503050406030204" pitchFamily="18" charset="0"/>
                          </a:rPr>
                          <m:t>−</m:t>
                        </m:r>
                        <m:f>
                          <m:fPr>
                            <m:ctrlPr>
                              <a:rPr lang="en-US" sz="4000" i="1">
                                <a:latin typeface="Cambria Math" panose="02040503050406030204" pitchFamily="18" charset="0"/>
                              </a:rPr>
                            </m:ctrlPr>
                          </m:fPr>
                          <m:num>
                            <m:r>
                              <a:rPr lang="vi-VN" sz="4000" i="1">
                                <a:latin typeface="Cambria Math" panose="02040503050406030204" pitchFamily="18" charset="0"/>
                              </a:rPr>
                              <m:t>3</m:t>
                            </m:r>
                            <m:r>
                              <a:rPr lang="vi-VN" sz="4000" i="1">
                                <a:latin typeface="Cambria Math" panose="02040503050406030204" pitchFamily="18" charset="0"/>
                              </a:rPr>
                              <m:t>𝜋</m:t>
                            </m:r>
                          </m:num>
                          <m:den>
                            <m:r>
                              <a:rPr lang="vi-VN" sz="4000" i="1">
                                <a:latin typeface="Cambria Math" panose="02040503050406030204" pitchFamily="18" charset="0"/>
                              </a:rPr>
                              <m:t>4</m:t>
                            </m:r>
                          </m:den>
                        </m:f>
                        <m:r>
                          <a:rPr lang="vi-VN" sz="4000" i="1">
                            <a:latin typeface="Cambria Math" panose="02040503050406030204" pitchFamily="18" charset="0"/>
                          </a:rPr>
                          <m:t>;</m:t>
                        </m:r>
                        <m:f>
                          <m:fPr>
                            <m:ctrlPr>
                              <a:rPr lang="en-US" sz="4000" i="1">
                                <a:latin typeface="Cambria Math" panose="02040503050406030204" pitchFamily="18" charset="0"/>
                              </a:rPr>
                            </m:ctrlPr>
                          </m:fPr>
                          <m:num>
                            <m:r>
                              <a:rPr lang="vi-VN" sz="4000" i="1">
                                <a:latin typeface="Cambria Math" panose="02040503050406030204" pitchFamily="18" charset="0"/>
                              </a:rPr>
                              <m:t>𝜋</m:t>
                            </m:r>
                          </m:num>
                          <m:den>
                            <m:r>
                              <a:rPr lang="vi-VN" sz="4000" i="1">
                                <a:latin typeface="Cambria Math" panose="02040503050406030204" pitchFamily="18" charset="0"/>
                              </a:rPr>
                              <m:t>4</m:t>
                            </m:r>
                          </m:den>
                        </m:f>
                        <m:r>
                          <a:rPr lang="vi-VN" sz="4000" i="1">
                            <a:latin typeface="Cambria Math" panose="02040503050406030204" pitchFamily="18" charset="0"/>
                          </a:rPr>
                          <m:t>;</m:t>
                        </m:r>
                        <m:f>
                          <m:fPr>
                            <m:ctrlPr>
                              <a:rPr lang="en-US" sz="4000" i="1">
                                <a:latin typeface="Cambria Math" panose="02040503050406030204" pitchFamily="18" charset="0"/>
                              </a:rPr>
                            </m:ctrlPr>
                          </m:fPr>
                          <m:num>
                            <m:r>
                              <a:rPr lang="vi-VN" sz="4000" i="1">
                                <a:latin typeface="Cambria Math" panose="02040503050406030204" pitchFamily="18" charset="0"/>
                              </a:rPr>
                              <m:t>5</m:t>
                            </m:r>
                            <m:r>
                              <a:rPr lang="vi-VN" sz="4000" i="1">
                                <a:latin typeface="Cambria Math" panose="02040503050406030204" pitchFamily="18" charset="0"/>
                              </a:rPr>
                              <m:t>𝜋</m:t>
                            </m:r>
                          </m:num>
                          <m:den>
                            <m:r>
                              <a:rPr lang="vi-VN" sz="4000" i="1">
                                <a:latin typeface="Cambria Math" panose="02040503050406030204" pitchFamily="18" charset="0"/>
                              </a:rPr>
                              <m:t>4</m:t>
                            </m:r>
                          </m:den>
                        </m:f>
                      </m:e>
                    </m:d>
                  </m:oMath>
                </a14:m>
                <a:endParaRPr lang="en-US" sz="4000">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9525000" y="3948878"/>
                <a:ext cx="8224512" cy="2389244"/>
              </a:xfrm>
              <a:prstGeom prst="rect">
                <a:avLst/>
              </a:prstGeom>
              <a:blipFill rotWithShape="0">
                <a:blip r:embed="rId5"/>
                <a:stretch>
                  <a:fillRect l="-2669" r="-2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9525000" y="2794907"/>
                <a:ext cx="5931560" cy="1013547"/>
              </a:xfrm>
              <a:prstGeom prst="rect">
                <a:avLst/>
              </a:prstGeom>
            </p:spPr>
            <p:txBody>
              <a:bodyPr wrap="none">
                <a:spAutoFit/>
              </a:bodyPr>
              <a:lstStyle/>
              <a:p>
                <a:r>
                  <a:rPr lang="vi-VN" sz="4000" kern="0">
                    <a:latin typeface="Arial" panose="020B0604020202020204" pitchFamily="34" charset="0"/>
                    <a:ea typeface="Times New Roman" panose="02020603050405020304" pitchFamily="18" charset="0"/>
                    <a:cs typeface="Arial" panose="020B0604020202020204" pitchFamily="34" charset="0"/>
                  </a:rPr>
                  <a:t>Xét </a:t>
                </a:r>
                <a:r>
                  <a:rPr lang="vi-VN" sz="4000" kern="0">
                    <a:effectLst/>
                    <a:latin typeface="Arial" panose="020B0604020202020204" pitchFamily="34" charset="0"/>
                    <a:ea typeface="Times New Roman" panose="02020603050405020304" pitchFamily="18" charset="0"/>
                    <a:cs typeface="Arial" panose="020B0604020202020204" pitchFamily="34" charset="0"/>
                  </a:rPr>
                  <a:t>trên khoảng </a:t>
                </a:r>
                <a14:m>
                  <m:oMath xmlns:m="http://schemas.openxmlformats.org/officeDocument/2006/math">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𝜋</m:t>
                        </m:r>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3</m:t>
                            </m:r>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2</m:t>
                            </m:r>
                          </m:den>
                        </m:f>
                      </m:e>
                    </m:d>
                  </m:oMath>
                </a14:m>
                <a:r>
                  <a:rPr lang="vi-VN" sz="4000" kern="0">
                    <a:effectLst/>
                    <a:latin typeface="Arial" panose="020B0604020202020204" pitchFamily="34" charset="0"/>
                    <a:ea typeface="Times New Roman" panose="02020603050405020304" pitchFamily="18"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9525000" y="2794907"/>
                <a:ext cx="5931560" cy="1013547"/>
              </a:xfrm>
              <a:prstGeom prst="rect">
                <a:avLst/>
              </a:prstGeom>
              <a:blipFill rotWithShape="0">
                <a:blip r:embed="rId6"/>
                <a:stretch>
                  <a:fillRect l="-3700" r="-2672" b="-89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9544050" y="6654196"/>
                <a:ext cx="8245789" cy="2389244"/>
              </a:xfrm>
              <a:prstGeom prst="rect">
                <a:avLst/>
              </a:prstGeom>
            </p:spPr>
            <p:txBody>
              <a:bodyPr wrap="square">
                <a:spAutoFit/>
              </a:bodyPr>
              <a:lstStyle/>
              <a:p>
                <a:pPr algn="just">
                  <a:lnSpc>
                    <a:spcPct val="150000"/>
                  </a:lnSpc>
                </a:pPr>
                <a:r>
                  <a:rPr lang="vi-VN" sz="4000" kern="0">
                    <a:latin typeface="Arial" panose="020B0604020202020204" pitchFamily="34" charset="0"/>
                    <a:ea typeface="Times New Roman" panose="02020603050405020304" pitchFamily="18" charset="0"/>
                    <a:cs typeface="Arial" panose="020B0604020202020204" pitchFamily="34" charset="0"/>
                  </a:rPr>
                  <a:t>b) Hàm </a:t>
                </a:r>
                <a:r>
                  <a:rPr lang="vi-VN" sz="4000"/>
                  <a:t>số </a:t>
                </a:r>
                <a14:m>
                  <m:oMath xmlns:m="http://schemas.openxmlformats.org/officeDocument/2006/math">
                    <m:r>
                      <a:rPr lang="vi-VN" sz="4000" i="1">
                        <a:latin typeface="Cambria Math" panose="02040503050406030204" pitchFamily="18" charset="0"/>
                      </a:rPr>
                      <m:t>𝑦</m:t>
                    </m:r>
                    <m:r>
                      <a:rPr lang="vi-VN" sz="4000" i="1">
                        <a:latin typeface="Cambria Math" panose="02040503050406030204" pitchFamily="18" charset="0"/>
                      </a:rPr>
                      <m:t>=</m:t>
                    </m:r>
                    <m:func>
                      <m:funcPr>
                        <m:ctrlPr>
                          <a:rPr lang="en-US" sz="4000" i="1">
                            <a:latin typeface="Cambria Math" panose="02040503050406030204" pitchFamily="18" charset="0"/>
                          </a:rPr>
                        </m:ctrlPr>
                      </m:funcPr>
                      <m:fName>
                        <m:r>
                          <m:rPr>
                            <m:sty m:val="p"/>
                          </m:rPr>
                          <a:rPr lang="vi-VN" sz="4000">
                            <a:latin typeface="Cambria Math" panose="02040503050406030204" pitchFamily="18" charset="0"/>
                          </a:rPr>
                          <m:t>cot</m:t>
                        </m:r>
                      </m:fName>
                      <m:e>
                        <m:r>
                          <a:rPr lang="vi-VN" sz="4000" i="1">
                            <a:latin typeface="Cambria Math" panose="02040503050406030204" pitchFamily="18" charset="0"/>
                          </a:rPr>
                          <m:t>𝑥</m:t>
                        </m:r>
                      </m:e>
                    </m:func>
                  </m:oMath>
                </a14:m>
                <a:r>
                  <a:rPr lang="vi-VN" sz="4000"/>
                  <a:t> nhận giá trị bằng 0 tại </a:t>
                </a:r>
                <a14:m>
                  <m:oMath xmlns:m="http://schemas.openxmlformats.org/officeDocument/2006/math">
                    <m:r>
                      <a:rPr lang="vi-VN" sz="4000" i="1">
                        <a:latin typeface="Cambria Math" panose="02040503050406030204" pitchFamily="18" charset="0"/>
                      </a:rPr>
                      <m:t>𝑥</m:t>
                    </m:r>
                    <m:r>
                      <a:rPr lang="vi-VN" sz="4000" i="1">
                        <a:latin typeface="Cambria Math" panose="02040503050406030204" pitchFamily="18" charset="0"/>
                      </a:rPr>
                      <m:t>∈</m:t>
                    </m:r>
                    <m:d>
                      <m:dPr>
                        <m:begChr m:val="{"/>
                        <m:endChr m:val="}"/>
                        <m:ctrlPr>
                          <a:rPr lang="en-US" sz="4000" i="1">
                            <a:latin typeface="Cambria Math" panose="02040503050406030204" pitchFamily="18" charset="0"/>
                          </a:rPr>
                        </m:ctrlPr>
                      </m:dPr>
                      <m:e>
                        <m:r>
                          <a:rPr lang="vi-VN" sz="4000" i="1">
                            <a:latin typeface="Cambria Math" panose="02040503050406030204" pitchFamily="18" charset="0"/>
                          </a:rPr>
                          <m:t>−</m:t>
                        </m:r>
                        <m:f>
                          <m:fPr>
                            <m:ctrlPr>
                              <a:rPr lang="en-US" sz="4000" i="1">
                                <a:latin typeface="Cambria Math" panose="02040503050406030204" pitchFamily="18" charset="0"/>
                              </a:rPr>
                            </m:ctrlPr>
                          </m:fPr>
                          <m:num>
                            <m:r>
                              <a:rPr lang="vi-VN" sz="4000" i="1">
                                <a:latin typeface="Cambria Math" panose="02040503050406030204" pitchFamily="18" charset="0"/>
                              </a:rPr>
                              <m:t>𝜋</m:t>
                            </m:r>
                          </m:num>
                          <m:den>
                            <m:r>
                              <a:rPr lang="vi-VN" sz="4000" i="1">
                                <a:latin typeface="Cambria Math" panose="02040503050406030204" pitchFamily="18" charset="0"/>
                              </a:rPr>
                              <m:t>2</m:t>
                            </m:r>
                          </m:den>
                        </m:f>
                        <m:r>
                          <a:rPr lang="vi-VN" sz="4000" i="1">
                            <a:latin typeface="Cambria Math" panose="02040503050406030204" pitchFamily="18" charset="0"/>
                          </a:rPr>
                          <m:t>;</m:t>
                        </m:r>
                        <m:f>
                          <m:fPr>
                            <m:ctrlPr>
                              <a:rPr lang="en-US" sz="4000" i="1">
                                <a:latin typeface="Cambria Math" panose="02040503050406030204" pitchFamily="18" charset="0"/>
                              </a:rPr>
                            </m:ctrlPr>
                          </m:fPr>
                          <m:num>
                            <m:r>
                              <a:rPr lang="vi-VN" sz="4000" i="1">
                                <a:latin typeface="Cambria Math" panose="02040503050406030204" pitchFamily="18" charset="0"/>
                              </a:rPr>
                              <m:t>𝜋</m:t>
                            </m:r>
                          </m:num>
                          <m:den>
                            <m:r>
                              <a:rPr lang="vi-VN" sz="4000" i="1">
                                <a:latin typeface="Cambria Math" panose="02040503050406030204" pitchFamily="18" charset="0"/>
                              </a:rPr>
                              <m:t>2</m:t>
                            </m:r>
                          </m:den>
                        </m:f>
                      </m:e>
                    </m:d>
                  </m:oMath>
                </a14:m>
                <a:endParaRPr lang="en-US" sz="4000">
                  <a:latin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9544050" y="6654196"/>
                <a:ext cx="8245789" cy="2389244"/>
              </a:xfrm>
              <a:prstGeom prst="rect">
                <a:avLst/>
              </a:prstGeom>
              <a:blipFill rotWithShape="0">
                <a:blip r:embed="rId7"/>
                <a:stretch>
                  <a:fillRect l="-2663" r="-2589"/>
                </a:stretch>
              </a:blipFill>
            </p:spPr>
            <p:txBody>
              <a:bodyPr/>
              <a:lstStyle/>
              <a:p>
                <a:r>
                  <a:rPr lang="en-US">
                    <a:noFill/>
                  </a:rPr>
                  <a:t> </a:t>
                </a:r>
              </a:p>
            </p:txBody>
          </p:sp>
        </mc:Fallback>
      </mc:AlternateContent>
    </p:spTree>
    <p:extLst>
      <p:ext uri="{BB962C8B-B14F-4D97-AF65-F5344CB8AC3E}">
        <p14:creationId xmlns:p14="http://schemas.microsoft.com/office/powerpoint/2010/main" val="203681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anim calcmode="lin" valueType="num">
                                      <p:cBhvr>
                                        <p:cTn id="21" dur="500" fill="hold"/>
                                        <p:tgtEl>
                                          <p:spTgt spid="8"/>
                                        </p:tgtEl>
                                        <p:attrNameLst>
                                          <p:attrName>ppt_x</p:attrName>
                                        </p:attrNameLst>
                                      </p:cBhvr>
                                      <p:tavLst>
                                        <p:tav tm="0">
                                          <p:val>
                                            <p:strVal val="#ppt_x"/>
                                          </p:val>
                                        </p:tav>
                                        <p:tav tm="100000">
                                          <p:val>
                                            <p:strVal val="#ppt_x"/>
                                          </p:val>
                                        </p:tav>
                                      </p:tavLst>
                                    </p:anim>
                                    <p:anim calcmode="lin" valueType="num">
                                      <p:cBhvr>
                                        <p:cTn id="22" dur="500" fill="hold"/>
                                        <p:tgtEl>
                                          <p:spTgt spid="8"/>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anim calcmode="lin" valueType="num">
                                      <p:cBhvr>
                                        <p:cTn id="27" dur="500" fill="hold"/>
                                        <p:tgtEl>
                                          <p:spTgt spid="11"/>
                                        </p:tgtEl>
                                        <p:attrNameLst>
                                          <p:attrName>ppt_x</p:attrName>
                                        </p:attrNameLst>
                                      </p:cBhvr>
                                      <p:tavLst>
                                        <p:tav tm="0">
                                          <p:val>
                                            <p:strVal val="#ppt_x"/>
                                          </p:val>
                                        </p:tav>
                                        <p:tav tm="100000">
                                          <p:val>
                                            <p:strVal val="#ppt_x"/>
                                          </p:val>
                                        </p:tav>
                                      </p:tavLst>
                                    </p:anim>
                                    <p:anim calcmode="lin" valueType="num">
                                      <p:cBhvr>
                                        <p:cTn id="2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sp>
        <p:nvSpPr>
          <p:cNvPr id="3" name="Rounded Rectangle 2"/>
          <p:cNvSpPr/>
          <p:nvPr/>
        </p:nvSpPr>
        <p:spPr>
          <a:xfrm>
            <a:off x="914400" y="571500"/>
            <a:ext cx="1605558"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HĐ1</a:t>
            </a:r>
            <a:endParaRPr lang="en-US" sz="4000" b="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914400" y="1638300"/>
                <a:ext cx="11277600" cy="4708981"/>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b) Cho hàm số </a:t>
                </a:r>
                <a14:m>
                  <m:oMath xmlns:m="http://schemas.openxmlformats.org/officeDocument/2006/math">
                    <m:r>
                      <m:rPr>
                        <m:sty m:val="p"/>
                      </m:rPr>
                      <a:rPr lang="vi-VN" sz="4000" b="0" i="0" smtClean="0">
                        <a:latin typeface="Cambria Math" panose="02040503050406030204" pitchFamily="18" charset="0"/>
                        <a:cs typeface="Arial" panose="020B0604020202020204" pitchFamily="34" charset="0"/>
                      </a:rPr>
                      <m:t>g</m:t>
                    </m:r>
                    <m:d>
                      <m:dPr>
                        <m:ctrlPr>
                          <a:rPr lang="vi-VN" sz="4000" b="0" i="1" smtClean="0">
                            <a:latin typeface="Cambria Math" panose="02040503050406030204" pitchFamily="18" charset="0"/>
                            <a:cs typeface="Arial" panose="020B0604020202020204" pitchFamily="34" charset="0"/>
                          </a:rPr>
                        </m:ctrlPr>
                      </m:dPr>
                      <m:e>
                        <m:r>
                          <a:rPr lang="vi-VN" sz="4000" b="0" i="1" smtClean="0">
                            <a:latin typeface="Cambria Math" panose="02040503050406030204" pitchFamily="18" charset="0"/>
                            <a:cs typeface="Arial" panose="020B0604020202020204" pitchFamily="34" charset="0"/>
                          </a:rPr>
                          <m:t>𝑥</m:t>
                        </m:r>
                      </m:e>
                    </m:d>
                    <m:r>
                      <a:rPr lang="vi-VN" sz="4000" b="0" i="1" smtClean="0">
                        <a:latin typeface="Cambria Math" panose="02040503050406030204" pitchFamily="18" charset="0"/>
                        <a:cs typeface="Arial" panose="020B0604020202020204" pitchFamily="34" charset="0"/>
                      </a:rPr>
                      <m:t>=</m:t>
                    </m:r>
                    <m:r>
                      <a:rPr lang="vi-VN" sz="4000" b="0" i="1" smtClean="0">
                        <a:latin typeface="Cambria Math" panose="02040503050406030204" pitchFamily="18" charset="0"/>
                        <a:cs typeface="Arial" panose="020B0604020202020204" pitchFamily="34" charset="0"/>
                      </a:rPr>
                      <m:t>𝑥</m:t>
                    </m:r>
                  </m:oMath>
                </a14:m>
                <a:r>
                  <a:rPr lang="vi-VN" sz="4000">
                    <a:latin typeface="Arial" panose="020B0604020202020204" pitchFamily="34" charset="0"/>
                    <a:cs typeface="Arial" panose="020B0604020202020204" pitchFamily="34" charset="0"/>
                  </a:rPr>
                  <a:t>.</a:t>
                </a:r>
              </a:p>
              <a:p>
                <a:pPr marL="457200" indent="-4572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Với </a:t>
                </a:r>
                <a14:m>
                  <m:oMath xmlns:m="http://schemas.openxmlformats.org/officeDocument/2006/math">
                    <m:r>
                      <a:rPr lang="vi-VN" sz="4000" b="0" i="1" smtClean="0">
                        <a:latin typeface="Cambria Math" panose="02040503050406030204" pitchFamily="18" charset="0"/>
                        <a:cs typeface="Arial" panose="020B0604020202020204" pitchFamily="34" charset="0"/>
                      </a:rPr>
                      <m:t>𝑥</m:t>
                    </m:r>
                    <m:r>
                      <a:rPr lang="vi-VN" sz="4000" b="0" i="1" smtClean="0">
                        <a:latin typeface="Cambria Math" panose="02040503050406030204" pitchFamily="18" charset="0"/>
                        <a:ea typeface="Cambria Math" panose="02040503050406030204" pitchFamily="18" charset="0"/>
                        <a:cs typeface="Arial" panose="020B0604020202020204" pitchFamily="34" charset="0"/>
                      </a:rPr>
                      <m:t>∈ </m:t>
                    </m:r>
                    <m:r>
                      <a:rPr lang="vi-VN" sz="4000" b="0" i="1" smtClean="0">
                        <a:latin typeface="Cambria Math" panose="02040503050406030204" pitchFamily="18" charset="0"/>
                        <a:ea typeface="Cambria Math" panose="02040503050406030204" pitchFamily="18" charset="0"/>
                        <a:cs typeface="Arial" panose="020B0604020202020204" pitchFamily="34" charset="0"/>
                      </a:rPr>
                      <m:t>ℝ</m:t>
                    </m:r>
                  </m:oMath>
                </a14:m>
                <a:r>
                  <a:rPr lang="vi-VN" sz="4000">
                    <a:latin typeface="Arial" panose="020B0604020202020204" pitchFamily="34" charset="0"/>
                    <a:cs typeface="Arial" panose="020B0604020202020204" pitchFamily="34" charset="0"/>
                  </a:rPr>
                  <a:t>, hãy so sánh </a:t>
                </a:r>
                <a14:m>
                  <m:oMath xmlns:m="http://schemas.openxmlformats.org/officeDocument/2006/math">
                    <m:r>
                      <m:rPr>
                        <m:sty m:val="p"/>
                      </m:rPr>
                      <a:rPr lang="vi-VN" sz="4000" b="0" i="0" smtClean="0">
                        <a:latin typeface="Cambria Math" panose="02040503050406030204" pitchFamily="18" charset="0"/>
                        <a:cs typeface="Arial" panose="020B0604020202020204" pitchFamily="34" charset="0"/>
                      </a:rPr>
                      <m:t>g</m:t>
                    </m:r>
                    <m:d>
                      <m:dPr>
                        <m:ctrlPr>
                          <a:rPr lang="vi-VN" sz="4000" i="1">
                            <a:latin typeface="Cambria Math" panose="02040503050406030204" pitchFamily="18" charset="0"/>
                            <a:cs typeface="Arial" panose="020B0604020202020204" pitchFamily="34" charset="0"/>
                          </a:rPr>
                        </m:ctrlPr>
                      </m:dPr>
                      <m:e>
                        <m:r>
                          <a:rPr lang="vi-VN" sz="4000" b="0" i="1" smtClean="0">
                            <a:latin typeface="Cambria Math" panose="02040503050406030204" pitchFamily="18" charset="0"/>
                            <a:cs typeface="Arial" panose="020B0604020202020204" pitchFamily="34" charset="0"/>
                          </a:rPr>
                          <m:t>−</m:t>
                        </m:r>
                        <m:r>
                          <a:rPr lang="vi-VN" sz="4000" i="1">
                            <a:latin typeface="Cambria Math" panose="02040503050406030204" pitchFamily="18" charset="0"/>
                            <a:cs typeface="Arial" panose="020B0604020202020204" pitchFamily="34" charset="0"/>
                          </a:rPr>
                          <m:t>𝑥</m:t>
                        </m:r>
                      </m:e>
                    </m:d>
                  </m:oMath>
                </a14:m>
                <a:r>
                  <a:rPr lang="vi-VN" sz="4000">
                    <a:latin typeface="Arial" panose="020B0604020202020204" pitchFamily="34" charset="0"/>
                    <a:cs typeface="Arial" panose="020B0604020202020204" pitchFamily="34" charset="0"/>
                  </a:rPr>
                  <a:t> và </a:t>
                </a:r>
                <a14:m>
                  <m:oMath xmlns:m="http://schemas.openxmlformats.org/officeDocument/2006/math">
                    <m:r>
                      <m:rPr>
                        <m:sty m:val="p"/>
                      </m:rPr>
                      <a:rPr lang="vi-VN" sz="4000" b="0" i="0" smtClean="0">
                        <a:latin typeface="Cambria Math" panose="02040503050406030204" pitchFamily="18" charset="0"/>
                        <a:cs typeface="Arial" panose="020B0604020202020204" pitchFamily="34" charset="0"/>
                      </a:rPr>
                      <m:t>g</m:t>
                    </m:r>
                    <m:d>
                      <m:dPr>
                        <m:ctrlPr>
                          <a:rPr lang="vi-VN" sz="4000" i="1">
                            <a:latin typeface="Cambria Math" panose="02040503050406030204" pitchFamily="18" charset="0"/>
                            <a:cs typeface="Arial" panose="020B0604020202020204" pitchFamily="34" charset="0"/>
                          </a:rPr>
                        </m:ctrlPr>
                      </m:dPr>
                      <m:e>
                        <m:r>
                          <a:rPr lang="vi-VN" sz="4000" i="1">
                            <a:latin typeface="Cambria Math" panose="02040503050406030204" pitchFamily="18" charset="0"/>
                            <a:cs typeface="Arial" panose="020B0604020202020204" pitchFamily="34" charset="0"/>
                          </a:rPr>
                          <m:t>𝑥</m:t>
                        </m:r>
                      </m:e>
                    </m:d>
                  </m:oMath>
                </a14:m>
                <a:r>
                  <a:rPr lang="vi-VN" sz="4000">
                    <a:latin typeface="Arial" panose="020B0604020202020204" pitchFamily="34" charset="0"/>
                    <a:cs typeface="Arial" panose="020B0604020202020204" pitchFamily="34" charset="0"/>
                  </a:rPr>
                  <a:t>.</a:t>
                </a:r>
              </a:p>
              <a:p>
                <a:pPr marL="457200" indent="-4572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Quan sát đường thẳng d là đồ thị của hàm số </a:t>
                </a:r>
                <a14:m>
                  <m:oMath xmlns:m="http://schemas.openxmlformats.org/officeDocument/2006/math">
                    <m:r>
                      <m:rPr>
                        <m:sty m:val="p"/>
                      </m:rPr>
                      <a:rPr lang="vi-VN" sz="4000">
                        <a:latin typeface="Cambria Math" panose="02040503050406030204" pitchFamily="18" charset="0"/>
                        <a:cs typeface="Arial" panose="020B0604020202020204" pitchFamily="34" charset="0"/>
                      </a:rPr>
                      <m:t>g</m:t>
                    </m:r>
                    <m:d>
                      <m:dPr>
                        <m:ctrlPr>
                          <a:rPr lang="vi-VN" sz="4000" i="1">
                            <a:latin typeface="Cambria Math" panose="02040503050406030204" pitchFamily="18" charset="0"/>
                            <a:cs typeface="Arial" panose="020B0604020202020204" pitchFamily="34" charset="0"/>
                          </a:rPr>
                        </m:ctrlPr>
                      </m:dPr>
                      <m:e>
                        <m:r>
                          <a:rPr lang="vi-VN" sz="4000" i="1">
                            <a:latin typeface="Cambria Math" panose="02040503050406030204" pitchFamily="18" charset="0"/>
                            <a:cs typeface="Arial" panose="020B0604020202020204" pitchFamily="34" charset="0"/>
                          </a:rPr>
                          <m:t>𝑥</m:t>
                        </m:r>
                      </m:e>
                    </m:d>
                    <m:r>
                      <a:rPr lang="vi-VN" sz="4000" i="1">
                        <a:latin typeface="Cambria Math" panose="02040503050406030204" pitchFamily="18" charset="0"/>
                        <a:cs typeface="Arial" panose="020B0604020202020204" pitchFamily="34" charset="0"/>
                      </a:rPr>
                      <m:t>=</m:t>
                    </m:r>
                    <m:r>
                      <a:rPr lang="vi-VN" sz="4000" i="1">
                        <a:latin typeface="Cambria Math" panose="02040503050406030204" pitchFamily="18" charset="0"/>
                        <a:cs typeface="Arial" panose="020B0604020202020204" pitchFamily="34" charset="0"/>
                      </a:rPr>
                      <m:t>𝑥</m:t>
                    </m:r>
                  </m:oMath>
                </a14:m>
                <a:r>
                  <a:rPr lang="vi-VN" sz="4000">
                    <a:latin typeface="Arial" panose="020B0604020202020204" pitchFamily="34" charset="0"/>
                    <a:cs typeface="Arial" panose="020B0604020202020204" pitchFamily="34" charset="0"/>
                  </a:rPr>
                  <a:t> (Hình 20) và cho biết gốc tọa độ O có là tâm đối xứng của đường thẳng d hay không.  </a:t>
                </a:r>
                <a:endParaRPr lang="en-US" sz="40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914400" y="1638300"/>
                <a:ext cx="11277600" cy="4708981"/>
              </a:xfrm>
              <a:prstGeom prst="rect">
                <a:avLst/>
              </a:prstGeom>
              <a:blipFill rotWithShape="0">
                <a:blip r:embed="rId3"/>
                <a:stretch>
                  <a:fillRect l="-1892" r="-1892" b="-2332"/>
                </a:stretch>
              </a:blipFill>
            </p:spPr>
            <p:txBody>
              <a:bodyPr/>
              <a:lstStyle/>
              <a:p>
                <a:r>
                  <a:rPr lang="en-US">
                    <a:noFill/>
                  </a:rPr>
                  <a:t> </a:t>
                </a:r>
              </a:p>
            </p:txBody>
          </p:sp>
        </mc:Fallback>
      </mc:AlternateContent>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2496800" y="337599"/>
            <a:ext cx="5277371" cy="5981742"/>
          </a:xfrm>
          <a:prstGeom prst="rect">
            <a:avLst/>
          </a:prstGeom>
        </p:spPr>
      </p:pic>
      <p:grpSp>
        <p:nvGrpSpPr>
          <p:cNvPr id="6" name="Group 5"/>
          <p:cNvGrpSpPr/>
          <p:nvPr/>
        </p:nvGrpSpPr>
        <p:grpSpPr>
          <a:xfrm>
            <a:off x="939800" y="6533794"/>
            <a:ext cx="1905000" cy="1760574"/>
            <a:chOff x="11653242" y="952501"/>
            <a:chExt cx="1905000" cy="1760574"/>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53242" y="952501"/>
              <a:ext cx="1905000" cy="1760574"/>
            </a:xfrm>
            <a:prstGeom prst="rect">
              <a:avLst/>
            </a:prstGeom>
          </p:spPr>
        </p:pic>
        <p:sp>
          <p:nvSpPr>
            <p:cNvPr id="8" name="TextBox 7"/>
            <p:cNvSpPr txBox="1"/>
            <p:nvPr/>
          </p:nvSpPr>
          <p:spPr>
            <a:xfrm>
              <a:off x="11772900" y="1409700"/>
              <a:ext cx="1600200" cy="707886"/>
            </a:xfrm>
            <a:prstGeom prst="rect">
              <a:avLst/>
            </a:prstGeom>
            <a:noFill/>
          </p:spPr>
          <p:txBody>
            <a:bodyPr wrap="square" rtlCol="0">
              <a:spAutoFit/>
            </a:bodyPr>
            <a:lstStyle/>
            <a:p>
              <a:pPr algn="ctr"/>
              <a:r>
                <a:rPr lang="vi-VN" sz="4000" b="1">
                  <a:latin typeface="Arial" panose="020B0604020202020204" pitchFamily="34" charset="0"/>
                  <a:cs typeface="Arial" panose="020B0604020202020204" pitchFamily="34" charset="0"/>
                </a:rPr>
                <a:t>Giải</a:t>
              </a:r>
              <a:endParaRPr lang="en-US" sz="40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9" name="Rectangle 8"/>
              <p:cNvSpPr/>
              <p:nvPr/>
            </p:nvSpPr>
            <p:spPr>
              <a:xfrm>
                <a:off x="3695700" y="6656940"/>
                <a:ext cx="13716000" cy="2862322"/>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Ø"/>
                </a:pPr>
                <a:r>
                  <a:rPr lang="fr-FR" sz="4000">
                    <a:latin typeface="Arial" panose="020B0604020202020204" pitchFamily="34" charset="0"/>
                    <a:ea typeface="Times New Roman" panose="02020603050405020304" pitchFamily="18" charset="0"/>
                    <a:cs typeface="Arial" panose="020B0604020202020204" pitchFamily="34" charset="0"/>
                  </a:rPr>
                  <a:t>Với </a:t>
                </a:r>
                <a14:m>
                  <m:oMath xmlns:m="http://schemas.openxmlformats.org/officeDocument/2006/math">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ℝ</m:t>
                    </m:r>
                  </m:oMath>
                </a14:m>
                <a:r>
                  <a:rPr lang="fr-FR" sz="4000">
                    <a:effectLst/>
                    <a:latin typeface="Arial" panose="020B0604020202020204" pitchFamily="34" charset="0"/>
                    <a:ea typeface="Times New Roman" panose="02020603050405020304" pitchFamily="18" charset="0"/>
                    <a:cs typeface="Arial" panose="020B0604020202020204" pitchFamily="34" charset="0"/>
                  </a:rPr>
                  <a:t>, ta có: </a:t>
                </a:r>
                <a14:m>
                  <m:oMath xmlns:m="http://schemas.openxmlformats.org/officeDocument/2006/math">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g</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e>
                    </m:d>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oMath>
                </a14:m>
                <a:r>
                  <a:rPr lang="fr-FR" sz="40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g</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e>
                    </m:d>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oMath>
                </a14:m>
                <a:r>
                  <a:rPr lang="fr-FR"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vi-VN" sz="4000">
                    <a:effectLst/>
                    <a:latin typeface="Arial" panose="020B0604020202020204" pitchFamily="34" charset="0"/>
                    <a:ea typeface="Times New Roman" panose="02020603050405020304" pitchFamily="18" charset="0"/>
                    <a:cs typeface="Arial" panose="020B0604020202020204" pitchFamily="34" charset="0"/>
                  </a:rPr>
                  <a:t>    </a:t>
                </a:r>
                <a:r>
                  <a:rPr lang="fr-FR" sz="4000">
                    <a:effectLst/>
                    <a:latin typeface="Arial" panose="020B0604020202020204" pitchFamily="34" charset="0"/>
                    <a:ea typeface="Times New Roman" panose="02020603050405020304" pitchFamily="18" charset="0"/>
                    <a:cs typeface="Arial" panose="020B0604020202020204" pitchFamily="34" charset="0"/>
                  </a:rPr>
                  <a:t>Do đó </a:t>
                </a:r>
                <a14:m>
                  <m:oMath xmlns:m="http://schemas.openxmlformats.org/officeDocument/2006/math">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g</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e>
                    </m:d>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g</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Ø"/>
                </a:pPr>
                <a:r>
                  <a:rPr lang="fr-FR" sz="4000">
                    <a:effectLst/>
                    <a:latin typeface="Arial" panose="020B0604020202020204" pitchFamily="34" charset="0"/>
                    <a:ea typeface="Times New Roman" panose="02020603050405020304" pitchFamily="18" charset="0"/>
                    <a:cs typeface="Arial" panose="020B0604020202020204" pitchFamily="34" charset="0"/>
                  </a:rPr>
                  <a:t>Gốc tọa độ O là tâm đối xứng của đường thẳng d.</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3695700" y="6656940"/>
                <a:ext cx="13716000" cy="2862322"/>
              </a:xfrm>
              <a:prstGeom prst="rect">
                <a:avLst/>
              </a:prstGeom>
              <a:blipFill rotWithShape="0">
                <a:blip r:embed="rId7"/>
                <a:stretch>
                  <a:fillRect l="-1422" b="-4255"/>
                </a:stretch>
              </a:blipFill>
            </p:spPr>
            <p:txBody>
              <a:bodyPr/>
              <a:lstStyle/>
              <a:p>
                <a:r>
                  <a:rPr lang="en-US">
                    <a:noFill/>
                  </a:rPr>
                  <a:t> </a:t>
                </a:r>
              </a:p>
            </p:txBody>
          </p:sp>
        </mc:Fallback>
      </mc:AlternateContent>
    </p:spTree>
    <p:extLst>
      <p:ext uri="{BB962C8B-B14F-4D97-AF65-F5344CB8AC3E}">
        <p14:creationId xmlns:p14="http://schemas.microsoft.com/office/powerpoint/2010/main" val="191972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anim calcmode="lin" valueType="num">
                                      <p:cBhvr>
                                        <p:cTn id="2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9">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fade">
                                      <p:cBhvr>
                                        <p:cTn id="27" dur="500"/>
                                        <p:tgtEl>
                                          <p:spTgt spid="9">
                                            <p:txEl>
                                              <p:pRg st="1" end="1"/>
                                            </p:txEl>
                                          </p:spTgt>
                                        </p:tgtEl>
                                      </p:cBhvr>
                                    </p:animEffect>
                                    <p:anim calcmode="lin" valueType="num">
                                      <p:cBhvr>
                                        <p:cTn id="28"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9" dur="5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9">
                                            <p:txEl>
                                              <p:pRg st="2" end="2"/>
                                            </p:txEl>
                                          </p:spTgt>
                                        </p:tgtEl>
                                        <p:attrNameLst>
                                          <p:attrName>style.visibility</p:attrName>
                                        </p:attrNameLst>
                                      </p:cBhvr>
                                      <p:to>
                                        <p:strVal val="visible"/>
                                      </p:to>
                                    </p:set>
                                    <p:anim calcmode="lin" valueType="num">
                                      <p:cBhvr additive="base">
                                        <p:cTn id="34"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mc:AlternateContent xmlns:mc="http://schemas.openxmlformats.org/markup-compatibility/2006" xmlns:a14="http://schemas.microsoft.com/office/drawing/2010/main">
        <mc:Choice Requires="a14">
          <p:sp>
            <p:nvSpPr>
              <p:cNvPr id="3" name="Rectangle 2"/>
              <p:cNvSpPr/>
              <p:nvPr/>
            </p:nvSpPr>
            <p:spPr>
              <a:xfrm>
                <a:off x="1619250" y="591076"/>
                <a:ext cx="15049500" cy="3829062"/>
              </a:xfrm>
              <a:prstGeom prst="rect">
                <a:avLst/>
              </a:prstGeom>
            </p:spPr>
            <p:txBody>
              <a:bodyPr wrap="square">
                <a:spAutoFit/>
              </a:bodyPr>
              <a:lstStyle/>
              <a:p>
                <a:pPr algn="just">
                  <a:lnSpc>
                    <a:spcPct val="150000"/>
                  </a:lnSpc>
                </a:pPr>
                <a:r>
                  <a:rPr lang="vi-VN" sz="3600" b="1">
                    <a:solidFill>
                      <a:srgbClr val="C00000"/>
                    </a:solidFill>
                    <a:latin typeface="Arial" panose="020B0604020202020204" pitchFamily="34" charset="0"/>
                    <a:cs typeface="Arial" panose="020B0604020202020204" pitchFamily="34" charset="0"/>
                  </a:rPr>
                  <a:t>Bài 3 (SGK-tr.31) </a:t>
                </a:r>
                <a:r>
                  <a:rPr lang="vi-VN" sz="3600">
                    <a:latin typeface="Arial" panose="020B0604020202020204" pitchFamily="34" charset="0"/>
                    <a:cs typeface="Arial" panose="020B0604020202020204" pitchFamily="34" charset="0"/>
                  </a:rPr>
                  <a:t>Xét sự biến thiên của mỗi hàm số sau trên khoảng tương ứng:</a:t>
                </a:r>
              </a:p>
              <a:p>
                <a:pPr marL="742950" indent="-742950" algn="just">
                  <a:lnSpc>
                    <a:spcPct val="150000"/>
                  </a:lnSpc>
                  <a:buAutoNum type="alphaLcParenR"/>
                </a:pPr>
                <a:r>
                  <a:rPr lang="vi-VN" sz="3600">
                    <a:latin typeface="Arial" panose="020B0604020202020204" pitchFamily="34" charset="0"/>
                    <a:cs typeface="Arial" panose="020B0604020202020204" pitchFamily="34" charset="0"/>
                  </a:rPr>
                  <a:t>y = sinx trên khoảng </a:t>
                </a:r>
                <a14:m>
                  <m:oMath xmlns:m="http://schemas.openxmlformats.org/officeDocument/2006/math">
                    <m:d>
                      <m:dPr>
                        <m:ctrlPr>
                          <a:rPr lang="en-US" sz="3600" i="1">
                            <a:latin typeface="Cambria Math" panose="02040503050406030204" pitchFamily="18" charset="0"/>
                          </a:rPr>
                        </m:ctrlPr>
                      </m:dPr>
                      <m:e>
                        <m:r>
                          <a:rPr lang="vi-VN" sz="3600" i="1">
                            <a:latin typeface="Cambria Math" panose="02040503050406030204" pitchFamily="18" charset="0"/>
                          </a:rPr>
                          <m:t>−</m:t>
                        </m:r>
                        <m:f>
                          <m:fPr>
                            <m:ctrlPr>
                              <a:rPr lang="en-US" sz="3600" i="1">
                                <a:latin typeface="Cambria Math" panose="02040503050406030204" pitchFamily="18" charset="0"/>
                              </a:rPr>
                            </m:ctrlPr>
                          </m:fPr>
                          <m:num>
                            <m:r>
                              <a:rPr lang="vi-VN" sz="3600">
                                <a:latin typeface="Cambria Math" panose="02040503050406030204" pitchFamily="18" charset="0"/>
                              </a:rPr>
                              <m:t>9</m:t>
                            </m:r>
                            <m:r>
                              <m:rPr>
                                <m:sty m:val="p"/>
                              </m:rPr>
                              <a:rPr lang="en-US" sz="3600">
                                <a:latin typeface="Cambria Math" panose="02040503050406030204" pitchFamily="18" charset="0"/>
                              </a:rPr>
                              <m:t>π</m:t>
                            </m:r>
                          </m:num>
                          <m:den>
                            <m:r>
                              <a:rPr lang="vi-VN" sz="3600">
                                <a:latin typeface="Cambria Math" panose="02040503050406030204" pitchFamily="18" charset="0"/>
                              </a:rPr>
                              <m:t>2</m:t>
                            </m:r>
                          </m:den>
                        </m:f>
                        <m:r>
                          <a:rPr lang="vi-VN" sz="3600">
                            <a:latin typeface="Cambria Math" panose="02040503050406030204" pitchFamily="18" charset="0"/>
                          </a:rPr>
                          <m:t>; </m:t>
                        </m:r>
                        <m:r>
                          <a:rPr lang="vi-VN" sz="3600" i="1">
                            <a:latin typeface="Cambria Math" panose="02040503050406030204" pitchFamily="18" charset="0"/>
                          </a:rPr>
                          <m:t>−</m:t>
                        </m:r>
                        <m:f>
                          <m:fPr>
                            <m:ctrlPr>
                              <a:rPr lang="en-US" sz="3600" i="1">
                                <a:latin typeface="Cambria Math" panose="02040503050406030204" pitchFamily="18" charset="0"/>
                              </a:rPr>
                            </m:ctrlPr>
                          </m:fPr>
                          <m:num>
                            <m:r>
                              <a:rPr lang="vi-VN" sz="3600">
                                <a:latin typeface="Cambria Math" panose="02040503050406030204" pitchFamily="18" charset="0"/>
                              </a:rPr>
                              <m:t>7</m:t>
                            </m:r>
                            <m:r>
                              <m:rPr>
                                <m:sty m:val="p"/>
                              </m:rPr>
                              <a:rPr lang="en-US" sz="3600">
                                <a:latin typeface="Cambria Math" panose="02040503050406030204" pitchFamily="18" charset="0"/>
                              </a:rPr>
                              <m:t>π</m:t>
                            </m:r>
                          </m:num>
                          <m:den>
                            <m:r>
                              <a:rPr lang="vi-VN" sz="3600">
                                <a:latin typeface="Cambria Math" panose="02040503050406030204" pitchFamily="18" charset="0"/>
                              </a:rPr>
                              <m:t>2</m:t>
                            </m:r>
                          </m:den>
                        </m:f>
                      </m:e>
                    </m:d>
                  </m:oMath>
                </a14:m>
                <a:r>
                  <a:rPr lang="vi-VN" sz="3600">
                    <a:latin typeface="Arial" panose="020B0604020202020204" pitchFamily="34" charset="0"/>
                    <a:cs typeface="Arial" panose="020B0604020202020204" pitchFamily="34" charset="0"/>
                  </a:rPr>
                  <a:t>; </a:t>
                </a:r>
                <a14:m>
                  <m:oMath xmlns:m="http://schemas.openxmlformats.org/officeDocument/2006/math">
                    <m:d>
                      <m:dPr>
                        <m:ctrlPr>
                          <a:rPr lang="en-US" sz="3600" i="1">
                            <a:latin typeface="Cambria Math" panose="02040503050406030204" pitchFamily="18" charset="0"/>
                          </a:rPr>
                        </m:ctrlPr>
                      </m:dPr>
                      <m:e>
                        <m:f>
                          <m:fPr>
                            <m:ctrlPr>
                              <a:rPr lang="en-US" sz="3600" i="1">
                                <a:latin typeface="Cambria Math" panose="02040503050406030204" pitchFamily="18" charset="0"/>
                              </a:rPr>
                            </m:ctrlPr>
                          </m:fPr>
                          <m:num>
                            <m:r>
                              <a:rPr lang="vi-VN" sz="3600">
                                <a:latin typeface="Cambria Math" panose="02040503050406030204" pitchFamily="18" charset="0"/>
                              </a:rPr>
                              <m:t>21</m:t>
                            </m:r>
                            <m:r>
                              <m:rPr>
                                <m:sty m:val="p"/>
                              </m:rPr>
                              <a:rPr lang="en-US" sz="3600">
                                <a:latin typeface="Cambria Math" panose="02040503050406030204" pitchFamily="18" charset="0"/>
                              </a:rPr>
                              <m:t>π</m:t>
                            </m:r>
                          </m:num>
                          <m:den>
                            <m:r>
                              <a:rPr lang="vi-VN" sz="3600">
                                <a:latin typeface="Cambria Math" panose="02040503050406030204" pitchFamily="18" charset="0"/>
                              </a:rPr>
                              <m:t>2</m:t>
                            </m:r>
                          </m:den>
                        </m:f>
                        <m:r>
                          <a:rPr lang="vi-VN" sz="3600">
                            <a:latin typeface="Cambria Math" panose="02040503050406030204" pitchFamily="18" charset="0"/>
                          </a:rPr>
                          <m:t>;</m:t>
                        </m:r>
                        <m:f>
                          <m:fPr>
                            <m:ctrlPr>
                              <a:rPr lang="en-US" sz="3600" i="1">
                                <a:latin typeface="Cambria Math" panose="02040503050406030204" pitchFamily="18" charset="0"/>
                              </a:rPr>
                            </m:ctrlPr>
                          </m:fPr>
                          <m:num>
                            <m:r>
                              <a:rPr lang="vi-VN" sz="3600">
                                <a:latin typeface="Cambria Math" panose="02040503050406030204" pitchFamily="18" charset="0"/>
                              </a:rPr>
                              <m:t>23</m:t>
                            </m:r>
                            <m:r>
                              <m:rPr>
                                <m:sty m:val="p"/>
                              </m:rPr>
                              <a:rPr lang="en-US" sz="3600">
                                <a:latin typeface="Cambria Math" panose="02040503050406030204" pitchFamily="18" charset="0"/>
                              </a:rPr>
                              <m:t>π</m:t>
                            </m:r>
                          </m:num>
                          <m:den>
                            <m:r>
                              <a:rPr lang="vi-VN" sz="3600">
                                <a:latin typeface="Cambria Math" panose="02040503050406030204" pitchFamily="18" charset="0"/>
                              </a:rPr>
                              <m:t>2</m:t>
                            </m:r>
                          </m:den>
                        </m:f>
                      </m:e>
                    </m:d>
                  </m:oMath>
                </a14:m>
                <a:endParaRPr lang="vi-VN" sz="3600">
                  <a:latin typeface="Arial" panose="020B0604020202020204" pitchFamily="34" charset="0"/>
                  <a:cs typeface="Arial" panose="020B0604020202020204" pitchFamily="34" charset="0"/>
                </a:endParaRPr>
              </a:p>
              <a:p>
                <a:pPr marL="742950" indent="-742950" algn="just">
                  <a:lnSpc>
                    <a:spcPct val="150000"/>
                  </a:lnSpc>
                  <a:buAutoNum type="alphaLcParenR"/>
                </a:pPr>
                <a:r>
                  <a:rPr lang="vi-VN" sz="3600">
                    <a:latin typeface="Arial" panose="020B0604020202020204" pitchFamily="34" charset="0"/>
                    <a:cs typeface="Arial" panose="020B0604020202020204" pitchFamily="34" charset="0"/>
                  </a:rPr>
                  <a:t>y = cosx trên khoảng </a:t>
                </a:r>
                <a14:m>
                  <m:oMath xmlns:m="http://schemas.openxmlformats.org/officeDocument/2006/math">
                    <m:d>
                      <m:dPr>
                        <m:ctrlPr>
                          <a:rPr lang="en-US" sz="3600" i="1">
                            <a:latin typeface="Cambria Math" panose="02040503050406030204" pitchFamily="18" charset="0"/>
                          </a:rPr>
                        </m:ctrlPr>
                      </m:dPr>
                      <m:e>
                        <m:r>
                          <a:rPr lang="vi-VN" sz="3600" i="1">
                            <a:latin typeface="Cambria Math" panose="02040503050406030204" pitchFamily="18" charset="0"/>
                          </a:rPr>
                          <m:t>−</m:t>
                        </m:r>
                        <m:r>
                          <a:rPr lang="vi-VN" sz="3600">
                            <a:latin typeface="Cambria Math" panose="02040503050406030204" pitchFamily="18" charset="0"/>
                          </a:rPr>
                          <m:t>20</m:t>
                        </m:r>
                        <m:r>
                          <m:rPr>
                            <m:sty m:val="p"/>
                          </m:rPr>
                          <a:rPr lang="en-US" sz="3600">
                            <a:latin typeface="Cambria Math" panose="02040503050406030204" pitchFamily="18" charset="0"/>
                          </a:rPr>
                          <m:t>π</m:t>
                        </m:r>
                        <m:r>
                          <a:rPr lang="vi-VN" sz="3600">
                            <a:latin typeface="Cambria Math" panose="02040503050406030204" pitchFamily="18" charset="0"/>
                          </a:rPr>
                          <m:t>; </m:t>
                        </m:r>
                        <m:r>
                          <a:rPr lang="vi-VN" sz="3600" i="1">
                            <a:latin typeface="Cambria Math" panose="02040503050406030204" pitchFamily="18" charset="0"/>
                          </a:rPr>
                          <m:t>−</m:t>
                        </m:r>
                        <m:r>
                          <a:rPr lang="vi-VN" sz="3600">
                            <a:latin typeface="Cambria Math" panose="02040503050406030204" pitchFamily="18" charset="0"/>
                          </a:rPr>
                          <m:t>19</m:t>
                        </m:r>
                        <m:r>
                          <m:rPr>
                            <m:sty m:val="p"/>
                          </m:rPr>
                          <a:rPr lang="en-US" sz="3600">
                            <a:latin typeface="Cambria Math" panose="02040503050406030204" pitchFamily="18" charset="0"/>
                          </a:rPr>
                          <m:t>π</m:t>
                        </m:r>
                      </m:e>
                    </m:d>
                  </m:oMath>
                </a14:m>
                <a:r>
                  <a:rPr lang="vi-VN" sz="3600">
                    <a:latin typeface="Arial" panose="020B0604020202020204" pitchFamily="34" charset="0"/>
                    <a:cs typeface="Arial" panose="020B0604020202020204" pitchFamily="34" charset="0"/>
                  </a:rPr>
                  <a:t>; </a:t>
                </a:r>
                <a14:m>
                  <m:oMath xmlns:m="http://schemas.openxmlformats.org/officeDocument/2006/math">
                    <m:d>
                      <m:dPr>
                        <m:ctrlPr>
                          <a:rPr lang="en-US" sz="3600" i="1">
                            <a:latin typeface="Cambria Math" panose="02040503050406030204" pitchFamily="18" charset="0"/>
                          </a:rPr>
                        </m:ctrlPr>
                      </m:dPr>
                      <m:e>
                        <m:r>
                          <a:rPr lang="vi-VN" sz="3600" i="1">
                            <a:latin typeface="Cambria Math" panose="02040503050406030204" pitchFamily="18" charset="0"/>
                          </a:rPr>
                          <m:t>−</m:t>
                        </m:r>
                        <m:r>
                          <a:rPr lang="vi-VN" sz="3600">
                            <a:latin typeface="Cambria Math" panose="02040503050406030204" pitchFamily="18" charset="0"/>
                          </a:rPr>
                          <m:t>9</m:t>
                        </m:r>
                        <m:r>
                          <m:rPr>
                            <m:sty m:val="p"/>
                          </m:rPr>
                          <a:rPr lang="en-US" sz="3600">
                            <a:latin typeface="Cambria Math" panose="02040503050406030204" pitchFamily="18" charset="0"/>
                          </a:rPr>
                          <m:t>π</m:t>
                        </m:r>
                        <m:r>
                          <a:rPr lang="vi-VN" sz="3600">
                            <a:latin typeface="Cambria Math" panose="02040503050406030204" pitchFamily="18" charset="0"/>
                          </a:rPr>
                          <m:t>; </m:t>
                        </m:r>
                        <m:r>
                          <a:rPr lang="vi-VN" sz="3600" i="1">
                            <a:latin typeface="Cambria Math" panose="02040503050406030204" pitchFamily="18" charset="0"/>
                          </a:rPr>
                          <m:t>−</m:t>
                        </m:r>
                        <m:r>
                          <a:rPr lang="vi-VN" sz="3600">
                            <a:latin typeface="Cambria Math" panose="02040503050406030204" pitchFamily="18" charset="0"/>
                          </a:rPr>
                          <m:t>8</m:t>
                        </m:r>
                        <m:r>
                          <m:rPr>
                            <m:sty m:val="p"/>
                          </m:rPr>
                          <a:rPr lang="en-US" sz="3600">
                            <a:latin typeface="Cambria Math" panose="02040503050406030204" pitchFamily="18" charset="0"/>
                          </a:rPr>
                          <m:t>π</m:t>
                        </m:r>
                      </m:e>
                    </m:d>
                  </m:oMath>
                </a14:m>
                <a:endParaRPr lang="en-US" sz="36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19250" y="591076"/>
                <a:ext cx="15049500" cy="3829062"/>
              </a:xfrm>
              <a:prstGeom prst="rect">
                <a:avLst/>
              </a:prstGeom>
              <a:blipFill rotWithShape="0">
                <a:blip r:embed="rId3"/>
                <a:stretch>
                  <a:fillRect l="-1256" r="-1256" b="-2389"/>
                </a:stretch>
              </a:blipFill>
            </p:spPr>
            <p:txBody>
              <a:bodyPr/>
              <a:lstStyle/>
              <a:p>
                <a:r>
                  <a:rPr lang="en-US">
                    <a:noFill/>
                  </a:rPr>
                  <a:t> </a:t>
                </a:r>
              </a:p>
            </p:txBody>
          </p:sp>
        </mc:Fallback>
      </mc:AlternateContent>
      <p:grpSp>
        <p:nvGrpSpPr>
          <p:cNvPr id="4" name="Group 3"/>
          <p:cNvGrpSpPr/>
          <p:nvPr/>
        </p:nvGrpSpPr>
        <p:grpSpPr>
          <a:xfrm>
            <a:off x="1066800" y="4838700"/>
            <a:ext cx="2202182" cy="1465838"/>
            <a:chOff x="11559260" y="1415572"/>
            <a:chExt cx="2202182" cy="1465837"/>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6" name="TextBox 5"/>
            <p:cNvSpPr txBox="1"/>
            <p:nvPr/>
          </p:nvSpPr>
          <p:spPr>
            <a:xfrm>
              <a:off x="11860252" y="1730429"/>
              <a:ext cx="1600200" cy="646331"/>
            </a:xfrm>
            <a:prstGeom prst="rect">
              <a:avLst/>
            </a:prstGeom>
            <a:noFill/>
          </p:spPr>
          <p:txBody>
            <a:bodyPr wrap="square" rtlCol="0">
              <a:spAutoFit/>
            </a:bodyPr>
            <a:lstStyle/>
            <a:p>
              <a:pPr algn="ctr"/>
              <a:r>
                <a:rPr lang="vi-VN" sz="3600" b="1">
                  <a:solidFill>
                    <a:prstClr val="black"/>
                  </a:solidFill>
                  <a:cs typeface="Arial" panose="020B0604020202020204" pitchFamily="34" charset="0"/>
                </a:rPr>
                <a:t>Giải</a:t>
              </a:r>
              <a:endParaRPr lang="en-US" sz="3600" b="1">
                <a:solidFill>
                  <a:prstClr val="black"/>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7" name="Rectangle 6"/>
              <p:cNvSpPr/>
              <p:nvPr/>
            </p:nvSpPr>
            <p:spPr>
              <a:xfrm>
                <a:off x="3589024" y="4791585"/>
                <a:ext cx="14097000" cy="5123967"/>
              </a:xfrm>
              <a:prstGeom prst="rect">
                <a:avLst/>
              </a:prstGeom>
            </p:spPr>
            <p:txBody>
              <a:bodyPr wrap="square">
                <a:spAutoFit/>
              </a:bodyPr>
              <a:lstStyle/>
              <a:p>
                <a:pPr algn="just">
                  <a:lnSpc>
                    <a:spcPct val="130000"/>
                  </a:lnSpc>
                  <a:spcAft>
                    <a:spcPts val="0"/>
                  </a:spcAft>
                </a:pPr>
                <a:r>
                  <a:rPr lang="vi-VN" sz="3600">
                    <a:solidFill>
                      <a:srgbClr val="0070C0"/>
                    </a:solidFill>
                    <a:latin typeface="Arial" panose="020B0604020202020204" pitchFamily="34" charset="0"/>
                    <a:ea typeface="Times New Roman" panose="02020603050405020304" pitchFamily="18" charset="0"/>
                    <a:cs typeface="Arial" panose="020B0604020202020204" pitchFamily="34" charset="0"/>
                  </a:rPr>
                  <a:t>a) Xét hàm số </a:t>
                </a:r>
                <a14:m>
                  <m:oMath xmlns:m="http://schemas.openxmlformats.org/officeDocument/2006/math">
                    <m:r>
                      <m:rPr>
                        <m:sty m:val="p"/>
                      </m:rPr>
                      <a:rPr lang="vi-VN" sz="360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y</m:t>
                    </m:r>
                    <m:r>
                      <a:rPr lang="vi-VN" sz="360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360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vi-VN" sz="360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x</m:t>
                        </m:r>
                      </m:e>
                    </m:func>
                  </m:oMath>
                </a14:m>
                <a:r>
                  <a:rPr lang="vi-VN" sz="360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Aft>
                    <a:spcPts val="0"/>
                  </a:spcAft>
                  <a:buFont typeface="Wingdings" panose="05000000000000000000" pitchFamily="2" charset="2"/>
                  <a:buChar char="Ø"/>
                </a:pPr>
                <a:r>
                  <a:rPr lang="vi-VN" sz="3600">
                    <a:effectLst/>
                    <a:latin typeface="Arial" panose="020B0604020202020204" pitchFamily="34" charset="0"/>
                    <a:ea typeface="Times New Roman" panose="02020603050405020304" pitchFamily="18" charset="0"/>
                    <a:cs typeface="Arial" panose="020B0604020202020204" pitchFamily="34" charset="0"/>
                  </a:rPr>
                  <a:t>Do </a:t>
                </a: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9</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 </m:t>
                        </m:r>
                        <m:r>
                          <a:rPr lang="vi-VN"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7</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e>
                    </m:d>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e>
                    </m:d>
                  </m:oMath>
                </a14:m>
                <a:r>
                  <a:rPr lang="vi-VN" sz="3600">
                    <a:effectLst/>
                    <a:latin typeface="Arial" panose="020B0604020202020204" pitchFamily="34" charset="0"/>
                    <a:ea typeface="Times New Roman" panose="02020603050405020304" pitchFamily="18" charset="0"/>
                    <a:cs typeface="Arial" panose="020B0604020202020204" pitchFamily="34" charset="0"/>
                  </a:rPr>
                  <a:t> nên hàm số </a:t>
                </a:r>
                <a14:m>
                  <m:oMath xmlns:m="http://schemas.openxmlformats.org/officeDocument/2006/math">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y</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x</m:t>
                        </m:r>
                      </m:e>
                    </m:func>
                  </m:oMath>
                </a14:m>
                <a:r>
                  <a:rPr lang="vi-VN" sz="3600">
                    <a:effectLst/>
                    <a:latin typeface="Arial" panose="020B0604020202020204" pitchFamily="34" charset="0"/>
                    <a:ea typeface="Times New Roman" panose="02020603050405020304" pitchFamily="18" charset="0"/>
                    <a:cs typeface="Arial" panose="020B0604020202020204" pitchFamily="34" charset="0"/>
                  </a:rPr>
                  <a:t> đồng biến trên khoảng </a:t>
                </a: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9</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 </m:t>
                        </m:r>
                        <m:r>
                          <a:rPr lang="vi-VN"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7</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e>
                    </m:d>
                  </m:oMath>
                </a14:m>
                <a:r>
                  <a:rPr lang="vi-VN"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Aft>
                    <a:spcPts val="0"/>
                  </a:spcAft>
                  <a:buFont typeface="Wingdings" panose="05000000000000000000" pitchFamily="2" charset="2"/>
                  <a:buChar char="Ø"/>
                </a:pPr>
                <a:r>
                  <a:rPr lang="vi-VN" sz="3600">
                    <a:effectLst/>
                    <a:latin typeface="Arial" panose="020B0604020202020204" pitchFamily="34" charset="0"/>
                    <a:ea typeface="Times New Roman" panose="02020603050405020304" pitchFamily="18" charset="0"/>
                    <a:cs typeface="Arial" panose="020B0604020202020204" pitchFamily="34" charset="0"/>
                  </a:rPr>
                  <a:t>Do </a:t>
                </a: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21</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23</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e>
                    </m:d>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+10</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+10</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e>
                    </m:d>
                  </m:oMath>
                </a14:m>
                <a:r>
                  <a:rPr lang="vi-VN" sz="3600">
                    <a:effectLst/>
                    <a:latin typeface="Arial" panose="020B0604020202020204" pitchFamily="34" charset="0"/>
                    <a:ea typeface="Times New Roman" panose="02020603050405020304" pitchFamily="18" charset="0"/>
                    <a:cs typeface="Arial" panose="020B0604020202020204" pitchFamily="34" charset="0"/>
                  </a:rPr>
                  <a:t> nên hàm số </a:t>
                </a:r>
                <a14:m>
                  <m:oMath xmlns:m="http://schemas.openxmlformats.org/officeDocument/2006/math">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y</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x</m:t>
                        </m:r>
                      </m:e>
                    </m:func>
                  </m:oMath>
                </a14:m>
                <a:r>
                  <a:rPr lang="vi-VN" sz="3600">
                    <a:effectLst/>
                    <a:latin typeface="Arial" panose="020B0604020202020204" pitchFamily="34" charset="0"/>
                    <a:ea typeface="Times New Roman" panose="02020603050405020304" pitchFamily="18" charset="0"/>
                    <a:cs typeface="Arial" panose="020B0604020202020204" pitchFamily="34" charset="0"/>
                  </a:rPr>
                  <a:t> nghịch biến trên khoảng </a:t>
                </a: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21</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23</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e>
                    </m:d>
                  </m:oMath>
                </a14:m>
                <a:r>
                  <a:rPr lang="vi-VN"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589024" y="4791585"/>
                <a:ext cx="14097000" cy="5123967"/>
              </a:xfrm>
              <a:prstGeom prst="rect">
                <a:avLst/>
              </a:prstGeom>
              <a:blipFill rotWithShape="0">
                <a:blip r:embed="rId5"/>
                <a:stretch>
                  <a:fillRect l="-1341" r="-1298"/>
                </a:stretch>
              </a:blipFill>
            </p:spPr>
            <p:txBody>
              <a:bodyPr/>
              <a:lstStyle/>
              <a:p>
                <a:r>
                  <a:rPr lang="en-US">
                    <a:noFill/>
                  </a:rPr>
                  <a:t> </a:t>
                </a:r>
              </a:p>
            </p:txBody>
          </p:sp>
        </mc:Fallback>
      </mc:AlternateContent>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63420">
            <a:off x="41632" y="8007790"/>
            <a:ext cx="1485326" cy="2340639"/>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43614" y="1028700"/>
            <a:ext cx="1902117" cy="1932599"/>
          </a:xfrm>
          <a:prstGeom prst="rect">
            <a:avLst/>
          </a:prstGeom>
        </p:spPr>
      </p:pic>
    </p:spTree>
    <p:extLst>
      <p:ext uri="{BB962C8B-B14F-4D97-AF65-F5344CB8AC3E}">
        <p14:creationId xmlns:p14="http://schemas.microsoft.com/office/powerpoint/2010/main" val="262376415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mc:AlternateContent xmlns:mc="http://schemas.openxmlformats.org/markup-compatibility/2006" xmlns:a14="http://schemas.microsoft.com/office/drawing/2010/main">
        <mc:Choice Requires="a14">
          <p:sp>
            <p:nvSpPr>
              <p:cNvPr id="3" name="Rectangle 2"/>
              <p:cNvSpPr/>
              <p:nvPr/>
            </p:nvSpPr>
            <p:spPr>
              <a:xfrm>
                <a:off x="1619250" y="591076"/>
                <a:ext cx="15049500" cy="3829062"/>
              </a:xfrm>
              <a:prstGeom prst="rect">
                <a:avLst/>
              </a:prstGeom>
            </p:spPr>
            <p:txBody>
              <a:bodyPr wrap="square">
                <a:spAutoFit/>
              </a:bodyPr>
              <a:lstStyle/>
              <a:p>
                <a:pPr algn="just">
                  <a:lnSpc>
                    <a:spcPct val="150000"/>
                  </a:lnSpc>
                </a:pPr>
                <a:r>
                  <a:rPr lang="vi-VN" sz="3600" b="1">
                    <a:solidFill>
                      <a:srgbClr val="C00000"/>
                    </a:solidFill>
                    <a:latin typeface="Arial" panose="020B0604020202020204" pitchFamily="34" charset="0"/>
                    <a:cs typeface="Arial" panose="020B0604020202020204" pitchFamily="34" charset="0"/>
                  </a:rPr>
                  <a:t>Bài 3 (SGK-tr.31) </a:t>
                </a:r>
                <a:r>
                  <a:rPr lang="vi-VN" sz="3600">
                    <a:latin typeface="Arial" panose="020B0604020202020204" pitchFamily="34" charset="0"/>
                    <a:cs typeface="Arial" panose="020B0604020202020204" pitchFamily="34" charset="0"/>
                  </a:rPr>
                  <a:t>Xét sự biến thiên của mỗi hàm số sau trên khoảng tương ứng:</a:t>
                </a:r>
              </a:p>
              <a:p>
                <a:pPr marL="742950" indent="-742950" algn="just">
                  <a:lnSpc>
                    <a:spcPct val="150000"/>
                  </a:lnSpc>
                  <a:buAutoNum type="alphaLcParenR"/>
                </a:pPr>
                <a:r>
                  <a:rPr lang="vi-VN" sz="3600">
                    <a:latin typeface="Arial" panose="020B0604020202020204" pitchFamily="34" charset="0"/>
                    <a:cs typeface="Arial" panose="020B0604020202020204" pitchFamily="34" charset="0"/>
                  </a:rPr>
                  <a:t>y = sinx trên khoảng </a:t>
                </a:r>
                <a14:m>
                  <m:oMath xmlns:m="http://schemas.openxmlformats.org/officeDocument/2006/math">
                    <m:d>
                      <m:dPr>
                        <m:ctrlPr>
                          <a:rPr lang="en-US" sz="3600" i="1">
                            <a:latin typeface="Cambria Math" panose="02040503050406030204" pitchFamily="18" charset="0"/>
                          </a:rPr>
                        </m:ctrlPr>
                      </m:dPr>
                      <m:e>
                        <m:r>
                          <a:rPr lang="vi-VN" sz="3600" i="1">
                            <a:latin typeface="Cambria Math" panose="02040503050406030204" pitchFamily="18" charset="0"/>
                          </a:rPr>
                          <m:t>−</m:t>
                        </m:r>
                        <m:f>
                          <m:fPr>
                            <m:ctrlPr>
                              <a:rPr lang="en-US" sz="3600" i="1">
                                <a:latin typeface="Cambria Math" panose="02040503050406030204" pitchFamily="18" charset="0"/>
                              </a:rPr>
                            </m:ctrlPr>
                          </m:fPr>
                          <m:num>
                            <m:r>
                              <a:rPr lang="vi-VN" sz="3600">
                                <a:latin typeface="Cambria Math" panose="02040503050406030204" pitchFamily="18" charset="0"/>
                              </a:rPr>
                              <m:t>9</m:t>
                            </m:r>
                            <m:r>
                              <m:rPr>
                                <m:sty m:val="p"/>
                              </m:rPr>
                              <a:rPr lang="en-US" sz="3600">
                                <a:latin typeface="Cambria Math" panose="02040503050406030204" pitchFamily="18" charset="0"/>
                              </a:rPr>
                              <m:t>π</m:t>
                            </m:r>
                          </m:num>
                          <m:den>
                            <m:r>
                              <a:rPr lang="vi-VN" sz="3600">
                                <a:latin typeface="Cambria Math" panose="02040503050406030204" pitchFamily="18" charset="0"/>
                              </a:rPr>
                              <m:t>2</m:t>
                            </m:r>
                          </m:den>
                        </m:f>
                        <m:r>
                          <a:rPr lang="vi-VN" sz="3600">
                            <a:latin typeface="Cambria Math" panose="02040503050406030204" pitchFamily="18" charset="0"/>
                          </a:rPr>
                          <m:t>; </m:t>
                        </m:r>
                        <m:r>
                          <a:rPr lang="vi-VN" sz="3600" i="1">
                            <a:latin typeface="Cambria Math" panose="02040503050406030204" pitchFamily="18" charset="0"/>
                          </a:rPr>
                          <m:t>−</m:t>
                        </m:r>
                        <m:f>
                          <m:fPr>
                            <m:ctrlPr>
                              <a:rPr lang="en-US" sz="3600" i="1">
                                <a:latin typeface="Cambria Math" panose="02040503050406030204" pitchFamily="18" charset="0"/>
                              </a:rPr>
                            </m:ctrlPr>
                          </m:fPr>
                          <m:num>
                            <m:r>
                              <a:rPr lang="vi-VN" sz="3600">
                                <a:latin typeface="Cambria Math" panose="02040503050406030204" pitchFamily="18" charset="0"/>
                              </a:rPr>
                              <m:t>7</m:t>
                            </m:r>
                            <m:r>
                              <m:rPr>
                                <m:sty m:val="p"/>
                              </m:rPr>
                              <a:rPr lang="en-US" sz="3600">
                                <a:latin typeface="Cambria Math" panose="02040503050406030204" pitchFamily="18" charset="0"/>
                              </a:rPr>
                              <m:t>π</m:t>
                            </m:r>
                          </m:num>
                          <m:den>
                            <m:r>
                              <a:rPr lang="vi-VN" sz="3600">
                                <a:latin typeface="Cambria Math" panose="02040503050406030204" pitchFamily="18" charset="0"/>
                              </a:rPr>
                              <m:t>2</m:t>
                            </m:r>
                          </m:den>
                        </m:f>
                      </m:e>
                    </m:d>
                  </m:oMath>
                </a14:m>
                <a:r>
                  <a:rPr lang="vi-VN" sz="3600">
                    <a:latin typeface="Arial" panose="020B0604020202020204" pitchFamily="34" charset="0"/>
                    <a:cs typeface="Arial" panose="020B0604020202020204" pitchFamily="34" charset="0"/>
                  </a:rPr>
                  <a:t>; </a:t>
                </a:r>
                <a14:m>
                  <m:oMath xmlns:m="http://schemas.openxmlformats.org/officeDocument/2006/math">
                    <m:d>
                      <m:dPr>
                        <m:ctrlPr>
                          <a:rPr lang="en-US" sz="3600" i="1">
                            <a:latin typeface="Cambria Math" panose="02040503050406030204" pitchFamily="18" charset="0"/>
                          </a:rPr>
                        </m:ctrlPr>
                      </m:dPr>
                      <m:e>
                        <m:f>
                          <m:fPr>
                            <m:ctrlPr>
                              <a:rPr lang="en-US" sz="3600" i="1">
                                <a:latin typeface="Cambria Math" panose="02040503050406030204" pitchFamily="18" charset="0"/>
                              </a:rPr>
                            </m:ctrlPr>
                          </m:fPr>
                          <m:num>
                            <m:r>
                              <a:rPr lang="vi-VN" sz="3600">
                                <a:latin typeface="Cambria Math" panose="02040503050406030204" pitchFamily="18" charset="0"/>
                              </a:rPr>
                              <m:t>21</m:t>
                            </m:r>
                            <m:r>
                              <m:rPr>
                                <m:sty m:val="p"/>
                              </m:rPr>
                              <a:rPr lang="en-US" sz="3600">
                                <a:latin typeface="Cambria Math" panose="02040503050406030204" pitchFamily="18" charset="0"/>
                              </a:rPr>
                              <m:t>π</m:t>
                            </m:r>
                          </m:num>
                          <m:den>
                            <m:r>
                              <a:rPr lang="vi-VN" sz="3600">
                                <a:latin typeface="Cambria Math" panose="02040503050406030204" pitchFamily="18" charset="0"/>
                              </a:rPr>
                              <m:t>2</m:t>
                            </m:r>
                          </m:den>
                        </m:f>
                        <m:r>
                          <a:rPr lang="vi-VN" sz="3600">
                            <a:latin typeface="Cambria Math" panose="02040503050406030204" pitchFamily="18" charset="0"/>
                          </a:rPr>
                          <m:t>;</m:t>
                        </m:r>
                        <m:f>
                          <m:fPr>
                            <m:ctrlPr>
                              <a:rPr lang="en-US" sz="3600" i="1">
                                <a:latin typeface="Cambria Math" panose="02040503050406030204" pitchFamily="18" charset="0"/>
                              </a:rPr>
                            </m:ctrlPr>
                          </m:fPr>
                          <m:num>
                            <m:r>
                              <a:rPr lang="vi-VN" sz="3600">
                                <a:latin typeface="Cambria Math" panose="02040503050406030204" pitchFamily="18" charset="0"/>
                              </a:rPr>
                              <m:t>23</m:t>
                            </m:r>
                            <m:r>
                              <m:rPr>
                                <m:sty m:val="p"/>
                              </m:rPr>
                              <a:rPr lang="en-US" sz="3600">
                                <a:latin typeface="Cambria Math" panose="02040503050406030204" pitchFamily="18" charset="0"/>
                              </a:rPr>
                              <m:t>π</m:t>
                            </m:r>
                          </m:num>
                          <m:den>
                            <m:r>
                              <a:rPr lang="vi-VN" sz="3600">
                                <a:latin typeface="Cambria Math" panose="02040503050406030204" pitchFamily="18" charset="0"/>
                              </a:rPr>
                              <m:t>2</m:t>
                            </m:r>
                          </m:den>
                        </m:f>
                      </m:e>
                    </m:d>
                  </m:oMath>
                </a14:m>
                <a:endParaRPr lang="vi-VN" sz="3600">
                  <a:latin typeface="Arial" panose="020B0604020202020204" pitchFamily="34" charset="0"/>
                  <a:cs typeface="Arial" panose="020B0604020202020204" pitchFamily="34" charset="0"/>
                </a:endParaRPr>
              </a:p>
              <a:p>
                <a:pPr marL="742950" indent="-742950" algn="just">
                  <a:lnSpc>
                    <a:spcPct val="150000"/>
                  </a:lnSpc>
                  <a:buAutoNum type="alphaLcParenR"/>
                </a:pPr>
                <a:r>
                  <a:rPr lang="vi-VN" sz="3600">
                    <a:latin typeface="Arial" panose="020B0604020202020204" pitchFamily="34" charset="0"/>
                    <a:cs typeface="Arial" panose="020B0604020202020204" pitchFamily="34" charset="0"/>
                  </a:rPr>
                  <a:t>y = cosx trên khoảng </a:t>
                </a:r>
                <a14:m>
                  <m:oMath xmlns:m="http://schemas.openxmlformats.org/officeDocument/2006/math">
                    <m:d>
                      <m:dPr>
                        <m:ctrlPr>
                          <a:rPr lang="en-US" sz="3600" i="1">
                            <a:latin typeface="Cambria Math" panose="02040503050406030204" pitchFamily="18" charset="0"/>
                          </a:rPr>
                        </m:ctrlPr>
                      </m:dPr>
                      <m:e>
                        <m:r>
                          <a:rPr lang="vi-VN" sz="3600" i="1">
                            <a:latin typeface="Cambria Math" panose="02040503050406030204" pitchFamily="18" charset="0"/>
                          </a:rPr>
                          <m:t>−</m:t>
                        </m:r>
                        <m:r>
                          <a:rPr lang="vi-VN" sz="3600">
                            <a:latin typeface="Cambria Math" panose="02040503050406030204" pitchFamily="18" charset="0"/>
                          </a:rPr>
                          <m:t>20</m:t>
                        </m:r>
                        <m:r>
                          <m:rPr>
                            <m:sty m:val="p"/>
                          </m:rPr>
                          <a:rPr lang="en-US" sz="3600">
                            <a:latin typeface="Cambria Math" panose="02040503050406030204" pitchFamily="18" charset="0"/>
                          </a:rPr>
                          <m:t>π</m:t>
                        </m:r>
                        <m:r>
                          <a:rPr lang="vi-VN" sz="3600">
                            <a:latin typeface="Cambria Math" panose="02040503050406030204" pitchFamily="18" charset="0"/>
                          </a:rPr>
                          <m:t>; </m:t>
                        </m:r>
                        <m:r>
                          <a:rPr lang="vi-VN" sz="3600" i="1">
                            <a:latin typeface="Cambria Math" panose="02040503050406030204" pitchFamily="18" charset="0"/>
                          </a:rPr>
                          <m:t>−</m:t>
                        </m:r>
                        <m:r>
                          <a:rPr lang="vi-VN" sz="3600">
                            <a:latin typeface="Cambria Math" panose="02040503050406030204" pitchFamily="18" charset="0"/>
                          </a:rPr>
                          <m:t>19</m:t>
                        </m:r>
                        <m:r>
                          <m:rPr>
                            <m:sty m:val="p"/>
                          </m:rPr>
                          <a:rPr lang="en-US" sz="3600">
                            <a:latin typeface="Cambria Math" panose="02040503050406030204" pitchFamily="18" charset="0"/>
                          </a:rPr>
                          <m:t>π</m:t>
                        </m:r>
                      </m:e>
                    </m:d>
                  </m:oMath>
                </a14:m>
                <a:r>
                  <a:rPr lang="vi-VN" sz="3600">
                    <a:latin typeface="Arial" panose="020B0604020202020204" pitchFamily="34" charset="0"/>
                    <a:cs typeface="Arial" panose="020B0604020202020204" pitchFamily="34" charset="0"/>
                  </a:rPr>
                  <a:t>; </a:t>
                </a:r>
                <a14:m>
                  <m:oMath xmlns:m="http://schemas.openxmlformats.org/officeDocument/2006/math">
                    <m:d>
                      <m:dPr>
                        <m:ctrlPr>
                          <a:rPr lang="en-US" sz="3600" i="1">
                            <a:latin typeface="Cambria Math" panose="02040503050406030204" pitchFamily="18" charset="0"/>
                          </a:rPr>
                        </m:ctrlPr>
                      </m:dPr>
                      <m:e>
                        <m:r>
                          <a:rPr lang="vi-VN" sz="3600" i="1">
                            <a:latin typeface="Cambria Math" panose="02040503050406030204" pitchFamily="18" charset="0"/>
                          </a:rPr>
                          <m:t>−</m:t>
                        </m:r>
                        <m:r>
                          <a:rPr lang="vi-VN" sz="3600">
                            <a:latin typeface="Cambria Math" panose="02040503050406030204" pitchFamily="18" charset="0"/>
                          </a:rPr>
                          <m:t>9</m:t>
                        </m:r>
                        <m:r>
                          <m:rPr>
                            <m:sty m:val="p"/>
                          </m:rPr>
                          <a:rPr lang="en-US" sz="3600">
                            <a:latin typeface="Cambria Math" panose="02040503050406030204" pitchFamily="18" charset="0"/>
                          </a:rPr>
                          <m:t>π</m:t>
                        </m:r>
                        <m:r>
                          <a:rPr lang="vi-VN" sz="3600">
                            <a:latin typeface="Cambria Math" panose="02040503050406030204" pitchFamily="18" charset="0"/>
                          </a:rPr>
                          <m:t>; </m:t>
                        </m:r>
                        <m:r>
                          <a:rPr lang="vi-VN" sz="3600" i="1">
                            <a:latin typeface="Cambria Math" panose="02040503050406030204" pitchFamily="18" charset="0"/>
                          </a:rPr>
                          <m:t>−</m:t>
                        </m:r>
                        <m:r>
                          <a:rPr lang="vi-VN" sz="3600">
                            <a:latin typeface="Cambria Math" panose="02040503050406030204" pitchFamily="18" charset="0"/>
                          </a:rPr>
                          <m:t>8</m:t>
                        </m:r>
                        <m:r>
                          <m:rPr>
                            <m:sty m:val="p"/>
                          </m:rPr>
                          <a:rPr lang="en-US" sz="3600">
                            <a:latin typeface="Cambria Math" panose="02040503050406030204" pitchFamily="18" charset="0"/>
                          </a:rPr>
                          <m:t>π</m:t>
                        </m:r>
                      </m:e>
                    </m:d>
                  </m:oMath>
                </a14:m>
                <a:endParaRPr lang="en-US" sz="36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19250" y="591076"/>
                <a:ext cx="15049500" cy="3829062"/>
              </a:xfrm>
              <a:prstGeom prst="rect">
                <a:avLst/>
              </a:prstGeom>
              <a:blipFill rotWithShape="0">
                <a:blip r:embed="rId3"/>
                <a:stretch>
                  <a:fillRect l="-1256" r="-1256" b="-2389"/>
                </a:stretch>
              </a:blipFill>
            </p:spPr>
            <p:txBody>
              <a:bodyPr/>
              <a:lstStyle/>
              <a:p>
                <a:r>
                  <a:rPr lang="en-US">
                    <a:noFill/>
                  </a:rPr>
                  <a:t> </a:t>
                </a:r>
              </a:p>
            </p:txBody>
          </p:sp>
        </mc:Fallback>
      </mc:AlternateContent>
      <p:grpSp>
        <p:nvGrpSpPr>
          <p:cNvPr id="4" name="Group 3"/>
          <p:cNvGrpSpPr/>
          <p:nvPr/>
        </p:nvGrpSpPr>
        <p:grpSpPr>
          <a:xfrm>
            <a:off x="1066800" y="4838700"/>
            <a:ext cx="2202182" cy="1465838"/>
            <a:chOff x="11559260" y="1415572"/>
            <a:chExt cx="2202182" cy="1465837"/>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6" name="TextBox 5"/>
            <p:cNvSpPr txBox="1"/>
            <p:nvPr/>
          </p:nvSpPr>
          <p:spPr>
            <a:xfrm>
              <a:off x="11860252" y="1730429"/>
              <a:ext cx="1600200" cy="646331"/>
            </a:xfrm>
            <a:prstGeom prst="rect">
              <a:avLst/>
            </a:prstGeom>
            <a:noFill/>
          </p:spPr>
          <p:txBody>
            <a:bodyPr wrap="square" rtlCol="0">
              <a:spAutoFit/>
            </a:bodyPr>
            <a:lstStyle/>
            <a:p>
              <a:pPr algn="ctr"/>
              <a:r>
                <a:rPr lang="vi-VN" sz="3600" b="1">
                  <a:solidFill>
                    <a:prstClr val="black"/>
                  </a:solidFill>
                  <a:cs typeface="Arial" panose="020B0604020202020204" pitchFamily="34" charset="0"/>
                </a:rPr>
                <a:t>Giải</a:t>
              </a:r>
              <a:endParaRPr lang="en-US" sz="3600" b="1">
                <a:solidFill>
                  <a:prstClr val="black"/>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7" name="Rectangle 6"/>
              <p:cNvSpPr/>
              <p:nvPr/>
            </p:nvSpPr>
            <p:spPr>
              <a:xfrm>
                <a:off x="3589024" y="4791585"/>
                <a:ext cx="13784576" cy="4801314"/>
              </a:xfrm>
              <a:prstGeom prst="rect">
                <a:avLst/>
              </a:prstGeom>
            </p:spPr>
            <p:txBody>
              <a:bodyPr wrap="square">
                <a:spAutoFit/>
              </a:bodyPr>
              <a:lstStyle/>
              <a:p>
                <a:pPr algn="just">
                  <a:lnSpc>
                    <a:spcPct val="170000"/>
                  </a:lnSpc>
                </a:pPr>
                <a:r>
                  <a:rPr lang="vi-VN" sz="3600">
                    <a:solidFill>
                      <a:srgbClr val="0070C0"/>
                    </a:solidFill>
                    <a:latin typeface="Arial" panose="020B0604020202020204" pitchFamily="34" charset="0"/>
                    <a:ea typeface="Times New Roman" panose="02020603050405020304" pitchFamily="18" charset="0"/>
                    <a:cs typeface="Arial" panose="020B0604020202020204" pitchFamily="34" charset="0"/>
                  </a:rPr>
                  <a:t>b) </a:t>
                </a:r>
                <a:r>
                  <a:rPr lang="vi-VN" sz="3600">
                    <a:solidFill>
                      <a:srgbClr val="0070C0"/>
                    </a:solidFill>
                  </a:rPr>
                  <a:t>Xét hàm số </a:t>
                </a:r>
                <a14:m>
                  <m:oMath xmlns:m="http://schemas.openxmlformats.org/officeDocument/2006/math">
                    <m:r>
                      <m:rPr>
                        <m:sty m:val="p"/>
                      </m:rPr>
                      <a:rPr lang="vi-VN" sz="3600">
                        <a:solidFill>
                          <a:srgbClr val="0070C0"/>
                        </a:solidFill>
                        <a:latin typeface="Cambria Math" panose="02040503050406030204" pitchFamily="18" charset="0"/>
                      </a:rPr>
                      <m:t>y</m:t>
                    </m:r>
                    <m:r>
                      <a:rPr lang="vi-VN" sz="3600">
                        <a:solidFill>
                          <a:srgbClr val="0070C0"/>
                        </a:solidFill>
                        <a:latin typeface="Cambria Math" panose="02040503050406030204" pitchFamily="18" charset="0"/>
                      </a:rPr>
                      <m:t>=</m:t>
                    </m:r>
                    <m:func>
                      <m:funcPr>
                        <m:ctrlPr>
                          <a:rPr lang="en-US" sz="3600" i="1">
                            <a:solidFill>
                              <a:srgbClr val="0070C0"/>
                            </a:solidFill>
                            <a:latin typeface="Cambria Math" panose="02040503050406030204" pitchFamily="18" charset="0"/>
                          </a:rPr>
                        </m:ctrlPr>
                      </m:funcPr>
                      <m:fName>
                        <m:r>
                          <m:rPr>
                            <m:sty m:val="p"/>
                          </m:rPr>
                          <a:rPr lang="vi-VN" sz="3600">
                            <a:solidFill>
                              <a:srgbClr val="0070C0"/>
                            </a:solidFill>
                            <a:latin typeface="Cambria Math" panose="02040503050406030204" pitchFamily="18" charset="0"/>
                          </a:rPr>
                          <m:t>cos</m:t>
                        </m:r>
                      </m:fName>
                      <m:e>
                        <m:r>
                          <m:rPr>
                            <m:sty m:val="p"/>
                          </m:rPr>
                          <a:rPr lang="vi-VN" sz="3600">
                            <a:solidFill>
                              <a:srgbClr val="0070C0"/>
                            </a:solidFill>
                            <a:latin typeface="Cambria Math" panose="02040503050406030204" pitchFamily="18" charset="0"/>
                          </a:rPr>
                          <m:t>x</m:t>
                        </m:r>
                      </m:e>
                    </m:func>
                  </m:oMath>
                </a14:m>
                <a:r>
                  <a:rPr lang="vi-VN" sz="3600">
                    <a:solidFill>
                      <a:srgbClr val="0070C0"/>
                    </a:solidFill>
                  </a:rPr>
                  <a:t>:</a:t>
                </a:r>
                <a:endParaRPr lang="en-US" sz="3600">
                  <a:solidFill>
                    <a:srgbClr val="0070C0"/>
                  </a:solidFill>
                </a:endParaRPr>
              </a:p>
              <a:p>
                <a:pPr marL="571500" indent="-571500" algn="just">
                  <a:lnSpc>
                    <a:spcPct val="170000"/>
                  </a:lnSpc>
                  <a:buFont typeface="Wingdings" panose="05000000000000000000" pitchFamily="2" charset="2"/>
                  <a:buChar char="Ø"/>
                </a:pPr>
                <a:r>
                  <a:rPr lang="vi-VN" sz="3600"/>
                  <a:t>Do </a:t>
                </a:r>
                <a14:m>
                  <m:oMath xmlns:m="http://schemas.openxmlformats.org/officeDocument/2006/math">
                    <m:d>
                      <m:dPr>
                        <m:ctrlPr>
                          <a:rPr lang="en-US" sz="3600" i="1">
                            <a:latin typeface="Cambria Math" panose="02040503050406030204" pitchFamily="18" charset="0"/>
                          </a:rPr>
                        </m:ctrlPr>
                      </m:dPr>
                      <m:e>
                        <m:r>
                          <a:rPr lang="vi-VN" sz="3600" i="1">
                            <a:latin typeface="Cambria Math" panose="02040503050406030204" pitchFamily="18" charset="0"/>
                          </a:rPr>
                          <m:t>−</m:t>
                        </m:r>
                        <m:r>
                          <a:rPr lang="vi-VN" sz="3600">
                            <a:latin typeface="Cambria Math" panose="02040503050406030204" pitchFamily="18" charset="0"/>
                          </a:rPr>
                          <m:t>20</m:t>
                        </m:r>
                        <m:r>
                          <m:rPr>
                            <m:sty m:val="p"/>
                          </m:rPr>
                          <a:rPr lang="en-US" sz="3600">
                            <a:latin typeface="Cambria Math" panose="02040503050406030204" pitchFamily="18" charset="0"/>
                          </a:rPr>
                          <m:t>π</m:t>
                        </m:r>
                        <m:r>
                          <a:rPr lang="vi-VN" sz="3600">
                            <a:latin typeface="Cambria Math" panose="02040503050406030204" pitchFamily="18" charset="0"/>
                          </a:rPr>
                          <m:t>; </m:t>
                        </m:r>
                        <m:r>
                          <a:rPr lang="vi-VN" sz="3600" i="1">
                            <a:latin typeface="Cambria Math" panose="02040503050406030204" pitchFamily="18" charset="0"/>
                          </a:rPr>
                          <m:t>−</m:t>
                        </m:r>
                        <m:r>
                          <a:rPr lang="vi-VN" sz="3600">
                            <a:latin typeface="Cambria Math" panose="02040503050406030204" pitchFamily="18" charset="0"/>
                          </a:rPr>
                          <m:t>19</m:t>
                        </m:r>
                        <m:r>
                          <m:rPr>
                            <m:sty m:val="p"/>
                          </m:rPr>
                          <a:rPr lang="en-US" sz="3600">
                            <a:latin typeface="Cambria Math" panose="02040503050406030204" pitchFamily="18" charset="0"/>
                          </a:rPr>
                          <m:t>π</m:t>
                        </m:r>
                      </m:e>
                    </m:d>
                    <m:r>
                      <a:rPr lang="vi-VN" sz="3600">
                        <a:latin typeface="Cambria Math" panose="02040503050406030204" pitchFamily="18" charset="0"/>
                      </a:rPr>
                      <m:t>=</m:t>
                    </m:r>
                    <m:d>
                      <m:dPr>
                        <m:ctrlPr>
                          <a:rPr lang="en-US" sz="3600" i="1">
                            <a:latin typeface="Cambria Math" panose="02040503050406030204" pitchFamily="18" charset="0"/>
                          </a:rPr>
                        </m:ctrlPr>
                      </m:dPr>
                      <m:e>
                        <m:r>
                          <a:rPr lang="vi-VN" sz="3600">
                            <a:latin typeface="Cambria Math" panose="02040503050406030204" pitchFamily="18" charset="0"/>
                          </a:rPr>
                          <m:t>0</m:t>
                        </m:r>
                        <m:r>
                          <a:rPr lang="vi-VN" sz="3600" i="1">
                            <a:latin typeface="Cambria Math" panose="02040503050406030204" pitchFamily="18" charset="0"/>
                          </a:rPr>
                          <m:t>−</m:t>
                        </m:r>
                        <m:r>
                          <a:rPr lang="vi-VN" sz="3600">
                            <a:latin typeface="Cambria Math" panose="02040503050406030204" pitchFamily="18" charset="0"/>
                          </a:rPr>
                          <m:t>20</m:t>
                        </m:r>
                        <m:r>
                          <m:rPr>
                            <m:sty m:val="p"/>
                          </m:rPr>
                          <a:rPr lang="en-US" sz="3600">
                            <a:latin typeface="Cambria Math" panose="02040503050406030204" pitchFamily="18" charset="0"/>
                          </a:rPr>
                          <m:t>π</m:t>
                        </m:r>
                        <m:r>
                          <a:rPr lang="vi-VN" sz="3600">
                            <a:latin typeface="Cambria Math" panose="02040503050406030204" pitchFamily="18" charset="0"/>
                          </a:rPr>
                          <m:t>;</m:t>
                        </m:r>
                        <m:r>
                          <m:rPr>
                            <m:sty m:val="p"/>
                          </m:rPr>
                          <a:rPr lang="en-US" sz="3600">
                            <a:latin typeface="Cambria Math" panose="02040503050406030204" pitchFamily="18" charset="0"/>
                          </a:rPr>
                          <m:t>π</m:t>
                        </m:r>
                        <m:r>
                          <a:rPr lang="vi-VN" sz="3600" i="1">
                            <a:latin typeface="Cambria Math" panose="02040503050406030204" pitchFamily="18" charset="0"/>
                          </a:rPr>
                          <m:t>−</m:t>
                        </m:r>
                        <m:r>
                          <a:rPr lang="vi-VN" sz="3600">
                            <a:latin typeface="Cambria Math" panose="02040503050406030204" pitchFamily="18" charset="0"/>
                          </a:rPr>
                          <m:t>20</m:t>
                        </m:r>
                        <m:r>
                          <m:rPr>
                            <m:sty m:val="p"/>
                          </m:rPr>
                          <a:rPr lang="en-US" sz="3600">
                            <a:latin typeface="Cambria Math" panose="02040503050406030204" pitchFamily="18" charset="0"/>
                          </a:rPr>
                          <m:t>π</m:t>
                        </m:r>
                      </m:e>
                    </m:d>
                  </m:oMath>
                </a14:m>
                <a:r>
                  <a:rPr lang="vi-VN" sz="3600"/>
                  <a:t> nên hàm số </a:t>
                </a:r>
                <a14:m>
                  <m:oMath xmlns:m="http://schemas.openxmlformats.org/officeDocument/2006/math">
                    <m:r>
                      <m:rPr>
                        <m:sty m:val="p"/>
                      </m:rPr>
                      <a:rPr lang="vi-VN" sz="3600">
                        <a:latin typeface="Cambria Math" panose="02040503050406030204" pitchFamily="18" charset="0"/>
                      </a:rPr>
                      <m:t>y</m:t>
                    </m:r>
                    <m:r>
                      <a:rPr lang="vi-VN" sz="3600">
                        <a:latin typeface="Cambria Math" panose="02040503050406030204" pitchFamily="18" charset="0"/>
                      </a:rPr>
                      <m:t>=</m:t>
                    </m:r>
                    <m:func>
                      <m:funcPr>
                        <m:ctrlPr>
                          <a:rPr lang="en-US" sz="3600" i="1">
                            <a:latin typeface="Cambria Math" panose="02040503050406030204" pitchFamily="18" charset="0"/>
                          </a:rPr>
                        </m:ctrlPr>
                      </m:funcPr>
                      <m:fName>
                        <m:r>
                          <m:rPr>
                            <m:sty m:val="p"/>
                          </m:rPr>
                          <a:rPr lang="vi-VN" sz="3600">
                            <a:latin typeface="Cambria Math" panose="02040503050406030204" pitchFamily="18" charset="0"/>
                          </a:rPr>
                          <m:t>cos</m:t>
                        </m:r>
                      </m:fName>
                      <m:e>
                        <m:r>
                          <m:rPr>
                            <m:sty m:val="p"/>
                          </m:rPr>
                          <a:rPr lang="vi-VN" sz="3600">
                            <a:latin typeface="Cambria Math" panose="02040503050406030204" pitchFamily="18" charset="0"/>
                          </a:rPr>
                          <m:t>x</m:t>
                        </m:r>
                      </m:e>
                    </m:func>
                  </m:oMath>
                </a14:m>
                <a:r>
                  <a:rPr lang="vi-VN" sz="3600"/>
                  <a:t> nghịch biến trên khoảng </a:t>
                </a:r>
                <a14:m>
                  <m:oMath xmlns:m="http://schemas.openxmlformats.org/officeDocument/2006/math">
                    <m:d>
                      <m:dPr>
                        <m:ctrlPr>
                          <a:rPr lang="en-US" sz="3600" i="1">
                            <a:latin typeface="Cambria Math" panose="02040503050406030204" pitchFamily="18" charset="0"/>
                          </a:rPr>
                        </m:ctrlPr>
                      </m:dPr>
                      <m:e>
                        <m:r>
                          <a:rPr lang="vi-VN" sz="3600" i="1">
                            <a:latin typeface="Cambria Math" panose="02040503050406030204" pitchFamily="18" charset="0"/>
                          </a:rPr>
                          <m:t>−</m:t>
                        </m:r>
                        <m:r>
                          <a:rPr lang="vi-VN" sz="3600">
                            <a:latin typeface="Cambria Math" panose="02040503050406030204" pitchFamily="18" charset="0"/>
                          </a:rPr>
                          <m:t>20</m:t>
                        </m:r>
                        <m:r>
                          <m:rPr>
                            <m:sty m:val="p"/>
                          </m:rPr>
                          <a:rPr lang="en-US" sz="3600">
                            <a:latin typeface="Cambria Math" panose="02040503050406030204" pitchFamily="18" charset="0"/>
                          </a:rPr>
                          <m:t>π</m:t>
                        </m:r>
                        <m:r>
                          <a:rPr lang="vi-VN" sz="3600">
                            <a:latin typeface="Cambria Math" panose="02040503050406030204" pitchFamily="18" charset="0"/>
                          </a:rPr>
                          <m:t>; </m:t>
                        </m:r>
                        <m:r>
                          <a:rPr lang="vi-VN" sz="3600" i="1">
                            <a:latin typeface="Cambria Math" panose="02040503050406030204" pitchFamily="18" charset="0"/>
                          </a:rPr>
                          <m:t>−</m:t>
                        </m:r>
                        <m:r>
                          <a:rPr lang="vi-VN" sz="3600">
                            <a:latin typeface="Cambria Math" panose="02040503050406030204" pitchFamily="18" charset="0"/>
                          </a:rPr>
                          <m:t>19</m:t>
                        </m:r>
                        <m:r>
                          <m:rPr>
                            <m:sty m:val="p"/>
                          </m:rPr>
                          <a:rPr lang="en-US" sz="3600">
                            <a:latin typeface="Cambria Math" panose="02040503050406030204" pitchFamily="18" charset="0"/>
                          </a:rPr>
                          <m:t>π</m:t>
                        </m:r>
                      </m:e>
                    </m:d>
                  </m:oMath>
                </a14:m>
                <a:r>
                  <a:rPr lang="vi-VN" sz="3600"/>
                  <a:t>.</a:t>
                </a:r>
                <a:endParaRPr lang="en-US" sz="3600"/>
              </a:p>
              <a:p>
                <a:pPr marL="571500" indent="-571500" algn="just">
                  <a:lnSpc>
                    <a:spcPct val="170000"/>
                  </a:lnSpc>
                  <a:buFont typeface="Wingdings" panose="05000000000000000000" pitchFamily="2" charset="2"/>
                  <a:buChar char="Ø"/>
                </a:pPr>
                <a:r>
                  <a:rPr lang="vi-VN" sz="3600"/>
                  <a:t>Do </a:t>
                </a:r>
                <a14:m>
                  <m:oMath xmlns:m="http://schemas.openxmlformats.org/officeDocument/2006/math">
                    <m:d>
                      <m:dPr>
                        <m:ctrlPr>
                          <a:rPr lang="en-US" sz="3600" i="1">
                            <a:latin typeface="Cambria Math" panose="02040503050406030204" pitchFamily="18" charset="0"/>
                          </a:rPr>
                        </m:ctrlPr>
                      </m:dPr>
                      <m:e>
                        <m:r>
                          <a:rPr lang="vi-VN" sz="3600" i="1">
                            <a:latin typeface="Cambria Math" panose="02040503050406030204" pitchFamily="18" charset="0"/>
                          </a:rPr>
                          <m:t>−</m:t>
                        </m:r>
                        <m:r>
                          <a:rPr lang="vi-VN" sz="3600">
                            <a:latin typeface="Cambria Math" panose="02040503050406030204" pitchFamily="18" charset="0"/>
                          </a:rPr>
                          <m:t>9</m:t>
                        </m:r>
                        <m:r>
                          <m:rPr>
                            <m:sty m:val="p"/>
                          </m:rPr>
                          <a:rPr lang="en-US" sz="3600">
                            <a:latin typeface="Cambria Math" panose="02040503050406030204" pitchFamily="18" charset="0"/>
                          </a:rPr>
                          <m:t>π</m:t>
                        </m:r>
                        <m:r>
                          <a:rPr lang="vi-VN" sz="3600">
                            <a:latin typeface="Cambria Math" panose="02040503050406030204" pitchFamily="18" charset="0"/>
                          </a:rPr>
                          <m:t>; </m:t>
                        </m:r>
                        <m:r>
                          <a:rPr lang="vi-VN" sz="3600" i="1">
                            <a:latin typeface="Cambria Math" panose="02040503050406030204" pitchFamily="18" charset="0"/>
                          </a:rPr>
                          <m:t>−</m:t>
                        </m:r>
                        <m:r>
                          <a:rPr lang="vi-VN" sz="3600">
                            <a:latin typeface="Cambria Math" panose="02040503050406030204" pitchFamily="18" charset="0"/>
                          </a:rPr>
                          <m:t>8</m:t>
                        </m:r>
                        <m:r>
                          <m:rPr>
                            <m:sty m:val="p"/>
                          </m:rPr>
                          <a:rPr lang="en-US" sz="3600">
                            <a:latin typeface="Cambria Math" panose="02040503050406030204" pitchFamily="18" charset="0"/>
                          </a:rPr>
                          <m:t>π</m:t>
                        </m:r>
                      </m:e>
                    </m:d>
                    <m:r>
                      <a:rPr lang="vi-VN" sz="3600">
                        <a:latin typeface="Cambria Math" panose="02040503050406030204" pitchFamily="18" charset="0"/>
                      </a:rPr>
                      <m:t>=</m:t>
                    </m:r>
                    <m:d>
                      <m:dPr>
                        <m:ctrlPr>
                          <a:rPr lang="en-US" sz="3600" i="1">
                            <a:latin typeface="Cambria Math" panose="02040503050406030204" pitchFamily="18" charset="0"/>
                          </a:rPr>
                        </m:ctrlPr>
                      </m:dPr>
                      <m:e>
                        <m:r>
                          <m:rPr>
                            <m:sty m:val="p"/>
                          </m:rPr>
                          <a:rPr lang="en-US" sz="3600">
                            <a:latin typeface="Cambria Math" panose="02040503050406030204" pitchFamily="18" charset="0"/>
                          </a:rPr>
                          <m:t>π</m:t>
                        </m:r>
                        <m:r>
                          <a:rPr lang="vi-VN" sz="3600" i="1">
                            <a:latin typeface="Cambria Math" panose="02040503050406030204" pitchFamily="18" charset="0"/>
                          </a:rPr>
                          <m:t>−</m:t>
                        </m:r>
                        <m:r>
                          <a:rPr lang="vi-VN" sz="3600">
                            <a:latin typeface="Cambria Math" panose="02040503050406030204" pitchFamily="18" charset="0"/>
                          </a:rPr>
                          <m:t>8</m:t>
                        </m:r>
                        <m:r>
                          <m:rPr>
                            <m:sty m:val="p"/>
                          </m:rPr>
                          <a:rPr lang="en-US" sz="3600">
                            <a:latin typeface="Cambria Math" panose="02040503050406030204" pitchFamily="18" charset="0"/>
                          </a:rPr>
                          <m:t>π</m:t>
                        </m:r>
                        <m:r>
                          <a:rPr lang="vi-VN" sz="3600">
                            <a:latin typeface="Cambria Math" panose="02040503050406030204" pitchFamily="18" charset="0"/>
                          </a:rPr>
                          <m:t>;0</m:t>
                        </m:r>
                        <m:r>
                          <a:rPr lang="vi-VN" sz="3600" i="1">
                            <a:latin typeface="Cambria Math" panose="02040503050406030204" pitchFamily="18" charset="0"/>
                          </a:rPr>
                          <m:t>−</m:t>
                        </m:r>
                        <m:r>
                          <a:rPr lang="vi-VN" sz="3600">
                            <a:latin typeface="Cambria Math" panose="02040503050406030204" pitchFamily="18" charset="0"/>
                          </a:rPr>
                          <m:t>8</m:t>
                        </m:r>
                        <m:r>
                          <m:rPr>
                            <m:sty m:val="p"/>
                          </m:rPr>
                          <a:rPr lang="en-US" sz="3600">
                            <a:latin typeface="Cambria Math" panose="02040503050406030204" pitchFamily="18" charset="0"/>
                          </a:rPr>
                          <m:t>π</m:t>
                        </m:r>
                      </m:e>
                    </m:d>
                  </m:oMath>
                </a14:m>
                <a:r>
                  <a:rPr lang="vi-VN" sz="3600"/>
                  <a:t> nên hàm số </a:t>
                </a:r>
                <a14:m>
                  <m:oMath xmlns:m="http://schemas.openxmlformats.org/officeDocument/2006/math">
                    <m:r>
                      <m:rPr>
                        <m:sty m:val="p"/>
                      </m:rPr>
                      <a:rPr lang="vi-VN" sz="3600">
                        <a:latin typeface="Cambria Math" panose="02040503050406030204" pitchFamily="18" charset="0"/>
                      </a:rPr>
                      <m:t>y</m:t>
                    </m:r>
                    <m:r>
                      <a:rPr lang="vi-VN" sz="3600">
                        <a:latin typeface="Cambria Math" panose="02040503050406030204" pitchFamily="18" charset="0"/>
                      </a:rPr>
                      <m:t>=</m:t>
                    </m:r>
                    <m:func>
                      <m:funcPr>
                        <m:ctrlPr>
                          <a:rPr lang="en-US" sz="3600" i="1">
                            <a:latin typeface="Cambria Math" panose="02040503050406030204" pitchFamily="18" charset="0"/>
                          </a:rPr>
                        </m:ctrlPr>
                      </m:funcPr>
                      <m:fName>
                        <m:r>
                          <m:rPr>
                            <m:sty m:val="p"/>
                          </m:rPr>
                          <a:rPr lang="vi-VN" sz="3600">
                            <a:latin typeface="Cambria Math" panose="02040503050406030204" pitchFamily="18" charset="0"/>
                          </a:rPr>
                          <m:t>cos</m:t>
                        </m:r>
                      </m:fName>
                      <m:e>
                        <m:r>
                          <m:rPr>
                            <m:sty m:val="p"/>
                          </m:rPr>
                          <a:rPr lang="vi-VN" sz="3600">
                            <a:latin typeface="Cambria Math" panose="02040503050406030204" pitchFamily="18" charset="0"/>
                          </a:rPr>
                          <m:t>x</m:t>
                        </m:r>
                      </m:e>
                    </m:func>
                  </m:oMath>
                </a14:m>
                <a:r>
                  <a:rPr lang="vi-VN" sz="3600"/>
                  <a:t> đồng biến trên khoảng </a:t>
                </a:r>
                <a14:m>
                  <m:oMath xmlns:m="http://schemas.openxmlformats.org/officeDocument/2006/math">
                    <m:d>
                      <m:dPr>
                        <m:ctrlPr>
                          <a:rPr lang="en-US" sz="3600" i="1">
                            <a:latin typeface="Cambria Math" panose="02040503050406030204" pitchFamily="18" charset="0"/>
                          </a:rPr>
                        </m:ctrlPr>
                      </m:dPr>
                      <m:e>
                        <m:r>
                          <a:rPr lang="vi-VN" sz="3600" i="1">
                            <a:latin typeface="Cambria Math" panose="02040503050406030204" pitchFamily="18" charset="0"/>
                          </a:rPr>
                          <m:t>−</m:t>
                        </m:r>
                        <m:r>
                          <a:rPr lang="vi-VN" sz="3600">
                            <a:latin typeface="Cambria Math" panose="02040503050406030204" pitchFamily="18" charset="0"/>
                          </a:rPr>
                          <m:t>9</m:t>
                        </m:r>
                        <m:r>
                          <m:rPr>
                            <m:sty m:val="p"/>
                          </m:rPr>
                          <a:rPr lang="en-US" sz="3600">
                            <a:latin typeface="Cambria Math" panose="02040503050406030204" pitchFamily="18" charset="0"/>
                          </a:rPr>
                          <m:t>π</m:t>
                        </m:r>
                        <m:r>
                          <a:rPr lang="vi-VN" sz="3600">
                            <a:latin typeface="Cambria Math" panose="02040503050406030204" pitchFamily="18" charset="0"/>
                          </a:rPr>
                          <m:t>; </m:t>
                        </m:r>
                        <m:r>
                          <a:rPr lang="vi-VN" sz="3600" i="1">
                            <a:latin typeface="Cambria Math" panose="02040503050406030204" pitchFamily="18" charset="0"/>
                          </a:rPr>
                          <m:t>−</m:t>
                        </m:r>
                        <m:r>
                          <a:rPr lang="vi-VN" sz="3600">
                            <a:latin typeface="Cambria Math" panose="02040503050406030204" pitchFamily="18" charset="0"/>
                          </a:rPr>
                          <m:t>8</m:t>
                        </m:r>
                        <m:r>
                          <m:rPr>
                            <m:sty m:val="p"/>
                          </m:rPr>
                          <a:rPr lang="en-US" sz="3600">
                            <a:latin typeface="Cambria Math" panose="02040503050406030204" pitchFamily="18" charset="0"/>
                          </a:rPr>
                          <m:t>π</m:t>
                        </m:r>
                      </m:e>
                    </m:d>
                  </m:oMath>
                </a14:m>
                <a:r>
                  <a:rPr lang="vi-VN" sz="3600"/>
                  <a:t>.</a:t>
                </a:r>
                <a:endParaRPr lang="en-US" sz="3600"/>
              </a:p>
            </p:txBody>
          </p:sp>
        </mc:Choice>
        <mc:Fallback xmlns="">
          <p:sp>
            <p:nvSpPr>
              <p:cNvPr id="7" name="Rectangle 6"/>
              <p:cNvSpPr>
                <a:spLocks noRot="1" noChangeAspect="1" noMove="1" noResize="1" noEditPoints="1" noAdjustHandles="1" noChangeArrowheads="1" noChangeShapeType="1" noTextEdit="1"/>
              </p:cNvSpPr>
              <p:nvPr/>
            </p:nvSpPr>
            <p:spPr>
              <a:xfrm>
                <a:off x="3589024" y="4791585"/>
                <a:ext cx="13784576" cy="4801314"/>
              </a:xfrm>
              <a:prstGeom prst="rect">
                <a:avLst/>
              </a:prstGeom>
              <a:blipFill rotWithShape="0">
                <a:blip r:embed="rId5"/>
                <a:stretch>
                  <a:fillRect l="-1371" r="-1327" b="-1142"/>
                </a:stretch>
              </a:blipFill>
            </p:spPr>
            <p:txBody>
              <a:bodyPr/>
              <a:lstStyle/>
              <a:p>
                <a:r>
                  <a:rPr lang="en-US">
                    <a:noFill/>
                  </a:rPr>
                  <a:t> </a:t>
                </a:r>
              </a:p>
            </p:txBody>
          </p:sp>
        </mc:Fallback>
      </mc:AlternateContent>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63420">
            <a:off x="41632" y="8007790"/>
            <a:ext cx="1485326" cy="2340639"/>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43614" y="1028700"/>
            <a:ext cx="1902117" cy="1932599"/>
          </a:xfrm>
          <a:prstGeom prst="rect">
            <a:avLst/>
          </a:prstGeom>
        </p:spPr>
      </p:pic>
    </p:spTree>
    <p:extLst>
      <p:ext uri="{BB962C8B-B14F-4D97-AF65-F5344CB8AC3E}">
        <p14:creationId xmlns:p14="http://schemas.microsoft.com/office/powerpoint/2010/main" val="181943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mc:AlternateContent xmlns:mc="http://schemas.openxmlformats.org/markup-compatibility/2006" xmlns:a14="http://schemas.microsoft.com/office/drawing/2010/main">
        <mc:Choice Requires="a14">
          <p:sp>
            <p:nvSpPr>
              <p:cNvPr id="4" name="Rectangle 3"/>
              <p:cNvSpPr/>
              <p:nvPr/>
            </p:nvSpPr>
            <p:spPr>
              <a:xfrm>
                <a:off x="762000" y="723900"/>
                <a:ext cx="16459200" cy="5312095"/>
              </a:xfrm>
              <a:prstGeom prst="rect">
                <a:avLst/>
              </a:prstGeom>
            </p:spPr>
            <p:txBody>
              <a:bodyPr wrap="square">
                <a:spAutoFit/>
              </a:bodyPr>
              <a:lstStyle/>
              <a:p>
                <a:pPr algn="just">
                  <a:lnSpc>
                    <a:spcPct val="150000"/>
                  </a:lnSpc>
                </a:pPr>
                <a:r>
                  <a:rPr lang="vi-VN" sz="4000" b="1">
                    <a:solidFill>
                      <a:srgbClr val="C00000"/>
                    </a:solidFill>
                    <a:latin typeface="Arial" panose="020B0604020202020204" pitchFamily="34" charset="0"/>
                    <a:cs typeface="Arial" panose="020B0604020202020204" pitchFamily="34" charset="0"/>
                  </a:rPr>
                  <a:t>Bài 4 (SGK - tr.31)</a:t>
                </a:r>
                <a:r>
                  <a:rPr lang="en-US" sz="4000" b="1">
                    <a:solidFill>
                      <a:srgbClr val="C00000"/>
                    </a:solidFill>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Dùng đồ thị hàm số, hãy cho biết:</a:t>
                </a:r>
              </a:p>
              <a:p>
                <a:pPr algn="just">
                  <a:lnSpc>
                    <a:spcPct val="150000"/>
                  </a:lnSpc>
                </a:pPr>
                <a:r>
                  <a:rPr lang="en-US" sz="4000">
                    <a:latin typeface="Arial" panose="020B0604020202020204" pitchFamily="34" charset="0"/>
                    <a:cs typeface="Arial" panose="020B0604020202020204" pitchFamily="34" charset="0"/>
                  </a:rPr>
                  <a:t>a) Với mỗi m</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[−1;</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1], có bao nhiêu giá trị </a:t>
                </a:r>
                <a:r>
                  <a:rPr lang="el-GR" sz="4000">
                    <a:latin typeface="Arial" panose="020B0604020202020204" pitchFamily="34" charset="0"/>
                    <a:cs typeface="Arial" panose="020B0604020202020204" pitchFamily="34" charset="0"/>
                  </a:rPr>
                  <a:t>α</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a:t>
                </a:r>
                <a14:m>
                  <m:oMath xmlns:m="http://schemas.openxmlformats.org/officeDocument/2006/math">
                    <m:f>
                      <m:fPr>
                        <m:ctrlPr>
                          <a:rPr lang="el-GR" sz="4000" i="1" smtClean="0">
                            <a:latin typeface="Cambria Math" panose="02040503050406030204" pitchFamily="18" charset="0"/>
                            <a:cs typeface="Arial" panose="020B0604020202020204" pitchFamily="34" charset="0"/>
                          </a:rPr>
                        </m:ctrlPr>
                      </m:fPr>
                      <m:num>
                        <m:r>
                          <a:rPr lang="el-GR" sz="400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2</m:t>
                        </m:r>
                      </m:den>
                    </m:f>
                  </m:oMath>
                </a14:m>
                <a:r>
                  <a:rPr lang="el-GR"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14:m>
                  <m:oMath xmlns:m="http://schemas.openxmlformats.org/officeDocument/2006/math">
                    <m:f>
                      <m:fPr>
                        <m:ctrlPr>
                          <a:rPr lang="vi-VN" sz="4000" i="1" smtClean="0">
                            <a:latin typeface="Cambria Math" panose="02040503050406030204" pitchFamily="18" charset="0"/>
                            <a:cs typeface="Arial" panose="020B0604020202020204" pitchFamily="34" charset="0"/>
                          </a:rPr>
                        </m:ctrlPr>
                      </m:fPr>
                      <m:num>
                        <m:r>
                          <a:rPr lang="vi-VN" sz="400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2</m:t>
                        </m:r>
                      </m:den>
                    </m:f>
                  </m:oMath>
                </a14:m>
                <a:r>
                  <a:rPr lang="el-GR"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sao cho sin</a:t>
                </a:r>
                <a:r>
                  <a:rPr lang="el-GR" sz="4000">
                    <a:latin typeface="Arial" panose="020B0604020202020204" pitchFamily="34" charset="0"/>
                    <a:cs typeface="Arial" panose="020B0604020202020204" pitchFamily="34" charset="0"/>
                  </a:rPr>
                  <a:t>α</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m; </a:t>
                </a:r>
              </a:p>
              <a:p>
                <a:pPr algn="just">
                  <a:lnSpc>
                    <a:spcPct val="150000"/>
                  </a:lnSpc>
                </a:pPr>
                <a:r>
                  <a:rPr lang="en-US" sz="4000">
                    <a:latin typeface="Arial" panose="020B0604020202020204" pitchFamily="34" charset="0"/>
                    <a:cs typeface="Arial" panose="020B0604020202020204" pitchFamily="34" charset="0"/>
                  </a:rPr>
                  <a:t>b) Với mỗi m</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[−1;</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1], có bao nhiêu giá trị </a:t>
                </a:r>
                <a:r>
                  <a:rPr lang="el-GR" sz="4000">
                    <a:latin typeface="Arial" panose="020B0604020202020204" pitchFamily="34" charset="0"/>
                    <a:cs typeface="Arial" panose="020B0604020202020204" pitchFamily="34" charset="0"/>
                  </a:rPr>
                  <a:t>α</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[0,</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π] </a:t>
                </a:r>
                <a:r>
                  <a:rPr lang="en-US" sz="4000">
                    <a:latin typeface="Arial" panose="020B0604020202020204" pitchFamily="34" charset="0"/>
                    <a:cs typeface="Arial" panose="020B0604020202020204" pitchFamily="34" charset="0"/>
                  </a:rPr>
                  <a:t>sao cho cos</a:t>
                </a:r>
                <a:r>
                  <a:rPr lang="el-GR" sz="4000">
                    <a:latin typeface="Arial" panose="020B0604020202020204" pitchFamily="34" charset="0"/>
                    <a:cs typeface="Arial" panose="020B0604020202020204" pitchFamily="34" charset="0"/>
                  </a:rPr>
                  <a:t>α</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m; </a:t>
                </a:r>
              </a:p>
              <a:p>
                <a:pPr algn="just">
                  <a:lnSpc>
                    <a:spcPct val="150000"/>
                  </a:lnSpc>
                </a:pPr>
                <a:r>
                  <a:rPr lang="en-US" sz="4000">
                    <a:latin typeface="Arial" panose="020B0604020202020204" pitchFamily="34" charset="0"/>
                    <a:cs typeface="Arial" panose="020B0604020202020204" pitchFamily="34" charset="0"/>
                  </a:rPr>
                  <a:t>c) Với mỗi m</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ℝ</m:t>
                    </m:r>
                  </m:oMath>
                </a14:m>
                <a:r>
                  <a:rPr lang="en-US" sz="4000">
                    <a:latin typeface="Arial" panose="020B0604020202020204" pitchFamily="34" charset="0"/>
                    <a:cs typeface="Arial" panose="020B0604020202020204" pitchFamily="34" charset="0"/>
                  </a:rPr>
                  <a:t>, có bao nhiêu giá trị </a:t>
                </a:r>
                <a:r>
                  <a:rPr lang="el-GR" sz="4000">
                    <a:latin typeface="Arial" panose="020B0604020202020204" pitchFamily="34" charset="0"/>
                    <a:cs typeface="Arial" panose="020B0604020202020204" pitchFamily="34" charset="0"/>
                  </a:rPr>
                  <a:t>α</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a:t>
                </a:r>
                <a14:m>
                  <m:oMath xmlns:m="http://schemas.openxmlformats.org/officeDocument/2006/math">
                    <m:f>
                      <m:fPr>
                        <m:ctrlPr>
                          <a:rPr lang="el-GR" sz="4000" i="1">
                            <a:latin typeface="Cambria Math" panose="02040503050406030204" pitchFamily="18" charset="0"/>
                            <a:cs typeface="Arial" panose="020B0604020202020204" pitchFamily="34" charset="0"/>
                          </a:rPr>
                        </m:ctrlPr>
                      </m:fPr>
                      <m:num>
                        <m:r>
                          <a:rPr lang="el-GR"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i="1">
                            <a:latin typeface="Cambria Math" panose="02040503050406030204" pitchFamily="18" charset="0"/>
                            <a:cs typeface="Arial" panose="020B0604020202020204" pitchFamily="34" charset="0"/>
                          </a:rPr>
                          <m:t>2</m:t>
                        </m:r>
                      </m:den>
                    </m:f>
                  </m:oMath>
                </a14:m>
                <a:r>
                  <a:rPr lang="el-GR" sz="4000">
                    <a:latin typeface="Arial" panose="020B0604020202020204" pitchFamily="34" charset="0"/>
                    <a:cs typeface="Arial" panose="020B0604020202020204" pitchFamily="34" charset="0"/>
                  </a:rPr>
                  <a:t>;</a:t>
                </a:r>
                <a:r>
                  <a:rPr lang="vi-VN" sz="4000">
                    <a:cs typeface="Arial" panose="020B0604020202020204" pitchFamily="34" charset="0"/>
                  </a:rPr>
                  <a:t> </a:t>
                </a:r>
                <a14:m>
                  <m:oMath xmlns:m="http://schemas.openxmlformats.org/officeDocument/2006/math">
                    <m:f>
                      <m:fPr>
                        <m:ctrlPr>
                          <a:rPr lang="vi-VN" sz="4000" i="1">
                            <a:latin typeface="Cambria Math" panose="02040503050406030204" pitchFamily="18" charset="0"/>
                            <a:cs typeface="Arial" panose="020B0604020202020204" pitchFamily="34" charset="0"/>
                          </a:rPr>
                        </m:ctrlPr>
                      </m:fPr>
                      <m:num>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i="1">
                            <a:latin typeface="Cambria Math" panose="02040503050406030204" pitchFamily="18" charset="0"/>
                            <a:cs typeface="Arial" panose="020B0604020202020204" pitchFamily="34" charset="0"/>
                          </a:rPr>
                          <m:t>2</m:t>
                        </m:r>
                      </m:den>
                    </m:f>
                  </m:oMath>
                </a14:m>
                <a:r>
                  <a:rPr lang="el-GR"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sao cho tan</a:t>
                </a:r>
                <a:r>
                  <a:rPr lang="el-GR" sz="4000">
                    <a:latin typeface="Arial" panose="020B0604020202020204" pitchFamily="34" charset="0"/>
                    <a:cs typeface="Arial" panose="020B0604020202020204" pitchFamily="34" charset="0"/>
                  </a:rPr>
                  <a:t>α</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m; </a:t>
                </a:r>
              </a:p>
              <a:p>
                <a:pPr algn="just">
                  <a:lnSpc>
                    <a:spcPct val="150000"/>
                  </a:lnSpc>
                </a:pPr>
                <a:r>
                  <a:rPr lang="en-US" sz="4000">
                    <a:latin typeface="Arial" panose="020B0604020202020204" pitchFamily="34" charset="0"/>
                    <a:cs typeface="Arial" panose="020B0604020202020204" pitchFamily="34" charset="0"/>
                  </a:rPr>
                  <a:t>d) Với mỗi m</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ℝ</m:t>
                    </m:r>
                  </m:oMath>
                </a14:m>
                <a:r>
                  <a:rPr lang="en-US" sz="4000">
                    <a:latin typeface="Arial" panose="020B0604020202020204" pitchFamily="34" charset="0"/>
                    <a:cs typeface="Arial" panose="020B0604020202020204" pitchFamily="34" charset="0"/>
                  </a:rPr>
                  <a:t>, có bao nhiêu giá trị </a:t>
                </a:r>
                <a:r>
                  <a:rPr lang="el-GR" sz="4000">
                    <a:latin typeface="Arial" panose="020B0604020202020204" pitchFamily="34" charset="0"/>
                    <a:cs typeface="Arial" panose="020B0604020202020204" pitchFamily="34" charset="0"/>
                  </a:rPr>
                  <a:t>α</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[0</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π] </a:t>
                </a:r>
                <a:r>
                  <a:rPr lang="en-US" sz="4000">
                    <a:latin typeface="Arial" panose="020B0604020202020204" pitchFamily="34" charset="0"/>
                    <a:cs typeface="Arial" panose="020B0604020202020204" pitchFamily="34" charset="0"/>
                  </a:rPr>
                  <a:t>sao cho cot</a:t>
                </a:r>
                <a:r>
                  <a:rPr lang="el-GR" sz="4000">
                    <a:latin typeface="Arial" panose="020B0604020202020204" pitchFamily="34" charset="0"/>
                    <a:cs typeface="Arial" panose="020B0604020202020204" pitchFamily="34" charset="0"/>
                  </a:rPr>
                  <a:t>α</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m. </a:t>
                </a:r>
              </a:p>
            </p:txBody>
          </p:sp>
        </mc:Choice>
        <mc:Fallback xmlns="">
          <p:sp>
            <p:nvSpPr>
              <p:cNvPr id="4" name="Rectangle 3"/>
              <p:cNvSpPr>
                <a:spLocks noRot="1" noChangeAspect="1" noMove="1" noResize="1" noEditPoints="1" noAdjustHandles="1" noChangeArrowheads="1" noChangeShapeType="1" noTextEdit="1"/>
              </p:cNvSpPr>
              <p:nvPr/>
            </p:nvSpPr>
            <p:spPr>
              <a:xfrm>
                <a:off x="762000" y="723900"/>
                <a:ext cx="16459200" cy="5312095"/>
              </a:xfrm>
              <a:prstGeom prst="rect">
                <a:avLst/>
              </a:prstGeom>
              <a:blipFill rotWithShape="0">
                <a:blip r:embed="rId3"/>
                <a:stretch>
                  <a:fillRect l="-1296" b="-1837"/>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3893546" y="7124700"/>
            <a:ext cx="10500907" cy="3343042"/>
          </a:xfrm>
          <a:prstGeom prst="rect">
            <a:avLst/>
          </a:prstGeom>
        </p:spPr>
      </p:pic>
    </p:spTree>
    <p:extLst>
      <p:ext uri="{BB962C8B-B14F-4D97-AF65-F5344CB8AC3E}">
        <p14:creationId xmlns:p14="http://schemas.microsoft.com/office/powerpoint/2010/main" val="386427752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grpSp>
        <p:nvGrpSpPr>
          <p:cNvPr id="3" name="Group 2"/>
          <p:cNvGrpSpPr/>
          <p:nvPr/>
        </p:nvGrpSpPr>
        <p:grpSpPr>
          <a:xfrm>
            <a:off x="8042909" y="419100"/>
            <a:ext cx="2202182" cy="1465838"/>
            <a:chOff x="11559260" y="1415572"/>
            <a:chExt cx="2202182" cy="1465837"/>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5" name="TextBox 4"/>
            <p:cNvSpPr txBox="1"/>
            <p:nvPr/>
          </p:nvSpPr>
          <p:spPr>
            <a:xfrm>
              <a:off x="11860252" y="1730429"/>
              <a:ext cx="1600200" cy="646331"/>
            </a:xfrm>
            <a:prstGeom prst="rect">
              <a:avLst/>
            </a:prstGeom>
            <a:noFill/>
          </p:spPr>
          <p:txBody>
            <a:bodyPr wrap="square" rtlCol="0">
              <a:spAutoFit/>
            </a:bodyPr>
            <a:lstStyle/>
            <a:p>
              <a:pPr algn="ctr"/>
              <a:r>
                <a:rPr lang="vi-VN" sz="3600" b="1">
                  <a:solidFill>
                    <a:prstClr val="black"/>
                  </a:solidFill>
                  <a:cs typeface="Arial" panose="020B0604020202020204" pitchFamily="34" charset="0"/>
                </a:rPr>
                <a:t>Giải</a:t>
              </a:r>
              <a:endParaRPr lang="en-US" sz="3600" b="1">
                <a:solidFill>
                  <a:prstClr val="black"/>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 name="Rectangle 5"/>
              <p:cNvSpPr/>
              <p:nvPr/>
            </p:nvSpPr>
            <p:spPr>
              <a:xfrm>
                <a:off x="685800" y="2199795"/>
                <a:ext cx="16478485" cy="917431"/>
              </a:xfrm>
              <a:prstGeom prst="rect">
                <a:avLst/>
              </a:prstGeom>
            </p:spPr>
            <p:txBody>
              <a:bodyPr wrap="none">
                <a:spAutoFit/>
              </a:bodyPr>
              <a:lstStyle/>
              <a:p>
                <a:r>
                  <a:rPr lang="vi-VN" sz="3600" kern="0">
                    <a:latin typeface="Arial" panose="020B0604020202020204" pitchFamily="34" charset="0"/>
                    <a:ea typeface="Times New Roman" panose="02020603050405020304" pitchFamily="18" charset="0"/>
                    <a:cs typeface="Arial" panose="020B0604020202020204" pitchFamily="34" charset="0"/>
                  </a:rPr>
                  <a:t>a) Xét đồ thị hàm số </a:t>
                </a:r>
                <a14:m>
                  <m:oMath xmlns:m="http://schemas.openxmlformats.org/officeDocument/2006/math">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m:t>
                    </m:r>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𝑚</m:t>
                    </m:r>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𝑚</m:t>
                        </m:r>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−1;1</m:t>
                            </m:r>
                          </m:e>
                        </m:d>
                      </m:e>
                    </m:d>
                  </m:oMath>
                </a14:m>
                <a:r>
                  <a:rPr lang="vi-VN" sz="3600" kern="0">
                    <a:effectLst/>
                    <a:latin typeface="Arial" panose="020B0604020202020204" pitchFamily="34" charset="0"/>
                    <a:ea typeface="Times New Roman" panose="02020603050405020304" pitchFamily="18" charset="0"/>
                    <a:cs typeface="Arial" panose="020B0604020202020204" pitchFamily="34" charset="0"/>
                  </a:rPr>
                  <a:t> và đồ thị hàm số </a:t>
                </a:r>
                <a14:m>
                  <m:oMath xmlns:m="http://schemas.openxmlformats.org/officeDocument/2006/math">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3600" kern="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vi-VN" sz="3600" kern="0">
                    <a:effectLst/>
                    <a:latin typeface="Arial" panose="020B0604020202020204" pitchFamily="34" charset="0"/>
                    <a:ea typeface="Times New Roman" panose="02020603050405020304" pitchFamily="18" charset="0"/>
                    <a:cs typeface="Arial" panose="020B0604020202020204" pitchFamily="34" charset="0"/>
                  </a:rPr>
                  <a:t> trên </a:t>
                </a:r>
                <a14:m>
                  <m:oMath xmlns:m="http://schemas.openxmlformats.org/officeDocument/2006/math">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2</m:t>
                            </m:r>
                          </m:den>
                        </m:f>
                      </m:e>
                    </m:d>
                  </m:oMath>
                </a14:m>
                <a:r>
                  <a:rPr lang="vi-VN" sz="360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85800" y="2199795"/>
                <a:ext cx="16478485" cy="917431"/>
              </a:xfrm>
              <a:prstGeom prst="rect">
                <a:avLst/>
              </a:prstGeom>
              <a:blipFill rotWithShape="0">
                <a:blip r:embed="rId4"/>
                <a:stretch>
                  <a:fillRect l="-1147" r="-962" b="-9333"/>
                </a:stretch>
              </a:blipFill>
            </p:spPr>
            <p:txBody>
              <a:bodyPr/>
              <a:lstStyle/>
              <a:p>
                <a:r>
                  <a:rPr lang="en-US">
                    <a:noFill/>
                  </a:rPr>
                  <a:t> </a:t>
                </a:r>
              </a:p>
            </p:txBody>
          </p:sp>
        </mc:Fallback>
      </mc:AlternateContent>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900" y="3580083"/>
            <a:ext cx="8839200" cy="6117961"/>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9944100" y="3541983"/>
                <a:ext cx="7962900" cy="2585323"/>
              </a:xfrm>
              <a:prstGeom prst="rect">
                <a:avLst/>
              </a:prstGeom>
            </p:spPr>
            <p:txBody>
              <a:bodyPr wrap="square">
                <a:spAutoFit/>
              </a:bodyPr>
              <a:lstStyle/>
              <a:p>
                <a:pPr algn="just">
                  <a:lnSpc>
                    <a:spcPct val="150000"/>
                  </a:lnSpc>
                  <a:spcAft>
                    <a:spcPts val="0"/>
                  </a:spcAft>
                </a:pPr>
                <a:r>
                  <a:rPr lang="vi-VN" sz="3600">
                    <a:latin typeface="Arial" panose="020B0604020202020204" pitchFamily="34" charset="0"/>
                    <a:ea typeface="Times New Roman" panose="02020603050405020304" pitchFamily="18" charset="0"/>
                    <a:cs typeface="Arial" panose="020B0604020202020204" pitchFamily="34" charset="0"/>
                  </a:rPr>
                  <a:t>Từ đồ thị của hai hàm số ở hình vẽ bên, ta thấy với mỗi </a:t>
                </a:r>
                <a14:m>
                  <m:oMath xmlns:m="http://schemas.openxmlformats.org/officeDocument/2006/math">
                    <m:r>
                      <a:rPr lang="vi-VN" sz="3600" i="1">
                        <a:effectLst/>
                        <a:latin typeface="Cambria Math" panose="02040503050406030204" pitchFamily="18" charset="0"/>
                        <a:ea typeface="Times New Roman" panose="02020603050405020304" pitchFamily="18" charset="0"/>
                        <a:cs typeface="Times New Roman" panose="02020603050405020304" pitchFamily="18" charset="0"/>
                      </a:rPr>
                      <m:t>𝑚</m:t>
                    </m:r>
                    <m:r>
                      <a:rPr lang="vi-VN" sz="3600" i="1">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600" i="1">
                            <a:effectLst/>
                            <a:latin typeface="Cambria Math" panose="02040503050406030204" pitchFamily="18" charset="0"/>
                            <a:ea typeface="Times New Roman" panose="02020603050405020304" pitchFamily="18" charset="0"/>
                            <a:cs typeface="Times New Roman" panose="02020603050405020304" pitchFamily="18" charset="0"/>
                          </a:rPr>
                          <m:t>−1;1</m:t>
                        </m:r>
                      </m:e>
                    </m:d>
                  </m:oMath>
                </a14:m>
                <a:r>
                  <a:rPr lang="vi-VN" sz="3600">
                    <a:effectLst/>
                    <a:latin typeface="Arial" panose="020B0604020202020204" pitchFamily="34" charset="0"/>
                    <a:ea typeface="Times New Roman" panose="02020603050405020304" pitchFamily="18" charset="0"/>
                    <a:cs typeface="Arial" panose="020B0604020202020204" pitchFamily="34" charset="0"/>
                  </a:rPr>
                  <a:t> thì hai đồ thị cắt nhau tại 1 điểm.</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9944100" y="3541983"/>
                <a:ext cx="7962900" cy="2585323"/>
              </a:xfrm>
              <a:prstGeom prst="rect">
                <a:avLst/>
              </a:prstGeom>
              <a:blipFill rotWithShape="0">
                <a:blip r:embed="rId6"/>
                <a:stretch>
                  <a:fillRect l="-2295" r="-2295" b="-40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9944100" y="6459070"/>
                <a:ext cx="7962900" cy="2160976"/>
              </a:xfrm>
              <a:prstGeom prst="rect">
                <a:avLst/>
              </a:prstGeom>
            </p:spPr>
            <p:txBody>
              <a:bodyPr wrap="square">
                <a:spAutoFit/>
              </a:bodyPr>
              <a:lstStyle/>
              <a:p>
                <a:pPr lvl="0" algn="just">
                  <a:lnSpc>
                    <a:spcPct val="150000"/>
                  </a:lnSpc>
                </a:pPr>
                <a:r>
                  <a:rPr lang="vi-VN" sz="3600">
                    <a:solidFill>
                      <a:prstClr val="black"/>
                    </a:solidFill>
                    <a:ea typeface="Times New Roman" panose="02020603050405020304" pitchFamily="18" charset="0"/>
                    <a:cs typeface="Arial" panose="020B0604020202020204" pitchFamily="34" charset="0"/>
                  </a:rPr>
                  <a:t>Vậy với mỗi </a:t>
                </a:r>
                <a14:m>
                  <m:oMath xmlns:m="http://schemas.openxmlformats.org/officeDocument/2006/math">
                    <m:r>
                      <a:rPr lang="vi-VN"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𝑚</m:t>
                    </m:r>
                    <m:r>
                      <a:rPr lang="vi-VN"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a:rPr lang="vi-VN"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−1;1</m:t>
                        </m:r>
                      </m:e>
                    </m:d>
                  </m:oMath>
                </a14:m>
                <a:r>
                  <a:rPr lang="vi-VN" sz="3600">
                    <a:solidFill>
                      <a:prstClr val="black"/>
                    </a:solidFill>
                    <a:ea typeface="Times New Roman" panose="02020603050405020304" pitchFamily="18" charset="0"/>
                    <a:cs typeface="Arial" panose="020B0604020202020204" pitchFamily="34" charset="0"/>
                  </a:rPr>
                  <a:t> sẽ có 1 giá trị </a:t>
                </a:r>
                <a14:m>
                  <m:oMath xmlns:m="http://schemas.openxmlformats.org/officeDocument/2006/math">
                    <m:r>
                      <a:rPr lang="vi-VN"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vi-VN"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a:rPr lang="vi-VN"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vi-VN"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vi-VN"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den>
                        </m:f>
                      </m:e>
                    </m:d>
                  </m:oMath>
                </a14:m>
                <a:r>
                  <a:rPr lang="vi-VN" sz="3600">
                    <a:solidFill>
                      <a:prstClr val="black"/>
                    </a:solidFill>
                    <a:ea typeface="Times New Roman" panose="02020603050405020304" pitchFamily="18" charset="0"/>
                    <a:cs typeface="Arial" panose="020B0604020202020204" pitchFamily="34" charset="0"/>
                  </a:rPr>
                  <a:t> sao cho </a:t>
                </a:r>
                <a14:m>
                  <m:oMath xmlns:m="http://schemas.openxmlformats.org/officeDocument/2006/math">
                    <m:func>
                      <m:func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fName>
                      <m:e>
                        <m:r>
                          <a:rPr lang="vi-VN"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r>
                      <a:rPr lang="vi-VN"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vi-VN"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𝑚</m:t>
                    </m:r>
                  </m:oMath>
                </a14:m>
                <a:r>
                  <a:rPr lang="vi-VN" sz="3600">
                    <a:solidFill>
                      <a:prstClr val="black"/>
                    </a:solidFill>
                    <a:ea typeface="Times New Roman" panose="02020603050405020304" pitchFamily="18" charset="0"/>
                    <a:cs typeface="Arial" panose="020B0604020202020204" pitchFamily="34" charset="0"/>
                  </a:rPr>
                  <a:t>.</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9944100" y="6459070"/>
                <a:ext cx="7962900" cy="2160976"/>
              </a:xfrm>
              <a:prstGeom prst="rect">
                <a:avLst/>
              </a:prstGeom>
              <a:blipFill rotWithShape="0">
                <a:blip r:embed="rId7"/>
                <a:stretch>
                  <a:fillRect l="-2295" r="-2295"/>
                </a:stretch>
              </a:blipFill>
            </p:spPr>
            <p:txBody>
              <a:bodyPr/>
              <a:lstStyle/>
              <a:p>
                <a:r>
                  <a:rPr lang="en-US">
                    <a:noFill/>
                  </a:rPr>
                  <a:t> </a:t>
                </a:r>
              </a:p>
            </p:txBody>
          </p:sp>
        </mc:Fallback>
      </mc:AlternateContent>
    </p:spTree>
    <p:extLst>
      <p:ext uri="{BB962C8B-B14F-4D97-AF65-F5344CB8AC3E}">
        <p14:creationId xmlns:p14="http://schemas.microsoft.com/office/powerpoint/2010/main" val="360165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anim calcmode="lin" valueType="num">
                                      <p:cBhvr>
                                        <p:cTn id="22" dur="500" fill="hold"/>
                                        <p:tgtEl>
                                          <p:spTgt spid="10"/>
                                        </p:tgtEl>
                                        <p:attrNameLst>
                                          <p:attrName>ppt_x</p:attrName>
                                        </p:attrNameLst>
                                      </p:cBhvr>
                                      <p:tavLst>
                                        <p:tav tm="0">
                                          <p:val>
                                            <p:strVal val="#ppt_x"/>
                                          </p:val>
                                        </p:tav>
                                        <p:tav tm="100000">
                                          <p:val>
                                            <p:strVal val="#ppt_x"/>
                                          </p:val>
                                        </p:tav>
                                      </p:tavLst>
                                    </p:anim>
                                    <p:anim calcmode="lin" valueType="num">
                                      <p:cBhvr>
                                        <p:cTn id="23"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mc:AlternateContent xmlns:mc="http://schemas.openxmlformats.org/markup-compatibility/2006" xmlns:a14="http://schemas.microsoft.com/office/drawing/2010/main">
        <mc:Choice Requires="a14">
          <p:sp>
            <p:nvSpPr>
              <p:cNvPr id="3" name="Rectangle 2"/>
              <p:cNvSpPr/>
              <p:nvPr/>
            </p:nvSpPr>
            <p:spPr>
              <a:xfrm>
                <a:off x="584637" y="571500"/>
                <a:ext cx="17118725" cy="861133"/>
              </a:xfrm>
              <a:prstGeom prst="rect">
                <a:avLst/>
              </a:prstGeom>
            </p:spPr>
            <p:txBody>
              <a:bodyPr wrap="none">
                <a:spAutoFit/>
              </a:bodyPr>
              <a:lstStyle/>
              <a:p>
                <a:pPr>
                  <a:lnSpc>
                    <a:spcPct val="150000"/>
                  </a:lnSpc>
                  <a:spcAft>
                    <a:spcPts val="0"/>
                  </a:spcAft>
                </a:pPr>
                <a:r>
                  <a:rPr lang="vi-VN" sz="3800">
                    <a:latin typeface="Arial" panose="020B0604020202020204" pitchFamily="34" charset="0"/>
                    <a:ea typeface="Times New Roman" panose="02020603050405020304" pitchFamily="18" charset="0"/>
                    <a:cs typeface="Arial" panose="020B0604020202020204" pitchFamily="34" charset="0"/>
                  </a:rPr>
                  <a:t>b) Xét đồ thị hàm số </a:t>
                </a:r>
                <a14:m>
                  <m:oMath xmlns:m="http://schemas.openxmlformats.org/officeDocument/2006/math">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𝑚</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𝑚</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−1;1</m:t>
                        </m:r>
                      </m:e>
                    </m:d>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3800">
                    <a:effectLst/>
                    <a:latin typeface="Arial" panose="020B0604020202020204" pitchFamily="34" charset="0"/>
                    <a:ea typeface="Times New Roman" panose="02020603050405020304" pitchFamily="18" charset="0"/>
                    <a:cs typeface="Arial" panose="020B0604020202020204" pitchFamily="34" charset="0"/>
                  </a:rPr>
                  <a:t> và đồ thị hàm số </a:t>
                </a:r>
                <a14:m>
                  <m:oMath xmlns:m="http://schemas.openxmlformats.org/officeDocument/2006/math">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38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vi-VN" sz="3800">
                    <a:effectLst/>
                    <a:latin typeface="Arial" panose="020B0604020202020204" pitchFamily="34" charset="0"/>
                    <a:ea typeface="Times New Roman" panose="02020603050405020304" pitchFamily="18" charset="0"/>
                    <a:cs typeface="Arial" panose="020B0604020202020204" pitchFamily="34" charset="0"/>
                  </a:rPr>
                  <a:t> trên </a:t>
                </a:r>
                <a14:m>
                  <m:oMath xmlns:m="http://schemas.openxmlformats.org/officeDocument/2006/math">
                    <m:d>
                      <m:dPr>
                        <m:begChr m:val="["/>
                        <m:endChr m:val="]"/>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0;</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𝜋</m:t>
                        </m:r>
                      </m:e>
                    </m:d>
                  </m:oMath>
                </a14:m>
                <a:r>
                  <a:rPr lang="vi-VN" sz="380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84637" y="571500"/>
                <a:ext cx="17118725" cy="861133"/>
              </a:xfrm>
              <a:prstGeom prst="rect">
                <a:avLst/>
              </a:prstGeom>
              <a:blipFill rotWithShape="0">
                <a:blip r:embed="rId3"/>
                <a:stretch>
                  <a:fillRect l="-1175" r="-214" b="-27660"/>
                </a:stretch>
              </a:blipFill>
            </p:spPr>
            <p:txBody>
              <a:bodyPr/>
              <a:lstStyle/>
              <a:p>
                <a:r>
                  <a:rPr lang="en-US">
                    <a:noFill/>
                  </a:rPr>
                  <a:t> </a:t>
                </a:r>
              </a:p>
            </p:txBody>
          </p:sp>
        </mc:Fallback>
      </mc:AlternateContent>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866900"/>
            <a:ext cx="9534465" cy="7772400"/>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0646493" y="1889833"/>
                <a:ext cx="7240240" cy="3600986"/>
              </a:xfrm>
              <a:prstGeom prst="rect">
                <a:avLst/>
              </a:prstGeom>
            </p:spPr>
            <p:txBody>
              <a:bodyPr wrap="square">
                <a:spAutoFit/>
              </a:bodyPr>
              <a:lstStyle/>
              <a:p>
                <a:pPr algn="just">
                  <a:lnSpc>
                    <a:spcPct val="150000"/>
                  </a:lnSpc>
                  <a:spcAft>
                    <a:spcPts val="0"/>
                  </a:spcAft>
                </a:pPr>
                <a:r>
                  <a:rPr lang="vi-VN" sz="3800">
                    <a:latin typeface="Arial" panose="020B0604020202020204" pitchFamily="34" charset="0"/>
                    <a:ea typeface="Times New Roman" panose="02020603050405020304" pitchFamily="18" charset="0"/>
                    <a:cs typeface="Arial" panose="020B0604020202020204" pitchFamily="34" charset="0"/>
                  </a:rPr>
                  <a:t>Từ đồ thị của hai hàm số ở hình vẽ bên, ta thấy với mỗi </a:t>
                </a:r>
                <a14:m>
                  <m:oMath xmlns:m="http://schemas.openxmlformats.org/officeDocument/2006/math">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𝑚</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−1;1</m:t>
                        </m:r>
                      </m:e>
                    </m:d>
                  </m:oMath>
                </a14:m>
                <a:r>
                  <a:rPr lang="vi-VN" sz="3800">
                    <a:effectLst/>
                    <a:latin typeface="Arial" panose="020B0604020202020204" pitchFamily="34" charset="0"/>
                    <a:ea typeface="Times New Roman" panose="02020603050405020304" pitchFamily="18" charset="0"/>
                    <a:cs typeface="Arial" panose="020B0604020202020204" pitchFamily="34" charset="0"/>
                  </a:rPr>
                  <a:t> thì hai đồ thị cắt nhau tại 1 điểm.</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0646493" y="1889833"/>
                <a:ext cx="7240240" cy="3600986"/>
              </a:xfrm>
              <a:prstGeom prst="rect">
                <a:avLst/>
              </a:prstGeom>
              <a:blipFill rotWithShape="0">
                <a:blip r:embed="rId5"/>
                <a:stretch>
                  <a:fillRect l="-2778" r="-2778" b="-28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0646493" y="5533993"/>
                <a:ext cx="7240240" cy="1846659"/>
              </a:xfrm>
              <a:prstGeom prst="rect">
                <a:avLst/>
              </a:prstGeom>
            </p:spPr>
            <p:txBody>
              <a:bodyPr wrap="square">
                <a:spAutoFit/>
              </a:bodyPr>
              <a:lstStyle/>
              <a:p>
                <a:pPr lvl="0" algn="just">
                  <a:lnSpc>
                    <a:spcPct val="150000"/>
                  </a:lnSpc>
                </a:pPr>
                <a:r>
                  <a:rPr lang="vi-VN" sz="3800">
                    <a:solidFill>
                      <a:prstClr val="black"/>
                    </a:solidFill>
                    <a:ea typeface="Times New Roman" panose="02020603050405020304" pitchFamily="18" charset="0"/>
                    <a:cs typeface="Arial" panose="020B0604020202020204" pitchFamily="34" charset="0"/>
                  </a:rPr>
                  <a:t>Vậy </a:t>
                </a:r>
                <a14:m>
                  <m:oMath xmlns:m="http://schemas.openxmlformats.org/officeDocument/2006/math">
                    <m:r>
                      <a:rPr lang="vi-VN"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𝑚</m:t>
                    </m:r>
                    <m:r>
                      <a:rPr lang="vi-VN"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a:rPr lang="vi-VN"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−1;1</m:t>
                        </m:r>
                      </m:e>
                    </m:d>
                  </m:oMath>
                </a14:m>
                <a:r>
                  <a:rPr lang="vi-VN" sz="3800">
                    <a:solidFill>
                      <a:prstClr val="black"/>
                    </a:solidFill>
                    <a:ea typeface="Times New Roman" panose="02020603050405020304" pitchFamily="18" charset="0"/>
                    <a:cs typeface="Arial" panose="020B0604020202020204" pitchFamily="34" charset="0"/>
                  </a:rPr>
                  <a:t> sẽ có 1 giá trị </a:t>
                </a:r>
                <a14:m>
                  <m:oMath xmlns:m="http://schemas.openxmlformats.org/officeDocument/2006/math">
                    <m:r>
                      <a:rPr lang="vi-VN"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vi-VN"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a:rPr lang="vi-VN"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0; </m:t>
                        </m:r>
                        <m:r>
                          <a:rPr lang="vi-VN"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e>
                    </m:d>
                  </m:oMath>
                </a14:m>
                <a:r>
                  <a:rPr lang="vi-VN" sz="3800">
                    <a:solidFill>
                      <a:prstClr val="black"/>
                    </a:solidFill>
                    <a:ea typeface="Times New Roman" panose="02020603050405020304" pitchFamily="18" charset="0"/>
                    <a:cs typeface="Arial" panose="020B0604020202020204" pitchFamily="34" charset="0"/>
                  </a:rPr>
                  <a:t> sao cho </a:t>
                </a:r>
                <a14:m>
                  <m:oMath xmlns:m="http://schemas.openxmlformats.org/officeDocument/2006/math">
                    <m:func>
                      <m:func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fName>
                      <m:e>
                        <m:r>
                          <a:rPr lang="vi-VN"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r>
                      <a:rPr lang="vi-VN"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vi-VN"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𝑚</m:t>
                    </m:r>
                  </m:oMath>
                </a14:m>
                <a:r>
                  <a:rPr lang="vi-VN" sz="3800">
                    <a:solidFill>
                      <a:prstClr val="black"/>
                    </a:solidFill>
                    <a:ea typeface="Times New Roman" panose="02020603050405020304" pitchFamily="18" charset="0"/>
                    <a:cs typeface="Arial" panose="020B0604020202020204" pitchFamily="34" charset="0"/>
                  </a:rPr>
                  <a:t>.</a:t>
                </a:r>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0646493" y="5533993"/>
                <a:ext cx="7240240" cy="1846659"/>
              </a:xfrm>
              <a:prstGeom prst="rect">
                <a:avLst/>
              </a:prstGeom>
              <a:blipFill rotWithShape="0">
                <a:blip r:embed="rId6"/>
                <a:stretch>
                  <a:fillRect l="-2778" r="-2778" b="-6271"/>
                </a:stretch>
              </a:blipFill>
            </p:spPr>
            <p:txBody>
              <a:bodyPr/>
              <a:lstStyle/>
              <a:p>
                <a:r>
                  <a:rPr lang="en-US">
                    <a:noFill/>
                  </a:rPr>
                  <a:t> </a:t>
                </a:r>
              </a:p>
            </p:txBody>
          </p:sp>
        </mc:Fallback>
      </mc:AlternateContent>
    </p:spTree>
    <p:extLst>
      <p:ext uri="{BB962C8B-B14F-4D97-AF65-F5344CB8AC3E}">
        <p14:creationId xmlns:p14="http://schemas.microsoft.com/office/powerpoint/2010/main" val="322996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mc:AlternateContent xmlns:mc="http://schemas.openxmlformats.org/markup-compatibility/2006" xmlns:a14="http://schemas.microsoft.com/office/drawing/2010/main">
        <mc:Choice Requires="a14">
          <p:sp>
            <p:nvSpPr>
              <p:cNvPr id="3" name="Rectangle 2"/>
              <p:cNvSpPr/>
              <p:nvPr/>
            </p:nvSpPr>
            <p:spPr>
              <a:xfrm>
                <a:off x="838200" y="781358"/>
                <a:ext cx="10287000" cy="2397516"/>
              </a:xfrm>
              <a:prstGeom prst="rect">
                <a:avLst/>
              </a:prstGeom>
            </p:spPr>
            <p:txBody>
              <a:bodyPr wrap="square">
                <a:spAutoFit/>
              </a:bodyPr>
              <a:lstStyle/>
              <a:p>
                <a:pPr algn="just">
                  <a:lnSpc>
                    <a:spcPct val="150000"/>
                  </a:lnSpc>
                  <a:spcAft>
                    <a:spcPts val="0"/>
                  </a:spcAft>
                </a:pPr>
                <a:r>
                  <a:rPr lang="vi-VN" sz="4000"/>
                  <a:t>c) Xét đồ thị hàm số </a:t>
                </a:r>
                <a14:m>
                  <m:oMath xmlns:m="http://schemas.openxmlformats.org/officeDocument/2006/math">
                    <m:r>
                      <a:rPr lang="vi-VN" sz="4000" i="1">
                        <a:latin typeface="Cambria Math" panose="02040503050406030204" pitchFamily="18" charset="0"/>
                      </a:rPr>
                      <m:t>𝑦</m:t>
                    </m:r>
                    <m:r>
                      <a:rPr lang="vi-VN" sz="4000" i="1">
                        <a:latin typeface="Cambria Math" panose="02040503050406030204" pitchFamily="18" charset="0"/>
                      </a:rPr>
                      <m:t>=</m:t>
                    </m:r>
                    <m:r>
                      <a:rPr lang="vi-VN" sz="4000" i="1">
                        <a:latin typeface="Cambria Math" panose="02040503050406030204" pitchFamily="18" charset="0"/>
                      </a:rPr>
                      <m:t>𝑚</m:t>
                    </m:r>
                    <m:r>
                      <a:rPr lang="vi-VN" sz="4000" i="1">
                        <a:latin typeface="Cambria Math" panose="02040503050406030204" pitchFamily="18" charset="0"/>
                      </a:rPr>
                      <m:t> (</m:t>
                    </m:r>
                    <m:r>
                      <a:rPr lang="vi-VN" sz="4000" i="1">
                        <a:latin typeface="Cambria Math" panose="02040503050406030204" pitchFamily="18" charset="0"/>
                      </a:rPr>
                      <m:t>𝑚</m:t>
                    </m:r>
                    <m:r>
                      <a:rPr lang="vi-VN" sz="4000" i="1">
                        <a:latin typeface="Cambria Math" panose="02040503050406030204" pitchFamily="18" charset="0"/>
                      </a:rPr>
                      <m:t>∈</m:t>
                    </m:r>
                    <m:r>
                      <a:rPr lang="vi-VN" sz="4000" i="1">
                        <a:latin typeface="Cambria Math" panose="02040503050406030204" pitchFamily="18" charset="0"/>
                      </a:rPr>
                      <m:t>ℝ</m:t>
                    </m:r>
                    <m:r>
                      <a:rPr lang="vi-VN" sz="4000" i="1">
                        <a:latin typeface="Cambria Math" panose="02040503050406030204" pitchFamily="18" charset="0"/>
                      </a:rPr>
                      <m:t>)</m:t>
                    </m:r>
                  </m:oMath>
                </a14:m>
                <a:r>
                  <a:rPr lang="vi-VN" sz="4000"/>
                  <a:t> và đồ thị hàm số </a:t>
                </a:r>
                <a14:m>
                  <m:oMath xmlns:m="http://schemas.openxmlformats.org/officeDocument/2006/math">
                    <m:r>
                      <a:rPr lang="vi-VN" sz="4000" i="1">
                        <a:latin typeface="Cambria Math" panose="02040503050406030204" pitchFamily="18" charset="0"/>
                      </a:rPr>
                      <m:t>𝑦</m:t>
                    </m:r>
                    <m:r>
                      <a:rPr lang="vi-VN" sz="4000" i="1">
                        <a:latin typeface="Cambria Math" panose="02040503050406030204" pitchFamily="18" charset="0"/>
                      </a:rPr>
                      <m:t>=</m:t>
                    </m:r>
                    <m:func>
                      <m:funcPr>
                        <m:ctrlPr>
                          <a:rPr lang="en-US" sz="4000" i="1">
                            <a:latin typeface="Cambria Math" panose="02040503050406030204" pitchFamily="18" charset="0"/>
                          </a:rPr>
                        </m:ctrlPr>
                      </m:funcPr>
                      <m:fName>
                        <m:r>
                          <m:rPr>
                            <m:sty m:val="p"/>
                          </m:rPr>
                          <a:rPr lang="vi-VN" sz="4000">
                            <a:latin typeface="Cambria Math" panose="02040503050406030204" pitchFamily="18" charset="0"/>
                          </a:rPr>
                          <m:t>tan</m:t>
                        </m:r>
                      </m:fName>
                      <m:e>
                        <m:r>
                          <a:rPr lang="vi-VN" sz="4000" i="1">
                            <a:latin typeface="Cambria Math" panose="02040503050406030204" pitchFamily="18" charset="0"/>
                          </a:rPr>
                          <m:t>𝑥</m:t>
                        </m:r>
                      </m:e>
                    </m:func>
                  </m:oMath>
                </a14:m>
                <a:r>
                  <a:rPr lang="vi-VN" sz="4000"/>
                  <a:t> trên </a:t>
                </a:r>
                <a14:m>
                  <m:oMath xmlns:m="http://schemas.openxmlformats.org/officeDocument/2006/math">
                    <m:d>
                      <m:dPr>
                        <m:ctrlPr>
                          <a:rPr lang="en-US" sz="4000" i="1">
                            <a:latin typeface="Cambria Math" panose="02040503050406030204" pitchFamily="18" charset="0"/>
                          </a:rPr>
                        </m:ctrlPr>
                      </m:dPr>
                      <m:e>
                        <m:r>
                          <a:rPr lang="vi-VN" sz="4000" i="1">
                            <a:latin typeface="Cambria Math" panose="02040503050406030204" pitchFamily="18" charset="0"/>
                          </a:rPr>
                          <m:t>−</m:t>
                        </m:r>
                        <m:f>
                          <m:fPr>
                            <m:ctrlPr>
                              <a:rPr lang="en-US" sz="4000" i="1">
                                <a:latin typeface="Cambria Math" panose="02040503050406030204" pitchFamily="18" charset="0"/>
                              </a:rPr>
                            </m:ctrlPr>
                          </m:fPr>
                          <m:num>
                            <m:r>
                              <a:rPr lang="vi-VN" sz="4000" i="1">
                                <a:latin typeface="Cambria Math" panose="02040503050406030204" pitchFamily="18" charset="0"/>
                              </a:rPr>
                              <m:t>𝜋</m:t>
                            </m:r>
                          </m:num>
                          <m:den>
                            <m:r>
                              <a:rPr lang="vi-VN" sz="4000" i="1">
                                <a:latin typeface="Cambria Math" panose="02040503050406030204" pitchFamily="18" charset="0"/>
                              </a:rPr>
                              <m:t>2</m:t>
                            </m:r>
                          </m:den>
                        </m:f>
                        <m:r>
                          <a:rPr lang="vi-VN" sz="4000" i="1">
                            <a:latin typeface="Cambria Math" panose="02040503050406030204" pitchFamily="18" charset="0"/>
                          </a:rPr>
                          <m:t>;</m:t>
                        </m:r>
                        <m:f>
                          <m:fPr>
                            <m:ctrlPr>
                              <a:rPr lang="en-US" sz="4000" i="1">
                                <a:latin typeface="Cambria Math" panose="02040503050406030204" pitchFamily="18" charset="0"/>
                              </a:rPr>
                            </m:ctrlPr>
                          </m:fPr>
                          <m:num>
                            <m:r>
                              <a:rPr lang="vi-VN" sz="4000" i="1">
                                <a:latin typeface="Cambria Math" panose="02040503050406030204" pitchFamily="18" charset="0"/>
                              </a:rPr>
                              <m:t>𝜋</m:t>
                            </m:r>
                          </m:num>
                          <m:den>
                            <m:r>
                              <a:rPr lang="vi-VN" sz="4000" i="1">
                                <a:latin typeface="Cambria Math" panose="02040503050406030204" pitchFamily="18" charset="0"/>
                              </a:rPr>
                              <m:t>2</m:t>
                            </m:r>
                          </m:den>
                        </m:f>
                      </m:e>
                    </m:d>
                  </m:oMath>
                </a14:m>
                <a:r>
                  <a:rPr lang="vi-VN"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838200" y="781358"/>
                <a:ext cx="10287000" cy="2397516"/>
              </a:xfrm>
              <a:prstGeom prst="rect">
                <a:avLst/>
              </a:prstGeom>
              <a:blipFill rotWithShape="0">
                <a:blip r:embed="rId3"/>
                <a:stretch>
                  <a:fillRect l="-2134" r="-20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838200" y="3390900"/>
                <a:ext cx="10287000" cy="2862322"/>
              </a:xfrm>
              <a:prstGeom prst="rect">
                <a:avLst/>
              </a:prstGeom>
            </p:spPr>
            <p:txBody>
              <a:bodyPr wrap="square">
                <a:spAutoFit/>
              </a:bodyPr>
              <a:lstStyle/>
              <a:p>
                <a:pPr algn="just">
                  <a:lnSpc>
                    <a:spcPct val="150000"/>
                  </a:lnSpc>
                </a:pPr>
                <a:r>
                  <a:rPr lang="vi-VN" sz="4000"/>
                  <a:t>Từ đồ thị của hai hàm số ở hình vẽ bên, ta thấy với mỗi </a:t>
                </a:r>
                <a14:m>
                  <m:oMath xmlns:m="http://schemas.openxmlformats.org/officeDocument/2006/math">
                    <m:r>
                      <a:rPr lang="vi-VN" sz="4000" i="1">
                        <a:latin typeface="Cambria Math" panose="02040503050406030204" pitchFamily="18" charset="0"/>
                      </a:rPr>
                      <m:t>𝑚</m:t>
                    </m:r>
                    <m:r>
                      <a:rPr lang="vi-VN" sz="4000" i="1">
                        <a:latin typeface="Cambria Math" panose="02040503050406030204" pitchFamily="18" charset="0"/>
                      </a:rPr>
                      <m:t>∈</m:t>
                    </m:r>
                    <m:r>
                      <a:rPr lang="vi-VN" sz="4000" i="1">
                        <a:latin typeface="Cambria Math" panose="02040503050406030204" pitchFamily="18" charset="0"/>
                      </a:rPr>
                      <m:t>ℝ</m:t>
                    </m:r>
                  </m:oMath>
                </a14:m>
                <a:r>
                  <a:rPr lang="vi-VN" sz="4000"/>
                  <a:t>  thì hai đồ thị cắt nhau tại 1 điểm.</a:t>
                </a:r>
                <a:endParaRPr lang="en-US" sz="4000"/>
              </a:p>
            </p:txBody>
          </p:sp>
        </mc:Choice>
        <mc:Fallback xmlns="">
          <p:sp>
            <p:nvSpPr>
              <p:cNvPr id="5" name="Rectangle 4"/>
              <p:cNvSpPr>
                <a:spLocks noRot="1" noChangeAspect="1" noMove="1" noResize="1" noEditPoints="1" noAdjustHandles="1" noChangeArrowheads="1" noChangeShapeType="1" noTextEdit="1"/>
              </p:cNvSpPr>
              <p:nvPr/>
            </p:nvSpPr>
            <p:spPr>
              <a:xfrm>
                <a:off x="838200" y="3390900"/>
                <a:ext cx="10287000" cy="2862322"/>
              </a:xfrm>
              <a:prstGeom prst="rect">
                <a:avLst/>
              </a:prstGeom>
              <a:blipFill rotWithShape="0">
                <a:blip r:embed="rId4"/>
                <a:stretch>
                  <a:fillRect l="-2134" r="-2075" b="-42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38200" y="6465248"/>
                <a:ext cx="10103800" cy="2282356"/>
              </a:xfrm>
              <a:prstGeom prst="rect">
                <a:avLst/>
              </a:prstGeom>
            </p:spPr>
            <p:txBody>
              <a:bodyPr wrap="square">
                <a:spAutoFit/>
              </a:bodyPr>
              <a:lstStyle/>
              <a:p>
                <a:pPr algn="just">
                  <a:lnSpc>
                    <a:spcPct val="150000"/>
                  </a:lnSpc>
                </a:pPr>
                <a:r>
                  <a:rPr lang="vi-VN" sz="4000"/>
                  <a:t>Vậy với mỗi </a:t>
                </a:r>
                <a14:m>
                  <m:oMath xmlns:m="http://schemas.openxmlformats.org/officeDocument/2006/math">
                    <m:r>
                      <a:rPr lang="vi-VN" sz="4000" i="1">
                        <a:latin typeface="Cambria Math" panose="02040503050406030204" pitchFamily="18" charset="0"/>
                      </a:rPr>
                      <m:t>𝑚</m:t>
                    </m:r>
                    <m:r>
                      <a:rPr lang="vi-VN" sz="4000" i="1">
                        <a:latin typeface="Cambria Math" panose="02040503050406030204" pitchFamily="18" charset="0"/>
                      </a:rPr>
                      <m:t>∈</m:t>
                    </m:r>
                    <m:r>
                      <a:rPr lang="vi-VN" sz="4000" i="1">
                        <a:latin typeface="Cambria Math" panose="02040503050406030204" pitchFamily="18" charset="0"/>
                      </a:rPr>
                      <m:t>ℝ</m:t>
                    </m:r>
                  </m:oMath>
                </a14:m>
                <a:r>
                  <a:rPr lang="vi-VN" sz="4000"/>
                  <a:t> sẽ có 1 giá trị </a:t>
                </a:r>
                <a14:m>
                  <m:oMath xmlns:m="http://schemas.openxmlformats.org/officeDocument/2006/math">
                    <m:r>
                      <a:rPr lang="vi-VN" sz="4000" i="1">
                        <a:latin typeface="Cambria Math" panose="02040503050406030204" pitchFamily="18" charset="0"/>
                      </a:rPr>
                      <m:t>𝛼</m:t>
                    </m:r>
                    <m:r>
                      <a:rPr lang="vi-VN" sz="4000" i="1">
                        <a:latin typeface="Cambria Math" panose="02040503050406030204" pitchFamily="18" charset="0"/>
                      </a:rPr>
                      <m:t>∈</m:t>
                    </m:r>
                    <m:d>
                      <m:dPr>
                        <m:ctrlPr>
                          <a:rPr lang="en-US" sz="4000" i="1">
                            <a:latin typeface="Cambria Math" panose="02040503050406030204" pitchFamily="18" charset="0"/>
                          </a:rPr>
                        </m:ctrlPr>
                      </m:dPr>
                      <m:e>
                        <m:r>
                          <a:rPr lang="vi-VN" sz="4000" i="1">
                            <a:latin typeface="Cambria Math" panose="02040503050406030204" pitchFamily="18" charset="0"/>
                          </a:rPr>
                          <m:t>−</m:t>
                        </m:r>
                        <m:f>
                          <m:fPr>
                            <m:ctrlPr>
                              <a:rPr lang="en-US" sz="4000" i="1">
                                <a:latin typeface="Cambria Math" panose="02040503050406030204" pitchFamily="18" charset="0"/>
                              </a:rPr>
                            </m:ctrlPr>
                          </m:fPr>
                          <m:num>
                            <m:r>
                              <a:rPr lang="vi-VN" sz="4000" i="1">
                                <a:latin typeface="Cambria Math" panose="02040503050406030204" pitchFamily="18" charset="0"/>
                              </a:rPr>
                              <m:t>𝜋</m:t>
                            </m:r>
                          </m:num>
                          <m:den>
                            <m:r>
                              <a:rPr lang="vi-VN" sz="4000" i="1">
                                <a:latin typeface="Cambria Math" panose="02040503050406030204" pitchFamily="18" charset="0"/>
                              </a:rPr>
                              <m:t>2</m:t>
                            </m:r>
                          </m:den>
                        </m:f>
                        <m:r>
                          <a:rPr lang="vi-VN" sz="4000" i="1">
                            <a:latin typeface="Cambria Math" panose="02040503050406030204" pitchFamily="18" charset="0"/>
                          </a:rPr>
                          <m:t>;</m:t>
                        </m:r>
                        <m:f>
                          <m:fPr>
                            <m:ctrlPr>
                              <a:rPr lang="en-US" sz="4000" i="1">
                                <a:latin typeface="Cambria Math" panose="02040503050406030204" pitchFamily="18" charset="0"/>
                              </a:rPr>
                            </m:ctrlPr>
                          </m:fPr>
                          <m:num>
                            <m:r>
                              <a:rPr lang="vi-VN" sz="4000" i="1">
                                <a:latin typeface="Cambria Math" panose="02040503050406030204" pitchFamily="18" charset="0"/>
                              </a:rPr>
                              <m:t>𝜋</m:t>
                            </m:r>
                          </m:num>
                          <m:den>
                            <m:r>
                              <a:rPr lang="vi-VN" sz="4000" i="1">
                                <a:latin typeface="Cambria Math" panose="02040503050406030204" pitchFamily="18" charset="0"/>
                              </a:rPr>
                              <m:t>2</m:t>
                            </m:r>
                          </m:den>
                        </m:f>
                      </m:e>
                    </m:d>
                  </m:oMath>
                </a14:m>
                <a:r>
                  <a:rPr lang="vi-VN" sz="4000"/>
                  <a:t> sao cho </a:t>
                </a:r>
                <a14:m>
                  <m:oMath xmlns:m="http://schemas.openxmlformats.org/officeDocument/2006/math">
                    <m:func>
                      <m:funcPr>
                        <m:ctrlPr>
                          <a:rPr lang="en-US" sz="4000" i="1">
                            <a:latin typeface="Cambria Math" panose="02040503050406030204" pitchFamily="18" charset="0"/>
                          </a:rPr>
                        </m:ctrlPr>
                      </m:funcPr>
                      <m:fName>
                        <m:r>
                          <m:rPr>
                            <m:sty m:val="p"/>
                          </m:rPr>
                          <a:rPr lang="vi-VN" sz="4000">
                            <a:latin typeface="Cambria Math" panose="02040503050406030204" pitchFamily="18" charset="0"/>
                          </a:rPr>
                          <m:t>tan</m:t>
                        </m:r>
                      </m:fName>
                      <m:e>
                        <m:r>
                          <a:rPr lang="vi-VN" sz="4000" i="1">
                            <a:latin typeface="Cambria Math" panose="02040503050406030204" pitchFamily="18" charset="0"/>
                          </a:rPr>
                          <m:t>𝛼</m:t>
                        </m:r>
                      </m:e>
                    </m:func>
                    <m:r>
                      <a:rPr lang="vi-VN" sz="4000" i="1">
                        <a:latin typeface="Cambria Math" panose="02040503050406030204" pitchFamily="18" charset="0"/>
                      </a:rPr>
                      <m:t>=</m:t>
                    </m:r>
                    <m:r>
                      <a:rPr lang="vi-VN" sz="4000" i="1">
                        <a:latin typeface="Cambria Math" panose="02040503050406030204" pitchFamily="18" charset="0"/>
                      </a:rPr>
                      <m:t>𝑚</m:t>
                    </m:r>
                  </m:oMath>
                </a14:m>
                <a:r>
                  <a:rPr lang="vi-VN" sz="4000"/>
                  <a:t>.</a:t>
                </a:r>
                <a:endParaRPr lang="en-US" sz="4000"/>
              </a:p>
            </p:txBody>
          </p:sp>
        </mc:Choice>
        <mc:Fallback xmlns="">
          <p:sp>
            <p:nvSpPr>
              <p:cNvPr id="6" name="Rectangle 5"/>
              <p:cNvSpPr>
                <a:spLocks noRot="1" noChangeAspect="1" noMove="1" noResize="1" noEditPoints="1" noAdjustHandles="1" noChangeArrowheads="1" noChangeShapeType="1" noTextEdit="1"/>
              </p:cNvSpPr>
              <p:nvPr/>
            </p:nvSpPr>
            <p:spPr>
              <a:xfrm>
                <a:off x="838200" y="6465248"/>
                <a:ext cx="10103800" cy="2282356"/>
              </a:xfrm>
              <a:prstGeom prst="rect">
                <a:avLst/>
              </a:prstGeom>
              <a:blipFill rotWithShape="0">
                <a:blip r:embed="rId5"/>
                <a:stretch>
                  <a:fillRect l="-2173" b="-3743"/>
                </a:stretch>
              </a:blipFill>
            </p:spPr>
            <p:txBody>
              <a:bodyPr/>
              <a:lstStyle/>
              <a:p>
                <a:r>
                  <a:rPr lang="en-US">
                    <a:noFill/>
                  </a:rPr>
                  <a:t> </a:t>
                </a:r>
              </a:p>
            </p:txBody>
          </p:sp>
        </mc:Fallback>
      </mc:AlternateContent>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800" y="114300"/>
            <a:ext cx="6579376" cy="10058400"/>
          </a:xfrm>
          <a:prstGeom prst="rect">
            <a:avLst/>
          </a:prstGeom>
        </p:spPr>
      </p:pic>
    </p:spTree>
    <p:extLst>
      <p:ext uri="{BB962C8B-B14F-4D97-AF65-F5344CB8AC3E}">
        <p14:creationId xmlns:p14="http://schemas.microsoft.com/office/powerpoint/2010/main" val="96605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mc:AlternateContent xmlns:mc="http://schemas.openxmlformats.org/markup-compatibility/2006" xmlns:a14="http://schemas.microsoft.com/office/drawing/2010/main">
        <mc:Choice Requires="a14">
          <p:sp>
            <p:nvSpPr>
              <p:cNvPr id="3" name="Rectangle 2"/>
              <p:cNvSpPr/>
              <p:nvPr/>
            </p:nvSpPr>
            <p:spPr>
              <a:xfrm>
                <a:off x="838200" y="781358"/>
                <a:ext cx="10287000" cy="1938992"/>
              </a:xfrm>
              <a:prstGeom prst="rect">
                <a:avLst/>
              </a:prstGeom>
            </p:spPr>
            <p:txBody>
              <a:bodyPr wrap="square">
                <a:spAutoFit/>
              </a:bodyPr>
              <a:lstStyle/>
              <a:p>
                <a:pPr algn="just">
                  <a:lnSpc>
                    <a:spcPct val="150000"/>
                  </a:lnSpc>
                </a:pPr>
                <a:r>
                  <a:rPr lang="vi-VN" sz="4000"/>
                  <a:t>d) Xét đồ thị hàm số </a:t>
                </a:r>
                <a14:m>
                  <m:oMath xmlns:m="http://schemas.openxmlformats.org/officeDocument/2006/math">
                    <m:r>
                      <a:rPr lang="vi-VN" sz="4000" i="1">
                        <a:latin typeface="Cambria Math" panose="02040503050406030204" pitchFamily="18" charset="0"/>
                      </a:rPr>
                      <m:t>𝑦</m:t>
                    </m:r>
                    <m:r>
                      <a:rPr lang="vi-VN" sz="4000" i="1">
                        <a:latin typeface="Cambria Math" panose="02040503050406030204" pitchFamily="18" charset="0"/>
                      </a:rPr>
                      <m:t>=</m:t>
                    </m:r>
                    <m:r>
                      <a:rPr lang="vi-VN" sz="4000" i="1">
                        <a:latin typeface="Cambria Math" panose="02040503050406030204" pitchFamily="18" charset="0"/>
                      </a:rPr>
                      <m:t>𝑚</m:t>
                    </m:r>
                    <m:r>
                      <a:rPr lang="vi-VN" sz="4000" i="1">
                        <a:latin typeface="Cambria Math" panose="02040503050406030204" pitchFamily="18" charset="0"/>
                      </a:rPr>
                      <m:t> </m:t>
                    </m:r>
                    <m:d>
                      <m:dPr>
                        <m:ctrlPr>
                          <a:rPr lang="en-US" sz="4000" i="1">
                            <a:latin typeface="Cambria Math" panose="02040503050406030204" pitchFamily="18" charset="0"/>
                          </a:rPr>
                        </m:ctrlPr>
                      </m:dPr>
                      <m:e>
                        <m:r>
                          <a:rPr lang="vi-VN" sz="4000" i="1">
                            <a:latin typeface="Cambria Math" panose="02040503050406030204" pitchFamily="18" charset="0"/>
                          </a:rPr>
                          <m:t>𝑚</m:t>
                        </m:r>
                        <m:r>
                          <a:rPr lang="vi-VN" sz="4000" i="1">
                            <a:latin typeface="Cambria Math" panose="02040503050406030204" pitchFamily="18" charset="0"/>
                          </a:rPr>
                          <m:t>∈</m:t>
                        </m:r>
                        <m:r>
                          <a:rPr lang="vi-VN" sz="4000" i="1">
                            <a:latin typeface="Cambria Math" panose="02040503050406030204" pitchFamily="18" charset="0"/>
                          </a:rPr>
                          <m:t>ℝ</m:t>
                        </m:r>
                      </m:e>
                    </m:d>
                  </m:oMath>
                </a14:m>
                <a:r>
                  <a:rPr lang="vi-VN" sz="4000"/>
                  <a:t> và đồ thị hàm số </a:t>
                </a:r>
                <a14:m>
                  <m:oMath xmlns:m="http://schemas.openxmlformats.org/officeDocument/2006/math">
                    <m:r>
                      <a:rPr lang="vi-VN" sz="4000" i="1">
                        <a:latin typeface="Cambria Math" panose="02040503050406030204" pitchFamily="18" charset="0"/>
                      </a:rPr>
                      <m:t>𝑦</m:t>
                    </m:r>
                    <m:r>
                      <a:rPr lang="vi-VN" sz="4000" i="1">
                        <a:latin typeface="Cambria Math" panose="02040503050406030204" pitchFamily="18" charset="0"/>
                      </a:rPr>
                      <m:t>=</m:t>
                    </m:r>
                    <m:func>
                      <m:funcPr>
                        <m:ctrlPr>
                          <a:rPr lang="en-US" sz="4000" i="1">
                            <a:latin typeface="Cambria Math" panose="02040503050406030204" pitchFamily="18" charset="0"/>
                          </a:rPr>
                        </m:ctrlPr>
                      </m:funcPr>
                      <m:fName>
                        <m:r>
                          <m:rPr>
                            <m:sty m:val="p"/>
                          </m:rPr>
                          <a:rPr lang="vi-VN" sz="4000">
                            <a:latin typeface="Cambria Math" panose="02040503050406030204" pitchFamily="18" charset="0"/>
                          </a:rPr>
                          <m:t>cot</m:t>
                        </m:r>
                      </m:fName>
                      <m:e>
                        <m:r>
                          <a:rPr lang="vi-VN" sz="4000" i="1">
                            <a:latin typeface="Cambria Math" panose="02040503050406030204" pitchFamily="18" charset="0"/>
                          </a:rPr>
                          <m:t>𝑥</m:t>
                        </m:r>
                      </m:e>
                    </m:func>
                  </m:oMath>
                </a14:m>
                <a:r>
                  <a:rPr lang="vi-VN" sz="4000"/>
                  <a:t> trên </a:t>
                </a:r>
                <a14:m>
                  <m:oMath xmlns:m="http://schemas.openxmlformats.org/officeDocument/2006/math">
                    <m:d>
                      <m:dPr>
                        <m:ctrlPr>
                          <a:rPr lang="en-US" sz="4000" i="1">
                            <a:latin typeface="Cambria Math" panose="02040503050406030204" pitchFamily="18" charset="0"/>
                          </a:rPr>
                        </m:ctrlPr>
                      </m:dPr>
                      <m:e>
                        <m:r>
                          <a:rPr lang="vi-VN" sz="4000" i="1">
                            <a:latin typeface="Cambria Math" panose="02040503050406030204" pitchFamily="18" charset="0"/>
                          </a:rPr>
                          <m:t>0;</m:t>
                        </m:r>
                        <m:r>
                          <a:rPr lang="vi-VN" sz="4000" i="1">
                            <a:latin typeface="Cambria Math" panose="02040503050406030204" pitchFamily="18" charset="0"/>
                          </a:rPr>
                          <m:t>𝜋</m:t>
                        </m:r>
                      </m:e>
                    </m:d>
                  </m:oMath>
                </a14:m>
                <a:r>
                  <a:rPr lang="vi-VN" sz="4000"/>
                  <a:t>:</a:t>
                </a:r>
                <a:endParaRPr lang="en-US" sz="4000"/>
              </a:p>
            </p:txBody>
          </p:sp>
        </mc:Choice>
        <mc:Fallback xmlns="">
          <p:sp>
            <p:nvSpPr>
              <p:cNvPr id="3" name="Rectangle 2"/>
              <p:cNvSpPr>
                <a:spLocks noRot="1" noChangeAspect="1" noMove="1" noResize="1" noEditPoints="1" noAdjustHandles="1" noChangeArrowheads="1" noChangeShapeType="1" noTextEdit="1"/>
              </p:cNvSpPr>
              <p:nvPr/>
            </p:nvSpPr>
            <p:spPr>
              <a:xfrm>
                <a:off x="838200" y="781358"/>
                <a:ext cx="10287000" cy="1938992"/>
              </a:xfrm>
              <a:prstGeom prst="rect">
                <a:avLst/>
              </a:prstGeom>
              <a:blipFill rotWithShape="0">
                <a:blip r:embed="rId3"/>
                <a:stretch>
                  <a:fillRect l="-2134" r="-2075" b="-6918"/>
                </a:stretch>
              </a:blipFill>
            </p:spPr>
            <p:txBody>
              <a:bodyPr/>
              <a:lstStyle/>
              <a:p>
                <a:r>
                  <a:rPr lang="en-US">
                    <a:noFill/>
                  </a:rPr>
                  <a:t> </a:t>
                </a:r>
              </a:p>
            </p:txBody>
          </p:sp>
        </mc:Fallback>
      </mc:AlternateContent>
      <p:sp>
        <p:nvSpPr>
          <p:cNvPr id="5" name="Rectangle 4"/>
          <p:cNvSpPr/>
          <p:nvPr/>
        </p:nvSpPr>
        <p:spPr>
          <a:xfrm>
            <a:off x="838200" y="3390900"/>
            <a:ext cx="10287000" cy="2862322"/>
          </a:xfrm>
          <a:prstGeom prst="rect">
            <a:avLst/>
          </a:prstGeom>
        </p:spPr>
        <p:txBody>
          <a:bodyPr wrap="square">
            <a:spAutoFit/>
          </a:bodyPr>
          <a:lstStyle/>
          <a:p>
            <a:pPr algn="just">
              <a:lnSpc>
                <a:spcPct val="150000"/>
              </a:lnSpc>
            </a:pPr>
            <a:r>
              <a:rPr lang="vi-VN" sz="4000"/>
              <a:t>Từ đồ thị của hai hàm số ở hình vẽ trên, ta thấy với mỗi m ∈ ℝ thì hai đồ thị cắt nhau tại 1 điểm.</a:t>
            </a:r>
            <a:endParaRPr lang="en-US" sz="4000"/>
          </a:p>
        </p:txBody>
      </p:sp>
      <mc:AlternateContent xmlns:mc="http://schemas.openxmlformats.org/markup-compatibility/2006" xmlns:a14="http://schemas.microsoft.com/office/drawing/2010/main">
        <mc:Choice Requires="a14">
          <p:sp>
            <p:nvSpPr>
              <p:cNvPr id="6" name="Rectangle 5"/>
              <p:cNvSpPr/>
              <p:nvPr/>
            </p:nvSpPr>
            <p:spPr>
              <a:xfrm>
                <a:off x="838200" y="6465248"/>
                <a:ext cx="10103800" cy="1839606"/>
              </a:xfrm>
              <a:prstGeom prst="rect">
                <a:avLst/>
              </a:prstGeom>
            </p:spPr>
            <p:txBody>
              <a:bodyPr wrap="square">
                <a:spAutoFit/>
              </a:bodyPr>
              <a:lstStyle/>
              <a:p>
                <a:pPr algn="just">
                  <a:lnSpc>
                    <a:spcPct val="150000"/>
                  </a:lnSpc>
                </a:pPr>
                <a:r>
                  <a:rPr lang="vi-VN" sz="4000"/>
                  <a:t>Vậy với mỗi m ∈ ℝ sẽ có 1 giá trị </a:t>
                </a:r>
                <a14:m>
                  <m:oMath xmlns:m="http://schemas.openxmlformats.org/officeDocument/2006/math">
                    <m:r>
                      <a:rPr lang="vi-VN" sz="4000" i="1">
                        <a:latin typeface="Cambria Math" panose="02040503050406030204" pitchFamily="18" charset="0"/>
                      </a:rPr>
                      <m:t>𝛼</m:t>
                    </m:r>
                    <m:r>
                      <a:rPr lang="vi-VN" sz="4000" i="1">
                        <a:latin typeface="Cambria Math" panose="02040503050406030204" pitchFamily="18" charset="0"/>
                      </a:rPr>
                      <m:t>∈</m:t>
                    </m:r>
                    <m:d>
                      <m:dPr>
                        <m:ctrlPr>
                          <a:rPr lang="en-US" sz="4000" i="1">
                            <a:latin typeface="Cambria Math" panose="02040503050406030204" pitchFamily="18" charset="0"/>
                          </a:rPr>
                        </m:ctrlPr>
                      </m:dPr>
                      <m:e>
                        <m:r>
                          <a:rPr lang="vi-VN" sz="4000" i="1">
                            <a:latin typeface="Cambria Math" panose="02040503050406030204" pitchFamily="18" charset="0"/>
                          </a:rPr>
                          <m:t>0;</m:t>
                        </m:r>
                        <m:r>
                          <a:rPr lang="vi-VN" sz="4000" i="1">
                            <a:latin typeface="Cambria Math" panose="02040503050406030204" pitchFamily="18" charset="0"/>
                          </a:rPr>
                          <m:t>𝜋</m:t>
                        </m:r>
                      </m:e>
                    </m:d>
                  </m:oMath>
                </a14:m>
                <a:r>
                  <a:rPr lang="vi-VN" sz="4000"/>
                  <a:t> sao cho </a:t>
                </a:r>
                <a14:m>
                  <m:oMath xmlns:m="http://schemas.openxmlformats.org/officeDocument/2006/math">
                    <m:func>
                      <m:funcPr>
                        <m:ctrlPr>
                          <a:rPr lang="en-US" sz="4000" i="1">
                            <a:latin typeface="Cambria Math" panose="02040503050406030204" pitchFamily="18" charset="0"/>
                          </a:rPr>
                        </m:ctrlPr>
                      </m:funcPr>
                      <m:fName>
                        <m:r>
                          <m:rPr>
                            <m:sty m:val="p"/>
                          </m:rPr>
                          <a:rPr lang="vi-VN" sz="4000">
                            <a:latin typeface="Cambria Math" panose="02040503050406030204" pitchFamily="18" charset="0"/>
                          </a:rPr>
                          <m:t>cot</m:t>
                        </m:r>
                      </m:fName>
                      <m:e>
                        <m:r>
                          <a:rPr lang="vi-VN" sz="4000" i="1">
                            <a:latin typeface="Cambria Math" panose="02040503050406030204" pitchFamily="18" charset="0"/>
                          </a:rPr>
                          <m:t>𝛼</m:t>
                        </m:r>
                      </m:e>
                    </m:func>
                    <m:r>
                      <a:rPr lang="vi-VN" sz="4000" i="1">
                        <a:latin typeface="Cambria Math" panose="02040503050406030204" pitchFamily="18" charset="0"/>
                      </a:rPr>
                      <m:t>=</m:t>
                    </m:r>
                    <m:r>
                      <a:rPr lang="vi-VN" sz="4000" i="1">
                        <a:latin typeface="Cambria Math" panose="02040503050406030204" pitchFamily="18" charset="0"/>
                      </a:rPr>
                      <m:t>𝑚</m:t>
                    </m:r>
                  </m:oMath>
                </a14:m>
                <a:r>
                  <a:rPr lang="vi-VN" sz="4000"/>
                  <a:t>.</a:t>
                </a:r>
                <a:endParaRPr lang="en-US" sz="4000"/>
              </a:p>
            </p:txBody>
          </p:sp>
        </mc:Choice>
        <mc:Fallback xmlns="">
          <p:sp>
            <p:nvSpPr>
              <p:cNvPr id="6" name="Rectangle 5"/>
              <p:cNvSpPr>
                <a:spLocks noRot="1" noChangeAspect="1" noMove="1" noResize="1" noEditPoints="1" noAdjustHandles="1" noChangeArrowheads="1" noChangeShapeType="1" noTextEdit="1"/>
              </p:cNvSpPr>
              <p:nvPr/>
            </p:nvSpPr>
            <p:spPr>
              <a:xfrm>
                <a:off x="838200" y="6465248"/>
                <a:ext cx="10103800" cy="1839606"/>
              </a:xfrm>
              <a:prstGeom prst="rect">
                <a:avLst/>
              </a:prstGeom>
              <a:blipFill rotWithShape="0">
                <a:blip r:embed="rId4"/>
                <a:stretch>
                  <a:fillRect l="-2173" b="-12957"/>
                </a:stretch>
              </a:blipFill>
            </p:spPr>
            <p:txBody>
              <a:bodyPr/>
              <a:lstStyle/>
              <a:p>
                <a:r>
                  <a:rPr lang="en-US">
                    <a:noFill/>
                  </a:rPr>
                  <a:t> </a:t>
                </a:r>
              </a:p>
            </p:txBody>
          </p:sp>
        </mc:Fallback>
      </mc:AlternateContent>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800" y="1006962"/>
            <a:ext cx="6579376" cy="8273076"/>
          </a:xfrm>
          <a:prstGeom prst="rect">
            <a:avLst/>
          </a:prstGeom>
        </p:spPr>
      </p:pic>
    </p:spTree>
    <p:extLst>
      <p:ext uri="{BB962C8B-B14F-4D97-AF65-F5344CB8AC3E}">
        <p14:creationId xmlns:p14="http://schemas.microsoft.com/office/powerpoint/2010/main" val="272249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sp>
        <p:nvSpPr>
          <p:cNvPr id="3" name="Rectangle 2"/>
          <p:cNvSpPr/>
          <p:nvPr/>
        </p:nvSpPr>
        <p:spPr>
          <a:xfrm>
            <a:off x="723900" y="776705"/>
            <a:ext cx="16840200" cy="1938992"/>
          </a:xfrm>
          <a:prstGeom prst="rect">
            <a:avLst/>
          </a:prstGeom>
        </p:spPr>
        <p:txBody>
          <a:bodyPr wrap="square">
            <a:spAutoFit/>
          </a:bodyPr>
          <a:lstStyle/>
          <a:p>
            <a:pPr algn="just">
              <a:lnSpc>
                <a:spcPct val="150000"/>
              </a:lnSpc>
            </a:pPr>
            <a:r>
              <a:rPr lang="vi-VN" sz="4000" b="1">
                <a:solidFill>
                  <a:srgbClr val="C00000"/>
                </a:solidFill>
                <a:latin typeface="Arial" panose="020B0604020202020204" pitchFamily="34" charset="0"/>
                <a:cs typeface="Arial" panose="020B0604020202020204" pitchFamily="34" charset="0"/>
              </a:rPr>
              <a:t>Bài 5 (SGK - tr.31) </a:t>
            </a:r>
            <a:r>
              <a:rPr lang="en-US" sz="4000">
                <a:latin typeface="Arial" panose="020B0604020202020204" pitchFamily="34" charset="0"/>
                <a:cs typeface="Arial" panose="020B0604020202020204" pitchFamily="34" charset="0"/>
              </a:rPr>
              <a:t>Xét tính chẵn, lẻ của các hàm số: </a:t>
            </a:r>
          </a:p>
          <a:p>
            <a:pPr algn="just">
              <a:lnSpc>
                <a:spcPct val="150000"/>
              </a:lnSpc>
            </a:pPr>
            <a:r>
              <a:rPr lang="en-US" sz="4000">
                <a:latin typeface="Arial" panose="020B0604020202020204" pitchFamily="34" charset="0"/>
                <a:cs typeface="Arial" panose="020B0604020202020204" pitchFamily="34" charset="0"/>
              </a:rPr>
              <a:t>a) y</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sinxcosx;</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b) y</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tanx</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cotx;</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c) y</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sin</a:t>
            </a:r>
            <a:r>
              <a:rPr lang="vi-VN" sz="4000" baseline="30000">
                <a:latin typeface="Arial" panose="020B0604020202020204" pitchFamily="34" charset="0"/>
                <a:cs typeface="Arial" panose="020B0604020202020204" pitchFamily="34" charset="0"/>
              </a:rPr>
              <a:t>2</a:t>
            </a:r>
            <a:r>
              <a:rPr lang="en-US" sz="4000">
                <a:latin typeface="Arial" panose="020B0604020202020204" pitchFamily="34" charset="0"/>
                <a:cs typeface="Arial" panose="020B0604020202020204" pitchFamily="34" charset="0"/>
              </a:rPr>
              <a:t>x. </a:t>
            </a:r>
          </a:p>
        </p:txBody>
      </p:sp>
      <p:grpSp>
        <p:nvGrpSpPr>
          <p:cNvPr id="4" name="Group 3"/>
          <p:cNvGrpSpPr/>
          <p:nvPr/>
        </p:nvGrpSpPr>
        <p:grpSpPr>
          <a:xfrm>
            <a:off x="8042909" y="3158792"/>
            <a:ext cx="2202182" cy="1465838"/>
            <a:chOff x="11559260" y="1415572"/>
            <a:chExt cx="2202182" cy="1465837"/>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6" name="TextBox 5"/>
            <p:cNvSpPr txBox="1"/>
            <p:nvPr/>
          </p:nvSpPr>
          <p:spPr>
            <a:xfrm>
              <a:off x="11860252" y="1730429"/>
              <a:ext cx="1600200" cy="707886"/>
            </a:xfrm>
            <a:prstGeom prst="rect">
              <a:avLst/>
            </a:prstGeom>
            <a:noFill/>
          </p:spPr>
          <p:txBody>
            <a:bodyPr wrap="square" rtlCol="0">
              <a:spAutoFit/>
            </a:bodyPr>
            <a:lstStyle/>
            <a:p>
              <a:pPr algn="ctr"/>
              <a:r>
                <a:rPr lang="vi-VN" sz="4000" b="1">
                  <a:solidFill>
                    <a:prstClr val="black"/>
                  </a:solidFill>
                  <a:cs typeface="Arial" panose="020B0604020202020204" pitchFamily="34" charset="0"/>
                </a:rPr>
                <a:t>Giải</a:t>
              </a:r>
              <a:endParaRPr lang="en-US" sz="4000" b="1">
                <a:solidFill>
                  <a:prstClr val="black"/>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7" name="Rectangle 6"/>
              <p:cNvSpPr/>
              <p:nvPr/>
            </p:nvSpPr>
            <p:spPr>
              <a:xfrm>
                <a:off x="1680209" y="4939487"/>
                <a:ext cx="12725400" cy="3785652"/>
              </a:xfrm>
              <a:prstGeom prst="rect">
                <a:avLst/>
              </a:prstGeom>
            </p:spPr>
            <p:txBody>
              <a:bodyPr wrap="square">
                <a:spAutoFit/>
              </a:bodyPr>
              <a:lstStyle/>
              <a:p>
                <a:pPr algn="just">
                  <a:lnSpc>
                    <a:spcPct val="150000"/>
                  </a:lnSpc>
                  <a:spcAft>
                    <a:spcPts val="0"/>
                  </a:spcAft>
                </a:pPr>
                <a:r>
                  <a:rPr lang="vi-VN" sz="4000">
                    <a:latin typeface="Arial" panose="020B0604020202020204" pitchFamily="34" charset="0"/>
                    <a:ea typeface="Times New Roman" panose="02020603050405020304" pitchFamily="18" charset="0"/>
                    <a:cs typeface="Arial" panose="020B0604020202020204" pitchFamily="34" charset="0"/>
                  </a:rPr>
                  <a:t>a) Xét hàm số </a:t>
                </a:r>
                <a14:m>
                  <m:oMath xmlns:m="http://schemas.openxmlformats.org/officeDocument/2006/math">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𝑓</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vi-VN" sz="4000">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𝐷</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ℝ</m:t>
                    </m:r>
                  </m:oMath>
                </a14:m>
                <a:r>
                  <a:rPr lang="vi-VN"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14:m>
                  <m:oMath xmlns:m="http://schemas.openxmlformats.org/officeDocument/2006/math">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𝐷</m:t>
                    </m:r>
                  </m:oMath>
                </a14:m>
                <a:r>
                  <a:rPr lang="vi-VN" sz="4000">
                    <a:effectLst/>
                    <a:latin typeface="Arial" panose="020B0604020202020204" pitchFamily="34" charset="0"/>
                    <a:ea typeface="Times New Roman" panose="02020603050405020304" pitchFamily="18" charset="0"/>
                    <a:cs typeface="Arial" panose="020B0604020202020204" pitchFamily="34" charset="0"/>
                  </a:rPr>
                  <a:t> thì </a:t>
                </a:r>
                <a14:m>
                  <m:oMath xmlns:m="http://schemas.openxmlformats.org/officeDocument/2006/math">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𝐷</m:t>
                    </m:r>
                  </m:oMath>
                </a14:m>
                <a:r>
                  <a:rPr lang="vi-VN"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14:m>
                  <m:oMath xmlns:m="http://schemas.openxmlformats.org/officeDocument/2006/math">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𝑓</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d>
                      </m:e>
                    </m:func>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e>
                    </m:func>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𝑓</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vi-VN" sz="4000">
                    <a:effectLst/>
                    <a:latin typeface="Arial" panose="020B0604020202020204" pitchFamily="34" charset="0"/>
                    <a:ea typeface="Times New Roman" panose="02020603050405020304" pitchFamily="18" charset="0"/>
                    <a:cs typeface="Arial" panose="020B0604020202020204" pitchFamily="34" charset="0"/>
                  </a:rPr>
                  <a:t>Do đó hàm số </a:t>
                </a:r>
                <a14:m>
                  <m:oMath xmlns:m="http://schemas.openxmlformats.org/officeDocument/2006/math">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vi-VN" sz="4000">
                    <a:effectLst/>
                    <a:latin typeface="Arial" panose="020B0604020202020204" pitchFamily="34" charset="0"/>
                    <a:ea typeface="Times New Roman" panose="02020603050405020304" pitchFamily="18" charset="0"/>
                    <a:cs typeface="Arial" panose="020B0604020202020204" pitchFamily="34" charset="0"/>
                  </a:rPr>
                  <a:t> là hàm số lẻ.</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680209" y="4939487"/>
                <a:ext cx="12725400" cy="3785652"/>
              </a:xfrm>
              <a:prstGeom prst="rect">
                <a:avLst/>
              </a:prstGeom>
              <a:blipFill rotWithShape="0">
                <a:blip r:embed="rId4"/>
                <a:stretch>
                  <a:fillRect l="-1725" b="-3060"/>
                </a:stretch>
              </a:blipFill>
            </p:spPr>
            <p:txBody>
              <a:bodyPr/>
              <a:lstStyle/>
              <a:p>
                <a:r>
                  <a:rPr lang="en-US">
                    <a:noFill/>
                  </a:rPr>
                  <a:t> </a:t>
                </a:r>
              </a:p>
            </p:txBody>
          </p:sp>
        </mc:Fallback>
      </mc:AlternateContent>
      <p:pic>
        <p:nvPicPr>
          <p:cNvPr id="8" name="Picture 11"/>
          <p:cNvPicPr>
            <a:picLocks noChangeAspect="1"/>
          </p:cNvPicPr>
          <p:nvPr/>
        </p:nvPicPr>
        <p:blipFill>
          <a:blip r:embed="rId5"/>
          <a:srcRect/>
          <a:stretch>
            <a:fillRect/>
          </a:stretch>
        </p:blipFill>
        <p:spPr>
          <a:xfrm>
            <a:off x="13182600" y="5944373"/>
            <a:ext cx="4893101" cy="4342627"/>
          </a:xfrm>
          <a:prstGeom prst="rect">
            <a:avLst/>
          </a:prstGeom>
        </p:spPr>
      </p:pic>
    </p:spTree>
    <p:extLst>
      <p:ext uri="{BB962C8B-B14F-4D97-AF65-F5344CB8AC3E}">
        <p14:creationId xmlns:p14="http://schemas.microsoft.com/office/powerpoint/2010/main" val="199777230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mc:AlternateContent xmlns:mc="http://schemas.openxmlformats.org/markup-compatibility/2006" xmlns:a14="http://schemas.microsoft.com/office/drawing/2010/main">
        <mc:Choice Requires="a14">
          <p:sp>
            <p:nvSpPr>
              <p:cNvPr id="3" name="Rectangle 2"/>
              <p:cNvSpPr/>
              <p:nvPr/>
            </p:nvSpPr>
            <p:spPr>
              <a:xfrm>
                <a:off x="914400" y="334082"/>
                <a:ext cx="15773400" cy="5160772"/>
              </a:xfrm>
              <a:prstGeom prst="rect">
                <a:avLst/>
              </a:prstGeom>
            </p:spPr>
            <p:txBody>
              <a:bodyPr wrap="square">
                <a:spAutoFit/>
              </a:bodyPr>
              <a:lstStyle/>
              <a:p>
                <a:pPr algn="just">
                  <a:lnSpc>
                    <a:spcPct val="150000"/>
                  </a:lnSpc>
                  <a:spcAft>
                    <a:spcPts val="0"/>
                  </a:spcAft>
                </a:pPr>
                <a:r>
                  <a:rPr lang="vi-VN" sz="4000">
                    <a:latin typeface="Arial" panose="020B0604020202020204" pitchFamily="34" charset="0"/>
                    <a:ea typeface="Times New Roman" panose="02020603050405020304" pitchFamily="18" charset="0"/>
                    <a:cs typeface="Arial" panose="020B0604020202020204" pitchFamily="34" charset="0"/>
                  </a:rPr>
                  <a:t>b) Xét hàm số </a:t>
                </a:r>
                <a14:m>
                  <m:oMath xmlns:m="http://schemas.openxmlformats.org/officeDocument/2006/math">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𝑓</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vi-VN" sz="4000">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𝐷</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ℝ</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𝜋</m:t>
                        </m:r>
                      </m:e>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ℤ</m:t>
                        </m:r>
                      </m:e>
                    </m:d>
                  </m:oMath>
                </a14:m>
                <a:r>
                  <a:rPr lang="vi-VN"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𝐷</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Times New Roman" panose="02020603050405020304" pitchFamily="18" charset="0"/>
                    <a:cs typeface="Arial" panose="020B0604020202020204" pitchFamily="34" charset="0"/>
                  </a:rPr>
                  <a:t>thì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𝐷</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𝑓</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d>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d>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e>
                    </m:d>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e>
                    </m:d>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𝑓</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Do đó hàm số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en-US" sz="4000">
                    <a:effectLst/>
                    <a:latin typeface="Arial" panose="020B0604020202020204" pitchFamily="34" charset="0"/>
                    <a:ea typeface="Times New Roman" panose="02020603050405020304" pitchFamily="18" charset="0"/>
                    <a:cs typeface="Arial" panose="020B0604020202020204" pitchFamily="34" charset="0"/>
                  </a:rPr>
                  <a:t> là hàm số lẻ.</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914400" y="334082"/>
                <a:ext cx="15773400" cy="5160772"/>
              </a:xfrm>
              <a:prstGeom prst="rect">
                <a:avLst/>
              </a:prstGeom>
              <a:blipFill rotWithShape="0">
                <a:blip r:embed="rId3"/>
                <a:stretch>
                  <a:fillRect l="-1352" r="-773" b="-20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914400" y="5828936"/>
                <a:ext cx="11582400" cy="3785652"/>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c) Xét hàm số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𝑓</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en-US" sz="4000">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𝐷</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ℝ</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𝐷</m:t>
                    </m:r>
                  </m:oMath>
                </a14:m>
                <a:r>
                  <a:rPr lang="en-US" sz="4000">
                    <a:effectLst/>
                    <a:latin typeface="Arial" panose="020B0604020202020204" pitchFamily="34" charset="0"/>
                    <a:ea typeface="Times New Roman" panose="02020603050405020304" pitchFamily="18" charset="0"/>
                    <a:cs typeface="Arial" panose="020B0604020202020204" pitchFamily="34" charset="0"/>
                  </a:rPr>
                  <a:t> thì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𝐷</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𝑓</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e>
                        </m:d>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𝑓</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Vậy hàm số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en-US" sz="4000">
                    <a:effectLst/>
                    <a:latin typeface="Arial" panose="020B0604020202020204" pitchFamily="34" charset="0"/>
                    <a:ea typeface="Times New Roman" panose="02020603050405020304" pitchFamily="18" charset="0"/>
                    <a:cs typeface="Arial" panose="020B0604020202020204" pitchFamily="34" charset="0"/>
                  </a:rPr>
                  <a:t> là hàm số chẵn.</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914400" y="5828936"/>
                <a:ext cx="11582400" cy="3785652"/>
              </a:xfrm>
              <a:prstGeom prst="rect">
                <a:avLst/>
              </a:prstGeom>
              <a:blipFill rotWithShape="0">
                <a:blip r:embed="rId4"/>
                <a:stretch>
                  <a:fillRect l="-1842" b="-3060"/>
                </a:stretch>
              </a:blipFill>
            </p:spPr>
            <p:txBody>
              <a:bodyPr/>
              <a:lstStyle/>
              <a:p>
                <a:r>
                  <a:rPr lang="en-US">
                    <a:noFill/>
                  </a:rPr>
                  <a:t> </a:t>
                </a:r>
              </a:p>
            </p:txBody>
          </p:sp>
        </mc:Fallback>
      </mc:AlternateContent>
      <p:pic>
        <p:nvPicPr>
          <p:cNvPr id="5" name="Picture 11"/>
          <p:cNvPicPr>
            <a:picLocks noChangeAspect="1"/>
          </p:cNvPicPr>
          <p:nvPr/>
        </p:nvPicPr>
        <p:blipFill>
          <a:blip r:embed="rId5"/>
          <a:srcRect/>
          <a:stretch>
            <a:fillRect/>
          </a:stretch>
        </p:blipFill>
        <p:spPr>
          <a:xfrm>
            <a:off x="13182600" y="5944373"/>
            <a:ext cx="4893101" cy="4342627"/>
          </a:xfrm>
          <a:prstGeom prst="rect">
            <a:avLst/>
          </a:prstGeom>
        </p:spPr>
      </p:pic>
    </p:spTree>
    <p:extLst>
      <p:ext uri="{BB962C8B-B14F-4D97-AF65-F5344CB8AC3E}">
        <p14:creationId xmlns:p14="http://schemas.microsoft.com/office/powerpoint/2010/main" val="56087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grpSp>
        <p:nvGrpSpPr>
          <p:cNvPr id="13" name="Group 3"/>
          <p:cNvGrpSpPr/>
          <p:nvPr/>
        </p:nvGrpSpPr>
        <p:grpSpPr>
          <a:xfrm>
            <a:off x="609602" y="495301"/>
            <a:ext cx="17002907" cy="1718240"/>
            <a:chOff x="0" y="0"/>
            <a:chExt cx="4478132" cy="474202"/>
          </a:xfrm>
        </p:grpSpPr>
        <p:sp>
          <p:nvSpPr>
            <p:cNvPr id="1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txBody>
            <a:bodyPr/>
            <a:lstStyle/>
            <a:p>
              <a:endParaRPr lang="en-US"/>
            </a:p>
          </p:txBody>
        </p:sp>
        <p:sp>
          <p:nvSpPr>
            <p:cNvPr id="15" name="TextBox 5"/>
            <p:cNvSpPr txBox="1"/>
            <p:nvPr/>
          </p:nvSpPr>
          <p:spPr>
            <a:xfrm>
              <a:off x="88900" y="-38100"/>
              <a:ext cx="635000" cy="444500"/>
            </a:xfrm>
            <a:prstGeom prst="rect">
              <a:avLst/>
            </a:prstGeom>
          </p:spPr>
          <p:txBody>
            <a:bodyPr lIns="50801" tIns="50801" rIns="50801" bIns="50801" rtlCol="0" anchor="ctr"/>
            <a:lstStyle/>
            <a:p>
              <a:pPr algn="ctr">
                <a:lnSpc>
                  <a:spcPts val="2748"/>
                </a:lnSpc>
              </a:pPr>
              <a:endParaRPr>
                <a:solidFill>
                  <a:prstClr val="black"/>
                </a:solidFill>
              </a:endParaRPr>
            </a:p>
          </p:txBody>
        </p:sp>
      </p:grpSp>
      <p:sp>
        <p:nvSpPr>
          <p:cNvPr id="16" name="TextBox 15"/>
          <p:cNvSpPr txBox="1"/>
          <p:nvPr/>
        </p:nvSpPr>
        <p:spPr>
          <a:xfrm>
            <a:off x="3586553" y="518161"/>
            <a:ext cx="11049000" cy="1427570"/>
          </a:xfrm>
          <a:prstGeom prst="rect">
            <a:avLst/>
          </a:prstGeom>
          <a:noFill/>
        </p:spPr>
        <p:txBody>
          <a:bodyPr wrap="square" rtlCol="0">
            <a:spAutoFit/>
          </a:bodyPr>
          <a:lstStyle/>
          <a:p>
            <a:pPr algn="ctr">
              <a:lnSpc>
                <a:spcPct val="150000"/>
              </a:lnSpc>
            </a:pPr>
            <a:r>
              <a:rPr lang="vi-VN" sz="6600" b="1">
                <a:solidFill>
                  <a:prstClr val="white"/>
                </a:solidFill>
                <a:cs typeface="Arial" panose="020B0604020202020204" pitchFamily="34" charset="0"/>
              </a:rPr>
              <a:t>VẬN DỤNG</a:t>
            </a:r>
            <a:endParaRPr lang="en-US" sz="6600" b="1" dirty="0">
              <a:solidFill>
                <a:prstClr val="white"/>
              </a:solidFill>
              <a:latin typeface="Arial" panose="020B0604020202020204" pitchFamily="34" charset="0"/>
              <a:cs typeface="Arial" panose="020B0604020202020204" pitchFamily="34" charset="0"/>
            </a:endParaRPr>
          </a:p>
        </p:txBody>
      </p:sp>
      <p:sp>
        <p:nvSpPr>
          <p:cNvPr id="17" name="Freeform 9"/>
          <p:cNvSpPr/>
          <p:nvPr/>
        </p:nvSpPr>
        <p:spPr>
          <a:xfrm rot="-5400000">
            <a:off x="2555230" y="1612267"/>
            <a:ext cx="6059835" cy="9276006"/>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r:embed="rId3">
              <a:extLst>
                <a:ext uri="{96DAC541-7B7A-43D3-8B79-37D633B846F1}">
                  <asvg:svgBlip xmlns:asvg="http://schemas.microsoft.com/office/drawing/2016/SVG/main" xmlns="" r:embed="rId4"/>
                </a:ext>
              </a:extLst>
            </a:blip>
            <a:stretch>
              <a:fillRect l="-519" r="-519"/>
            </a:stretch>
          </a:blipFill>
        </p:spPr>
        <p:txBody>
          <a:bodyPr/>
          <a:lstStyle/>
          <a:p>
            <a:endParaRPr lang="en-US"/>
          </a:p>
        </p:txBody>
      </p:sp>
      <p:sp>
        <p:nvSpPr>
          <p:cNvPr id="19" name="Freeform 6"/>
          <p:cNvSpPr/>
          <p:nvPr/>
        </p:nvSpPr>
        <p:spPr>
          <a:xfrm rot="7280514" flipH="1">
            <a:off x="8022190" y="7948107"/>
            <a:ext cx="2735835" cy="2709876"/>
          </a:xfrm>
          <a:custGeom>
            <a:avLst/>
            <a:gdLst/>
            <a:ahLst/>
            <a:cxnLst/>
            <a:rect l="l" t="t" r="r" b="b"/>
            <a:pathLst>
              <a:path w="3423267" h="3484241">
                <a:moveTo>
                  <a:pt x="3423266" y="0"/>
                </a:moveTo>
                <a:lnTo>
                  <a:pt x="0" y="0"/>
                </a:lnTo>
                <a:lnTo>
                  <a:pt x="0" y="3484241"/>
                </a:lnTo>
                <a:lnTo>
                  <a:pt x="3423266" y="3484241"/>
                </a:lnTo>
                <a:lnTo>
                  <a:pt x="3423266"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Rectangle 9"/>
          <p:cNvSpPr/>
          <p:nvPr/>
        </p:nvSpPr>
        <p:spPr>
          <a:xfrm>
            <a:off x="2152652" y="3989844"/>
            <a:ext cx="7410448" cy="4029501"/>
          </a:xfrm>
          <a:prstGeom prst="rect">
            <a:avLst/>
          </a:prstGeom>
        </p:spPr>
        <p:txBody>
          <a:bodyPr wrap="square">
            <a:spAutoFit/>
          </a:bodyPr>
          <a:lstStyle/>
          <a:p>
            <a:pPr algn="just">
              <a:lnSpc>
                <a:spcPct val="150000"/>
              </a:lnSpc>
            </a:pPr>
            <a:r>
              <a:rPr lang="vi-VN" sz="4400" b="1">
                <a:solidFill>
                  <a:srgbClr val="C00000"/>
                </a:solidFill>
                <a:latin typeface="Arial" panose="020B0604020202020204" pitchFamily="34" charset="0"/>
                <a:cs typeface="Arial" panose="020B0604020202020204" pitchFamily="34" charset="0"/>
              </a:rPr>
              <a:t>Bài 7 (SGK - tr.31) </a:t>
            </a:r>
            <a:r>
              <a:rPr lang="vi-VN" sz="4400">
                <a:latin typeface="Arial" panose="020B0604020202020204" pitchFamily="34" charset="0"/>
                <a:cs typeface="Arial" panose="020B0604020202020204" pitchFamily="34" charset="0"/>
              </a:rPr>
              <a:t>Trong bài toán mở đầu, hãy chỉ ra một số giá trị của x để ống đựng nước cách mặt nước 2m. </a:t>
            </a:r>
            <a:endParaRPr lang="en-US" sz="4400">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72800" y="2291436"/>
            <a:ext cx="7043787" cy="7043787"/>
          </a:xfrm>
          <a:prstGeom prst="rect">
            <a:avLst/>
          </a:prstGeom>
        </p:spPr>
      </p:pic>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646919"/>
            <a:ext cx="5715000" cy="647778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0" y="266700"/>
            <a:ext cx="6270537" cy="6858000"/>
          </a:xfrm>
          <a:prstGeom prst="rect">
            <a:avLst/>
          </a:prstGeom>
        </p:spPr>
      </p:pic>
      <p:sp>
        <p:nvSpPr>
          <p:cNvPr id="5" name="Right Arrow 4"/>
          <p:cNvSpPr/>
          <p:nvPr/>
        </p:nvSpPr>
        <p:spPr>
          <a:xfrm>
            <a:off x="1447800" y="7861332"/>
            <a:ext cx="1676400" cy="1058312"/>
          </a:xfrm>
          <a:prstGeom prst="rightArrow">
            <a:avLst/>
          </a:prstGeom>
          <a:solidFill>
            <a:srgbClr val="FF0000"/>
          </a:solidFill>
          <a:ln w="57150">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Rectangle 5"/>
              <p:cNvSpPr/>
              <p:nvPr/>
            </p:nvSpPr>
            <p:spPr>
              <a:xfrm>
                <a:off x="3581400" y="7391400"/>
                <a:ext cx="13716000" cy="1998176"/>
              </a:xfrm>
              <a:prstGeom prst="rect">
                <a:avLst/>
              </a:prstGeom>
            </p:spPr>
            <p:txBody>
              <a:bodyPr wrap="square">
                <a:spAutoFit/>
              </a:bodyPr>
              <a:lstStyle/>
              <a:p>
                <a:pPr algn="just">
                  <a:lnSpc>
                    <a:spcPct val="150000"/>
                  </a:lnSpc>
                  <a:spcAft>
                    <a:spcPts val="0"/>
                  </a:spcAft>
                </a:pPr>
                <a:r>
                  <a:rPr lang="fr-FR" sz="4400">
                    <a:latin typeface="Arial" panose="020B0604020202020204" pitchFamily="34" charset="0"/>
                    <a:ea typeface="Times New Roman" panose="02020603050405020304" pitchFamily="18" charset="0"/>
                    <a:cs typeface="Arial" panose="020B0604020202020204" pitchFamily="34" charset="0"/>
                  </a:rPr>
                  <a:t>Ta nói hàm số </a:t>
                </a:r>
                <a14:m>
                  <m:oMath xmlns:m="http://schemas.openxmlformats.org/officeDocument/2006/math">
                    <m:r>
                      <a:rPr lang="en-US" sz="4400" i="1">
                        <a:effectLst/>
                        <a:latin typeface="Cambria Math" panose="02040503050406030204" pitchFamily="18" charset="0"/>
                        <a:ea typeface="Times New Roman" panose="02020603050405020304" pitchFamily="18" charset="0"/>
                        <a:cs typeface="Times New Roman" panose="02020603050405020304" pitchFamily="18" charset="0"/>
                      </a:rPr>
                      <m:t>𝑓</m:t>
                    </m:r>
                    <m:d>
                      <m:d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4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4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fr-FR" sz="4400">
                    <a:effectLst/>
                    <a:latin typeface="Arial" panose="020B0604020202020204" pitchFamily="34" charset="0"/>
                    <a:ea typeface="Times New Roman" panose="02020603050405020304" pitchFamily="18" charset="0"/>
                    <a:cs typeface="Arial" panose="020B0604020202020204" pitchFamily="34" charset="0"/>
                  </a:rPr>
                  <a:t> là hàm số chẵn; hàm số </a:t>
                </a:r>
                <a14:m>
                  <m:oMath xmlns:m="http://schemas.openxmlformats.org/officeDocument/2006/math">
                    <m:r>
                      <a:rPr lang="en-US" sz="4400" i="1">
                        <a:effectLst/>
                        <a:latin typeface="Cambria Math" panose="02040503050406030204" pitchFamily="18" charset="0"/>
                        <a:ea typeface="Times New Roman" panose="02020603050405020304" pitchFamily="18" charset="0"/>
                        <a:cs typeface="Times New Roman" panose="02020603050405020304" pitchFamily="18" charset="0"/>
                      </a:rPr>
                      <m:t>𝑔</m:t>
                    </m:r>
                    <m:d>
                      <m:d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4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4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fr-FR" sz="4400">
                    <a:effectLst/>
                    <a:latin typeface="Arial" panose="020B0604020202020204" pitchFamily="34" charset="0"/>
                    <a:ea typeface="Times New Roman" panose="02020603050405020304" pitchFamily="18" charset="0"/>
                    <a:cs typeface="Arial" panose="020B0604020202020204" pitchFamily="34" charset="0"/>
                  </a:rPr>
                  <a:t> là hàm số lẻ.</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581400" y="7391400"/>
                <a:ext cx="13716000" cy="1998176"/>
              </a:xfrm>
              <a:prstGeom prst="rect">
                <a:avLst/>
              </a:prstGeom>
              <a:blipFill rotWithShape="0">
                <a:blip r:embed="rId5"/>
                <a:stretch>
                  <a:fillRect l="-1822" r="-1778" b="-13456"/>
                </a:stretch>
              </a:blipFill>
            </p:spPr>
            <p:txBody>
              <a:bodyPr/>
              <a:lstStyle/>
              <a:p>
                <a:r>
                  <a:rPr lang="en-US">
                    <a:noFill/>
                  </a:rPr>
                  <a:t> </a:t>
                </a:r>
              </a:p>
            </p:txBody>
          </p:sp>
        </mc:Fallback>
      </mc:AlternateContent>
    </p:spTree>
    <p:extLst>
      <p:ext uri="{BB962C8B-B14F-4D97-AF65-F5344CB8AC3E}">
        <p14:creationId xmlns:p14="http://schemas.microsoft.com/office/powerpoint/2010/main" val="77981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grpSp>
        <p:nvGrpSpPr>
          <p:cNvPr id="3" name="Group 2"/>
          <p:cNvGrpSpPr/>
          <p:nvPr/>
        </p:nvGrpSpPr>
        <p:grpSpPr>
          <a:xfrm>
            <a:off x="7772400" y="613700"/>
            <a:ext cx="2202182" cy="1465838"/>
            <a:chOff x="11559260" y="1415572"/>
            <a:chExt cx="2202182" cy="1465837"/>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5" name="TextBox 4"/>
            <p:cNvSpPr txBox="1"/>
            <p:nvPr/>
          </p:nvSpPr>
          <p:spPr>
            <a:xfrm>
              <a:off x="11860252" y="1730429"/>
              <a:ext cx="1600200" cy="707886"/>
            </a:xfrm>
            <a:prstGeom prst="rect">
              <a:avLst/>
            </a:prstGeom>
            <a:noFill/>
          </p:spPr>
          <p:txBody>
            <a:bodyPr wrap="square" rtlCol="0">
              <a:spAutoFit/>
            </a:bodyPr>
            <a:lstStyle/>
            <a:p>
              <a:pPr algn="ctr"/>
              <a:r>
                <a:rPr lang="vi-VN" sz="4000" b="1">
                  <a:solidFill>
                    <a:prstClr val="black"/>
                  </a:solidFill>
                  <a:cs typeface="Arial" panose="020B0604020202020204" pitchFamily="34" charset="0"/>
                </a:rPr>
                <a:t>Giải</a:t>
              </a:r>
              <a:endParaRPr lang="en-US" sz="4000" b="1">
                <a:solidFill>
                  <a:prstClr val="black"/>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 name="Rectangle 5"/>
              <p:cNvSpPr/>
              <p:nvPr/>
            </p:nvSpPr>
            <p:spPr>
              <a:xfrm>
                <a:off x="838200" y="2079538"/>
                <a:ext cx="17228818" cy="7387150"/>
              </a:xfrm>
              <a:prstGeom prst="rect">
                <a:avLst/>
              </a:prstGeom>
            </p:spPr>
            <p:txBody>
              <a:bodyPr wrap="square">
                <a:spAutoFit/>
              </a:bodyPr>
              <a:lstStyle/>
              <a:p>
                <a:pPr algn="just">
                  <a:lnSpc>
                    <a:spcPct val="140000"/>
                  </a:lnSpc>
                  <a:spcAft>
                    <a:spcPts val="0"/>
                  </a:spcAft>
                </a:pPr>
                <a:r>
                  <a:rPr lang="fr-FR" sz="4000">
                    <a:latin typeface="Arial" panose="020B0604020202020204" pitchFamily="34" charset="0"/>
                    <a:ea typeface="Calibri" panose="020F0502020204030204" pitchFamily="34" charset="0"/>
                    <a:cs typeface="Arial" panose="020B0604020202020204" pitchFamily="34" charset="0"/>
                  </a:rPr>
                  <a:t>Để ống đựng nước cách mặt nước 2m thì </a:t>
                </a:r>
                <a14:m>
                  <m:oMath xmlns:m="http://schemas.openxmlformats.org/officeDocument/2006/math">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h</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y</m:t>
                        </m:r>
                      </m:e>
                    </m:d>
                    <m:r>
                      <a:rPr lang="fr-FR" sz="4000">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Hay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2,5.</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π</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e>
                        </m:func>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Suy ra </a:t>
                </a: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2,5</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π</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e>
                        </m:d>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+2=2</m:t>
                    </m:r>
                  </m:oMath>
                </a14:m>
                <a:r>
                  <a:rPr lang="en-US" sz="4000">
                    <a:effectLst/>
                    <a:latin typeface="Arial" panose="020B0604020202020204" pitchFamily="34" charset="0"/>
                    <a:ea typeface="Times New Roman" panose="02020603050405020304" pitchFamily="18" charset="0"/>
                    <a:cs typeface="Arial" panose="020B0604020202020204" pitchFamily="34" charset="0"/>
                  </a:rPr>
                  <a:t> hoặc </a:t>
                </a: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2,5.</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π</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spcAft>
                    <a:spcPts val="0"/>
                  </a:spcAft>
                </a:pPr>
                <a:r>
                  <a:rPr lang="vi-VN" sz="4000">
                    <a:effectLst/>
                    <a:ea typeface="Calibri" panose="020F0502020204030204" pitchFamily="34" charset="0"/>
                    <a:cs typeface="Times New Roman" panose="02020603050405020304" pitchFamily="18" charset="0"/>
                  </a:rPr>
                  <a:t>Với </a:t>
                </a:r>
                <a14:m>
                  <m:oMath xmlns:m="http://schemas.openxmlformats.org/officeDocument/2006/math">
                    <m:r>
                      <a:rPr lang="vi-VN" sz="4000">
                        <a:effectLst/>
                        <a:latin typeface="Cambria Math" panose="02040503050406030204" pitchFamily="18" charset="0"/>
                        <a:ea typeface="Calibri" panose="020F0502020204030204" pitchFamily="34" charset="0"/>
                        <a:cs typeface="Times New Roman" panose="02020603050405020304" pitchFamily="18" charset="0"/>
                      </a:rPr>
                      <m:t>2,5.</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πx</m:t>
                            </m:r>
                            <m:r>
                              <a:rPr lang="vi-VN"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vi-VN" sz="4000">
                                    <a:effectLst/>
                                    <a:latin typeface="Cambria Math" panose="02040503050406030204" pitchFamily="18" charset="0"/>
                                    <a:ea typeface="Calibri" panose="020F0502020204030204" pitchFamily="34" charset="0"/>
                                    <a:cs typeface="Times New Roman" panose="02020603050405020304" pitchFamily="18" charset="0"/>
                                  </a:rPr>
                                  <m:t>2</m:t>
                                </m:r>
                              </m:den>
                            </m:f>
                          </m:e>
                        </m:d>
                      </m:e>
                    </m:func>
                    <m:r>
                      <a:rPr lang="vi-VN" sz="4000">
                        <a:effectLst/>
                        <a:latin typeface="Cambria Math" panose="02040503050406030204" pitchFamily="18" charset="0"/>
                        <a:ea typeface="Calibri" panose="020F0502020204030204" pitchFamily="34" charset="0"/>
                        <a:cs typeface="Times New Roman" panose="02020603050405020304" pitchFamily="18" charset="0"/>
                      </a:rPr>
                      <m:t>+2=2⟺</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πx</m:t>
                            </m:r>
                            <m:r>
                              <a:rPr lang="vi-VN"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vi-VN" sz="4000">
                                    <a:effectLst/>
                                    <a:latin typeface="Cambria Math" panose="02040503050406030204" pitchFamily="18" charset="0"/>
                                    <a:ea typeface="Calibri" panose="020F0502020204030204" pitchFamily="34" charset="0"/>
                                    <a:cs typeface="Times New Roman" panose="02020603050405020304" pitchFamily="18" charset="0"/>
                                  </a:rPr>
                                  <m:t>2</m:t>
                                </m:r>
                              </m:den>
                            </m:f>
                          </m:e>
                        </m:d>
                      </m:e>
                    </m:func>
                    <m:r>
                      <a:rPr lang="vi-VN" sz="4000">
                        <a:effectLst/>
                        <a:latin typeface="Cambria Math" panose="02040503050406030204" pitchFamily="18" charset="0"/>
                        <a:ea typeface="Calibri" panose="020F0502020204030204" pitchFamily="34" charset="0"/>
                        <a:cs typeface="Times New Roman" panose="02020603050405020304" pitchFamily="18" charset="0"/>
                      </a:rPr>
                      <m:t>=0⟺2</m:t>
                    </m:r>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πx</m:t>
                    </m:r>
                    <m:r>
                      <a:rPr lang="vi-VN"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vi-VN" sz="4000">
                            <a:effectLst/>
                            <a:latin typeface="Cambria Math" panose="02040503050406030204" pitchFamily="18" charset="0"/>
                            <a:ea typeface="Calibri" panose="020F0502020204030204" pitchFamily="34" charset="0"/>
                            <a:cs typeface="Times New Roman" panose="02020603050405020304" pitchFamily="18" charset="0"/>
                          </a:rPr>
                          <m:t>2</m:t>
                        </m:r>
                      </m:den>
                    </m:f>
                    <m:r>
                      <a:rPr lang="vi-VN"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kπ</m:t>
                    </m:r>
                    <m:r>
                      <a:rPr lang="vi-VN"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k</m:t>
                    </m:r>
                    <m:r>
                      <a:rPr lang="vi-VN" sz="4000">
                        <a:effectLst/>
                        <a:latin typeface="Cambria Math" panose="02040503050406030204" pitchFamily="18" charset="0"/>
                        <a:ea typeface="Calibri" panose="020F0502020204030204" pitchFamily="34" charset="0"/>
                        <a:cs typeface="Times New Roman" panose="02020603050405020304" pitchFamily="18" charset="0"/>
                      </a:rPr>
                      <m:t>∈</m:t>
                    </m:r>
                    <m:r>
                      <a:rPr lang="vi-VN" sz="4000" i="1">
                        <a:effectLst/>
                        <a:latin typeface="Cambria Math" panose="02040503050406030204" pitchFamily="18" charset="0"/>
                        <a:ea typeface="Calibri" panose="020F0502020204030204" pitchFamily="34" charset="0"/>
                        <a:cs typeface="Times New Roman" panose="02020603050405020304" pitchFamily="18" charset="0"/>
                      </a:rPr>
                      <m:t>ℤ</m:t>
                    </m:r>
                  </m:oMath>
                </a14:m>
                <a:r>
                  <a:rPr lang="vi-VN"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spcAft>
                    <a:spcPts val="0"/>
                  </a:spcAft>
                </a:pPr>
                <a14:m>
                  <m:oMath xmlns:m="http://schemas.openxmlformats.org/officeDocument/2006/math">
                    <m:r>
                      <a:rPr lang="vi-VN"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x</m:t>
                    </m:r>
                    <m:r>
                      <a:rPr lang="vi-VN"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k</m:t>
                        </m:r>
                        <m:r>
                          <a:rPr lang="vi-VN"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4000">
                            <a:effectLst/>
                            <a:latin typeface="Cambria Math" panose="02040503050406030204" pitchFamily="18" charset="0"/>
                            <a:ea typeface="Calibri" panose="020F0502020204030204" pitchFamily="34" charset="0"/>
                            <a:cs typeface="Times New Roman" panose="02020603050405020304" pitchFamily="18" charset="0"/>
                          </a:rPr>
                          <m:t>4</m:t>
                        </m:r>
                      </m:den>
                    </m:f>
                    <m:r>
                      <a:rPr lang="vi-VN"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k</m:t>
                    </m:r>
                    <m:r>
                      <a:rPr lang="vi-VN" sz="4000">
                        <a:effectLst/>
                        <a:latin typeface="Cambria Math" panose="02040503050406030204" pitchFamily="18" charset="0"/>
                        <a:ea typeface="Calibri" panose="020F0502020204030204" pitchFamily="34" charset="0"/>
                        <a:cs typeface="Times New Roman" panose="02020603050405020304" pitchFamily="18" charset="0"/>
                      </a:rPr>
                      <m:t>∈</m:t>
                    </m:r>
                    <m:r>
                      <a:rPr lang="vi-VN" sz="4000" i="1">
                        <a:effectLst/>
                        <a:latin typeface="Cambria Math" panose="02040503050406030204" pitchFamily="18" charset="0"/>
                        <a:ea typeface="Calibri" panose="020F0502020204030204" pitchFamily="34" charset="0"/>
                        <a:cs typeface="Times New Roman" panose="02020603050405020304" pitchFamily="18" charset="0"/>
                      </a:rPr>
                      <m:t>ℤ</m:t>
                    </m:r>
                  </m:oMath>
                </a14:m>
                <a:r>
                  <a:rPr lang="vi-VN"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x</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a:effectLst/>
                            <a:latin typeface="Cambria Math" panose="02040503050406030204" pitchFamily="18" charset="0"/>
                            <a:ea typeface="Times New Roman" panose="02020603050405020304" pitchFamily="18" charset="0"/>
                            <a:cs typeface="Times New Roman" panose="02020603050405020304" pitchFamily="18" charset="0"/>
                          </a:rPr>
                          <m:t>…; </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400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400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vi-VN" sz="4000">
                                <a:effectLst/>
                                <a:latin typeface="Cambria Math" panose="02040503050406030204" pitchFamily="18" charset="0"/>
                                <a:ea typeface="Times New Roman" panose="02020603050405020304" pitchFamily="18" charset="0"/>
                                <a:cs typeface="Times New Roman" panose="02020603050405020304" pitchFamily="18" charset="0"/>
                              </a:rPr>
                              <m:t>4</m:t>
                            </m:r>
                          </m:den>
                        </m:f>
                      </m:e>
                    </m:d>
                  </m:oMath>
                </a14:m>
                <a:r>
                  <a:rPr lang="vi-VN"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spcAft>
                    <a:spcPts val="0"/>
                  </a:spcAft>
                </a:pPr>
                <a:r>
                  <a:rPr lang="vi-VN" sz="4000">
                    <a:effectLst/>
                    <a:latin typeface="Arial" panose="020B0604020202020204" pitchFamily="34" charset="0"/>
                    <a:ea typeface="Times New Roman" panose="02020603050405020304" pitchFamily="18" charset="0"/>
                    <a:cs typeface="Arial" panose="020B0604020202020204" pitchFamily="34" charset="0"/>
                  </a:rPr>
                  <a:t> Mà </a:t>
                </a:r>
                <a14:m>
                  <m:oMath xmlns:m="http://schemas.openxmlformats.org/officeDocument/2006/math">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x</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vi-VN" sz="4000">
                    <a:effectLst/>
                    <a:latin typeface="Arial" panose="020B0604020202020204" pitchFamily="34" charset="0"/>
                    <a:ea typeface="Times New Roman" panose="02020603050405020304" pitchFamily="18" charset="0"/>
                    <a:cs typeface="Arial" panose="020B0604020202020204" pitchFamily="34" charset="0"/>
                  </a:rPr>
                  <a:t> nên </a:t>
                </a:r>
                <a14:m>
                  <m:oMath xmlns:m="http://schemas.openxmlformats.org/officeDocument/2006/math">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x</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400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vi-VN" sz="400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vi-VN" sz="400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e>
                    </m:d>
                  </m:oMath>
                </a14:m>
                <a:r>
                  <a:rPr lang="vi-VN"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38200" y="2079538"/>
                <a:ext cx="17228818" cy="7387150"/>
              </a:xfrm>
              <a:prstGeom prst="rect">
                <a:avLst/>
              </a:prstGeom>
              <a:blipFill rotWithShape="0">
                <a:blip r:embed="rId4"/>
                <a:stretch>
                  <a:fillRect l="-1274"/>
                </a:stretch>
              </a:blipFill>
            </p:spPr>
            <p:txBody>
              <a:bodyPr/>
              <a:lstStyle/>
              <a:p>
                <a:r>
                  <a:rPr lang="en-US">
                    <a:noFill/>
                  </a:rPr>
                  <a:t> </a:t>
                </a:r>
              </a:p>
            </p:txBody>
          </p:sp>
        </mc:Fallback>
      </mc:AlternateContent>
      <p:pic>
        <p:nvPicPr>
          <p:cNvPr id="8" name="Picture 7"/>
          <p:cNvPicPr>
            <a:picLocks noChangeAspect="1"/>
          </p:cNvPicPr>
          <p:nvPr/>
        </p:nvPicPr>
        <p:blipFill>
          <a:blip r:embed="rId5"/>
          <a:stretch>
            <a:fillRect/>
          </a:stretch>
        </p:blipFill>
        <p:spPr>
          <a:xfrm>
            <a:off x="14287924" y="278014"/>
            <a:ext cx="3889585" cy="3603048"/>
          </a:xfrm>
          <a:prstGeom prst="rect">
            <a:avLst/>
          </a:prstGeom>
        </p:spPr>
      </p:pic>
    </p:spTree>
    <p:extLst>
      <p:ext uri="{BB962C8B-B14F-4D97-AF65-F5344CB8AC3E}">
        <p14:creationId xmlns:p14="http://schemas.microsoft.com/office/powerpoint/2010/main" val="268919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grpSp>
        <p:nvGrpSpPr>
          <p:cNvPr id="3" name="Group 2"/>
          <p:cNvGrpSpPr/>
          <p:nvPr/>
        </p:nvGrpSpPr>
        <p:grpSpPr>
          <a:xfrm>
            <a:off x="7772400" y="613700"/>
            <a:ext cx="2202182" cy="1465838"/>
            <a:chOff x="11559260" y="1415572"/>
            <a:chExt cx="2202182" cy="1465837"/>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5" name="TextBox 4"/>
            <p:cNvSpPr txBox="1"/>
            <p:nvPr/>
          </p:nvSpPr>
          <p:spPr>
            <a:xfrm>
              <a:off x="11860252" y="1730429"/>
              <a:ext cx="1600200" cy="707886"/>
            </a:xfrm>
            <a:prstGeom prst="rect">
              <a:avLst/>
            </a:prstGeom>
            <a:noFill/>
          </p:spPr>
          <p:txBody>
            <a:bodyPr wrap="square" rtlCol="0">
              <a:spAutoFit/>
            </a:bodyPr>
            <a:lstStyle/>
            <a:p>
              <a:pPr algn="ctr"/>
              <a:r>
                <a:rPr lang="vi-VN" sz="4000" b="1">
                  <a:solidFill>
                    <a:prstClr val="black"/>
                  </a:solidFill>
                  <a:cs typeface="Arial" panose="020B0604020202020204" pitchFamily="34" charset="0"/>
                </a:rPr>
                <a:t>Giải</a:t>
              </a:r>
              <a:endParaRPr lang="en-US" sz="4000" b="1">
                <a:solidFill>
                  <a:prstClr val="black"/>
                </a:solidFill>
                <a:latin typeface="Arial" panose="020B0604020202020204" pitchFamily="34" charset="0"/>
                <a:cs typeface="Arial" panose="020B0604020202020204" pitchFamily="34" charset="0"/>
              </a:endParaRPr>
            </a:p>
          </p:txBody>
        </p:sp>
      </p:grpSp>
      <p:pic>
        <p:nvPicPr>
          <p:cNvPr id="8" name="Picture 7"/>
          <p:cNvPicPr>
            <a:picLocks noChangeAspect="1"/>
          </p:cNvPicPr>
          <p:nvPr/>
        </p:nvPicPr>
        <p:blipFill>
          <a:blip r:embed="rId4"/>
          <a:stretch>
            <a:fillRect/>
          </a:stretch>
        </p:blipFill>
        <p:spPr>
          <a:xfrm>
            <a:off x="6970606" y="6705281"/>
            <a:ext cx="3889585" cy="3603048"/>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1295399" y="2001498"/>
                <a:ext cx="15240000" cy="4639796"/>
              </a:xfrm>
              <a:prstGeom prst="rect">
                <a:avLst/>
              </a:prstGeom>
            </p:spPr>
            <p:txBody>
              <a:bodyPr wrap="square">
                <a:spAutoFit/>
              </a:bodyPr>
              <a:lstStyle/>
              <a:p>
                <a:pPr algn="just">
                  <a:lnSpc>
                    <a:spcPct val="150000"/>
                  </a:lnSpc>
                  <a:spcAft>
                    <a:spcPts val="0"/>
                  </a:spcAft>
                </a:pPr>
                <a:r>
                  <a:rPr lang="vi-VN" sz="4000">
                    <a:latin typeface="Arial" panose="020B0604020202020204" pitchFamily="34" charset="0"/>
                    <a:ea typeface="Calibri" panose="020F0502020204030204" pitchFamily="34" charset="0"/>
                    <a:cs typeface="Arial" panose="020B0604020202020204" pitchFamily="34" charset="0"/>
                  </a:rPr>
                  <a:t>Với </a:t>
                </a:r>
                <a14:m>
                  <m:oMath xmlns:m="http://schemas.openxmlformats.org/officeDocument/2006/math">
                    <m:r>
                      <a:rPr lang="vi-VN" sz="4000">
                        <a:latin typeface="Cambria Math" panose="02040503050406030204" pitchFamily="18" charset="0"/>
                        <a:ea typeface="Calibri" panose="020F0502020204030204" pitchFamily="34" charset="0"/>
                        <a:cs typeface="Times New Roman" panose="02020603050405020304" pitchFamily="18" charset="0"/>
                      </a:rPr>
                      <m:t>2,5.</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πx</m:t>
                            </m:r>
                            <m:r>
                              <a:rPr lang="vi-VN"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vi-VN" sz="4000">
                                    <a:effectLst/>
                                    <a:latin typeface="Cambria Math" panose="02040503050406030204" pitchFamily="18" charset="0"/>
                                    <a:ea typeface="Calibri" panose="020F0502020204030204" pitchFamily="34" charset="0"/>
                                    <a:cs typeface="Times New Roman" panose="02020603050405020304" pitchFamily="18" charset="0"/>
                                  </a:rPr>
                                  <m:t>2</m:t>
                                </m:r>
                              </m:den>
                            </m:f>
                          </m:e>
                        </m:d>
                      </m:e>
                    </m:func>
                    <m:r>
                      <a:rPr lang="vi-VN" sz="4000">
                        <a:effectLst/>
                        <a:latin typeface="Cambria Math" panose="02040503050406030204" pitchFamily="18" charset="0"/>
                        <a:ea typeface="Calibri" panose="020F0502020204030204" pitchFamily="34" charset="0"/>
                        <a:cs typeface="Times New Roman" panose="02020603050405020304" pitchFamily="18" charset="0"/>
                      </a:rPr>
                      <m:t>+2=</m:t>
                    </m:r>
                    <m:r>
                      <a:rPr lang="vi-VN" sz="4000" i="1">
                        <a:effectLst/>
                        <a:latin typeface="Cambria Math" panose="02040503050406030204" pitchFamily="18" charset="0"/>
                        <a:ea typeface="Calibri" panose="020F0502020204030204" pitchFamily="34" charset="0"/>
                        <a:cs typeface="Times New Roman" panose="02020603050405020304" pitchFamily="18" charset="0"/>
                      </a:rPr>
                      <m:t>−</m:t>
                    </m:r>
                    <m:r>
                      <a:rPr lang="vi-VN" sz="4000">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πx</m:t>
                            </m:r>
                            <m:r>
                              <a:rPr lang="vi-VN"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vi-VN" sz="4000">
                                    <a:effectLst/>
                                    <a:latin typeface="Cambria Math" panose="02040503050406030204" pitchFamily="18" charset="0"/>
                                    <a:ea typeface="Calibri" panose="020F0502020204030204" pitchFamily="34" charset="0"/>
                                    <a:cs typeface="Times New Roman" panose="02020603050405020304" pitchFamily="18" charset="0"/>
                                  </a:rPr>
                                  <m:t>2</m:t>
                                </m:r>
                              </m:den>
                            </m:f>
                          </m:e>
                        </m:d>
                        <m:r>
                          <a:rPr lang="vi-VN" sz="4000">
                            <a:effectLst/>
                            <a:latin typeface="Cambria Math" panose="02040503050406030204" pitchFamily="18" charset="0"/>
                            <a:ea typeface="Calibri" panose="020F0502020204030204" pitchFamily="34" charset="0"/>
                            <a:cs typeface="Times New Roman" panose="02020603050405020304" pitchFamily="18" charset="0"/>
                          </a:rPr>
                          <m:t>=</m:t>
                        </m:r>
                        <m:r>
                          <a:rPr lang="vi-VN" sz="4000" i="1">
                            <a:effectLst/>
                            <a:latin typeface="Cambria Math" panose="02040503050406030204" pitchFamily="18" charset="0"/>
                            <a:ea typeface="Calibri" panose="020F0502020204030204" pitchFamily="34" charset="0"/>
                            <a:cs typeface="Times New Roman" panose="02020603050405020304" pitchFamily="18" charset="0"/>
                          </a:rPr>
                          <m:t>−</m:t>
                        </m:r>
                        <m:r>
                          <a:rPr lang="vi-VN" sz="4000">
                            <a:effectLst/>
                            <a:latin typeface="Cambria Math" panose="02040503050406030204" pitchFamily="18" charset="0"/>
                            <a:ea typeface="Calibri" panose="020F0502020204030204" pitchFamily="34" charset="0"/>
                            <a:cs typeface="Times New Roman" panose="02020603050405020304" pitchFamily="18" charset="0"/>
                          </a:rPr>
                          <m:t>1,6&lt;</m:t>
                        </m:r>
                        <m:r>
                          <a:rPr lang="vi-VN" sz="4000" i="1">
                            <a:effectLst/>
                            <a:latin typeface="Cambria Math" panose="02040503050406030204" pitchFamily="18" charset="0"/>
                            <a:ea typeface="Calibri" panose="020F0502020204030204" pitchFamily="34" charset="0"/>
                            <a:cs typeface="Times New Roman" panose="02020603050405020304" pitchFamily="18" charset="0"/>
                          </a:rPr>
                          <m:t>−</m:t>
                        </m:r>
                        <m:r>
                          <a:rPr lang="vi-VN" sz="4000">
                            <a:effectLst/>
                            <a:latin typeface="Cambria Math" panose="02040503050406030204" pitchFamily="18" charset="0"/>
                            <a:ea typeface="Calibri" panose="020F0502020204030204" pitchFamily="34" charset="0"/>
                            <a:cs typeface="Times New Roman" panose="02020603050405020304" pitchFamily="18" charset="0"/>
                          </a:rPr>
                          <m:t>1</m:t>
                        </m:r>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vi-VN" sz="4000">
                    <a:effectLst/>
                    <a:latin typeface="Arial" panose="020B0604020202020204" pitchFamily="34" charset="0"/>
                    <a:ea typeface="Times New Roman" panose="02020603050405020304" pitchFamily="18" charset="0"/>
                    <a:cs typeface="Arial" panose="020B0604020202020204" pitchFamily="34" charset="0"/>
                  </a:rPr>
                  <a:t>Vì tập giá trị của hàm số sin là [-1; 1] nên trong trường hợp này phương trình vô nghiệm.</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vi-VN" sz="4000">
                    <a:effectLst/>
                    <a:latin typeface="Arial" panose="020B0604020202020204" pitchFamily="34" charset="0"/>
                    <a:ea typeface="Times New Roman" panose="02020603050405020304" pitchFamily="18" charset="0"/>
                    <a:cs typeface="Arial" panose="020B0604020202020204" pitchFamily="34" charset="0"/>
                  </a:rPr>
                  <a:t>Vậy một số giá trị của x để ống nước cách mặt nước 2m là </a:t>
                </a:r>
                <a14:m>
                  <m:oMath xmlns:m="http://schemas.openxmlformats.org/officeDocument/2006/math">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400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vi-VN" sz="400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vi-VN" sz="4000">
                            <a:effectLst/>
                            <a:latin typeface="Cambria Math" panose="02040503050406030204" pitchFamily="18" charset="0"/>
                            <a:ea typeface="Times New Roman" panose="02020603050405020304" pitchFamily="18" charset="0"/>
                            <a:cs typeface="Times New Roman" panose="02020603050405020304" pitchFamily="18" charset="0"/>
                          </a:rPr>
                          <m:t>4</m:t>
                        </m:r>
                      </m:den>
                    </m:f>
                  </m:oMath>
                </a14:m>
                <a:r>
                  <a:rPr lang="vi-VN"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295399" y="2001498"/>
                <a:ext cx="15240000" cy="4639796"/>
              </a:xfrm>
              <a:prstGeom prst="rect">
                <a:avLst/>
              </a:prstGeom>
              <a:blipFill rotWithShape="0">
                <a:blip r:embed="rId5"/>
                <a:stretch>
                  <a:fillRect l="-1400" r="-1440"/>
                </a:stretch>
              </a:blipFill>
            </p:spPr>
            <p:txBody>
              <a:bodyPr/>
              <a:lstStyle/>
              <a:p>
                <a:r>
                  <a:rPr lang="en-US">
                    <a:noFill/>
                  </a:rPr>
                  <a:t> </a:t>
                </a:r>
              </a:p>
            </p:txBody>
          </p:sp>
        </mc:Fallback>
      </mc:AlternateContent>
    </p:spTree>
    <p:extLst>
      <p:ext uri="{BB962C8B-B14F-4D97-AF65-F5344CB8AC3E}">
        <p14:creationId xmlns:p14="http://schemas.microsoft.com/office/powerpoint/2010/main" val="170210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grpSp>
        <p:nvGrpSpPr>
          <p:cNvPr id="19" name="Group 8"/>
          <p:cNvGrpSpPr/>
          <p:nvPr/>
        </p:nvGrpSpPr>
        <p:grpSpPr>
          <a:xfrm>
            <a:off x="609600" y="652448"/>
            <a:ext cx="17035072" cy="1454661"/>
            <a:chOff x="0" y="0"/>
            <a:chExt cx="4486603" cy="474202"/>
          </a:xfrm>
        </p:grpSpPr>
        <p:sp>
          <p:nvSpPr>
            <p:cNvPr id="20" name="Freeform 9"/>
            <p:cNvSpPr/>
            <p:nvPr/>
          </p:nvSpPr>
          <p:spPr>
            <a:xfrm>
              <a:off x="0" y="0"/>
              <a:ext cx="4486603" cy="47420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txBody>
            <a:bodyPr/>
            <a:lstStyle/>
            <a:p>
              <a:endParaRPr lang="en-US"/>
            </a:p>
          </p:txBody>
        </p:sp>
        <p:sp>
          <p:nvSpPr>
            <p:cNvPr id="21" name="TextBox 10"/>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22" name="TextBox 11"/>
          <p:cNvSpPr txBox="1"/>
          <p:nvPr/>
        </p:nvSpPr>
        <p:spPr>
          <a:xfrm>
            <a:off x="995754" y="295162"/>
            <a:ext cx="16230600" cy="1795363"/>
          </a:xfrm>
          <a:prstGeom prst="rect">
            <a:avLst/>
          </a:prstGeom>
        </p:spPr>
        <p:txBody>
          <a:bodyPr lIns="0" tIns="0" rIns="0" bIns="0" rtlCol="0" anchor="t">
            <a:spAutoFit/>
          </a:bodyPr>
          <a:lstStyle/>
          <a:p>
            <a:pPr algn="ctr">
              <a:lnSpc>
                <a:spcPts val="13999"/>
              </a:lnSpc>
            </a:pPr>
            <a:r>
              <a:rPr lang="vi-VN" sz="6000" b="1">
                <a:solidFill>
                  <a:srgbClr val="FFFFFF"/>
                </a:solidFill>
              </a:rPr>
              <a:t>HƯỚNG DẪN VỀ NHÀ</a:t>
            </a:r>
            <a:endParaRPr lang="en-US" sz="6000" b="1" dirty="0">
              <a:solidFill>
                <a:srgbClr val="FFFFFF"/>
              </a:solidFill>
            </a:endParaRPr>
          </a:p>
        </p:txBody>
      </p:sp>
      <p:grpSp>
        <p:nvGrpSpPr>
          <p:cNvPr id="29" name="Group 28"/>
          <p:cNvGrpSpPr/>
          <p:nvPr/>
        </p:nvGrpSpPr>
        <p:grpSpPr>
          <a:xfrm>
            <a:off x="381000" y="3998869"/>
            <a:ext cx="5638800" cy="5404244"/>
            <a:chOff x="381000" y="3998869"/>
            <a:chExt cx="5638800" cy="5404244"/>
          </a:xfrm>
        </p:grpSpPr>
        <p:sp>
          <p:nvSpPr>
            <p:cNvPr id="8" name="Freeform 8"/>
            <p:cNvSpPr/>
            <p:nvPr/>
          </p:nvSpPr>
          <p:spPr>
            <a:xfrm>
              <a:off x="381000" y="3998869"/>
              <a:ext cx="5638800" cy="5404244"/>
            </a:xfrm>
            <a:custGeom>
              <a:avLst/>
              <a:gdLst/>
              <a:ahLst/>
              <a:cxnLst/>
              <a:rect l="l" t="t" r="r" b="b"/>
              <a:pathLst>
                <a:path w="5157216" h="5486400">
                  <a:moveTo>
                    <a:pt x="0" y="0"/>
                  </a:moveTo>
                  <a:lnTo>
                    <a:pt x="5157216" y="0"/>
                  </a:lnTo>
                  <a:lnTo>
                    <a:pt x="5157216" y="5486400"/>
                  </a:lnTo>
                  <a:lnTo>
                    <a:pt x="0" y="5486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3" name="TextBox 22"/>
            <p:cNvSpPr txBox="1"/>
            <p:nvPr/>
          </p:nvSpPr>
          <p:spPr>
            <a:xfrm>
              <a:off x="609600" y="6150562"/>
              <a:ext cx="5041579" cy="1824923"/>
            </a:xfrm>
            <a:prstGeom prst="rect">
              <a:avLst/>
            </a:prstGeom>
            <a:noFill/>
          </p:spPr>
          <p:txBody>
            <a:bodyPr wrap="square" rtlCol="0">
              <a:spAutoFit/>
            </a:bodyPr>
            <a:lstStyle/>
            <a:p>
              <a:pPr algn="ctr">
                <a:lnSpc>
                  <a:spcPct val="150000"/>
                </a:lnSpc>
              </a:pPr>
              <a:r>
                <a:rPr lang="vi-VN" sz="4000"/>
                <a:t>Ôn lại các kiến thức đã học</a:t>
              </a:r>
              <a:endParaRPr lang="en-US" sz="4000" dirty="0">
                <a:latin typeface="Arial" panose="020B0604020202020204" pitchFamily="34" charset="0"/>
                <a:cs typeface="Arial" panose="020B0604020202020204" pitchFamily="34" charset="0"/>
              </a:endParaRPr>
            </a:p>
          </p:txBody>
        </p:sp>
        <p:sp>
          <p:nvSpPr>
            <p:cNvPr id="24" name="TextBox 23"/>
            <p:cNvSpPr txBox="1"/>
            <p:nvPr/>
          </p:nvSpPr>
          <p:spPr>
            <a:xfrm>
              <a:off x="2171700" y="5140933"/>
              <a:ext cx="2057400" cy="1107996"/>
            </a:xfrm>
            <a:prstGeom prst="rect">
              <a:avLst/>
            </a:prstGeom>
            <a:noFill/>
          </p:spPr>
          <p:txBody>
            <a:bodyPr wrap="square" rtlCol="0">
              <a:spAutoFit/>
            </a:bodyPr>
            <a:lstStyle/>
            <a:p>
              <a:pPr algn="ctr"/>
              <a:r>
                <a:rPr lang="vi-VN" sz="6600" b="1" dirty="0">
                  <a:solidFill>
                    <a:srgbClr val="C00000"/>
                  </a:solidFill>
                  <a:latin typeface="Arial" panose="020B0604020202020204" pitchFamily="34" charset="0"/>
                  <a:cs typeface="Arial" panose="020B0604020202020204" pitchFamily="34" charset="0"/>
                </a:rPr>
                <a:t>01</a:t>
              </a:r>
              <a:endParaRPr lang="en-US" sz="6600" b="1" dirty="0">
                <a:solidFill>
                  <a:srgbClr val="C00000"/>
                </a:solidFill>
                <a:latin typeface="Arial" panose="020B0604020202020204" pitchFamily="34" charset="0"/>
                <a:cs typeface="Arial" panose="020B0604020202020204" pitchFamily="34" charset="0"/>
              </a:endParaRPr>
            </a:p>
          </p:txBody>
        </p:sp>
      </p:grpSp>
      <p:grpSp>
        <p:nvGrpSpPr>
          <p:cNvPr id="30" name="Group 29"/>
          <p:cNvGrpSpPr/>
          <p:nvPr/>
        </p:nvGrpSpPr>
        <p:grpSpPr>
          <a:xfrm>
            <a:off x="6238303" y="2557237"/>
            <a:ext cx="5638800" cy="5404244"/>
            <a:chOff x="6238303" y="2557237"/>
            <a:chExt cx="5638800" cy="5404244"/>
          </a:xfrm>
        </p:grpSpPr>
        <p:sp>
          <p:nvSpPr>
            <p:cNvPr id="14" name="Freeform 14"/>
            <p:cNvSpPr/>
            <p:nvPr/>
          </p:nvSpPr>
          <p:spPr>
            <a:xfrm>
              <a:off x="6238303" y="2557237"/>
              <a:ext cx="5638800" cy="5404244"/>
            </a:xfrm>
            <a:custGeom>
              <a:avLst/>
              <a:gdLst/>
              <a:ahLst/>
              <a:cxnLst/>
              <a:rect l="l" t="t" r="r" b="b"/>
              <a:pathLst>
                <a:path w="5157216" h="5486400">
                  <a:moveTo>
                    <a:pt x="0" y="0"/>
                  </a:moveTo>
                  <a:lnTo>
                    <a:pt x="5157216" y="0"/>
                  </a:lnTo>
                  <a:lnTo>
                    <a:pt x="5157216" y="5486400"/>
                  </a:lnTo>
                  <a:lnTo>
                    <a:pt x="0" y="5486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5" name="TextBox 24"/>
            <p:cNvSpPr txBox="1"/>
            <p:nvPr/>
          </p:nvSpPr>
          <p:spPr>
            <a:xfrm>
              <a:off x="6399722" y="4657780"/>
              <a:ext cx="5305864" cy="2862322"/>
            </a:xfrm>
            <a:prstGeom prst="rect">
              <a:avLst/>
            </a:prstGeom>
            <a:noFill/>
          </p:spPr>
          <p:txBody>
            <a:bodyPr wrap="square" rtlCol="0">
              <a:spAutoFit/>
            </a:bodyPr>
            <a:lstStyle/>
            <a:p>
              <a:pPr algn="ctr">
                <a:lnSpc>
                  <a:spcPct val="150000"/>
                </a:lnSpc>
              </a:pPr>
              <a:r>
                <a:rPr lang="vi-VN" sz="4000">
                  <a:latin typeface="Arial" panose="020B0604020202020204" pitchFamily="34" charset="0"/>
                  <a:cs typeface="Arial" panose="020B0604020202020204" pitchFamily="34" charset="0"/>
                </a:rPr>
                <a:t>Hoàn thành Bài 6 SGK tr.31 và bài tập trong SBT</a:t>
              </a:r>
              <a:endParaRPr lang="en-US" sz="4000" dirty="0">
                <a:latin typeface="Arial" panose="020B0604020202020204" pitchFamily="34" charset="0"/>
                <a:cs typeface="Arial" panose="020B0604020202020204" pitchFamily="34" charset="0"/>
              </a:endParaRPr>
            </a:p>
          </p:txBody>
        </p:sp>
        <p:sp>
          <p:nvSpPr>
            <p:cNvPr id="26" name="TextBox 25"/>
            <p:cNvSpPr txBox="1"/>
            <p:nvPr/>
          </p:nvSpPr>
          <p:spPr>
            <a:xfrm>
              <a:off x="8030080" y="3665784"/>
              <a:ext cx="2057400" cy="1107996"/>
            </a:xfrm>
            <a:prstGeom prst="rect">
              <a:avLst/>
            </a:prstGeom>
            <a:noFill/>
          </p:spPr>
          <p:txBody>
            <a:bodyPr wrap="square" rtlCol="0">
              <a:spAutoFit/>
            </a:bodyPr>
            <a:lstStyle/>
            <a:p>
              <a:pPr algn="ctr"/>
              <a:r>
                <a:rPr lang="vi-VN" sz="6600" b="1" dirty="0">
                  <a:solidFill>
                    <a:srgbClr val="C00000"/>
                  </a:solidFill>
                  <a:latin typeface="Arial" panose="020B0604020202020204" pitchFamily="34" charset="0"/>
                  <a:cs typeface="Arial" panose="020B0604020202020204" pitchFamily="34" charset="0"/>
                </a:rPr>
                <a:t>02</a:t>
              </a:r>
              <a:endParaRPr lang="en-US" sz="6600" b="1" dirty="0">
                <a:solidFill>
                  <a:srgbClr val="C00000"/>
                </a:solidFill>
                <a:latin typeface="Arial" panose="020B0604020202020204" pitchFamily="34" charset="0"/>
                <a:cs typeface="Arial" panose="020B0604020202020204" pitchFamily="34" charset="0"/>
              </a:endParaRPr>
            </a:p>
          </p:txBody>
        </p:sp>
      </p:grpSp>
      <p:grpSp>
        <p:nvGrpSpPr>
          <p:cNvPr id="31" name="Group 30"/>
          <p:cNvGrpSpPr/>
          <p:nvPr/>
        </p:nvGrpSpPr>
        <p:grpSpPr>
          <a:xfrm>
            <a:off x="12158948" y="3998869"/>
            <a:ext cx="5847206" cy="5404244"/>
            <a:chOff x="12268200" y="4001409"/>
            <a:chExt cx="5847206" cy="5404244"/>
          </a:xfrm>
        </p:grpSpPr>
        <p:sp>
          <p:nvSpPr>
            <p:cNvPr id="11" name="Freeform 11"/>
            <p:cNvSpPr/>
            <p:nvPr/>
          </p:nvSpPr>
          <p:spPr>
            <a:xfrm>
              <a:off x="12268200" y="4001409"/>
              <a:ext cx="5847206" cy="5404244"/>
            </a:xfrm>
            <a:custGeom>
              <a:avLst/>
              <a:gdLst/>
              <a:ahLst/>
              <a:cxnLst/>
              <a:rect l="l" t="t" r="r" b="b"/>
              <a:pathLst>
                <a:path w="5157216" h="5486400">
                  <a:moveTo>
                    <a:pt x="0" y="0"/>
                  </a:moveTo>
                  <a:lnTo>
                    <a:pt x="5157216" y="0"/>
                  </a:lnTo>
                  <a:lnTo>
                    <a:pt x="5157216" y="5486400"/>
                  </a:lnTo>
                  <a:lnTo>
                    <a:pt x="0" y="5486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7" name="TextBox 26"/>
            <p:cNvSpPr txBox="1"/>
            <p:nvPr/>
          </p:nvSpPr>
          <p:spPr>
            <a:xfrm>
              <a:off x="12385036" y="6004349"/>
              <a:ext cx="5509064" cy="2862322"/>
            </a:xfrm>
            <a:prstGeom prst="rect">
              <a:avLst/>
            </a:prstGeom>
            <a:noFill/>
          </p:spPr>
          <p:txBody>
            <a:bodyPr wrap="square" rtlCol="0">
              <a:spAutoFit/>
            </a:bodyPr>
            <a:lstStyle/>
            <a:p>
              <a:pPr algn="ctr">
                <a:lnSpc>
                  <a:spcPct val="150000"/>
                </a:lnSpc>
              </a:pPr>
              <a:r>
                <a:rPr lang="vi-VN" sz="4000">
                  <a:latin typeface="Arial" panose="020B0604020202020204" pitchFamily="34" charset="0"/>
                  <a:cs typeface="Arial" panose="020B0604020202020204" pitchFamily="34" charset="0"/>
                </a:rPr>
                <a:t>Chuẩn bị trước bài sau - </a:t>
              </a:r>
              <a:r>
                <a:rPr lang="vi-VN" sz="4000" b="1">
                  <a:latin typeface="Arial" panose="020B0604020202020204" pitchFamily="34" charset="0"/>
                  <a:cs typeface="Arial" panose="020B0604020202020204" pitchFamily="34" charset="0"/>
                </a:rPr>
                <a:t>Bài 4: Phương trình lượng giác cơ bản</a:t>
              </a:r>
              <a:endParaRPr lang="en-US" sz="4000" b="1" dirty="0">
                <a:latin typeface="Arial" panose="020B0604020202020204" pitchFamily="34" charset="0"/>
                <a:cs typeface="Arial" panose="020B0604020202020204" pitchFamily="34" charset="0"/>
              </a:endParaRPr>
            </a:p>
          </p:txBody>
        </p:sp>
        <p:sp>
          <p:nvSpPr>
            <p:cNvPr id="28" name="TextBox 27"/>
            <p:cNvSpPr txBox="1"/>
            <p:nvPr/>
          </p:nvSpPr>
          <p:spPr>
            <a:xfrm>
              <a:off x="14110868" y="4983485"/>
              <a:ext cx="2057400" cy="1107996"/>
            </a:xfrm>
            <a:prstGeom prst="rect">
              <a:avLst/>
            </a:prstGeom>
            <a:noFill/>
          </p:spPr>
          <p:txBody>
            <a:bodyPr wrap="square" rtlCol="0">
              <a:spAutoFit/>
            </a:bodyPr>
            <a:lstStyle/>
            <a:p>
              <a:pPr algn="ctr"/>
              <a:r>
                <a:rPr lang="vi-VN" sz="6600" b="1" dirty="0">
                  <a:solidFill>
                    <a:srgbClr val="C00000"/>
                  </a:solidFill>
                  <a:latin typeface="Arial" panose="020B0604020202020204" pitchFamily="34" charset="0"/>
                  <a:cs typeface="Arial" panose="020B0604020202020204" pitchFamily="34" charset="0"/>
                </a:rPr>
                <a:t>03</a:t>
              </a:r>
              <a:endParaRPr lang="en-US" sz="6600" b="1" dirty="0">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42173739"/>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anim calcmode="lin" valueType="num">
                                      <p:cBhvr>
                                        <p:cTn id="14" dur="500" fill="hold"/>
                                        <p:tgtEl>
                                          <p:spTgt spid="30"/>
                                        </p:tgtEl>
                                        <p:attrNameLst>
                                          <p:attrName>ppt_x</p:attrName>
                                        </p:attrNameLst>
                                      </p:cBhvr>
                                      <p:tavLst>
                                        <p:tav tm="0">
                                          <p:val>
                                            <p:strVal val="#ppt_x"/>
                                          </p:val>
                                        </p:tav>
                                        <p:tav tm="100000">
                                          <p:val>
                                            <p:strVal val="#ppt_x"/>
                                          </p:val>
                                        </p:tav>
                                      </p:tavLst>
                                    </p:anim>
                                    <p:anim calcmode="lin" valueType="num">
                                      <p:cBhvr>
                                        <p:cTn id="15" dur="500" fill="hold"/>
                                        <p:tgtEl>
                                          <p:spTgt spid="30"/>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anim calcmode="lin" valueType="num">
                                      <p:cBhvr>
                                        <p:cTn id="20" dur="500" fill="hold"/>
                                        <p:tgtEl>
                                          <p:spTgt spid="31"/>
                                        </p:tgtEl>
                                        <p:attrNameLst>
                                          <p:attrName>ppt_x</p:attrName>
                                        </p:attrNameLst>
                                      </p:cBhvr>
                                      <p:tavLst>
                                        <p:tav tm="0">
                                          <p:val>
                                            <p:strVal val="#ppt_x"/>
                                          </p:val>
                                        </p:tav>
                                        <p:tav tm="100000">
                                          <p:val>
                                            <p:strVal val="#ppt_x"/>
                                          </p:val>
                                        </p:tav>
                                      </p:tavLst>
                                    </p:anim>
                                    <p:anim calcmode="lin" valueType="num">
                                      <p:cBhvr>
                                        <p:cTn id="21"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sp>
        <p:nvSpPr>
          <p:cNvPr id="3" name="Freeform 3"/>
          <p:cNvSpPr/>
          <p:nvPr/>
        </p:nvSpPr>
        <p:spPr>
          <a:xfrm rot="-2104014">
            <a:off x="1119125" y="1172488"/>
            <a:ext cx="4862142" cy="4296366"/>
          </a:xfrm>
          <a:custGeom>
            <a:avLst/>
            <a:gdLst/>
            <a:ahLst/>
            <a:cxnLst/>
            <a:rect l="l" t="t" r="r" b="b"/>
            <a:pathLst>
              <a:path w="4862142" h="4296366">
                <a:moveTo>
                  <a:pt x="0" y="0"/>
                </a:moveTo>
                <a:lnTo>
                  <a:pt x="4862142" y="0"/>
                </a:lnTo>
                <a:lnTo>
                  <a:pt x="4862142" y="4296365"/>
                </a:lnTo>
                <a:lnTo>
                  <a:pt x="0" y="429636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4" name="Group 4"/>
          <p:cNvGrpSpPr/>
          <p:nvPr/>
        </p:nvGrpSpPr>
        <p:grpSpPr>
          <a:xfrm>
            <a:off x="2373749" y="1278176"/>
            <a:ext cx="13540501" cy="7730649"/>
            <a:chOff x="0" y="0"/>
            <a:chExt cx="18054002" cy="10307532"/>
          </a:xfrm>
        </p:grpSpPr>
        <p:grpSp>
          <p:nvGrpSpPr>
            <p:cNvPr id="5" name="Group 5"/>
            <p:cNvGrpSpPr/>
            <p:nvPr/>
          </p:nvGrpSpPr>
          <p:grpSpPr>
            <a:xfrm rot="-208414">
              <a:off x="259418" y="516605"/>
              <a:ext cx="17328616" cy="9088764"/>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rot="191834">
              <a:off x="485416" y="742603"/>
              <a:ext cx="17328616" cy="9088764"/>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rot="-66823">
              <a:off x="485416" y="742603"/>
              <a:ext cx="17328616" cy="9088764"/>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a:off x="485416" y="742603"/>
              <a:ext cx="17328616" cy="9088764"/>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sp>
        <p:nvSpPr>
          <p:cNvPr id="17" name="Freeform 17"/>
          <p:cNvSpPr/>
          <p:nvPr/>
        </p:nvSpPr>
        <p:spPr>
          <a:xfrm rot="8444248" flipH="1">
            <a:off x="14085315" y="6502797"/>
            <a:ext cx="3477159" cy="4586181"/>
          </a:xfrm>
          <a:custGeom>
            <a:avLst/>
            <a:gdLst/>
            <a:ahLst/>
            <a:cxnLst/>
            <a:rect l="l" t="t" r="r" b="b"/>
            <a:pathLst>
              <a:path w="3477159" h="4586181">
                <a:moveTo>
                  <a:pt x="3477159" y="0"/>
                </a:moveTo>
                <a:lnTo>
                  <a:pt x="0" y="0"/>
                </a:lnTo>
                <a:lnTo>
                  <a:pt x="0" y="4586181"/>
                </a:lnTo>
                <a:lnTo>
                  <a:pt x="3477159" y="4586181"/>
                </a:lnTo>
                <a:lnTo>
                  <a:pt x="3477159"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18" name="Group 18"/>
          <p:cNvGrpSpPr/>
          <p:nvPr/>
        </p:nvGrpSpPr>
        <p:grpSpPr>
          <a:xfrm>
            <a:off x="15169228" y="-301732"/>
            <a:ext cx="3533862" cy="3381444"/>
            <a:chOff x="0" y="0"/>
            <a:chExt cx="4711816" cy="4508593"/>
          </a:xfrm>
        </p:grpSpPr>
        <p:sp>
          <p:nvSpPr>
            <p:cNvPr id="19" name="Freeform 19"/>
            <p:cNvSpPr/>
            <p:nvPr/>
          </p:nvSpPr>
          <p:spPr>
            <a:xfrm rot="5002884">
              <a:off x="148194" y="62100"/>
              <a:ext cx="1890659" cy="1982343"/>
            </a:xfrm>
            <a:custGeom>
              <a:avLst/>
              <a:gdLst/>
              <a:ahLst/>
              <a:cxnLst/>
              <a:rect l="l" t="t" r="r" b="b"/>
              <a:pathLst>
                <a:path w="1890659" h="1982343">
                  <a:moveTo>
                    <a:pt x="0" y="0"/>
                  </a:moveTo>
                  <a:lnTo>
                    <a:pt x="1890660" y="0"/>
                  </a:lnTo>
                  <a:lnTo>
                    <a:pt x="1890660" y="1982343"/>
                  </a:lnTo>
                  <a:lnTo>
                    <a:pt x="0" y="198234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0" name="Freeform 20"/>
            <p:cNvSpPr/>
            <p:nvPr/>
          </p:nvSpPr>
          <p:spPr>
            <a:xfrm rot="10739848">
              <a:off x="2803959" y="1115372"/>
              <a:ext cx="1890659" cy="1982343"/>
            </a:xfrm>
            <a:custGeom>
              <a:avLst/>
              <a:gdLst/>
              <a:ahLst/>
              <a:cxnLst/>
              <a:rect l="l" t="t" r="r" b="b"/>
              <a:pathLst>
                <a:path w="1890659" h="1982343">
                  <a:moveTo>
                    <a:pt x="0" y="0"/>
                  </a:moveTo>
                  <a:lnTo>
                    <a:pt x="1890660" y="0"/>
                  </a:lnTo>
                  <a:lnTo>
                    <a:pt x="1890660" y="1982342"/>
                  </a:lnTo>
                  <a:lnTo>
                    <a:pt x="0" y="198234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1" name="Freeform 21"/>
            <p:cNvSpPr/>
            <p:nvPr/>
          </p:nvSpPr>
          <p:spPr>
            <a:xfrm rot="1377244">
              <a:off x="1241718" y="2236061"/>
              <a:ext cx="1890659" cy="1982343"/>
            </a:xfrm>
            <a:custGeom>
              <a:avLst/>
              <a:gdLst/>
              <a:ahLst/>
              <a:cxnLst/>
              <a:rect l="l" t="t" r="r" b="b"/>
              <a:pathLst>
                <a:path w="1890659" h="1982343">
                  <a:moveTo>
                    <a:pt x="0" y="0"/>
                  </a:moveTo>
                  <a:lnTo>
                    <a:pt x="1890659" y="0"/>
                  </a:lnTo>
                  <a:lnTo>
                    <a:pt x="1890659" y="1982343"/>
                  </a:lnTo>
                  <a:lnTo>
                    <a:pt x="0" y="198234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grpSp>
      <p:sp>
        <p:nvSpPr>
          <p:cNvPr id="22" name="Freeform 22"/>
          <p:cNvSpPr/>
          <p:nvPr/>
        </p:nvSpPr>
        <p:spPr>
          <a:xfrm rot="-5130068">
            <a:off x="-1522480" y="6898471"/>
            <a:ext cx="4504411" cy="4584642"/>
          </a:xfrm>
          <a:custGeom>
            <a:avLst/>
            <a:gdLst/>
            <a:ahLst/>
            <a:cxnLst/>
            <a:rect l="l" t="t" r="r" b="b"/>
            <a:pathLst>
              <a:path w="4504411" h="4584642">
                <a:moveTo>
                  <a:pt x="0" y="0"/>
                </a:moveTo>
                <a:lnTo>
                  <a:pt x="4504411" y="0"/>
                </a:lnTo>
                <a:lnTo>
                  <a:pt x="4504411" y="4584642"/>
                </a:lnTo>
                <a:lnTo>
                  <a:pt x="0" y="458464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23" name="TextBox 23"/>
          <p:cNvSpPr txBox="1"/>
          <p:nvPr/>
        </p:nvSpPr>
        <p:spPr>
          <a:xfrm>
            <a:off x="3024187" y="3036023"/>
            <a:ext cx="12306841" cy="3693319"/>
          </a:xfrm>
          <a:prstGeom prst="rect">
            <a:avLst/>
          </a:prstGeom>
        </p:spPr>
        <p:txBody>
          <a:bodyPr wrap="square" lIns="0" tIns="0" rIns="0" bIns="0" rtlCol="0" anchor="t">
            <a:spAutoFit/>
          </a:bodyPr>
          <a:lstStyle/>
          <a:p>
            <a:pPr algn="ctr">
              <a:lnSpc>
                <a:spcPct val="150000"/>
              </a:lnSpc>
            </a:pPr>
            <a:r>
              <a:rPr lang="vi-VN" sz="8000" b="1">
                <a:solidFill>
                  <a:srgbClr val="C0504D">
                    <a:lumMod val="75000"/>
                  </a:srgbClr>
                </a:solidFill>
              </a:rPr>
              <a:t>CẢM ƠN SỰ CHÚ Ý </a:t>
            </a:r>
          </a:p>
          <a:p>
            <a:pPr algn="ctr">
              <a:lnSpc>
                <a:spcPct val="150000"/>
              </a:lnSpc>
            </a:pPr>
            <a:r>
              <a:rPr lang="vi-VN" sz="8000" b="1">
                <a:solidFill>
                  <a:srgbClr val="C0504D">
                    <a:lumMod val="75000"/>
                  </a:srgbClr>
                </a:solidFill>
              </a:rPr>
              <a:t>THEO DÕI CỦA CÁC EM!</a:t>
            </a:r>
            <a:endParaRPr lang="en-US" sz="8000" b="1" dirty="0">
              <a:solidFill>
                <a:srgbClr val="C0504D">
                  <a:lumMod val="75000"/>
                </a:srgbClr>
              </a:solidFill>
            </a:endParaRPr>
          </a:p>
        </p:txBody>
      </p:sp>
    </p:spTree>
    <p:extLst>
      <p:ext uri="{BB962C8B-B14F-4D97-AF65-F5344CB8AC3E}">
        <p14:creationId xmlns:p14="http://schemas.microsoft.com/office/powerpoint/2010/main" val="3516073454"/>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3888</TotalTime>
  <Words>4036</Words>
  <Application>Microsoft Office PowerPoint</Application>
  <PresentationFormat>Custom</PresentationFormat>
  <Paragraphs>480</Paragraphs>
  <Slides>93</Slides>
  <Notes>1</Notes>
  <HiddenSlides>0</HiddenSlides>
  <MMClips>10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93</vt:i4>
      </vt:variant>
    </vt:vector>
  </HeadingPairs>
  <TitlesOfParts>
    <vt:vector size="102" baseType="lpstr">
      <vt:lpstr>Calibri Light</vt:lpstr>
      <vt:lpstr>Arial</vt:lpstr>
      <vt:lpstr>Wingdings</vt:lpstr>
      <vt:lpstr>Calibri</vt:lpstr>
      <vt:lpstr>Symbol</vt:lpstr>
      <vt:lpstr>Cambria Math</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dc:title>
  <dc:creator>Xinh Đẹp Dịu Hiền Huế Thị</dc:creator>
  <cp:lastModifiedBy>ADMIN</cp:lastModifiedBy>
  <cp:revision>148</cp:revision>
  <dcterms:created xsi:type="dcterms:W3CDTF">2006-08-16T00:00:00Z</dcterms:created>
  <dcterms:modified xsi:type="dcterms:W3CDTF">2025-06-09T08:37:24Z</dcterms:modified>
  <dc:identifier>DAFn2dd0_sY</dc:identifier>
</cp:coreProperties>
</file>