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notesMasterIdLst>
    <p:notesMasterId r:id="rId74"/>
  </p:notesMasterIdLst>
  <p:sldIdLst>
    <p:sldId id="256" r:id="rId3"/>
    <p:sldId id="258" r:id="rId4"/>
    <p:sldId id="257" r:id="rId5"/>
    <p:sldId id="267" r:id="rId6"/>
    <p:sldId id="259" r:id="rId7"/>
    <p:sldId id="268" r:id="rId8"/>
    <p:sldId id="269" r:id="rId9"/>
    <p:sldId id="270" r:id="rId10"/>
    <p:sldId id="271" r:id="rId11"/>
    <p:sldId id="260" r:id="rId12"/>
    <p:sldId id="272" r:id="rId13"/>
    <p:sldId id="273" r:id="rId14"/>
    <p:sldId id="274" r:id="rId15"/>
    <p:sldId id="275" r:id="rId16"/>
    <p:sldId id="335" r:id="rId17"/>
    <p:sldId id="277" r:id="rId18"/>
    <p:sldId id="278" r:id="rId19"/>
    <p:sldId id="279" r:id="rId20"/>
    <p:sldId id="280" r:id="rId21"/>
    <p:sldId id="281" r:id="rId22"/>
    <p:sldId id="336" r:id="rId23"/>
    <p:sldId id="283" r:id="rId24"/>
    <p:sldId id="284" r:id="rId25"/>
    <p:sldId id="285" r:id="rId26"/>
    <p:sldId id="286" r:id="rId27"/>
    <p:sldId id="337" r:id="rId28"/>
    <p:sldId id="261" r:id="rId29"/>
    <p:sldId id="288" r:id="rId30"/>
    <p:sldId id="289" r:id="rId31"/>
    <p:sldId id="262" r:id="rId32"/>
    <p:sldId id="290" r:id="rId33"/>
    <p:sldId id="291" r:id="rId34"/>
    <p:sldId id="263" r:id="rId35"/>
    <p:sldId id="292" r:id="rId36"/>
    <p:sldId id="293" r:id="rId37"/>
    <p:sldId id="294" r:id="rId38"/>
    <p:sldId id="295" r:id="rId39"/>
    <p:sldId id="296" r:id="rId40"/>
    <p:sldId id="297" r:id="rId41"/>
    <p:sldId id="298" r:id="rId42"/>
    <p:sldId id="300" r:id="rId43"/>
    <p:sldId id="301" r:id="rId44"/>
    <p:sldId id="302" r:id="rId45"/>
    <p:sldId id="304" r:id="rId46"/>
    <p:sldId id="305" r:id="rId47"/>
    <p:sldId id="306" r:id="rId48"/>
    <p:sldId id="307" r:id="rId49"/>
    <p:sldId id="308" r:id="rId50"/>
    <p:sldId id="309" r:id="rId51"/>
    <p:sldId id="311" r:id="rId52"/>
    <p:sldId id="310" r:id="rId53"/>
    <p:sldId id="312" r:id="rId54"/>
    <p:sldId id="315" r:id="rId55"/>
    <p:sldId id="316" r:id="rId56"/>
    <p:sldId id="318" r:id="rId57"/>
    <p:sldId id="319" r:id="rId58"/>
    <p:sldId id="320" r:id="rId59"/>
    <p:sldId id="322" r:id="rId60"/>
    <p:sldId id="321" r:id="rId61"/>
    <p:sldId id="323" r:id="rId62"/>
    <p:sldId id="324" r:id="rId63"/>
    <p:sldId id="325" r:id="rId64"/>
    <p:sldId id="326" r:id="rId65"/>
    <p:sldId id="327" r:id="rId66"/>
    <p:sldId id="328" r:id="rId67"/>
    <p:sldId id="329" r:id="rId68"/>
    <p:sldId id="330" r:id="rId69"/>
    <p:sldId id="332" r:id="rId70"/>
    <p:sldId id="333" r:id="rId71"/>
    <p:sldId id="264" r:id="rId72"/>
    <p:sldId id="334" r:id="rId73"/>
  </p:sldIdLst>
  <p:sldSz cx="18288000" cy="10287000"/>
  <p:notesSz cx="6858000" cy="9144000"/>
  <p:embeddedFontLst>
    <p:embeddedFont>
      <p:font typeface="Calibri Light" panose="020F0302020204030204" pitchFamily="34" charset="0"/>
      <p:regular r:id="rId75"/>
      <p:italic r:id="rId76"/>
    </p:embeddedFont>
    <p:embeddedFont>
      <p:font typeface="Malgun Gothic" panose="020B0503020000020004" pitchFamily="34" charset="-127"/>
      <p:regular r:id="rId77"/>
      <p:bold r:id="rId78"/>
    </p:embeddedFont>
    <p:embeddedFont>
      <p:font typeface="Calibri" panose="020F0502020204030204" pitchFamily="34" charset="0"/>
      <p:regular r:id="rId79"/>
      <p:bold r:id="rId80"/>
      <p:italic r:id="rId81"/>
      <p:boldItalic r:id="rId82"/>
    </p:embeddedFont>
    <p:embeddedFont>
      <p:font typeface="Cambria Math" panose="02040503050406030204" pitchFamily="18" charset="0"/>
      <p:regular r:id="rId8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4E9"/>
    <a:srgbClr val="895858"/>
    <a:srgbClr val="000000"/>
    <a:srgbClr val="FDFAE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58" d="100"/>
          <a:sy n="58" d="100"/>
        </p:scale>
        <p:origin x="624" y="4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76" Type="http://schemas.openxmlformats.org/officeDocument/2006/relationships/font" Target="fonts/font2.fntdata"/><Relationship Id="rId84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font" Target="fonts/font5.fntdata"/><Relationship Id="rId87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82" Type="http://schemas.openxmlformats.org/officeDocument/2006/relationships/font" Target="fonts/font8.fntdata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font" Target="fonts/font3.fntdata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font" Target="fonts/font6.fntdata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font" Target="fonts/font1.fntdata"/><Relationship Id="rId83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font" Target="fonts/font4.fntdata"/><Relationship Id="rId81" Type="http://schemas.openxmlformats.org/officeDocument/2006/relationships/font" Target="fonts/font7.fntdata"/><Relationship Id="rId86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321904A-FE17-43C8-A84D-E4E55B2E4A09}" type="datetimeFigureOut">
              <a:rPr lang="en-US" smtClean="0"/>
              <a:t>6/9/2025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6B169B-40D4-4569-8F90-D828D12431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981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vi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57A3E7-939A-4CF6-9EF9-8A8C4D902BB0}" type="slidenum">
              <a:rPr kumimoji="0" lang="vi-VN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48</a:t>
            </a:fld>
            <a:endParaRPr kumimoji="0" lang="vi-VN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9121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6525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36B169B-40D4-4569-8F90-D828D1243143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67958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565547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291047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262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0898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726460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58794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59597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8703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932567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216435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84856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2A566AC-12EB-4B55-8058-097675A35D66}" type="datetimeFigureOut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09/06/2025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1C2F455-7829-48CA-B591-2F95A544C203}" type="slidenum">
              <a:rPr kumimoji="0" lang="vi-VN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0329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0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3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4.png"/><Relationship Id="rId5" Type="http://schemas.openxmlformats.org/officeDocument/2006/relationships/image" Target="../media/image41.sv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0.png"/><Relationship Id="rId1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6.png"/><Relationship Id="rId7" Type="http://schemas.openxmlformats.org/officeDocument/2006/relationships/image" Target="../media/image5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60.png"/><Relationship Id="rId3" Type="http://schemas.openxmlformats.org/officeDocument/2006/relationships/image" Target="../media/image17.png"/><Relationship Id="rId7" Type="http://schemas.openxmlformats.org/officeDocument/2006/relationships/image" Target="../media/image19.png"/><Relationship Id="rId12" Type="http://schemas.openxmlformats.org/officeDocument/2006/relationships/image" Target="../media/image5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58.png"/><Relationship Id="rId5" Type="http://schemas.openxmlformats.org/officeDocument/2006/relationships/image" Target="../media/image56.png"/><Relationship Id="rId10" Type="http://schemas.openxmlformats.org/officeDocument/2006/relationships/image" Target="../media/image57.png"/><Relationship Id="rId4" Type="http://schemas.microsoft.com/office/2007/relationships/hdphoto" Target="../media/hdphoto4.wdp"/><Relationship Id="rId9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23.png"/><Relationship Id="rId7" Type="http://schemas.openxmlformats.org/officeDocument/2006/relationships/image" Target="../media/image6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4.png"/><Relationship Id="rId10" Type="http://schemas.openxmlformats.org/officeDocument/2006/relationships/image" Target="../media/image65.png"/><Relationship Id="rId4" Type="http://schemas.openxmlformats.org/officeDocument/2006/relationships/image" Target="../media/image21.png"/><Relationship Id="rId9" Type="http://schemas.openxmlformats.org/officeDocument/2006/relationships/image" Target="../media/image6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23.png"/><Relationship Id="rId7" Type="http://schemas.openxmlformats.org/officeDocument/2006/relationships/image" Target="../media/image6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6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7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7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39.png"/><Relationship Id="rId5" Type="http://schemas.openxmlformats.org/officeDocument/2006/relationships/image" Target="../media/image41.svg"/><Relationship Id="rId10" Type="http://schemas.openxmlformats.org/officeDocument/2006/relationships/image" Target="../media/image40.png"/><Relationship Id="rId4" Type="http://schemas.openxmlformats.org/officeDocument/2006/relationships/image" Target="../media/image37.png"/><Relationship Id="rId9" Type="http://schemas.openxmlformats.org/officeDocument/2006/relationships/image" Target="../media/image71.png"/><Relationship Id="rId1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46.png"/><Relationship Id="rId7" Type="http://schemas.openxmlformats.org/officeDocument/2006/relationships/image" Target="../media/image7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75.png"/><Relationship Id="rId9" Type="http://schemas.openxmlformats.org/officeDocument/2006/relationships/image" Target="../media/image7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7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3.png"/><Relationship Id="rId7" Type="http://schemas.openxmlformats.org/officeDocument/2006/relationships/image" Target="../media/image8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2.png"/><Relationship Id="rId5" Type="http://schemas.openxmlformats.org/officeDocument/2006/relationships/image" Target="../media/image81.png"/><Relationship Id="rId4" Type="http://schemas.openxmlformats.org/officeDocument/2006/relationships/image" Target="../media/image80.png"/><Relationship Id="rId9" Type="http://schemas.openxmlformats.org/officeDocument/2006/relationships/image" Target="../media/image85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png"/><Relationship Id="rId3" Type="http://schemas.openxmlformats.org/officeDocument/2006/relationships/image" Target="../media/image23.png"/><Relationship Id="rId7" Type="http://schemas.openxmlformats.org/officeDocument/2006/relationships/image" Target="../media/image8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png"/><Relationship Id="rId5" Type="http://schemas.openxmlformats.org/officeDocument/2006/relationships/image" Target="../media/image85.svg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3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9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91.png"/><Relationship Id="rId5" Type="http://schemas.openxmlformats.org/officeDocument/2006/relationships/image" Target="../media/image41.svg"/><Relationship Id="rId10" Type="http://schemas.openxmlformats.org/officeDocument/2006/relationships/image" Target="../media/image90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Relationship Id="rId14" Type="http://schemas.openxmlformats.org/officeDocument/2006/relationships/image" Target="../media/image7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46.png"/><Relationship Id="rId7" Type="http://schemas.openxmlformats.org/officeDocument/2006/relationships/image" Target="../media/image9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98.png"/><Relationship Id="rId4" Type="http://schemas.openxmlformats.org/officeDocument/2006/relationships/image" Target="../media/image95.png"/><Relationship Id="rId9" Type="http://schemas.openxmlformats.org/officeDocument/2006/relationships/image" Target="../media/image9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microsoft.com/office/2007/relationships/hdphoto" Target="../media/hdphoto3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hdphoto" Target="../media/hdphoto4.wdp"/><Relationship Id="rId7" Type="http://schemas.openxmlformats.org/officeDocument/2006/relationships/image" Target="../media/image21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104.png"/><Relationship Id="rId5" Type="http://schemas.openxmlformats.org/officeDocument/2006/relationships/image" Target="../media/image18.png"/><Relationship Id="rId10" Type="http://schemas.openxmlformats.org/officeDocument/2006/relationships/image" Target="../media/image103.png"/><Relationship Id="rId4" Type="http://schemas.openxmlformats.org/officeDocument/2006/relationships/image" Target="../media/image101.png"/><Relationship Id="rId9" Type="http://schemas.openxmlformats.org/officeDocument/2006/relationships/image" Target="../media/image10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7.png"/><Relationship Id="rId5" Type="http://schemas.openxmlformats.org/officeDocument/2006/relationships/image" Target="../media/image106.png"/><Relationship Id="rId4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115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14.png"/><Relationship Id="rId17" Type="http://schemas.openxmlformats.org/officeDocument/2006/relationships/image" Target="../media/image99.png"/><Relationship Id="rId2" Type="http://schemas.openxmlformats.org/officeDocument/2006/relationships/image" Target="../media/image35.png"/><Relationship Id="rId16" Type="http://schemas.openxmlformats.org/officeDocument/2006/relationships/image" Target="../media/image1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13.png"/><Relationship Id="rId5" Type="http://schemas.openxmlformats.org/officeDocument/2006/relationships/image" Target="../media/image41.svg"/><Relationship Id="rId15" Type="http://schemas.openxmlformats.org/officeDocument/2006/relationships/image" Target="../media/image117.png"/><Relationship Id="rId10" Type="http://schemas.openxmlformats.org/officeDocument/2006/relationships/image" Target="../media/image112.png"/><Relationship Id="rId4" Type="http://schemas.openxmlformats.org/officeDocument/2006/relationships/image" Target="../media/image37.png"/><Relationship Id="rId9" Type="http://schemas.openxmlformats.org/officeDocument/2006/relationships/image" Target="../media/image111.png"/><Relationship Id="rId14" Type="http://schemas.openxmlformats.org/officeDocument/2006/relationships/image" Target="../media/image1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4.png"/><Relationship Id="rId3" Type="http://schemas.openxmlformats.org/officeDocument/2006/relationships/image" Target="../media/image46.png"/><Relationship Id="rId7" Type="http://schemas.openxmlformats.org/officeDocument/2006/relationships/image" Target="../media/image12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2.png"/><Relationship Id="rId11" Type="http://schemas.openxmlformats.org/officeDocument/2006/relationships/image" Target="../media/image85.png"/><Relationship Id="rId5" Type="http://schemas.openxmlformats.org/officeDocument/2006/relationships/image" Target="../media/image121.png"/><Relationship Id="rId10" Type="http://schemas.openxmlformats.org/officeDocument/2006/relationships/image" Target="../media/image84.png"/><Relationship Id="rId4" Type="http://schemas.openxmlformats.org/officeDocument/2006/relationships/image" Target="../media/image120.png"/><Relationship Id="rId9" Type="http://schemas.openxmlformats.org/officeDocument/2006/relationships/image" Target="../media/image100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27.png"/><Relationship Id="rId7" Type="http://schemas.openxmlformats.org/officeDocument/2006/relationships/image" Target="../media/image70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0.png"/><Relationship Id="rId5" Type="http://schemas.openxmlformats.org/officeDocument/2006/relationships/image" Target="../media/image129.png"/><Relationship Id="rId4" Type="http://schemas.openxmlformats.org/officeDocument/2006/relationships/image" Target="../media/image12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47.png"/><Relationship Id="rId7" Type="http://schemas.openxmlformats.org/officeDocument/2006/relationships/image" Target="../media/image8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5" Type="http://schemas.openxmlformats.org/officeDocument/2006/relationships/image" Target="../media/image131.png"/><Relationship Id="rId10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13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0.png"/><Relationship Id="rId5" Type="http://schemas.openxmlformats.org/officeDocument/2006/relationships/image" Target="../media/image85.png"/><Relationship Id="rId4" Type="http://schemas.microsoft.com/office/2007/relationships/hdphoto" Target="../media/hdphoto3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image" Target="../media/image139.png"/><Relationship Id="rId7" Type="http://schemas.openxmlformats.org/officeDocument/2006/relationships/image" Target="../media/image143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2.png"/><Relationship Id="rId5" Type="http://schemas.openxmlformats.org/officeDocument/2006/relationships/image" Target="../media/image141.png"/><Relationship Id="rId10" Type="http://schemas.openxmlformats.org/officeDocument/2006/relationships/image" Target="../media/image134.png"/><Relationship Id="rId4" Type="http://schemas.openxmlformats.org/officeDocument/2006/relationships/image" Target="../media/image140.png"/><Relationship Id="rId9" Type="http://schemas.openxmlformats.org/officeDocument/2006/relationships/image" Target="../media/image12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1.png"/><Relationship Id="rId3" Type="http://schemas.openxmlformats.org/officeDocument/2006/relationships/image" Target="../media/image134.png"/><Relationship Id="rId7" Type="http://schemas.openxmlformats.org/officeDocument/2006/relationships/image" Target="../media/image150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9.png"/><Relationship Id="rId5" Type="http://schemas.openxmlformats.org/officeDocument/2006/relationships/image" Target="../media/image148.png"/><Relationship Id="rId10" Type="http://schemas.openxmlformats.org/officeDocument/2006/relationships/image" Target="../media/image137.png"/><Relationship Id="rId4" Type="http://schemas.openxmlformats.org/officeDocument/2006/relationships/image" Target="../media/image147.png"/><Relationship Id="rId9" Type="http://schemas.openxmlformats.org/officeDocument/2006/relationships/image" Target="../media/image15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png"/><Relationship Id="rId3" Type="http://schemas.openxmlformats.org/officeDocument/2006/relationships/image" Target="../media/image155.svg"/><Relationship Id="rId7" Type="http://schemas.openxmlformats.org/officeDocument/2006/relationships/image" Target="../media/image1570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153.png"/><Relationship Id="rId4" Type="http://schemas.openxmlformats.org/officeDocument/2006/relationships/image" Target="../media/image146.png"/><Relationship Id="rId9" Type="http://schemas.openxmlformats.org/officeDocument/2006/relationships/image" Target="../media/image159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62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61.png"/><Relationship Id="rId5" Type="http://schemas.openxmlformats.org/officeDocument/2006/relationships/image" Target="../media/image41.svg"/><Relationship Id="rId10" Type="http://schemas.openxmlformats.org/officeDocument/2006/relationships/image" Target="../media/image160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image" Target="../media/image46.png"/><Relationship Id="rId7" Type="http://schemas.openxmlformats.org/officeDocument/2006/relationships/image" Target="../media/image164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3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16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4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4.png"/><Relationship Id="rId4" Type="http://schemas.openxmlformats.org/officeDocument/2006/relationships/image" Target="../media/image1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2.png"/><Relationship Id="rId5" Type="http://schemas.openxmlformats.org/officeDocument/2006/relationships/image" Target="../media/image171.png"/><Relationship Id="rId4" Type="http://schemas.openxmlformats.org/officeDocument/2006/relationships/image" Target="../media/image1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svg"/><Relationship Id="rId7" Type="http://schemas.openxmlformats.org/officeDocument/2006/relationships/image" Target="../media/image155.png"/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173.png"/><Relationship Id="rId4" Type="http://schemas.openxmlformats.org/officeDocument/2006/relationships/image" Target="../media/image153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177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17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75.png"/><Relationship Id="rId5" Type="http://schemas.openxmlformats.org/officeDocument/2006/relationships/image" Target="../media/image41.svg"/><Relationship Id="rId10" Type="http://schemas.openxmlformats.org/officeDocument/2006/relationships/image" Target="../media/image39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9.png"/><Relationship Id="rId7" Type="http://schemas.openxmlformats.org/officeDocument/2006/relationships/image" Target="../media/image180.png"/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4.png"/><Relationship Id="rId3" Type="http://schemas.openxmlformats.org/officeDocument/2006/relationships/image" Target="../media/image85.png"/><Relationship Id="rId7" Type="http://schemas.openxmlformats.org/officeDocument/2006/relationships/image" Target="../media/image183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3" Type="http://schemas.openxmlformats.org/officeDocument/2006/relationships/image" Target="../media/image85.png"/><Relationship Id="rId7" Type="http://schemas.openxmlformats.org/officeDocument/2006/relationships/image" Target="../media/image1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7.png"/><Relationship Id="rId5" Type="http://schemas.openxmlformats.org/officeDocument/2006/relationships/image" Target="../media/image156.png"/><Relationship Id="rId10" Type="http://schemas.openxmlformats.org/officeDocument/2006/relationships/image" Target="../media/image188.png"/><Relationship Id="rId4" Type="http://schemas.openxmlformats.org/officeDocument/2006/relationships/image" Target="../media/image49.png"/><Relationship Id="rId9" Type="http://schemas.openxmlformats.org/officeDocument/2006/relationships/image" Target="../media/image187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6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16.svg"/><Relationship Id="rId4" Type="http://schemas.microsoft.com/office/2007/relationships/hdphoto" Target="../media/hdphoto3.wdp"/><Relationship Id="rId9" Type="http://schemas.openxmlformats.org/officeDocument/2006/relationships/image" Target="../media/image17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5.png"/><Relationship Id="rId3" Type="http://schemas.microsoft.com/office/2007/relationships/hdphoto" Target="../media/hdphoto5.wdp"/><Relationship Id="rId7" Type="http://schemas.openxmlformats.org/officeDocument/2006/relationships/image" Target="../media/image194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3.png"/><Relationship Id="rId5" Type="http://schemas.openxmlformats.org/officeDocument/2006/relationships/image" Target="../media/image192.png"/><Relationship Id="rId4" Type="http://schemas.openxmlformats.org/officeDocument/2006/relationships/image" Target="../media/image181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4.svg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6.svg"/><Relationship Id="rId4" Type="http://schemas.openxmlformats.org/officeDocument/2006/relationships/image" Target="../media/image14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9.png"/><Relationship Id="rId3" Type="http://schemas.microsoft.com/office/2007/relationships/hdphoto" Target="../media/hdphoto5.wdp"/><Relationship Id="rId7" Type="http://schemas.openxmlformats.org/officeDocument/2006/relationships/image" Target="../media/image198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7.png"/><Relationship Id="rId5" Type="http://schemas.openxmlformats.org/officeDocument/2006/relationships/image" Target="../media/image196.png"/><Relationship Id="rId4" Type="http://schemas.openxmlformats.org/officeDocument/2006/relationships/image" Target="../media/image181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png"/><Relationship Id="rId3" Type="http://schemas.openxmlformats.org/officeDocument/2006/relationships/image" Target="../media/image182.png"/><Relationship Id="rId7" Type="http://schemas.openxmlformats.org/officeDocument/2006/relationships/image" Target="../media/image20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0.png"/><Relationship Id="rId5" Type="http://schemas.openxmlformats.org/officeDocument/2006/relationships/image" Target="../media/image181.png"/><Relationship Id="rId10" Type="http://schemas.openxmlformats.org/officeDocument/2006/relationships/image" Target="../media/image204.png"/><Relationship Id="rId4" Type="http://schemas.microsoft.com/office/2007/relationships/hdphoto" Target="../media/hdphoto5.wdp"/><Relationship Id="rId9" Type="http://schemas.openxmlformats.org/officeDocument/2006/relationships/image" Target="../media/image203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8.png"/><Relationship Id="rId3" Type="http://schemas.microsoft.com/office/2007/relationships/hdphoto" Target="../media/hdphoto5.wdp"/><Relationship Id="rId7" Type="http://schemas.openxmlformats.org/officeDocument/2006/relationships/image" Target="../media/image207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6.png"/><Relationship Id="rId5" Type="http://schemas.openxmlformats.org/officeDocument/2006/relationships/image" Target="../media/image205.png"/><Relationship Id="rId4" Type="http://schemas.openxmlformats.org/officeDocument/2006/relationships/image" Target="../media/image181.png"/><Relationship Id="rId9" Type="http://schemas.openxmlformats.org/officeDocument/2006/relationships/image" Target="../media/image209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3.png"/><Relationship Id="rId3" Type="http://schemas.microsoft.com/office/2007/relationships/hdphoto" Target="../media/hdphoto5.wdp"/><Relationship Id="rId7" Type="http://schemas.openxmlformats.org/officeDocument/2006/relationships/image" Target="../media/image212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1.png"/><Relationship Id="rId5" Type="http://schemas.openxmlformats.org/officeDocument/2006/relationships/image" Target="../media/image210.png"/><Relationship Id="rId4" Type="http://schemas.openxmlformats.org/officeDocument/2006/relationships/image" Target="../media/image181.png"/><Relationship Id="rId9" Type="http://schemas.openxmlformats.org/officeDocument/2006/relationships/image" Target="../media/image214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7.png"/><Relationship Id="rId2" Type="http://schemas.openxmlformats.org/officeDocument/2006/relationships/image" Target="../media/image35.png"/><Relationship Id="rId16" Type="http://schemas.openxmlformats.org/officeDocument/2006/relationships/image" Target="../media/image22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16.png"/><Relationship Id="rId5" Type="http://schemas.openxmlformats.org/officeDocument/2006/relationships/image" Target="../media/image41.svg"/><Relationship Id="rId15" Type="http://schemas.openxmlformats.org/officeDocument/2006/relationships/image" Target="../media/image220.png"/><Relationship Id="rId10" Type="http://schemas.openxmlformats.org/officeDocument/2006/relationships/image" Target="../media/image215.png"/><Relationship Id="rId4" Type="http://schemas.openxmlformats.org/officeDocument/2006/relationships/image" Target="../media/image37.png"/><Relationship Id="rId9" Type="http://schemas.openxmlformats.org/officeDocument/2006/relationships/image" Target="../media/image99.png"/><Relationship Id="rId14" Type="http://schemas.openxmlformats.org/officeDocument/2006/relationships/image" Target="../media/image219.pn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16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1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23.png"/><Relationship Id="rId5" Type="http://schemas.openxmlformats.org/officeDocument/2006/relationships/image" Target="../media/image41.svg"/><Relationship Id="rId10" Type="http://schemas.openxmlformats.org/officeDocument/2006/relationships/image" Target="../media/image222.png"/><Relationship Id="rId4" Type="http://schemas.openxmlformats.org/officeDocument/2006/relationships/image" Target="../media/image37.png"/><Relationship Id="rId9" Type="http://schemas.openxmlformats.org/officeDocument/2006/relationships/image" Target="../media/image99.png"/><Relationship Id="rId14" Type="http://schemas.openxmlformats.org/officeDocument/2006/relationships/image" Target="../media/image217.pn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7.png"/><Relationship Id="rId3" Type="http://schemas.openxmlformats.org/officeDocument/2006/relationships/image" Target="../media/image84.png"/><Relationship Id="rId7" Type="http://schemas.openxmlformats.org/officeDocument/2006/relationships/image" Target="../media/image22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5.png"/><Relationship Id="rId5" Type="http://schemas.openxmlformats.org/officeDocument/2006/relationships/image" Target="../media/image224.png"/><Relationship Id="rId4" Type="http://schemas.openxmlformats.org/officeDocument/2006/relationships/image" Target="../media/image85.png"/><Relationship Id="rId9" Type="http://schemas.openxmlformats.org/officeDocument/2006/relationships/image" Target="../media/image18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0.png"/><Relationship Id="rId4" Type="http://schemas.openxmlformats.org/officeDocument/2006/relationships/image" Target="../media/image229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23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2.png"/><Relationship Id="rId5" Type="http://schemas.openxmlformats.org/officeDocument/2006/relationships/image" Target="../media/image231.png"/><Relationship Id="rId4" Type="http://schemas.openxmlformats.org/officeDocument/2006/relationships/image" Target="../media/image47.png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svg"/><Relationship Id="rId13" Type="http://schemas.openxmlformats.org/officeDocument/2006/relationships/image" Target="../media/image236.png"/><Relationship Id="rId3" Type="http://schemas.openxmlformats.org/officeDocument/2006/relationships/image" Target="../media/image35.png"/><Relationship Id="rId7" Type="http://schemas.openxmlformats.org/officeDocument/2006/relationships/image" Target="../media/image38.png"/><Relationship Id="rId12" Type="http://schemas.openxmlformats.org/officeDocument/2006/relationships/image" Target="../media/image23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svg"/><Relationship Id="rId11" Type="http://schemas.openxmlformats.org/officeDocument/2006/relationships/image" Target="../media/image234.png"/><Relationship Id="rId5" Type="http://schemas.openxmlformats.org/officeDocument/2006/relationships/image" Target="../media/image37.png"/><Relationship Id="rId15" Type="http://schemas.openxmlformats.org/officeDocument/2006/relationships/image" Target="../media/image237.png"/><Relationship Id="rId10" Type="http://schemas.openxmlformats.org/officeDocument/2006/relationships/image" Target="../media/image99.png"/><Relationship Id="rId4" Type="http://schemas.openxmlformats.org/officeDocument/2006/relationships/image" Target="../media/image39.svg"/><Relationship Id="rId9" Type="http://schemas.openxmlformats.org/officeDocument/2006/relationships/image" Target="../media/image40.png"/><Relationship Id="rId14" Type="http://schemas.openxmlformats.org/officeDocument/2006/relationships/image" Target="../media/image4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7.png"/><Relationship Id="rId7" Type="http://schemas.openxmlformats.org/officeDocument/2006/relationships/image" Target="../media/image20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10.png"/><Relationship Id="rId11" Type="http://schemas.openxmlformats.org/officeDocument/2006/relationships/image" Target="../media/image22.png"/><Relationship Id="rId5" Type="http://schemas.openxmlformats.org/officeDocument/2006/relationships/image" Target="../media/image1810.png"/><Relationship Id="rId10" Type="http://schemas.openxmlformats.org/officeDocument/2006/relationships/image" Target="../media/image21.png"/><Relationship Id="rId4" Type="http://schemas.microsoft.com/office/2007/relationships/hdphoto" Target="../media/hdphoto4.wdp"/><Relationship Id="rId9" Type="http://schemas.openxmlformats.org/officeDocument/2006/relationships/image" Target="../media/image19.png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1.png"/><Relationship Id="rId3" Type="http://schemas.openxmlformats.org/officeDocument/2006/relationships/image" Target="../media/image46.png"/><Relationship Id="rId7" Type="http://schemas.openxmlformats.org/officeDocument/2006/relationships/image" Target="../media/image24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9.png"/><Relationship Id="rId11" Type="http://schemas.openxmlformats.org/officeDocument/2006/relationships/image" Target="../media/image244.png"/><Relationship Id="rId5" Type="http://schemas.openxmlformats.org/officeDocument/2006/relationships/image" Target="../media/image48.png"/><Relationship Id="rId10" Type="http://schemas.openxmlformats.org/officeDocument/2006/relationships/image" Target="../media/image243.png"/><Relationship Id="rId4" Type="http://schemas.openxmlformats.org/officeDocument/2006/relationships/image" Target="../media/image47.png"/><Relationship Id="rId9" Type="http://schemas.openxmlformats.org/officeDocument/2006/relationships/image" Target="../media/image242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7" Type="http://schemas.openxmlformats.org/officeDocument/2006/relationships/image" Target="../media/image248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0.png"/><Relationship Id="rId3" Type="http://schemas.openxmlformats.org/officeDocument/2006/relationships/image" Target="../media/image154.png"/><Relationship Id="rId7" Type="http://schemas.openxmlformats.org/officeDocument/2006/relationships/image" Target="../media/image249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7.png"/><Relationship Id="rId5" Type="http://schemas.openxmlformats.org/officeDocument/2006/relationships/image" Target="../media/image246.png"/><Relationship Id="rId4" Type="http://schemas.openxmlformats.org/officeDocument/2006/relationships/image" Target="../media/image245.png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190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openxmlformats.org/officeDocument/2006/relationships/image" Target="../media/image253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252.png"/><Relationship Id="rId5" Type="http://schemas.openxmlformats.org/officeDocument/2006/relationships/image" Target="../media/image41.svg"/><Relationship Id="rId10" Type="http://schemas.openxmlformats.org/officeDocument/2006/relationships/image" Target="../media/image251.png"/><Relationship Id="rId4" Type="http://schemas.openxmlformats.org/officeDocument/2006/relationships/image" Target="../media/image37.png"/><Relationship Id="rId9" Type="http://schemas.openxmlformats.org/officeDocument/2006/relationships/image" Target="../media/image40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16.png"/><Relationship Id="rId7" Type="http://schemas.openxmlformats.org/officeDocument/2006/relationships/image" Target="../media/image16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10" Type="http://schemas.openxmlformats.org/officeDocument/2006/relationships/image" Target="../media/image16.svg"/><Relationship Id="rId4" Type="http://schemas.microsoft.com/office/2007/relationships/hdphoto" Target="../media/hdphoto3.wdp"/><Relationship Id="rId9" Type="http://schemas.openxmlformats.org/officeDocument/2006/relationships/image" Target="../media/image174.pn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228.png"/><Relationship Id="rId3" Type="http://schemas.openxmlformats.org/officeDocument/2006/relationships/image" Target="../media/image39.svg"/><Relationship Id="rId7" Type="http://schemas.openxmlformats.org/officeDocument/2006/relationships/image" Target="../media/image43.svg"/><Relationship Id="rId12" Type="http://schemas.microsoft.com/office/2007/relationships/hdphoto" Target="../media/hdphoto6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191.png"/><Relationship Id="rId5" Type="http://schemas.openxmlformats.org/officeDocument/2006/relationships/image" Target="../media/image41.svg"/><Relationship Id="rId10" Type="http://schemas.openxmlformats.org/officeDocument/2006/relationships/image" Target="../media/image255.png"/><Relationship Id="rId4" Type="http://schemas.openxmlformats.org/officeDocument/2006/relationships/image" Target="../media/image37.png"/><Relationship Id="rId9" Type="http://schemas.openxmlformats.org/officeDocument/2006/relationships/image" Target="../media/image99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2.png"/><Relationship Id="rId3" Type="http://schemas.openxmlformats.org/officeDocument/2006/relationships/image" Target="../media/image191.png"/><Relationship Id="rId7" Type="http://schemas.openxmlformats.org/officeDocument/2006/relationships/image" Target="../media/image261.png"/><Relationship Id="rId2" Type="http://schemas.openxmlformats.org/officeDocument/2006/relationships/image" Target="../media/image2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0.png"/><Relationship Id="rId5" Type="http://schemas.openxmlformats.org/officeDocument/2006/relationships/image" Target="../media/image259.png"/><Relationship Id="rId4" Type="http://schemas.microsoft.com/office/2007/relationships/hdphoto" Target="../media/hdphoto6.wdp"/><Relationship Id="rId9" Type="http://schemas.openxmlformats.org/officeDocument/2006/relationships/image" Target="../media/image263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7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8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7.png"/><Relationship Id="rId7" Type="http://schemas.openxmlformats.org/officeDocument/2006/relationships/image" Target="../media/image258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0.png"/><Relationship Id="rId5" Type="http://schemas.openxmlformats.org/officeDocument/2006/relationships/image" Target="../media/image269.png"/><Relationship Id="rId4" Type="http://schemas.openxmlformats.org/officeDocument/2006/relationships/image" Target="../media/image264.png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4.png"/><Relationship Id="rId3" Type="http://schemas.openxmlformats.org/officeDocument/2006/relationships/image" Target="../media/image267.png"/><Relationship Id="rId7" Type="http://schemas.openxmlformats.org/officeDocument/2006/relationships/image" Target="../media/image273.png"/><Relationship Id="rId2" Type="http://schemas.openxmlformats.org/officeDocument/2006/relationships/image" Target="../media/image2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2.png"/><Relationship Id="rId5" Type="http://schemas.openxmlformats.org/officeDocument/2006/relationships/image" Target="../media/image271.png"/><Relationship Id="rId4" Type="http://schemas.openxmlformats.org/officeDocument/2006/relationships/image" Target="../media/image264.png"/><Relationship Id="rId9" Type="http://schemas.openxmlformats.org/officeDocument/2006/relationships/image" Target="../media/image25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5.png"/><Relationship Id="rId7" Type="http://schemas.openxmlformats.org/officeDocument/2006/relationships/image" Target="../media/image2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6.png"/><Relationship Id="rId7" Type="http://schemas.openxmlformats.org/officeDocument/2006/relationships/image" Target="../media/image276.png"/><Relationship Id="rId2" Type="http://schemas.openxmlformats.org/officeDocument/2006/relationships/image" Target="../media/image26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275.png"/><Relationship Id="rId4" Type="http://schemas.openxmlformats.org/officeDocument/2006/relationships/image" Target="../media/image268.png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1.png"/><Relationship Id="rId7" Type="http://schemas.openxmlformats.org/officeDocument/2006/relationships/image" Target="../media/image3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30.png"/><Relationship Id="rId4" Type="http://schemas.openxmlformats.org/officeDocument/2006/relationships/image" Target="../media/image23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Picture 6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3400" y="-342900"/>
            <a:ext cx="20209992" cy="13985436"/>
          </a:xfrm>
          <a:prstGeom prst="rect">
            <a:avLst/>
          </a:prstGeom>
        </p:spPr>
      </p:pic>
      <p:sp>
        <p:nvSpPr>
          <p:cNvPr id="71" name="Rectangle 70"/>
          <p:cNvSpPr/>
          <p:nvPr/>
        </p:nvSpPr>
        <p:spPr>
          <a:xfrm>
            <a:off x="1447800" y="2628900"/>
            <a:ext cx="15651317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CHÀO MỪNG CÁC EM </a:t>
            </a:r>
          </a:p>
          <a:p>
            <a:pPr algn="ctr">
              <a:lnSpc>
                <a:spcPct val="150000"/>
              </a:lnSpc>
              <a:defRPr/>
            </a:pPr>
            <a:r>
              <a:rPr lang="en-US" sz="7500" b="1" kern="0" dirty="0">
                <a:latin typeface="Arial"/>
                <a:cs typeface="Arial"/>
                <a:sym typeface="Anton"/>
              </a:rPr>
              <a:t>ĐẾN VỚI BUỔI </a:t>
            </a:r>
            <a:r>
              <a:rPr lang="en-US" sz="7500" b="1" kern="0">
                <a:latin typeface="Arial"/>
                <a:cs typeface="Arial"/>
                <a:sym typeface="Anton"/>
              </a:rPr>
              <a:t>HỌC HÔM </a:t>
            </a:r>
            <a:r>
              <a:rPr lang="en-US" sz="7500" b="1" kern="0" dirty="0">
                <a:latin typeface="Arial"/>
                <a:cs typeface="Arial"/>
                <a:sym typeface="Anton"/>
              </a:rPr>
              <a:t>NAY!</a:t>
            </a:r>
            <a:endParaRPr lang="en-US" sz="7500" kern="0" dirty="0">
              <a:latin typeface="Arial"/>
              <a:cs typeface="Arial"/>
              <a:sym typeface="Arial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543800" y="8039100"/>
            <a:ext cx="6400800" cy="12192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 smtClean="0"/>
              <a:t>Giáo</a:t>
            </a:r>
            <a:r>
              <a:rPr lang="en-US" dirty="0" smtClean="0"/>
              <a:t> </a:t>
            </a:r>
            <a:r>
              <a:rPr lang="en-US" dirty="0" err="1" smtClean="0"/>
              <a:t>viên</a:t>
            </a:r>
            <a:r>
              <a:rPr lang="en-US" dirty="0" smtClean="0"/>
              <a:t> </a:t>
            </a:r>
            <a:r>
              <a:rPr lang="en-US" dirty="0" err="1" smtClean="0"/>
              <a:t>soạn</a:t>
            </a:r>
            <a:r>
              <a:rPr lang="en-US" dirty="0" smtClean="0"/>
              <a:t>: </a:t>
            </a:r>
            <a:r>
              <a:rPr lang="en-US" dirty="0" err="1" smtClean="0"/>
              <a:t>Đỗ</a:t>
            </a:r>
            <a:r>
              <a:rPr lang="en-US" dirty="0" smtClean="0"/>
              <a:t> </a:t>
            </a:r>
            <a:r>
              <a:rPr lang="en-US" dirty="0" err="1" smtClean="0"/>
              <a:t>Hải</a:t>
            </a:r>
            <a:r>
              <a:rPr lang="en-US" dirty="0" smtClean="0"/>
              <a:t> </a:t>
            </a:r>
            <a:r>
              <a:rPr lang="en-US" smtClean="0"/>
              <a:t>Yến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ircle/>
      </p:transition>
    </mc:Choice>
    <mc:Fallback xmlns="">
      <p:transition spd="med">
        <p:circl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algn="ctr">
                <a:lnSpc>
                  <a:spcPts val="1117"/>
                </a:lnSpc>
              </a:pPr>
              <a:endParaRPr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/>
              <p:cNvSpPr txBox="1"/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sin</m:t>
                    </m:r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⁡75°</m:t>
                    </m:r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3" name="TextBox 4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896" y="1495374"/>
                <a:ext cx="3759802" cy="707886"/>
              </a:xfrm>
              <a:prstGeom prst="rect">
                <a:avLst/>
              </a:prstGeom>
              <a:blipFill>
                <a:blip r:embed="rId8"/>
                <a:stretch>
                  <a:fillRect l="-583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Rectangle 43"/>
          <p:cNvSpPr/>
          <p:nvPr/>
        </p:nvSpPr>
        <p:spPr>
          <a:xfrm>
            <a:off x="4876814" y="12573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just">
              <a:lnSpc>
                <a:spcPct val="150000"/>
              </a:lnSpc>
              <a:spcAft>
                <a:spcPts val="800"/>
              </a:spcAft>
            </a:pP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1: (SGK – tr16)</a:t>
            </a:r>
            <a:endParaRPr lang="en-US" sz="4200" dirty="0">
              <a:solidFill>
                <a:srgbClr val="C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3728" y="27813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587416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3" name="Rectangle 52"/>
              <p:cNvSpPr/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75</m:t>
                          </m:r>
                        </m:e>
                        <m:sup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30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45</m:t>
                              </m:r>
                            </m:e>
                            <m:sup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𝑜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3" name="Rectangle 5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13267" y="5295900"/>
                <a:ext cx="593111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4" name="Rectangle 53"/>
              <p:cNvSpPr/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30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45</m:t>
                          </m:r>
                        </m:e>
                        <m:sup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54" name="Rectangle 5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2674" y="6569214"/>
                <a:ext cx="914400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5" name="Rectangle 54"/>
              <p:cNvSpPr/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5" name="Rectangle 5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04159" y="7720521"/>
                <a:ext cx="2678041" cy="138537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9" name="Picture 5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5412505" y="854205"/>
            <a:ext cx="2000442" cy="2320100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4" grpId="0"/>
      <p:bldP spid="51" grpId="0" animBg="1"/>
      <p:bldP spid="52" grpId="0"/>
      <p:bldP spid="53" grpId="0"/>
      <p:bldP spid="54" grpId="0"/>
      <p:bldP spid="5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Luyện tập 1</a:t>
            </a:r>
            <a:endParaRPr sz="4500" b="1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732437"/>
            <a:ext cx="3759802" cy="1138325"/>
            <a:chOff x="7772400" y="2337480"/>
            <a:chExt cx="3759802" cy="1138325"/>
          </a:xfrm>
        </p:grpSpPr>
        <p:sp>
          <p:nvSpPr>
            <p:cNvPr id="15" name="TextBox 14"/>
            <p:cNvSpPr txBox="1"/>
            <p:nvPr/>
          </p:nvSpPr>
          <p:spPr>
            <a:xfrm>
              <a:off x="7772400" y="2552700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915400" y="2337480"/>
                  <a:ext cx="1688796" cy="113832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534400" y="2403364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89374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en-US" sz="400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Áp dụng công thức cộng, ta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den>
                          </m:f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5592" y="4985056"/>
                <a:ext cx="475745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05800" y="6560892"/>
                <a:ext cx="6129627" cy="11423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94396" y="8101521"/>
                <a:ext cx="2678041" cy="138537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116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13" grpId="0"/>
      <p:bldP spid="14" grpId="0"/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8669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839121" y="19952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2: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b)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𝑐𝑜𝑠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kumimoji="0" lang="en-US" sz="40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Và sử dụng công thức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𝑜𝑠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có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được ở câu a.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799" y="5414308"/>
                <a:ext cx="16002001" cy="1938992"/>
              </a:xfrm>
              <a:prstGeom prst="rect">
                <a:avLst/>
              </a:prstGeom>
              <a:blipFill>
                <a:blip r:embed="rId5"/>
                <a:stretch>
                  <a:fillRect l="-1333" r="-1333" b="-691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77000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HĐ2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785483">
            <a:off x="15644211" y="7843220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143000" y="7655259"/>
            <a:ext cx="1736707" cy="2060241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1066800" y="2883012"/>
            <a:ext cx="16143728" cy="2336688"/>
            <a:chOff x="982579" y="2985625"/>
            <a:chExt cx="16143728" cy="2336688"/>
          </a:xfrm>
        </p:grpSpPr>
        <p:grpSp>
          <p:nvGrpSpPr>
            <p:cNvPr id="13" name="Group 12"/>
            <p:cNvGrpSpPr/>
            <p:nvPr/>
          </p:nvGrpSpPr>
          <p:grpSpPr>
            <a:xfrm>
              <a:off x="982579" y="2985625"/>
              <a:ext cx="16143728" cy="1187889"/>
              <a:chOff x="982579" y="2985625"/>
              <a:chExt cx="16143728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7" name="TextBox 6"/>
                  <p:cNvSpPr txBox="1"/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 marL="742950" lvl="0" indent="-742950" algn="just">
                      <a:lnSpc>
                        <a:spcPct val="150000"/>
                      </a:lnSpc>
                      <a:buAutoNum type="alphaLcParenR"/>
                    </a:pPr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Tính </a:t>
                    </a:r>
                    <a14:m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</m:t>
                            </m:r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+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oMath>
                    </a14:m>
                    <a:r>
                      <a:rPr kumimoji="0" lang="en-US" sz="400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bằng</a:t>
                    </a:r>
                    <a:r>
                      <a:rPr kumimoji="0" lang="en-US" sz="4000" b="0" i="0" u="none" strike="noStrike" kern="1200" cap="none" spc="0" normalizeH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rPr>
                      <a:t> cách biến đổi </a:t>
                    </a:r>
                  </a:p>
                </p:txBody>
              </p:sp>
            </mc:Choice>
            <mc:Fallback xmlns="">
              <p:sp>
                <p:nvSpPr>
                  <p:cNvPr id="7" name="TextBox 6"/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82579" y="3010454"/>
                    <a:ext cx="14867021" cy="90159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 l="-1312" b="-2837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9" name="Rectangle 8"/>
                  <p:cNvSpPr/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nor/>
                            </m:rPr>
                            <a:rPr lang="en-US" sz="4000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cos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oMath>
                      </m:oMathPara>
                    </a14:m>
                    <a:endParaRPr lang="en-US" sz="4000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9" name="Rectangle 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9715432" y="2985625"/>
                    <a:ext cx="7410875" cy="1187889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grpSp>
          <p:nvGrpSpPr>
            <p:cNvPr id="20" name="Group 19"/>
            <p:cNvGrpSpPr/>
            <p:nvPr/>
          </p:nvGrpSpPr>
          <p:grpSpPr>
            <a:xfrm>
              <a:off x="1706799" y="4134424"/>
              <a:ext cx="13961964" cy="1187889"/>
              <a:chOff x="1706799" y="4134424"/>
              <a:chExt cx="13961964" cy="1187889"/>
            </a:xfrm>
          </p:grpSpPr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0" name="Rectangle 9"/>
                  <p:cNvSpPr/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 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Arial" panose="020B0604020202020204" pitchFamily="34" charset="0"/>
                              <a:cs typeface="Arial" panose="020B0604020202020204" pitchFamily="34" charset="0"/>
                            </a:rPr>
                            <m:t> 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0" name="Rectangle 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706799" y="4134424"/>
                    <a:ext cx="4900701" cy="1187889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9" name="Rectangle 18"/>
                  <p:cNvSpPr/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 lvl="0" algn="just">
                      <a:lnSpc>
                        <a:spcPct val="150000"/>
                      </a:lnSpc>
                    </a:pPr>
                    <a:r>
                      <a:rPr lang="en-US" sz="4000">
                        <a:solidFill>
                          <a:prstClr val="black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rPr>
                      <a:t>và sử dụng công thức cộng đối với </a:t>
                    </a:r>
                    <a14:m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𝑠𝑖𝑛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.</m:t>
                        </m:r>
                      </m:oMath>
                    </a14:m>
                    <a:endPara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</mc:Choice>
            <mc:Fallback xmlns="">
              <p:sp>
                <p:nvSpPr>
                  <p:cNvPr id="19" name="Rectangle 1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607500" y="4220536"/>
                    <a:ext cx="9061263" cy="1015663"/>
                  </a:xfrm>
                  <a:prstGeom prst="rect">
                    <a:avLst/>
                  </a:prstGeom>
                  <a:blipFill>
                    <a:blip r:embed="rId13"/>
                    <a:stretch>
                      <a:fillRect l="-2423" b="-14458"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</p:grpSp>
    </p:spTree>
    <p:extLst>
      <p:ext uri="{BB962C8B-B14F-4D97-AF65-F5344CB8AC3E}">
        <p14:creationId xmlns:p14="http://schemas.microsoft.com/office/powerpoint/2010/main" val="1451154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7918783" y="2682930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9200" y="8416880"/>
            <a:ext cx="1219200" cy="145102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nhau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/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/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lang="en-US" sz="4000" i="1">
                                  <a:latin typeface="Cambria Math" panose="02040503050406030204" pitchFamily="18" charset="0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79994" y="2628900"/>
                <a:ext cx="6986271" cy="118788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24800" y="3915064"/>
                <a:ext cx="5580202" cy="181261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Rectangle 27"/>
              <p:cNvSpPr/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d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Calibri" panose="020F0502020204030204" pitchFamily="34" charset="0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d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sin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Rectangle 2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38155" y="6038527"/>
                <a:ext cx="8783045" cy="118090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r>
                  <a:rPr lang="en-US" sz="4000" i="1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/>
                </a:r>
                <a:br>
                  <a:rPr lang="en-US" sz="4000" i="1" kern="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</a:br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29600" y="7676628"/>
                <a:ext cx="6248400" cy="707951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4863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13" grpId="0"/>
      <p:bldP spid="27" grpId="0"/>
      <p:bldP spid="2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23573" y="8031925"/>
            <a:ext cx="1478627" cy="17597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262017" y="999541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457200" y="2468717"/>
            <a:ext cx="7233716" cy="6414042"/>
            <a:chOff x="625418" y="2552700"/>
            <a:chExt cx="7233716" cy="6414042"/>
          </a:xfrm>
        </p:grpSpPr>
        <p:grpSp>
          <p:nvGrpSpPr>
            <p:cNvPr id="7" name="Group 6"/>
            <p:cNvGrpSpPr/>
            <p:nvPr/>
          </p:nvGrpSpPr>
          <p:grpSpPr>
            <a:xfrm>
              <a:off x="625418" y="2552700"/>
              <a:ext cx="6934200" cy="6363478"/>
              <a:chOff x="625418" y="2552700"/>
              <a:chExt cx="6934200" cy="6363478"/>
            </a:xfrm>
          </p:grpSpPr>
          <p:grpSp>
            <p:nvGrpSpPr>
              <p:cNvPr id="15" name="Group 2"/>
              <p:cNvGrpSpPr/>
              <p:nvPr/>
            </p:nvGrpSpPr>
            <p:grpSpPr>
              <a:xfrm>
                <a:off x="625418" y="2552700"/>
                <a:ext cx="6934200" cy="6363478"/>
                <a:chOff x="0" y="-28575"/>
                <a:chExt cx="2286682" cy="3443137"/>
              </a:xfrm>
            </p:grpSpPr>
            <p:sp>
              <p:nvSpPr>
                <p:cNvPr id="20" name="Freeform 3"/>
                <p:cNvSpPr/>
                <p:nvPr/>
              </p:nvSpPr>
              <p:spPr>
                <a:xfrm>
                  <a:off x="93481" y="82168"/>
                  <a:ext cx="2193201" cy="33323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3201" h="3050437">
                      <a:moveTo>
                        <a:pt x="0" y="0"/>
                      </a:moveTo>
                      <a:lnTo>
                        <a:pt x="2193201" y="0"/>
                      </a:lnTo>
                      <a:lnTo>
                        <a:pt x="2193201" y="3050437"/>
                      </a:lnTo>
                      <a:lnTo>
                        <a:pt x="0" y="3050437"/>
                      </a:lnTo>
                      <a:close/>
                    </a:path>
                  </a:pathLst>
                </a:custGeom>
                <a:solidFill>
                  <a:srgbClr val="FDFAE6"/>
                </a:solidFill>
              </p:spPr>
            </p:sp>
            <p:sp>
              <p:nvSpPr>
                <p:cNvPr id="21" name="TextBox 4"/>
                <p:cNvSpPr txBox="1"/>
                <p:nvPr/>
              </p:nvSpPr>
              <p:spPr>
                <a:xfrm>
                  <a:off x="0" y="-28575"/>
                  <a:ext cx="812800" cy="841375"/>
                </a:xfrm>
                <a:prstGeom prst="rect">
                  <a:avLst/>
                </a:prstGeom>
              </p:spPr>
              <p:txBody>
                <a:bodyPr lIns="50800" tIns="50800" rIns="50800" bIns="50800"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ts val="196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9" name="Rectangle 18"/>
              <p:cNvSpPr/>
              <p:nvPr/>
            </p:nvSpPr>
            <p:spPr>
              <a:xfrm>
                <a:off x="1520067" y="3009900"/>
                <a:ext cx="5389542" cy="274825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M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ối quan hệ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 </a:t>
                </a:r>
                <a:r>
                  <a:rPr kumimoji="0" lang="vi-VN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về giá trị lượng giác giữa hai góc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phụ nhau: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5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6630716" y="7769256"/>
              <a:ext cx="1228418" cy="1197486"/>
            </a:xfrm>
            <a:prstGeom prst="rect">
              <a:avLst/>
            </a:prstGeom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libri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cos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</m:t>
                              </m:r>
                              <m:d>
                                <m:dPr>
                                  <m:begChr m:val="["/>
                                  <m:endChr m:val="]"/>
                                  <m:ctrlP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kumimoji="0" lang="en-US" sz="4000" b="0" i="1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kumimoji="0" lang="en-US" sz="4000" b="0" i="0" u="none" strike="noStrike" kern="1200" cap="none" spc="0" normalizeH="0" baseline="0" noProof="0">
                                          <a:ln>
                                            <a:noFill/>
                                          </a:ln>
                                          <a:solidFill>
                                            <a:prstClr val="black"/>
                                          </a:solidFill>
                                          <a:effectLst/>
                                          <a:uLnTx/>
                                          <a:uFillTx/>
                                          <a:latin typeface="Cambria Math" panose="02040503050406030204" pitchFamily="18" charset="0"/>
                                          <a:ea typeface="+mn-ea"/>
                                          <a:cs typeface="+mn-cs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kumimoji="0" lang="en-US" sz="4000" b="0" i="0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−</m:t>
                                  </m:r>
                                  <m:r>
                                    <a:rPr kumimoji="0" lang="en-US" sz="4000" b="0" i="1" u="none" strike="noStrike" kern="1200" cap="none" spc="0" normalizeH="0" baseline="0" noProof="0">
                                      <a:ln>
                                        <a:noFill/>
                                      </a:ln>
                                      <a:solidFill>
                                        <a:prstClr val="black"/>
                                      </a:solidFill>
                                      <a:effectLst/>
                                      <a:uLnTx/>
                                      <a:uFillTx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e>
                              </m:d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=</m:t>
                              </m:r>
                              <m:r>
                                <m:rPr>
                                  <m:nor/>
                                </m:r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   </m:t>
                              </m:r>
                              <m:r>
                                <m:rPr>
                                  <m:sty m:val="p"/>
                                </m:rP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sin</m:t>
                              </m:r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𝑎</m:t>
                              </m:r>
                            </m:e>
                          </m:mr>
                        </m:m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683638" y="6124432"/>
                  <a:ext cx="4880310" cy="2371868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8345940" y="3063930"/>
            <a:ext cx="7027895" cy="901593"/>
            <a:chOff x="7918783" y="2682930"/>
            <a:chExt cx="7027895" cy="901593"/>
          </a:xfrm>
        </p:grpSpPr>
        <p:sp>
          <p:nvSpPr>
            <p:cNvPr id="9" name="Rectangle 8"/>
            <p:cNvSpPr/>
            <p:nvPr/>
          </p:nvSpPr>
          <p:spPr>
            <a:xfrm>
              <a:off x="7918783" y="2682930"/>
              <a:ext cx="1524000" cy="90159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60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b</a:t>
              </a:r>
              <a:r>
                <a:rPr kumimoji="0" lang="vi-VN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)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d>
                              <m:dPr>
                                <m:begChr m:val="["/>
                                <m:endChr m:val="]"/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en-US" sz="400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i="1">
                                        <a:solidFill>
                                          <a:prstClr val="black"/>
                                        </a:solidFill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𝑏</m:t>
                                    </m:r>
                                  </m:e>
                                </m:d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550055" y="2876637"/>
                  <a:ext cx="6396623" cy="70788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sin</m:t>
                      </m:r>
                      <m:r>
                        <a:rPr lang="vi-VN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(−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4305300"/>
                <a:ext cx="7245701" cy="1092607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𝑐𝑜𝑠𝑏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𝑠𝑖𝑛𝑏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1099" y="5574893"/>
                <a:ext cx="5695597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3003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2142680" y="2552700"/>
            <a:ext cx="13542487" cy="4566216"/>
            <a:chOff x="9157238" y="699157"/>
            <a:chExt cx="7930072" cy="4301731"/>
          </a:xfrm>
        </p:grpSpPr>
        <p:sp>
          <p:nvSpPr>
            <p:cNvPr id="12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3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𝒄𝒐𝒔𝒃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𝒔𝒊𝒏𝒂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𝒔𝒊𝒏𝒃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93607" y="3347234"/>
                <a:ext cx="12603593" cy="293926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1763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10436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2: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56336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4920610" y="3286661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9454" y="1258909"/>
            <a:ext cx="1903663" cy="172479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990568"/>
            <a:ext cx="3759802" cy="1257332"/>
            <a:chOff x="10283896" y="1143506"/>
            <a:chExt cx="3759802" cy="1257332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5</m:t>
                            </m:r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417784" y="1143506"/>
                  <a:ext cx="1731884" cy="1257332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5415100" y="853160"/>
            <a:ext cx="1976589" cy="2285431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26336" y="4991100"/>
                <a:ext cx="5111528" cy="1274388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6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 i="1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33714" y="6591300"/>
                <a:ext cx="6115072" cy="1142300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60218" y="8025321"/>
                <a:ext cx="2678041" cy="1385379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360447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6" grpId="0"/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2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638800" y="942799"/>
            <a:ext cx="3759802" cy="707886"/>
            <a:chOff x="7924800" y="2547842"/>
            <a:chExt cx="3759802" cy="707886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cos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47842"/>
                  <a:ext cx="1864613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111991" y="2376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429000" y="3162300"/>
            <a:ext cx="731642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Áp dụng công thức cộng, ta có: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4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−3</m:t>
                      </m:r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00600" y="5121201"/>
                <a:ext cx="622843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func>
                      <m:sSup>
                        <m:sSup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0</m:t>
                          </m:r>
                        </m:e>
                        <m:sup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59324" y="6416749"/>
                <a:ext cx="9144000" cy="70795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92003" y="7149453"/>
                <a:ext cx="2705291" cy="210884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6597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/>
      <p:bldP spid="3" grpId="0"/>
      <p:bldP spid="4" grpId="0"/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6225" y="8921414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79" y="19431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981200" y="20714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3: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6274348" y="8115300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9521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HĐ3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438924" y="408879"/>
            <a:ext cx="1071663" cy="15725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4706600" y="7405218"/>
            <a:ext cx="1736707" cy="206024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Sử dụng công thức đối với sin và côsin, hãy tính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theo</a:t>
                </a:r>
                <a:r>
                  <a:rPr lang="en-US" sz="4000">
                    <a:solidFill>
                      <a:prstClr val="black"/>
                    </a:solidFill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và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khi các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biểu thức đều có nghĩa.</a:t>
                </a:r>
              </a:p>
              <a:p>
                <a:pPr marL="742950" lvl="0" indent="-742950" algn="just">
                  <a:lnSpc>
                    <a:spcPct val="150000"/>
                  </a:lnSpc>
                  <a:buFontTx/>
                  <a:buAutoNum type="alphaLcParenR"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Khi các biểu thức đều có nghĩa, hãy 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  <m:d>
                      <m:d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dPr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−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𝑏</m:t>
                        </m:r>
                      </m:e>
                    </m:d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và sử dụng công thức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có được ở câu a.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872919"/>
                <a:ext cx="15621000" cy="4708981"/>
              </a:xfrm>
              <a:prstGeom prst="rect">
                <a:avLst/>
              </a:prstGeom>
              <a:blipFill>
                <a:blip r:embed="rId9"/>
                <a:stretch>
                  <a:fillRect l="-1249" r="-1327" b="-21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66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124200" y="244930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535067" y="952500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70597" y="8225786"/>
                <a:ext cx="4953000" cy="126111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52180" y="2310430"/>
                <a:ext cx="5761770" cy="137403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42980" y="4043992"/>
                <a:ext cx="6040115" cy="126130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num>
                        <m:den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num>
                            <m:den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𝑏</m:t>
                                  </m:r>
                                </m:e>
                              </m:func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19180" y="5768725"/>
                <a:ext cx="6091411" cy="218046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6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20733519">
            <a:off x="946859" y="6378715"/>
            <a:ext cx="1676400" cy="1694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49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00"/>
                            </p:stCondLst>
                            <p:childTnLst>
                              <p:par>
                                <p:cTn id="3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5" grpId="0" animBg="1"/>
      <p:bldP spid="5" grpId="0"/>
      <p:bldP spid="10" grpId="0"/>
      <p:bldP spid="11" grpId="0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5" name="Rectangle 24"/>
          <p:cNvSpPr/>
          <p:nvPr/>
        </p:nvSpPr>
        <p:spPr>
          <a:xfrm>
            <a:off x="6788217" y="723900"/>
            <a:ext cx="4687502" cy="11908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Font typeface="Arial" panose="020B0604020202020204" pitchFamily="34" charset="0"/>
                  <a:buChar char="•"/>
                </a:pP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Ở lớp dưới, ta đã làm quen với một số phép tính trong tập hợp 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số thực.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Chúng ta đã biết nhiều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phép tính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lũy thừa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với số mũ tự nhiên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của số thực, 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nhữn</a:t>
                </a:r>
                <a:r>
                  <a: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g</a:t>
                </a:r>
                <a:r>
                  <a:rPr lang="vi-VN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công thức để tính toán hay biến đổi những biểu thức chứa các lũy thừa, </a:t>
                </a:r>
                <a:r>
                  <a:rPr lang="nl-NL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ví dụ: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𝑚</m:t>
                        </m:r>
                      </m:sup>
                    </m:sSup>
                    <m:r>
                      <a:rPr lang="nl-NL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  <m:sSup>
                      <m:sSup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  <m:sup>
                        <m:r>
                          <a:rPr lang="nl-NL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𝑛</m:t>
                        </m:r>
                      </m:sup>
                    </m:sSup>
                  </m:oMath>
                </a14:m>
                <a:r>
                  <a:rPr lang="vi-VN" sz="4000">
                    <a:effectLst/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.</a:t>
                </a:r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4768" y="2095500"/>
                <a:ext cx="16154400" cy="3785652"/>
              </a:xfrm>
              <a:prstGeom prst="rect">
                <a:avLst/>
              </a:prstGeom>
              <a:blipFill>
                <a:blip r:embed="rId2"/>
                <a:stretch>
                  <a:fillRect l="-1208" r="-1358" b="-306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/>
          <p:cNvSpPr/>
          <p:nvPr/>
        </p:nvSpPr>
        <p:spPr>
          <a:xfrm>
            <a:off x="1066800" y="5862578"/>
            <a:ext cx="9144000" cy="2862322"/>
          </a:xfrm>
          <a:prstGeom prst="rect">
            <a:avLst/>
          </a:prstGeom>
        </p:spPr>
        <p:txBody>
          <a:bodyPr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Có hay không những công thức để tính toán hay biến đổi những biểu thức chứa giá trị lượng giác?</a:t>
            </a:r>
            <a:endParaRPr lang="en-US" sz="400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0" y="5889458"/>
            <a:ext cx="6548717" cy="38862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3400" y="9093835"/>
            <a:ext cx="1676400" cy="62166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58551" y="571500"/>
            <a:ext cx="1706525" cy="1338375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413509">
            <a:off x="301939" y="313374"/>
            <a:ext cx="1190011" cy="14578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406908" y="957405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46143" y="2691898"/>
            <a:ext cx="1524000" cy="9825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664820" y="7459579"/>
            <a:ext cx="1728703" cy="2057400"/>
          </a:xfrm>
          <a:prstGeom prst="rect">
            <a:avLst/>
          </a:prstGeom>
        </p:spPr>
      </p:pic>
      <p:sp>
        <p:nvSpPr>
          <p:cNvPr id="25" name="Oval Callout 24"/>
          <p:cNvSpPr/>
          <p:nvPr/>
        </p:nvSpPr>
        <p:spPr>
          <a:xfrm>
            <a:off x="8613640" y="1153373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6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0733519">
            <a:off x="1620331" y="4100057"/>
            <a:ext cx="4970247" cy="50250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 b="0" i="1" smtClean="0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</m:e>
                          </m:func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num>
                        <m:den>
                          <m:r>
                            <a:rPr lang="vi-VN" sz="4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19066" y="5823903"/>
                <a:ext cx="5426617" cy="229139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8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54271" y="2899562"/>
                <a:ext cx="7618689" cy="83099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8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vi-VN" sz="4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26071" y="4192942"/>
                <a:ext cx="5809539" cy="163031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91416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6" grpId="0"/>
      <p:bldP spid="7" grpId="0"/>
      <p:bldP spid="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42680" y="2400300"/>
            <a:ext cx="13542487" cy="5257800"/>
            <a:chOff x="9157238" y="699157"/>
            <a:chExt cx="7930072" cy="4301731"/>
          </a:xfrm>
        </p:grpSpPr>
        <p:sp>
          <p:nvSpPr>
            <p:cNvPr id="16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𝒕𝒂𝒏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 kern="0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</m:e>
                          </m:func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num>
                        <m:den>
                          <m:r>
                            <a:rPr lang="en-US" sz="4500" b="1" i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kern="0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 kern="0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500" b="1" i="1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𝒂𝒕𝒂𝒏</m:t>
                                  </m:r>
                                </m:fName>
                                <m:e>
                                  <m:r>
                                    <a:rPr lang="en-US" sz="4500" b="1" i="1" kern="0">
                                      <a:solidFill>
                                        <a:schemeClr val="tx2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𝒃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</m:oMath>
                  </m:oMathPara>
                </a14:m>
                <a:endParaRPr kumimoji="0" lang="en-US" sz="4500" b="1" i="0" u="none" strike="noStrike" kern="1200" cap="none" spc="0" normalizeH="0" baseline="0" noProof="0">
                  <a:ln>
                    <a:noFill/>
                  </a:ln>
                  <a:solidFill>
                    <a:schemeClr val="tx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19400" y="2324100"/>
                <a:ext cx="12603593" cy="41327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25600" y="1359068"/>
            <a:ext cx="1841677" cy="1938607"/>
          </a:xfrm>
          <a:prstGeom prst="rect">
            <a:avLst/>
          </a:prstGeom>
        </p:spPr>
      </p:pic>
      <p:sp>
        <p:nvSpPr>
          <p:cNvPr id="20" name="Rectangle 19"/>
          <p:cNvSpPr/>
          <p:nvPr/>
        </p:nvSpPr>
        <p:spPr>
          <a:xfrm>
            <a:off x="5257800" y="6487447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4200" i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  <a:endParaRPr lang="en-US" sz="4200" i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3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8" grpId="0"/>
      <p:bldP spid="2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4876814" y="108882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tr17)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06133" y="2628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2" name="Rectangle 51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52" name="Rectangle 5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1" name="Picture 6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57357" y="7353300"/>
            <a:ext cx="1991944" cy="1849898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0283896" y="1007111"/>
            <a:ext cx="3759802" cy="1240789"/>
            <a:chOff x="10283896" y="1175590"/>
            <a:chExt cx="3759802" cy="1240789"/>
          </a:xfrm>
        </p:grpSpPr>
        <p:sp>
          <p:nvSpPr>
            <p:cNvPr id="43" name="TextBox 42"/>
            <p:cNvSpPr txBox="1"/>
            <p:nvPr/>
          </p:nvSpPr>
          <p:spPr>
            <a:xfrm>
              <a:off x="10283896" y="1495374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𝑡𝑎𝑛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7</m:t>
                            </m:r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𝜋</m:t>
                            </m:r>
                          </m:num>
                          <m:den>
                            <m:r>
                              <a:rPr kumimoji="0" lang="en-US" sz="400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12</m:t>
                            </m:r>
                          </m:den>
                        </m:f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385700" y="1175590"/>
                  <a:ext cx="1803186" cy="1240789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0" lang="en-US" sz="4000" b="0" i="1" u="none" strike="noStrike" kern="1200" cap="none" spc="0" normalizeH="0" baseline="0" noProof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Arial" panose="020B0604020202020204" pitchFamily="34" charset="0"/>
                        </a:rPr>
                        <m:t>𝑡𝑎𝑛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fPr>
                        <m:num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5</m:t>
                          </m:r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12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+mn-ea"/>
                          <a:cs typeface="+mn-cs"/>
                        </a:rPr>
                        <m:t>=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𝑡𝑎𝑛</m:t>
                      </m:r>
                      <m:d>
                        <m:d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4</m:t>
                              </m:r>
                            </m:den>
                          </m:f>
                          <m: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+mn-cs"/>
                            </a:rPr>
                            <m:t>+</m:t>
                          </m:r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3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9275" y="5297908"/>
                <a:ext cx="5252720" cy="1274388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1+</m:t>
                                  </m:r>
                                  <m:rad>
                                    <m:radPr>
                                      <m:degHide m:val="on"/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radPr>
                                    <m:deg/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3</m:t>
                                      </m:r>
                                    </m:e>
                                  </m:rad>
                                </m:e>
                              </m:d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=−2−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4229" y="7353300"/>
                <a:ext cx="7789953" cy="1627497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1−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𝑡𝑎𝑛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17311" y="5037283"/>
                <a:ext cx="4715906" cy="1935017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0" name="Picture 9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958931" y="1007111"/>
            <a:ext cx="2060726" cy="2488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7681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52" grpId="0"/>
      <p:bldP spid="5" grpId="0"/>
      <p:bldP spid="8" grpId="0"/>
      <p:bldP spid="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62000" y="6539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3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260329" y="-134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4721" y="8417675"/>
            <a:ext cx="1305116" cy="1236158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562600" y="982047"/>
            <a:ext cx="3759802" cy="723928"/>
            <a:chOff x="7924800" y="2547842"/>
            <a:chExt cx="3759802" cy="723928"/>
          </a:xfrm>
        </p:grpSpPr>
        <p:sp>
          <p:nvSpPr>
            <p:cNvPr id="15" name="TextBox 14"/>
            <p:cNvSpPr txBox="1"/>
            <p:nvPr/>
          </p:nvSpPr>
          <p:spPr>
            <a:xfrm>
              <a:off x="7924800" y="2547842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tan</m:t>
                        </m:r>
                        <m: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165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+mn-cs"/>
                          </a:rPr>
                          <m:t>°</m:t>
                        </m:r>
                        <m:r>
                          <m:rPr>
                            <m:nor/>
                          </m:rP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 </m:t>
                        </m:r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085392" y="2563884"/>
                  <a:ext cx="2138726" cy="707886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8" name="Oval Callout 17"/>
          <p:cNvSpPr/>
          <p:nvPr/>
        </p:nvSpPr>
        <p:spPr>
          <a:xfrm>
            <a:off x="8077200" y="25006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22215" y="8189947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4400" y="7132042"/>
            <a:ext cx="1754446" cy="168456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165</m:t>
                              </m:r>
                            </m:e>
                            <m:sup>
                              <m:r>
                                <a:rPr lang="en-US" sz="4000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∘</m:t>
                              </m:r>
                            </m:sup>
                          </m:sSup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42957" y="4900885"/>
                <a:ext cx="8780915" cy="10926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  <a:p>
                <a:pPr lvl="0"/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Áp dụng công thức cộng đối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với </a:t>
                </a:r>
                <a14:m>
                  <m:oMath xmlns:m="http://schemas.openxmlformats.org/officeDocument/2006/math"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𝑡𝑎𝑛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ta có:</a:t>
                </a: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0229" y="3286661"/>
                <a:ext cx="9849171" cy="1323439"/>
              </a:xfrm>
              <a:prstGeom prst="rect">
                <a:avLst/>
              </a:prstGeom>
              <a:blipFill>
                <a:blip r:embed="rId8"/>
                <a:stretch>
                  <a:fillRect l="-2228" r="-1980" b="-179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135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30</m:t>
                                  </m:r>
                                </m:e>
                                <m:sup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66484" y="6320529"/>
                <a:ext cx="5353710" cy="126137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ker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=−2+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vi-VN" sz="4000" i="1" ker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98568" y="8103415"/>
                <a:ext cx="2724272" cy="780470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69385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6" grpId="0"/>
      <p:bldP spid="7" grpId="0"/>
      <p:bldP spid="1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238497" y="2389513"/>
            <a:ext cx="11658601" cy="1708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2. CÔNG THỨC NHÂN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ĐÔI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8420100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897098" y="5757512"/>
            <a:ext cx="2120439" cy="2205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5352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2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9337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30620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HĐ 4: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Tính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,</m:t>
                    </m:r>
                    <m:func>
                      <m:funcPr>
                        <m:ctrlP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bằng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cách thay </a:t>
                </a:r>
                <a14:m>
                  <m:oMath xmlns:m="http://schemas.openxmlformats.org/officeDocument/2006/math"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= 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trong công thức cộng.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1223" y="3823037"/>
                <a:ext cx="16881977" cy="1015663"/>
              </a:xfrm>
              <a:prstGeom prst="rect">
                <a:avLst/>
              </a:prstGeom>
              <a:blipFill>
                <a:blip r:embed="rId4"/>
                <a:stretch>
                  <a:fillRect l="-1300" b="-137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51540" y="1794462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723900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altLang="en-US" sz="4000" b="1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HĐ4</a:t>
              </a:r>
              <a:r>
                <a:rPr kumimoji="0" lang="en-US" altLang="en-US" sz="4000" b="0" i="1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785483">
            <a:off x="16072393" y="459417"/>
            <a:ext cx="1264694" cy="185580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078200" y="7793587"/>
            <a:ext cx="1543110" cy="183057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571500" indent="-571500">
                  <a:lnSpc>
                    <a:spcPct val="200000"/>
                  </a:lnSpc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  <m: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 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</m:e>
                        </m:func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r>
                  <a:rPr lang="en-US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40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en-US" sz="4000" i="1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</m:oMath>
                </a14:m>
                <a:r>
                  <a:rPr lang="vi-VN" sz="4000" b="1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sSup>
                          <m:sSup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sty m:val="p"/>
                              </m:rP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</m:e>
                          <m:sup>
                            <m:r>
                              <a:rPr lang="en-US" sz="400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sup>
                        </m:sSup>
                      </m:fName>
                      <m: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5524500"/>
                <a:ext cx="18315042" cy="236609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3" name="Oval Callout 22"/>
          <p:cNvSpPr/>
          <p:nvPr/>
        </p:nvSpPr>
        <p:spPr>
          <a:xfrm>
            <a:off x="8458200" y="4911897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a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fName>
                            <m:e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 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tan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</m:e>
                          </m:func>
                        </m:den>
                      </m:f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tan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tan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71600" y="8191500"/>
                <a:ext cx="13023830" cy="124886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a:rPr lang="en-US" sz="4000" b="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 </m:t>
                        </m:r>
                        <m:r>
                          <m:rPr>
                            <m:sty m:val="p"/>
                          </m:rP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tan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</m:e>
                    </m:func>
                  </m:oMath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8468" y="8503449"/>
                <a:ext cx="2281949" cy="707886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87008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7" grpId="0"/>
      <p:bldP spid="23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354845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3420468" y="2128829"/>
            <a:ext cx="11655099" cy="6291271"/>
            <a:chOff x="9312075" y="699157"/>
            <a:chExt cx="7775235" cy="4301731"/>
          </a:xfrm>
        </p:grpSpPr>
        <p:sp>
          <p:nvSpPr>
            <p:cNvPr id="1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14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m>
                        <m:mPr>
                          <m:plcHide m:val="on"/>
                          <m:mcs>
                            <m:mc>
                              <m:mcPr>
                                <m:count m:val="2"/>
                                <m:mcJc m:val="center"/>
                              </m:mcPr>
                            </m:mc>
                          </m:mcs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mPr>
                        <m:mr>
                          <m:e/>
                          <m:e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=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𝟐𝐬𝐢𝐧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𝐜𝐨𝐬</m:t>
                            </m:r>
                            <m:r>
                              <a:rPr lang="en-US" sz="45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r>
                              <a:rPr lang="en-US" sz="45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𝒂</m:t>
                            </m:r>
                          </m:e>
                        </m:mr>
                        <m:mr>
                          <m:e/>
                          <m:e/>
                        </m:mr>
                      </m:m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07807" y="2324100"/>
                <a:ext cx="12603593" cy="1899174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37367" y="1435268"/>
            <a:ext cx="1841677" cy="1938607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5781605" y="7228169"/>
            <a:ext cx="7922362" cy="942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00" b="0" i="1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(Khi các biểu thức đều có nghĩa)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sSup>
                        <m:sSup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e>
                        <m:sup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</m:t>
                          </m:r>
                        </m:sup>
                      </m:sSup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059" y="4175273"/>
                <a:ext cx="6699142" cy="80047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/>
              <p:cNvSpPr/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𝐭𝐚𝐧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𝟐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𝟐𝐭𝐚𝐧</m:t>
                          </m:r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num>
                        <m:den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𝟏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sSup>
                            <m:sSup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𝒕𝒂𝒏</m:t>
                              </m:r>
                            </m:e>
                            <m:sup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𝟐</m:t>
                              </m:r>
                            </m:sup>
                          </m:sSup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𝒂</m:t>
                          </m:r>
                        </m:den>
                      </m:f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24" name="Rectangle 2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28609" y="5448300"/>
                <a:ext cx="5498557" cy="139333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9843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5" grpId="0"/>
      <p:bldP spid="22" grpId="0"/>
      <p:bldP spid="23" grpId="0"/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7010400" y="1689437"/>
            <a:ext cx="411843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NHẬN</a:t>
            </a:r>
            <a:r>
              <a:rPr kumimoji="0" lang="en-US" sz="6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XÉT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cos</m:t>
                    </m:r>
                    <m:r>
                      <a:rPr lang="en-US" sz="4500"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⁡2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1=1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2</m:t>
                    </m:r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sin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r>
                  <a:rPr lang="en-US" sz="45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marL="685800" lvl="0" indent="-685800">
                  <a:lnSpc>
                    <a:spcPct val="250000"/>
                  </a:lnSpc>
                  <a:spcAft>
                    <a:spcPts val="1200"/>
                  </a:spcAft>
                  <a:buFont typeface="Arial" panose="020B0604020202020204" pitchFamily="34" charset="0"/>
                  <a:buChar char="•"/>
                  <a:tabLst>
                    <a:tab pos="457200" algn="l"/>
                  </a:tabLst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US" sz="45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m:rPr>
                            <m:sty m:val="p"/>
                          </m:rP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cos</m:t>
                        </m:r>
                      </m:e>
                      <m:sup>
                        <m:r>
                          <a:rPr lang="en-US" sz="450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sup>
                    </m:sSup>
                    <m:r>
                      <a:rPr lang="en-US" sz="450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⁡</m:t>
                    </m:r>
                    <m:r>
                      <a:rPr lang="en-US" sz="45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</m:oMath>
                </a14:m>
                <a:endParaRPr lang="en-US" sz="45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57400" y="2705100"/>
                <a:ext cx="14935200" cy="3407023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8" name="Rectangle 27"/>
          <p:cNvSpPr/>
          <p:nvPr/>
        </p:nvSpPr>
        <p:spPr>
          <a:xfrm>
            <a:off x="5050930" y="6624303"/>
            <a:ext cx="8948140" cy="12623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200000"/>
              </a:lnSpc>
              <a:spcAft>
                <a:spcPts val="1200"/>
              </a:spcAft>
              <a:tabLst>
                <a:tab pos="457200" algn="l"/>
              </a:tabLst>
            </a:pPr>
            <a:r>
              <a:rPr lang="en-US" sz="4500" i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(thường gọi là công thức hạ bậc).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1+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sSup>
                        <m:sSup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5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⁡2</m:t>
                          </m:r>
                          <m:r>
                            <a:rPr lang="en-US" sz="45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5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2470" y="4973858"/>
                <a:ext cx="8568949" cy="138884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05914" y="1443789"/>
            <a:ext cx="1245503" cy="12954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604550" y="2168968"/>
            <a:ext cx="987723" cy="102729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0915" y="6984129"/>
            <a:ext cx="3044050" cy="30383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randomBar dir="vert"/>
      </p:transition>
    </mc:Choice>
    <mc:Fallback xmlns="">
      <p:transition spd="med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2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09164" y="406812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4: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395614" y="200002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5902355" y="340723"/>
            <a:ext cx="11852245" cy="1244828"/>
            <a:chOff x="3097062" y="2104029"/>
            <a:chExt cx="11852245" cy="1244828"/>
          </a:xfrm>
        </p:grpSpPr>
        <p:sp>
          <p:nvSpPr>
            <p:cNvPr id="43" name="TextBox 42"/>
            <p:cNvSpPr txBox="1"/>
            <p:nvPr/>
          </p:nvSpPr>
          <p:spPr>
            <a:xfrm>
              <a:off x="3097062" y="2430081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        .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8" name="Rectangle 7"/>
                <p:cNvSpPr/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smtClean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8" name="Rectangle 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04029"/>
                  <a:ext cx="3941464" cy="1244828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;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         </m:t>
                        </m:r>
                        <m:r>
                          <m:rPr>
                            <m:nor/>
                          </m:rPr>
                          <a:rPr lang="en-US" sz="4000" b="0" i="1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)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4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14871" y="2432384"/>
                  <a:ext cx="5434436" cy="707886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5" name="Group 14"/>
          <p:cNvGrpSpPr/>
          <p:nvPr/>
        </p:nvGrpSpPr>
        <p:grpSpPr>
          <a:xfrm>
            <a:off x="2133821" y="2870266"/>
            <a:ext cx="10897543" cy="1269273"/>
            <a:chOff x="2521274" y="4813733"/>
            <a:chExt cx="10897543" cy="1269273"/>
          </a:xfrm>
        </p:grpSpPr>
        <p:grpSp>
          <p:nvGrpSpPr>
            <p:cNvPr id="13" name="Group 12"/>
            <p:cNvGrpSpPr/>
            <p:nvPr/>
          </p:nvGrpSpPr>
          <p:grpSpPr>
            <a:xfrm>
              <a:off x="2521274" y="4813733"/>
              <a:ext cx="6575839" cy="1244828"/>
              <a:chOff x="2521274" y="4813733"/>
              <a:chExt cx="6575839" cy="1244828"/>
            </a:xfrm>
          </p:grpSpPr>
          <p:sp>
            <p:nvSpPr>
              <p:cNvPr id="11" name="Rectangle 10"/>
              <p:cNvSpPr/>
              <p:nvPr/>
            </p:nvSpPr>
            <p:spPr>
              <a:xfrm>
                <a:off x="2521274" y="5153337"/>
                <a:ext cx="6575839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en-US" sz="4000" kern="0">
                    <a:latin typeface="Arial" panose="020B0604020202020204" pitchFamily="34" charset="0"/>
                    <a:ea typeface="Malgun Gothic" panose="020B0503020000020004" pitchFamily="34" charset="-127"/>
                    <a:cs typeface="Arial" panose="020B0604020202020204" pitchFamily="34" charset="0"/>
                  </a:rPr>
                  <a:t>a) Do                             nên </a:t>
                </a:r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12" name="Rectangle 11"/>
                  <p:cNvSpPr/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𝑎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12" name="Rectangle 11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892248" y="4813733"/>
                    <a:ext cx="3941464" cy="1244828"/>
                  </a:xfrm>
                  <a:prstGeom prst="rect">
                    <a:avLst/>
                  </a:prstGeom>
                  <a:blipFill>
                    <a:blip r:embed="rId11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Rectangle 13"/>
                <p:cNvSpPr/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m:rPr>
                                    <m:sty m:val="p"/>
                                  </m:rPr>
                                  <a:rPr lang="en-US" sz="4000">
                                    <a:latin typeface="Cambria Math" panose="02040503050406030204" pitchFamily="18" charset="0"/>
                                  </a:rPr>
                                  <m:t>sin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cos</m:t>
                                </m:r>
                                <m:r>
                                  <m:rPr>
                                    <m:nor/>
                                  </m:r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𝑎</m:t>
                                </m:r>
                              </m:e>
                            </m:d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4" name="Rectangle 1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813902" y="4838178"/>
                  <a:ext cx="4604915" cy="1244828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⇔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 i="1">
                              <a:latin typeface="Cambria Math" panose="02040503050406030204" pitchFamily="18" charset="0"/>
                            </a:rPr>
                            <m:t>cos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+2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001000" y="4127272"/>
                <a:ext cx="8039765" cy="1244828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2784749" y="5727472"/>
            <a:ext cx="5695354" cy="1244828"/>
            <a:chOff x="3182717" y="7327672"/>
            <a:chExt cx="5695354" cy="1244828"/>
          </a:xfrm>
        </p:grpSpPr>
        <p:sp>
          <p:nvSpPr>
            <p:cNvPr id="17" name="Rectangle 16"/>
            <p:cNvSpPr/>
            <p:nvPr/>
          </p:nvSpPr>
          <p:spPr>
            <a:xfrm>
              <a:off x="3182717" y="7654182"/>
              <a:ext cx="101181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 kern="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hay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Rectangle 17"/>
                <p:cNvSpPr/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+2</m:t>
                        </m:r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</a:rPr>
                          <m:t>sin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 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cos</m:t>
                        </m:r>
                        <m:r>
                          <m:rPr>
                            <m:nor/>
                          </m:rPr>
                          <a:rPr lang="en-US" sz="4000" i="1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8" name="Rectangle 1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05418" y="7327672"/>
                  <a:ext cx="4772653" cy="1244828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5" name="Rectangle 44"/>
          <p:cNvSpPr/>
          <p:nvPr/>
        </p:nvSpPr>
        <p:spPr>
          <a:xfrm>
            <a:off x="8480103" y="6064558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Suy ra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m:rPr>
                          <m:nor/>
                        </m:rPr>
                        <a:rPr lang="en-US" sz="4000" i="1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−1=−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12337" y="5725608"/>
                <a:ext cx="5063246" cy="1244828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1" name="Rectangle 20"/>
          <p:cNvSpPr/>
          <p:nvPr/>
        </p:nvSpPr>
        <p:spPr>
          <a:xfrm>
            <a:off x="2241251" y="7559814"/>
            <a:ext cx="891462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kern="0">
                <a:solidFill>
                  <a:prstClr val="black"/>
                </a:solidFill>
                <a:latin typeface="Arial" panose="020B0604020202020204" pitchFamily="34" charset="0"/>
                <a:ea typeface="Malgun Gothic" panose="020B0503020000020004" pitchFamily="34" charset="-127"/>
                <a:cs typeface="Arial" panose="020B0604020202020204" pitchFamily="34" charset="0"/>
              </a:rPr>
              <a:t>b) Áp dụng công thức nhân đôi, ta có: 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latin typeface="Cambria Math" panose="02040503050406030204" pitchFamily="18" charset="0"/>
                        </a:rPr>
                        <m:t>cos</m:t>
                      </m:r>
                      <m:r>
                        <a:rPr lang="en-US" sz="4000" smtClean="0">
                          <a:latin typeface="Cambria Math" panose="02040503050406030204" pitchFamily="18" charset="0"/>
                        </a:rPr>
                        <m:t>4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2.</m:t>
                          </m:r>
                          <m:r>
                            <a:rPr lang="en-US" sz="4000" b="0" i="0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nor/>
                        </m:rPr>
                        <a:rPr lang="en-US" sz="4000" i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1−2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e>
                        <m: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US" sz="4000" i="0">
                          <a:latin typeface="Cambria Math" panose="02040503050406030204" pitchFamily="18" charset="0"/>
                        </a:rPr>
                        <m:t>2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48200" y="8420100"/>
                <a:ext cx="9536778" cy="1248803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6" name="Picture 4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53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16" grpId="0"/>
      <p:bldP spid="45" grpId="0"/>
      <p:bldP spid="20" grpId="0"/>
      <p:bldP spid="21" grpId="0"/>
      <p:bldP spid="23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7102050" y="33004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4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393097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458867" y="366926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5715000" y="2172080"/>
            <a:ext cx="7728966" cy="1142620"/>
            <a:chOff x="3097062" y="2184125"/>
            <a:chExt cx="7728966" cy="1142620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7" name="TextBox 16"/>
                <p:cNvSpPr txBox="1"/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.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Tính</a:t>
                  </a:r>
                  <a:r>
                    <a:rPr lang="en-US" sz="4000" noProof="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tan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noProof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. </a:t>
                  </a:r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7" name="TextBox 1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097062" y="2430081"/>
                  <a:ext cx="7728966" cy="707886"/>
                </a:xfrm>
                <a:prstGeom prst="rect">
                  <a:avLst/>
                </a:prstGeom>
                <a:blipFill>
                  <a:blip r:embed="rId4"/>
                  <a:stretch>
                    <a:fillRect l="-2841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=−2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166169" y="2184125"/>
                  <a:ext cx="2809359" cy="114262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2.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𝑡𝑎𝑛</m:t>
                                  </m:r>
                                </m:e>
                                <m:sup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effectLst/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28800" y="5123423"/>
                <a:ext cx="14630400" cy="3065647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3" name="Group 12"/>
          <p:cNvGrpSpPr/>
          <p:nvPr/>
        </p:nvGrpSpPr>
        <p:grpSpPr>
          <a:xfrm>
            <a:off x="4451690" y="4455270"/>
            <a:ext cx="4692310" cy="1744708"/>
            <a:chOff x="4122998" y="3932192"/>
            <a:chExt cx="4692310" cy="1744708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Rectangle 6"/>
                <p:cNvSpPr/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𝑡𝑎𝑛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7" name="Rectangle 6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908884" y="3932192"/>
                  <a:ext cx="2836609" cy="174470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2" name="Rectangle 11"/>
            <p:cNvSpPr/>
            <p:nvPr/>
          </p:nvSpPr>
          <p:spPr>
            <a:xfrm>
              <a:off x="4122998" y="4565897"/>
              <a:ext cx="4692310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Do                    nên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2.(−2)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1−(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662669" y="8417670"/>
                <a:ext cx="4003275" cy="137403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4" name="Picture 2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92373" y="6883208"/>
            <a:ext cx="3072853" cy="306892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9685" y="386614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48321" y="1111793"/>
            <a:ext cx="987723" cy="10272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7002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" grpId="0"/>
      <p:bldP spid="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Picture 6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-15620"/>
            <a:ext cx="17222693" cy="9949534"/>
          </a:xfrm>
          <a:prstGeom prst="rect">
            <a:avLst/>
          </a:prstGeom>
        </p:spPr>
      </p:pic>
      <p:sp>
        <p:nvSpPr>
          <p:cNvPr id="70" name="Google Shape;132;p3"/>
          <p:cNvSpPr/>
          <p:nvPr/>
        </p:nvSpPr>
        <p:spPr>
          <a:xfrm>
            <a:off x="1123161" y="2263942"/>
            <a:ext cx="15700997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Aft>
                <a:spcPts val="0"/>
              </a:spcAft>
            </a:pPr>
            <a:r>
              <a:rPr lang="vi-VN" sz="7200" b="1" kern="0">
                <a:ea typeface="Calibri" panose="020F0502020204030204" pitchFamily="34" charset="0"/>
                <a:cs typeface="Times New Roman" panose="02020603050405020304" pitchFamily="18" charset="0"/>
              </a:rPr>
              <a:t>CHƯƠNG I: HÀM SỐ </a:t>
            </a:r>
            <a:r>
              <a:rPr lang="en-US" sz="7200" b="1" ker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LƯỢNG GIÁC VÀ PHƯƠNG TRÌNH LƯỢNG GIÁC</a:t>
            </a:r>
            <a:endParaRPr lang="en-US" sz="7200" b="1" kern="0" dirty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1" name="Google Shape;133;p3"/>
          <p:cNvSpPr/>
          <p:nvPr/>
        </p:nvSpPr>
        <p:spPr>
          <a:xfrm>
            <a:off x="2639213" y="5680014"/>
            <a:ext cx="12936775" cy="34419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algn="ctr">
              <a:lnSpc>
                <a:spcPct val="150000"/>
              </a:lnSpc>
              <a:spcBef>
                <a:spcPts val="200"/>
              </a:spcBef>
              <a:spcAft>
                <a:spcPts val="0"/>
              </a:spcAft>
            </a:pPr>
            <a:r>
              <a:rPr lang="vi-VN" sz="7200" b="1">
                <a:solidFill>
                  <a:srgbClr val="FF0000"/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BÀI 2: CÁC PHÉP BIẾN ĐỔI LƯỢNG GIÁC</a:t>
            </a:r>
            <a:endParaRPr lang="en-US" sz="7200" b="1" dirty="0">
              <a:solidFill>
                <a:srgbClr val="FF0000"/>
              </a:solidFill>
              <a:effectLst/>
              <a:latin typeface="Calibri Light" panose="020F03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flythrough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0785" y="924505"/>
            <a:ext cx="16749288" cy="8459796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26" name="Rectangle 25"/>
          <p:cNvSpPr/>
          <p:nvPr/>
        </p:nvSpPr>
        <p:spPr>
          <a:xfrm>
            <a:off x="1295400" y="14908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5: (SGK – tr18)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7" name="Oval Callout 26"/>
          <p:cNvSpPr/>
          <p:nvPr/>
        </p:nvSpPr>
        <p:spPr>
          <a:xfrm>
            <a:off x="8299461" y="31763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6899621" y="1291665"/>
            <a:ext cx="7129313" cy="1413435"/>
            <a:chOff x="6459818" y="968548"/>
            <a:chExt cx="7129313" cy="1413435"/>
          </a:xfrm>
        </p:grpSpPr>
        <p:sp>
          <p:nvSpPr>
            <p:cNvPr id="29" name="TextBox 28"/>
            <p:cNvSpPr txBox="1"/>
            <p:nvPr/>
          </p:nvSpPr>
          <p:spPr>
            <a:xfrm>
              <a:off x="6459818" y="1441063"/>
              <a:ext cx="673229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Biết                     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Tính: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3" name="Rectangle 32"/>
                <p:cNvSpPr/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3" name="Rectangle 3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421582" y="968548"/>
                  <a:ext cx="3006657" cy="1387367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4" name="Rectangle 33"/>
                <p:cNvSpPr/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4" name="Rectangle 3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619296" y="1243658"/>
                  <a:ext cx="1969835" cy="1138325"/>
                </a:xfrm>
                <a:prstGeom prst="rect">
                  <a:avLst/>
                </a:prstGeom>
                <a:blipFill>
                  <a:blip r:embed="rId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39" name="Group 38"/>
          <p:cNvGrpSpPr/>
          <p:nvPr/>
        </p:nvGrpSpPr>
        <p:grpSpPr>
          <a:xfrm>
            <a:off x="4895416" y="4658046"/>
            <a:ext cx="8560022" cy="1540935"/>
            <a:chOff x="1447800" y="3847207"/>
            <a:chExt cx="8560022" cy="1540935"/>
          </a:xfrm>
        </p:grpSpPr>
        <p:sp>
          <p:nvSpPr>
            <p:cNvPr id="36" name="Rectangle 35"/>
            <p:cNvSpPr/>
            <p:nvPr/>
          </p:nvSpPr>
          <p:spPr>
            <a:xfrm>
              <a:off x="1447800" y="4482866"/>
              <a:ext cx="1695529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Ta có 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8" name="Rectangle 37"/>
                <p:cNvSpPr/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p>
                          <m:sSup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e>
                          <m:sup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p>
                        </m:sSup>
                        <m:r>
                          <m:rPr>
                            <m:nor/>
                          </m:rPr>
                          <a:rPr lang="en-US" sz="4000"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 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</a:rPr>
                              <m:t>π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12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1 + 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cos</m:t>
                            </m:r>
                            <m:r>
                              <m:rPr>
                                <m:nor/>
                              </m:rPr>
                              <a:rPr lang="en-US" sz="4000">
                                <a:latin typeface="Arial" panose="020B0604020202020204" pitchFamily="34" charset="0"/>
                                <a:cs typeface="Arial" panose="020B0604020202020204" pitchFamily="34" charset="0"/>
                              </a:rPr>
                              <m:t> 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6</m:t>
                                </m:r>
                              </m:den>
                            </m:f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2+</m:t>
                            </m:r>
                            <m:rad>
                              <m:radPr>
                                <m:degHide m:val="on"/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3</m:t>
                                </m:r>
                              </m:e>
                            </m:rad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38" name="Rectangle 3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842912" y="3847207"/>
                  <a:ext cx="7164910" cy="1540935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41" name="Rectangle 40"/>
          <p:cNvSpPr/>
          <p:nvPr/>
        </p:nvSpPr>
        <p:spPr>
          <a:xfrm>
            <a:off x="4945565" y="7314522"/>
            <a:ext cx="898003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Mà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Rectangle 41"/>
              <p:cNvSpPr/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&gt;0.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2" name="Rectangle 4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3568" y="7099302"/>
                <a:ext cx="2810513" cy="113832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3" name="Rectangle 42"/>
          <p:cNvSpPr/>
          <p:nvPr/>
        </p:nvSpPr>
        <p:spPr>
          <a:xfrm>
            <a:off x="8667830" y="7304900"/>
            <a:ext cx="112562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endParaRPr lang="en-US">
              <a:solidFill>
                <a:prstClr val="black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4" name="Rectangle 43"/>
              <p:cNvSpPr/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en-US" sz="4000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4" name="Rectangle 4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29709" y="6515100"/>
                <a:ext cx="4327082" cy="191103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5" name="Picture 4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12320" y="6536884"/>
            <a:ext cx="1813483" cy="218980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03100" y="1283423"/>
            <a:ext cx="2259939" cy="14216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 animBg="1"/>
      <p:bldP spid="41" grpId="0"/>
      <p:bldP spid="42" grpId="0"/>
      <p:bldP spid="43" grpId="0"/>
      <p:bldP spid="4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4495800" y="571500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5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523604" y="8374244"/>
            <a:ext cx="3633301" cy="341095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857" y="1011176"/>
            <a:ext cx="758685" cy="72846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223433"/>
            <a:ext cx="1237950" cy="118864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195017" y="865257"/>
            <a:ext cx="23591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𝑠𝑖𝑛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  <m:r>
                        <m:rPr>
                          <m:nor/>
                        </m:rPr>
                        <a:rPr lang="en-US" sz="400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m:t>,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  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𝑐𝑜𝑠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83030" y="648050"/>
                <a:ext cx="3028393" cy="11423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2+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2+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vi-VN" sz="4000" kern="0">
                    <a:effectLst/>
                    <a:latin typeface="Times New Roman" panose="02020603050405020304" pitchFamily="18" charset="0"/>
                    <a:ea typeface="Malgun Gothic" panose="020B0503020000020004" pitchFamily="34" charset="-127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 kern="0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 ker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 ker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)</a:t>
                </a:r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067800" y="3122047"/>
                <a:ext cx="9144000" cy="632096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Picture 1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320641" y="124872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919277" y="850051"/>
            <a:ext cx="987723" cy="1027293"/>
          </a:xfrm>
          <a:prstGeom prst="rect">
            <a:avLst/>
          </a:prstGeom>
        </p:spPr>
      </p:pic>
      <p:cxnSp>
        <p:nvCxnSpPr>
          <p:cNvPr id="28" name="Straight Connector 27"/>
          <p:cNvCxnSpPr/>
          <p:nvPr/>
        </p:nvCxnSpPr>
        <p:spPr>
          <a:xfrm>
            <a:off x="8939344" y="3390900"/>
            <a:ext cx="0" cy="7239000"/>
          </a:xfrm>
          <a:prstGeom prst="line">
            <a:avLst/>
          </a:prstGeom>
          <a:ln w="38100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8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den>
                      </m:f>
                    </m:oMath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8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2−</m:t>
                              </m:r>
                              <m:rad>
                                <m:radPr>
                                  <m:degHide m:val="on"/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radPr>
                                <m:deg/>
                                <m:e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rad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rad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lvl="0" algn="ctr">
                  <a:lnSpc>
                    <a:spcPct val="150000"/>
                  </a:lnSpc>
                </a:pPr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(Vì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8</m:t>
                            </m:r>
                          </m:den>
                        </m:f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&gt;0</m:t>
                    </m:r>
                  </m:oMath>
                </a14:m>
                <a:r>
                  <a:rPr lang="vi-VN" sz="4000">
                    <a:solidFill>
                      <a:prstClr val="black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)</a:t>
                </a:r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152400" y="3176587"/>
                <a:ext cx="9144000" cy="632096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" name="Picture 3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591692" y="8628827"/>
            <a:ext cx="1223618" cy="1288018"/>
          </a:xfrm>
          <a:prstGeom prst="rect">
            <a:avLst/>
          </a:prstGeom>
        </p:spPr>
      </p:pic>
      <p:sp>
        <p:nvSpPr>
          <p:cNvPr id="32" name="Oval Callout 31"/>
          <p:cNvSpPr/>
          <p:nvPr/>
        </p:nvSpPr>
        <p:spPr>
          <a:xfrm>
            <a:off x="8063377" y="27572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8307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4" grpId="0"/>
      <p:bldP spid="6" grpId="0"/>
      <p:bldP spid="30" grpId="0"/>
      <p:bldP spid="32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362200" y="1086853"/>
            <a:ext cx="13639798" cy="54102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2646794" y="1544053"/>
            <a:ext cx="13101391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65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3. CÔNG THỨC BIẾN</a:t>
            </a:r>
            <a:r>
              <a:rPr kumimoji="0" lang="nl-NL" sz="65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ĐỔI TÍCH THÀNH TỔNG. CÔNG THỨC BIẾN ĐỔI TỔNG THÀNH TÍCH</a:t>
            </a:r>
            <a:endParaRPr kumimoji="0" lang="en-US" sz="6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9565" y="5905500"/>
            <a:ext cx="2034235" cy="3981113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81488" y="507354"/>
            <a:ext cx="1331206" cy="146584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836720" y="5905500"/>
            <a:ext cx="2120439" cy="22053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258800" y="7403431"/>
            <a:ext cx="1662366" cy="1596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07712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31868" y="1648832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PHIẾU HỌC TẬP</a:t>
            </a:r>
            <a:endParaRPr lang="en-US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lang="vi-VN" sz="3600" b="1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60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vi-VN" sz="36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6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b) Áp dụng kết quả câu a, hãy điền vào chỗ chấm sao cho được khẳng định đúng.</a:t>
                </a:r>
                <a:endParaRPr lang="en-US" sz="36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9600" y="3015754"/>
                <a:ext cx="17466378" cy="2585323"/>
              </a:xfrm>
              <a:prstGeom prst="rect">
                <a:avLst/>
              </a:prstGeom>
              <a:blipFill>
                <a:blip r:embed="rId2"/>
                <a:stretch>
                  <a:fillRect l="-1047" b="-40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Rectangle 34"/>
              <p:cNvSpPr/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.....)−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[.....(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36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36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.....)]</m:t>
                      </m:r>
                    </m:oMath>
                  </m:oMathPara>
                </a14:m>
                <a:endParaRPr lang="en-US" sz="36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5" name="Rectangle 3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95400" y="5108327"/>
                <a:ext cx="9144000" cy="4759573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sp>
        <p:nvSpPr>
          <p:cNvPr id="39" name="Rectangle 38"/>
          <p:cNvSpPr/>
          <p:nvPr/>
        </p:nvSpPr>
        <p:spPr>
          <a:xfrm>
            <a:off x="637674" y="2134852"/>
            <a:ext cx="1646605" cy="87504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vi-VN" sz="3800" b="1"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lang="en-US" sz="380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284889" y="701070"/>
            <a:ext cx="12115800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l-NL" sz="4500" b="1">
                <a:solidFill>
                  <a:schemeClr val="accent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</a:t>
            </a:r>
            <a:endParaRPr lang="en-US" sz="4500">
              <a:solidFill>
                <a:schemeClr val="accent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35" grpId="0"/>
      <p:bldP spid="39" grpId="0"/>
      <p:bldP spid="41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Rectangle 32"/>
              <p:cNvSpPr/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a) </a:t>
                </a:r>
                <a:r>
                  <a:rPr kumimoji="0" lang="vi-VN" sz="3800" b="1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(HĐ 5 – SGK tr.18)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cộng, rút gọn mỗi biểu thức sau: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); 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vi-VN" sz="38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3" name="Rectangle 3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0990" y="1300002"/>
                <a:ext cx="17466378" cy="1846659"/>
              </a:xfrm>
              <a:prstGeom prst="rect">
                <a:avLst/>
              </a:prstGeom>
              <a:blipFill>
                <a:blip r:embed="rId2"/>
                <a:stretch>
                  <a:fillRect l="-11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Rectangle 38"/>
          <p:cNvSpPr/>
          <p:nvPr/>
        </p:nvSpPr>
        <p:spPr>
          <a:xfrm>
            <a:off x="609600" y="4191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Oval Callout 15"/>
          <p:cNvSpPr/>
          <p:nvPr/>
        </p:nvSpPr>
        <p:spPr>
          <a:xfrm>
            <a:off x="8255996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80" y="4154251"/>
                <a:ext cx="18059400" cy="969496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15000" y="5219700"/>
                <a:ext cx="4572000" cy="969496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)−(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38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						</a:t>
                </a: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084" y="6112098"/>
                <a:ext cx="17385632" cy="182915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8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=−2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𝑏</m:t>
                        </m:r>
                      </m:e>
                    </m:func>
                  </m:oMath>
                </a14:m>
                <a:endParaRPr lang="en-US" sz="38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47084" y="7067557"/>
                <a:ext cx="9144000" cy="104644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)+(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</m:t>
                      </m:r>
                    </m:oMath>
                  </m:oMathPara>
                </a14:m>
                <a:r>
                  <a:rPr lang="vi-VN" sz="3800" i="1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vi-VN" sz="3800" i="1">
                    <a:solidFill>
                      <a:prstClr val="black"/>
                    </a:solidFill>
                    <a:latin typeface="Cambria Math" panose="020405030504060302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0627" y="7921980"/>
                <a:ext cx="17707010" cy="96949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44771" y="8953500"/>
                <a:ext cx="3329308" cy="677108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2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9" grpId="0"/>
      <p:bldP spid="16" grpId="0" animBg="1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9" name="Rectangle 38"/>
          <p:cNvSpPr/>
          <p:nvPr/>
        </p:nvSpPr>
        <p:spPr>
          <a:xfrm>
            <a:off x="1707867" y="647700"/>
            <a:ext cx="1723549" cy="9162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Câu 1 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64617" y="495300"/>
            <a:ext cx="813783" cy="9438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79316" y="613611"/>
            <a:ext cx="609653" cy="70719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707867" y="1629922"/>
            <a:ext cx="14828753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40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b) Áp dụng kết quả câu a, hãy điền vào chỗ chấm sao cho được khẳng định đúng.</a:t>
            </a:r>
            <a:endParaRPr lang="en-US" sz="40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.........)−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[.........(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..........)]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21927" y="3619500"/>
                <a:ext cx="11965673" cy="5278561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7125" y="4237792"/>
                <a:ext cx="1541191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659324" y="5883414"/>
                <a:ext cx="1541191" cy="70788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27209" y="5883414"/>
                <a:ext cx="154119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𝒔𝒊𝒏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7600" y="7636014"/>
                <a:ext cx="1080744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Rectangle 22"/>
              <p:cNvSpPr/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b="1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000" b="1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23" name="Rectangle 2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1009" y="7636014"/>
                <a:ext cx="1541191" cy="70788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6444" y="7497340"/>
            <a:ext cx="2469094" cy="2475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2752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  <p:bldP spid="15" grpId="0"/>
      <p:bldP spid="20" grpId="0"/>
      <p:bldP spid="21" grpId="0"/>
      <p:bldP spid="18" grpId="0"/>
      <p:bldP spid="23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1981200" y="2069732"/>
            <a:ext cx="14093498" cy="5893168"/>
            <a:chOff x="9312075" y="699157"/>
            <a:chExt cx="7775235" cy="4301731"/>
          </a:xfrm>
        </p:grpSpPr>
        <p:sp>
          <p:nvSpPr>
            <p:cNvPr id="3" name="AutoShape 3"/>
            <p:cNvSpPr/>
            <p:nvPr/>
          </p:nvSpPr>
          <p:spPr>
            <a:xfrm rot="548643">
              <a:off x="9312075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7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p:sp>
        <p:nvSpPr>
          <p:cNvPr id="24" name="Rectangle 23"/>
          <p:cNvSpPr/>
          <p:nvPr/>
        </p:nvSpPr>
        <p:spPr>
          <a:xfrm>
            <a:off x="7329466" y="647700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21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963635" y="6360114"/>
            <a:ext cx="4331120" cy="411738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775773" y="7962900"/>
            <a:ext cx="3962743" cy="371888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968220" y="857836"/>
            <a:ext cx="1841677" cy="19386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76600" y="2476500"/>
                <a:ext cx="11887200" cy="138884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)]</m:t>
                      </m:r>
                    </m:oMath>
                  </m:oMathPara>
                </a14:m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99569" y="4381500"/>
                <a:ext cx="12145231" cy="13888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5" name="Rectangle 14"/>
              <p:cNvSpPr/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 smtClean="0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𝒂</m:t>
                          </m:r>
                        </m:e>
                      </m:func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𝒄𝒐𝒔</m:t>
                          </m:r>
                        </m:fName>
                        <m: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𝒃</m:t>
                          </m:r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𝟏</m:t>
                          </m:r>
                        </m:num>
                        <m:den>
                          <m:r>
                            <a:rPr lang="en-US" sz="4500" b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𝟐</m:t>
                          </m:r>
                        </m:den>
                      </m:f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latin typeface="Cambria Math" panose="020405030504060302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endChr m:val=""/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𝒂</m:t>
                              </m:r>
                              <m:r>
                                <a:rPr lang="en-US" sz="4500" b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𝒃</m:t>
                              </m:r>
                              <m:r>
                                <a:rPr lang="en-US" sz="4500" b="1" i="1" smtClean="0">
                                  <a:solidFill>
                                    <a:schemeClr val="tx2"/>
                                  </a:solidFill>
                                  <a:latin typeface="Cambria Math" panose="02040503050406030204" pitchFamily="18" charset="0"/>
                                </a:rPr>
                                <m:t>)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</a:rPr>
                        <m:t>]</m:t>
                      </m:r>
                    </m:oMath>
                  </m:oMathPara>
                </a14:m>
                <a:endParaRPr lang="en-US" sz="4800">
                  <a:solidFill>
                    <a:schemeClr val="tx2"/>
                  </a:solidFill>
                </a:endParaRPr>
              </a:p>
              <a:p>
                <a:endParaRPr lang="en-US">
                  <a:solidFill>
                    <a:schemeClr val="tx2"/>
                  </a:solidFill>
                </a:endParaRPr>
              </a:p>
            </p:txBody>
          </p:sp>
        </mc:Choice>
        <mc:Fallback xmlns="">
          <p:sp>
            <p:nvSpPr>
              <p:cNvPr id="15" name="Rectangle 1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743200" y="6201797"/>
                <a:ext cx="12921558" cy="1665841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7084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13" grpId="0"/>
      <p:bldP spid="14" grpId="0"/>
      <p:bldP spid="15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6307891" y="647700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</a:t>
            </a:r>
            <a:r>
              <a:rPr lang="nl-NL" sz="4200" b="1">
                <a:solidFill>
                  <a:srgbClr val="C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245842" y="3314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398697" y="1744061"/>
            <a:ext cx="11530641" cy="1265839"/>
            <a:chOff x="2947359" y="2356212"/>
            <a:chExt cx="11530641" cy="1265839"/>
          </a:xfrm>
        </p:grpSpPr>
        <p:sp>
          <p:nvSpPr>
            <p:cNvPr id="43" name="TextBox 42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𝑥</m:t>
                            </m:r>
                          </m:e>
                        </m:func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−1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72387" y="2356212"/>
                  <a:ext cx="2943050" cy="1248803"/>
                </a:xfrm>
                <a:prstGeom prst="rect">
                  <a:avLst/>
                </a:prstGeom>
                <a:blipFill>
                  <a:blip r:embed="rId10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 </m:t>
                        </m:r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sty m:val="p"/>
                              </m:rP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x</m:t>
                            </m:r>
                            <m:r>
                              <a:rPr lang="en-US" sz="4000" i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m:rPr>
                                    <m:sty m:val="p"/>
                                  </m:rP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π</m:t>
                                </m:r>
                              </m:num>
                              <m:den>
                                <m:r>
                                  <a:rPr lang="en-US" sz="4000" i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70412" y="2441150"/>
                  <a:ext cx="6407588" cy="1180901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A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 + 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π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x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+</m:t>
                              </m:r>
                              <m:r>
                                <m:rPr>
                                  <m:nor/>
                                </m:rPr>
                                <a:rPr lang="en-US" sz="400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sin</m:t>
                              </m:r>
                            </m:e>
                          </m:d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x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 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+1</m:t>
                          </m:r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latin typeface="Cambria Math" panose="02040503050406030204" pitchFamily="18" charset="0"/>
                  <a:ea typeface="Cambria Math" panose="02040503050406030204" pitchFamily="18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679" y="4229100"/>
                <a:ext cx="14441321" cy="555934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2629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322;p15"/>
          <p:cNvSpPr/>
          <p:nvPr/>
        </p:nvSpPr>
        <p:spPr>
          <a:xfrm>
            <a:off x="2057400" y="63816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6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94271" y="8221843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8610600" y="2552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83000" y="8420100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970535" y="7132042"/>
            <a:ext cx="1754446" cy="168456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6749558" y="670252"/>
            <a:ext cx="8558514" cy="1263316"/>
            <a:chOff x="2947359" y="2364221"/>
            <a:chExt cx="8558514" cy="1263316"/>
          </a:xfrm>
        </p:grpSpPr>
        <p:sp>
          <p:nvSpPr>
            <p:cNvPr id="22" name="TextBox 21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. 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Rectangle 22"/>
                <p:cNvSpPr/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3" name="Rectangle 2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937959" y="2364221"/>
                  <a:ext cx="2530052" cy="124880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4" name="Rectangle 23"/>
                <p:cNvSpPr/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B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r>
                          <m:rPr>
                            <m:nor/>
                          </m:rPr>
                          <a:rPr lang="en-US" sz="4000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3</m:t>
                            </m:r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 b="0" i="0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m:rPr>
                            <m:nor/>
                          </m:rPr>
                          <a:rPr lang="en-US" sz="4000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latin typeface="Cambria Math" panose="02040503050406030204" pitchFamily="18" charset="0"/>
                    <a:ea typeface="Cambria Math" panose="02040503050406030204" pitchFamily="18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4" name="Rectangle 2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824159" y="2382709"/>
                  <a:ext cx="3681714" cy="1244828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  <m:sup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sup>
                      </m:sSup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9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0223" y="3431967"/>
                <a:ext cx="15216056" cy="242624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𝑎</m:t>
                                      </m:r>
                                    </m:num>
                                    <m:den>
                                      <m:r>
                                        <a:rPr lang="vi-VN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2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</m:oMath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                        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[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]=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18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9787" y="5676900"/>
                <a:ext cx="17272413" cy="407432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82502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" grpId="0"/>
      <p:bldP spid="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7010400" y="1692414"/>
            <a:ext cx="42001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PHIẾU HỌC TẬP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36" name="Group 35"/>
          <p:cNvGrpSpPr/>
          <p:nvPr/>
        </p:nvGrpSpPr>
        <p:grpSpPr>
          <a:xfrm>
            <a:off x="12413714" y="8609680"/>
            <a:ext cx="5155652" cy="2553620"/>
            <a:chOff x="-507452" y="7337606"/>
            <a:chExt cx="5155652" cy="2553620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507452" y="7337606"/>
              <a:ext cx="5155652" cy="2553620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264782" y="7559814"/>
              <a:ext cx="4681089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8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06125" y="6537863"/>
            <a:ext cx="2469028" cy="2469028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132488" y="701070"/>
            <a:ext cx="12031312" cy="7848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500">
                <a:solidFill>
                  <a:srgbClr val="4F81BD"/>
                </a:solidFill>
              </a:rPr>
              <a:t> </a:t>
            </a:r>
            <a:r>
              <a:rPr kumimoji="0" lang="nl-NL" sz="4500" b="1" i="0" u="none" strike="noStrike" kern="1200" cap="none" spc="0" normalizeH="0" baseline="0" noProof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 </a:t>
            </a:r>
            <a:r>
              <a:rPr lang="nl-NL" sz="4500" b="1">
                <a:solidFill>
                  <a:srgbClr val="4F81BD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endParaRPr kumimoji="0" lang="en-US" sz="4500" b="0" i="0" u="none" strike="noStrike" kern="1200" cap="none" spc="0" normalizeH="0" baseline="0" noProof="0">
              <a:ln>
                <a:noFill/>
              </a:ln>
              <a:solidFill>
                <a:srgbClr val="4F81BD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vi-VN" sz="3800" b="1">
                    <a:ea typeface="Calibri" panose="020F0502020204030204" pitchFamily="34" charset="0"/>
                    <a:cs typeface="Times New Roman" panose="02020603050405020304" pitchFamily="18" charset="0"/>
                  </a:rPr>
                  <a:t>Câu 2 (HĐ 6 – SGK tr.19)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Sử dụng công thức biến đổi tích thành tổng và đặt </a:t>
                </a:r>
                <a14:m>
                  <m:oMath xmlns:m="http://schemas.openxmlformats.org/officeDocument/2006/math"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+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𝑢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;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–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𝑏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= </m:t>
                    </m:r>
                    <m:r>
                      <a:rPr lang="vi-VN" sz="38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𝑣</m:t>
                    </m:r>
                  </m:oMath>
                </a14:m>
                <a:r>
                  <a:rPr lang="vi-VN" sz="3800"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rồi biến đổi các biểu thức sau thành tích: 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b="0" i="1" smtClean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 i="0"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𝑐𝑜𝑠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+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𝑢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–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𝑠𝑖𝑛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𝑣</m:t>
                      </m:r>
                      <m:r>
                        <a:rPr lang="vi-VN" sz="3800" i="1" smtClean="0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.</m:t>
                      </m:r>
                    </m:oMath>
                  </m:oMathPara>
                </a14:m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algn="just">
                  <a:lnSpc>
                    <a:spcPct val="150000"/>
                  </a:lnSpc>
                </a:pPr>
                <a:r>
                  <a:rPr lang="vi-VN" sz="3800" b="1" i="1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Gợi ý</a:t>
                </a:r>
                <a:r>
                  <a:rPr lang="vi-VN" sz="3800">
                    <a:effectLst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:</a:t>
                </a:r>
                <a:endParaRPr lang="en-US" sz="38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0820" y="2476500"/>
                <a:ext cx="16532780" cy="4478149"/>
              </a:xfrm>
              <a:prstGeom prst="rect">
                <a:avLst/>
              </a:prstGeom>
              <a:blipFill>
                <a:blip r:embed="rId4"/>
                <a:stretch>
                  <a:fillRect l="-1217" b="-21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vi-VN" sz="38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1043" y="6612739"/>
                <a:ext cx="8917761" cy="115070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758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41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18"/>
          <p:cNvGrpSpPr/>
          <p:nvPr/>
        </p:nvGrpSpPr>
        <p:grpSpPr>
          <a:xfrm>
            <a:off x="399618" y="298551"/>
            <a:ext cx="17507381" cy="9645548"/>
            <a:chOff x="0" y="0"/>
            <a:chExt cx="10671496" cy="5709653"/>
          </a:xfrm>
        </p:grpSpPr>
        <p:sp>
          <p:nvSpPr>
            <p:cNvPr id="42" name="Freeform 19"/>
            <p:cNvSpPr/>
            <p:nvPr/>
          </p:nvSpPr>
          <p:spPr>
            <a:xfrm>
              <a:off x="0" y="0"/>
              <a:ext cx="10671497" cy="5709653"/>
            </a:xfrm>
            <a:custGeom>
              <a:avLst/>
              <a:gdLst/>
              <a:ahLst/>
              <a:cxnLst/>
              <a:rect l="l" t="t" r="r" b="b"/>
              <a:pathLst>
                <a:path w="10671497" h="5709653">
                  <a:moveTo>
                    <a:pt x="17481" y="0"/>
                  </a:moveTo>
                  <a:lnTo>
                    <a:pt x="10654016" y="0"/>
                  </a:lnTo>
                  <a:cubicBezTo>
                    <a:pt x="10658652" y="0"/>
                    <a:pt x="10663098" y="1842"/>
                    <a:pt x="10666377" y="5120"/>
                  </a:cubicBezTo>
                  <a:cubicBezTo>
                    <a:pt x="10669655" y="8398"/>
                    <a:pt x="10671497" y="12845"/>
                    <a:pt x="10671497" y="17481"/>
                  </a:cubicBezTo>
                  <a:lnTo>
                    <a:pt x="10671497" y="5692172"/>
                  </a:lnTo>
                  <a:cubicBezTo>
                    <a:pt x="10671497" y="5696808"/>
                    <a:pt x="10669655" y="5701255"/>
                    <a:pt x="10666377" y="5704533"/>
                  </a:cubicBezTo>
                  <a:cubicBezTo>
                    <a:pt x="10663098" y="5707812"/>
                    <a:pt x="10658652" y="5709653"/>
                    <a:pt x="10654016" y="5709653"/>
                  </a:cubicBezTo>
                  <a:lnTo>
                    <a:pt x="17481" y="5709653"/>
                  </a:lnTo>
                  <a:cubicBezTo>
                    <a:pt x="12845" y="5709653"/>
                    <a:pt x="8398" y="5707812"/>
                    <a:pt x="5120" y="5704533"/>
                  </a:cubicBezTo>
                  <a:cubicBezTo>
                    <a:pt x="1842" y="5701255"/>
                    <a:pt x="0" y="5696808"/>
                    <a:pt x="0" y="5692172"/>
                  </a:cubicBezTo>
                  <a:lnTo>
                    <a:pt x="0" y="17481"/>
                  </a:lnTo>
                  <a:cubicBezTo>
                    <a:pt x="0" y="12845"/>
                    <a:pt x="1842" y="8398"/>
                    <a:pt x="5120" y="5120"/>
                  </a:cubicBezTo>
                  <a:cubicBezTo>
                    <a:pt x="8398" y="1842"/>
                    <a:pt x="12845" y="0"/>
                    <a:pt x="17481" y="0"/>
                  </a:cubicBezTo>
                  <a:close/>
                </a:path>
              </a:pathLst>
            </a:custGeom>
            <a:solidFill>
              <a:srgbClr val="FDFAE6"/>
            </a:solidFill>
            <a:ln w="142875">
              <a:solidFill>
                <a:srgbClr val="6B3B32"/>
              </a:solidFill>
            </a:ln>
          </p:spPr>
        </p:sp>
        <p:sp>
          <p:nvSpPr>
            <p:cNvPr id="43" name="TextBox 20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3" name="Rectangle 52"/>
          <p:cNvSpPr/>
          <p:nvPr/>
        </p:nvSpPr>
        <p:spPr>
          <a:xfrm>
            <a:off x="5562600" y="829564"/>
            <a:ext cx="7494359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626315" y="2733174"/>
            <a:ext cx="5410200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cộng</a:t>
            </a:r>
            <a:endParaRPr lang="en-US" sz="45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606611" y="4914183"/>
            <a:ext cx="5668539" cy="7848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nhân đôi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7" name="Group 56"/>
          <p:cNvGrpSpPr/>
          <p:nvPr/>
        </p:nvGrpSpPr>
        <p:grpSpPr>
          <a:xfrm>
            <a:off x="4217937" y="2781300"/>
            <a:ext cx="1236936" cy="1155973"/>
            <a:chOff x="2315060" y="3149849"/>
            <a:chExt cx="1236936" cy="1155973"/>
          </a:xfrm>
        </p:grpSpPr>
        <p:pic>
          <p:nvPicPr>
            <p:cNvPr id="58" name="Picture 2"/>
            <p:cNvPicPr>
              <a:picLocks noChangeAspect="1"/>
            </p:cNvPicPr>
            <p:nvPr/>
          </p:nvPicPr>
          <p:blipFill>
            <a:blip r:embed="rId2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colorTemperature colorTemp="4700"/>
                      </a14:imgEffect>
                      <a14:imgEffect>
                        <a14:saturation sat="4000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5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4209916" y="4762500"/>
            <a:ext cx="1236936" cy="1155973"/>
            <a:chOff x="2315060" y="3149849"/>
            <a:chExt cx="1236936" cy="1155973"/>
          </a:xfrm>
        </p:grpSpPr>
        <p:pic>
          <p:nvPicPr>
            <p:cNvPr id="61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2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sp>
        <p:nvSpPr>
          <p:cNvPr id="63" name="Rectangle 62"/>
          <p:cNvSpPr/>
          <p:nvPr/>
        </p:nvSpPr>
        <p:spPr>
          <a:xfrm>
            <a:off x="5606611" y="6696708"/>
            <a:ext cx="9971378" cy="21698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nl-NL" sz="45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 thức biến đổi tích thành tổng. Công thức biến đổi tổng thành tích</a:t>
            </a:r>
            <a:endParaRPr lang="en-US" sz="4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4" name="Group 63"/>
          <p:cNvGrpSpPr/>
          <p:nvPr/>
        </p:nvGrpSpPr>
        <p:grpSpPr>
          <a:xfrm>
            <a:off x="4191000" y="6769258"/>
            <a:ext cx="1236936" cy="1155973"/>
            <a:chOff x="2315060" y="3149849"/>
            <a:chExt cx="1236936" cy="1155973"/>
          </a:xfrm>
        </p:grpSpPr>
        <p:pic>
          <p:nvPicPr>
            <p:cNvPr id="68" name="Picture 2"/>
            <p:cNvPicPr>
              <a:picLocks noChangeAspect="1"/>
            </p:cNvPicPr>
            <p:nvPr/>
          </p:nvPicPr>
          <p:blipFill>
            <a:blip r:embed="rId4" cstate="print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colorTemperature colorTemp="4700"/>
                      </a14:imgEffect>
                      <a14:imgEffect>
                        <a14:brightnessContrast bright="4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2315060" y="3149849"/>
              <a:ext cx="1236936" cy="1155973"/>
            </a:xfrm>
            <a:prstGeom prst="rect">
              <a:avLst/>
            </a:prstGeom>
          </p:spPr>
        </p:pic>
        <p:sp>
          <p:nvSpPr>
            <p:cNvPr id="69" name="TextBox 15"/>
            <p:cNvSpPr txBox="1"/>
            <p:nvPr/>
          </p:nvSpPr>
          <p:spPr>
            <a:xfrm>
              <a:off x="2411833" y="3543300"/>
              <a:ext cx="1043391" cy="56913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ts val="4368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14400" y="7581900"/>
            <a:ext cx="2438400" cy="205288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8424900" flipV="1">
            <a:off x="491765" y="835942"/>
            <a:ext cx="1149163" cy="4050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25600" y="2151108"/>
            <a:ext cx="3200400" cy="2013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689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  <p:bldP spid="55" grpId="0"/>
      <p:bldP spid="6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154067" y="134076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)=−2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)=2</m:t>
                      </m:r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</m:e>
                      </m:func>
                      <m:func>
                        <m:funcPr>
                          <m:ctrlPr>
                            <a:rPr lang="en-US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38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</m:oMath>
                  </m:oMathPara>
                </a14:m>
                <a:endParaRPr lang="en-US" sz="38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3086100"/>
                <a:ext cx="16230600" cy="5913157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Rectangle 14"/>
          <p:cNvSpPr/>
          <p:nvPr/>
        </p:nvSpPr>
        <p:spPr>
          <a:xfrm>
            <a:off x="1981200" y="2536584"/>
            <a:ext cx="1483611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có: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474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1" grpId="0"/>
      <p:bldP spid="15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97042" y="584191"/>
            <a:ext cx="17373600" cy="928370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6" name="Oval Callout 15"/>
          <p:cNvSpPr/>
          <p:nvPr/>
        </p:nvSpPr>
        <p:spPr>
          <a:xfrm>
            <a:off x="8048639" y="1004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70273" y="8609789"/>
            <a:ext cx="1008128" cy="116922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06800" y="8953500"/>
            <a:ext cx="682169" cy="791316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382275">
            <a:off x="15833979" y="1212984"/>
            <a:ext cx="1474215" cy="149189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Mà ta có</a:t>
                </a:r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                    </a:t>
                </a: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, thay vào các biểu thức trên ta có: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  <m:oMath xmlns:m="http://schemas.openxmlformats.org/officeDocument/2006/math"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𝑢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𝑣</m:t>
                          </m:r>
                        </m:e>
                      </m:func>
                      <m:r>
                        <a:rPr kumimoji="0" lang="vi-VN" sz="3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func>
                        <m:funcPr>
                          <m:ctrlPr>
                            <a:rPr kumimoji="0" lang="en-US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kumimoji="0" lang="vi-VN" sz="38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𝑢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𝑣</m:t>
                              </m:r>
                            </m:num>
                            <m:den>
                              <m:r>
                                <a:rPr kumimoji="0" lang="vi-VN" sz="38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</m:oMath>
                  </m:oMathPara>
                </a14:m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4000" y="2243404"/>
                <a:ext cx="14579905" cy="7319696"/>
              </a:xfrm>
              <a:prstGeom prst="rect">
                <a:avLst/>
              </a:prstGeom>
              <a:blipFill>
                <a:blip r:embed="rId5"/>
                <a:stretch>
                  <a:fillRect l="-13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𝑢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𝑣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6014" y="2157099"/>
                <a:ext cx="4712764" cy="115070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1263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7391400" y="559331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051235" y="7977818"/>
            <a:ext cx="3962743" cy="371888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448559" y="1833155"/>
            <a:ext cx="12639041" cy="7467466"/>
            <a:chOff x="2372361" y="1866900"/>
            <a:chExt cx="12639041" cy="7467466"/>
          </a:xfrm>
        </p:grpSpPr>
        <p:grpSp>
          <p:nvGrpSpPr>
            <p:cNvPr id="8" name="Group 7"/>
            <p:cNvGrpSpPr/>
            <p:nvPr/>
          </p:nvGrpSpPr>
          <p:grpSpPr>
            <a:xfrm>
              <a:off x="2372361" y="1866900"/>
              <a:ext cx="12639041" cy="7467466"/>
              <a:chOff x="9312075" y="699157"/>
              <a:chExt cx="7775235" cy="4301731"/>
            </a:xfrm>
          </p:grpSpPr>
          <p:sp>
            <p:nvSpPr>
              <p:cNvPr id="3" name="AutoShape 3"/>
              <p:cNvSpPr/>
              <p:nvPr/>
            </p:nvSpPr>
            <p:spPr>
              <a:xfrm rot="548643">
                <a:off x="9312075" y="699157"/>
                <a:ext cx="5093926" cy="3529933"/>
              </a:xfrm>
              <a:prstGeom prst="rect">
                <a:avLst/>
              </a:prstGeom>
              <a:solidFill>
                <a:srgbClr val="F8C578"/>
              </a:solidFill>
            </p:spPr>
          </p:sp>
          <p:sp>
            <p:nvSpPr>
              <p:cNvPr id="7" name="AutoShape 7"/>
              <p:cNvSpPr/>
              <p:nvPr/>
            </p:nvSpPr>
            <p:spPr>
              <a:xfrm>
                <a:off x="9686226" y="756833"/>
                <a:ext cx="7401084" cy="4244055"/>
              </a:xfrm>
              <a:prstGeom prst="rect">
                <a:avLst/>
              </a:prstGeom>
              <a:solidFill>
                <a:srgbClr val="FFFBEC"/>
              </a:solidFill>
            </p:spPr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" name="Rectangle 3"/>
                <p:cNvSpPr/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</p:spPr>
              <p:txBody>
                <a:bodyPr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 smtClean="0">
                                <a:solidFill>
                                  <a:schemeClr val="tx2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𝒄𝒐𝒔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</m:e>
                        </m:func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𝒄𝒐𝒔</m:t>
                            </m:r>
                          </m:fName>
                          <m: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e>
                        </m:func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</m:t>
                        </m:r>
                        <m:func>
                          <m:func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𝒔𝒊𝒏</m:t>
                            </m:r>
                          </m:fName>
                          <m:e>
                            <m:f>
                              <m:f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𝒖</m:t>
                                </m:r>
                                <m:r>
                                  <a:rPr lang="en-US" sz="4000" b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</m:t>
                                </m:r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𝒗</m:t>
                                </m:r>
                              </m:num>
                              <m:den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𝟐</m:t>
                                </m:r>
                              </m:den>
                            </m:f>
                            <m:func>
                              <m:funcPr>
                                <m:ctrlP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uncPr>
                              <m:fName>
                                <m:r>
                                  <a:rPr lang="en-US" sz="4000" b="1" i="1">
                                    <a:solidFill>
                                      <a:schemeClr val="tx2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𝒔𝒊𝒏</m:t>
                                </m:r>
                              </m:fName>
                              <m:e>
                                <m:f>
                                  <m:fPr>
                                    <m:ctrlP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𝒖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−</m:t>
                                    </m:r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𝒗</m:t>
                                    </m:r>
                                  </m:num>
                                  <m:den>
                                    <m:r>
                                      <a:rPr lang="en-US" sz="4000" b="1" i="1">
                                        <a:solidFill>
                                          <a:schemeClr val="tx2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  <m:t>𝟐</m:t>
                                    </m:r>
                                  </m:den>
                                </m:f>
                              </m:e>
                            </m:func>
                          </m:e>
                        </m:func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𝒖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𝒗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𝟐𝐜𝐨𝐬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  <m:r>
                          <a:rPr lang="en-US" sz="4000" b="1" i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𝐬𝐢𝐧</m:t>
                        </m:r>
                        <m:r>
                          <a:rPr lang="en-US" sz="4000" b="1">
                            <a:solidFill>
                              <a:schemeClr val="tx2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⁡</m:t>
                        </m:r>
                        <m:f>
                          <m:fPr>
                            <m:ctrlP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𝒖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𝒗</m:t>
                            </m:r>
                          </m:num>
                          <m:den>
                            <m:r>
                              <a:rPr lang="en-US" sz="4000" b="1" i="1">
                                <a:solidFill>
                                  <a:schemeClr val="tx2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𝟐</m:t>
                            </m:r>
                          </m:den>
                        </m:f>
                      </m:oMath>
                    </m:oMathPara>
                  </a14:m>
                  <a:endParaRPr lang="en-US" sz="4000" b="1">
                    <a:solidFill>
                      <a:schemeClr val="tx2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" name="Rectangle 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400" y="2019300"/>
                  <a:ext cx="9144000" cy="716196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03987" y="678554"/>
            <a:ext cx="1847248" cy="193869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685800" y="6171843"/>
            <a:ext cx="4334632" cy="4115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724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44" name="Rectangle 43"/>
          <p:cNvSpPr/>
          <p:nvPr/>
        </p:nvSpPr>
        <p:spPr>
          <a:xfrm>
            <a:off x="5615916" y="1071739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7: (SGK – tr19)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51" name="Oval Callout 50"/>
          <p:cNvSpPr/>
          <p:nvPr/>
        </p:nvSpPr>
        <p:spPr>
          <a:xfrm>
            <a:off x="8541282" y="4052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1" name="Picture 60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8716" y="922256"/>
            <a:ext cx="1903663" cy="1724795"/>
          </a:xfrm>
          <a:prstGeom prst="rect">
            <a:avLst/>
          </a:prstGeom>
        </p:spPr>
      </p:pic>
      <p:sp>
        <p:nvSpPr>
          <p:cNvPr id="43" name="TextBox 42"/>
          <p:cNvSpPr txBox="1"/>
          <p:nvPr/>
        </p:nvSpPr>
        <p:spPr>
          <a:xfrm>
            <a:off x="11022998" y="1309813"/>
            <a:ext cx="37598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</a:t>
            </a: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925800" y="647700"/>
            <a:ext cx="1553431" cy="1796155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76172" y="8191500"/>
            <a:ext cx="1194877" cy="138581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;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                       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b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105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 </m:t>
                      </m:r>
                      <m:sSup>
                        <m:sSup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cos</m:t>
                          </m:r>
                          <m:r>
                            <m:rPr>
                              <m:nor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15</m:t>
                          </m:r>
                        </m:e>
                        <m:sup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o</m:t>
                          </m:r>
                        </m:sup>
                      </m:sSup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2514568"/>
                <a:ext cx="12128898" cy="1257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a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)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11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5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11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5</m:t>
                              </m:r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12</m:t>
                              </m:r>
                            </m:den>
                          </m:f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83200" y="5392534"/>
                <a:ext cx="11397800" cy="1655966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cos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  <m:r>
                        <m:rPr>
                          <m:sty m:val="p"/>
                        </m:rP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sin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π</m:t>
                          </m:r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=2.</m:t>
                      </m:r>
                      <m:d>
                        <m:d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.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=−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rad>
                        </m:num>
                        <m:den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56205" y="7556245"/>
                <a:ext cx="8862490" cy="1549655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7626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/>
      <p:bldP spid="51" grpId="0" animBg="1"/>
      <p:bldP spid="43" grpId="0"/>
      <p:bldP spid="8" grpId="0"/>
      <p:bldP spid="10" grpId="0"/>
      <p:bldP spid="1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4" name="Google Shape;322;p15"/>
          <p:cNvSpPr/>
          <p:nvPr/>
        </p:nvSpPr>
        <p:spPr>
          <a:xfrm>
            <a:off x="1219200" y="1380278"/>
            <a:ext cx="4443544" cy="1295400"/>
          </a:xfrm>
          <a:prstGeom prst="roundRect">
            <a:avLst>
              <a:gd name="adj" fmla="val 16667"/>
            </a:avLst>
          </a:prstGeom>
          <a:solidFill>
            <a:schemeClr val="accent6">
              <a:lumMod val="75000"/>
            </a:schemeClr>
          </a:solidFill>
          <a:ln w="38100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5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Luyện tập 7</a:t>
            </a:r>
            <a:endParaRPr kumimoji="0" sz="4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667667" y="42050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758966" y="1063861"/>
            <a:ext cx="6423634" cy="3317639"/>
            <a:chOff x="5768366" y="-390139"/>
            <a:chExt cx="6423634" cy="3317639"/>
          </a:xfrm>
        </p:grpSpPr>
        <p:sp>
          <p:nvSpPr>
            <p:cNvPr id="17" name="TextBox 16"/>
            <p:cNvSpPr txBox="1"/>
            <p:nvPr/>
          </p:nvSpPr>
          <p:spPr>
            <a:xfrm>
              <a:off x="5768366" y="1317599"/>
              <a:ext cx="37598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Tính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>
                    <a:lnSpc>
                      <a:spcPct val="150000"/>
                    </a:lnSpc>
                    <a:spcAft>
                      <a:spcPts val="12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vi-VN" sz="4000" i="1"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𝐷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sin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num>
                          <m:den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7</m:t>
                                </m:r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  <m:r>
                              <a:rPr lang="vi-VN" sz="4000" i="1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cos</m:t>
                            </m:r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⁡</m:t>
                            </m:r>
                            <m:f>
                              <m:fPr>
                                <m:ctrlPr>
                                  <a:rPr lang="en-US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vi-VN" sz="4000" i="1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vi-VN" sz="4000">
                                    <a:effectLst/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  <m:t>9</m:t>
                                </m:r>
                              </m:den>
                            </m:f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369712" y="-390139"/>
                  <a:ext cx="5822288" cy="3317639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1" name="Rectangle 20"/>
              <p:cNvSpPr/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𝐷</m:t>
                      </m:r>
                      <m:r>
                        <a:rPr lang="vi-VN" sz="4000">
                          <a:effectLst/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sin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num>
                        <m:den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7</m:t>
                              </m:r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m:rPr>
                              <m:sty m:val="p"/>
                            </m:rP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cos</m:t>
                          </m:r>
                          <m:r>
                            <a:rPr lang="vi-VN" sz="4000">
                              <a:effectLst/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Times New Roman" panose="02020603050405020304" pitchFamily="18" charset="0"/>
                            </a:rPr>
                            <m:t>⁡</m:t>
                          </m:r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>
                                  <a:effectLst/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  <a:cs typeface="Times New Roman" panose="02020603050405020304" pitchFamily="18" charset="0"/>
                                </a:rPr>
                                <m:t>9</m:t>
                              </m:r>
                            </m:den>
                          </m:f>
                        </m:den>
                      </m:f>
                    </m:oMath>
                  </m:oMathPara>
                </a14:m>
                <a:endParaRPr lang="en-US" sz="4000">
                  <a:effectLst/>
                  <a:latin typeface="Cambria Math" panose="02040503050406030204" pitchFamily="18" charset="0"/>
                  <a:ea typeface="Cambria Math" panose="02040503050406030204" pitchFamily="18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1" name="Rectangle 2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4762500"/>
                <a:ext cx="5822288" cy="3317639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626078">
            <a:off x="15893054" y="7916732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975413">
            <a:off x="114300" y="8689567"/>
            <a:ext cx="1600200" cy="1536465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4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0767" y="5743323"/>
                <a:ext cx="5826916" cy="214340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07232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1" grpId="0"/>
      <p:bldP spid="6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83953" y="114300"/>
            <a:ext cx="1006448" cy="1059418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1752600" y="195471"/>
            <a:ext cx="5389617" cy="10618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42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Ví dụ 8: (SGK – tr20)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59627" y="1257300"/>
            <a:ext cx="17706606" cy="18249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Hiệu</a:t>
            </a:r>
            <a:r>
              <a:rPr kumimoji="0" lang="en-US" sz="40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điện thế và cường độ dòng điện trong một thiết bị điện lần lượt được cho bởi các biểu thức sau: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/>
              <p:cNvSpPr txBox="1"/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+ 10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𝑉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4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⁡(120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+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(360</m:t>
                      </m:r>
                      <m:r>
                        <a:rPr lang="en-US" sz="4000" i="1">
                          <a:latin typeface="Cambria Math" panose="02040503050406030204" pitchFamily="18" charset="0"/>
                          <a:ea typeface="Cambria Math" panose="02040503050406030204" pitchFamily="18" charset="0"/>
                          <a:cs typeface="Arial" panose="020B0604020202020204" pitchFamily="34" charset="0"/>
                        </a:rPr>
                        <m:t>𝜋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            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40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5" name="TextBox 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069401" y="3137915"/>
                <a:ext cx="12268200" cy="193899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/>
          <p:cNvSpPr/>
          <p:nvPr/>
        </p:nvSpPr>
        <p:spPr>
          <a:xfrm>
            <a:off x="6381090" y="5008626"/>
            <a:ext cx="11144910" cy="8206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50000"/>
              </a:lnSpc>
              <a:defRPr/>
            </a:pPr>
            <a:r>
              <a:rPr lang="en-US" sz="3600" i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(Nguồn: Ron Larson, Intermediate Algebra, Cengage)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Biết rằng công suất tiêu thụ tức thời của thiết bị đó được tính theo công thức: </a:t>
                </a:r>
                <a14:m>
                  <m:oMath xmlns:m="http://schemas.openxmlformats.org/officeDocument/2006/math"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𝑃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= 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𝑢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.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𝑖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(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𝑊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). 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Hãy viết biểu thức biểu thị công suất tiêu thụ tức thời ở dạng không có luỹ thừa và tích của các biểu thức lượng giác.</a:t>
                </a:r>
                <a:endParaRPr lang="en-US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856" y="5938778"/>
                <a:ext cx="17821544" cy="2862322"/>
              </a:xfrm>
              <a:prstGeom prst="rect">
                <a:avLst/>
              </a:prstGeom>
              <a:blipFill>
                <a:blip r:embed="rId8"/>
                <a:stretch>
                  <a:fillRect l="-1197" r="-1197" b="-425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8253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  <p:bldP spid="5" grpId="0"/>
      <p:bldP spid="7" grpId="0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379874" y="8343900"/>
            <a:ext cx="1245503" cy="12954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978510" y="9069079"/>
            <a:ext cx="987723" cy="102729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723034" y="270093"/>
            <a:ext cx="1299798" cy="1368207"/>
          </a:xfrm>
          <a:prstGeom prst="rect">
            <a:avLst/>
          </a:prstGeom>
        </p:spPr>
      </p:pic>
      <p:pic>
        <p:nvPicPr>
          <p:cNvPr id="22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1064086">
            <a:off x="-1267120" y="8960437"/>
            <a:ext cx="2908505" cy="301009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361" y="160665"/>
            <a:ext cx="1039439" cy="969101"/>
          </a:xfrm>
          <a:prstGeom prst="rect">
            <a:avLst/>
          </a:prstGeom>
        </p:spPr>
      </p:pic>
      <p:sp>
        <p:nvSpPr>
          <p:cNvPr id="12" name="Oval Callout 11"/>
          <p:cNvSpPr/>
          <p:nvPr/>
        </p:nvSpPr>
        <p:spPr>
          <a:xfrm>
            <a:off x="8417871" y="716880"/>
            <a:ext cx="1751933" cy="9384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𝑃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= 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𝑢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r>
                        <a:rPr lang="en-US" sz="40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𝑖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+ 10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.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4 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⁡(120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 + </m:t>
                          </m:r>
                          <m:r>
                            <m:rPr>
                              <m:sty m:val="p"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  <a:cs typeface="Arial" panose="020B0604020202020204" pitchFamily="34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𝑡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)</m:t>
                          </m:r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4319" y="2400300"/>
                <a:ext cx="17218303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=160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)+10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</m:t>
                          </m:r>
                          <m:sSup>
                            <m:sSup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p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)+80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(120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(360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400" y="3749814"/>
                <a:ext cx="18745200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=80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(240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+5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(720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+40</m:t>
                      </m:r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d>
                            <m:dPr>
                              <m:begChr m:val="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−120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)−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(360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+120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2632" y="4914900"/>
                <a:ext cx="14630400" cy="1917769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=85−80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(240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)−5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(720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)−40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(480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)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  </m:t>
                          </m:r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m:rPr>
                              <m:nor/>
                            </m:r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W</m:t>
                          </m:r>
                        </m:e>
                      </m:d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14243" y="7331214"/>
                <a:ext cx="14311510" cy="707886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2890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/>
      <p:bldP spid="9" grpId="0"/>
      <p:bldP spid="10" grpId="0"/>
      <p:bldP spid="11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24199" y="2365231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LUYỆN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TẬP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7156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0"/>
            <a:ext cx="19354800" cy="102870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4309285" y="847673"/>
            <a:ext cx="1064526" cy="1064526"/>
            <a:chOff x="8625386" y="109182"/>
            <a:chExt cx="709684" cy="709684"/>
          </a:xfrm>
        </p:grpSpPr>
        <p:sp>
          <p:nvSpPr>
            <p:cNvPr id="8" name="Oval 7"/>
            <p:cNvSpPr/>
            <p:nvPr/>
          </p:nvSpPr>
          <p:spPr>
            <a:xfrm>
              <a:off x="8625386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89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575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631107" y="279358"/>
              <a:ext cx="65317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7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50:50</a:t>
              </a:r>
              <a:endParaRPr kumimoji="0" lang="vi-VN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16092601" y="800100"/>
            <a:ext cx="1064526" cy="1064526"/>
            <a:chOff x="11169555" y="109182"/>
            <a:chExt cx="709684" cy="709684"/>
          </a:xfrm>
        </p:grpSpPr>
        <p:sp>
          <p:nvSpPr>
            <p:cNvPr id="10" name="Oval 9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7718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550098" y="6362700"/>
            <a:ext cx="1165704" cy="10849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A. 1</a:t>
            </a:r>
            <a:endParaRPr kumimoji="0" lang="en-US" sz="4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2790013" y="8370823"/>
            <a:ext cx="963421" cy="10849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00"/>
              </a:spcBef>
              <a:spcAft>
                <a:spcPts val="0"/>
              </a:spcAft>
              <a:buClrTx/>
              <a:buSzTx/>
              <a:buFontTx/>
              <a:buNone/>
              <a:tabLst>
                <a:tab pos="180340" algn="l"/>
                <a:tab pos="1795780" algn="l"/>
                <a:tab pos="3420745" algn="l"/>
              </a:tabLst>
              <a:defRPr/>
            </a:pPr>
            <a:r>
              <a: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D. 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840354" y="2135974"/>
            <a:ext cx="8145958" cy="11310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80340" indent="-180340" algn="just">
              <a:lnSpc>
                <a:spcPct val="150000"/>
              </a:lnSpc>
              <a:spcBef>
                <a:spcPts val="200"/>
              </a:spcBef>
              <a:spcAft>
                <a:spcPts val="600"/>
              </a:spcAft>
              <a:tabLst>
                <a:tab pos="180340" algn="l"/>
                <a:tab pos="288290" algn="l"/>
                <a:tab pos="467995" algn="l"/>
                <a:tab pos="540385" algn="l"/>
                <a:tab pos="648335" algn="l"/>
                <a:tab pos="1260475" algn="l"/>
                <a:tab pos="3780790" algn="l"/>
              </a:tabLst>
            </a:pPr>
            <a:r>
              <a:rPr lang="vi-VN" sz="4500" b="1">
                <a:solidFill>
                  <a:schemeClr val="bg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1. </a:t>
            </a:r>
            <a:r>
              <a:rPr lang="fr-FR" sz="4500">
                <a:solidFill>
                  <a:schemeClr val="bg1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 trị của biểu thức</a:t>
            </a:r>
            <a:endParaRPr lang="en-US" sz="4500">
              <a:solidFill>
                <a:schemeClr val="bg1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2694142" y="5524500"/>
            <a:ext cx="1674125" cy="2254079"/>
            <a:chOff x="13578908" y="5591998"/>
            <a:chExt cx="1674125" cy="2254079"/>
          </a:xfrm>
        </p:grpSpPr>
        <p:sp>
          <p:nvSpPr>
            <p:cNvPr id="4" name="Rectangle 3"/>
            <p:cNvSpPr/>
            <p:nvPr/>
          </p:nvSpPr>
          <p:spPr>
            <a:xfrm>
              <a:off x="13578908" y="6337637"/>
              <a:ext cx="889987" cy="108491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6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C. </a:t>
              </a:r>
              <a:endParaRPr kumimoji="0" lang="en-US" sz="4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" name="Rectangle 2"/>
                <p:cNvSpPr/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ad>
                              <m:radPr>
                                <m:degHide m:val="on"/>
                                <m:ctrlP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kumimoji="0" lang="en-US" sz="4300" b="0" i="1" u="none" strike="noStrike" kern="1200" cap="none" spc="0" normalizeH="0" baseline="0" noProof="0" smtClean="0">
                                    <a:ln>
                                      <a:noFill/>
                                    </a:ln>
                                    <a:solidFill>
                                      <a:prstClr val="white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e>
                            </m:rad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" name="Rectangle 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4247758" y="5591998"/>
                  <a:ext cx="1005275" cy="2254079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𝑃</m:t>
                      </m:r>
                      <m:r>
                        <a:rPr lang="fr-FR" sz="4500" i="1">
                          <a:solidFill>
                            <a:prstClr val="white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9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5</m:t>
                                  </m:r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18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  <m:r>
                            <a:rPr lang="fr-FR" sz="4500" i="1">
                              <a:solidFill>
                                <a:prstClr val="white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  <m:func>
                            <m:funcPr>
                              <m:ctrlPr>
                                <a:rPr lang="en-US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500" i="1">
                                  <a:solidFill>
                                    <a:prstClr val="white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fr-FR" sz="4500" i="1">
                                      <a:solidFill>
                                        <a:prstClr val="white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12</m:t>
                                  </m:r>
                                </m:den>
                              </m:f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70537" y="3211835"/>
                <a:ext cx="8040663" cy="2294603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4543907" y="7840294"/>
            <a:ext cx="1323493" cy="2027606"/>
            <a:chOff x="4648200" y="7858467"/>
            <a:chExt cx="1323493" cy="2027606"/>
          </a:xfrm>
        </p:grpSpPr>
        <p:sp>
          <p:nvSpPr>
            <p:cNvPr id="5" name="Rectangle 4"/>
            <p:cNvSpPr/>
            <p:nvPr/>
          </p:nvSpPr>
          <p:spPr>
            <a:xfrm>
              <a:off x="4648200" y="7979718"/>
              <a:ext cx="889026" cy="17466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30480" marR="30480" lvl="0" indent="0" algn="just" defTabSz="914400" rtl="0" eaLnBrk="1" fontAlgn="auto" latinLnBrk="0" hangingPunct="1">
                <a:lnSpc>
                  <a:spcPct val="250000"/>
                </a:lnSpc>
                <a:spcBef>
                  <a:spcPts val="0"/>
                </a:spcBef>
                <a:spcAft>
                  <a:spcPts val="1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3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Calibri" panose="020F0502020204030204" pitchFamily="34" charset="0"/>
                  <a:cs typeface="+mn-cs"/>
                </a:rPr>
                <a:t>B. </a:t>
              </a:r>
              <a:endParaRPr kumimoji="0" lang="en-US" sz="43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5" name="Rectangle 34"/>
                <p:cNvSpPr/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just" defTabSz="914400" rtl="0" eaLnBrk="1" fontAlgn="auto" latinLnBrk="0" hangingPunct="1">
                    <a:lnSpc>
                      <a:spcPct val="150000"/>
                    </a:lnSpc>
                    <a:spcBef>
                      <a:spcPts val="0"/>
                    </a:spcBef>
                    <a:spcAft>
                      <a:spcPts val="60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en-US" sz="43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3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white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kumimoji="0" lang="en-US" sz="43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35" name="Rectangle 3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328568" y="7858467"/>
                  <a:ext cx="643125" cy="2027606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Rectangle 37"/>
              <p:cNvSpPr/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+mn-ea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300" b="0" i="1" u="none" strike="noStrike" kern="1200" cap="none" spc="0" normalizeH="0" baseline="0" noProof="0" smtClean="0">
                                  <a:ln>
                                    <a:noFill/>
                                  </a:ln>
                                  <a:solidFill>
                                    <a:prstClr val="white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+mn-ea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300" b="0" i="1" u="none" strike="noStrike" kern="1200" cap="none" spc="0" normalizeH="0" baseline="0" noProof="0" smtClean="0">
                              <a:ln>
                                <a:noFill/>
                              </a:ln>
                              <a:solidFill>
                                <a:prstClr val="white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3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8" name="Rectangle 3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72725" y="7658100"/>
                <a:ext cx="1005275" cy="2250809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9670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4114799" y="2385089"/>
            <a:ext cx="9842286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tabLst>
                <a:tab pos="360045" algn="l"/>
                <a:tab pos="720090" algn="l"/>
              </a:tabLst>
            </a:pPr>
            <a:r>
              <a:rPr lang="nl-NL" sz="7000" b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1. CÔNG THỨC CỘNG</a:t>
            </a:r>
            <a:endParaRPr lang="en-US" sz="7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5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163800" y="5622649"/>
            <a:ext cx="1961512" cy="1883051"/>
          </a:xfrm>
          <a:prstGeom prst="rect">
            <a:avLst/>
          </a:prstGeom>
        </p:spPr>
      </p:pic>
      <p:pic>
        <p:nvPicPr>
          <p:cNvPr id="36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95400" y="8191500"/>
            <a:ext cx="1524000" cy="146304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74065" y="5981700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16967" y="915340"/>
            <a:ext cx="1761487" cy="19396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1676400" y="2260116"/>
            <a:ext cx="14608230" cy="2502384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914400" y="5448300"/>
            <a:ext cx="7928838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9569099" y="7734300"/>
            <a:ext cx="7918990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9593162" y="5476014"/>
            <a:ext cx="7894927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914400" y="7746242"/>
            <a:ext cx="7928838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B.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6189" y="7693984"/>
                <a:ext cx="7448449" cy="1359026"/>
              </a:xfrm>
              <a:prstGeom prst="rect">
                <a:avLst/>
              </a:prstGeom>
              <a:blipFill>
                <a:blip r:embed="rId5"/>
                <a:stretch>
                  <a:fillRect l="-2864" b="-71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 7"/>
          <p:cNvSpPr/>
          <p:nvPr/>
        </p:nvSpPr>
        <p:spPr>
          <a:xfrm>
            <a:off x="3930376" y="2421031"/>
            <a:ext cx="10220654" cy="20414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100"/>
              </a:spcBef>
              <a:tabLst>
                <a:tab pos="180340" algn="l"/>
                <a:tab pos="1795780" algn="l"/>
                <a:tab pos="3420745" algn="l"/>
              </a:tabLst>
            </a:pPr>
            <a:r>
              <a:rPr lang="en-US" sz="4500" b="1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 2. </a:t>
            </a:r>
            <a:r>
              <a:rPr lang="en-US" sz="4500">
                <a:solidFill>
                  <a:prstClr val="white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Khẳng định nào đúng trong các khẳng định sau?</a:t>
            </a:r>
            <a:endParaRPr kumimoji="0" lang="en-US" sz="450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4732" y="5769653"/>
                <a:ext cx="7619971" cy="1013547"/>
              </a:xfrm>
              <a:prstGeom prst="rect">
                <a:avLst/>
              </a:prstGeom>
              <a:blipFill>
                <a:blip r:embed="rId6"/>
                <a:stretch>
                  <a:fillRect l="-2880" b="-8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</a:rPr>
                  <a:t>C.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vi-VN" sz="4000" kern="0">
                    <a:solidFill>
                      <a:schemeClr val="bg1"/>
                    </a:solidFill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en-US" sz="4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94848" y="5792273"/>
                <a:ext cx="8151078" cy="1013547"/>
              </a:xfrm>
              <a:prstGeom prst="rect">
                <a:avLst/>
              </a:prstGeom>
              <a:blipFill>
                <a:blip r:embed="rId7"/>
                <a:stretch>
                  <a:fillRect l="-2618" b="-10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Times New Roman" panose="02020603050405020304" pitchFamily="18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D.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𝑎</m:t>
                        </m:r>
                      </m:e>
                    </m:func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642041" y="7707914"/>
                <a:ext cx="8051691" cy="1474186"/>
              </a:xfrm>
              <a:prstGeom prst="rect">
                <a:avLst/>
              </a:prstGeom>
              <a:blipFill>
                <a:blip r:embed="rId8"/>
                <a:stretch>
                  <a:fillRect l="-272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96304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476209" y="6032202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10439400" y="8191500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ctr">
                  <a:lnSpc>
                    <a:spcPct val="150000"/>
                  </a:lnSpc>
                  <a:spcBef>
                    <a:spcPts val="100"/>
                  </a:spcBef>
                  <a:tabLst>
                    <a:tab pos="180340" algn="l"/>
                    <a:tab pos="1795780" algn="l"/>
                    <a:tab pos="3420745" algn="l"/>
                  </a:tabLst>
                </a:pPr>
                <a:r>
                  <a:rPr lang="en-US" sz="4500" b="1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Câu 3. </a:t>
                </a:r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Nếu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cos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⁡(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+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𝑏</m:t>
                    </m:r>
                    <m:r>
                      <a:rPr lang="en-US" sz="4500" i="1" smtClean="0">
                        <a:solidFill>
                          <a:prstClr val="white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Arial" panose="020B0604020202020204" pitchFamily="34" charset="0"/>
                      </a:rPr>
                      <m:t>)=0 </m:t>
                    </m:r>
                  </m:oMath>
                </a14:m>
                <a:r>
                  <a:rPr lang="en-US" sz="4500">
                    <a:solidFill>
                      <a:prstClr val="white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thì khẳng định nào sau đây đúng?</a:t>
                </a:r>
                <a:endParaRPr kumimoji="0" lang="en-US" sz="450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1239" y="2938835"/>
                <a:ext cx="11837291" cy="2041456"/>
              </a:xfrm>
              <a:prstGeom prst="rect">
                <a:avLst/>
              </a:prstGeom>
              <a:blipFill>
                <a:blip r:embed="rId6"/>
                <a:stretch>
                  <a:fillRect l="-1854" r="-3141" b="-140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Rectangle 2"/>
              <p:cNvSpPr/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" name="Rectangle 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6519082"/>
                <a:ext cx="5930598" cy="707886"/>
              </a:xfrm>
              <a:prstGeom prst="rect">
                <a:avLst/>
              </a:prstGeom>
              <a:blipFill>
                <a:blip r:embed="rId7"/>
                <a:stretch>
                  <a:fillRect l="-3597" t="-15385" b="-35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71573" y="8496300"/>
                <a:ext cx="6103466" cy="1015663"/>
              </a:xfrm>
              <a:prstGeom prst="rect">
                <a:avLst/>
              </a:prstGeom>
              <a:blipFill>
                <a:blip r:embed="rId8"/>
                <a:stretch>
                  <a:fillRect l="-599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0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 kern="0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</m:e>
                    </m:d>
                    <m:r>
                      <a:rPr lang="fr-FR" sz="40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20400" y="6542157"/>
                <a:ext cx="5954772" cy="707886"/>
              </a:xfrm>
              <a:prstGeom prst="rect">
                <a:avLst/>
              </a:prstGeom>
              <a:blipFill>
                <a:blip r:embed="rId9"/>
                <a:stretch>
                  <a:fillRect l="-3582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15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0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𝑎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+2</m:t>
                                </m:r>
                                <m:r>
                                  <a:rPr lang="fr-FR" sz="40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US" sz="40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dPr>
                      <m:e>
                        <m:func>
                          <m:funcPr>
                            <m:ctrlPr>
                              <a:rPr lang="en-US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d>
                    <m:r>
                      <a:rPr lang="fr-FR" sz="40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0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23450" y="8496300"/>
                <a:ext cx="6185348" cy="1015663"/>
              </a:xfrm>
              <a:prstGeom prst="rect">
                <a:avLst/>
              </a:prstGeom>
              <a:blipFill>
                <a:blip r:embed="rId10"/>
                <a:stretch>
                  <a:fillRect l="-592" b="-144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6988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398732"/>
            <a:ext cx="14608230" cy="320196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2195484" y="5993641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10165022" y="5970015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165022" y="8088187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288678" y="8069795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Rectangle 31"/>
              <p:cNvSpPr/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4. </a:t>
                </a:r>
                <a:r>
                  <a:rPr lang="fr-FR" sz="45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Rút gọn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d>
                          <m:dPr>
                            <m:ctrlPr>
                              <a:rPr lang="en-US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𝑥</m:t>
                            </m:r>
                            <m:r>
                              <a:rPr lang="fr-FR" sz="45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−</m:t>
                            </m:r>
                            <m:f>
                              <m:fPr>
                                <m:ctrlPr>
                                  <a:rPr lang="en-US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𝜋</m:t>
                                </m:r>
                              </m:num>
                              <m:den>
                                <m:r>
                                  <a:rPr lang="fr-FR" sz="4500" i="1">
                                    <a:solidFill>
                                      <a:schemeClr val="bg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4</m:t>
                                </m:r>
                              </m:den>
                            </m:f>
                          </m:e>
                        </m:d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32" name="Rectangle 3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83705" y="3009900"/>
                <a:ext cx="14242295" cy="1517403"/>
              </a:xfrm>
              <a:prstGeom prst="rect">
                <a:avLst/>
              </a:prstGeom>
              <a:blipFill>
                <a:blip r:embed="rId5"/>
                <a:stretch>
                  <a:fillRect l="-1798" b="-72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6383801"/>
                <a:ext cx="4180440" cy="818494"/>
              </a:xfrm>
              <a:prstGeom prst="rect">
                <a:avLst/>
              </a:prstGeom>
              <a:blipFill>
                <a:blip r:embed="rId6"/>
                <a:stretch>
                  <a:fillRect l="-5685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96647" y="6383801"/>
                <a:ext cx="4424353" cy="818494"/>
              </a:xfrm>
              <a:prstGeom prst="rect">
                <a:avLst/>
              </a:prstGeom>
              <a:blipFill>
                <a:blip r:embed="rId7"/>
                <a:stretch>
                  <a:fillRect l="-5510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30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52800" y="8501973"/>
                <a:ext cx="4747903" cy="818494"/>
              </a:xfrm>
              <a:prstGeom prst="rect">
                <a:avLst/>
              </a:prstGeom>
              <a:blipFill>
                <a:blip r:embed="rId8"/>
                <a:stretch>
                  <a:fillRect l="-5006" t="-6716" b="-35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𝑀</m:t>
                    </m:r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rad>
                      <m:radPr>
                        <m:degHide m:val="on"/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radPr>
                      <m:deg/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rad>
                    <m:func>
                      <m:func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𝑥</m:t>
                        </m:r>
                      </m:e>
                    </m:func>
                    <m:r>
                      <a:rPr lang="fr-FR" sz="43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.</m:t>
                    </m:r>
                  </m:oMath>
                </a14:m>
                <a:r>
                  <a:rPr lang="fr-FR" sz="430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89008" y="8320417"/>
                <a:ext cx="5018425" cy="1181606"/>
              </a:xfrm>
              <a:prstGeom prst="rect">
                <a:avLst/>
              </a:prstGeom>
              <a:blipFill>
                <a:blip r:embed="rId9"/>
                <a:stretch>
                  <a:fillRect l="-1094" b="-113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24466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393"/>
            <a:ext cx="18288000" cy="10306707"/>
          </a:xfrm>
          <a:prstGeom prst="rect">
            <a:avLst/>
          </a:prstGeom>
        </p:spPr>
      </p:pic>
      <p:sp>
        <p:nvSpPr>
          <p:cNvPr id="9" name="Flowchart: Terminator 6"/>
          <p:cNvSpPr/>
          <p:nvPr/>
        </p:nvSpPr>
        <p:spPr>
          <a:xfrm>
            <a:off x="2155770" y="2007783"/>
            <a:ext cx="14608230" cy="3592917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1" name="Flowchart: Terminator 6"/>
          <p:cNvSpPr/>
          <p:nvPr/>
        </p:nvSpPr>
        <p:spPr>
          <a:xfrm>
            <a:off x="10294684" y="6034650"/>
            <a:ext cx="6469316" cy="1664459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Flowchart: Terminator 6"/>
          <p:cNvSpPr/>
          <p:nvPr/>
        </p:nvSpPr>
        <p:spPr>
          <a:xfrm>
            <a:off x="2141284" y="81915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4" name="Flowchart: Terminator 6"/>
          <p:cNvSpPr/>
          <p:nvPr/>
        </p:nvSpPr>
        <p:spPr>
          <a:xfrm>
            <a:off x="10363200" y="8115300"/>
            <a:ext cx="6469316" cy="1646066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5" name="Flowchart: Terminator 6"/>
          <p:cNvSpPr/>
          <p:nvPr/>
        </p:nvSpPr>
        <p:spPr>
          <a:xfrm>
            <a:off x="2104256" y="6087302"/>
            <a:ext cx="6469316" cy="1664458"/>
          </a:xfrm>
          <a:custGeom>
            <a:avLst/>
            <a:gdLst>
              <a:gd name="connsiteX0" fmla="*/ 3475 w 21600"/>
              <a:gd name="connsiteY0" fmla="*/ 0 h 21600"/>
              <a:gd name="connsiteX1" fmla="*/ 18125 w 21600"/>
              <a:gd name="connsiteY1" fmla="*/ 0 h 21600"/>
              <a:gd name="connsiteX2" fmla="*/ 21600 w 21600"/>
              <a:gd name="connsiteY2" fmla="*/ 10800 h 21600"/>
              <a:gd name="connsiteX3" fmla="*/ 18125 w 21600"/>
              <a:gd name="connsiteY3" fmla="*/ 21600 h 21600"/>
              <a:gd name="connsiteX4" fmla="*/ 3475 w 21600"/>
              <a:gd name="connsiteY4" fmla="*/ 21600 h 21600"/>
              <a:gd name="connsiteX5" fmla="*/ 0 w 21600"/>
              <a:gd name="connsiteY5" fmla="*/ 10800 h 21600"/>
              <a:gd name="connsiteX6" fmla="*/ 3475 w 21600"/>
              <a:gd name="connsiteY6" fmla="*/ 0 h 21600"/>
              <a:gd name="connsiteX0" fmla="*/ 3475 w 20057"/>
              <a:gd name="connsiteY0" fmla="*/ 0 h 21600"/>
              <a:gd name="connsiteX1" fmla="*/ 18125 w 20057"/>
              <a:gd name="connsiteY1" fmla="*/ 0 h 21600"/>
              <a:gd name="connsiteX2" fmla="*/ 20057 w 20057"/>
              <a:gd name="connsiteY2" fmla="*/ 10055 h 21600"/>
              <a:gd name="connsiteX3" fmla="*/ 18125 w 20057"/>
              <a:gd name="connsiteY3" fmla="*/ 21600 h 21600"/>
              <a:gd name="connsiteX4" fmla="*/ 3475 w 20057"/>
              <a:gd name="connsiteY4" fmla="*/ 21600 h 21600"/>
              <a:gd name="connsiteX5" fmla="*/ 0 w 20057"/>
              <a:gd name="connsiteY5" fmla="*/ 10800 h 21600"/>
              <a:gd name="connsiteX6" fmla="*/ 3475 w 20057"/>
              <a:gd name="connsiteY6" fmla="*/ 0 h 21600"/>
              <a:gd name="connsiteX0" fmla="*/ 1847 w 18429"/>
              <a:gd name="connsiteY0" fmla="*/ 0 h 21600"/>
              <a:gd name="connsiteX1" fmla="*/ 16497 w 18429"/>
              <a:gd name="connsiteY1" fmla="*/ 0 h 21600"/>
              <a:gd name="connsiteX2" fmla="*/ 18429 w 18429"/>
              <a:gd name="connsiteY2" fmla="*/ 10055 h 21600"/>
              <a:gd name="connsiteX3" fmla="*/ 16497 w 18429"/>
              <a:gd name="connsiteY3" fmla="*/ 21600 h 21600"/>
              <a:gd name="connsiteX4" fmla="*/ 1847 w 18429"/>
              <a:gd name="connsiteY4" fmla="*/ 21600 h 21600"/>
              <a:gd name="connsiteX5" fmla="*/ 1 w 18429"/>
              <a:gd name="connsiteY5" fmla="*/ 11545 h 21600"/>
              <a:gd name="connsiteX6" fmla="*/ 1847 w 18429"/>
              <a:gd name="connsiteY6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29" h="21600">
                <a:moveTo>
                  <a:pt x="1847" y="0"/>
                </a:moveTo>
                <a:lnTo>
                  <a:pt x="16497" y="0"/>
                </a:lnTo>
                <a:cubicBezTo>
                  <a:pt x="18416" y="0"/>
                  <a:pt x="18429" y="4090"/>
                  <a:pt x="18429" y="10055"/>
                </a:cubicBezTo>
                <a:cubicBezTo>
                  <a:pt x="18429" y="16020"/>
                  <a:pt x="18416" y="21600"/>
                  <a:pt x="16497" y="21600"/>
                </a:cubicBezTo>
                <a:lnTo>
                  <a:pt x="1847" y="21600"/>
                </a:lnTo>
                <a:cubicBezTo>
                  <a:pt x="-72" y="21600"/>
                  <a:pt x="1" y="17510"/>
                  <a:pt x="1" y="11545"/>
                </a:cubicBezTo>
                <a:cubicBezTo>
                  <a:pt x="1" y="5580"/>
                  <a:pt x="-72" y="0"/>
                  <a:pt x="1847" y="0"/>
                </a:cubicBezTo>
                <a:close/>
              </a:path>
            </a:pathLst>
          </a:cu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3716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7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16246098" y="482076"/>
            <a:ext cx="1064526" cy="1064526"/>
            <a:chOff x="11169555" y="109182"/>
            <a:chExt cx="709684" cy="709684"/>
          </a:xfrm>
        </p:grpSpPr>
        <p:sp>
          <p:nvSpPr>
            <p:cNvPr id="22" name="Oval 21"/>
            <p:cNvSpPr/>
            <p:nvPr/>
          </p:nvSpPr>
          <p:spPr>
            <a:xfrm>
              <a:off x="11169555" y="109182"/>
              <a:ext cx="709684" cy="70968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shade val="30000"/>
                    <a:satMod val="115000"/>
                  </a:schemeClr>
                </a:gs>
                <a:gs pos="50000">
                  <a:schemeClr val="accent1">
                    <a:shade val="67500"/>
                    <a:satMod val="115000"/>
                  </a:schemeClr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lin ang="13500000" scaled="1"/>
              <a:tileRect/>
            </a:gra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85672" y="284644"/>
              <a:ext cx="217581" cy="280448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50843" y="284644"/>
              <a:ext cx="217581" cy="280448"/>
            </a:xfrm>
            <a:prstGeom prst="rect">
              <a:avLst/>
            </a:prstGeom>
          </p:spPr>
        </p:pic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 cstate="print">
              <a:lum bright="70000" contrast="-7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418258" y="355515"/>
              <a:ext cx="217581" cy="280448"/>
            </a:xfrm>
            <a:prstGeom prst="rect">
              <a:avLst/>
            </a:prstGeom>
          </p:spPr>
        </p:pic>
      </p:grpSp>
      <p:grpSp>
        <p:nvGrpSpPr>
          <p:cNvPr id="37" name="Group 36"/>
          <p:cNvGrpSpPr/>
          <p:nvPr/>
        </p:nvGrpSpPr>
        <p:grpSpPr>
          <a:xfrm>
            <a:off x="1162827" y="427557"/>
            <a:ext cx="1341524" cy="1341524"/>
            <a:chOff x="2461777" y="117916"/>
            <a:chExt cx="894349" cy="894349"/>
          </a:xfrm>
        </p:grpSpPr>
        <p:sp>
          <p:nvSpPr>
            <p:cNvPr id="34" name="Oval 33"/>
            <p:cNvSpPr/>
            <p:nvPr/>
          </p:nvSpPr>
          <p:spPr>
            <a:xfrm>
              <a:off x="2461777" y="117916"/>
              <a:ext cx="894349" cy="894349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7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  <p:sp>
          <p:nvSpPr>
            <p:cNvPr id="36" name="TextBox 35"/>
            <p:cNvSpPr txBox="1"/>
            <p:nvPr/>
          </p:nvSpPr>
          <p:spPr>
            <a:xfrm>
              <a:off x="2570074" y="307850"/>
              <a:ext cx="642270" cy="4924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13716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FFC00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Key</a:t>
              </a:r>
              <a:endParaRPr kumimoji="0" lang="vi-VN" sz="4200" b="0" i="0" u="none" strike="noStrike" kern="1200" cap="none" spc="0" normalizeH="0" baseline="0" noProof="0" dirty="0">
                <a:ln>
                  <a:noFill/>
                </a:ln>
                <a:solidFill>
                  <a:srgbClr val="FFC000">
                    <a:lumMod val="40000"/>
                    <a:lumOff val="6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Aft>
                    <a:spcPts val="600"/>
                  </a:spcAft>
                  <a:defRPr/>
                </a:pPr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r>
                  <a:rPr lang="fr-FR" sz="4300" kern="0">
                    <a:solidFill>
                      <a:schemeClr val="bg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kumimoji="0" lang="en-US" sz="430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32543" y="6090608"/>
                <a:ext cx="2583464" cy="1552541"/>
              </a:xfrm>
              <a:prstGeom prst="rect">
                <a:avLst/>
              </a:prstGeom>
              <a:blipFill>
                <a:blip r:embed="rId5"/>
                <a:stretch>
                  <a:fillRect l="-91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Rectangle 18"/>
              <p:cNvSpPr/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180340" indent="-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vi-VN" sz="4500" b="1">
                    <a:solidFill>
                      <a:schemeClr val="bg1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Câu 5. </a:t>
                </a:r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Cho góc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thỏa mãn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den>
                    </m:f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 và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</m:t>
                        </m:r>
                      </m:den>
                    </m:f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𝛼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 Tính </a:t>
                </a:r>
                <a14:m>
                  <m:oMath xmlns:m="http://schemas.openxmlformats.org/officeDocument/2006/math"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fr-FR" sz="450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−</m:t>
                    </m:r>
                    <m:func>
                      <m:funcPr>
                        <m:ctrlPr>
                          <a:rPr lang="en-US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fr-FR" sz="45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</m:oMath>
                </a14:m>
                <a:r>
                  <a:rPr lang="fr-FR" sz="4500">
                    <a:solidFill>
                      <a:schemeClr val="bg1"/>
                    </a:solidFill>
                    <a:effectLst/>
                    <a:ea typeface="Calibri" panose="020F0502020204030204" pitchFamily="34" charset="0"/>
                    <a:cs typeface="Times New Roman" panose="02020603050405020304" pitchFamily="18" charset="0"/>
                  </a:rPr>
                  <a:t>.</a:t>
                </a:r>
                <a:endParaRPr lang="en-US" sz="4500">
                  <a:solidFill>
                    <a:schemeClr val="bg1"/>
                  </a:solidFill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9" name="Rectangle 1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07047" y="2286360"/>
                <a:ext cx="13952153" cy="2628540"/>
              </a:xfrm>
              <a:prstGeom prst="rect">
                <a:avLst/>
              </a:prstGeom>
              <a:blipFill>
                <a:blip r:embed="rId6"/>
                <a:stretch>
                  <a:fillRect l="-1835" r="-1835" b="-67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0" name="Rectangle 19"/>
              <p:cNvSpPr/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0" name="Rectangle 1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62368" y="8499788"/>
                <a:ext cx="2923814" cy="1077283"/>
              </a:xfrm>
              <a:prstGeom prst="rect">
                <a:avLst/>
              </a:prstGeom>
              <a:blipFill>
                <a:blip r:embed="rId7"/>
                <a:stretch>
                  <a:fillRect l="-8125" b="-9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r>
                  <a:rPr lang="fr-FR" sz="4300" kern="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C. </a:t>
                </a:r>
                <a14:m>
                  <m:oMath xmlns:m="http://schemas.openxmlformats.org/officeDocument/2006/math"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 kern="0">
                        <a:solidFill>
                          <a:schemeClr val="bg1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 kern="0">
                                <a:solidFill>
                                  <a:schemeClr val="bg1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 ker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017968" y="6276812"/>
                <a:ext cx="2460032" cy="1152688"/>
              </a:xfrm>
              <a:prstGeom prst="rect">
                <a:avLst/>
              </a:prstGeom>
              <a:blipFill>
                <a:blip r:embed="rId8"/>
                <a:stretch>
                  <a:fillRect l="-9653" b="-1111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Rectangle 26"/>
              <p:cNvSpPr/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indent="180340" algn="just">
                  <a:lnSpc>
                    <a:spcPct val="150000"/>
                  </a:lnSpc>
                  <a:spcBef>
                    <a:spcPts val="200"/>
                  </a:spcBef>
                  <a:spcAft>
                    <a:spcPts val="600"/>
                  </a:spcAft>
                  <a:tabLst>
                    <a:tab pos="180340" algn="l"/>
                    <a:tab pos="288290" algn="l"/>
                    <a:tab pos="467995" algn="l"/>
                    <a:tab pos="540385" algn="l"/>
                    <a:tab pos="648335" algn="l"/>
                    <a:tab pos="1260475" algn="l"/>
                    <a:tab pos="3780790" algn="l"/>
                  </a:tabLst>
                </a:pPr>
                <a:r>
                  <a:rPr lang="fr-FR" sz="4300">
                    <a:solidFill>
                      <a:schemeClr val="bg1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D. </a:t>
                </a:r>
                <a14:m>
                  <m:oMath xmlns:m="http://schemas.openxmlformats.org/officeDocument/2006/math"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𝑃</m:t>
                    </m:r>
                    <m:r>
                      <a:rPr lang="fr-FR" sz="4300" b="0" i="1">
                        <a:solidFill>
                          <a:schemeClr val="bg1"/>
                        </a:solidFill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=−</m:t>
                    </m:r>
                    <m:f>
                      <m:fPr>
                        <m:ctrlPr>
                          <a:rPr lang="en-US" sz="430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ad>
                          <m:radPr>
                            <m:degHide m:val="on"/>
                            <m:ctrlPr>
                              <a:rPr lang="en-US" sz="430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fr-FR" sz="4300" b="0" i="1">
                                <a:solidFill>
                                  <a:schemeClr val="bg1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e>
                        </m:rad>
                      </m:num>
                      <m:den>
                        <m:r>
                          <a:rPr lang="fr-FR" sz="4300" b="0" i="1">
                            <a:solidFill>
                              <a:schemeClr val="bg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30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7" name="Rectangle 2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884326" y="7894174"/>
                <a:ext cx="3145989" cy="1682897"/>
              </a:xfrm>
              <a:prstGeom prst="rect">
                <a:avLst/>
              </a:prstGeom>
              <a:blipFill>
                <a:blip r:embed="rId9"/>
                <a:stretch>
                  <a:fillRect l="-19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39686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28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A8D08D"/>
                                      </p:to>
                                    </p:animClr>
                                    <p:set>
                                      <p:cBhvr>
                                        <p:cTn id="3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55" name="Group 54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56" name="TextBox 5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57" name="Rectangle 56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57" name="Rectangle 5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0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" name="Rectangle 1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" name="Rectangle 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1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0" name="Rectangle 59"/>
              <p:cNvSpPr/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</m:t>
                          </m:r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0" name="Rectangle 5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682870" y="5327107"/>
                <a:ext cx="4233530" cy="124675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62" name="Group 61"/>
          <p:cNvGrpSpPr/>
          <p:nvPr/>
        </p:nvGrpSpPr>
        <p:grpSpPr>
          <a:xfrm>
            <a:off x="-1143000" y="4350080"/>
            <a:ext cx="14000682" cy="2897332"/>
            <a:chOff x="-456840" y="4506527"/>
            <a:chExt cx="14000682" cy="289733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2" name="Rectangle 21"/>
                <p:cNvSpPr/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Bef>
                      <a:spcPts val="600"/>
                    </a:spcBef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3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</m:e>
                        </m:func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rad>
                          <m:radPr>
                            <m:degHide m:val="on"/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1−</m:t>
                            </m:r>
                            <m:sSup>
                              <m:sSupPr>
                                <m:ctrlPr>
                                  <a:rPr lang="en-US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sSupPr>
                              <m:e>
                                <m:d>
                                  <m:dPr>
                                    <m:ctrlPr>
                                      <a:rPr lang="en-US" sz="4000" i="1">
                                        <a:solidFill>
                                          <a:srgbClr val="000000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Calibri" panose="020F0502020204030204" pitchFamily="34" charset="0"/>
                                        <a:cs typeface="Times New Roman" panose="02020603050405020304" pitchFamily="18" charset="0"/>
                                      </a:rPr>
                                    </m:ctrlPr>
                                  </m:dPr>
                                  <m:e>
                                    <m:f>
                                      <m:fPr>
                                        <m:ctrlPr>
                                          <a:rPr lang="en-US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</m:ctrlPr>
                                      </m:fPr>
                                      <m:num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3</m:t>
                                        </m:r>
                                      </m:num>
                                      <m:den>
                                        <m:r>
                                          <a:rPr lang="vi-VN" sz="4000" i="1">
                                            <a:solidFill>
                                              <a:srgbClr val="000000"/>
                                            </a:solidFill>
                                            <a:effectLst/>
                                            <a:latin typeface="Cambria Math" panose="02040503050406030204" pitchFamily="18" charset="0"/>
                                            <a:ea typeface="Calibri" panose="020F0502020204030204" pitchFamily="34" charset="0"/>
                                            <a:cs typeface="Times New Roman" panose="02020603050405020304" pitchFamily="18" charset="0"/>
                                          </a:rPr>
                                          <m:t>5</m:t>
                                        </m:r>
                                      </m:den>
                                    </m:f>
                                  </m:e>
                                </m:d>
                              </m:e>
                              <m:sup>
                                <m:r>
                                  <a:rPr lang="vi-VN" sz="4000" i="1">
                                    <a:solidFill>
                                      <a:srgbClr val="000000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rad>
                        <m:r>
                          <a:rPr lang="vi-VN" sz="4000" i="1">
                            <a:solidFill>
                              <a:srgbClr val="000000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num>
                          <m:den>
                            <m:r>
                              <a:rPr lang="vi-VN" sz="4000" i="1">
                                <a:solidFill>
                                  <a:srgbClr val="000000"/>
                                </a:solidFill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5</m:t>
                            </m:r>
                          </m:den>
                        </m:f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2" name="Rectangle 21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-456840" y="4506527"/>
                  <a:ext cx="13104071" cy="2897332"/>
                </a:xfrm>
                <a:prstGeom prst="rect">
                  <a:avLst/>
                </a:prstGeom>
                <a:blipFill>
                  <a:blip r:embed="rId1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r>
                    <a:rPr lang="vi-VN" sz="4000">
                      <a:solidFill>
                        <a:srgbClr val="000000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(do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srgbClr val="000000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vi-VN" sz="40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&lt;0</m:t>
                      </m:r>
                    </m:oMath>
                  </a14:m>
                  <a:r>
                    <a:rPr lang="vi-VN" sz="4000">
                      <a:solidFill>
                        <a:prstClr val="black"/>
                      </a:solidFill>
                      <a:ea typeface="Calibri" panose="020F0502020204030204" pitchFamily="34" charset="0"/>
                      <a:cs typeface="Arial" panose="020B0604020202020204" pitchFamily="34" charset="0"/>
                    </a:rPr>
                    <a:t>)</a:t>
                  </a:r>
                  <a:r>
                    <a:rPr lang="en-US" sz="4000" i="1">
                      <a:solidFill>
                        <a:prstClr val="black"/>
                      </a:solidFill>
                      <a:latin typeface="Arial" panose="020B0604020202020204" pitchFamily="34" charset="0"/>
                      <a:ea typeface="Calibri" panose="020F0502020204030204" pitchFamily="34" charset="0"/>
                      <a:cs typeface="Arial" panose="020B0604020202020204" pitchFamily="34" charset="0"/>
                    </a:rPr>
                    <a:t>,</a:t>
                  </a:r>
                  <a:endParaRPr lang="en-US" i="1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134960" y="5808718"/>
                  <a:ext cx="3408882" cy="707886"/>
                </a:xfrm>
                <a:prstGeom prst="rect">
                  <a:avLst/>
                </a:prstGeom>
                <a:blipFill>
                  <a:blip r:embed="rId15"/>
                  <a:stretch>
                    <a:fillRect l="-6261" t="-15517" r="-5725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63" name="Rectangle 62"/>
              <p:cNvSpPr/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63" name="Rectangle 6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8693" y="7553052"/>
                <a:ext cx="11197907" cy="1400448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Rectangle 63"/>
          <p:cNvSpPr/>
          <p:nvPr/>
        </p:nvSpPr>
        <p:spPr>
          <a:xfrm>
            <a:off x="1380153" y="7240394"/>
            <a:ext cx="1667444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Suy ra</a:t>
            </a:r>
            <a:endParaRPr 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Rectangle 64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3839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" grpId="0"/>
      <p:bldP spid="60" grpId="0"/>
      <p:bldP spid="63" grpId="0"/>
      <p:bldP spid="64" grpId="0"/>
      <p:bldP spid="6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312102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196712" y="8142792"/>
            <a:ext cx="1557888" cy="180130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3+4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10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9697" y="5372100"/>
                <a:ext cx="11276741" cy="1400448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num>
                        <m:den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vi-VN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4</m:t>
                                  </m:r>
                                </m:den>
                              </m:f>
                            </m:e>
                          </m:func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=−7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29922" y="6289571"/>
                <a:ext cx="8476423" cy="2921377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1" name="Group 40"/>
          <p:cNvGrpSpPr/>
          <p:nvPr/>
        </p:nvGrpSpPr>
        <p:grpSpPr>
          <a:xfrm>
            <a:off x="7315200" y="800100"/>
            <a:ext cx="10668000" cy="1250541"/>
            <a:chOff x="2743200" y="3086100"/>
            <a:chExt cx="10668000" cy="1250541"/>
          </a:xfrm>
        </p:grpSpPr>
        <p:grpSp>
          <p:nvGrpSpPr>
            <p:cNvPr id="42" name="Group 41"/>
            <p:cNvGrpSpPr/>
            <p:nvPr/>
          </p:nvGrpSpPr>
          <p:grpSpPr>
            <a:xfrm>
              <a:off x="2743200" y="3086100"/>
              <a:ext cx="10668000" cy="1248803"/>
              <a:chOff x="2947359" y="2363112"/>
              <a:chExt cx="6425241" cy="1248803"/>
            </a:xfrm>
          </p:grpSpPr>
          <p:sp>
            <p:nvSpPr>
              <p:cNvPr id="44" name="TextBox 43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5" name="Rectangle 44"/>
                  <p:cNvSpPr/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5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45" name="Rectangle 44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039148" y="2363112"/>
                    <a:ext cx="2530052" cy="1248803"/>
                  </a:xfrm>
                  <a:prstGeom prst="rect">
                    <a:avLst/>
                  </a:prstGeom>
                  <a:blipFill>
                    <a:blip r:embed="rId12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3" name="Rectangle 42"/>
                <p:cNvSpPr/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b="0" i="0" smtClean="0">
                            <a:latin typeface="Cambria Math" panose="02040503050406030204" pitchFamily="18" charset="0"/>
                          </a:rPr>
                          <m:t>0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43" name="Rectangle 42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985240" y="3198316"/>
                  <a:ext cx="2536592" cy="1138325"/>
                </a:xfrm>
                <a:prstGeom prst="rect">
                  <a:avLst/>
                </a:prstGeom>
                <a:blipFill>
                  <a:blip r:embed="rId13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7" name="Rectangle 46"/>
              <p:cNvSpPr/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cos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−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,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 </m:t>
                      </m:r>
                      <m:r>
                        <m:rPr>
                          <m:nor/>
                        </m:rPr>
                        <a:rPr lang="en-US" sz="4000">
                          <a:latin typeface="Cambria Math" panose="02040503050406030204" pitchFamily="18" charset="0"/>
                        </a:rPr>
                        <m:t>tan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a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π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4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7" name="Rectangle 4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53000" y="2450150"/>
                <a:ext cx="8470139" cy="1180901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8" name="Rectangle 47"/>
          <p:cNvSpPr/>
          <p:nvPr/>
        </p:nvSpPr>
        <p:spPr>
          <a:xfrm>
            <a:off x="2658051" y="1172118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1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3267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-1414148" y="8272890"/>
            <a:ext cx="3633301" cy="341095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7764" y="227321"/>
            <a:ext cx="1245503" cy="12954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916400" y="952500"/>
            <a:ext cx="987723" cy="1027293"/>
          </a:xfrm>
          <a:prstGeom prst="rect">
            <a:avLst/>
          </a:prstGeom>
        </p:spPr>
      </p:pic>
      <p:grpSp>
        <p:nvGrpSpPr>
          <p:cNvPr id="19" name="Google Shape;1077;p62"/>
          <p:cNvGrpSpPr/>
          <p:nvPr/>
        </p:nvGrpSpPr>
        <p:grpSpPr>
          <a:xfrm>
            <a:off x="2494980" y="800100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2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tr20)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905180" y="929328"/>
            <a:ext cx="2209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Tính: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13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sSup>
                                    <m:sSup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17</m:t>
                                      </m:r>
                                    </m:e>
                                    <m:sup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∘</m:t>
                                      </m:r>
                                    </m:sup>
                                  </m:sSup>
                                </m:e>
                              </m:d>
                            </m:e>
                          </m:func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38400" y="2497444"/>
                <a:ext cx="13182520" cy="707886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co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−</m:t>
                      </m:r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sty m:val="p"/>
                        </m:rPr>
                        <a:rPr lang="en-US" sz="4000" i="0">
                          <a:latin typeface="Cambria Math" panose="02040503050406030204" pitchFamily="18" charset="0"/>
                        </a:rPr>
                        <m:t>si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98991" y="5377229"/>
                <a:ext cx="12414617" cy="118090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17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13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  <m: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=</m:t>
                          </m:r>
                        </m:e>
                      </m:func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p>
                                <m:sSup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20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∘</m:t>
                                  </m:r>
                                </m:sup>
                              </m:sSup>
                            </m:e>
                          </m:d>
                        </m:e>
                      </m:func>
                      <m:r>
                        <a:rPr lang="en-US" sz="4000" i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≈−0,342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3780073"/>
                <a:ext cx="10953961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Rectangle 8"/>
              <p:cNvSpPr/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>
                                      <a:solidFill>
                                        <a:srgbClr val="FF0000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srgbClr val="FF0000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>
                                  <a:solidFill>
                                    <a:srgbClr val="FF0000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func>
                      <m:r>
                        <a:rPr lang="vi-VN" sz="4000" i="1" smtClean="0">
                          <a:solidFill>
                            <a:srgbClr val="FF0000"/>
                          </a:solidFill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=0</m:t>
                      </m:r>
                    </m:oMath>
                  </m:oMathPara>
                </a14:m>
                <a:endParaRPr lang="en-US" sz="4000">
                  <a:solidFill>
                    <a:srgbClr val="FF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9" name="Rectangle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89299" y="6660226"/>
                <a:ext cx="7933134" cy="1879104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Picture 1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5022824" y="6602724"/>
            <a:ext cx="3787151" cy="3787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938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4" grpId="0"/>
      <p:bldP spid="6" grpId="0"/>
      <p:bldP spid="8" grpId="0"/>
      <p:bldP spid="9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8785483">
            <a:off x="15586090" y="264361"/>
            <a:ext cx="2128631" cy="31235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5629" y="8420100"/>
            <a:ext cx="1139346" cy="135159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/>
              <p:cNvSpPr txBox="1"/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+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 = 3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tan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⁡(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𝑎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−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𝑏</m:t>
                    </m:r>
                    <m:r>
                      <a:rPr kumimoji="0" lang="en-US" sz="40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Arial" panose="020B0604020202020204" pitchFamily="34" charset="0"/>
                      </a:rPr>
                      <m:t>)=2</m:t>
                    </m:r>
                  </m:oMath>
                </a14:m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Tính</a:t>
                </a: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𝑎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, </m:t>
                    </m:r>
                    <m:r>
                      <m:rPr>
                        <m:sty m:val="p"/>
                      </m:rP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tan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⁡2</m:t>
                    </m:r>
                    <m:r>
                      <a:rPr lang="en-US" sz="40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𝑏</m:t>
                    </m:r>
                  </m:oMath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TextBox 24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19200" y="2073414"/>
                <a:ext cx="14173201" cy="707886"/>
              </a:xfrm>
              <a:prstGeom prst="rect">
                <a:avLst/>
              </a:prstGeom>
              <a:blipFill>
                <a:blip r:embed="rId4"/>
                <a:stretch>
                  <a:fillRect l="-1505" t="-15517" b="-362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Rectangle 5"/>
          <p:cNvSpPr/>
          <p:nvPr/>
        </p:nvSpPr>
        <p:spPr>
          <a:xfrm>
            <a:off x="1219818" y="1034887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3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" name="Oval Callout 25"/>
          <p:cNvSpPr/>
          <p:nvPr/>
        </p:nvSpPr>
        <p:spPr>
          <a:xfrm>
            <a:off x="8262017" y="329069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)+(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=−1</m:t>
                      </m:r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[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)−(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𝑏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)]=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(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𝑏</m:t>
                          </m:r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7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4400" y="4152900"/>
                <a:ext cx="16221045" cy="4245265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92613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6" grpId="0"/>
      <p:bldP spid="26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3400" y="647700"/>
            <a:ext cx="17205158" cy="9067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18" name="Oval Callout 17"/>
          <p:cNvSpPr/>
          <p:nvPr/>
        </p:nvSpPr>
        <p:spPr>
          <a:xfrm>
            <a:off x="3886200" y="343110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622033" y="7383641"/>
            <a:ext cx="3633301" cy="3410958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423220" y="775467"/>
            <a:ext cx="1305116" cy="1236158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75413">
            <a:off x="-86955" y="7907369"/>
            <a:ext cx="2063888" cy="198168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605924" y="1944366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4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7159960" y="1595302"/>
            <a:ext cx="10668000" cy="1363963"/>
            <a:chOff x="2947359" y="2363112"/>
            <a:chExt cx="6425241" cy="136396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9" name="TextBox 18"/>
                <p:cNvSpPr txBox="1"/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4</m:t>
                      </m:r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19" name="TextBox 1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47359" y="2676889"/>
                  <a:ext cx="6425241" cy="707886"/>
                </a:xfrm>
                <a:prstGeom prst="rect">
                  <a:avLst/>
                </a:prstGeom>
                <a:blipFill>
                  <a:blip r:embed="rId5"/>
                  <a:stretch>
                    <a:fillRect l="-2057"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2</m:t>
                            </m:r>
                          </m:num>
                          <m:den>
                            <m:rad>
                              <m:radPr>
                                <m:degHide m:val="on"/>
                                <m:ctrlP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radPr>
                              <m:deg/>
                              <m:e>
                                <m:r>
                                  <a:rPr lang="en-US" sz="4000" b="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5</m:t>
                                </m:r>
                              </m:e>
                            </m:rad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42318" y="2363112"/>
                  <a:ext cx="1647331" cy="1363963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angle 25"/>
              <p:cNvSpPr/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𝑎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−3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4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=2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sSup>
                            <m:sSup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sSup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e>
                            <m:sup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sup>
                          </m:sSup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𝑎</m:t>
                      </m:r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−1=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−7</m:t>
                          </m:r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25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6" name="Rectangle 2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63979" y="4530141"/>
                <a:ext cx="9144000" cy="386349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1822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 dir="r"/>
      </p:transition>
    </mc:Choice>
    <mc:Fallback xmlns="">
      <p:transition spd="med">
        <p:pull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5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4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85800" y="723900"/>
            <a:ext cx="16987426" cy="89154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451439" y="796279"/>
            <a:ext cx="1066800" cy="1233488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036" y="8240978"/>
            <a:ext cx="1385759" cy="1604935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3099212" y="1941643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5 (SGK – tr20)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47" name="Group 46"/>
          <p:cNvGrpSpPr/>
          <p:nvPr/>
        </p:nvGrpSpPr>
        <p:grpSpPr>
          <a:xfrm>
            <a:off x="7620000" y="1923180"/>
            <a:ext cx="10668000" cy="707886"/>
            <a:chOff x="2927334" y="2693713"/>
            <a:chExt cx="6425241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9" name="TextBox 48"/>
                <p:cNvSpPr txBox="1"/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lvl="0"/>
                  <a:r>
                    <a:rPr kumimoji="0" lang="en-US" sz="4000" b="0" i="0" u="none" strike="noStrike" kern="1200" cap="none" spc="0" normalizeH="0" baseline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Cho                         </a:t>
                  </a:r>
                  <a:r>
                    <a:rPr kumimoji="0" lang="en-US" sz="4000" b="0" i="0" u="none" strike="noStrike" kern="1200" cap="none" spc="0" normalizeH="0" noProof="0">
                      <a:ln>
                        <a:noFill/>
                      </a:ln>
                      <a:solidFill>
                        <a:prstClr val="black"/>
                      </a:solidFill>
                      <a:effectLst/>
                      <a:uLnTx/>
                      <a:uFillTx/>
                      <a:latin typeface="Arial" panose="020B0604020202020204" pitchFamily="34" charset="0"/>
                      <a:ea typeface="+mn-ea"/>
                      <a:cs typeface="Arial" panose="020B0604020202020204" pitchFamily="34" charset="0"/>
                    </a:rPr>
                    <a:t>   </a:t>
                  </a:r>
                  <a:r>
                    <a:rPr lang="en-US" sz="4000">
                      <a:solidFill>
                        <a:prstClr val="black"/>
                      </a:solidFill>
                      <a:latin typeface="Arial" panose="020B0604020202020204" pitchFamily="34" charset="0"/>
                      <a:cs typeface="Arial" panose="020B0604020202020204" pitchFamily="34" charset="0"/>
                    </a:rPr>
                    <a:t>. Tính </a:t>
                  </a:r>
                  <a14:m>
                    <m:oMath xmlns:m="http://schemas.openxmlformats.org/officeDocument/2006/math">
                      <m:r>
                        <a:rPr lang="en-US" sz="4000" b="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⁡2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49" name="TextBox 48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2927334" y="2693713"/>
                  <a:ext cx="6425241" cy="707886"/>
                </a:xfrm>
                <a:prstGeom prst="rect">
                  <a:avLst/>
                </a:prstGeom>
                <a:blipFill>
                  <a:blip r:embed="rId11"/>
                  <a:stretch>
                    <a:fillRect l="-2000" t="-15385" b="-3504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0" name="Rectangle 49"/>
                <p:cNvSpPr/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</m:e>
                        </m:func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+</m:t>
                        </m:r>
                        <m:func>
                          <m:funcPr>
                            <m:ctrlP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en-US" sz="4000" b="0" i="0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m:rPr>
                                <m:nor/>
                              </m:rPr>
                              <a:rPr lang="en-US" sz="4000"/>
                              <m:t> 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func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0" name="Rectangle 4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28496" y="2693713"/>
                  <a:ext cx="2471267" cy="707886"/>
                </a:xfrm>
                <a:prstGeom prst="rect">
                  <a:avLst/>
                </a:prstGeom>
                <a:blipFill>
                  <a:blip r:embed="rId1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endChr m:val=""/>
                          <m:ctrlPr>
                            <a:rPr lang="en-US" sz="400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p>
                            <m:sSup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</m:e>
                              </m:func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𝑎</m:t>
                                  </m:r>
                                  <m:r>
                                    <a:rPr lang="en-US" sz="4000" b="0" i="1" smtClean="0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</m:func>
                            </m:e>
                            <m:sup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=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𝑠𝑖𝑛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sSup>
                                <m:sSup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𝑐𝑜𝑠</m:t>
                                  </m:r>
                                </m:e>
                                <m:sup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</m:e>
                          </m:func>
                        </m:e>
                      </m:d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464176" y="4813561"/>
                <a:ext cx="11102976" cy="787139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402448" flipH="1">
            <a:off x="15301450" y="7454231"/>
            <a:ext cx="2560662" cy="2320063"/>
          </a:xfrm>
          <a:prstGeom prst="rect">
            <a:avLst/>
          </a:prstGeom>
        </p:spPr>
      </p:pic>
      <p:sp>
        <p:nvSpPr>
          <p:cNvPr id="53" name="Oval Callout 52"/>
          <p:cNvSpPr/>
          <p:nvPr/>
        </p:nvSpPr>
        <p:spPr>
          <a:xfrm>
            <a:off x="8134816" y="3232973"/>
            <a:ext cx="1751933" cy="874197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=1+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2642" y="6188214"/>
                <a:ext cx="3175934" cy="707886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2" name="Rectangle 21"/>
              <p:cNvSpPr/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𝑎</m:t>
                      </m:r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</a:rPr>
                        <m:t>=0</m:t>
                      </m:r>
                    </m:oMath>
                  </m:oMathPara>
                </a14:m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22" name="Rectangle 2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48906" y="7407414"/>
                <a:ext cx="3293786" cy="707886"/>
              </a:xfrm>
              <a:prstGeom prst="rect">
                <a:avLst/>
              </a:prstGeom>
              <a:blipFill>
                <a:blip r:embed="rId1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3275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split orient="vert"/>
      </p:transition>
    </mc:Choice>
    <mc:Fallback xmlns="">
      <p:transition spd="med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" grpId="0"/>
      <p:bldP spid="53" grpId="0" animBg="1"/>
      <p:bldP spid="7" grpId="0"/>
      <p:bldP spid="2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190500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849600" y="723900"/>
            <a:ext cx="1676400" cy="62166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duotone>
              <a:prstClr val="black"/>
              <a:schemeClr val="tx1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PaintBrush/>
                    </a14:imgEffect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191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051" y="2019300"/>
            <a:ext cx="979790" cy="914400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766972" y="2147605"/>
            <a:ext cx="3581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000" b="1" dirty="0">
                <a:latin typeface="Arial" panose="020B0604020202020204" pitchFamily="34" charset="0"/>
                <a:cs typeface="Arial" panose="020B0604020202020204" pitchFamily="34" charset="0"/>
              </a:rPr>
              <a:t>HĐ 1: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1800725" y="3013777"/>
            <a:ext cx="14867021" cy="1955034"/>
            <a:chOff x="1754941" y="3382086"/>
            <a:chExt cx="14867021" cy="1955034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" name="Rectangle 5"/>
                <p:cNvSpPr/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6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𝑏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 i="0">
                                <a:latin typeface="Cambria Math" panose="02040503050406030204" pitchFamily="18" charset="0"/>
                              </a:rPr>
                              <m:t>3</m:t>
                            </m:r>
                          </m:den>
                        </m:f>
                        <m:r>
                          <a:rPr lang="en-US" sz="4000" b="0" i="1" smtClean="0">
                            <a:latin typeface="Cambria Math" panose="02040503050406030204" pitchFamily="18" charset="0"/>
                          </a:rPr>
                          <m:t>.</m:t>
                        </m:r>
                      </m:oMath>
                    </m:oMathPara>
                  </a14:m>
                  <a:endParaRPr lang="en-US" sz="4000">
                    <a:latin typeface="Arial" panose="020B060402020202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" name="Rectangle 5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308684" y="3382086"/>
                  <a:ext cx="3349122" cy="1142300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7" name="TextBox 6"/>
                <p:cNvSpPr txBox="1"/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</a:pPr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a) Cho                    Hãy tính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, </m:t>
                      </m:r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và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sin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⁡(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. Từ đó rút ra đẳng thức </a:t>
                  </a:r>
                  <a14:m>
                    <m:oMath xmlns:m="http://schemas.openxmlformats.org/officeDocument/2006/math">
                      <m:func>
                        <m:funcPr>
                          <m:ctrlPr>
                            <a:rPr lang="en-US" sz="400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𝑎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+ </m:t>
                              </m:r>
                              <m:r>
                                <a:rPr lang="en-US" sz="400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+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𝑐𝑜𝑠𝑎</m:t>
                      </m:r>
                      <m:r>
                        <a:rPr lang="en-US" sz="40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𝑠𝑖𝑛𝑏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r>
                    <a:rPr lang="en-US" sz="4000">
                      <a:latin typeface="Arial" panose="020B0604020202020204" pitchFamily="34" charset="0"/>
                      <a:cs typeface="Arial" panose="020B0604020202020204" pitchFamily="34" charset="0"/>
                    </a:rPr>
                    <a:t>(*).</a:t>
                  </a:r>
                </a:p>
              </p:txBody>
            </p:sp>
          </mc:Choice>
          <mc:Fallback xmlns="">
            <p:sp>
              <p:nvSpPr>
                <p:cNvPr id="7" name="TextBox 6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754941" y="3398128"/>
                  <a:ext cx="14867021" cy="1938992"/>
                </a:xfrm>
                <a:prstGeom prst="rect">
                  <a:avLst/>
                </a:prstGeom>
                <a:blipFill>
                  <a:blip r:embed="rId6"/>
                  <a:stretch>
                    <a:fillRect l="-1435" r="-1476" b="-6918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2" name="TextBox 21"/>
              <p:cNvSpPr txBox="1"/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b) Tính</a:t>
                </a:r>
                <a:r>
                  <a:rPr lang="en-US" sz="4000"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 bằng cách biến đổi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ctrlP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−</m:t>
                            </m:r>
                            <m:r>
                              <a:rPr lang="en-US" sz="400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func>
                      <m:funcPr>
                        <m:ctrlPr>
                          <a:rPr lang="en-US" sz="4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4000" b="0" i="0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sin</m:t>
                        </m:r>
                      </m:fName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dPr>
                          <m:e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𝑎</m:t>
                            </m:r>
                            <m:r>
                              <a:rPr lang="en-US" sz="4000" b="0" i="1" smtClean="0"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+</m:t>
                            </m:r>
                            <m:d>
                              <m:dPr>
                                <m:ctrlP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−</m:t>
                                </m:r>
                                <m:r>
                                  <a:rPr lang="en-US" sz="4000" b="0" i="1" smtClean="0">
                                    <a:latin typeface="Cambria Math" panose="02040503050406030204" pitchFamily="18" charset="0"/>
                                    <a:cs typeface="Arial" panose="020B0604020202020204" pitchFamily="34" charset="0"/>
                                  </a:rPr>
                                  <m:t>𝑏</m:t>
                                </m:r>
                              </m:e>
                            </m:d>
                          </m:e>
                        </m:d>
                      </m:e>
                    </m:func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.</a:t>
                </a:r>
              </a:p>
              <a:p>
                <a:pPr algn="just">
                  <a:lnSpc>
                    <a:spcPct val="150000"/>
                  </a:lnSpc>
                </a:pPr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Và sử dụng công thức</a:t>
                </a:r>
                <a14:m>
                  <m:oMath xmlns:m="http://schemas.openxmlformats.org/officeDocument/2006/math">
                    <m:r>
                      <a:rPr lang="en-US" sz="400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 </m:t>
                    </m:r>
                  </m:oMath>
                </a14:m>
                <a:r>
                  <a:rPr lang="en-US" sz="4000">
                    <a:latin typeface="Arial" panose="020B0604020202020204" pitchFamily="34" charset="0"/>
                    <a:cs typeface="Arial" panose="020B0604020202020204" pitchFamily="34" charset="0"/>
                  </a:rPr>
                  <a:t>(*).</a:t>
                </a:r>
              </a:p>
            </p:txBody>
          </p:sp>
        </mc:Choice>
        <mc:Fallback xmlns="">
          <p:sp>
            <p:nvSpPr>
              <p:cNvPr id="22" name="TextBox 2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056" y="5147377"/>
                <a:ext cx="14867021" cy="1824923"/>
              </a:xfrm>
              <a:prstGeom prst="rect">
                <a:avLst/>
              </a:prstGeom>
              <a:blipFill>
                <a:blip r:embed="rId7"/>
                <a:stretch>
                  <a:fillRect l="-1435" r="-574" b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6" name="Group 15"/>
          <p:cNvGrpSpPr/>
          <p:nvPr/>
        </p:nvGrpSpPr>
        <p:grpSpPr>
          <a:xfrm>
            <a:off x="6414108" y="7803528"/>
            <a:ext cx="5765252" cy="2855558"/>
            <a:chOff x="-762000" y="7277100"/>
            <a:chExt cx="5765252" cy="2855558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-762000" y="7277100"/>
              <a:ext cx="5765252" cy="2855558"/>
            </a:xfrm>
            <a:prstGeom prst="rect">
              <a:avLst/>
            </a:prstGeom>
          </p:spPr>
        </p:pic>
        <p:sp>
          <p:nvSpPr>
            <p:cNvPr id="38" name="Rectangle 37"/>
            <p:cNvSpPr/>
            <p:nvPr/>
          </p:nvSpPr>
          <p:spPr>
            <a:xfrm>
              <a:off x="-381000" y="7559814"/>
              <a:ext cx="4913525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THẢO LUẬN NHÓM</a:t>
              </a: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939595" y="875982"/>
            <a:ext cx="10347959" cy="762318"/>
            <a:chOff x="3955637" y="875982"/>
            <a:chExt cx="10347959" cy="762318"/>
          </a:xfrm>
        </p:grpSpPr>
        <p:sp>
          <p:nvSpPr>
            <p:cNvPr id="12" name="Rectangle 1"/>
            <p:cNvSpPr>
              <a:spLocks noChangeArrowheads="1"/>
            </p:cNvSpPr>
            <p:nvPr/>
          </p:nvSpPr>
          <p:spPr bwMode="auto">
            <a:xfrm>
              <a:off x="5134098" y="930414"/>
              <a:ext cx="9169498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40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rPr>
                <a:t> 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Thảo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luận</a:t>
              </a:r>
              <a:r>
                <a:rPr kumimoji="0" lang="en-US" altLang="en-US" sz="4000" b="0" i="1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nhóm đôi,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altLang="en-US" sz="4000" b="0" i="1" u="none" strike="noStrike" cap="none" normalizeH="0" baseline="0" dirty="0" err="1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4000" b="1" i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r>
                <a:rPr kumimoji="0" lang="en-US" altLang="en-US" sz="4000" b="0" i="1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kumimoji="0" lang="en-US" altLang="en-US" sz="40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955637" y="875982"/>
              <a:ext cx="1347333" cy="725487"/>
            </a:xfrm>
            <a:prstGeom prst="rect">
              <a:avLst/>
            </a:prstGeom>
          </p:spPr>
        </p:pic>
      </p:grpSp>
      <p:pic>
        <p:nvPicPr>
          <p:cNvPr id="24" name="Picture 23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8785483">
            <a:off x="15644211" y="7643806"/>
            <a:ext cx="1676400" cy="245993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43000" y="7279793"/>
            <a:ext cx="1736707" cy="2060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4636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2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626078">
            <a:off x="16471350" y="8265801"/>
            <a:ext cx="3633301" cy="341095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16577121" y="678663"/>
            <a:ext cx="1305116" cy="1236158"/>
          </a:xfrm>
          <a:prstGeom prst="rect">
            <a:avLst/>
          </a:prstGeom>
        </p:spPr>
      </p:pic>
      <p:sp>
        <p:nvSpPr>
          <p:cNvPr id="18" name="Oval Callout 17"/>
          <p:cNvSpPr/>
          <p:nvPr/>
        </p:nvSpPr>
        <p:spPr>
          <a:xfrm>
            <a:off x="3277267" y="3932083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31" y="8434816"/>
            <a:ext cx="1600200" cy="153646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7766" y="7146758"/>
            <a:ext cx="1754446" cy="1684568"/>
          </a:xfrm>
          <a:prstGeom prst="rect">
            <a:avLst/>
          </a:prstGeom>
        </p:spPr>
      </p:pic>
      <p:grpSp>
        <p:nvGrpSpPr>
          <p:cNvPr id="16" name="Google Shape;1077;p62"/>
          <p:cNvGrpSpPr/>
          <p:nvPr/>
        </p:nvGrpSpPr>
        <p:grpSpPr>
          <a:xfrm>
            <a:off x="2133600" y="800100"/>
            <a:ext cx="5279270" cy="913314"/>
            <a:chOff x="2994550" y="3780517"/>
            <a:chExt cx="5279270" cy="913314"/>
          </a:xfrm>
        </p:grpSpPr>
        <p:sp>
          <p:nvSpPr>
            <p:cNvPr id="17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6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487220" y="624215"/>
            <a:ext cx="10668000" cy="1248803"/>
            <a:chOff x="2743200" y="3076157"/>
            <a:chExt cx="10668000" cy="1248803"/>
          </a:xfrm>
        </p:grpSpPr>
        <p:grpSp>
          <p:nvGrpSpPr>
            <p:cNvPr id="24" name="Group 23"/>
            <p:cNvGrpSpPr/>
            <p:nvPr/>
          </p:nvGrpSpPr>
          <p:grpSpPr>
            <a:xfrm>
              <a:off x="2743200" y="3076157"/>
              <a:ext cx="10668000" cy="1248803"/>
              <a:chOff x="2947359" y="2353169"/>
              <a:chExt cx="6425241" cy="1248803"/>
            </a:xfrm>
          </p:grpSpPr>
          <p:sp>
            <p:nvSpPr>
              <p:cNvPr id="26" name="TextBox 25"/>
              <p:cNvSpPr txBox="1"/>
              <p:nvPr/>
            </p:nvSpPr>
            <p:spPr>
              <a:xfrm>
                <a:off x="2947359" y="2684028"/>
                <a:ext cx="6425241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Cho                    với</a:t>
                </a:r>
                <a:r>
                  <a:rPr kumimoji="0" lang="en-US" sz="4000" b="0" i="0" u="none" strike="noStrike" kern="1200" cap="none" spc="0" normalizeH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                 </a:t>
                </a:r>
                <a:r>
                  <a: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. </a:t>
                </a:r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7" name="Rectangle 26"/>
                  <p:cNvSpPr/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</p:spPr>
                <p:txBody>
                  <a:bodyPr wrap="none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m:rPr>
                              <m:sty m:val="p"/>
                            </m:rPr>
                            <a:rPr lang="en-US" sz="4000" i="0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cos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</m:t>
                          </m:r>
                          <m:r>
                            <a:rPr lang="en-US" sz="4000" b="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𝑎</m:t>
                          </m:r>
                          <m:r>
                            <a:rPr lang="en-US" sz="40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 =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1</m:t>
                              </m:r>
                            </m:num>
                            <m:den>
                              <m:r>
                                <a:rPr lang="en-US" sz="40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3</m:t>
                              </m:r>
                            </m:den>
                          </m:f>
                        </m:oMath>
                      </m:oMathPara>
                    </a14:m>
                    <a:endParaRPr lang="en-US"/>
                  </a:p>
                </p:txBody>
              </p:sp>
            </mc:Choice>
            <mc:Fallback xmlns="">
              <p:sp>
                <p:nvSpPr>
                  <p:cNvPr id="27" name="Rectangle 26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569473" y="2353169"/>
                    <a:ext cx="1672935" cy="1248803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5" name="Rectangle 24"/>
                <p:cNvSpPr/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𝜋</m:t>
                            </m:r>
                          </m:num>
                          <m:den>
                            <m:r>
                              <a:rPr lang="en-US" sz="4000">
                                <a:latin typeface="Cambria Math" panose="02040503050406030204" pitchFamily="18" charset="0"/>
                              </a:rPr>
                              <m:t>2</m:t>
                            </m:r>
                          </m:den>
                        </m:f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𝑎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&lt;</m:t>
                        </m:r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𝜋</m:t>
                        </m:r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5" name="Rectangle 24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7315200" y="3179521"/>
                  <a:ext cx="2568459" cy="1138325"/>
                </a:xfrm>
                <a:prstGeom prst="rect">
                  <a:avLst/>
                </a:prstGeom>
                <a:blipFill>
                  <a:blip r:embed="rId7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2" name="Group 11"/>
          <p:cNvGrpSpPr/>
          <p:nvPr/>
        </p:nvGrpSpPr>
        <p:grpSpPr>
          <a:xfrm>
            <a:off x="7545985" y="2289657"/>
            <a:ext cx="5367443" cy="707886"/>
            <a:chOff x="7045136" y="2538571"/>
            <a:chExt cx="5367443" cy="707886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8" name="Rectangle 27"/>
                <p:cNvSpPr/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latin typeface="Cambria Math" panose="02040503050406030204" pitchFamily="18" charset="0"/>
                        </a:rPr>
                        <m:t>sin</m:t>
                      </m:r>
                      <m:r>
                        <a:rPr lang="en-US" sz="4000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,</m:t>
                      </m:r>
                      <m:r>
                        <m:rPr>
                          <m:sty m:val="p"/>
                        </m:rP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cos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</m:oMath>
                  </a14:m>
                  <a:r>
                    <a:rPr lang="en-US" sz="4000"/>
                    <a:t>,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sz="400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t</m:t>
                      </m:r>
                      <m:r>
                        <m:rPr>
                          <m:sty m:val="p"/>
                        </m:rPr>
                        <a:rPr lang="en-US" sz="4000" b="0" i="0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an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  <m:r>
                        <a:rPr lang="en-US" sz="4000" b="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𝑎</m:t>
                      </m:r>
                      <m:r>
                        <a:rPr lang="en-US" sz="4000" i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 </m:t>
                      </m:r>
                    </m:oMath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28" name="Rectangle 27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257724" y="2538571"/>
                  <a:ext cx="4154855" cy="707886"/>
                </a:xfrm>
                <a:prstGeom prst="rect">
                  <a:avLst/>
                </a:prstGeom>
                <a:blipFill>
                  <a:blip r:embed="rId8"/>
                  <a:stretch>
                    <a:fillRect t="-15517" b="-362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7" name="Rectangle 6"/>
            <p:cNvSpPr/>
            <p:nvPr/>
          </p:nvSpPr>
          <p:spPr>
            <a:xfrm>
              <a:off x="7045136" y="2538571"/>
              <a:ext cx="1210588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defRPr/>
              </a:pPr>
              <a:r>
                <a:rPr lang="en-US" sz="4000">
                  <a:solidFill>
                    <a:prstClr val="black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1−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endParaRPr lang="en-US" sz="400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7046024"/>
                <a:ext cx="9259453" cy="2974276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Ta có: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𝜋</m:t>
                        </m:r>
                      </m:num>
                      <m:den>
                        <m:r>
                          <a:rPr lang="en-US" sz="400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𝑎</m:t>
                    </m:r>
                    <m:r>
                      <a:rPr lang="en-US" sz="400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&lt;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𝜋</m:t>
                    </m:r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 ⇒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&gt;0,</m:t>
                    </m:r>
                    <m:func>
                      <m:funcPr>
                        <m:ctrlP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r>
                          <a:rPr lang="en-US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𝛼</m:t>
                        </m:r>
                      </m:e>
                    </m:func>
                    <m:r>
                      <a:rPr lang="en-US" sz="40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Malgun Gothic" panose="020B0503020000020004" pitchFamily="34" charset="-127"/>
                        <a:cs typeface="Times New Roman" panose="02020603050405020304" pitchFamily="18" charset="0"/>
                      </a:rPr>
                      <m:t>&lt;0</m:t>
                    </m:r>
                  </m:oMath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423905" y="3597680"/>
                <a:ext cx="9118778" cy="1317220"/>
              </a:xfrm>
              <a:prstGeom prst="rect">
                <a:avLst/>
              </a:prstGeom>
              <a:blipFill>
                <a:blip r:embed="rId10"/>
                <a:stretch>
                  <a:fillRect l="-2406" b="-9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9" name="Rectangle 28"/>
              <p:cNvSpPr/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=−</m:t>
                      </m:r>
                      <m:rad>
                        <m:radPr>
                          <m:degHide m:val="on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radPr>
                        <m:deg/>
                        <m:e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1+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</m:e>
                              </m:func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num>
                            <m:den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ra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rad>
                            <m:radPr>
                              <m:degHide m:val="on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e>
                          </m:rad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</m:oMath>
                  </m:oMathPara>
                </a14:m>
                <a: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/>
                </a:r>
                <a:br>
                  <a: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</a:br>
                <a:endParaRPr lang="en-US"/>
              </a:p>
            </p:txBody>
          </p:sp>
        </mc:Choice>
        <mc:Fallback xmlns="">
          <p:sp>
            <p:nvSpPr>
              <p:cNvPr id="29" name="Rectangle 2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6800" y="5178325"/>
                <a:ext cx="9144000" cy="1911101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64519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3" grpId="0"/>
      <p:bldP spid="14" grpId="0"/>
      <p:bldP spid="29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92250"/>
              </a:lnSpc>
              <a:defRPr/>
            </a:pPr>
            <a:r>
              <a:rPr lang="en-US" sz="4000" b="1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Bài 7 (SGK – tr21)</a:t>
            </a:r>
            <a:endParaRPr lang="en-US" sz="4000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</a:t>
              </a:r>
              <a:r>
                <a:rPr kumimoji="0" lang="en-US" sz="4000" b="0" i="0" u="none" strike="noStrike" kern="1200" cap="none" spc="0" normalizeH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             </a:t>
              </a:r>
              <a:endPara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lang="en-US" sz="4000" i="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</m:t>
                        </m:r>
                        <m:r>
                          <a:rPr lang="en-US" sz="40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lang="en-US" sz="40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lang="en-US" sz="4000" b="0" i="1" smtClean="0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lang="en-US" sz="4000" b="0" i="1" smtClean="0">
                                <a:latin typeface="Cambria Math" panose="02040503050406030204" pitchFamily="18" charset="0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4000" i="1">
                            <a:latin typeface="Cambria Math" panose="02040503050406030204" pitchFamily="18" charset="0"/>
                          </a:rPr>
                          <m:t>𝐵</m:t>
                        </m:r>
                        <m:r>
                          <a:rPr lang="en-US" sz="4000" i="0">
                            <a:latin typeface="Cambria Math" panose="020405030504060302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lang="en-US" sz="4000" i="1">
                                <a:latin typeface="Cambria Math" panose="020405030504060302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latin typeface="Cambria Math" panose="02040503050406030204" pitchFamily="18" charset="0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lang="en-US" sz="4000" i="1">
                                    <a:latin typeface="Cambria Math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US" sz="4000" i="1">
                                    <a:latin typeface="Cambria Math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US" sz="4000" i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4000" i="1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en-US" sz="4000" i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lang="en-US" sz="4000"/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Rectangle 11"/>
              <p:cNvSpPr/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latin typeface="Cambria Math" panose="020405030504060302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0">
                                          <a:latin typeface="Cambria Math" panose="02040503050406030204" pitchFamily="18" charset="0"/>
                                        </a:rPr>
                                        <m:t>6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3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2" name="Rectangle 1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854" y="4395044"/>
                <a:ext cx="15270623" cy="524425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6478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wipe dir="r"/>
      </p:transition>
    </mc:Choice>
    <mc:Fallback xmlns="">
      <p:transition spd="med">
        <p:wipe dir="r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4" grpId="0" animBg="1"/>
      <p:bldP spid="12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04527" y="190500"/>
            <a:ext cx="17854873" cy="99060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0" y="7729384"/>
            <a:ext cx="2469028" cy="246902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827502">
            <a:off x="861317" y="8247169"/>
            <a:ext cx="1342531" cy="1358634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8568" y="834630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7 (SGK – tr20)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5608177" y="469672"/>
            <a:ext cx="10668000" cy="1244828"/>
            <a:chOff x="2947359" y="2353169"/>
            <a:chExt cx="6425241" cy="1244828"/>
          </a:xfrm>
        </p:grpSpPr>
        <p:sp>
          <p:nvSpPr>
            <p:cNvPr id="19" name="TextBox 18"/>
            <p:cNvSpPr txBox="1"/>
            <p:nvPr/>
          </p:nvSpPr>
          <p:spPr>
            <a:xfrm>
              <a:off x="2947359" y="2684028"/>
              <a:ext cx="642524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Cho                   . Tính              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0" name="Rectangle 19"/>
                <p:cNvSpPr/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m:rPr>
                            <m:sty m:val="p"/>
                          </m:rPr>
                          <a:rPr kumimoji="0" lang="en-US" sz="4000" b="0" i="0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cos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2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𝑎</m:t>
                        </m:r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Arial" panose="020B0604020202020204" pitchFamily="34" charset="0"/>
                          </a:rPr>
                          <m:t> =</m:t>
                        </m:r>
                        <m:f>
                          <m:f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</m:ctrlPr>
                          </m:fPr>
                          <m:num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1</m:t>
                            </m:r>
                          </m:num>
                          <m:den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Arial" panose="020B0604020202020204" pitchFamily="34" charset="0"/>
                              </a:rPr>
                              <m:t>4</m:t>
                            </m:r>
                          </m:den>
                        </m:f>
                      </m:oMath>
                    </m:oMathPara>
                  </a14:m>
                  <a:endParaRPr kumimoji="0" 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20" name="Rectangle 1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569473" y="2353169"/>
                  <a:ext cx="1672936" cy="1244828"/>
                </a:xfrm>
                <a:prstGeom prst="rect">
                  <a:avLst/>
                </a:prstGeom>
                <a:blipFill>
                  <a:blip r:embed="rId4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11" name="Group 10"/>
          <p:cNvGrpSpPr/>
          <p:nvPr/>
        </p:nvGrpSpPr>
        <p:grpSpPr>
          <a:xfrm>
            <a:off x="2554745" y="1943100"/>
            <a:ext cx="13154435" cy="1180901"/>
            <a:chOff x="5123014" y="3755749"/>
            <a:chExt cx="13154435" cy="1180901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𝐴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𝑐𝑜𝑠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6</m:t>
                                    </m:r>
                                  </m:den>
                                </m:f>
                              </m:e>
                            </m:d>
                            <m:r>
                              <a:rPr kumimoji="0" lang="en-US" sz="4000" b="0" i="1" u="none" strike="noStrike" kern="1200" cap="none" spc="0" normalizeH="0" baseline="0" noProof="0" smtClean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;</m:t>
                            </m:r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23014" y="3755749"/>
                  <a:ext cx="6730304" cy="1180901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Rectangle 9"/>
                <p:cNvSpPr/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kumimoji="0" lang="en-US" sz="40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𝐵</m:t>
                        </m:r>
                        <m:r>
                          <a:rPr kumimoji="0" lang="en-US" sz="400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=</m:t>
                        </m:r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  <m:func>
                          <m:funcPr>
                            <m:ctrlP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</m:ctrlPr>
                          </m:funcPr>
                          <m:fName>
                            <m:r>
                              <a:rPr kumimoji="0" lang="en-US" sz="40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+mn-ea"/>
                                <a:cs typeface="+mn-cs"/>
                              </a:rPr>
                              <m:t>𝑠𝑖𝑛</m:t>
                            </m:r>
                          </m:fName>
                          <m:e>
                            <m:d>
                              <m:dPr>
                                <m:ctrlP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</m:ctrlPr>
                              </m:dPr>
                              <m:e>
                                <m:r>
                                  <a:rPr kumimoji="0" lang="en-US" sz="4000" b="0" i="1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𝑥</m:t>
                                </m:r>
                                <m:r>
                                  <a:rPr kumimoji="0" lang="en-US" sz="4000" b="0" i="0" u="none" strike="noStrike" kern="1200" cap="none" spc="0" normalizeH="0" baseline="0" noProof="0">
                                    <a:ln>
                                      <a:noFill/>
                                    </a:ln>
                                    <a:solidFill>
                                      <a:prstClr val="black"/>
                                    </a:solidFill>
                                    <a:effectLst/>
                                    <a:uLnTx/>
                                    <a:uFillTx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kumimoji="0" lang="en-US" sz="4000" b="0" i="1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kumimoji="0" lang="en-US" sz="4000" b="0" i="0" u="none" strike="noStrike" kern="1200" cap="none" spc="0" normalizeH="0" baseline="0" noProof="0">
                                        <a:ln>
                                          <a:noFill/>
                                        </a:ln>
                                        <a:solidFill>
                                          <a:prstClr val="black"/>
                                        </a:solidFill>
                                        <a:effectLst/>
                                        <a:uLnTx/>
                                        <a:uFillTx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den>
                                </m:f>
                              </m:e>
                            </m:d>
                          </m:e>
                        </m:func>
                      </m:oMath>
                    </m:oMathPara>
                  </a14:m>
                  <a:endParaRPr kumimoji="0" lang="en-US" sz="40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</a:endParaRPr>
                </a:p>
              </p:txBody>
            </p:sp>
          </mc:Choice>
          <mc:Fallback xmlns="">
            <p:sp>
              <p:nvSpPr>
                <p:cNvPr id="10" name="Rectangle 9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1853318" y="3755749"/>
                  <a:ext cx="6424131" cy="1180901"/>
                </a:xfrm>
                <a:prstGeom prst="rect">
                  <a:avLst/>
                </a:prstGeom>
                <a:blipFill>
                  <a:blip r:embed="rId6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4" name="Oval Callout 23"/>
          <p:cNvSpPr/>
          <p:nvPr/>
        </p:nvSpPr>
        <p:spPr>
          <a:xfrm>
            <a:off x="8255996" y="3390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𝐵</m:t>
                      </m:r>
                      <m:r>
                        <a:rPr lang="en-US" sz="4000" i="1" smtClean="0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func>
                        <m:func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  <m: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</m:oMath>
                  </m:oMathPara>
                </a14:m>
                <a:endParaRPr lang="en-US" sz="4000"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12766" y="4153736"/>
                <a:ext cx="6436954" cy="1879104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+</m:t>
                                  </m:r>
                                  <m:f>
                                    <m:fPr>
                                      <m:ctrlP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𝜋</m:t>
                                      </m:r>
                                    </m:num>
                                    <m:den>
                                      <m:r>
                                        <a:rPr lang="en-US" sz="4000" i="1">
                                          <a:solidFill>
                                            <a:prstClr val="black"/>
                                          </a:solidFill>
                                          <a:latin typeface="Cambria Math" panose="02040503050406030204" pitchFamily="18" charset="0"/>
                                          <a:ea typeface="Malgun Gothic" panose="020B0503020000020004" pitchFamily="34" charset="-127"/>
                                          <a:cs typeface="Times New Roman" panose="02020603050405020304" pitchFamily="18" charset="0"/>
                                        </a:rPr>
                                        <m:t>3</m:t>
                                      </m:r>
                                    </m:den>
                                  </m:f>
                                </m:e>
                              </m:d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dPr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f>
                                <m:f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2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func>
                        </m:e>
                      </m:d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−1</m:t>
                          </m:r>
                        </m:num>
                        <m:den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065982" y="5731229"/>
                <a:ext cx="14012218" cy="4060471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6570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1040408" y="-2480398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609600" y="571500"/>
            <a:ext cx="17145000" cy="92202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1" name="Oval Callout 50"/>
          <p:cNvSpPr/>
          <p:nvPr/>
        </p:nvSpPr>
        <p:spPr>
          <a:xfrm>
            <a:off x="8642215" y="40767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999026" y="859725"/>
            <a:ext cx="1465439" cy="1699607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50249" y="8191500"/>
            <a:ext cx="1170533" cy="1353429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1401208" y="1224123"/>
            <a:ext cx="4520789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8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987172" y="1212021"/>
            <a:ext cx="440697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Rút gọn biểu thức: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Rectangle 7"/>
              <p:cNvSpPr/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 smtClean="0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𝑐𝑜𝑠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  <m:r>
                            <a:rPr lang="en-US" sz="4000">
                              <a:latin typeface="Cambria Math" panose="020405030504060302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func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𝑥</m:t>
                          </m:r>
                        </m:den>
                      </m:f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8" name="Rectangle 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80096" y="2284173"/>
                <a:ext cx="6466001" cy="1259127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𝐴</m:t>
                      </m:r>
                      <m:r>
                        <a:rPr lang="vi-VN" sz="4000" i="1"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𝑠𝑖𝑛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</m:t>
                          </m:r>
                          <m:d>
                            <m:d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𝑥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func>
                                <m:funcPr>
                                  <m:ctrlPr>
                                    <a:rPr lang="en-US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</m:ctrlPr>
                                </m:funcPr>
                                <m:fNam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𝑐𝑜𝑠</m:t>
                                  </m:r>
                                </m:fName>
                                <m:e>
                                  <m:r>
                                    <a:rPr lang="vi-VN" sz="4000" i="1">
                                      <a:effectLst/>
                                      <a:latin typeface="Cambria Math" panose="02040503050406030204" pitchFamily="18" charset="0"/>
                                      <a:ea typeface="Malgun Gothic" panose="020B0503020000020004" pitchFamily="34" charset="-127"/>
                                      <a:cs typeface="Times New Roman" panose="02020603050405020304" pitchFamily="18" charset="0"/>
                                    </a:rPr>
                                    <m:t>3</m:t>
                                  </m:r>
                                </m:e>
                              </m:func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d>
                        </m:den>
                      </m:f>
                      <m:r>
                        <a:rPr lang="vi-VN" sz="4000" i="1">
                          <a:effectLst/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+2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effectLst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func>
                            <m:funcPr>
                              <m:ctrlPr>
                                <a:rPr lang="en-US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effectLst/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8385" y="4922341"/>
                <a:ext cx="12860641" cy="2168799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>
                  <a:lnSpc>
                    <a:spcPct val="150000"/>
                  </a:lnSpc>
                  <a:spcAft>
                    <a:spcPts val="12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(1+2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𝑥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)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num>
                        <m:den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vi-VN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Malgun Gothic" panose="020B0503020000020004" pitchFamily="34" charset="-127"/>
                                  <a:cs typeface="Times New Roman" panose="02020603050405020304" pitchFamily="18" charset="0"/>
                                </a:rPr>
                                <m:t>2</m:t>
                              </m:r>
                            </m:e>
                          </m:func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𝑥</m:t>
                          </m:r>
                        </m:den>
                      </m:f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vi-VN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e>
                      </m:func>
                      <m:r>
                        <a:rPr lang="vi-VN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Malgun Gothic" panose="020B0503020000020004" pitchFamily="34" charset="-127"/>
                          <a:cs typeface="Times New Roman" panose="02020603050405020304" pitchFamily="18" charset="0"/>
                        </a:rPr>
                        <m:t>𝑥</m:t>
                      </m:r>
                    </m:oMath>
                  </m:oMathPara>
                </a14:m>
                <a:endParaRPr lang="en-US" sz="40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94011" y="6860901"/>
                <a:ext cx="11511219" cy="2168799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6466331" y="8191500"/>
            <a:ext cx="1319034" cy="1390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0339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40" grpId="0"/>
      <p:bldP spid="7" grpId="0"/>
      <p:bldP spid="8" grpId="0"/>
      <p:bldP spid="10" grpId="0"/>
      <p:bldP spid="11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FA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590799" y="1409700"/>
            <a:ext cx="12953999" cy="3794789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sp>
        <p:nvSpPr>
          <p:cNvPr id="32" name="Rectangle 31"/>
          <p:cNvSpPr/>
          <p:nvPr/>
        </p:nvSpPr>
        <p:spPr>
          <a:xfrm>
            <a:off x="3190541" y="2240286"/>
            <a:ext cx="11658601" cy="15085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60045" algn="l"/>
                <a:tab pos="720090" algn="l"/>
              </a:tabLst>
              <a:defRPr/>
            </a:pPr>
            <a:r>
              <a:rPr kumimoji="0" lang="nl-NL" sz="70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VẬN</a:t>
            </a:r>
            <a:r>
              <a:rPr kumimoji="0" lang="nl-NL" sz="7000" b="1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DỤNG</a:t>
            </a:r>
            <a:endParaRPr kumimoji="0" lang="en-US" sz="7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75732" y="5971711"/>
            <a:ext cx="1987468" cy="388958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4000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805638" y="642478"/>
            <a:ext cx="1761487" cy="193964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77726" y="1075574"/>
            <a:ext cx="1245503" cy="12954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468600" y="5884070"/>
            <a:ext cx="1485902" cy="154543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1558140" y="7124700"/>
            <a:ext cx="1789095" cy="171753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1316688" y="8648700"/>
            <a:ext cx="959185" cy="92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9557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med" p14:dur="700">
        <p15:prstTrans prst="pageCurlDouble"/>
      </p:transition>
    </mc:Choice>
    <mc:Fallback xmlns=""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"/>
          <p:cNvGrpSpPr/>
          <p:nvPr/>
        </p:nvGrpSpPr>
        <p:grpSpPr>
          <a:xfrm>
            <a:off x="-990600" y="-2476500"/>
            <a:ext cx="20112143" cy="13867464"/>
            <a:chOff x="0" y="0"/>
            <a:chExt cx="26816191" cy="18489952"/>
          </a:xfrm>
        </p:grpSpPr>
        <p:pic>
          <p:nvPicPr>
            <p:cNvPr id="25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6704048" cy="6184484"/>
            </a:xfrm>
            <a:prstGeom prst="rect">
              <a:avLst/>
            </a:prstGeom>
          </p:spPr>
        </p:pic>
        <p:pic>
          <p:nvPicPr>
            <p:cNvPr id="26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6704048" y="0"/>
              <a:ext cx="6704048" cy="6184484"/>
            </a:xfrm>
            <a:prstGeom prst="rect">
              <a:avLst/>
            </a:prstGeom>
          </p:spPr>
        </p:pic>
        <p:pic>
          <p:nvPicPr>
            <p:cNvPr id="27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0"/>
              <a:ext cx="6704048" cy="6184484"/>
            </a:xfrm>
            <a:prstGeom prst="rect">
              <a:avLst/>
            </a:prstGeom>
          </p:spPr>
        </p:pic>
        <p:pic>
          <p:nvPicPr>
            <p:cNvPr id="28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0"/>
              <a:ext cx="6704048" cy="6184484"/>
            </a:xfrm>
            <a:prstGeom prst="rect">
              <a:avLst/>
            </a:prstGeom>
          </p:spPr>
        </p:pic>
        <p:pic>
          <p:nvPicPr>
            <p:cNvPr id="29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6159084"/>
              <a:ext cx="6704048" cy="6184484"/>
            </a:xfrm>
            <a:prstGeom prst="rect">
              <a:avLst/>
            </a:prstGeom>
          </p:spPr>
        </p:pic>
        <p:pic>
          <p:nvPicPr>
            <p:cNvPr id="30" name="Picture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6704048" y="6159084"/>
              <a:ext cx="6704048" cy="6184484"/>
            </a:xfrm>
            <a:prstGeom prst="rect">
              <a:avLst/>
            </a:prstGeom>
          </p:spPr>
        </p:pic>
        <p:pic>
          <p:nvPicPr>
            <p:cNvPr id="31" name="Picture 9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6159084"/>
              <a:ext cx="6704048" cy="6184484"/>
            </a:xfrm>
            <a:prstGeom prst="rect">
              <a:avLst/>
            </a:prstGeom>
          </p:spPr>
        </p:pic>
        <p:pic>
          <p:nvPicPr>
            <p:cNvPr id="32" name="Picture 10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6159084"/>
              <a:ext cx="6704048" cy="6184484"/>
            </a:xfrm>
            <a:prstGeom prst="rect">
              <a:avLst/>
            </a:prstGeom>
          </p:spPr>
        </p:pic>
        <p:pic>
          <p:nvPicPr>
            <p:cNvPr id="33" name="Picture 11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12305468"/>
              <a:ext cx="6704048" cy="6184484"/>
            </a:xfrm>
            <a:prstGeom prst="rect">
              <a:avLst/>
            </a:prstGeom>
          </p:spPr>
        </p:pic>
        <p:pic>
          <p:nvPicPr>
            <p:cNvPr id="34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6704048" y="12305468"/>
              <a:ext cx="6704048" cy="6184484"/>
            </a:xfrm>
            <a:prstGeom prst="rect">
              <a:avLst/>
            </a:prstGeom>
          </p:spPr>
        </p:pic>
        <p:pic>
          <p:nvPicPr>
            <p:cNvPr id="35" name="Picture 13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3408096" y="12305468"/>
              <a:ext cx="6704048" cy="6184484"/>
            </a:xfrm>
            <a:prstGeom prst="rect">
              <a:avLst/>
            </a:prstGeom>
          </p:spPr>
        </p:pic>
        <p:pic>
          <p:nvPicPr>
            <p:cNvPr id="36" name="Picture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0112143" y="12305468"/>
              <a:ext cx="6704048" cy="6184484"/>
            </a:xfrm>
            <a:prstGeom prst="rect">
              <a:avLst/>
            </a:prstGeom>
          </p:spPr>
        </p:pic>
      </p:grpSp>
      <p:grpSp>
        <p:nvGrpSpPr>
          <p:cNvPr id="37" name="Group 15"/>
          <p:cNvGrpSpPr/>
          <p:nvPr/>
        </p:nvGrpSpPr>
        <p:grpSpPr>
          <a:xfrm>
            <a:off x="228600" y="190500"/>
            <a:ext cx="17830800" cy="9906000"/>
            <a:chOff x="0" y="0"/>
            <a:chExt cx="10034470" cy="5261375"/>
          </a:xfrm>
        </p:grpSpPr>
        <p:sp>
          <p:nvSpPr>
            <p:cNvPr id="38" name="Freeform 16"/>
            <p:cNvSpPr/>
            <p:nvPr/>
          </p:nvSpPr>
          <p:spPr>
            <a:xfrm>
              <a:off x="0" y="0"/>
              <a:ext cx="10034470" cy="5261375"/>
            </a:xfrm>
            <a:custGeom>
              <a:avLst/>
              <a:gdLst/>
              <a:ahLst/>
              <a:cxnLst/>
              <a:rect l="l" t="t" r="r" b="b"/>
              <a:pathLst>
                <a:path w="10034470" h="5261375">
                  <a:moveTo>
                    <a:pt x="18591" y="0"/>
                  </a:moveTo>
                  <a:lnTo>
                    <a:pt x="10015879" y="0"/>
                  </a:lnTo>
                  <a:cubicBezTo>
                    <a:pt x="10026146" y="0"/>
                    <a:pt x="10034470" y="8323"/>
                    <a:pt x="10034470" y="18591"/>
                  </a:cubicBezTo>
                  <a:lnTo>
                    <a:pt x="10034470" y="5242785"/>
                  </a:lnTo>
                  <a:cubicBezTo>
                    <a:pt x="10034470" y="5253052"/>
                    <a:pt x="10026146" y="5261375"/>
                    <a:pt x="10015879" y="5261375"/>
                  </a:cubicBezTo>
                  <a:lnTo>
                    <a:pt x="18591" y="5261375"/>
                  </a:lnTo>
                  <a:cubicBezTo>
                    <a:pt x="8323" y="5261375"/>
                    <a:pt x="0" y="5253052"/>
                    <a:pt x="0" y="5242785"/>
                  </a:cubicBezTo>
                  <a:lnTo>
                    <a:pt x="0" y="18591"/>
                  </a:lnTo>
                  <a:cubicBezTo>
                    <a:pt x="0" y="8323"/>
                    <a:pt x="8323" y="0"/>
                    <a:pt x="18591" y="0"/>
                  </a:cubicBezTo>
                  <a:close/>
                </a:path>
              </a:pathLst>
            </a:custGeom>
            <a:solidFill>
              <a:srgbClr val="FCF4E9"/>
            </a:solidFill>
            <a:ln w="142875">
              <a:solidFill>
                <a:srgbClr val="895858"/>
              </a:solidFill>
            </a:ln>
          </p:spPr>
        </p:sp>
        <p:sp>
          <p:nvSpPr>
            <p:cNvPr id="39" name="TextBox 17"/>
            <p:cNvSpPr txBox="1"/>
            <p:nvPr/>
          </p:nvSpPr>
          <p:spPr>
            <a:xfrm>
              <a:off x="0" y="-19050"/>
              <a:ext cx="812800" cy="831850"/>
            </a:xfrm>
            <a:prstGeom prst="rect">
              <a:avLst/>
            </a:prstGeom>
          </p:spPr>
          <p:txBody>
            <a:bodyPr lIns="28485" tIns="28485" rIns="28485" bIns="28485" rtlCol="0" anchor="ctr"/>
            <a:lstStyle/>
            <a:p>
              <a:pPr marL="0" marR="0" lvl="0" indent="0" algn="ctr" defTabSz="914400" rtl="0" eaLnBrk="1" fontAlgn="auto" latinLnBrk="0" hangingPunct="1">
                <a:lnSpc>
                  <a:spcPts val="1117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6764000" y="74909"/>
            <a:ext cx="1047015" cy="1210611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2139" y="8595193"/>
            <a:ext cx="1058061" cy="1225407"/>
          </a:xfrm>
          <a:prstGeom prst="rect">
            <a:avLst/>
          </a:prstGeom>
        </p:spPr>
      </p:pic>
      <p:sp>
        <p:nvSpPr>
          <p:cNvPr id="65" name="Rectangle 64"/>
          <p:cNvSpPr/>
          <p:nvPr/>
        </p:nvSpPr>
        <p:spPr>
          <a:xfrm>
            <a:off x="685800" y="647700"/>
            <a:ext cx="4520788" cy="65864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225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t>Bài 9 (SGK – tr21)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01983" y="1303454"/>
            <a:ext cx="16970485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800"/>
              <a:t>Một sợi cáp R được gắn vào một cột thẳng đứng ở vị trí cách mặt đất 14 m. Một sợi cáp S khác cũng được gắn vào cột đó ở vị trí cách mặt đất 12 m. Biết rằng hai sợi cáp trên cùng được gắn với mặt đất tại một vị trí cách chân cột </a:t>
            </a:r>
            <a:r>
              <a:rPr lang="en-US" sz="3800"/>
              <a:t>  </a:t>
            </a:r>
            <a:r>
              <a:rPr lang="vi-VN" sz="3800"/>
              <a:t>15 m (Hình 17).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a) Tính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tan</m:t>
                    </m:r>
                    <m:r>
                      <a:rPr lang="en-US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⁡</m:t>
                    </m:r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, ở đó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là góc giữa hai sợi cáp trên.</a:t>
                </a:r>
              </a:p>
              <a:p>
                <a:pPr lvl="0" algn="just">
                  <a:lnSpc>
                    <a:spcPct val="150000"/>
                  </a:lnSpc>
                </a:pPr>
                <a:r>
                  <a:rPr lang="vi-VN" sz="3800">
                    <a:solidFill>
                      <a:prstClr val="black"/>
                    </a:solidFill>
                  </a:rPr>
                  <a:t>b) Tìm góc </a:t>
                </a:r>
                <a14:m>
                  <m:oMath xmlns:m="http://schemas.openxmlformats.org/officeDocument/2006/math"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𝑎</m:t>
                    </m:r>
                  </m:oMath>
                </a14:m>
                <a:r>
                  <a:rPr lang="vi-VN" sz="3800">
                    <a:solidFill>
                      <a:prstClr val="black"/>
                    </a:solidFill>
                  </a:rPr>
                  <a:t> (làm tròn kết quả đến hàng đơn vị theo đơn vị độ).</a:t>
                </a: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2000" y="4828863"/>
                <a:ext cx="10993112" cy="2723823"/>
              </a:xfrm>
              <a:prstGeom prst="rect">
                <a:avLst/>
              </a:prstGeom>
              <a:blipFill>
                <a:blip r:embed="rId10"/>
                <a:stretch>
                  <a:fillRect l="-1830" r="-1830" b="-425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92964" y="4335648"/>
            <a:ext cx="5579504" cy="538710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469056" y="7029202"/>
            <a:ext cx="2161900" cy="2605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5884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sh dir="u"/>
      </p:transition>
    </mc:Choice>
    <mc:Fallback xmlns="">
      <p:transition spd="med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/>
      <p:bldP spid="5" grpId="0"/>
      <p:bldP spid="7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74570" y="-2476500"/>
            <a:ext cx="20118544" cy="13869602"/>
          </a:xfrm>
          <a:prstGeom prst="rect">
            <a:avLst/>
          </a:prstGeom>
        </p:spPr>
      </p:pic>
      <p:sp>
        <p:nvSpPr>
          <p:cNvPr id="50" name="Oval Callout 49"/>
          <p:cNvSpPr/>
          <p:nvPr/>
        </p:nvSpPr>
        <p:spPr>
          <a:xfrm>
            <a:off x="8107800" y="723900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2" name="Picture 51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saturation sat="200000"/>
                    </a14:imgEffect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2189628"/>
            <a:ext cx="5579504" cy="5387109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7206916" y="2202921"/>
            <a:ext cx="9157632" cy="1248803"/>
            <a:chOff x="7449893" y="2112734"/>
            <a:chExt cx="9157632" cy="1248803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𝐻𝑂𝐵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12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𝛽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𝐻𝑂𝐴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14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15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8006452" y="2112734"/>
                  <a:ext cx="8601073" cy="12488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Rectangle 54"/>
            <p:cNvSpPr/>
            <p:nvPr/>
          </p:nvSpPr>
          <p:spPr>
            <a:xfrm>
              <a:off x="7449893" y="2451023"/>
              <a:ext cx="641522" cy="70788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a)</a:t>
              </a:r>
              <a:endParaRPr lang="en-US"/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56" name="Rectangle 55"/>
              <p:cNvSpPr/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𝛽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(</m:t>
                          </m:r>
                        </m:e>
                      </m:func>
                      <m:acc>
                        <m:accPr>
                          <m:chr m:val="̂"/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𝐻𝑂𝐵</m:t>
                          </m:r>
                        </m:e>
                      </m:ac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𝛼</m:t>
                      </m:r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𝐻</m:t>
                              </m:r>
                            </m:e>
                          </m:func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𝑂𝐵</m:t>
                          </m:r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6" name="Rectangle 5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1296" y="3986182"/>
                <a:ext cx="11734800" cy="1249060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7" name="Rectangle 56"/>
              <p:cNvSpPr/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14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15</m:t>
                          </m:r>
                        </m:den>
                      </m:f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12</m:t>
                              </m:r>
                            </m:num>
                            <m:den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15</m:t>
                              </m:r>
                            </m:den>
                          </m:f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r>
                                <a:rPr lang="fr-FR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𝛼</m:t>
                              </m:r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7" name="Rectangle 5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104604" y="5363712"/>
                <a:ext cx="5147563" cy="2155975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8" name="Rectangle 57"/>
              <p:cNvSpPr/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𝛼</m:t>
                          </m:r>
                        </m:e>
                      </m:func>
                      <m:r>
                        <a:rPr lang="fr-FR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10</m:t>
                          </m:r>
                        </m:num>
                        <m:den>
                          <m:r>
                            <a:rPr lang="fr-FR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131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58" name="Rectangle 5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252167" y="5758998"/>
                <a:ext cx="3692229" cy="1248803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59" name="Group 58"/>
          <p:cNvGrpSpPr/>
          <p:nvPr/>
        </p:nvGrpSpPr>
        <p:grpSpPr>
          <a:xfrm>
            <a:off x="7435516" y="7444504"/>
            <a:ext cx="8419993" cy="1903983"/>
            <a:chOff x="7769594" y="7001391"/>
            <a:chExt cx="8419993" cy="1903983"/>
          </a:xfrm>
        </p:grpSpPr>
        <p:sp>
          <p:nvSpPr>
            <p:cNvPr id="60" name="Rectangle 59"/>
            <p:cNvSpPr/>
            <p:nvPr/>
          </p:nvSpPr>
          <p:spPr>
            <a:xfrm>
              <a:off x="7769594" y="7556837"/>
              <a:ext cx="3198633" cy="101566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>
                <a:lnSpc>
                  <a:spcPct val="150000"/>
                </a:lnSpc>
                <a:spcAft>
                  <a:spcPts val="600"/>
                </a:spcAft>
              </a:pPr>
              <a:r>
                <a:rPr lang="fr-FR" sz="4000">
                  <a:solidFill>
                    <a:prstClr val="black"/>
                  </a:solidFill>
                  <a:latin typeface="Arial" panose="020B0604020202020204" pitchFamily="34" charset="0"/>
                  <a:ea typeface="Malgun Gothic" panose="020B0503020000020004" pitchFamily="34" charset="-127"/>
                  <a:cs typeface="Arial" panose="020B0604020202020204" pitchFamily="34" charset="0"/>
                </a:rPr>
                <a:t>b) Theo a có:</a:t>
              </a:r>
              <a:endParaRPr lang="en-US" sz="400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61" name="Rectangle 60"/>
                <p:cNvSpPr/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 lvl="0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𝛼</m:t>
                            </m:r>
                          </m:e>
                        </m:func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131</m:t>
                            </m:r>
                          </m:den>
                        </m:f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⇒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𝛼</m:t>
                        </m:r>
                        <m:r>
                          <a:rPr lang="fr-FR" sz="40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≈</m:t>
                        </m:r>
                        <m:sSup>
                          <m:sSupPr>
                            <m:ctrlPr>
                              <a:rPr lang="en-US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sSupPr>
                          <m:e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4</m:t>
                            </m:r>
                          </m:e>
                          <m:sup>
                            <m:r>
                              <a:rPr lang="fr-FR" sz="40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𝑜</m:t>
                            </m:r>
                          </m:sup>
                        </m:sSup>
                      </m:oMath>
                    </m:oMathPara>
                  </a14:m>
                  <a:endParaRPr lang="en-US" sz="400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61" name="Rectangle 6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894804" y="7001391"/>
                  <a:ext cx="5294783" cy="1903983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</p:spTree>
    <p:extLst>
      <p:ext uri="{BB962C8B-B14F-4D97-AF65-F5344CB8AC3E}">
        <p14:creationId xmlns:p14="http://schemas.microsoft.com/office/powerpoint/2010/main" val="297598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6" grpId="0"/>
      <p:bldP spid="57" grpId="0"/>
      <p:bldP spid="58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oogle Shape;1077;p62"/>
          <p:cNvGrpSpPr/>
          <p:nvPr/>
        </p:nvGrpSpPr>
        <p:grpSpPr>
          <a:xfrm>
            <a:off x="762000" y="517657"/>
            <a:ext cx="5279270" cy="913314"/>
            <a:chOff x="2994550" y="3780517"/>
            <a:chExt cx="5279270" cy="913314"/>
          </a:xfrm>
        </p:grpSpPr>
        <p:sp>
          <p:nvSpPr>
            <p:cNvPr id="20" name="Google Shape;1078;p62"/>
            <p:cNvSpPr/>
            <p:nvPr/>
          </p:nvSpPr>
          <p:spPr>
            <a:xfrm rot="10800000">
              <a:off x="2994550" y="3780517"/>
              <a:ext cx="5229813" cy="913314"/>
            </a:xfrm>
            <a:custGeom>
              <a:avLst/>
              <a:gdLst/>
              <a:ahLst/>
              <a:cxnLst/>
              <a:rect l="l" t="t" r="r" b="b"/>
              <a:pathLst>
                <a:path w="24871669" h="3090220" extrusionOk="0">
                  <a:moveTo>
                    <a:pt x="23932770" y="3079033"/>
                  </a:moveTo>
                  <a:cubicBezTo>
                    <a:pt x="23932770" y="3079033"/>
                    <a:pt x="23513018" y="3090220"/>
                    <a:pt x="23050433" y="3087599"/>
                  </a:cubicBezTo>
                  <a:cubicBezTo>
                    <a:pt x="7356299" y="3085436"/>
                    <a:pt x="1057073" y="3077612"/>
                    <a:pt x="1057073" y="3077612"/>
                  </a:cubicBezTo>
                  <a:cubicBezTo>
                    <a:pt x="812931" y="3068778"/>
                    <a:pt x="565145" y="3051797"/>
                    <a:pt x="398404" y="2993619"/>
                  </a:cubicBezTo>
                  <a:cubicBezTo>
                    <a:pt x="120505" y="2896657"/>
                    <a:pt x="0" y="2719129"/>
                    <a:pt x="0" y="1132357"/>
                  </a:cubicBezTo>
                  <a:lnTo>
                    <a:pt x="0" y="1132340"/>
                  </a:lnTo>
                  <a:cubicBezTo>
                    <a:pt x="8536" y="440430"/>
                    <a:pt x="34263" y="311302"/>
                    <a:pt x="140291" y="225758"/>
                  </a:cubicBezTo>
                  <a:cubicBezTo>
                    <a:pt x="342602" y="62530"/>
                    <a:pt x="736658" y="7673"/>
                    <a:pt x="1155311" y="7673"/>
                  </a:cubicBezTo>
                  <a:cubicBezTo>
                    <a:pt x="1155311" y="7673"/>
                    <a:pt x="1551711" y="15681"/>
                    <a:pt x="18302351" y="7673"/>
                  </a:cubicBezTo>
                  <a:cubicBezTo>
                    <a:pt x="23294091" y="0"/>
                    <a:pt x="23758018" y="7673"/>
                    <a:pt x="23758018" y="7673"/>
                  </a:cubicBezTo>
                  <a:cubicBezTo>
                    <a:pt x="24126326" y="15152"/>
                    <a:pt x="24489639" y="84484"/>
                    <a:pt x="24687378" y="207066"/>
                  </a:cubicBezTo>
                  <a:cubicBezTo>
                    <a:pt x="24838396" y="300683"/>
                    <a:pt x="24871669" y="425358"/>
                    <a:pt x="24862529" y="1132357"/>
                  </a:cubicBezTo>
                  <a:lnTo>
                    <a:pt x="24862529" y="1132375"/>
                  </a:lnTo>
                  <a:cubicBezTo>
                    <a:pt x="24862529" y="2837094"/>
                    <a:pt x="24579532" y="3051192"/>
                    <a:pt x="23932770" y="3079033"/>
                  </a:cubicBezTo>
                  <a:close/>
                </a:path>
              </a:pathLst>
            </a:custGeom>
            <a:solidFill>
              <a:srgbClr val="FFCF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1" name="Google Shape;1079;p62"/>
            <p:cNvSpPr txBox="1"/>
            <p:nvPr/>
          </p:nvSpPr>
          <p:spPr>
            <a:xfrm>
              <a:off x="2994551" y="4014950"/>
              <a:ext cx="5279269" cy="5663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9225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err="1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Bài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 10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(SGK </a:t>
              </a:r>
              <a:r>
                <a:rPr kumimoji="0" lang="en-US" sz="4000" b="1" i="0" u="none" strike="noStrike" kern="1200" cap="none" spc="0" normalizeH="0" baseline="0" noProof="0">
                  <a:ln>
                    <a:noFill/>
                  </a:ln>
                  <a:solidFill>
                    <a:srgbClr val="373E56"/>
                  </a:solidFill>
                  <a:effectLst/>
                  <a:uLnTx/>
                  <a:uFillTx/>
                  <a:latin typeface="Arial"/>
                  <a:ea typeface="Arial"/>
                  <a:cs typeface="Arial"/>
                  <a:sym typeface="Arial"/>
                </a:rPr>
                <a:t>– tr21)</a:t>
              </a:r>
              <a:endParaRPr kumimoji="0" sz="4000" b="1" i="0" u="none" strike="noStrike" kern="1200" cap="none" spc="0" normalizeH="0" baseline="0" noProof="0" dirty="0">
                <a:ln>
                  <a:noFill/>
                </a:ln>
                <a:solidFill>
                  <a:srgbClr val="373E56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9" name="TextBox 28"/>
          <p:cNvSpPr txBox="1"/>
          <p:nvPr/>
        </p:nvSpPr>
        <p:spPr>
          <a:xfrm>
            <a:off x="762000" y="1638300"/>
            <a:ext cx="169164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Có hai chung cư cao tầng xây cạnh nhau với khoảng cách giữa chúng là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  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 HK = 20</a:t>
            </a:r>
            <a:r>
              <a:rPr lang="en-US" sz="3800">
                <a:solidFill>
                  <a:prstClr val="black"/>
                </a:solidFill>
                <a:cs typeface="Arial" panose="020B0604020202020204" pitchFamily="34" charset="0"/>
              </a:rPr>
              <a:t> </a:t>
            </a: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m. Để đảm bảo an ninh, trên nóc chung cư thứ hai người ta lắp camera ở vị trí C. Gọi A, B lần lượt là vị trí thấp nhất, cao nhất trên chung cư thứ nhất mà camera có thể quan sát được (Hình 18).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62000" y="5219700"/>
            <a:ext cx="11353800" cy="44781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vi-VN" sz="3800">
                <a:solidFill>
                  <a:prstClr val="black"/>
                </a:solidFill>
                <a:cs typeface="Arial" panose="020B0604020202020204" pitchFamily="34" charset="0"/>
              </a:rPr>
              <a:t>Hãy tính số đo góc ACB (phạm vi camera có thể quan sát được ở chung cư thứ nhất). Biết rằng chiều cao của chung cư thứ hai là CK = 32 m, AH = 6 m, BH = 24 m (làm tròn kết quả đến hàng phần mười theo đơn vị độ).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39700" y="4654308"/>
            <a:ext cx="4838700" cy="495079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-1295400" y="8820686"/>
            <a:ext cx="2413788" cy="2455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725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pull/>
      </p:transition>
    </mc:Choice>
    <mc:Fallback xmlns="">
      <p:transition spd="med">
        <p:pull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5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6088" y="1774100"/>
            <a:ext cx="5755261" cy="499135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665217" y="1696641"/>
            <a:ext cx="9144000" cy="184665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Kẻ CF vuông góc với đường thẳng AB, AE vuông góc với CK.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637143" y="3771900"/>
            <a:ext cx="10772274" cy="18466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defRPr/>
            </a:pP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Khi đó: EK = AH = 6 m, CE = 32 – 6 = 26 m, </a:t>
            </a:r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  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BF = CM = 32 – 24 = 8 m, AE = BM = HK = 20 m.</a:t>
            </a:r>
            <a:endParaRPr lang="en-US" sz="3800">
              <a:solidFill>
                <a:prstClr val="black"/>
              </a:solidFill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838200" y="6162397"/>
            <a:ext cx="10604068" cy="1190903"/>
            <a:chOff x="1191657" y="4950302"/>
            <a:chExt cx="10604068" cy="1190903"/>
          </a:xfrm>
        </p:grpSpPr>
        <p:sp>
          <p:nvSpPr>
            <p:cNvPr id="8" name="Rectangle 7"/>
            <p:cNvSpPr/>
            <p:nvPr/>
          </p:nvSpPr>
          <p:spPr>
            <a:xfrm>
              <a:off x="1191657" y="5299347"/>
              <a:ext cx="5180008" cy="67710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lang="vi-VN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rPr>
                <a:t>Xét tam giác ACE có: </a:t>
              </a:r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9" name="Rectangle 8"/>
                <p:cNvSpPr/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acc>
                              <m:accPr>
                                <m:chr m:val="̂"/>
                                <m:ctrlPr>
                                  <a:rPr lang="vi-VN" sz="3800" i="1" smtClean="0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</m:ctrlPr>
                              </m:accPr>
                              <m:e>
                                <m:r>
                                  <a:rPr lang="vi-VN" sz="3800" i="1">
                                    <a:solidFill>
                                      <a:prstClr val="black"/>
                                    </a:solidFill>
                                    <a:latin typeface="Cambria Math" panose="02040503050406030204" pitchFamily="18" charset="0"/>
                                    <a:ea typeface="Calibri" panose="020F0502020204030204" pitchFamily="34" charset="0"/>
                                    <a:cs typeface="Times New Roman" panose="02020603050405020304" pitchFamily="18" charset="0"/>
                                  </a:rPr>
                                  <m:t>𝐴𝐶𝐸</m:t>
                                </m:r>
                              </m:e>
                            </m:acc>
                          </m:e>
                        </m:func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𝐴𝐸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𝐶𝐸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26</m:t>
                            </m:r>
                          </m:den>
                        </m:f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=</m:t>
                        </m:r>
                        <m:f>
                          <m:fPr>
                            <m:ctrlP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oMath>
                    </m:oMathPara>
                  </a14:m>
                  <a:endParaRPr lang="en-US"/>
                </a:p>
              </p:txBody>
            </p:sp>
          </mc:Choice>
          <mc:Fallback xmlns="">
            <p:sp>
              <p:nvSpPr>
                <p:cNvPr id="9" name="Rectangle 8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6131546" y="4950302"/>
                  <a:ext cx="5664179" cy="1190903"/>
                </a:xfrm>
                <a:prstGeom prst="rect">
                  <a:avLst/>
                </a:prstGeom>
                <a:blipFill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13" name="Rectangle 12"/>
          <p:cNvSpPr/>
          <p:nvPr/>
        </p:nvSpPr>
        <p:spPr>
          <a:xfrm>
            <a:off x="818147" y="8312293"/>
            <a:ext cx="5152373" cy="67710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vi-VN" sz="3800">
                <a:solidFill>
                  <a:prstClr val="black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Xét tam giác BCM có:</a:t>
            </a:r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800" i="1" smtClean="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𝑡𝑎𝑛</m:t>
                          </m:r>
                        </m:fName>
                        <m:e>
                          <m:acc>
                            <m:accPr>
                              <m:chr m:val="̂"/>
                              <m:ctrlP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accPr>
                            <m: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𝐵</m:t>
                              </m:r>
                              <m:r>
                                <a:rPr lang="en-US" sz="3800" b="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𝐶𝑀</m:t>
                              </m:r>
                            </m:e>
                          </m:acc>
                        </m:e>
                      </m:fun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𝐵𝑀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𝐶𝑀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20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8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761948" y="7979335"/>
                <a:ext cx="5624296" cy="120276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4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6" grpId="0"/>
      <p:bldP spid="13" grpId="0"/>
      <p:bldP spid="14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4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35400" y="115835"/>
            <a:ext cx="1325949" cy="1468744"/>
          </a:xfrm>
          <a:prstGeom prst="rect">
            <a:avLst/>
          </a:prstGeom>
        </p:spPr>
      </p:pic>
      <p:sp>
        <p:nvSpPr>
          <p:cNvPr id="10" name="Oval Callout 9"/>
          <p:cNvSpPr/>
          <p:nvPr/>
        </p:nvSpPr>
        <p:spPr>
          <a:xfrm>
            <a:off x="686467" y="512851"/>
            <a:ext cx="1751933" cy="786010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l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+ Ta có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𝐶𝑀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𝐴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𝐶𝐸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⇔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2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+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1−</m:t>
                        </m:r>
                        <m:f>
                          <m:f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Pr>
                          <m:num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10</m:t>
                            </m:r>
                          </m:num>
                          <m:den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13</m:t>
                            </m:r>
                          </m:den>
                        </m:f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.</m:t>
                        </m:r>
                        <m:func>
                          <m:funcPr>
                            <m:ctrlPr>
                              <a:rPr kumimoji="0" lang="en-US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𝑡𝑎𝑛</m:t>
                            </m:r>
                          </m:fName>
                          <m:e>
                            <m:r>
                              <a:rPr kumimoji="0" lang="vi-VN" sz="3800" b="0" i="1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prstClr val="black"/>
                                </a:solidFill>
                                <a:effectLst/>
                                <a:uLnTx/>
                                <a:uFillTx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</m:e>
                        </m:func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𝐶𝐴</m:t>
                        </m:r>
                      </m:den>
                    </m:f>
                  </m:oMath>
                </a14:m>
                <a: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kumimoji="0" lang="en-US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14:m>
                  <m:oMath xmlns:m="http://schemas.openxmlformats.org/officeDocument/2006/math"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func>
                      <m:func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</m:t>
                        </m:r>
                      </m:e>
                    </m:fun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𝐶𝐴</m:t>
                    </m:r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>
                      <m:f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Pr>
                      <m:num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45</m:t>
                        </m:r>
                      </m:num>
                      <m:den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76</m:t>
                        </m:r>
                      </m:den>
                    </m:f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⇒</m:t>
                    </m:r>
                    <m:acc>
                      <m:accPr>
                        <m:chr m:val="̂"/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kumimoji="0" lang="vi-VN" sz="3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≈</m:t>
                    </m:r>
                    <m:sSup>
                      <m:sSupPr>
                        <m:ctrlPr>
                          <a:rPr kumimoji="0" lang="en-US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sSupPr>
                      <m:e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30,6</m:t>
                        </m:r>
                      </m:e>
                      <m:sup>
                        <m:r>
                          <a:rPr kumimoji="0" lang="vi-VN" sz="38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𝑜</m:t>
                        </m:r>
                      </m:sup>
                    </m:sSup>
                  </m:oMath>
                </a14:m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.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vi-VN" sz="3800" b="0" i="0" u="none" strike="noStrike" kern="1200" cap="none" spc="0" normalizeH="0" baseline="0" noProof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 </a:t>
                </a:r>
                <a:endParaRPr kumimoji="0" lang="en-US" sz="3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53185" y="10287000"/>
                <a:ext cx="16495295" cy="6012159"/>
              </a:xfrm>
              <a:prstGeom prst="rect">
                <a:avLst/>
              </a:prstGeom>
              <a:blipFill>
                <a:blip r:embed="rId3"/>
                <a:stretch>
                  <a:fillRect l="-12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0" y="1961826"/>
            <a:ext cx="5755261" cy="499135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vi-VN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Ta có</a:t>
                </a:r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 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acc>
                          <m:accPr>
                            <m:chr m:val="̂"/>
                            <m:ctrlP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accPr>
                          <m:e>
                            <m:r>
                              <a:rPr lang="vi-VN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𝐵</m:t>
                            </m:r>
                            <m:r>
                              <a:rPr lang="en-US" sz="3800" i="1">
                                <a:solidFill>
                                  <a:prstClr val="black"/>
                                </a:solidFill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𝐶𝑀</m:t>
                            </m:r>
                          </m:e>
                        </m:acc>
                      </m:e>
                    </m:fun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𝑡𝑎𝑛</m:t>
                        </m:r>
                      </m:fName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(</m:t>
                        </m:r>
                      </m:e>
                    </m:func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𝐵𝐶𝐴</m:t>
                        </m:r>
                      </m:e>
                    </m:acc>
                    <m:r>
                      <a:rPr lang="vi-VN" sz="38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acc>
                      <m:accPr>
                        <m:chr m:val="̂"/>
                        <m:ctrlPr>
                          <a:rPr lang="en-US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accPr>
                      <m:e>
                        <m:r>
                          <a:rPr lang="vi-VN" sz="3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𝐴𝐶𝐸</m:t>
                        </m:r>
                      </m:e>
                    </m:acc>
                    <m:r>
                      <a:rPr lang="en-US" sz="38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)</m:t>
                    </m:r>
                  </m:oMath>
                </a14:m>
                <a:endParaRPr lang="en-US"/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6800" y="2019300"/>
                <a:ext cx="8534400" cy="711862"/>
              </a:xfrm>
              <a:prstGeom prst="rect">
                <a:avLst/>
              </a:prstGeom>
              <a:blipFill>
                <a:blip r:embed="rId5"/>
                <a:stretch>
                  <a:fillRect l="-2357" t="-12821" b="-2991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 lvl="0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⇔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10</m:t>
                              </m:r>
                            </m:num>
                            <m:den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13</m:t>
                              </m:r>
                            </m:den>
                          </m:f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.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/>
                </a:r>
                <a:br>
                  <a:rPr lang="en-US" sz="3800">
                    <a:solidFill>
                      <a:prstClr val="black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</a:br>
                <a:endParaRPr lang="en-US">
                  <a:solidFill>
                    <a:prstClr val="black"/>
                  </a:solidFill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7800" y="5003325"/>
                <a:ext cx="9144000" cy="2045175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Rectangle 16"/>
              <p:cNvSpPr/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+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1−</m:t>
                          </m:r>
                          <m:func>
                            <m:funcPr>
                              <m:ctrlPr>
                                <a:rPr lang="en-US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𝐵𝐶𝐴</m:t>
                                  </m:r>
                                </m:e>
                              </m:acc>
                            </m:e>
                          </m:func>
                          <m:func>
                            <m:funcPr>
                              <m:ctrlPr>
                                <a:rPr lang="en-US" sz="3800" i="1" smtClean="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vi-VN" sz="38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𝑡𝑎𝑛</m:t>
                              </m:r>
                            </m:fName>
                            <m:e>
                              <m:acc>
                                <m:accPr>
                                  <m:chr m:val="̂"/>
                                  <m:ctrlPr>
                                    <a:rPr lang="en-US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accPr>
                                <m:e>
                                  <m:r>
                                    <a:rPr lang="vi-VN" sz="38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𝐴𝐶𝐸</m:t>
                                  </m:r>
                                </m:e>
                              </m:acc>
                            </m:e>
                          </m:func>
                        </m:den>
                      </m:f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7" name="Rectangle 1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3266733"/>
                <a:ext cx="5237075" cy="1324337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/>
              <p:cNvSpPr/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vi-VN" sz="3800" i="1" smtClean="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𝑡𝑎𝑛</m:t>
                      </m:r>
                      <m:r>
                        <a:rPr lang="en-US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 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45</m:t>
                          </m:r>
                        </m:num>
                        <m:den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76</m:t>
                          </m:r>
                        </m:den>
                      </m:f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⇒</m:t>
                      </m:r>
                      <m:acc>
                        <m:accPr>
                          <m:chr m:val="̂"/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acc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𝐵𝐶𝐴</m:t>
                          </m:r>
                        </m:e>
                      </m:acc>
                      <m:r>
                        <a:rPr lang="vi-VN" sz="38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en-US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sSupPr>
                        <m:e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30,6</m:t>
                          </m:r>
                        </m:e>
                        <m:sup>
                          <m:r>
                            <a:rPr lang="vi-VN" sz="38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𝑜</m:t>
                          </m:r>
                        </m:sup>
                      </m:sSup>
                    </m:oMath>
                  </m:oMathPara>
                </a14:m>
                <a:endParaRPr lang="en-US" sz="3800">
                  <a:solidFill>
                    <a:prstClr val="black"/>
                  </a:solidFill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8" name="Rectangle 17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05200" y="7119318"/>
                <a:ext cx="7200496" cy="175798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5400" y="8081547"/>
            <a:ext cx="3487214" cy="3548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52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6" grpId="0"/>
      <p:bldP spid="17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23" name="Oval Callout 22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733800" y="2751978"/>
            <a:ext cx="1524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Rectangle 9"/>
              <p:cNvSpPr/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0" marR="0" lvl="0" indent="0" algn="just" defTabSz="914400" rtl="0" eaLnBrk="1" fontAlgn="auto" latinLnBrk="0" hangingPunct="1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  <a:buClrTx/>
                  <a:buSzTx/>
                  <a:buFontTx/>
                  <a:buNone/>
                  <a:tabLst/>
                  <a:defRPr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cos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6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,</m:t>
                      </m:r>
                      <m:func>
                        <m:func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kumimoji="0" lang="en-US" sz="400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f>
                            <m:fPr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Pr>
                            <m:num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den>
                          </m:f>
                        </m:e>
                      </m:func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kumimoji="0" lang="en-US" sz="4000" b="0" i="1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prstClr val="black"/>
                                  </a:solidFill>
                                  <a:effectLst/>
                                  <a:uLnTx/>
                                  <a:uFillTx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; </m:t>
                      </m:r>
                      <m:r>
                        <m:rPr>
                          <m:sty m:val="p"/>
                        </m:rP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cos</m:t>
                      </m:r>
                      <m:r>
                        <a:rPr kumimoji="0" lang="en-US" sz="40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𝜋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3</m:t>
                          </m:r>
                        </m:den>
                      </m:f>
                      <m:r>
                        <a:rPr kumimoji="0" lang="en-US" sz="40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>
                        <m:fPr>
                          <m:ctrlP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Pr>
                        <m:num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1</m:t>
                          </m:r>
                        </m:num>
                        <m:den>
                          <m:r>
                            <a:rPr kumimoji="0" lang="en-US" sz="4000" b="0" i="1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prstClr val="black"/>
                              </a:solidFill>
                              <a:effectLst/>
                              <a:uLnTx/>
                              <a:uFillTx/>
                              <a:latin typeface="Cambria Math" panose="02040503050406030204" pitchFamily="18" charset="0"/>
                              <a:ea typeface="Malgun Gothic" panose="020B0503020000020004" pitchFamily="34" charset="-127"/>
                              <a:cs typeface="Times New Roman" panose="02020603050405020304" pitchFamily="18" charset="0"/>
                            </a:rPr>
                            <m:t>2</m:t>
                          </m:r>
                        </m:den>
                      </m:f>
                    </m:oMath>
                  </m:oMathPara>
                </a14:m>
                <a:endParaRPr kumimoji="0" lang="en-US" sz="40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0" name="Rectangle 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14800" y="2019300"/>
                <a:ext cx="10780294" cy="211186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7" name="Picture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3859259" flipV="1">
            <a:off x="1060808" y="7534863"/>
            <a:ext cx="1729700" cy="26468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𝑎</m:t>
                              </m:r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6</m:t>
                                  </m:r>
                                </m:den>
                              </m:f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r>
                                    <a:rPr lang="en-US" sz="4000" i="1">
                                      <a:latin typeface="Cambria Math" panose="02040503050406030204" pitchFamily="18" charset="0"/>
                                    </a:rPr>
                                    <m:t>𝜋</m:t>
                                  </m:r>
                                </m:num>
                                <m:den>
                                  <m:r>
                                    <a:rPr lang="en-US" sz="4000" i="0">
                                      <a:latin typeface="Cambria Math" panose="02040503050406030204" pitchFamily="18" charset="0"/>
                                    </a:rPr>
                                    <m:t>3</m:t>
                                  </m:r>
                                </m:den>
                              </m:f>
                            </m:e>
                          </m:d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4000" i="1">
                          <a:latin typeface="Cambria Math" panose="02040503050406030204" pitchFamily="18" charset="0"/>
                        </a:rPr>
                        <m:t>𝑠𝑖𝑛</m:t>
                      </m:r>
                      <m:d>
                        <m:d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𝜋</m:t>
                              </m:r>
                            </m:num>
                            <m:den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den>
                          </m:f>
                        </m:e>
                      </m:d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652" y="4533900"/>
                <a:ext cx="8958606" cy="1180901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ctangle 10"/>
              <p:cNvSpPr/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cos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 i="0">
                              <a:latin typeface="Cambria Math" panose="02040503050406030204" pitchFamily="18" charset="0"/>
                            </a:rPr>
                            <m:t>cos</m:t>
                          </m:r>
                        </m:fName>
                        <m:e>
                          <m:r>
                            <a:rPr lang="en-US" sz="4000" i="1">
                              <a:latin typeface="Cambria Math" panose="02040503050406030204" pitchFamily="18" charset="0"/>
                            </a:rPr>
                            <m:t>𝑎</m:t>
                          </m:r>
                          <m:func>
                            <m:funcPr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sz="4000" i="0">
                                  <a:latin typeface="Cambria Math" panose="02040503050406030204" pitchFamily="18" charset="0"/>
                                </a:rPr>
                                <m:t>sin</m:t>
                              </m:r>
                            </m:fName>
                            <m:e>
                              <m:r>
                                <a:rPr lang="en-US" sz="4000" i="1">
                                  <a:latin typeface="Cambria Math" panose="020405030504060302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. </m:t>
                      </m:r>
                      <m:f>
                        <m:fPr>
                          <m:ctrlPr>
                            <a:rPr lang="en-US" sz="40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ad>
                            <m:radPr>
                              <m:degHide m:val="on"/>
                              <m:ctrlPr>
                                <a:rPr lang="en-US" sz="4000" i="1">
                                  <a:latin typeface="Cambria Math" panose="02040503050406030204" pitchFamily="18" charset="0"/>
                                </a:rPr>
                              </m:ctrlPr>
                            </m:radPr>
                            <m:deg/>
                            <m:e>
                              <m:r>
                                <a:rPr lang="en-US" sz="4000" i="0">
                                  <a:latin typeface="Cambria Math" panose="02040503050406030204" pitchFamily="18" charset="0"/>
                                </a:rPr>
                                <m:t>3</m:t>
                              </m:r>
                            </m:e>
                          </m:rad>
                        </m:num>
                        <m:den>
                          <m:r>
                            <a:rPr lang="en-US" sz="4000" i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4000" i="0">
                          <a:latin typeface="Cambria Math" panose="02040503050406030204" pitchFamily="18" charset="0"/>
                        </a:rPr>
                        <m:t>=1</m:t>
                      </m:r>
                    </m:oMath>
                  </m:oMathPara>
                </a14:m>
                <a:endParaRPr lang="en-US" sz="4000"/>
              </a:p>
            </p:txBody>
          </p:sp>
        </mc:Choice>
        <mc:Fallback xmlns="">
          <p:sp>
            <p:nvSpPr>
              <p:cNvPr id="11" name="Rectangle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19600" y="6134100"/>
                <a:ext cx="9931245" cy="138339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vi-VN" sz="4000">
                    <a:ea typeface="Malgun Gothic" panose="020B0503020000020004" pitchFamily="34" charset="-127"/>
                    <a:cs typeface="Times New Roman" panose="02020603050405020304" pitchFamily="18" charset="0"/>
                  </a:rPr>
                  <a:t>Vậy </a:t>
                </a:r>
                <a14:m>
                  <m:oMath xmlns:m="http://schemas.openxmlformats.org/officeDocument/2006/math"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d>
                          <m:d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+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d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=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𝑠𝑖𝑛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𝑐𝑜𝑠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  <m:r>
                      <a:rPr lang="en-US" sz="400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m:t>+</m:t>
                    </m:r>
                    <m:func>
                      <m:funcPr>
                        <m:ctrlP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</m:ctrlPr>
                      </m:funcPr>
                      <m:fName>
                        <m:r>
                          <a:rPr lang="en-US" sz="4000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rPr>
                          <m:t>𝑐𝑜𝑠</m:t>
                        </m:r>
                      </m:fName>
                      <m:e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𝑎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𝑠𝑖𝑛</m:t>
                            </m:r>
                          </m:fName>
                          <m:e>
                            <m: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m:t>𝑏</m:t>
                            </m:r>
                          </m:e>
                        </m:func>
                      </m:e>
                    </m:func>
                  </m:oMath>
                </a14:m>
                <a:endParaRPr lang="en-US" sz="4000">
                  <a:effectLst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961567" y="7828676"/>
                <a:ext cx="9472786" cy="916276"/>
              </a:xfrm>
              <a:prstGeom prst="rect">
                <a:avLst/>
              </a:prstGeom>
              <a:blipFill>
                <a:blip r:embed="rId7"/>
                <a:stretch>
                  <a:fillRect l="-2317" b="-258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12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  <p:bldP spid="9" grpId="0"/>
      <p:bldP spid="10" grpId="0"/>
      <p:bldP spid="5" grpId="0"/>
      <p:bldP spid="11" grpId="0"/>
      <p:bldP spid="1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952500"/>
            <a:ext cx="16753260" cy="8455885"/>
          </a:xfrm>
          <a:prstGeom prst="rect">
            <a:avLst/>
          </a:prstGeom>
        </p:spPr>
      </p:pic>
      <p:sp>
        <p:nvSpPr>
          <p:cNvPr id="55" name="Rectangle 54"/>
          <p:cNvSpPr/>
          <p:nvPr/>
        </p:nvSpPr>
        <p:spPr>
          <a:xfrm>
            <a:off x="4876800" y="1638300"/>
            <a:ext cx="8191666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ts val="9600"/>
              </a:lnSpc>
            </a:pPr>
            <a:r>
              <a:rPr lang="en-US" sz="6000" b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3852570" y="3460889"/>
            <a:ext cx="6891630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Ghi nhớ kiến thức trong bài. </a:t>
            </a:r>
            <a:endParaRPr kumimoji="0" lang="pt-BR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4038598" y="5037195"/>
            <a:ext cx="127254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pt-BR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Hoàn thành các bài tập trong SBT.</a:t>
            </a:r>
            <a:endParaRPr kumimoji="0" lang="vi-VN" sz="40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352796" y="6708300"/>
            <a:ext cx="129362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>
                <a:srgbClr val="000000"/>
              </a:buClr>
              <a:defRPr/>
            </a:pP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Chuẩn bị bài mới: </a:t>
            </a:r>
            <a:r>
              <a:rPr lang="vi-VN" sz="4000" b="1" i="1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"Hàm số lượng giác và đồ thị"</a:t>
            </a:r>
            <a:r>
              <a:rPr lang="vi-VN" sz="4000" kern="0">
                <a:solidFill>
                  <a:prstClr val="black"/>
                </a:solidFill>
                <a:latin typeface="Arial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vi-VN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59" name="Picture 5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0166" y="3460889"/>
            <a:ext cx="1280271" cy="1054699"/>
          </a:xfrm>
          <a:prstGeom prst="rect">
            <a:avLst/>
          </a:prstGeom>
        </p:spPr>
      </p:pic>
      <p:pic>
        <p:nvPicPr>
          <p:cNvPr id="60" name="Picture 5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0165" y="5037195"/>
            <a:ext cx="1280271" cy="1048603"/>
          </a:xfrm>
          <a:prstGeom prst="rect">
            <a:avLst/>
          </a:prstGeom>
        </p:spPr>
      </p:pic>
      <p:pic>
        <p:nvPicPr>
          <p:cNvPr id="61" name="Picture 6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0163" y="6714316"/>
            <a:ext cx="1280271" cy="1048603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782800" y="1412009"/>
            <a:ext cx="2280188" cy="1434415"/>
          </a:xfrm>
          <a:prstGeom prst="rect">
            <a:avLst/>
          </a:prstGeom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5625" y="7721958"/>
            <a:ext cx="2069084" cy="20690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57" grpId="0"/>
      <p:bldP spid="58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81000" y="-413655"/>
            <a:ext cx="20112447" cy="13869602"/>
          </a:xfrm>
          <a:prstGeom prst="rect">
            <a:avLst/>
          </a:prstGeom>
        </p:spPr>
      </p:pic>
      <p:sp>
        <p:nvSpPr>
          <p:cNvPr id="56" name="Rectangle 55"/>
          <p:cNvSpPr/>
          <p:nvPr/>
        </p:nvSpPr>
        <p:spPr>
          <a:xfrm>
            <a:off x="2819400" y="2955266"/>
            <a:ext cx="130302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CẢM ƠN CÁC EM </a:t>
            </a:r>
          </a:p>
          <a:p>
            <a:pPr lvl="0" algn="ctr">
              <a:lnSpc>
                <a:spcPct val="150000"/>
              </a:lnSpc>
            </a:pPr>
            <a:r>
              <a:rPr lang="en-US" sz="7500" b="1" dirty="0">
                <a:latin typeface="Arial" panose="020B0604020202020204" pitchFamily="34" charset="0"/>
                <a:cs typeface="Arial" panose="020B0604020202020204" pitchFamily="34" charset="0"/>
              </a:rPr>
              <a:t>ĐÃ LẮNG NGHE BÀI HỌC!</a:t>
            </a:r>
          </a:p>
        </p:txBody>
      </p:sp>
    </p:spTree>
    <p:extLst>
      <p:ext uri="{BB962C8B-B14F-4D97-AF65-F5344CB8AC3E}">
        <p14:creationId xmlns:p14="http://schemas.microsoft.com/office/powerpoint/2010/main" val="3422207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E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60684" y="222584"/>
            <a:ext cx="17754600" cy="9829800"/>
            <a:chOff x="0" y="0"/>
            <a:chExt cx="6110186" cy="3086156"/>
          </a:xfrm>
        </p:grpSpPr>
        <p:sp>
          <p:nvSpPr>
            <p:cNvPr id="3" name="Freeform 3"/>
            <p:cNvSpPr/>
            <p:nvPr/>
          </p:nvSpPr>
          <p:spPr>
            <a:xfrm>
              <a:off x="31750" y="31750"/>
              <a:ext cx="6046686" cy="3022656"/>
            </a:xfrm>
            <a:custGeom>
              <a:avLst/>
              <a:gdLst/>
              <a:ahLst/>
              <a:cxnLst/>
              <a:rect l="l" t="t" r="r" b="b"/>
              <a:pathLst>
                <a:path w="6046686" h="3022656">
                  <a:moveTo>
                    <a:pt x="5953976" y="3022656"/>
                  </a:moveTo>
                  <a:lnTo>
                    <a:pt x="92710" y="3022656"/>
                  </a:lnTo>
                  <a:cubicBezTo>
                    <a:pt x="41910" y="3022656"/>
                    <a:pt x="0" y="2980746"/>
                    <a:pt x="0" y="292994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5952706" y="0"/>
                  </a:lnTo>
                  <a:cubicBezTo>
                    <a:pt x="6003506" y="0"/>
                    <a:pt x="6045416" y="41910"/>
                    <a:pt x="6045416" y="92710"/>
                  </a:cubicBezTo>
                  <a:lnTo>
                    <a:pt x="6045416" y="2928676"/>
                  </a:lnTo>
                  <a:cubicBezTo>
                    <a:pt x="6046686" y="2980746"/>
                    <a:pt x="6004776" y="3022656"/>
                    <a:pt x="5953976" y="3022656"/>
                  </a:cubicBez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id="4" name="Freeform 4"/>
            <p:cNvSpPr/>
            <p:nvPr/>
          </p:nvSpPr>
          <p:spPr>
            <a:xfrm>
              <a:off x="0" y="0"/>
              <a:ext cx="6110186" cy="3086156"/>
            </a:xfrm>
            <a:custGeom>
              <a:avLst/>
              <a:gdLst/>
              <a:ahLst/>
              <a:cxnLst/>
              <a:rect l="l" t="t" r="r" b="b"/>
              <a:pathLst>
                <a:path w="6110186" h="3086156">
                  <a:moveTo>
                    <a:pt x="5985726" y="59690"/>
                  </a:moveTo>
                  <a:cubicBezTo>
                    <a:pt x="6021286" y="59690"/>
                    <a:pt x="6050496" y="88900"/>
                    <a:pt x="6050496" y="124460"/>
                  </a:cubicBezTo>
                  <a:lnTo>
                    <a:pt x="6050496" y="2961696"/>
                  </a:lnTo>
                  <a:cubicBezTo>
                    <a:pt x="6050496" y="2997256"/>
                    <a:pt x="6021286" y="3026466"/>
                    <a:pt x="5985726" y="3026466"/>
                  </a:cubicBezTo>
                  <a:lnTo>
                    <a:pt x="124460" y="3026466"/>
                  </a:lnTo>
                  <a:cubicBezTo>
                    <a:pt x="88900" y="3026466"/>
                    <a:pt x="59690" y="2997256"/>
                    <a:pt x="59690" y="296169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5985726" y="59690"/>
                  </a:lnTo>
                  <a:moveTo>
                    <a:pt x="598572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2961696"/>
                  </a:lnTo>
                  <a:cubicBezTo>
                    <a:pt x="0" y="3030276"/>
                    <a:pt x="55880" y="3086156"/>
                    <a:pt x="124460" y="3086156"/>
                  </a:cubicBezTo>
                  <a:lnTo>
                    <a:pt x="5985726" y="3086156"/>
                  </a:lnTo>
                  <a:cubicBezTo>
                    <a:pt x="6054306" y="3086156"/>
                    <a:pt x="6110186" y="3030276"/>
                    <a:pt x="6110186" y="2961696"/>
                  </a:cubicBezTo>
                  <a:lnTo>
                    <a:pt x="6110186" y="124460"/>
                  </a:lnTo>
                  <a:cubicBezTo>
                    <a:pt x="6110186" y="55880"/>
                    <a:pt x="6054306" y="0"/>
                    <a:pt x="5985726" y="0"/>
                  </a:cubicBezTo>
                  <a:close/>
                </a:path>
              </a:pathLst>
            </a:custGeom>
            <a:solidFill>
              <a:srgbClr val="FF914D"/>
            </a:solidFill>
          </p:spPr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3039782">
            <a:off x="16558965" y="917120"/>
            <a:ext cx="1318750" cy="48903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9093400" y="3226504"/>
            <a:ext cx="1524000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</a:t>
            </a:r>
            <a:r>
              <a:rPr kumimoji="0" lang="vi-VN" sz="40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kumimoji="0" lang="en-US" sz="4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3859259" flipV="1">
            <a:off x="900506" y="583057"/>
            <a:ext cx="1193363" cy="172155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49600" y="7713581"/>
            <a:ext cx="1571441" cy="1870237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1327817" y="2550436"/>
            <a:ext cx="6934200" cy="5842377"/>
            <a:chOff x="1000631" y="1485900"/>
            <a:chExt cx="6934200" cy="5842377"/>
          </a:xfrm>
        </p:grpSpPr>
        <p:grpSp>
          <p:nvGrpSpPr>
            <p:cNvPr id="15" name="Group 2"/>
            <p:cNvGrpSpPr/>
            <p:nvPr/>
          </p:nvGrpSpPr>
          <p:grpSpPr>
            <a:xfrm>
              <a:off x="1000631" y="1485900"/>
              <a:ext cx="6934200" cy="5842377"/>
              <a:chOff x="0" y="-28575"/>
              <a:chExt cx="2286682" cy="3161181"/>
            </a:xfrm>
          </p:grpSpPr>
          <p:sp>
            <p:nvSpPr>
              <p:cNvPr id="19" name="Freeform 3"/>
              <p:cNvSpPr/>
              <p:nvPr/>
            </p:nvSpPr>
            <p:spPr>
              <a:xfrm>
                <a:off x="93481" y="82169"/>
                <a:ext cx="2193201" cy="3050437"/>
              </a:xfrm>
              <a:custGeom>
                <a:avLst/>
                <a:gdLst/>
                <a:ahLst/>
                <a:cxnLst/>
                <a:rect l="l" t="t" r="r" b="b"/>
                <a:pathLst>
                  <a:path w="2193201" h="3050437">
                    <a:moveTo>
                      <a:pt x="0" y="0"/>
                    </a:moveTo>
                    <a:lnTo>
                      <a:pt x="2193201" y="0"/>
                    </a:lnTo>
                    <a:lnTo>
                      <a:pt x="2193201" y="3050437"/>
                    </a:lnTo>
                    <a:lnTo>
                      <a:pt x="0" y="3050437"/>
                    </a:lnTo>
                    <a:close/>
                  </a:path>
                </a:pathLst>
              </a:custGeom>
              <a:solidFill>
                <a:srgbClr val="FDFAE6"/>
              </a:solidFill>
            </p:spPr>
          </p:sp>
          <p:sp>
            <p:nvSpPr>
              <p:cNvPr id="20" name="TextBox 4"/>
              <p:cNvSpPr txBox="1"/>
              <p:nvPr/>
            </p:nvSpPr>
            <p:spPr>
              <a:xfrm>
                <a:off x="0" y="-28575"/>
                <a:ext cx="812800" cy="84137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60"/>
                  </a:lnSpc>
                </a:pPr>
                <a:endParaRPr/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Rectangle 20"/>
                <p:cNvSpPr/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</p:spPr>
              <p:txBody>
                <a:bodyPr wrap="square">
                  <a:spAutoFit/>
                </a:bodyPr>
                <a:lstStyle/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M</a:t>
                  </a:r>
                  <a:r>
                    <a:rPr lang="vi-VN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ối quan hệ về giá trị lượng giác giữa hai góc đối nhau</a:t>
                  </a:r>
                  <a:r>
                    <a:rPr lang="en-US" sz="4000">
                      <a:latin typeface="Arial" panose="020B0604020202020204" pitchFamily="34" charset="0"/>
                      <a:ea typeface="Malgun Gothic" panose="020B0503020000020004" pitchFamily="34" charset="-127"/>
                      <a:cs typeface="Arial" panose="020B0604020202020204" pitchFamily="34" charset="0"/>
                    </a:rPr>
                    <a:t>:</a:t>
                  </a:r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cos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;</m:t>
                        </m:r>
                      </m:oMath>
                    </m:oMathPara>
                  </a14:m>
                  <a:endParaRPr lang="en-US" sz="4000">
                    <a:effectLst/>
                    <a:latin typeface="Cambria Math" panose="02040503050406030204" pitchFamily="18" charset="0"/>
                    <a:ea typeface="Malgun Gothic" panose="020B0503020000020004" pitchFamily="34" charset="-127"/>
                    <a:cs typeface="Times New Roman" panose="02020603050405020304" pitchFamily="18" charset="0"/>
                  </a:endParaRPr>
                </a:p>
                <a:p>
                  <a:pPr algn="just">
                    <a:lnSpc>
                      <a:spcPct val="150000"/>
                    </a:lnSpc>
                    <a:spcAft>
                      <a:spcPts val="600"/>
                    </a:spcAft>
                  </a:pPr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(</m:t>
                            </m:r>
                          </m:e>
                        </m:func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r>
                          <m:rPr>
                            <m:sty m:val="p"/>
                          </m:rP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b</m:t>
                        </m:r>
                        <m:r>
                          <a:rPr lang="vi-VN" sz="4000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)=</m:t>
                        </m:r>
                        <m:r>
                          <a:rPr lang="vi-VN" sz="4000" i="1">
                            <a:effectLst/>
                            <a:latin typeface="Cambria Math" panose="02040503050406030204" pitchFamily="18" charset="0"/>
                            <a:ea typeface="Malgun Gothic" panose="020B0503020000020004" pitchFamily="34" charset="-127"/>
                            <a:cs typeface="Times New Roman" panose="02020603050405020304" pitchFamily="18" charset="0"/>
                          </a:rPr>
                          <m:t>−</m:t>
                        </m:r>
                        <m:func>
                          <m:funcPr>
                            <m:ctrlPr>
                              <a:rPr lang="en-US" sz="4000" i="1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</m:ctrlPr>
                          </m:funcPr>
                          <m:fNam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sin</m:t>
                            </m:r>
                          </m:fName>
                          <m:e>
                            <m:r>
                              <m:rPr>
                                <m:sty m:val="p"/>
                              </m:rPr>
                              <a:rPr lang="vi-VN" sz="4000">
                                <a:effectLst/>
                                <a:latin typeface="Cambria Math" panose="02040503050406030204" pitchFamily="18" charset="0"/>
                                <a:ea typeface="Malgun Gothic" panose="020B0503020000020004" pitchFamily="34" charset="-127"/>
                                <a:cs typeface="Times New Roman" panose="02020603050405020304" pitchFamily="18" charset="0"/>
                              </a:rPr>
                              <m:t>b</m:t>
                            </m:r>
                          </m:e>
                        </m:func>
                      </m:oMath>
                    </m:oMathPara>
                  </a14:m>
                  <a:endParaRPr lang="en-US" sz="400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endParaRPr>
                </a:p>
              </p:txBody>
            </p:sp>
          </mc:Choice>
          <mc:Fallback xmlns="">
            <p:sp>
              <p:nvSpPr>
                <p:cNvPr id="21" name="Rectangle 20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5658" y="2112992"/>
                  <a:ext cx="5389542" cy="4939814"/>
                </a:xfrm>
                <a:prstGeom prst="rect">
                  <a:avLst/>
                </a:prstGeom>
                <a:blipFill>
                  <a:blip r:embed="rId5"/>
                  <a:stretch>
                    <a:fillRect l="-4072" r="-3959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sp>
        <p:nvSpPr>
          <p:cNvPr id="22" name="Oval Callout 21"/>
          <p:cNvSpPr/>
          <p:nvPr/>
        </p:nvSpPr>
        <p:spPr>
          <a:xfrm>
            <a:off x="8262017" y="954074"/>
            <a:ext cx="1751933" cy="888582"/>
          </a:xfrm>
          <a:prstGeom prst="wedgeEllipseCallou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Giải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370816" y="7333063"/>
            <a:ext cx="1228418" cy="11974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d>
                        </m:e>
                      </m:func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4000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+</m:t>
                              </m:r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d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799585" y="3397495"/>
                <a:ext cx="6258765" cy="707886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000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d>
                                <m:dPr>
                                  <m:ctrlP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−</m:t>
                                  </m:r>
                                  <m:r>
                                    <a:rPr lang="en-US" sz="4000" i="1">
                                      <a:solidFill>
                                        <a:prstClr val="black"/>
                                      </a:solidFill>
                                      <a:latin typeface="Cambria Math" panose="02040503050406030204" pitchFamily="18" charset="0"/>
                                      <a:ea typeface="Calibri" panose="020F0502020204030204" pitchFamily="34" charset="0"/>
                                      <a:cs typeface="Times New Roman" panose="02020603050405020304" pitchFamily="18" charset="0"/>
                                    </a:rPr>
                                    <m:t>𝑏</m:t>
                                  </m:r>
                                </m:e>
                              </m:d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m:rPr>
                                  <m:sty m:val="p"/>
                                </m:rP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sin</m:t>
                              </m:r>
                              <m:r>
                                <a:rPr lang="en-US" sz="4000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⁡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(−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)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46596" y="4610100"/>
                <a:ext cx="7574445" cy="707886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Rectangle 24"/>
              <p:cNvSpPr/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lvl="0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=</m:t>
                          </m:r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𝑠𝑖𝑛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𝑐𝑜𝑠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  <m:r>
                        <a:rPr lang="en-US" sz="4000" i="1">
                          <a:solidFill>
                            <a:prstClr val="black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000" i="1">
                              <a:solidFill>
                                <a:prstClr val="black"/>
                              </a:solidFill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𝑐𝑜𝑠</m:t>
                          </m:r>
                        </m:fName>
                        <m:e>
                          <m:func>
                            <m:funcPr>
                              <m:ctrlP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𝑎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 </m:t>
                              </m:r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𝑠𝑖𝑛</m:t>
                              </m:r>
                            </m:fName>
                            <m:e>
                              <m:r>
                                <a:rPr lang="en-US" sz="4000" i="1">
                                  <a:solidFill>
                                    <a:prstClr val="black"/>
                                  </a:solidFill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𝑏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00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5" name="Rectangle 2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861884" y="5574893"/>
                <a:ext cx="6120842" cy="1092607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91537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3" grpId="0"/>
      <p:bldP spid="14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56134" y="0"/>
            <a:ext cx="20380694" cy="11680948"/>
          </a:xfrm>
          <a:prstGeom prst="rect">
            <a:avLst/>
          </a:prstGeom>
        </p:spPr>
      </p:pic>
      <p:sp>
        <p:nvSpPr>
          <p:cNvPr id="25" name="Rectangle 24"/>
          <p:cNvSpPr/>
          <p:nvPr/>
        </p:nvSpPr>
        <p:spPr>
          <a:xfrm>
            <a:off x="7109249" y="746256"/>
            <a:ext cx="4075155" cy="101566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KẾT LUẬN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133600" y="2463463"/>
            <a:ext cx="13542487" cy="4566216"/>
            <a:chOff x="9157238" y="699157"/>
            <a:chExt cx="7930072" cy="4301731"/>
          </a:xfrm>
        </p:grpSpPr>
        <p:sp>
          <p:nvSpPr>
            <p:cNvPr id="28" name="AutoShape 3"/>
            <p:cNvSpPr/>
            <p:nvPr/>
          </p:nvSpPr>
          <p:spPr>
            <a:xfrm rot="548643">
              <a:off x="9157238" y="699157"/>
              <a:ext cx="5093926" cy="3529933"/>
            </a:xfrm>
            <a:prstGeom prst="rect">
              <a:avLst/>
            </a:prstGeom>
            <a:solidFill>
              <a:srgbClr val="F8C578"/>
            </a:solidFill>
          </p:spPr>
        </p:sp>
        <p:sp>
          <p:nvSpPr>
            <p:cNvPr id="29" name="AutoShape 7"/>
            <p:cNvSpPr/>
            <p:nvPr/>
          </p:nvSpPr>
          <p:spPr>
            <a:xfrm>
              <a:off x="9686226" y="756833"/>
              <a:ext cx="7401084" cy="4244055"/>
            </a:xfrm>
            <a:prstGeom prst="rect">
              <a:avLst/>
            </a:prstGeom>
            <a:solidFill>
              <a:srgbClr val="FFFBEC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4500" b="1" i="1" smtClean="0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⁡(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)=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+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𝐜𝐨𝐬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𝒂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𝐬𝐢𝐧</m:t>
                      </m:r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⁡</m:t>
                      </m:r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𝒃</m:t>
                      </m:r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2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d>
                            <m:d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dPr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−</m:t>
                              </m:r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d>
                        </m:e>
                      </m:func>
                      <m:r>
                        <a:rPr lang="en-US" sz="4500" b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=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𝒔𝒊𝒏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𝒂𝒄𝒐𝒔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  <m:r>
                        <a:rPr lang="en-US" sz="4500" b="1" i="1">
                          <a:solidFill>
                            <a:schemeClr val="tx2"/>
                          </a:solidFill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m:t>−</m:t>
                      </m:r>
                      <m:func>
                        <m:funcPr>
                          <m:ctrlP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</m:ctrlPr>
                        </m:funcPr>
                        <m:fName>
                          <m:r>
                            <a:rPr lang="en-US" sz="4500" b="1" i="1">
                              <a:solidFill>
                                <a:schemeClr val="tx2"/>
                              </a:solidFill>
                              <a:effectLst/>
                              <a:latin typeface="Cambria Math" panose="02040503050406030204" pitchFamily="18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m:t>𝒄𝒐𝒔</m:t>
                          </m:r>
                        </m:fName>
                        <m:e>
                          <m:func>
                            <m:funcPr>
                              <m:ctrlP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</m:ctrlPr>
                            </m:funcPr>
                            <m:fNam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𝒂𝒔𝒊𝒏</m:t>
                              </m:r>
                            </m:fName>
                            <m:e>
                              <m:r>
                                <a:rPr lang="en-US" sz="4500" b="1" i="1">
                                  <a:solidFill>
                                    <a:schemeClr val="tx2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  <a:cs typeface="Times New Roman" panose="02020603050405020304" pitchFamily="18" charset="0"/>
                                </a:rPr>
                                <m:t>𝒃</m:t>
                              </m:r>
                            </m:e>
                          </m:func>
                        </m:e>
                      </m:func>
                    </m:oMath>
                  </m:oMathPara>
                </a14:m>
                <a:endParaRPr lang="en-US" sz="4500" b="1">
                  <a:solidFill>
                    <a:schemeClr val="tx2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45031" y="3321584"/>
                <a:ext cx="12603593" cy="3016210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67800" y="1619955"/>
            <a:ext cx="1847248" cy="1938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656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comb/>
      </p:transition>
    </mc:Choice>
    <mc:Fallback xmlns="">
      <p:transition spd="med">
        <p:comb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3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1319</TotalTime>
  <Words>1967</Words>
  <Application>Microsoft Office PowerPoint</Application>
  <PresentationFormat>Custom</PresentationFormat>
  <Paragraphs>448</Paragraphs>
  <Slides>71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80" baseType="lpstr">
      <vt:lpstr>Calibri Light</vt:lpstr>
      <vt:lpstr>Arial</vt:lpstr>
      <vt:lpstr>Malgun Gothic</vt:lpstr>
      <vt:lpstr>Calibri</vt:lpstr>
      <vt:lpstr>Cambria Math</vt:lpstr>
      <vt:lpstr>Anton</vt:lpstr>
      <vt:lpstr>Times New Roman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Colorful Fun Identifying Numbers 11 to 20 Lesson</dc:title>
  <dc:creator>Hà Ngân</dc:creator>
  <cp:lastModifiedBy>ADMIN</cp:lastModifiedBy>
  <cp:revision>97</cp:revision>
  <dcterms:created xsi:type="dcterms:W3CDTF">2006-08-16T00:00:00Z</dcterms:created>
  <dcterms:modified xsi:type="dcterms:W3CDTF">2025-06-09T08:36:40Z</dcterms:modified>
  <dc:identifier>DAFbMaXWWas</dc:identifier>
</cp:coreProperties>
</file>