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wma" ContentType="audio/x-ms-wma"/>
  <Default Extension="m4a" ContentType="audio/mp4"/>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media/audio11.wav" ContentType="audio/wav"/>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330" r:id="rId2"/>
    <p:sldId id="284" r:id="rId3"/>
    <p:sldId id="272" r:id="rId4"/>
    <p:sldId id="277" r:id="rId5"/>
    <p:sldId id="278" r:id="rId6"/>
    <p:sldId id="279" r:id="rId7"/>
    <p:sldId id="280" r:id="rId8"/>
    <p:sldId id="281" r:id="rId9"/>
    <p:sldId id="282" r:id="rId10"/>
    <p:sldId id="283" r:id="rId11"/>
    <p:sldId id="286" r:id="rId12"/>
    <p:sldId id="290" r:id="rId13"/>
    <p:sldId id="288" r:id="rId14"/>
    <p:sldId id="293" r:id="rId15"/>
    <p:sldId id="289" r:id="rId16"/>
    <p:sldId id="291" r:id="rId17"/>
    <p:sldId id="295" r:id="rId18"/>
    <p:sldId id="298" r:id="rId19"/>
    <p:sldId id="296" r:id="rId20"/>
    <p:sldId id="297" r:id="rId21"/>
    <p:sldId id="292" r:id="rId22"/>
    <p:sldId id="299" r:id="rId23"/>
    <p:sldId id="300" r:id="rId24"/>
    <p:sldId id="301" r:id="rId25"/>
    <p:sldId id="303" r:id="rId26"/>
    <p:sldId id="320" r:id="rId27"/>
    <p:sldId id="321" r:id="rId28"/>
    <p:sldId id="322" r:id="rId29"/>
    <p:sldId id="323" r:id="rId30"/>
    <p:sldId id="324" r:id="rId31"/>
    <p:sldId id="325" r:id="rId32"/>
    <p:sldId id="326" r:id="rId33"/>
    <p:sldId id="310" r:id="rId34"/>
    <p:sldId id="331" r:id="rId35"/>
    <p:sldId id="306" r:id="rId36"/>
    <p:sldId id="309" r:id="rId37"/>
    <p:sldId id="328" r:id="rId38"/>
    <p:sldId id="329" r:id="rId39"/>
  </p:sldIdLst>
  <p:sldSz cx="12192000" cy="6858000"/>
  <p:notesSz cx="6858000" cy="9144000"/>
  <p:embeddedFontLs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00"/>
    <a:srgbClr val="FF6600"/>
    <a:srgbClr val="CC00FF"/>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364" autoAdjust="0"/>
  </p:normalViewPr>
  <p:slideViewPr>
    <p:cSldViewPr snapToGrid="0">
      <p:cViewPr varScale="1">
        <p:scale>
          <a:sx n="87" d="100"/>
          <a:sy n="87" d="100"/>
        </p:scale>
        <p:origin x="55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6DADF-3CDC-4ECE-9BFE-5CB8D3428E13}" type="datetimeFigureOut">
              <a:rPr lang="vi-VN" smtClean="0"/>
              <a:t>09/06/2025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C970F-6F7A-47FA-B360-EEB400FB244A}" type="slidenum">
              <a:rPr lang="vi-VN" smtClean="0"/>
              <a:t>‹#›</a:t>
            </a:fld>
            <a:endParaRPr lang="vi-VN"/>
          </a:p>
        </p:txBody>
      </p:sp>
    </p:spTree>
    <p:extLst>
      <p:ext uri="{BB962C8B-B14F-4D97-AF65-F5344CB8AC3E}">
        <p14:creationId xmlns:p14="http://schemas.microsoft.com/office/powerpoint/2010/main" val="307604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xmlns="" id="{6D115E0C-9D24-44ED-BD22-3305DF189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E4853F67-65E0-45D8-B785-5B385A10A8A0}" type="slidenum">
              <a:rPr lang="en-US" altLang="en-US"/>
              <a:pPr eaLnBrk="1" hangingPunct="1">
                <a:spcBef>
                  <a:spcPct val="0"/>
                </a:spcBef>
              </a:pPr>
              <a:t>1</a:t>
            </a:fld>
            <a:endParaRPr lang="en-US" altLang="en-US"/>
          </a:p>
        </p:txBody>
      </p:sp>
      <p:sp>
        <p:nvSpPr>
          <p:cNvPr id="40963" name="Rectangle 2">
            <a:extLst>
              <a:ext uri="{FF2B5EF4-FFF2-40B4-BE49-F238E27FC236}">
                <a16:creationId xmlns:a16="http://schemas.microsoft.com/office/drawing/2014/main" xmlns="" id="{A88B938A-1884-4452-BF1B-D4B37BFFDB38}"/>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xmlns="" id="{DDA67A03-D9B3-4774-9153-683F0F470A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036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Câu </a:t>
            </a:r>
            <a:r>
              <a:rPr lang="en-US" dirty="0" err="1"/>
              <a:t>trả</a:t>
            </a:r>
            <a:r>
              <a:rPr lang="en-US" dirty="0"/>
              <a:t> </a:t>
            </a:r>
            <a:r>
              <a:rPr lang="en-US" dirty="0" err="1"/>
              <a:t>lời</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sau</a:t>
            </a:r>
            <a:r>
              <a:rPr lang="en-US" dirty="0"/>
              <a:t> </a:t>
            </a:r>
            <a:r>
              <a:rPr lang="en-US" dirty="0" err="1"/>
              <a:t>đây</a:t>
            </a:r>
            <a:endParaRPr lang="en-US" dirty="0"/>
          </a:p>
        </p:txBody>
      </p:sp>
      <p:sp>
        <p:nvSpPr>
          <p:cNvPr id="4" name="Slide Number Placeholder 3"/>
          <p:cNvSpPr>
            <a:spLocks noGrp="1"/>
          </p:cNvSpPr>
          <p:nvPr>
            <p:ph type="sldNum" sz="quarter" idx="5"/>
          </p:nvPr>
        </p:nvSpPr>
        <p:spPr/>
        <p:txBody>
          <a:bodyPr/>
          <a:lstStyle/>
          <a:p>
            <a:fld id="{ACC0F083-9418-4176-B743-FA6DB6940C0D}" type="slidenum">
              <a:rPr lang="en-US" smtClean="0"/>
              <a:t>35</a:t>
            </a:fld>
            <a:endParaRPr lang="en-US"/>
          </a:p>
        </p:txBody>
      </p:sp>
    </p:spTree>
    <p:extLst>
      <p:ext uri="{BB962C8B-B14F-4D97-AF65-F5344CB8AC3E}">
        <p14:creationId xmlns:p14="http://schemas.microsoft.com/office/powerpoint/2010/main" val="352756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Câu </a:t>
            </a:r>
            <a:r>
              <a:rPr lang="en-US" dirty="0" err="1"/>
              <a:t>trả</a:t>
            </a:r>
            <a:r>
              <a:rPr lang="en-US" dirty="0"/>
              <a:t> </a:t>
            </a:r>
            <a:r>
              <a:rPr lang="en-US" dirty="0" err="1"/>
              <a:t>lời</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sau</a:t>
            </a:r>
            <a:r>
              <a:rPr lang="en-US" dirty="0"/>
              <a:t> </a:t>
            </a:r>
            <a:r>
              <a:rPr lang="en-US" dirty="0" err="1"/>
              <a:t>đây</a:t>
            </a:r>
            <a:endParaRPr lang="en-US" dirty="0"/>
          </a:p>
        </p:txBody>
      </p:sp>
      <p:sp>
        <p:nvSpPr>
          <p:cNvPr id="4" name="Slide Number Placeholder 3"/>
          <p:cNvSpPr>
            <a:spLocks noGrp="1"/>
          </p:cNvSpPr>
          <p:nvPr>
            <p:ph type="sldNum" sz="quarter" idx="5"/>
          </p:nvPr>
        </p:nvSpPr>
        <p:spPr/>
        <p:txBody>
          <a:bodyPr/>
          <a:lstStyle/>
          <a:p>
            <a:fld id="{ACC0F083-9418-4176-B743-FA6DB6940C0D}" type="slidenum">
              <a:rPr lang="en-US" smtClean="0"/>
              <a:t>36</a:t>
            </a:fld>
            <a:endParaRPr lang="en-US"/>
          </a:p>
        </p:txBody>
      </p:sp>
    </p:spTree>
    <p:extLst>
      <p:ext uri="{BB962C8B-B14F-4D97-AF65-F5344CB8AC3E}">
        <p14:creationId xmlns:p14="http://schemas.microsoft.com/office/powerpoint/2010/main" val="1127800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Câu </a:t>
            </a:r>
            <a:r>
              <a:rPr lang="en-US" dirty="0" err="1"/>
              <a:t>trả</a:t>
            </a:r>
            <a:r>
              <a:rPr lang="en-US" dirty="0"/>
              <a:t> </a:t>
            </a:r>
            <a:r>
              <a:rPr lang="en-US" dirty="0" err="1"/>
              <a:t>lời</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sau</a:t>
            </a:r>
            <a:r>
              <a:rPr lang="en-US" dirty="0"/>
              <a:t> </a:t>
            </a:r>
            <a:r>
              <a:rPr lang="en-US" dirty="0" err="1"/>
              <a:t>đây</a:t>
            </a:r>
            <a:endParaRPr lang="en-US" dirty="0"/>
          </a:p>
        </p:txBody>
      </p:sp>
      <p:sp>
        <p:nvSpPr>
          <p:cNvPr id="4" name="Slide Number Placeholder 3"/>
          <p:cNvSpPr>
            <a:spLocks noGrp="1"/>
          </p:cNvSpPr>
          <p:nvPr>
            <p:ph type="sldNum" sz="quarter" idx="5"/>
          </p:nvPr>
        </p:nvSpPr>
        <p:spPr/>
        <p:txBody>
          <a:bodyPr/>
          <a:lstStyle/>
          <a:p>
            <a:fld id="{ACC0F083-9418-4176-B743-FA6DB6940C0D}" type="slidenum">
              <a:rPr lang="en-US" smtClean="0"/>
              <a:t>37</a:t>
            </a:fld>
            <a:endParaRPr lang="en-US"/>
          </a:p>
        </p:txBody>
      </p:sp>
    </p:spTree>
    <p:extLst>
      <p:ext uri="{BB962C8B-B14F-4D97-AF65-F5344CB8AC3E}">
        <p14:creationId xmlns:p14="http://schemas.microsoft.com/office/powerpoint/2010/main" val="2670737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Câu </a:t>
            </a:r>
            <a:r>
              <a:rPr lang="en-US" dirty="0" err="1"/>
              <a:t>trả</a:t>
            </a:r>
            <a:r>
              <a:rPr lang="en-US" dirty="0"/>
              <a:t> </a:t>
            </a:r>
            <a:r>
              <a:rPr lang="en-US" dirty="0" err="1"/>
              <a:t>lời</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sau</a:t>
            </a:r>
            <a:r>
              <a:rPr lang="en-US" dirty="0"/>
              <a:t> </a:t>
            </a:r>
            <a:r>
              <a:rPr lang="en-US" dirty="0" err="1"/>
              <a:t>đây</a:t>
            </a:r>
            <a:endParaRPr lang="en-US" dirty="0"/>
          </a:p>
        </p:txBody>
      </p:sp>
      <p:sp>
        <p:nvSpPr>
          <p:cNvPr id="4" name="Slide Number Placeholder 3"/>
          <p:cNvSpPr>
            <a:spLocks noGrp="1"/>
          </p:cNvSpPr>
          <p:nvPr>
            <p:ph type="sldNum" sz="quarter" idx="5"/>
          </p:nvPr>
        </p:nvSpPr>
        <p:spPr/>
        <p:txBody>
          <a:bodyPr/>
          <a:lstStyle/>
          <a:p>
            <a:fld id="{ACC0F083-9418-4176-B743-FA6DB6940C0D}" type="slidenum">
              <a:rPr lang="en-US" smtClean="0"/>
              <a:t>38</a:t>
            </a:fld>
            <a:endParaRPr lang="en-US"/>
          </a:p>
        </p:txBody>
      </p:sp>
    </p:spTree>
    <p:extLst>
      <p:ext uri="{BB962C8B-B14F-4D97-AF65-F5344CB8AC3E}">
        <p14:creationId xmlns:p14="http://schemas.microsoft.com/office/powerpoint/2010/main" val="425997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02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8960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2495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0370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8100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67141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131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Câu </a:t>
            </a:r>
            <a:r>
              <a:rPr lang="en-US" dirty="0" err="1"/>
              <a:t>trả</a:t>
            </a:r>
            <a:r>
              <a:rPr lang="en-US" dirty="0"/>
              <a:t> </a:t>
            </a:r>
            <a:r>
              <a:rPr lang="en-US" dirty="0" err="1"/>
              <a:t>lời</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sau</a:t>
            </a:r>
            <a:r>
              <a:rPr lang="en-US" dirty="0"/>
              <a:t> </a:t>
            </a:r>
            <a:r>
              <a:rPr lang="en-US" dirty="0" err="1"/>
              <a:t>đây</a:t>
            </a:r>
            <a:endParaRPr lang="en-US" dirty="0"/>
          </a:p>
        </p:txBody>
      </p:sp>
      <p:sp>
        <p:nvSpPr>
          <p:cNvPr id="4" name="Slide Number Placeholder 3"/>
          <p:cNvSpPr>
            <a:spLocks noGrp="1"/>
          </p:cNvSpPr>
          <p:nvPr>
            <p:ph type="sldNum" sz="quarter" idx="5"/>
          </p:nvPr>
        </p:nvSpPr>
        <p:spPr/>
        <p:txBody>
          <a:bodyPr/>
          <a:lstStyle/>
          <a:p>
            <a:fld id="{ACC0F083-9418-4176-B743-FA6DB6940C0D}" type="slidenum">
              <a:rPr lang="en-US" smtClean="0"/>
              <a:t>32</a:t>
            </a:fld>
            <a:endParaRPr lang="en-US"/>
          </a:p>
        </p:txBody>
      </p:sp>
    </p:spTree>
    <p:extLst>
      <p:ext uri="{BB962C8B-B14F-4D97-AF65-F5344CB8AC3E}">
        <p14:creationId xmlns:p14="http://schemas.microsoft.com/office/powerpoint/2010/main" val="36855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6/9/2025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1.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audio" Target="file:///H:\Dia%20phuong\Quang%20Nam%20yeu%20thuong%20-%20Phi%20thuy%20Hanh.MP3" TargetMode="Externa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vi.wikipedia.org/wiki/Catalaza" TargetMode="External"/><Relationship Id="rId7" Type="http://schemas.openxmlformats.org/officeDocument/2006/relationships/image" Target="../media/image38.png"/><Relationship Id="rId2" Type="http://schemas.openxmlformats.org/officeDocument/2006/relationships/hyperlink" Target="https://vi.wikipedia.org/wiki/%C4%90%E1%BB%99c_t%E1%BB%91"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vi.wikipedia.org/wiki/Ch%E1%BA%A5t_chuy%E1%BB%83n_h%C3%B3a" TargetMode="External"/><Relationship Id="rId4" Type="http://schemas.openxmlformats.org/officeDocument/2006/relationships/hyperlink" Target="https://vi.wikipedia.org/w/index.php?title=Chuy%E1%BB%83n_h%C3%B3a_t%E1%BA%BF_b%C3%A0o&amp;action=edit&amp;redlink=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18" Type="http://schemas.openxmlformats.org/officeDocument/2006/relationships/audio" Target="../media/audio6.wav"/><Relationship Id="rId3" Type="http://schemas.openxmlformats.org/officeDocument/2006/relationships/slideLayout" Target="../slideLayouts/slideLayout7.xml"/><Relationship Id="rId7" Type="http://schemas.openxmlformats.org/officeDocument/2006/relationships/audio" Target="../media/audio5.wav"/><Relationship Id="rId17" Type="http://schemas.openxmlformats.org/officeDocument/2006/relationships/audio" Target="../media/audio5.wav"/><Relationship Id="rId2" Type="http://schemas.openxmlformats.org/officeDocument/2006/relationships/audio" Target="../media/media2.m4a"/><Relationship Id="rId16" Type="http://schemas.openxmlformats.org/officeDocument/2006/relationships/audio" Target="../media/audio4.wav"/><Relationship Id="rId1" Type="http://schemas.microsoft.com/office/2007/relationships/media" Target="../media/media2.m4a"/><Relationship Id="rId6" Type="http://schemas.openxmlformats.org/officeDocument/2006/relationships/audio" Target="../media/audio4.wav"/><Relationship Id="rId5" Type="http://schemas.openxmlformats.org/officeDocument/2006/relationships/audio" Target="../media/audio3.wav"/><Relationship Id="rId15" Type="http://schemas.openxmlformats.org/officeDocument/2006/relationships/audio" Target="../media/audio3.wav"/><Relationship Id="rId10" Type="http://schemas.openxmlformats.org/officeDocument/2006/relationships/image" Target="../media/image53.png"/><Relationship Id="rId4" Type="http://schemas.openxmlformats.org/officeDocument/2006/relationships/notesSlide" Target="../notesSlides/notesSlide2.xml"/><Relationship Id="rId9" Type="http://schemas.openxmlformats.org/officeDocument/2006/relationships/image" Target="../media/image4.gif"/></Relationships>
</file>

<file path=ppt/slides/_rels/slide26.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55.emf"/><Relationship Id="rId5" Type="http://schemas.openxmlformats.org/officeDocument/2006/relationships/audio" Target="../media/audio9.wav"/><Relationship Id="rId10" Type="http://schemas.openxmlformats.org/officeDocument/2006/relationships/image" Target="../media/image54.emf"/><Relationship Id="rId4" Type="http://schemas.openxmlformats.org/officeDocument/2006/relationships/audio" Target="../media/audio8.wav"/><Relationship Id="rId9" Type="http://schemas.openxmlformats.org/officeDocument/2006/relationships/audio" Target="../media/audio11.wav"/></Relationships>
</file>

<file path=ppt/slides/_rels/slide27.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3.wav"/><Relationship Id="rId12"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55.emf"/><Relationship Id="rId5" Type="http://schemas.openxmlformats.org/officeDocument/2006/relationships/audio" Target="../media/audio9.wav"/><Relationship Id="rId10" Type="http://schemas.openxmlformats.org/officeDocument/2006/relationships/image" Target="../media/image54.emf"/><Relationship Id="rId4" Type="http://schemas.openxmlformats.org/officeDocument/2006/relationships/audio" Target="../media/audio8.wav"/><Relationship Id="rId9" Type="http://schemas.openxmlformats.org/officeDocument/2006/relationships/audio" Target="../media/audio11.wav"/></Relationships>
</file>

<file path=ppt/slides/_rels/slide28.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55.emf"/><Relationship Id="rId5" Type="http://schemas.openxmlformats.org/officeDocument/2006/relationships/audio" Target="../media/audio9.wav"/><Relationship Id="rId10" Type="http://schemas.openxmlformats.org/officeDocument/2006/relationships/image" Target="../media/image54.emf"/><Relationship Id="rId4" Type="http://schemas.openxmlformats.org/officeDocument/2006/relationships/audio" Target="../media/audio8.wav"/><Relationship Id="rId9" Type="http://schemas.openxmlformats.org/officeDocument/2006/relationships/audio" Target="../media/audio11.wav"/></Relationships>
</file>

<file path=ppt/slides/_rels/slide29.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55.emf"/><Relationship Id="rId5" Type="http://schemas.openxmlformats.org/officeDocument/2006/relationships/audio" Target="../media/audio9.wav"/><Relationship Id="rId10" Type="http://schemas.openxmlformats.org/officeDocument/2006/relationships/image" Target="../media/image54.emf"/><Relationship Id="rId4" Type="http://schemas.openxmlformats.org/officeDocument/2006/relationships/audio" Target="../media/audio8.wav"/><Relationship Id="rId9" Type="http://schemas.openxmlformats.org/officeDocument/2006/relationships/audio" Target="../media/audio11.wav"/></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18" Type="http://schemas.openxmlformats.org/officeDocument/2006/relationships/slide" Target="slide10.xml"/><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slide" Target="slide6.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gif"/><Relationship Id="rId25"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18.png"/><Relationship Id="rId20" Type="http://schemas.openxmlformats.org/officeDocument/2006/relationships/image" Target="../media/image21.png"/><Relationship Id="rId29" Type="http://schemas.openxmlformats.org/officeDocument/2006/relationships/slide" Target="slide5.xml"/><Relationship Id="rId1" Type="http://schemas.microsoft.com/office/2007/relationships/media" Target="../media/media1.wma"/><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3.png"/><Relationship Id="rId32" Type="http://schemas.openxmlformats.org/officeDocument/2006/relationships/image" Target="../media/image27.png"/><Relationship Id="rId5" Type="http://schemas.openxmlformats.org/officeDocument/2006/relationships/image" Target="../media/image7.png"/><Relationship Id="rId15" Type="http://schemas.openxmlformats.org/officeDocument/2006/relationships/image" Target="../media/image17.gif"/><Relationship Id="rId23" Type="http://schemas.openxmlformats.org/officeDocument/2006/relationships/slide" Target="slide9.xml"/><Relationship Id="rId28"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gif"/><Relationship Id="rId22" Type="http://schemas.openxmlformats.org/officeDocument/2006/relationships/image" Target="../media/image22.png"/><Relationship Id="rId27" Type="http://schemas.openxmlformats.org/officeDocument/2006/relationships/slide" Target="slide7.xml"/><Relationship Id="rId30"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55.emf"/><Relationship Id="rId5" Type="http://schemas.openxmlformats.org/officeDocument/2006/relationships/audio" Target="../media/audio9.wav"/><Relationship Id="rId10" Type="http://schemas.openxmlformats.org/officeDocument/2006/relationships/image" Target="../media/image54.emf"/><Relationship Id="rId4" Type="http://schemas.openxmlformats.org/officeDocument/2006/relationships/audio" Target="../media/audio8.wav"/><Relationship Id="rId9" Type="http://schemas.openxmlformats.org/officeDocument/2006/relationships/audio" Target="../media/audio11.wav"/></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18" Type="http://schemas.openxmlformats.org/officeDocument/2006/relationships/audio" Target="../media/audio6.wav"/><Relationship Id="rId3" Type="http://schemas.openxmlformats.org/officeDocument/2006/relationships/slideLayout" Target="../slideLayouts/slideLayout7.xml"/><Relationship Id="rId7" Type="http://schemas.openxmlformats.org/officeDocument/2006/relationships/audio" Target="../media/audio5.wav"/><Relationship Id="rId17" Type="http://schemas.openxmlformats.org/officeDocument/2006/relationships/audio" Target="../media/audio5.wav"/><Relationship Id="rId2" Type="http://schemas.openxmlformats.org/officeDocument/2006/relationships/audio" Target="../media/media2.m4a"/><Relationship Id="rId16" Type="http://schemas.openxmlformats.org/officeDocument/2006/relationships/audio" Target="../media/audio4.wav"/><Relationship Id="rId1" Type="http://schemas.microsoft.com/office/2007/relationships/media" Target="../media/media2.m4a"/><Relationship Id="rId6" Type="http://schemas.openxmlformats.org/officeDocument/2006/relationships/audio" Target="../media/audio4.wav"/><Relationship Id="rId5" Type="http://schemas.openxmlformats.org/officeDocument/2006/relationships/audio" Target="../media/audio3.wav"/><Relationship Id="rId15" Type="http://schemas.openxmlformats.org/officeDocument/2006/relationships/audio" Target="../media/audio3.wav"/><Relationship Id="rId10" Type="http://schemas.openxmlformats.org/officeDocument/2006/relationships/image" Target="../media/image53.png"/><Relationship Id="rId4" Type="http://schemas.openxmlformats.org/officeDocument/2006/relationships/notesSlide" Target="../notesSlides/notesSlide8.xml"/><Relationship Id="rId9" Type="http://schemas.openxmlformats.org/officeDocument/2006/relationships/image" Target="../media/image4.gif"/></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9">
            <a:extLst>
              <a:ext uri="{FF2B5EF4-FFF2-40B4-BE49-F238E27FC236}">
                <a16:creationId xmlns:a16="http://schemas.microsoft.com/office/drawing/2014/main" xmlns="" id="{0292BAC0-63E0-48F5-917A-4939DED16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52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Quang Nam yeu thuong - Phi thuy Hanh.MP3">
            <a:hlinkClick r:id="" action="ppaction://media"/>
            <a:extLst>
              <a:ext uri="{FF2B5EF4-FFF2-40B4-BE49-F238E27FC236}">
                <a16:creationId xmlns:a16="http://schemas.microsoft.com/office/drawing/2014/main" xmlns="" id="{E0E66706-0FDB-4C48-AC64-01FEA4FD1618}"/>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02108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BLULINE">
            <a:extLst>
              <a:ext uri="{FF2B5EF4-FFF2-40B4-BE49-F238E27FC236}">
                <a16:creationId xmlns:a16="http://schemas.microsoft.com/office/drawing/2014/main" xmlns="" id="{ADBFA244-492E-4571-B78A-96D691915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3253" y="6573128"/>
            <a:ext cx="3344862"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8" descr="FIREW1">
            <a:extLst>
              <a:ext uri="{FF2B5EF4-FFF2-40B4-BE49-F238E27FC236}">
                <a16:creationId xmlns:a16="http://schemas.microsoft.com/office/drawing/2014/main" xmlns="" id="{C736D693-3C02-4EA9-B0C6-83C263C17AD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3186530" flipH="1">
            <a:off x="1616075" y="320675"/>
            <a:ext cx="1371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9" descr="FloralCorner1">
            <a:extLst>
              <a:ext uri="{FF2B5EF4-FFF2-40B4-BE49-F238E27FC236}">
                <a16:creationId xmlns:a16="http://schemas.microsoft.com/office/drawing/2014/main" xmlns="" id="{8DA12897-F5C7-4449-8D64-1EBE32FCED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8965" y="5096838"/>
            <a:ext cx="169227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0" descr="FloralCorner1">
            <a:extLst>
              <a:ext uri="{FF2B5EF4-FFF2-40B4-BE49-F238E27FC236}">
                <a16:creationId xmlns:a16="http://schemas.microsoft.com/office/drawing/2014/main" xmlns="" id="{EAE28EBA-6C20-4A3B-B313-1B7D17F669A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18896" y="5078414"/>
            <a:ext cx="169227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1" descr="FloralCorner1">
            <a:extLst>
              <a:ext uri="{FF2B5EF4-FFF2-40B4-BE49-F238E27FC236}">
                <a16:creationId xmlns:a16="http://schemas.microsoft.com/office/drawing/2014/main" xmlns="" id="{069635CE-29F7-46A5-9E26-E3261BEA2D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flipV="1">
            <a:off x="129908" y="155930"/>
            <a:ext cx="169227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2" descr="FloralCorner1">
            <a:extLst>
              <a:ext uri="{FF2B5EF4-FFF2-40B4-BE49-F238E27FC236}">
                <a16:creationId xmlns:a16="http://schemas.microsoft.com/office/drawing/2014/main" xmlns="" id="{F8257D2C-3EA4-4B19-976D-DCBF0E15F3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10418897" y="228600"/>
            <a:ext cx="169227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3" descr="FIREW1">
            <a:extLst>
              <a:ext uri="{FF2B5EF4-FFF2-40B4-BE49-F238E27FC236}">
                <a16:creationId xmlns:a16="http://schemas.microsoft.com/office/drawing/2014/main" xmlns="" id="{72F1A814-E111-4269-872E-FBE0E786737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43211" flipH="1">
            <a:off x="6645275" y="3703638"/>
            <a:ext cx="1371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WordArt 16">
            <a:extLst>
              <a:ext uri="{FF2B5EF4-FFF2-40B4-BE49-F238E27FC236}">
                <a16:creationId xmlns:a16="http://schemas.microsoft.com/office/drawing/2014/main" xmlns="" id="{BD69E6DE-4DF4-42C1-8D05-1CACA13DAE6C}"/>
              </a:ext>
            </a:extLst>
          </p:cNvPr>
          <p:cNvSpPr>
            <a:spLocks noChangeArrowheads="1" noChangeShapeType="1" noTextEdit="1"/>
          </p:cNvSpPr>
          <p:nvPr/>
        </p:nvSpPr>
        <p:spPr bwMode="auto">
          <a:xfrm>
            <a:off x="3435187" y="1766373"/>
            <a:ext cx="5677229" cy="741455"/>
          </a:xfrm>
          <a:prstGeom prst="rect">
            <a:avLst/>
          </a:prstGeom>
        </p:spPr>
        <p:txBody>
          <a:bodyPr wrap="none" fromWordArt="1">
            <a:prstTxWarp prst="textPlain">
              <a:avLst>
                <a:gd name="adj" fmla="val 50000"/>
              </a:avLst>
            </a:prstTxWarp>
          </a:bodyPr>
          <a:lstStyle/>
          <a:p>
            <a:pPr algn="ctr"/>
            <a:r>
              <a:rPr lang="vi-VN" sz="3600" b="1" kern="10" dirty="0">
                <a:ln w="6350">
                  <a:solidFill>
                    <a:srgbClr val="003366"/>
                  </a:solidFill>
                  <a:round/>
                  <a:headEnd/>
                  <a:tailEnd/>
                </a:ln>
                <a:solidFill>
                  <a:srgbClr val="FF0000"/>
                </a:solidFill>
                <a:latin typeface="Times New Roman" panose="02020603050405020304" pitchFamily="18" charset="0"/>
                <a:cs typeface="Times New Roman" panose="02020603050405020304" pitchFamily="18" charset="0"/>
              </a:rPr>
              <a:t>SINH HỌC 10</a:t>
            </a:r>
          </a:p>
        </p:txBody>
      </p:sp>
      <p:sp>
        <p:nvSpPr>
          <p:cNvPr id="2" name="TextBox 1"/>
          <p:cNvSpPr txBox="1"/>
          <p:nvPr/>
        </p:nvSpPr>
        <p:spPr>
          <a:xfrm>
            <a:off x="1821240" y="6471692"/>
            <a:ext cx="7972464" cy="261610"/>
          </a:xfrm>
          <a:prstGeom prst="rect">
            <a:avLst/>
          </a:prstGeom>
          <a:noFill/>
        </p:spPr>
        <p:txBody>
          <a:bodyPr wrap="square" rtlCol="0">
            <a:spAutoFit/>
          </a:bodyPr>
          <a:lstStyle/>
          <a:p>
            <a:r>
              <a:rPr lang="vi-VN" sz="1100" b="1" kern="10" dirty="0">
                <a:ln w="6350">
                  <a:solidFill>
                    <a:srgbClr val="003366"/>
                  </a:solidFill>
                  <a:round/>
                  <a:headEnd/>
                  <a:tailEnd/>
                </a:ln>
                <a:solidFill>
                  <a:srgbClr val="FF0000"/>
                </a:solidFill>
                <a:latin typeface="Times New Roman" panose="02020603050405020304" pitchFamily="18" charset="0"/>
                <a:cs typeface="Times New Roman" panose="02020603050405020304" pitchFamily="18" charset="0"/>
              </a:rPr>
              <a:t>Nguồn: Phạm Văn Quế - THPT Tiên Lãng</a:t>
            </a:r>
          </a:p>
        </p:txBody>
      </p:sp>
      <p:sp>
        <p:nvSpPr>
          <p:cNvPr id="16" name="WordArt 16">
            <a:extLst>
              <a:ext uri="{FF2B5EF4-FFF2-40B4-BE49-F238E27FC236}">
                <a16:creationId xmlns:a16="http://schemas.microsoft.com/office/drawing/2014/main" xmlns="" id="{BD69E6DE-4DF4-42C1-8D05-1CACA13DAE6C}"/>
              </a:ext>
            </a:extLst>
          </p:cNvPr>
          <p:cNvSpPr>
            <a:spLocks noChangeArrowheads="1" noChangeShapeType="1" noTextEdit="1"/>
          </p:cNvSpPr>
          <p:nvPr/>
        </p:nvSpPr>
        <p:spPr bwMode="auto">
          <a:xfrm>
            <a:off x="1165158" y="2744066"/>
            <a:ext cx="9861684" cy="1939437"/>
          </a:xfrm>
          <a:prstGeom prst="rect">
            <a:avLst/>
          </a:prstGeom>
        </p:spPr>
        <p:txBody>
          <a:bodyPr wrap="none" fromWordArt="1">
            <a:prstTxWarp prst="textPlain">
              <a:avLst>
                <a:gd name="adj" fmla="val 50000"/>
              </a:avLst>
            </a:prstTxWarp>
          </a:bodyPr>
          <a:lstStyle/>
          <a:p>
            <a:pPr algn="ctr"/>
            <a:r>
              <a:rPr lang="vi-VN" sz="3600" b="1" kern="10" dirty="0">
                <a:ln w="6350">
                  <a:solidFill>
                    <a:srgbClr val="003366"/>
                  </a:solidFill>
                  <a:round/>
                  <a:headEnd/>
                  <a:tailEnd/>
                </a:ln>
                <a:solidFill>
                  <a:srgbClr val="FF0000"/>
                </a:solidFill>
                <a:latin typeface="Times New Roman" panose="02020603050405020304" pitchFamily="18" charset="0"/>
                <a:cs typeface="Times New Roman" panose="02020603050405020304" pitchFamily="18" charset="0"/>
              </a:rPr>
              <a:t>CHỦ ĐỀ STEM. BÀI 8: TẾ BÀO NHÂN THỰC</a:t>
            </a:r>
          </a:p>
        </p:txBody>
      </p:sp>
      <p:sp>
        <p:nvSpPr>
          <p:cNvPr id="3" name="Rectangle 2"/>
          <p:cNvSpPr/>
          <p:nvPr/>
        </p:nvSpPr>
        <p:spPr>
          <a:xfrm>
            <a:off x="7620000" y="5257800"/>
            <a:ext cx="3875314" cy="707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Lý</a:t>
            </a:r>
            <a:r>
              <a:rPr lang="en-US" dirty="0" smtClean="0"/>
              <a:t> </a:t>
            </a:r>
            <a:r>
              <a:rPr lang="en-US" dirty="0" err="1" smtClean="0"/>
              <a:t>Thị</a:t>
            </a:r>
            <a:r>
              <a:rPr lang="en-US" dirty="0" smtClean="0"/>
              <a:t> </a:t>
            </a:r>
            <a:r>
              <a:rPr lang="en-US" smtClean="0"/>
              <a:t>Hiền</a:t>
            </a:r>
            <a:endParaRPr lang="en-US"/>
          </a:p>
        </p:txBody>
      </p:sp>
    </p:spTree>
    <p:extLst>
      <p:ext uri="{BB962C8B-B14F-4D97-AF65-F5344CB8AC3E}">
        <p14:creationId xmlns:p14="http://schemas.microsoft.com/office/powerpoint/2010/main" val="16628311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5" presetClass="entr" presetSubtype="0" fill="hold" nodeType="afterEffect">
                                  <p:stCondLst>
                                    <p:cond delay="0"/>
                                  </p:stCondLst>
                                  <p:childTnLst>
                                    <p:set>
                                      <p:cBhvr>
                                        <p:cTn id="6" dur="1" fill="hold">
                                          <p:stCondLst>
                                            <p:cond delay="0"/>
                                          </p:stCondLst>
                                        </p:cTn>
                                        <p:tgtEl>
                                          <p:spTgt spid="40966"/>
                                        </p:tgtEl>
                                        <p:attrNameLst>
                                          <p:attrName>style.visibility</p:attrName>
                                        </p:attrNameLst>
                                      </p:cBhvr>
                                      <p:to>
                                        <p:strVal val="visible"/>
                                      </p:to>
                                    </p:set>
                                    <p:anim calcmode="lin" valueType="num">
                                      <p:cBhvr>
                                        <p:cTn id="7" dur="1000" fill="hold"/>
                                        <p:tgtEl>
                                          <p:spTgt spid="40966"/>
                                        </p:tgtEl>
                                        <p:attrNameLst>
                                          <p:attrName>ppt_w</p:attrName>
                                        </p:attrNameLst>
                                      </p:cBhvr>
                                      <p:tavLst>
                                        <p:tav tm="0">
                                          <p:val>
                                            <p:strVal val="#ppt_w*0.70"/>
                                          </p:val>
                                        </p:tav>
                                        <p:tav tm="100000">
                                          <p:val>
                                            <p:strVal val="#ppt_w"/>
                                          </p:val>
                                        </p:tav>
                                      </p:tavLst>
                                    </p:anim>
                                    <p:anim calcmode="lin" valueType="num">
                                      <p:cBhvr>
                                        <p:cTn id="8" dur="1000" fill="hold"/>
                                        <p:tgtEl>
                                          <p:spTgt spid="40966"/>
                                        </p:tgtEl>
                                        <p:attrNameLst>
                                          <p:attrName>ppt_h</p:attrName>
                                        </p:attrNameLst>
                                      </p:cBhvr>
                                      <p:tavLst>
                                        <p:tav tm="0">
                                          <p:val>
                                            <p:strVal val="#ppt_h"/>
                                          </p:val>
                                        </p:tav>
                                        <p:tav tm="100000">
                                          <p:val>
                                            <p:strVal val="#ppt_h"/>
                                          </p:val>
                                        </p:tav>
                                      </p:tavLst>
                                    </p:anim>
                                    <p:animEffect transition="in" filter="fade">
                                      <p:cBhvr>
                                        <p:cTn id="9" dur="10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 repeatCount="indefinite" fill="hold" display="0">
                  <p:stCondLst>
                    <p:cond delay="indefinite"/>
                  </p:stCondLst>
                  <p:endCondLst>
                    <p:cond evt="onPrev" delay="0">
                      <p:tgtEl>
                        <p:sldTgt/>
                      </p:tgtEl>
                    </p:cond>
                    <p:cond evt="onStopAudio" delay="0">
                      <p:tgtEl>
                        <p:sldTgt/>
                      </p:tgtEl>
                    </p:cond>
                  </p:endCondLst>
                </p:cTn>
                <p:tgtEl>
                  <p:spTgt spid="4096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274" y="0"/>
            <a:ext cx="11668125" cy="2062103"/>
          </a:xfrm>
          <a:prstGeom prst="rect">
            <a:avLst/>
          </a:prstGeom>
        </p:spPr>
        <p:txBody>
          <a:bodyPr wrap="square">
            <a:spAutoFit/>
          </a:bodyPr>
          <a:lstStyle/>
          <a:p>
            <a:pPr algn="ctr"/>
            <a:r>
              <a:rPr lang="en-US" sz="3200" b="1" spc="10" dirty="0">
                <a:solidFill>
                  <a:srgbClr val="FF0000"/>
                </a:solidFill>
                <a:latin typeface="Times New Roman" panose="02020603050405020304" pitchFamily="18" charset="0"/>
                <a:ea typeface="Times New Roman" panose="02020603050405020304" pitchFamily="18" charset="0"/>
              </a:rPr>
              <a:t>(</a:t>
            </a:r>
            <a:r>
              <a:rPr lang="en-US" sz="3200" b="1" spc="10" dirty="0" err="1">
                <a:solidFill>
                  <a:srgbClr val="FF0000"/>
                </a:solidFill>
                <a:latin typeface="Times New Roman" panose="02020603050405020304" pitchFamily="18" charset="0"/>
                <a:ea typeface="Times New Roman" panose="02020603050405020304" pitchFamily="18" charset="0"/>
              </a:rPr>
              <a:t>Nghiên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cứu</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SGK</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quan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sát</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hình</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vẽ</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tế</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bào</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nhân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thực</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tế</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bào</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nhân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sơ</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thảo</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luận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cặp</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đôi</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hoàn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thành</a:t>
            </a:r>
            <a:r>
              <a:rPr lang="en-US" sz="3200" b="1" spc="10" dirty="0">
                <a:solidFill>
                  <a:srgbClr val="FF0000"/>
                </a:solidFill>
                <a:latin typeface="Times New Roman" panose="02020603050405020304" pitchFamily="18" charset="0"/>
                <a:ea typeface="Times New Roman" panose="02020603050405020304" pitchFamily="18" charset="0"/>
              </a:rPr>
              <a:t>) </a:t>
            </a:r>
          </a:p>
          <a:p>
            <a:pPr algn="ctr"/>
            <a:r>
              <a:rPr lang="en-US" sz="3200" b="1" spc="10" dirty="0" err="1">
                <a:solidFill>
                  <a:srgbClr val="002060"/>
                </a:solidFill>
                <a:latin typeface="Times New Roman" panose="02020603050405020304" pitchFamily="18" charset="0"/>
                <a:ea typeface="Times New Roman" panose="02020603050405020304" pitchFamily="18" charset="0"/>
              </a:rPr>
              <a:t>Phiếu</a:t>
            </a:r>
            <a:r>
              <a:rPr lang="en-US" sz="3200" b="1" spc="10" dirty="0">
                <a:solidFill>
                  <a:srgbClr val="002060"/>
                </a:solidFill>
                <a:latin typeface="Times New Roman" panose="02020603050405020304" pitchFamily="18" charset="0"/>
                <a:ea typeface="Times New Roman" panose="02020603050405020304" pitchFamily="18" charset="0"/>
              </a:rPr>
              <a:t> </a:t>
            </a:r>
            <a:r>
              <a:rPr lang="en-US" sz="3200" b="1" spc="10" dirty="0" err="1">
                <a:solidFill>
                  <a:srgbClr val="002060"/>
                </a:solidFill>
                <a:latin typeface="Times New Roman" panose="02020603050405020304" pitchFamily="18" charset="0"/>
                <a:ea typeface="Times New Roman" panose="02020603050405020304" pitchFamily="18" charset="0"/>
              </a:rPr>
              <a:t>học</a:t>
            </a:r>
            <a:r>
              <a:rPr lang="en-US" sz="3200" b="1" spc="10" dirty="0">
                <a:solidFill>
                  <a:srgbClr val="002060"/>
                </a:solidFill>
                <a:latin typeface="Times New Roman" panose="02020603050405020304" pitchFamily="18" charset="0"/>
                <a:ea typeface="Times New Roman" panose="02020603050405020304" pitchFamily="18" charset="0"/>
              </a:rPr>
              <a:t> </a:t>
            </a:r>
            <a:r>
              <a:rPr lang="en-US" sz="3200" b="1" spc="10" dirty="0" err="1">
                <a:solidFill>
                  <a:srgbClr val="002060"/>
                </a:solidFill>
                <a:latin typeface="Times New Roman" panose="02020603050405020304" pitchFamily="18" charset="0"/>
                <a:ea typeface="Times New Roman" panose="02020603050405020304" pitchFamily="18" charset="0"/>
              </a:rPr>
              <a:t>tập</a:t>
            </a:r>
            <a:r>
              <a:rPr lang="en-US" sz="3200" b="1" spc="10" dirty="0">
                <a:solidFill>
                  <a:srgbClr val="002060"/>
                </a:solidFill>
                <a:latin typeface="Times New Roman" panose="02020603050405020304" pitchFamily="18" charset="0"/>
                <a:ea typeface="Times New Roman" panose="02020603050405020304" pitchFamily="18" charset="0"/>
              </a:rPr>
              <a:t> </a:t>
            </a:r>
            <a:r>
              <a:rPr lang="en-US" sz="3200" b="1" spc="10" dirty="0" err="1">
                <a:solidFill>
                  <a:srgbClr val="002060"/>
                </a:solidFill>
                <a:latin typeface="Times New Roman" panose="02020603050405020304" pitchFamily="18" charset="0"/>
                <a:ea typeface="Times New Roman" panose="02020603050405020304" pitchFamily="18" charset="0"/>
              </a:rPr>
              <a:t>số</a:t>
            </a:r>
            <a:r>
              <a:rPr lang="en-US" sz="3200" b="1" spc="10" dirty="0">
                <a:solidFill>
                  <a:srgbClr val="002060"/>
                </a:solidFill>
                <a:latin typeface="Times New Roman" panose="02020603050405020304" pitchFamily="18" charset="0"/>
                <a:ea typeface="Times New Roman" panose="02020603050405020304" pitchFamily="18" charset="0"/>
              </a:rPr>
              <a:t> 1</a:t>
            </a:r>
            <a:r>
              <a:rPr lang="en-US" sz="3200" spc="10" dirty="0">
                <a:solidFill>
                  <a:srgbClr val="002060"/>
                </a:solidFill>
                <a:latin typeface="Times New Roman" panose="02020603050405020304" pitchFamily="18" charset="0"/>
                <a:ea typeface="Times New Roman" panose="02020603050405020304" pitchFamily="18" charset="0"/>
              </a:rPr>
              <a:t>.</a:t>
            </a:r>
          </a:p>
          <a:p>
            <a:pPr algn="ctr"/>
            <a:r>
              <a:rPr lang="en-US" sz="3200" spc="10"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Điểm</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khác</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nhau</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giữa</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tế</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bào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nhân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sơ</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và</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tế</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bào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nhân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thực</a:t>
            </a:r>
            <a:r>
              <a:rPr lang="en-US" sz="3200" dirty="0">
                <a:solidFill>
                  <a:srgbClr val="002060"/>
                </a:solidFill>
                <a:latin typeface="Times New Roman" panose="02020603050405020304" pitchFamily="18" charset="0"/>
                <a:ea typeface="Times New Roman" panose="02020603050405020304" pitchFamily="18" charset="0"/>
              </a:rPr>
              <a:t>.</a:t>
            </a:r>
            <a:endParaRPr lang="vi-VN" sz="3200" dirty="0">
              <a:solidFill>
                <a:srgbClr val="00206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175938126"/>
              </p:ext>
            </p:extLst>
          </p:nvPr>
        </p:nvGraphicFramePr>
        <p:xfrm>
          <a:off x="138112" y="2289426"/>
          <a:ext cx="11353800" cy="3987549"/>
        </p:xfrm>
        <a:graphic>
          <a:graphicData uri="http://schemas.openxmlformats.org/drawingml/2006/table">
            <a:tbl>
              <a:tblPr firstRow="1" firstCol="1" bandRow="1">
                <a:tableStyleId>{5C22544A-7EE6-4342-B048-85BDC9FD1C3A}</a:tableStyleId>
              </a:tblPr>
              <a:tblGrid>
                <a:gridCol w="2236354">
                  <a:extLst>
                    <a:ext uri="{9D8B030D-6E8A-4147-A177-3AD203B41FA5}">
                      <a16:colId xmlns:a16="http://schemas.microsoft.com/office/drawing/2014/main" xmlns="" val="2458110325"/>
                    </a:ext>
                  </a:extLst>
                </a:gridCol>
                <a:gridCol w="4383521">
                  <a:extLst>
                    <a:ext uri="{9D8B030D-6E8A-4147-A177-3AD203B41FA5}">
                      <a16:colId xmlns:a16="http://schemas.microsoft.com/office/drawing/2014/main" xmlns="" val="1103908161"/>
                    </a:ext>
                  </a:extLst>
                </a:gridCol>
                <a:gridCol w="4733925">
                  <a:extLst>
                    <a:ext uri="{9D8B030D-6E8A-4147-A177-3AD203B41FA5}">
                      <a16:colId xmlns:a16="http://schemas.microsoft.com/office/drawing/2014/main" xmlns="" val="120411988"/>
                    </a:ext>
                  </a:extLst>
                </a:gridCol>
              </a:tblGrid>
              <a:tr h="398122">
                <a:tc>
                  <a:txBody>
                    <a:bodyPr/>
                    <a:lstStyle/>
                    <a:p>
                      <a:pPr algn="ctr">
                        <a:lnSpc>
                          <a:spcPct val="107000"/>
                        </a:lnSpc>
                        <a:spcAft>
                          <a:spcPts val="0"/>
                        </a:spcAft>
                        <a:tabLst>
                          <a:tab pos="4759325" algn="l"/>
                        </a:tabLst>
                      </a:pPr>
                      <a:r>
                        <a:rPr lang="en-US" sz="2800" dirty="0" err="1">
                          <a:effectLst/>
                        </a:rPr>
                        <a:t>Đặc</a:t>
                      </a:r>
                      <a:r>
                        <a:rPr lang="en-US" sz="2800" dirty="0">
                          <a:effectLst/>
                        </a:rPr>
                        <a:t> </a:t>
                      </a:r>
                      <a:r>
                        <a:rPr lang="en-US" sz="2800" dirty="0" err="1">
                          <a:effectLst/>
                        </a:rPr>
                        <a:t>điểm</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en-US" sz="2800" dirty="0" err="1">
                          <a:effectLst/>
                        </a:rPr>
                        <a:t>Tế</a:t>
                      </a:r>
                      <a:r>
                        <a:rPr lang="en-US" sz="2800" dirty="0">
                          <a:effectLst/>
                        </a:rPr>
                        <a:t> </a:t>
                      </a:r>
                      <a:r>
                        <a:rPr lang="en-US" sz="2800" dirty="0" err="1">
                          <a:effectLst/>
                        </a:rPr>
                        <a:t>bào</a:t>
                      </a:r>
                      <a:r>
                        <a:rPr lang="en-US" sz="2800" dirty="0">
                          <a:effectLst/>
                        </a:rPr>
                        <a:t> </a:t>
                      </a:r>
                      <a:r>
                        <a:rPr lang="en-US" sz="2800" dirty="0" err="1">
                          <a:effectLst/>
                        </a:rPr>
                        <a:t>nhân</a:t>
                      </a:r>
                      <a:r>
                        <a:rPr lang="en-US" sz="2800" dirty="0">
                          <a:effectLst/>
                        </a:rPr>
                        <a:t> </a:t>
                      </a:r>
                      <a:r>
                        <a:rPr lang="en-US" sz="2800" dirty="0" err="1">
                          <a:effectLst/>
                        </a:rPr>
                        <a:t>sơ</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en-US" sz="2800" dirty="0" err="1">
                          <a:effectLst/>
                        </a:rPr>
                        <a:t>Tế</a:t>
                      </a:r>
                      <a:r>
                        <a:rPr lang="en-US" sz="2800" dirty="0">
                          <a:effectLst/>
                        </a:rPr>
                        <a:t> </a:t>
                      </a:r>
                      <a:r>
                        <a:rPr lang="en-US" sz="2800" dirty="0" err="1">
                          <a:effectLst/>
                        </a:rPr>
                        <a:t>bào</a:t>
                      </a:r>
                      <a:r>
                        <a:rPr lang="en-US" sz="2800" dirty="0">
                          <a:effectLst/>
                        </a:rPr>
                        <a:t> </a:t>
                      </a:r>
                      <a:r>
                        <a:rPr lang="en-US" sz="2800" dirty="0" err="1">
                          <a:effectLst/>
                        </a:rPr>
                        <a:t>nhân</a:t>
                      </a:r>
                      <a:r>
                        <a:rPr lang="en-US" sz="2800" dirty="0">
                          <a:effectLst/>
                        </a:rPr>
                        <a:t> </a:t>
                      </a:r>
                      <a:r>
                        <a:rPr lang="en-US" sz="2800" dirty="0" err="1">
                          <a:effectLst/>
                        </a:rPr>
                        <a:t>thực</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18878613"/>
                  </a:ext>
                </a:extLst>
              </a:tr>
              <a:tr h="398122">
                <a:tc>
                  <a:txBody>
                    <a:bodyPr/>
                    <a:lstStyle/>
                    <a:p>
                      <a:pPr algn="ctr">
                        <a:lnSpc>
                          <a:spcPct val="107000"/>
                        </a:lnSpc>
                        <a:spcAft>
                          <a:spcPts val="0"/>
                        </a:spcAft>
                        <a:tabLst>
                          <a:tab pos="4759325" algn="l"/>
                        </a:tabLst>
                      </a:pPr>
                      <a:r>
                        <a:rPr lang="en-US" sz="2800" dirty="0">
                          <a:effectLst/>
                        </a:rPr>
                        <a:t>1. </a:t>
                      </a:r>
                      <a:r>
                        <a:rPr lang="en-US" sz="2800" dirty="0" err="1">
                          <a:effectLst/>
                        </a:rPr>
                        <a:t>Kích</a:t>
                      </a:r>
                      <a:r>
                        <a:rPr lang="en-US" sz="2800" dirty="0">
                          <a:effectLst/>
                        </a:rPr>
                        <a:t> </a:t>
                      </a:r>
                      <a:r>
                        <a:rPr lang="en-US" sz="2800" dirty="0" err="1">
                          <a:effectLst/>
                        </a:rPr>
                        <a:t>thước</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81421288"/>
                  </a:ext>
                </a:extLst>
              </a:tr>
              <a:tr h="398122">
                <a:tc>
                  <a:txBody>
                    <a:bodyPr/>
                    <a:lstStyle/>
                    <a:p>
                      <a:pPr algn="ctr">
                        <a:lnSpc>
                          <a:spcPct val="107000"/>
                        </a:lnSpc>
                        <a:spcAft>
                          <a:spcPts val="0"/>
                        </a:spcAft>
                        <a:tabLst>
                          <a:tab pos="4759325" algn="l"/>
                        </a:tabLst>
                      </a:pPr>
                      <a:r>
                        <a:rPr lang="en-US" sz="2800" dirty="0">
                          <a:effectLst/>
                        </a:rPr>
                        <a:t>2. </a:t>
                      </a:r>
                      <a:r>
                        <a:rPr lang="en-US" sz="2800" dirty="0" err="1">
                          <a:effectLst/>
                        </a:rPr>
                        <a:t>Cấu</a:t>
                      </a:r>
                      <a:r>
                        <a:rPr lang="en-US" sz="2800" dirty="0">
                          <a:effectLst/>
                        </a:rPr>
                        <a:t> </a:t>
                      </a:r>
                      <a:r>
                        <a:rPr lang="en-US" sz="2800" dirty="0" err="1">
                          <a:effectLst/>
                        </a:rPr>
                        <a:t>trúc</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a:effectLst/>
                        </a:rPr>
                        <a:t> </a:t>
                      </a:r>
                      <a:endParaRPr lang="vi-VN" sz="280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76774275"/>
                  </a:ext>
                </a:extLst>
              </a:tr>
              <a:tr h="398122">
                <a:tc>
                  <a:txBody>
                    <a:bodyPr/>
                    <a:lstStyle/>
                    <a:p>
                      <a:pPr algn="ctr">
                        <a:lnSpc>
                          <a:spcPct val="107000"/>
                        </a:lnSpc>
                        <a:spcAft>
                          <a:spcPts val="0"/>
                        </a:spcAft>
                        <a:tabLst>
                          <a:tab pos="4759325" algn="l"/>
                        </a:tabLst>
                      </a:pPr>
                      <a:r>
                        <a:rPr lang="en-US" sz="2800" dirty="0">
                          <a:effectLst/>
                        </a:rPr>
                        <a:t>3. </a:t>
                      </a:r>
                      <a:r>
                        <a:rPr lang="en-US" sz="2800" dirty="0" err="1">
                          <a:effectLst/>
                        </a:rPr>
                        <a:t>Màng</a:t>
                      </a:r>
                      <a:r>
                        <a:rPr lang="en-US" sz="2800" dirty="0">
                          <a:effectLst/>
                        </a:rPr>
                        <a:t> </a:t>
                      </a:r>
                      <a:r>
                        <a:rPr lang="en-US" sz="2800" dirty="0" err="1">
                          <a:effectLst/>
                        </a:rPr>
                        <a:t>nhân</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a:effectLst/>
                        </a:rPr>
                        <a:t> </a:t>
                      </a:r>
                      <a:endParaRPr lang="vi-VN" sz="280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96302629"/>
                  </a:ext>
                </a:extLst>
              </a:tr>
              <a:tr h="814728">
                <a:tc>
                  <a:txBody>
                    <a:bodyPr/>
                    <a:lstStyle/>
                    <a:p>
                      <a:pPr algn="ctr">
                        <a:lnSpc>
                          <a:spcPct val="107000"/>
                        </a:lnSpc>
                        <a:spcAft>
                          <a:spcPts val="0"/>
                        </a:spcAft>
                        <a:tabLst>
                          <a:tab pos="4759325" algn="l"/>
                        </a:tabLst>
                      </a:pPr>
                      <a:r>
                        <a:rPr lang="en-US" sz="2800" dirty="0">
                          <a:effectLst/>
                        </a:rPr>
                        <a:t>4. </a:t>
                      </a:r>
                      <a:r>
                        <a:rPr lang="en-US" sz="2800" dirty="0" err="1">
                          <a:effectLst/>
                        </a:rPr>
                        <a:t>Hệ</a:t>
                      </a:r>
                      <a:r>
                        <a:rPr lang="en-US" sz="2800" dirty="0">
                          <a:effectLst/>
                        </a:rPr>
                        <a:t> </a:t>
                      </a:r>
                      <a:r>
                        <a:rPr lang="en-US" sz="2800" dirty="0" err="1">
                          <a:effectLst/>
                        </a:rPr>
                        <a:t>thống</a:t>
                      </a:r>
                      <a:r>
                        <a:rPr lang="en-US" sz="2800" dirty="0">
                          <a:effectLst/>
                        </a:rPr>
                        <a:t> </a:t>
                      </a:r>
                      <a:r>
                        <a:rPr lang="en-US" sz="2800" dirty="0" err="1">
                          <a:effectLst/>
                        </a:rPr>
                        <a:t>nội</a:t>
                      </a:r>
                      <a:r>
                        <a:rPr lang="en-US" sz="2800" dirty="0">
                          <a:effectLst/>
                        </a:rPr>
                        <a:t> </a:t>
                      </a:r>
                      <a:r>
                        <a:rPr lang="en-US" sz="2800" dirty="0" err="1">
                          <a:effectLst/>
                        </a:rPr>
                        <a:t>màng</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31255032"/>
                  </a:ext>
                </a:extLst>
              </a:tr>
              <a:tr h="1231333">
                <a:tc>
                  <a:txBody>
                    <a:bodyPr/>
                    <a:lstStyle/>
                    <a:p>
                      <a:pPr algn="ctr">
                        <a:lnSpc>
                          <a:spcPct val="107000"/>
                        </a:lnSpc>
                        <a:spcAft>
                          <a:spcPts val="0"/>
                        </a:spcAft>
                        <a:tabLst>
                          <a:tab pos="4759325" algn="l"/>
                        </a:tabLst>
                      </a:pPr>
                      <a:r>
                        <a:rPr lang="en-US" sz="2800">
                          <a:effectLst/>
                        </a:rPr>
                        <a:t>5. Các bào quan có màng bao bọc</a:t>
                      </a:r>
                      <a:endParaRPr lang="vi-VN" sz="280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19682857"/>
                  </a:ext>
                </a:extLst>
              </a:tr>
            </a:tbl>
          </a:graphicData>
        </a:graphic>
      </p:graphicFrame>
    </p:spTree>
    <p:extLst>
      <p:ext uri="{BB962C8B-B14F-4D97-AF65-F5344CB8AC3E}">
        <p14:creationId xmlns:p14="http://schemas.microsoft.com/office/powerpoint/2010/main" val="3696904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98539333"/>
              </p:ext>
            </p:extLst>
          </p:nvPr>
        </p:nvGraphicFramePr>
        <p:xfrm>
          <a:off x="371476" y="3783578"/>
          <a:ext cx="11487151" cy="3074419"/>
        </p:xfrm>
        <a:graphic>
          <a:graphicData uri="http://schemas.openxmlformats.org/drawingml/2006/table">
            <a:tbl>
              <a:tblPr firstRow="1" firstCol="1" bandRow="1">
                <a:tableStyleId>{5C22544A-7EE6-4342-B048-85BDC9FD1C3A}</a:tableStyleId>
              </a:tblPr>
              <a:tblGrid>
                <a:gridCol w="4439468">
                  <a:extLst>
                    <a:ext uri="{9D8B030D-6E8A-4147-A177-3AD203B41FA5}">
                      <a16:colId xmlns:a16="http://schemas.microsoft.com/office/drawing/2014/main" xmlns="" val="3486210321"/>
                    </a:ext>
                  </a:extLst>
                </a:gridCol>
                <a:gridCol w="3483473">
                  <a:extLst>
                    <a:ext uri="{9D8B030D-6E8A-4147-A177-3AD203B41FA5}">
                      <a16:colId xmlns:a16="http://schemas.microsoft.com/office/drawing/2014/main" xmlns="" val="715776824"/>
                    </a:ext>
                  </a:extLst>
                </a:gridCol>
                <a:gridCol w="3564210">
                  <a:extLst>
                    <a:ext uri="{9D8B030D-6E8A-4147-A177-3AD203B41FA5}">
                      <a16:colId xmlns:a16="http://schemas.microsoft.com/office/drawing/2014/main" xmlns="" val="1730188512"/>
                    </a:ext>
                  </a:extLst>
                </a:gridCol>
              </a:tblGrid>
              <a:tr h="390871">
                <a:tc>
                  <a:txBody>
                    <a:bodyPr/>
                    <a:lstStyle/>
                    <a:p>
                      <a:pPr algn="l">
                        <a:lnSpc>
                          <a:spcPct val="107000"/>
                        </a:lnSpc>
                        <a:spcAft>
                          <a:spcPts val="0"/>
                        </a:spcAft>
                        <a:tabLst>
                          <a:tab pos="4759325" algn="l"/>
                        </a:tabLst>
                      </a:pPr>
                      <a:r>
                        <a:rPr lang="en-US" sz="2800" dirty="0" err="1">
                          <a:solidFill>
                            <a:srgbClr val="FF0000"/>
                          </a:solidFill>
                          <a:effectLst/>
                        </a:rPr>
                        <a:t>Đặc</a:t>
                      </a:r>
                      <a:r>
                        <a:rPr lang="en-US" sz="2800" dirty="0">
                          <a:solidFill>
                            <a:srgbClr val="FF0000"/>
                          </a:solidFill>
                          <a:effectLst/>
                        </a:rPr>
                        <a:t> </a:t>
                      </a:r>
                      <a:r>
                        <a:rPr lang="en-US" sz="2800" dirty="0" err="1">
                          <a:solidFill>
                            <a:srgbClr val="FF0000"/>
                          </a:solidFill>
                          <a:effectLst/>
                        </a:rPr>
                        <a:t>điểm</a:t>
                      </a:r>
                      <a:endParaRPr lang="vi-VN" sz="2800" dirty="0">
                        <a:solidFill>
                          <a:srgbClr val="FF000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en-US" sz="2800" dirty="0" err="1">
                          <a:solidFill>
                            <a:srgbClr val="FF0000"/>
                          </a:solidFill>
                          <a:effectLst/>
                        </a:rPr>
                        <a:t>Tế</a:t>
                      </a:r>
                      <a:r>
                        <a:rPr lang="en-US" sz="2800" dirty="0">
                          <a:solidFill>
                            <a:srgbClr val="FF0000"/>
                          </a:solidFill>
                          <a:effectLst/>
                        </a:rPr>
                        <a:t> </a:t>
                      </a:r>
                      <a:r>
                        <a:rPr lang="en-US" sz="2800" dirty="0" err="1">
                          <a:solidFill>
                            <a:srgbClr val="FF0000"/>
                          </a:solidFill>
                          <a:effectLst/>
                        </a:rPr>
                        <a:t>bào</a:t>
                      </a:r>
                      <a:r>
                        <a:rPr lang="en-US" sz="2800" dirty="0">
                          <a:solidFill>
                            <a:srgbClr val="FF0000"/>
                          </a:solidFill>
                          <a:effectLst/>
                        </a:rPr>
                        <a:t> </a:t>
                      </a:r>
                      <a:r>
                        <a:rPr lang="en-US" sz="2800" dirty="0" err="1">
                          <a:solidFill>
                            <a:srgbClr val="FF0000"/>
                          </a:solidFill>
                          <a:effectLst/>
                        </a:rPr>
                        <a:t>nhân</a:t>
                      </a:r>
                      <a:r>
                        <a:rPr lang="en-US" sz="2800" dirty="0">
                          <a:solidFill>
                            <a:srgbClr val="FF0000"/>
                          </a:solidFill>
                          <a:effectLst/>
                        </a:rPr>
                        <a:t> </a:t>
                      </a:r>
                      <a:r>
                        <a:rPr lang="en-US" sz="2800" dirty="0" err="1">
                          <a:solidFill>
                            <a:srgbClr val="FF0000"/>
                          </a:solidFill>
                          <a:effectLst/>
                        </a:rPr>
                        <a:t>sơ</a:t>
                      </a:r>
                      <a:endParaRPr lang="vi-VN" sz="2800" dirty="0">
                        <a:solidFill>
                          <a:srgbClr val="FF000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en-US" sz="2800" dirty="0" err="1">
                          <a:solidFill>
                            <a:srgbClr val="FF0000"/>
                          </a:solidFill>
                          <a:effectLst/>
                        </a:rPr>
                        <a:t>Tế</a:t>
                      </a:r>
                      <a:r>
                        <a:rPr lang="en-US" sz="2800" dirty="0">
                          <a:solidFill>
                            <a:srgbClr val="FF0000"/>
                          </a:solidFill>
                          <a:effectLst/>
                        </a:rPr>
                        <a:t> </a:t>
                      </a:r>
                      <a:r>
                        <a:rPr lang="en-US" sz="2800" dirty="0" err="1">
                          <a:solidFill>
                            <a:srgbClr val="FF0000"/>
                          </a:solidFill>
                          <a:effectLst/>
                        </a:rPr>
                        <a:t>bào</a:t>
                      </a:r>
                      <a:r>
                        <a:rPr lang="en-US" sz="2800" dirty="0">
                          <a:solidFill>
                            <a:srgbClr val="FF0000"/>
                          </a:solidFill>
                          <a:effectLst/>
                        </a:rPr>
                        <a:t> </a:t>
                      </a:r>
                      <a:r>
                        <a:rPr lang="en-US" sz="2800" dirty="0" err="1">
                          <a:solidFill>
                            <a:srgbClr val="FF0000"/>
                          </a:solidFill>
                          <a:effectLst/>
                        </a:rPr>
                        <a:t>nhân</a:t>
                      </a:r>
                      <a:r>
                        <a:rPr lang="en-US" sz="2800" dirty="0">
                          <a:solidFill>
                            <a:srgbClr val="FF0000"/>
                          </a:solidFill>
                          <a:effectLst/>
                        </a:rPr>
                        <a:t> </a:t>
                      </a:r>
                      <a:r>
                        <a:rPr lang="en-US" sz="2800" dirty="0" err="1">
                          <a:solidFill>
                            <a:srgbClr val="FF0000"/>
                          </a:solidFill>
                          <a:effectLst/>
                        </a:rPr>
                        <a:t>thực</a:t>
                      </a:r>
                      <a:endParaRPr lang="vi-VN" sz="2800" dirty="0">
                        <a:solidFill>
                          <a:srgbClr val="FF000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38514256"/>
                  </a:ext>
                </a:extLst>
              </a:tr>
              <a:tr h="390871">
                <a:tc>
                  <a:txBody>
                    <a:bodyPr/>
                    <a:lstStyle/>
                    <a:p>
                      <a:pPr algn="l">
                        <a:lnSpc>
                          <a:spcPct val="107000"/>
                        </a:lnSpc>
                        <a:spcAft>
                          <a:spcPts val="0"/>
                        </a:spcAft>
                        <a:tabLst>
                          <a:tab pos="4759325" algn="l"/>
                        </a:tabLst>
                      </a:pPr>
                      <a:r>
                        <a:rPr lang="en-US" sz="2800" dirty="0">
                          <a:effectLst/>
                        </a:rPr>
                        <a:t>1. </a:t>
                      </a:r>
                      <a:r>
                        <a:rPr lang="en-US" sz="2800" dirty="0" err="1">
                          <a:effectLst/>
                        </a:rPr>
                        <a:t>Kích</a:t>
                      </a:r>
                      <a:r>
                        <a:rPr lang="en-US" sz="2800" dirty="0">
                          <a:effectLst/>
                        </a:rPr>
                        <a:t> </a:t>
                      </a:r>
                      <a:r>
                        <a:rPr lang="en-US" sz="2800" dirty="0" err="1">
                          <a:effectLst/>
                        </a:rPr>
                        <a:t>thước</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54623204"/>
                  </a:ext>
                </a:extLst>
              </a:tr>
              <a:tr h="390871">
                <a:tc>
                  <a:txBody>
                    <a:bodyPr/>
                    <a:lstStyle/>
                    <a:p>
                      <a:pPr algn="l">
                        <a:lnSpc>
                          <a:spcPct val="107000"/>
                        </a:lnSpc>
                        <a:spcAft>
                          <a:spcPts val="0"/>
                        </a:spcAft>
                        <a:tabLst>
                          <a:tab pos="4759325" algn="l"/>
                        </a:tabLst>
                      </a:pPr>
                      <a:r>
                        <a:rPr lang="en-US" sz="2800" dirty="0">
                          <a:effectLst/>
                        </a:rPr>
                        <a:t>2. </a:t>
                      </a:r>
                      <a:r>
                        <a:rPr lang="en-US" sz="2800" dirty="0" err="1">
                          <a:effectLst/>
                        </a:rPr>
                        <a:t>Cấu</a:t>
                      </a:r>
                      <a:r>
                        <a:rPr lang="en-US" sz="2800" dirty="0">
                          <a:effectLst/>
                        </a:rPr>
                        <a:t> </a:t>
                      </a:r>
                      <a:r>
                        <a:rPr lang="en-US" sz="2800" dirty="0" err="1">
                          <a:effectLst/>
                        </a:rPr>
                        <a:t>trúc</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92180836"/>
                  </a:ext>
                </a:extLst>
              </a:tr>
              <a:tr h="390871">
                <a:tc>
                  <a:txBody>
                    <a:bodyPr/>
                    <a:lstStyle/>
                    <a:p>
                      <a:pPr algn="l">
                        <a:lnSpc>
                          <a:spcPct val="107000"/>
                        </a:lnSpc>
                        <a:spcAft>
                          <a:spcPts val="0"/>
                        </a:spcAft>
                        <a:tabLst>
                          <a:tab pos="4759325" algn="l"/>
                        </a:tabLst>
                      </a:pPr>
                      <a:r>
                        <a:rPr lang="en-US" sz="2800" dirty="0">
                          <a:effectLst/>
                        </a:rPr>
                        <a:t>3. </a:t>
                      </a:r>
                      <a:r>
                        <a:rPr lang="en-US" sz="2800" dirty="0" err="1">
                          <a:effectLst/>
                        </a:rPr>
                        <a:t>Màng</a:t>
                      </a:r>
                      <a:r>
                        <a:rPr lang="en-US" sz="2800" dirty="0">
                          <a:effectLst/>
                        </a:rPr>
                        <a:t> </a:t>
                      </a:r>
                      <a:r>
                        <a:rPr lang="en-US" sz="2800" dirty="0" err="1">
                          <a:effectLst/>
                        </a:rPr>
                        <a:t>nhân</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29413978"/>
                  </a:ext>
                </a:extLst>
              </a:tr>
              <a:tr h="390871">
                <a:tc>
                  <a:txBody>
                    <a:bodyPr/>
                    <a:lstStyle/>
                    <a:p>
                      <a:pPr algn="l">
                        <a:lnSpc>
                          <a:spcPct val="107000"/>
                        </a:lnSpc>
                        <a:spcAft>
                          <a:spcPts val="0"/>
                        </a:spcAft>
                        <a:tabLst>
                          <a:tab pos="4759325" algn="l"/>
                        </a:tabLst>
                      </a:pPr>
                      <a:r>
                        <a:rPr lang="en-US" sz="2800" dirty="0">
                          <a:effectLst/>
                        </a:rPr>
                        <a:t>4. </a:t>
                      </a:r>
                      <a:r>
                        <a:rPr lang="en-US" sz="2800" dirty="0" err="1">
                          <a:effectLst/>
                        </a:rPr>
                        <a:t>Hệ</a:t>
                      </a:r>
                      <a:r>
                        <a:rPr lang="en-US" sz="2800" dirty="0">
                          <a:effectLst/>
                        </a:rPr>
                        <a:t> </a:t>
                      </a:r>
                      <a:r>
                        <a:rPr lang="en-US" sz="2800" dirty="0" err="1">
                          <a:effectLst/>
                        </a:rPr>
                        <a:t>thống</a:t>
                      </a:r>
                      <a:r>
                        <a:rPr lang="en-US" sz="2800" dirty="0">
                          <a:effectLst/>
                        </a:rPr>
                        <a:t> </a:t>
                      </a:r>
                      <a:r>
                        <a:rPr lang="en-US" sz="2800" dirty="0" err="1">
                          <a:effectLst/>
                        </a:rPr>
                        <a:t>nội</a:t>
                      </a:r>
                      <a:r>
                        <a:rPr lang="en-US" sz="2800" dirty="0">
                          <a:effectLst/>
                        </a:rPr>
                        <a:t> </a:t>
                      </a:r>
                      <a:r>
                        <a:rPr lang="en-US" sz="2800" dirty="0" err="1">
                          <a:effectLst/>
                        </a:rPr>
                        <a:t>màng</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23633107"/>
                  </a:ext>
                </a:extLst>
              </a:tr>
              <a:tr h="799888">
                <a:tc>
                  <a:txBody>
                    <a:bodyPr/>
                    <a:lstStyle/>
                    <a:p>
                      <a:pPr algn="l">
                        <a:lnSpc>
                          <a:spcPct val="107000"/>
                        </a:lnSpc>
                        <a:spcAft>
                          <a:spcPts val="0"/>
                        </a:spcAft>
                        <a:tabLst>
                          <a:tab pos="4759325" algn="l"/>
                        </a:tabLst>
                      </a:pPr>
                      <a:r>
                        <a:rPr lang="en-US" sz="2800" dirty="0">
                          <a:effectLst/>
                        </a:rPr>
                        <a:t>5. </a:t>
                      </a:r>
                      <a:r>
                        <a:rPr lang="en-US" sz="2800" dirty="0" err="1">
                          <a:effectLst/>
                        </a:rPr>
                        <a:t>Các</a:t>
                      </a:r>
                      <a:r>
                        <a:rPr lang="en-US" sz="2800" dirty="0">
                          <a:effectLst/>
                        </a:rPr>
                        <a:t> </a:t>
                      </a:r>
                      <a:r>
                        <a:rPr lang="en-US" sz="2800" dirty="0" err="1">
                          <a:effectLst/>
                        </a:rPr>
                        <a:t>bào</a:t>
                      </a:r>
                      <a:r>
                        <a:rPr lang="en-US" sz="2800" dirty="0">
                          <a:effectLst/>
                        </a:rPr>
                        <a:t> </a:t>
                      </a:r>
                      <a:r>
                        <a:rPr lang="en-US" sz="2800" dirty="0" err="1">
                          <a:effectLst/>
                        </a:rPr>
                        <a:t>quan</a:t>
                      </a:r>
                      <a:r>
                        <a:rPr lang="en-US" sz="2800" dirty="0">
                          <a:effectLst/>
                        </a:rPr>
                        <a:t> </a:t>
                      </a:r>
                      <a:r>
                        <a:rPr lang="en-US" sz="2800" dirty="0" err="1">
                          <a:effectLst/>
                        </a:rPr>
                        <a:t>có</a:t>
                      </a:r>
                      <a:r>
                        <a:rPr lang="en-US" sz="2800" dirty="0">
                          <a:effectLst/>
                        </a:rPr>
                        <a:t> </a:t>
                      </a:r>
                      <a:r>
                        <a:rPr lang="en-US" sz="2800" dirty="0" err="1">
                          <a:effectLst/>
                        </a:rPr>
                        <a:t>màng</a:t>
                      </a:r>
                      <a:r>
                        <a:rPr lang="en-US" sz="2800" dirty="0">
                          <a:effectLst/>
                        </a:rPr>
                        <a:t> </a:t>
                      </a:r>
                      <a:r>
                        <a:rPr lang="en-US" sz="2800" dirty="0" err="1">
                          <a:effectLst/>
                        </a:rPr>
                        <a:t>bao</a:t>
                      </a:r>
                      <a:r>
                        <a:rPr lang="en-US" sz="2800" dirty="0">
                          <a:effectLst/>
                        </a:rPr>
                        <a:t> </a:t>
                      </a:r>
                      <a:r>
                        <a:rPr lang="en-US" sz="2800" dirty="0" err="1">
                          <a:effectLst/>
                        </a:rPr>
                        <a:t>bọc</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53406408"/>
                  </a:ext>
                </a:extLst>
              </a:tr>
            </a:tbl>
          </a:graphicData>
        </a:graphic>
      </p:graphicFrame>
      <p:sp>
        <p:nvSpPr>
          <p:cNvPr id="3" name="TextBox 2"/>
          <p:cNvSpPr txBox="1"/>
          <p:nvPr/>
        </p:nvSpPr>
        <p:spPr>
          <a:xfrm>
            <a:off x="3305176" y="52386"/>
            <a:ext cx="5762624" cy="584775"/>
          </a:xfrm>
          <a:prstGeom prst="rect">
            <a:avLst/>
          </a:prstGeom>
          <a:noFill/>
        </p:spPr>
        <p:txBody>
          <a:bodyPr wrap="square" rtlCol="0">
            <a:spAutoFit/>
          </a:bodyPr>
          <a:lstStyle/>
          <a:p>
            <a:r>
              <a:rPr lang="vi-VN" sz="3200" b="1" dirty="0">
                <a:solidFill>
                  <a:srgbClr val="FF0000"/>
                </a:solidFill>
              </a:rPr>
              <a:t>Đáp án phiếu học tập số 1</a:t>
            </a:r>
          </a:p>
        </p:txBody>
      </p:sp>
      <p:graphicFrame>
        <p:nvGraphicFramePr>
          <p:cNvPr id="5" name="Object 4"/>
          <p:cNvGraphicFramePr>
            <a:graphicFrameLocks noChangeAspect="1"/>
          </p:cNvGraphicFramePr>
          <p:nvPr>
            <p:extLst>
              <p:ext uri="{D42A27DB-BD31-4B8C-83A1-F6EECF244321}">
                <p14:modId xmlns:p14="http://schemas.microsoft.com/office/powerpoint/2010/main" val="575479411"/>
              </p:ext>
            </p:extLst>
          </p:nvPr>
        </p:nvGraphicFramePr>
        <p:xfrm>
          <a:off x="161928" y="52386"/>
          <a:ext cx="5734048" cy="3552825"/>
        </p:xfrm>
        <a:graphic>
          <a:graphicData uri="http://schemas.openxmlformats.org/presentationml/2006/ole">
            <mc:AlternateContent xmlns:mc="http://schemas.openxmlformats.org/markup-compatibility/2006">
              <mc:Choice xmlns:v="urn:schemas-microsoft-com:vml" Requires="v">
                <p:oleObj spid="_x0000_s1026" name="Ảnh Bitmap" r:id="rId3" imgW="3723810" imgH="1857143" progId="Paint.Picture">
                  <p:embed/>
                </p:oleObj>
              </mc:Choice>
              <mc:Fallback>
                <p:oleObj name="Ảnh Bitmap" r:id="rId3" imgW="3723810" imgH="1857143" progId="Paint.Picture">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8" y="52386"/>
                        <a:ext cx="5734048" cy="3552825"/>
                      </a:xfrm>
                      <a:prstGeom prst="rect">
                        <a:avLst/>
                      </a:prstGeom>
                      <a:noFill/>
                    </p:spPr>
                  </p:pic>
                </p:oleObj>
              </mc:Fallback>
            </mc:AlternateContent>
          </a:graphicData>
        </a:graphic>
      </p:graphicFrame>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6029325" y="52387"/>
            <a:ext cx="6076950" cy="3552824"/>
          </a:xfrm>
          <a:prstGeom prst="rect">
            <a:avLst/>
          </a:prstGeom>
        </p:spPr>
      </p:pic>
      <p:sp>
        <p:nvSpPr>
          <p:cNvPr id="6" name="TextBox 5"/>
          <p:cNvSpPr txBox="1"/>
          <p:nvPr/>
        </p:nvSpPr>
        <p:spPr>
          <a:xfrm>
            <a:off x="5676900" y="4254500"/>
            <a:ext cx="1866900" cy="523220"/>
          </a:xfrm>
          <a:prstGeom prst="rect">
            <a:avLst/>
          </a:prstGeom>
          <a:noFill/>
        </p:spPr>
        <p:txBody>
          <a:bodyPr wrap="square" rtlCol="0">
            <a:spAutoFit/>
          </a:bodyPr>
          <a:lstStyle/>
          <a:p>
            <a:pPr algn="ctr"/>
            <a:r>
              <a:rPr lang="en-US" sz="2800" b="1" dirty="0" err="1"/>
              <a:t>Nhỏ</a:t>
            </a:r>
            <a:endParaRPr lang="vi-VN" sz="2800" dirty="0"/>
          </a:p>
        </p:txBody>
      </p:sp>
      <p:sp>
        <p:nvSpPr>
          <p:cNvPr id="8" name="TextBox 7"/>
          <p:cNvSpPr txBox="1"/>
          <p:nvPr/>
        </p:nvSpPr>
        <p:spPr>
          <a:xfrm>
            <a:off x="8559800" y="4254500"/>
            <a:ext cx="1866900" cy="523220"/>
          </a:xfrm>
          <a:prstGeom prst="rect">
            <a:avLst/>
          </a:prstGeom>
          <a:noFill/>
        </p:spPr>
        <p:txBody>
          <a:bodyPr wrap="square" rtlCol="0">
            <a:spAutoFit/>
          </a:bodyPr>
          <a:lstStyle/>
          <a:p>
            <a:pPr algn="ctr"/>
            <a:r>
              <a:rPr lang="en-US" sz="2800" b="1" dirty="0" err="1"/>
              <a:t>Lớn</a:t>
            </a:r>
            <a:endParaRPr lang="vi-VN" sz="2800" dirty="0"/>
          </a:p>
        </p:txBody>
      </p:sp>
      <p:sp>
        <p:nvSpPr>
          <p:cNvPr id="9" name="TextBox 8"/>
          <p:cNvSpPr txBox="1"/>
          <p:nvPr/>
        </p:nvSpPr>
        <p:spPr>
          <a:xfrm>
            <a:off x="5708650" y="4694477"/>
            <a:ext cx="1866900" cy="523220"/>
          </a:xfrm>
          <a:prstGeom prst="rect">
            <a:avLst/>
          </a:prstGeom>
          <a:noFill/>
        </p:spPr>
        <p:txBody>
          <a:bodyPr wrap="square" rtlCol="0">
            <a:spAutoFit/>
          </a:bodyPr>
          <a:lstStyle/>
          <a:p>
            <a:pPr algn="ctr"/>
            <a:r>
              <a:rPr lang="en-US" sz="2800" b="1" dirty="0" err="1"/>
              <a:t>Đơn</a:t>
            </a:r>
            <a:r>
              <a:rPr lang="en-US" sz="2800" b="1" dirty="0"/>
              <a:t> </a:t>
            </a:r>
            <a:r>
              <a:rPr lang="en-US" sz="2800" b="1" dirty="0" err="1"/>
              <a:t>giản</a:t>
            </a:r>
            <a:endParaRPr lang="vi-VN" sz="2800" dirty="0"/>
          </a:p>
        </p:txBody>
      </p:sp>
      <p:sp>
        <p:nvSpPr>
          <p:cNvPr id="10" name="TextBox 9"/>
          <p:cNvSpPr txBox="1"/>
          <p:nvPr/>
        </p:nvSpPr>
        <p:spPr>
          <a:xfrm>
            <a:off x="8602664" y="4751827"/>
            <a:ext cx="1866900" cy="523220"/>
          </a:xfrm>
          <a:prstGeom prst="rect">
            <a:avLst/>
          </a:prstGeom>
          <a:noFill/>
        </p:spPr>
        <p:txBody>
          <a:bodyPr wrap="square" rtlCol="0">
            <a:spAutoFit/>
          </a:bodyPr>
          <a:lstStyle/>
          <a:p>
            <a:pPr algn="ctr"/>
            <a:r>
              <a:rPr lang="en-US" sz="2800" b="1" dirty="0" err="1"/>
              <a:t>Phức</a:t>
            </a:r>
            <a:r>
              <a:rPr lang="en-US" sz="2800" b="1" dirty="0"/>
              <a:t> </a:t>
            </a:r>
            <a:r>
              <a:rPr lang="en-US" sz="2800" b="1" dirty="0" err="1"/>
              <a:t>tạp</a:t>
            </a:r>
            <a:endParaRPr lang="vi-VN" sz="2800" dirty="0"/>
          </a:p>
        </p:txBody>
      </p:sp>
      <p:sp>
        <p:nvSpPr>
          <p:cNvPr id="11" name="TextBox 10"/>
          <p:cNvSpPr txBox="1"/>
          <p:nvPr/>
        </p:nvSpPr>
        <p:spPr>
          <a:xfrm>
            <a:off x="5676900" y="5165399"/>
            <a:ext cx="1866900" cy="523220"/>
          </a:xfrm>
          <a:prstGeom prst="rect">
            <a:avLst/>
          </a:prstGeom>
          <a:noFill/>
        </p:spPr>
        <p:txBody>
          <a:bodyPr wrap="square" rtlCol="0">
            <a:spAutoFit/>
          </a:bodyPr>
          <a:lstStyle/>
          <a:p>
            <a:pPr algn="ctr"/>
            <a:r>
              <a:rPr lang="en-US" sz="2800" b="1" dirty="0" err="1"/>
              <a:t>Không</a:t>
            </a:r>
            <a:endParaRPr lang="vi-VN" sz="2800" dirty="0"/>
          </a:p>
        </p:txBody>
      </p:sp>
      <p:sp>
        <p:nvSpPr>
          <p:cNvPr id="12" name="TextBox 11"/>
          <p:cNvSpPr txBox="1"/>
          <p:nvPr/>
        </p:nvSpPr>
        <p:spPr>
          <a:xfrm>
            <a:off x="8683627" y="5172233"/>
            <a:ext cx="1866900" cy="523220"/>
          </a:xfrm>
          <a:prstGeom prst="rect">
            <a:avLst/>
          </a:prstGeom>
          <a:noFill/>
        </p:spPr>
        <p:txBody>
          <a:bodyPr wrap="square" rtlCol="0">
            <a:spAutoFit/>
          </a:bodyPr>
          <a:lstStyle/>
          <a:p>
            <a:pPr algn="ctr"/>
            <a:r>
              <a:rPr lang="en-US" sz="2800" b="1" dirty="0" err="1"/>
              <a:t>Có</a:t>
            </a:r>
            <a:endParaRPr lang="vi-VN" sz="2800" dirty="0"/>
          </a:p>
        </p:txBody>
      </p:sp>
      <p:sp>
        <p:nvSpPr>
          <p:cNvPr id="13" name="TextBox 12"/>
          <p:cNvSpPr txBox="1"/>
          <p:nvPr/>
        </p:nvSpPr>
        <p:spPr>
          <a:xfrm>
            <a:off x="5757863" y="5549246"/>
            <a:ext cx="1866900" cy="523220"/>
          </a:xfrm>
          <a:prstGeom prst="rect">
            <a:avLst/>
          </a:prstGeom>
          <a:noFill/>
        </p:spPr>
        <p:txBody>
          <a:bodyPr wrap="square" rtlCol="0">
            <a:spAutoFit/>
          </a:bodyPr>
          <a:lstStyle/>
          <a:p>
            <a:pPr algn="ctr"/>
            <a:r>
              <a:rPr lang="en-US" sz="2800" b="1" dirty="0" err="1"/>
              <a:t>Không</a:t>
            </a:r>
            <a:endParaRPr lang="vi-VN" sz="2800" dirty="0"/>
          </a:p>
        </p:txBody>
      </p:sp>
      <p:sp>
        <p:nvSpPr>
          <p:cNvPr id="14" name="TextBox 13"/>
          <p:cNvSpPr txBox="1"/>
          <p:nvPr/>
        </p:nvSpPr>
        <p:spPr>
          <a:xfrm>
            <a:off x="5762626" y="6228408"/>
            <a:ext cx="1866900" cy="523220"/>
          </a:xfrm>
          <a:prstGeom prst="rect">
            <a:avLst/>
          </a:prstGeom>
          <a:noFill/>
        </p:spPr>
        <p:txBody>
          <a:bodyPr wrap="square" rtlCol="0">
            <a:spAutoFit/>
          </a:bodyPr>
          <a:lstStyle/>
          <a:p>
            <a:pPr algn="ctr"/>
            <a:r>
              <a:rPr lang="en-US" sz="2800" b="1" dirty="0" err="1"/>
              <a:t>Không</a:t>
            </a:r>
            <a:endParaRPr lang="vi-VN" sz="2800" dirty="0"/>
          </a:p>
        </p:txBody>
      </p:sp>
      <p:sp>
        <p:nvSpPr>
          <p:cNvPr id="15" name="TextBox 14"/>
          <p:cNvSpPr txBox="1"/>
          <p:nvPr/>
        </p:nvSpPr>
        <p:spPr>
          <a:xfrm>
            <a:off x="8727282" y="5549246"/>
            <a:ext cx="1866900" cy="523220"/>
          </a:xfrm>
          <a:prstGeom prst="rect">
            <a:avLst/>
          </a:prstGeom>
          <a:noFill/>
        </p:spPr>
        <p:txBody>
          <a:bodyPr wrap="square" rtlCol="0">
            <a:spAutoFit/>
          </a:bodyPr>
          <a:lstStyle/>
          <a:p>
            <a:pPr algn="ctr"/>
            <a:r>
              <a:rPr lang="en-US" sz="2800" b="1" dirty="0" err="1"/>
              <a:t>Có</a:t>
            </a:r>
            <a:endParaRPr lang="vi-VN" sz="2800" dirty="0"/>
          </a:p>
        </p:txBody>
      </p:sp>
      <p:sp>
        <p:nvSpPr>
          <p:cNvPr id="16" name="TextBox 15"/>
          <p:cNvSpPr txBox="1"/>
          <p:nvPr/>
        </p:nvSpPr>
        <p:spPr>
          <a:xfrm>
            <a:off x="8683627" y="6208604"/>
            <a:ext cx="1866900" cy="523220"/>
          </a:xfrm>
          <a:prstGeom prst="rect">
            <a:avLst/>
          </a:prstGeom>
          <a:noFill/>
        </p:spPr>
        <p:txBody>
          <a:bodyPr wrap="square" rtlCol="0">
            <a:spAutoFit/>
          </a:bodyPr>
          <a:lstStyle/>
          <a:p>
            <a:pPr algn="ctr"/>
            <a:r>
              <a:rPr lang="en-US" sz="2800" b="1" dirty="0" err="1"/>
              <a:t>Có</a:t>
            </a:r>
            <a:endParaRPr lang="vi-VN" sz="2800" dirty="0"/>
          </a:p>
        </p:txBody>
      </p:sp>
    </p:spTree>
    <p:extLst>
      <p:ext uri="{BB962C8B-B14F-4D97-AF65-F5344CB8AC3E}">
        <p14:creationId xmlns:p14="http://schemas.microsoft.com/office/powerpoint/2010/main" val="36478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fade">
                                      <p:cBhvr>
                                        <p:cTn id="56" dur="1000"/>
                                        <p:tgtEl>
                                          <p:spTgt spid="14">
                                            <p:txEl>
                                              <p:pRg st="0" end="0"/>
                                            </p:txEl>
                                          </p:spTgt>
                                        </p:tgtEl>
                                      </p:cBhvr>
                                    </p:animEffect>
                                    <p:anim calcmode="lin" valueType="num">
                                      <p:cBhvr>
                                        <p:cTn id="5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9" descr="Thành phần của thành tế bào thực vật và nấm khác nhau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25" y="9867900"/>
            <a:ext cx="9525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41" descr="Cải tiến trong dẫn xuất nấm men: Góp phần phát triển thủy sản bền vững –  Tạp chí Thủy sản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25" y="10610850"/>
            <a:ext cx="952500" cy="809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6162" name="Picture 39" descr="Thành phần của thành tế bào thực vật và nấm khác nhau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67900"/>
            <a:ext cx="9525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41" descr="Cải tiến trong dẫn xuất nấm men: Góp phần phát triển thủy sản bền vững –  Tạp chí Thủy sản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10850"/>
            <a:ext cx="952500" cy="8096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 name="Rectangle 1"/>
          <p:cNvSpPr/>
          <p:nvPr/>
        </p:nvSpPr>
        <p:spPr>
          <a:xfrm>
            <a:off x="609599" y="343494"/>
            <a:ext cx="11287125" cy="2062103"/>
          </a:xfrm>
          <a:prstGeom prst="rect">
            <a:avLst/>
          </a:prstGeom>
        </p:spPr>
        <p:txBody>
          <a:bodyPr wrap="square">
            <a:spAutoFit/>
          </a:bodyPr>
          <a:lstStyle/>
          <a:p>
            <a:pPr algn="ctr"/>
            <a:r>
              <a:rPr lang="en-US" sz="3200" b="1" dirty="0" err="1">
                <a:solidFill>
                  <a:srgbClr val="FF0000"/>
                </a:solidFill>
                <a:latin typeface="Times New Roman" panose="02020603050405020304" pitchFamily="18" charset="0"/>
                <a:ea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NHÓM</a:t>
            </a:r>
            <a:endParaRPr lang="en-US" sz="3200" b="1" dirty="0">
              <a:solidFill>
                <a:srgbClr val="FF0000"/>
              </a:solidFill>
              <a:latin typeface="Times New Roman" panose="02020603050405020304" pitchFamily="18" charset="0"/>
              <a:ea typeface="Times New Roman" panose="02020603050405020304" pitchFamily="18" charset="0"/>
            </a:endParaRPr>
          </a:p>
          <a:p>
            <a:pPr algn="ct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lắp</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ghép</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đúng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hình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vẽ</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quan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mảnh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ghép</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kiến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thức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về</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cấu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trúc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chức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năng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quan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đã</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cắt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rời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a:t>
            </a:r>
            <a:r>
              <a:rPr lang="vi-VN" sz="3200" b="1" dirty="0">
                <a:solidFill>
                  <a:srgbClr val="FF0000"/>
                </a:solidFill>
                <a:latin typeface="Times New Roman" panose="02020603050405020304" pitchFamily="18" charset="0"/>
                <a:ea typeface="Times New Roman" panose="02020603050405020304" pitchFamily="18" charset="0"/>
              </a:rPr>
              <a:t>phù </a:t>
            </a:r>
            <a:r>
              <a:rPr lang="en-US" sz="3200" b="1" dirty="0" err="1">
                <a:solidFill>
                  <a:srgbClr val="FF0000"/>
                </a:solidFill>
                <a:latin typeface="Times New Roman" panose="02020603050405020304" pitchFamily="18" charset="0"/>
                <a:ea typeface="Times New Roman" panose="02020603050405020304" pitchFamily="18" charset="0"/>
              </a:rPr>
              <a:t>hợp</a:t>
            </a:r>
            <a:r>
              <a:rPr lang="en-US" sz="3200" b="1" dirty="0">
                <a:solidFill>
                  <a:srgbClr val="FF0000"/>
                </a:solidFill>
                <a:latin typeface="Times New Roman" panose="02020603050405020304" pitchFamily="18" charset="0"/>
                <a:ea typeface="Times New Roman" panose="02020603050405020304" pitchFamily="18" charset="0"/>
              </a:rPr>
              <a:t>.</a:t>
            </a:r>
            <a:endParaRPr lang="vi-VN" sz="3200" b="1" dirty="0">
              <a:solidFill>
                <a:srgbClr val="FF0000"/>
              </a:solidFill>
            </a:endParaRPr>
          </a:p>
        </p:txBody>
      </p:sp>
    </p:spTree>
    <p:extLst>
      <p:ext uri="{BB962C8B-B14F-4D97-AF65-F5344CB8AC3E}">
        <p14:creationId xmlns:p14="http://schemas.microsoft.com/office/powerpoint/2010/main" val="541851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617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33825" cy="3580223"/>
          </a:xfrm>
          <a:prstGeom prst="rect">
            <a:avLst/>
          </a:prstGeom>
          <a:noFill/>
          <a:extLst>
            <a:ext uri="{909E8E84-426E-40DD-AFC4-6F175D3DCCD1}">
              <a14:hiddenFill xmlns:a14="http://schemas.microsoft.com/office/drawing/2010/main">
                <a:solidFill>
                  <a:srgbClr val="FFFFFF"/>
                </a:solidFill>
              </a14:hiddenFill>
            </a:ext>
          </a:extLst>
        </p:spPr>
      </p:pic>
      <p:pic>
        <p:nvPicPr>
          <p:cNvPr id="617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709" y="67719"/>
            <a:ext cx="4148075" cy="3499938"/>
          </a:xfrm>
          <a:prstGeom prst="rect">
            <a:avLst/>
          </a:prstGeom>
          <a:noFill/>
          <a:extLst>
            <a:ext uri="{909E8E84-426E-40DD-AFC4-6F175D3DCCD1}">
              <a14:hiddenFill xmlns:a14="http://schemas.microsoft.com/office/drawing/2010/main">
                <a:solidFill>
                  <a:srgbClr val="FFFFFF"/>
                </a:solidFill>
              </a14:hiddenFill>
            </a:ext>
          </a:extLst>
        </p:spPr>
      </p:pic>
      <p:pic>
        <p:nvPicPr>
          <p:cNvPr id="6172"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174" y="74498"/>
            <a:ext cx="4069855" cy="3493159"/>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5" y="3635376"/>
            <a:ext cx="3862390" cy="3222624"/>
          </a:xfrm>
          <a:prstGeom prst="rect">
            <a:avLst/>
          </a:prstGeom>
          <a:noFill/>
          <a:extLst>
            <a:ext uri="{909E8E84-426E-40DD-AFC4-6F175D3DCCD1}">
              <a14:hiddenFill xmlns:a14="http://schemas.microsoft.com/office/drawing/2010/main">
                <a:solidFill>
                  <a:srgbClr val="FFFFFF"/>
                </a:solidFill>
              </a14:hiddenFill>
            </a:ext>
          </a:extLst>
        </p:spPr>
      </p:pic>
      <p:pic>
        <p:nvPicPr>
          <p:cNvPr id="6167" name="Picture 6" descr="Giải phẫu lysosome: enzyme thủy phân, màng và protein vận chuyển. - Trả phí Bản quyền Một lần Tự thực bào vectơ sẵn c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833433"/>
            <a:ext cx="4079984" cy="30245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16" name="Picture 38" descr="Sinh học 10 Bài 10: Tế bào nhân thực tiết 3 | Tài liệu học tập và bài giảng  online - giasubachkhoa.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2833" y="3692483"/>
            <a:ext cx="3800535" cy="330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439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6169"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60" y="240273"/>
            <a:ext cx="3902629" cy="3285271"/>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349" y="50505"/>
            <a:ext cx="4008612" cy="354929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39" descr="Thành phần của thành tế bào thực vật và nấm khác nhau như thế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9349" y="3690103"/>
            <a:ext cx="4062651" cy="3068148"/>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41" descr="Cải tiến trong dẫn xuất nấm men: Góp phần phát triển thủy sản bền vững –  Tạp chí Thủy sản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1" y="3717043"/>
            <a:ext cx="4381500" cy="30088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4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1089" y="185422"/>
            <a:ext cx="3904222" cy="33949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6" descr="Em hãy đóng vai trò 1 nhà khoa học giới thiệu về tế bào thực vật câu hỏi  3556048 - hoidap247.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1" y="3585409"/>
            <a:ext cx="3427110" cy="3130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07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117" y="74973"/>
            <a:ext cx="3776789" cy="32890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6166" name="Picture 35" descr="Chất nền ngoại bào là gì? Trình bày cấu trúc và chức nă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52" y="74973"/>
            <a:ext cx="5985497" cy="3357087"/>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41" descr="Cải tiến trong dẫn xuất nấm men: Góp phần phát triển thủy sản bền vững –  Tạp chí Thủy sản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720" y="3619500"/>
            <a:ext cx="3711161" cy="31544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22" name="Picture 21"/>
          <p:cNvPicPr>
            <a:picLocks noChangeAspect="1"/>
          </p:cNvPicPr>
          <p:nvPr/>
        </p:nvPicPr>
        <p:blipFill>
          <a:blip r:embed="rId5"/>
          <a:stretch>
            <a:fillRect/>
          </a:stretch>
        </p:blipFill>
        <p:spPr>
          <a:xfrm>
            <a:off x="358153" y="3619500"/>
            <a:ext cx="5985496" cy="3076575"/>
          </a:xfrm>
          <a:prstGeom prst="rect">
            <a:avLst/>
          </a:prstGeom>
        </p:spPr>
      </p:pic>
    </p:spTree>
    <p:extLst>
      <p:ext uri="{BB962C8B-B14F-4D97-AF65-F5344CB8AC3E}">
        <p14:creationId xmlns:p14="http://schemas.microsoft.com/office/powerpoint/2010/main" val="1628553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764424709"/>
              </p:ext>
            </p:extLst>
          </p:nvPr>
        </p:nvGraphicFramePr>
        <p:xfrm>
          <a:off x="437275" y="69209"/>
          <a:ext cx="11676428" cy="6629400"/>
        </p:xfrm>
        <a:graphic>
          <a:graphicData uri="http://schemas.openxmlformats.org/drawingml/2006/table">
            <a:tbl>
              <a:tblPr firstRow="1" firstCol="1" bandRow="1">
                <a:tableStyleId>{5C22544A-7EE6-4342-B048-85BDC9FD1C3A}</a:tableStyleId>
              </a:tblPr>
              <a:tblGrid>
                <a:gridCol w="7209369">
                  <a:extLst>
                    <a:ext uri="{9D8B030D-6E8A-4147-A177-3AD203B41FA5}">
                      <a16:colId xmlns:a16="http://schemas.microsoft.com/office/drawing/2014/main" xmlns="" val="3772559542"/>
                    </a:ext>
                  </a:extLst>
                </a:gridCol>
                <a:gridCol w="4467059">
                  <a:extLst>
                    <a:ext uri="{9D8B030D-6E8A-4147-A177-3AD203B41FA5}">
                      <a16:colId xmlns:a16="http://schemas.microsoft.com/office/drawing/2014/main" xmlns="" val="3652660180"/>
                    </a:ext>
                  </a:extLst>
                </a:gridCol>
              </a:tblGrid>
              <a:tr h="1778090">
                <a:tc>
                  <a:txBody>
                    <a:bodyPr/>
                    <a:lstStyle/>
                    <a:p>
                      <a:pPr algn="just">
                        <a:lnSpc>
                          <a:spcPct val="107000"/>
                        </a:lnSpc>
                        <a:spcAft>
                          <a:spcPts val="0"/>
                        </a:spcAft>
                      </a:pPr>
                      <a:r>
                        <a:rPr lang="nl-NL" sz="2400" b="0" dirty="0">
                          <a:effectLst/>
                        </a:rPr>
                        <a:t>- Chủ yếu hình cầu, đường kính 5 um.</a:t>
                      </a:r>
                      <a:endParaRPr lang="vi-VN" sz="2400" b="0" dirty="0">
                        <a:effectLst/>
                      </a:endParaRPr>
                    </a:p>
                    <a:p>
                      <a:pPr algn="just">
                        <a:lnSpc>
                          <a:spcPct val="107000"/>
                        </a:lnSpc>
                        <a:spcAft>
                          <a:spcPts val="0"/>
                        </a:spcAft>
                      </a:pPr>
                      <a:r>
                        <a:rPr lang="nl-NL" sz="2400" b="0" dirty="0">
                          <a:effectLst/>
                        </a:rPr>
                        <a:t>- Gồm2 hai lớp màng, có nhiều lỗ nhỏ; Dịch nhân chứa chất nhiễm sắc và nhân con .</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marL="0" algn="just" defTabSz="914400" rtl="0" eaLnBrk="1" latinLnBrk="0" hangingPunct="1">
                        <a:lnSpc>
                          <a:spcPct val="107000"/>
                        </a:lnSpc>
                        <a:spcAft>
                          <a:spcPts val="0"/>
                        </a:spcAft>
                      </a:pPr>
                      <a:r>
                        <a:rPr lang="nl-NL" sz="2400" b="0" kern="1200" dirty="0">
                          <a:solidFill>
                            <a:schemeClr val="dk1"/>
                          </a:solidFill>
                          <a:effectLst/>
                          <a:latin typeface="+mn-lt"/>
                          <a:ea typeface="+mn-ea"/>
                          <a:cs typeface="+mn-cs"/>
                        </a:rPr>
                        <a:t>+ Nhân là thành phần quan trọng nhất, là nơi chứa đựng VCDT. Điều khiển mọi hoạt động sống của TB.</a:t>
                      </a:r>
                      <a:endParaRPr lang="vi-VN" sz="2400" b="0" kern="1200" dirty="0">
                        <a:solidFill>
                          <a:schemeClr val="dk1"/>
                        </a:solidFill>
                        <a:effectLst/>
                        <a:latin typeface="+mn-lt"/>
                        <a:ea typeface="+mn-ea"/>
                        <a:cs typeface="+mn-cs"/>
                      </a:endParaRPr>
                    </a:p>
                  </a:txBody>
                  <a:tcPr marL="60992" marR="60992" marT="0" marB="0"/>
                </a:tc>
                <a:extLst>
                  <a:ext uri="{0D108BD9-81ED-4DB2-BD59-A6C34878D82A}">
                    <a16:rowId xmlns:a16="http://schemas.microsoft.com/office/drawing/2014/main" xmlns="" val="2841673849"/>
                  </a:ext>
                </a:extLst>
              </a:tr>
              <a:tr h="1295131">
                <a:tc>
                  <a:txBody>
                    <a:bodyPr/>
                    <a:lstStyle/>
                    <a:p>
                      <a:pPr algn="just">
                        <a:lnSpc>
                          <a:spcPct val="107000"/>
                        </a:lnSpc>
                        <a:spcAft>
                          <a:spcPts val="0"/>
                        </a:spcAft>
                      </a:pPr>
                      <a:r>
                        <a:rPr lang="en-US" sz="2400" b="0" dirty="0">
                          <a:effectLst/>
                        </a:rPr>
                        <a:t>+ </a:t>
                      </a:r>
                      <a:r>
                        <a:rPr lang="en-US" sz="2400" b="0" dirty="0" err="1">
                          <a:effectLst/>
                        </a:rPr>
                        <a:t>Là</a:t>
                      </a:r>
                      <a:r>
                        <a:rPr lang="en-US" sz="2400" b="0" dirty="0">
                          <a:effectLst/>
                        </a:rPr>
                        <a:t> </a:t>
                      </a:r>
                      <a:r>
                        <a:rPr lang="en-US" sz="2400" b="0" dirty="0" err="1">
                          <a:effectLst/>
                        </a:rPr>
                        <a:t>hệ</a:t>
                      </a:r>
                      <a:r>
                        <a:rPr lang="en-US" sz="2400" b="0" dirty="0">
                          <a:effectLst/>
                        </a:rPr>
                        <a:t> </a:t>
                      </a:r>
                      <a:r>
                        <a:rPr lang="en-US" sz="2400" b="0" dirty="0" err="1">
                          <a:effectLst/>
                        </a:rPr>
                        <a:t>thống</a:t>
                      </a:r>
                      <a:r>
                        <a:rPr lang="en-US" sz="2400" b="0" dirty="0">
                          <a:effectLst/>
                        </a:rPr>
                        <a:t> </a:t>
                      </a:r>
                      <a:r>
                        <a:rPr lang="en-US" sz="2400" b="0" dirty="0" err="1">
                          <a:effectLst/>
                        </a:rPr>
                        <a:t>xoang</a:t>
                      </a:r>
                      <a:r>
                        <a:rPr lang="en-US" sz="2400" b="0" dirty="0">
                          <a:effectLst/>
                        </a:rPr>
                        <a:t> </a:t>
                      </a:r>
                      <a:r>
                        <a:rPr lang="en-US" sz="2400" b="0" dirty="0" err="1">
                          <a:effectLst/>
                        </a:rPr>
                        <a:t>dẹp</a:t>
                      </a:r>
                      <a:r>
                        <a:rPr lang="en-US" sz="2400" b="0" dirty="0">
                          <a:effectLst/>
                        </a:rPr>
                        <a:t> </a:t>
                      </a:r>
                      <a:r>
                        <a:rPr lang="en-US" sz="2400" b="0" dirty="0" err="1">
                          <a:effectLst/>
                        </a:rPr>
                        <a:t>nối</a:t>
                      </a:r>
                      <a:r>
                        <a:rPr lang="en-US" sz="2400" b="0" dirty="0">
                          <a:effectLst/>
                        </a:rPr>
                        <a:t> </a:t>
                      </a:r>
                      <a:r>
                        <a:rPr lang="en-US" sz="2400" b="0" dirty="0" err="1">
                          <a:effectLst/>
                        </a:rPr>
                        <a:t>với</a:t>
                      </a:r>
                      <a:r>
                        <a:rPr lang="en-US" sz="2400" b="0" dirty="0">
                          <a:effectLst/>
                        </a:rPr>
                        <a:t> </a:t>
                      </a:r>
                      <a:r>
                        <a:rPr lang="en-US" sz="2400" b="0" dirty="0" err="1">
                          <a:effectLst/>
                        </a:rPr>
                        <a:t>màng</a:t>
                      </a:r>
                      <a:r>
                        <a:rPr lang="en-US" sz="2400" b="0" dirty="0">
                          <a:effectLst/>
                        </a:rPr>
                        <a:t> </a:t>
                      </a:r>
                      <a:r>
                        <a:rPr lang="en-US" sz="2400" b="0" dirty="0" err="1">
                          <a:effectLst/>
                        </a:rPr>
                        <a:t>nhân</a:t>
                      </a:r>
                      <a:r>
                        <a:rPr lang="en-US" sz="2400" b="0" dirty="0">
                          <a:effectLst/>
                        </a:rPr>
                        <a:t> ở 1 </a:t>
                      </a:r>
                      <a:r>
                        <a:rPr lang="en-US" sz="2400" b="0" dirty="0" err="1">
                          <a:effectLst/>
                        </a:rPr>
                        <a:t>đầu</a:t>
                      </a:r>
                      <a:r>
                        <a:rPr lang="en-US" sz="2400" b="0" dirty="0">
                          <a:effectLst/>
                        </a:rPr>
                        <a:t>. </a:t>
                      </a:r>
                      <a:r>
                        <a:rPr lang="en-US" sz="2400" b="0" dirty="0" err="1">
                          <a:effectLst/>
                        </a:rPr>
                        <a:t>Trên</a:t>
                      </a:r>
                      <a:r>
                        <a:rPr lang="en-US" sz="2400" b="0" dirty="0">
                          <a:effectLst/>
                        </a:rPr>
                        <a:t> </a:t>
                      </a:r>
                      <a:r>
                        <a:rPr lang="en-US" sz="2400" b="0" dirty="0" err="1">
                          <a:effectLst/>
                        </a:rPr>
                        <a:t>mặt</a:t>
                      </a:r>
                      <a:r>
                        <a:rPr lang="en-US" sz="2400" b="0" dirty="0">
                          <a:effectLst/>
                        </a:rPr>
                        <a:t> </a:t>
                      </a:r>
                      <a:r>
                        <a:rPr lang="en-US" sz="2400" b="0" dirty="0" err="1">
                          <a:effectLst/>
                        </a:rPr>
                        <a:t>ngoài</a:t>
                      </a:r>
                      <a:r>
                        <a:rPr lang="en-US" sz="2400" b="0" dirty="0">
                          <a:effectLst/>
                        </a:rPr>
                        <a:t> </a:t>
                      </a:r>
                      <a:r>
                        <a:rPr lang="en-US" sz="2400" b="0" dirty="0" err="1">
                          <a:effectLst/>
                        </a:rPr>
                        <a:t>của</a:t>
                      </a:r>
                      <a:r>
                        <a:rPr lang="en-US" sz="2400" b="0" dirty="0">
                          <a:effectLst/>
                        </a:rPr>
                        <a:t> </a:t>
                      </a:r>
                      <a:r>
                        <a:rPr lang="en-US" sz="2400" b="0" dirty="0" err="1">
                          <a:effectLst/>
                        </a:rPr>
                        <a:t>xoang</a:t>
                      </a:r>
                      <a:r>
                        <a:rPr lang="en-US" sz="2400" b="0" dirty="0">
                          <a:effectLst/>
                        </a:rPr>
                        <a:t> </a:t>
                      </a:r>
                      <a:r>
                        <a:rPr lang="en-US" sz="2400" b="0" dirty="0" err="1">
                          <a:effectLst/>
                        </a:rPr>
                        <a:t>có</a:t>
                      </a:r>
                      <a:r>
                        <a:rPr lang="en-US" sz="2400" b="0" dirty="0">
                          <a:effectLst/>
                        </a:rPr>
                        <a:t> </a:t>
                      </a:r>
                      <a:r>
                        <a:rPr lang="en-US" sz="2400" b="0" dirty="0" err="1">
                          <a:effectLst/>
                        </a:rPr>
                        <a:t>đính</a:t>
                      </a:r>
                      <a:r>
                        <a:rPr lang="en-US" sz="2400" b="0" dirty="0">
                          <a:effectLst/>
                        </a:rPr>
                        <a:t> </a:t>
                      </a:r>
                      <a:r>
                        <a:rPr lang="en-US" sz="2400" b="0" dirty="0" err="1">
                          <a:effectLst/>
                        </a:rPr>
                        <a:t>nhiều</a:t>
                      </a:r>
                      <a:r>
                        <a:rPr lang="en-US" sz="2400" b="0" dirty="0">
                          <a:effectLst/>
                        </a:rPr>
                        <a:t> </a:t>
                      </a:r>
                      <a:r>
                        <a:rPr lang="en-US" sz="2400" b="0" dirty="0" err="1">
                          <a:effectLst/>
                        </a:rPr>
                        <a:t>hạt</a:t>
                      </a:r>
                      <a:r>
                        <a:rPr lang="en-US" sz="2400" b="0" dirty="0">
                          <a:effectLst/>
                        </a:rPr>
                        <a:t> </a:t>
                      </a:r>
                      <a:r>
                        <a:rPr lang="en-US" sz="2400" b="0" dirty="0" err="1">
                          <a:effectLst/>
                        </a:rPr>
                        <a:t>ribôxôm</a:t>
                      </a:r>
                      <a:r>
                        <a:rPr lang="en-US" sz="2400" b="0" dirty="0">
                          <a:effectLst/>
                        </a:rPr>
                        <a:t>.</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en-US" sz="2400" b="0" dirty="0" err="1">
                          <a:effectLst/>
                        </a:rPr>
                        <a:t>Tổng</a:t>
                      </a:r>
                      <a:r>
                        <a:rPr lang="en-US" sz="2400" b="0" dirty="0">
                          <a:effectLst/>
                        </a:rPr>
                        <a:t> </a:t>
                      </a:r>
                      <a:r>
                        <a:rPr lang="en-US" sz="2400" b="0" dirty="0" err="1">
                          <a:effectLst/>
                        </a:rPr>
                        <a:t>hợp</a:t>
                      </a:r>
                      <a:r>
                        <a:rPr lang="en-US" sz="2400" b="0" dirty="0">
                          <a:effectLst/>
                        </a:rPr>
                        <a:t> </a:t>
                      </a:r>
                      <a:r>
                        <a:rPr lang="en-US" sz="2400" b="0" dirty="0" err="1">
                          <a:effectLst/>
                        </a:rPr>
                        <a:t>lipit</a:t>
                      </a:r>
                      <a:r>
                        <a:rPr lang="en-US" sz="2400" b="0" dirty="0">
                          <a:effectLst/>
                        </a:rPr>
                        <a:t>, </a:t>
                      </a:r>
                      <a:r>
                        <a:rPr lang="en-US" sz="2400" b="0" dirty="0" err="1">
                          <a:effectLst/>
                        </a:rPr>
                        <a:t>chuyển</a:t>
                      </a:r>
                      <a:r>
                        <a:rPr lang="en-US" sz="2400" b="0" dirty="0">
                          <a:effectLst/>
                        </a:rPr>
                        <a:t> </a:t>
                      </a:r>
                      <a:r>
                        <a:rPr lang="en-US" sz="2400" b="0" dirty="0" err="1">
                          <a:effectLst/>
                        </a:rPr>
                        <a:t>hoá</a:t>
                      </a:r>
                      <a:r>
                        <a:rPr lang="en-US" sz="2400" b="0" dirty="0">
                          <a:effectLst/>
                        </a:rPr>
                        <a:t> </a:t>
                      </a:r>
                      <a:r>
                        <a:rPr lang="en-US" sz="2400" b="0" dirty="0" err="1">
                          <a:effectLst/>
                        </a:rPr>
                        <a:t>đường</a:t>
                      </a:r>
                      <a:r>
                        <a:rPr lang="en-US" sz="2400" b="0" dirty="0">
                          <a:effectLst/>
                        </a:rPr>
                        <a:t>, </a:t>
                      </a:r>
                      <a:r>
                        <a:rPr lang="en-US" sz="2400" b="0" dirty="0" err="1">
                          <a:effectLst/>
                        </a:rPr>
                        <a:t>phân</a:t>
                      </a:r>
                      <a:r>
                        <a:rPr lang="en-US" sz="2400" b="0" dirty="0">
                          <a:effectLst/>
                        </a:rPr>
                        <a:t> </a:t>
                      </a:r>
                      <a:r>
                        <a:rPr lang="en-US" sz="2400" b="0" dirty="0" err="1">
                          <a:effectLst/>
                        </a:rPr>
                        <a:t>huỷ</a:t>
                      </a:r>
                      <a:r>
                        <a:rPr lang="en-US" sz="2400" b="0" dirty="0">
                          <a:effectLst/>
                        </a:rPr>
                        <a:t> </a:t>
                      </a:r>
                      <a:r>
                        <a:rPr lang="en-US" sz="2400" b="0" dirty="0" err="1">
                          <a:effectLst/>
                        </a:rPr>
                        <a:t>chất</a:t>
                      </a:r>
                      <a:r>
                        <a:rPr lang="en-US" sz="2400" b="0" dirty="0">
                          <a:effectLst/>
                        </a:rPr>
                        <a:t> </a:t>
                      </a:r>
                      <a:r>
                        <a:rPr lang="en-US" sz="2400" b="0" dirty="0" err="1">
                          <a:effectLst/>
                        </a:rPr>
                        <a:t>độc</a:t>
                      </a:r>
                      <a:r>
                        <a:rPr lang="en-US" sz="2400" b="0" dirty="0">
                          <a:effectLst/>
                        </a:rPr>
                        <a:t> </a:t>
                      </a:r>
                      <a:r>
                        <a:rPr lang="en-US" sz="2400" b="0" dirty="0" err="1">
                          <a:effectLst/>
                        </a:rPr>
                        <a:t>đối</a:t>
                      </a:r>
                      <a:r>
                        <a:rPr lang="en-US" sz="2400" b="0" dirty="0">
                          <a:effectLst/>
                        </a:rPr>
                        <a:t> </a:t>
                      </a:r>
                      <a:r>
                        <a:rPr lang="en-US" sz="2400" b="0" dirty="0" err="1">
                          <a:effectLst/>
                        </a:rPr>
                        <a:t>với</a:t>
                      </a:r>
                      <a:r>
                        <a:rPr lang="en-US" sz="2400" b="0" dirty="0">
                          <a:effectLst/>
                        </a:rPr>
                        <a:t> </a:t>
                      </a:r>
                      <a:r>
                        <a:rPr lang="en-US" sz="2400" b="0" dirty="0" err="1">
                          <a:effectLst/>
                        </a:rPr>
                        <a:t>cơ</a:t>
                      </a:r>
                      <a:r>
                        <a:rPr lang="en-US" sz="2400" b="0" dirty="0">
                          <a:effectLst/>
                        </a:rPr>
                        <a:t> </a:t>
                      </a:r>
                      <a:r>
                        <a:rPr lang="en-US" sz="2400" b="0" dirty="0" err="1">
                          <a:effectLst/>
                        </a:rPr>
                        <a:t>thể</a:t>
                      </a:r>
                      <a:r>
                        <a:rPr lang="en-US" sz="2400" b="0" dirty="0">
                          <a:effectLst/>
                        </a:rPr>
                        <a:t>.</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xmlns="" val="2640776240"/>
                  </a:ext>
                </a:extLst>
              </a:tr>
              <a:tr h="1185393">
                <a:tc>
                  <a:txBody>
                    <a:bodyPr/>
                    <a:lstStyle/>
                    <a:p>
                      <a:pPr algn="just">
                        <a:lnSpc>
                          <a:spcPct val="107000"/>
                        </a:lnSpc>
                        <a:spcAft>
                          <a:spcPts val="0"/>
                        </a:spcAft>
                      </a:pPr>
                      <a:r>
                        <a:rPr lang="en-US" sz="2400" b="0" dirty="0">
                          <a:effectLst/>
                        </a:rPr>
                        <a:t>- </a:t>
                      </a:r>
                      <a:r>
                        <a:rPr lang="en-US" sz="2400" b="0" dirty="0" err="1">
                          <a:effectLst/>
                        </a:rPr>
                        <a:t>Là</a:t>
                      </a:r>
                      <a:r>
                        <a:rPr lang="en-US" sz="2400" b="0" dirty="0">
                          <a:effectLst/>
                        </a:rPr>
                        <a:t> </a:t>
                      </a:r>
                      <a:r>
                        <a:rPr lang="en-US" sz="2400" b="0" dirty="0" err="1">
                          <a:effectLst/>
                        </a:rPr>
                        <a:t>hệ</a:t>
                      </a:r>
                      <a:r>
                        <a:rPr lang="en-US" sz="2400" b="0" dirty="0">
                          <a:effectLst/>
                        </a:rPr>
                        <a:t> </a:t>
                      </a:r>
                      <a:r>
                        <a:rPr lang="en-US" sz="2400" b="0" dirty="0" err="1">
                          <a:effectLst/>
                        </a:rPr>
                        <a:t>thống</a:t>
                      </a:r>
                      <a:r>
                        <a:rPr lang="en-US" sz="2400" b="0" dirty="0">
                          <a:effectLst/>
                        </a:rPr>
                        <a:t> </a:t>
                      </a:r>
                      <a:r>
                        <a:rPr lang="en-US" sz="2400" b="0" dirty="0" err="1">
                          <a:effectLst/>
                        </a:rPr>
                        <a:t>xoang</a:t>
                      </a:r>
                      <a:r>
                        <a:rPr lang="en-US" sz="2400" b="0" dirty="0">
                          <a:effectLst/>
                        </a:rPr>
                        <a:t> </a:t>
                      </a:r>
                      <a:r>
                        <a:rPr lang="en-US" sz="2400" b="0" dirty="0" err="1">
                          <a:effectLst/>
                        </a:rPr>
                        <a:t>hình</a:t>
                      </a:r>
                      <a:r>
                        <a:rPr lang="en-US" sz="2400" b="0" dirty="0">
                          <a:effectLst/>
                        </a:rPr>
                        <a:t> </a:t>
                      </a:r>
                      <a:r>
                        <a:rPr lang="en-US" sz="2400" b="0" dirty="0" err="1">
                          <a:effectLst/>
                        </a:rPr>
                        <a:t>ống</a:t>
                      </a:r>
                      <a:r>
                        <a:rPr lang="en-US" sz="2400" b="0" dirty="0">
                          <a:effectLst/>
                        </a:rPr>
                        <a:t>, </a:t>
                      </a:r>
                      <a:r>
                        <a:rPr lang="en-US" sz="2400" b="0" dirty="0" err="1">
                          <a:effectLst/>
                        </a:rPr>
                        <a:t>nối</a:t>
                      </a:r>
                      <a:r>
                        <a:rPr lang="en-US" sz="2400" b="0" dirty="0">
                          <a:effectLst/>
                        </a:rPr>
                        <a:t> </a:t>
                      </a:r>
                      <a:r>
                        <a:rPr lang="en-US" sz="2400" b="0" dirty="0" err="1">
                          <a:effectLst/>
                        </a:rPr>
                        <a:t>tiếp</a:t>
                      </a:r>
                      <a:r>
                        <a:rPr lang="en-US" sz="2400" b="0" dirty="0">
                          <a:effectLst/>
                        </a:rPr>
                        <a:t> </a:t>
                      </a:r>
                      <a:r>
                        <a:rPr lang="en-US" sz="2400" b="0" dirty="0" err="1">
                          <a:effectLst/>
                        </a:rPr>
                        <a:t>lưới</a:t>
                      </a:r>
                      <a:r>
                        <a:rPr lang="en-US" sz="2400" b="0" dirty="0">
                          <a:effectLst/>
                        </a:rPr>
                        <a:t> </a:t>
                      </a:r>
                      <a:r>
                        <a:rPr lang="en-US" sz="2400" b="0" dirty="0" err="1">
                          <a:effectLst/>
                        </a:rPr>
                        <a:t>nội</a:t>
                      </a:r>
                      <a:r>
                        <a:rPr lang="en-US" sz="2400" b="0" dirty="0">
                          <a:effectLst/>
                        </a:rPr>
                        <a:t> </a:t>
                      </a:r>
                      <a:r>
                        <a:rPr lang="en-US" sz="2400" b="0" dirty="0" err="1">
                          <a:effectLst/>
                        </a:rPr>
                        <a:t>chất</a:t>
                      </a:r>
                      <a:r>
                        <a:rPr lang="en-US" sz="2400" b="0" dirty="0">
                          <a:effectLst/>
                        </a:rPr>
                        <a:t> </a:t>
                      </a:r>
                      <a:r>
                        <a:rPr lang="en-US" sz="2400" b="0" dirty="0" err="1">
                          <a:effectLst/>
                        </a:rPr>
                        <a:t>hạt</a:t>
                      </a:r>
                      <a:r>
                        <a:rPr lang="en-US" sz="2400" b="0" dirty="0">
                          <a:effectLst/>
                        </a:rPr>
                        <a:t>. </a:t>
                      </a:r>
                      <a:r>
                        <a:rPr lang="en-US" sz="2400" b="0" dirty="0" err="1">
                          <a:effectLst/>
                        </a:rPr>
                        <a:t>Bề</a:t>
                      </a:r>
                      <a:r>
                        <a:rPr lang="en-US" sz="2400" b="0" dirty="0">
                          <a:effectLst/>
                        </a:rPr>
                        <a:t> </a:t>
                      </a:r>
                      <a:r>
                        <a:rPr lang="en-US" sz="2400" b="0" dirty="0" err="1">
                          <a:effectLst/>
                        </a:rPr>
                        <a:t>mặt</a:t>
                      </a:r>
                      <a:r>
                        <a:rPr lang="en-US" sz="2400" b="0" dirty="0">
                          <a:effectLst/>
                        </a:rPr>
                        <a:t> </a:t>
                      </a:r>
                      <a:r>
                        <a:rPr lang="en-US" sz="2400" b="0" dirty="0" err="1">
                          <a:effectLst/>
                        </a:rPr>
                        <a:t>trơn</a:t>
                      </a:r>
                      <a:r>
                        <a:rPr lang="en-US" sz="2400" b="0" dirty="0">
                          <a:effectLst/>
                        </a:rPr>
                        <a:t>, </a:t>
                      </a:r>
                      <a:r>
                        <a:rPr lang="en-US" sz="2400" b="0" dirty="0" err="1">
                          <a:effectLst/>
                        </a:rPr>
                        <a:t>có</a:t>
                      </a:r>
                      <a:r>
                        <a:rPr lang="en-US" sz="2400" b="0" dirty="0">
                          <a:effectLst/>
                        </a:rPr>
                        <a:t> </a:t>
                      </a:r>
                      <a:r>
                        <a:rPr lang="en-US" sz="2400" b="0" dirty="0" err="1">
                          <a:effectLst/>
                        </a:rPr>
                        <a:t>nhiều</a:t>
                      </a:r>
                      <a:r>
                        <a:rPr lang="en-US" sz="2400" b="0" dirty="0">
                          <a:effectLst/>
                        </a:rPr>
                        <a:t> </a:t>
                      </a:r>
                      <a:r>
                        <a:rPr lang="en-US" sz="2400" b="0" dirty="0" err="1">
                          <a:effectLst/>
                        </a:rPr>
                        <a:t>enzim</a:t>
                      </a:r>
                      <a:r>
                        <a:rPr lang="en-US" sz="2400" b="0" dirty="0">
                          <a:effectLst/>
                        </a:rPr>
                        <a:t>. </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en-US" sz="2400" b="0" dirty="0" err="1">
                          <a:effectLst/>
                        </a:rPr>
                        <a:t>Tổng</a:t>
                      </a:r>
                      <a:r>
                        <a:rPr lang="en-US" sz="2400" b="0" dirty="0">
                          <a:effectLst/>
                        </a:rPr>
                        <a:t> </a:t>
                      </a:r>
                      <a:r>
                        <a:rPr lang="en-US" sz="2400" b="0" dirty="0" err="1">
                          <a:effectLst/>
                        </a:rPr>
                        <a:t>hợp</a:t>
                      </a:r>
                      <a:r>
                        <a:rPr lang="en-US" sz="2400" b="0" dirty="0">
                          <a:effectLst/>
                        </a:rPr>
                        <a:t> </a:t>
                      </a:r>
                      <a:r>
                        <a:rPr lang="en-US" sz="2400" b="0" dirty="0" err="1">
                          <a:effectLst/>
                        </a:rPr>
                        <a:t>prôtêin</a:t>
                      </a:r>
                      <a:r>
                        <a:rPr lang="en-US" sz="2400" b="0" dirty="0">
                          <a:effectLst/>
                        </a:rPr>
                        <a:t> </a:t>
                      </a:r>
                      <a:r>
                        <a:rPr lang="en-US" sz="2400" b="0" dirty="0" err="1">
                          <a:effectLst/>
                        </a:rPr>
                        <a:t>cho</a:t>
                      </a:r>
                      <a:r>
                        <a:rPr lang="en-US" sz="2400" b="0" dirty="0">
                          <a:effectLst/>
                        </a:rPr>
                        <a:t> </a:t>
                      </a:r>
                      <a:r>
                        <a:rPr lang="en-US" sz="2400" b="0" dirty="0" err="1">
                          <a:effectLst/>
                        </a:rPr>
                        <a:t>tế</a:t>
                      </a:r>
                      <a:r>
                        <a:rPr lang="en-US" sz="2400" b="0" dirty="0">
                          <a:effectLst/>
                        </a:rPr>
                        <a:t> </a:t>
                      </a:r>
                      <a:r>
                        <a:rPr lang="en-US" sz="2400" b="0" dirty="0" err="1">
                          <a:effectLst/>
                        </a:rPr>
                        <a:t>bào</a:t>
                      </a:r>
                      <a:r>
                        <a:rPr lang="en-US" sz="2400" b="0" dirty="0">
                          <a:effectLst/>
                        </a:rPr>
                        <a:t> </a:t>
                      </a:r>
                      <a:r>
                        <a:rPr lang="en-US" sz="2400" b="0" dirty="0" err="1">
                          <a:effectLst/>
                        </a:rPr>
                        <a:t>và</a:t>
                      </a:r>
                      <a:r>
                        <a:rPr lang="en-US" sz="2400" b="0" dirty="0">
                          <a:effectLst/>
                        </a:rPr>
                        <a:t> </a:t>
                      </a:r>
                      <a:r>
                        <a:rPr lang="en-US" sz="2400" b="0" dirty="0" err="1">
                          <a:effectLst/>
                        </a:rPr>
                        <a:t>prôtêin</a:t>
                      </a:r>
                      <a:r>
                        <a:rPr lang="en-US" sz="2400" b="0" dirty="0">
                          <a:effectLst/>
                        </a:rPr>
                        <a:t> </a:t>
                      </a:r>
                      <a:r>
                        <a:rPr lang="en-US" sz="2400" b="0" dirty="0" err="1">
                          <a:effectLst/>
                        </a:rPr>
                        <a:t>xuất</a:t>
                      </a:r>
                      <a:r>
                        <a:rPr lang="en-US" sz="2400" b="0" dirty="0">
                          <a:effectLst/>
                        </a:rPr>
                        <a:t> </a:t>
                      </a:r>
                      <a:r>
                        <a:rPr lang="en-US" sz="2400" b="0" dirty="0" err="1">
                          <a:effectLst/>
                        </a:rPr>
                        <a:t>bào</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xmlns="" val="2292837856"/>
                  </a:ext>
                </a:extLst>
              </a:tr>
              <a:tr h="1185393">
                <a:tc>
                  <a:txBody>
                    <a:bodyPr/>
                    <a:lstStyle/>
                    <a:p>
                      <a:pPr algn="just">
                        <a:lnSpc>
                          <a:spcPct val="107000"/>
                        </a:lnSpc>
                        <a:spcAft>
                          <a:spcPts val="0"/>
                        </a:spcAft>
                      </a:pPr>
                      <a:r>
                        <a:rPr lang="nl-NL" sz="2400" b="0" dirty="0">
                          <a:effectLst/>
                        </a:rPr>
                        <a:t>- Không có màng bao bọc; Gồm một số loại rARN và nhiều Pr khác nhau; gồm 1 hạt lớn và 1 hạt bé. </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en-US" sz="2400" b="0" dirty="0" err="1">
                          <a:effectLst/>
                        </a:rPr>
                        <a:t>Là</a:t>
                      </a:r>
                      <a:r>
                        <a:rPr lang="en-US" sz="2400" b="0" dirty="0">
                          <a:effectLst/>
                        </a:rPr>
                        <a:t> </a:t>
                      </a:r>
                      <a:r>
                        <a:rPr lang="en-US" sz="2400" b="0" dirty="0" err="1">
                          <a:effectLst/>
                        </a:rPr>
                        <a:t>nơi</a:t>
                      </a:r>
                      <a:r>
                        <a:rPr lang="en-US" sz="2400" b="0" dirty="0">
                          <a:effectLst/>
                        </a:rPr>
                        <a:t> </a:t>
                      </a:r>
                      <a:r>
                        <a:rPr lang="en-US" sz="2400" b="0" dirty="0" err="1">
                          <a:effectLst/>
                        </a:rPr>
                        <a:t>thực</a:t>
                      </a:r>
                      <a:r>
                        <a:rPr lang="en-US" sz="2400" b="0" dirty="0">
                          <a:effectLst/>
                        </a:rPr>
                        <a:t> </a:t>
                      </a:r>
                      <a:r>
                        <a:rPr lang="en-US" sz="2400" b="0" dirty="0" err="1">
                          <a:effectLst/>
                        </a:rPr>
                        <a:t>hiện</a:t>
                      </a:r>
                      <a:r>
                        <a:rPr lang="en-US" sz="2400" b="0" dirty="0">
                          <a:effectLst/>
                        </a:rPr>
                        <a:t> </a:t>
                      </a:r>
                      <a:r>
                        <a:rPr lang="en-US" sz="2400" b="0" dirty="0" err="1">
                          <a:effectLst/>
                        </a:rPr>
                        <a:t>chức</a:t>
                      </a:r>
                      <a:r>
                        <a:rPr lang="en-US" sz="2400" b="0" dirty="0">
                          <a:effectLst/>
                        </a:rPr>
                        <a:t> </a:t>
                      </a:r>
                      <a:r>
                        <a:rPr lang="en-US" sz="2400" b="0" dirty="0" err="1">
                          <a:effectLst/>
                        </a:rPr>
                        <a:t>năng</a:t>
                      </a:r>
                      <a:r>
                        <a:rPr lang="en-US" sz="2400" b="0" dirty="0">
                          <a:effectLst/>
                        </a:rPr>
                        <a:t> </a:t>
                      </a:r>
                      <a:r>
                        <a:rPr lang="en-US" sz="2400" b="0" dirty="0" err="1">
                          <a:effectLst/>
                        </a:rPr>
                        <a:t>quang</a:t>
                      </a:r>
                      <a:r>
                        <a:rPr lang="en-US" sz="2400" b="0" dirty="0">
                          <a:effectLst/>
                        </a:rPr>
                        <a:t> </a:t>
                      </a:r>
                      <a:r>
                        <a:rPr lang="en-US" sz="2400" b="0" dirty="0" err="1">
                          <a:effectLst/>
                        </a:rPr>
                        <a:t>hợp</a:t>
                      </a:r>
                      <a:r>
                        <a:rPr lang="en-US" sz="2400" b="0" dirty="0">
                          <a:effectLst/>
                        </a:rPr>
                        <a:t>; </a:t>
                      </a:r>
                      <a:r>
                        <a:rPr lang="en-US" sz="2400" b="0" dirty="0" err="1">
                          <a:effectLst/>
                        </a:rPr>
                        <a:t>Có</a:t>
                      </a:r>
                      <a:r>
                        <a:rPr lang="en-US" sz="2400" b="0" dirty="0">
                          <a:effectLst/>
                        </a:rPr>
                        <a:t> </a:t>
                      </a:r>
                      <a:r>
                        <a:rPr lang="en-US" sz="2400" b="0" dirty="0" err="1">
                          <a:effectLst/>
                        </a:rPr>
                        <a:t>khả</a:t>
                      </a:r>
                      <a:r>
                        <a:rPr lang="en-US" sz="2400" b="0" dirty="0">
                          <a:effectLst/>
                        </a:rPr>
                        <a:t> </a:t>
                      </a:r>
                      <a:r>
                        <a:rPr lang="en-US" sz="2400" b="0" dirty="0" err="1">
                          <a:effectLst/>
                        </a:rPr>
                        <a:t>năng</a:t>
                      </a:r>
                      <a:r>
                        <a:rPr lang="en-US" sz="2400" b="0" dirty="0">
                          <a:effectLst/>
                        </a:rPr>
                        <a:t> </a:t>
                      </a:r>
                      <a:r>
                        <a:rPr lang="en-US" sz="2400" b="0" dirty="0" err="1">
                          <a:effectLst/>
                        </a:rPr>
                        <a:t>nhân</a:t>
                      </a:r>
                      <a:r>
                        <a:rPr lang="en-US" sz="2400" b="0" dirty="0">
                          <a:effectLst/>
                        </a:rPr>
                        <a:t> </a:t>
                      </a:r>
                      <a:r>
                        <a:rPr lang="en-US" sz="2400" b="0" dirty="0" err="1">
                          <a:effectLst/>
                        </a:rPr>
                        <a:t>đôi</a:t>
                      </a:r>
                      <a:r>
                        <a:rPr lang="en-US" sz="2400" b="0" dirty="0">
                          <a:effectLst/>
                        </a:rPr>
                        <a:t> </a:t>
                      </a:r>
                      <a:r>
                        <a:rPr lang="en-US" sz="2400" b="0" dirty="0" err="1">
                          <a:effectLst/>
                        </a:rPr>
                        <a:t>độc</a:t>
                      </a:r>
                      <a:r>
                        <a:rPr lang="en-US" sz="2400" b="0" dirty="0">
                          <a:effectLst/>
                        </a:rPr>
                        <a:t> </a:t>
                      </a:r>
                      <a:r>
                        <a:rPr lang="en-US" sz="2400" b="0" dirty="0" err="1">
                          <a:effectLst/>
                        </a:rPr>
                        <a:t>lập</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xmlns="" val="190171100"/>
                  </a:ext>
                </a:extLst>
              </a:tr>
              <a:tr h="1185393">
                <a:tc>
                  <a:txBody>
                    <a:bodyPr/>
                    <a:lstStyle/>
                    <a:p>
                      <a:pPr algn="just">
                        <a:lnSpc>
                          <a:spcPct val="107000"/>
                        </a:lnSpc>
                        <a:spcAft>
                          <a:spcPts val="0"/>
                        </a:spcAft>
                      </a:pPr>
                      <a:r>
                        <a:rPr lang="nl-NL" sz="2400" b="0" dirty="0">
                          <a:effectLst/>
                        </a:rPr>
                        <a:t>- Gồm 1 chồng túi  màng dẹt tách biệt xếp chồng lên nhau theo hình vòng cung.</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nl-NL" sz="2400" b="0" dirty="0">
                          <a:effectLst/>
                        </a:rPr>
                        <a:t> Nơi tổng hợp Pr cho TB.</a:t>
                      </a:r>
                      <a:endParaRPr lang="vi-VN" sz="2400" b="0" dirty="0">
                        <a:effectLst/>
                      </a:endParaRPr>
                    </a:p>
                    <a:p>
                      <a:pPr algn="just">
                        <a:lnSpc>
                          <a:spcPct val="107000"/>
                        </a:lnSpc>
                        <a:spcAft>
                          <a:spcPts val="0"/>
                        </a:spcAft>
                      </a:pPr>
                      <a:r>
                        <a:rPr lang="en-US" sz="2400" b="0" dirty="0">
                          <a:effectLst/>
                        </a:rPr>
                        <a:t> </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xmlns="" val="2092666753"/>
                  </a:ext>
                </a:extLst>
              </a:tr>
            </a:tbl>
          </a:graphicData>
        </a:graphic>
      </p:graphicFrame>
    </p:spTree>
    <p:extLst>
      <p:ext uri="{BB962C8B-B14F-4D97-AF65-F5344CB8AC3E}">
        <p14:creationId xmlns:p14="http://schemas.microsoft.com/office/powerpoint/2010/main" val="453233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1858858511"/>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7527698">
                  <a:extLst>
                    <a:ext uri="{9D8B030D-6E8A-4147-A177-3AD203B41FA5}">
                      <a16:colId xmlns:a16="http://schemas.microsoft.com/office/drawing/2014/main" xmlns="" val="2328531142"/>
                    </a:ext>
                  </a:extLst>
                </a:gridCol>
                <a:gridCol w="4664302">
                  <a:extLst>
                    <a:ext uri="{9D8B030D-6E8A-4147-A177-3AD203B41FA5}">
                      <a16:colId xmlns:a16="http://schemas.microsoft.com/office/drawing/2014/main" xmlns="" val="3501698705"/>
                    </a:ext>
                  </a:extLst>
                </a:gridCol>
              </a:tblGrid>
              <a:tr h="1956300">
                <a:tc>
                  <a:txBody>
                    <a:bodyPr/>
                    <a:lstStyle/>
                    <a:p>
                      <a:pPr algn="just">
                        <a:lnSpc>
                          <a:spcPct val="107000"/>
                        </a:lnSpc>
                        <a:spcAft>
                          <a:spcPts val="0"/>
                        </a:spcAft>
                      </a:pPr>
                      <a:r>
                        <a:rPr lang="en-US" sz="2400" b="0" dirty="0">
                          <a:effectLst/>
                        </a:rPr>
                        <a:t>- </a:t>
                      </a:r>
                      <a:r>
                        <a:rPr lang="en-US" sz="2400" b="0" dirty="0" err="1">
                          <a:effectLst/>
                        </a:rPr>
                        <a:t>Gồm</a:t>
                      </a:r>
                      <a:r>
                        <a:rPr lang="en-US" sz="2400" b="0" dirty="0">
                          <a:effectLst/>
                        </a:rPr>
                        <a:t> 2 </a:t>
                      </a:r>
                      <a:r>
                        <a:rPr lang="en-US" sz="2400" b="0" dirty="0" err="1">
                          <a:effectLst/>
                        </a:rPr>
                        <a:t>lớp</a:t>
                      </a:r>
                      <a:r>
                        <a:rPr lang="en-US" sz="2400" b="0" dirty="0">
                          <a:effectLst/>
                        </a:rPr>
                        <a:t> </a:t>
                      </a:r>
                      <a:r>
                        <a:rPr lang="en-US" sz="2400" b="0" dirty="0" err="1">
                          <a:effectLst/>
                        </a:rPr>
                        <a:t>màng</a:t>
                      </a:r>
                      <a:r>
                        <a:rPr lang="en-US" sz="2400" b="0" dirty="0">
                          <a:effectLst/>
                        </a:rPr>
                        <a:t> </a:t>
                      </a:r>
                      <a:r>
                        <a:rPr lang="en-US" sz="2400" b="0" dirty="0" err="1">
                          <a:effectLst/>
                        </a:rPr>
                        <a:t>bao</a:t>
                      </a:r>
                      <a:r>
                        <a:rPr lang="en-US" sz="2400" b="0" dirty="0">
                          <a:effectLst/>
                        </a:rPr>
                        <a:t> </a:t>
                      </a:r>
                      <a:r>
                        <a:rPr lang="en-US" sz="2400" b="0" dirty="0" err="1">
                          <a:effectLst/>
                        </a:rPr>
                        <a:t>bọc</a:t>
                      </a:r>
                      <a:r>
                        <a:rPr lang="en-US" sz="2400" b="0" dirty="0">
                          <a:effectLst/>
                        </a:rPr>
                        <a:t>: </a:t>
                      </a:r>
                      <a:r>
                        <a:rPr lang="en-US" sz="2400" b="0" dirty="0" err="1">
                          <a:effectLst/>
                        </a:rPr>
                        <a:t>Màng</a:t>
                      </a:r>
                      <a:r>
                        <a:rPr lang="en-US" sz="2400" b="0" dirty="0">
                          <a:effectLst/>
                        </a:rPr>
                        <a:t> </a:t>
                      </a:r>
                      <a:r>
                        <a:rPr lang="en-US" sz="2400" b="0" dirty="0" err="1">
                          <a:effectLst/>
                        </a:rPr>
                        <a:t>ngoài</a:t>
                      </a:r>
                      <a:r>
                        <a:rPr lang="en-US" sz="2400" b="0" dirty="0">
                          <a:effectLst/>
                        </a:rPr>
                        <a:t> </a:t>
                      </a:r>
                      <a:r>
                        <a:rPr lang="en-US" sz="2400" b="0" dirty="0" err="1">
                          <a:effectLst/>
                        </a:rPr>
                        <a:t>trơn</a:t>
                      </a:r>
                      <a:r>
                        <a:rPr lang="en-US" sz="2400" b="0" dirty="0">
                          <a:effectLst/>
                        </a:rPr>
                        <a:t> </a:t>
                      </a:r>
                      <a:r>
                        <a:rPr lang="en-US" sz="2400" b="0" dirty="0" err="1">
                          <a:effectLst/>
                        </a:rPr>
                        <a:t>không</a:t>
                      </a:r>
                      <a:r>
                        <a:rPr lang="en-US" sz="2400" b="0" dirty="0">
                          <a:effectLst/>
                        </a:rPr>
                        <a:t> </a:t>
                      </a:r>
                      <a:r>
                        <a:rPr lang="en-US" sz="2400" b="0" dirty="0" err="1">
                          <a:effectLst/>
                        </a:rPr>
                        <a:t>gấp</a:t>
                      </a:r>
                      <a:r>
                        <a:rPr lang="en-US" sz="2400" b="0" dirty="0">
                          <a:effectLst/>
                        </a:rPr>
                        <a:t> </a:t>
                      </a:r>
                      <a:r>
                        <a:rPr lang="en-US" sz="2400" b="0" dirty="0" err="1">
                          <a:effectLst/>
                        </a:rPr>
                        <a:t>khúc</a:t>
                      </a:r>
                      <a:r>
                        <a:rPr lang="en-US" sz="2400" b="0" dirty="0">
                          <a:effectLst/>
                        </a:rPr>
                        <a:t>. </a:t>
                      </a:r>
                      <a:r>
                        <a:rPr lang="en-US" sz="2400" b="0" dirty="0" err="1">
                          <a:effectLst/>
                        </a:rPr>
                        <a:t>Màng</a:t>
                      </a:r>
                      <a:r>
                        <a:rPr lang="en-US" sz="2400" b="0" dirty="0">
                          <a:effectLst/>
                        </a:rPr>
                        <a:t> </a:t>
                      </a:r>
                      <a:r>
                        <a:rPr lang="en-US" sz="2400" b="0" dirty="0" err="1">
                          <a:effectLst/>
                        </a:rPr>
                        <a:t>trong</a:t>
                      </a:r>
                      <a:r>
                        <a:rPr lang="en-US" sz="2400" b="0" dirty="0">
                          <a:effectLst/>
                        </a:rPr>
                        <a:t> </a:t>
                      </a:r>
                      <a:r>
                        <a:rPr lang="en-US" sz="2400" b="0" dirty="0" err="1">
                          <a:effectLst/>
                        </a:rPr>
                        <a:t>gấp</a:t>
                      </a:r>
                      <a:r>
                        <a:rPr lang="en-US" sz="2400" b="0" dirty="0">
                          <a:effectLst/>
                        </a:rPr>
                        <a:t> </a:t>
                      </a:r>
                      <a:r>
                        <a:rPr lang="en-US" sz="2400" b="0" dirty="0" err="1">
                          <a:effectLst/>
                        </a:rPr>
                        <a:t>nếp</a:t>
                      </a:r>
                      <a:r>
                        <a:rPr lang="en-US" sz="2400" b="0" dirty="0">
                          <a:effectLst/>
                        </a:rPr>
                        <a:t> </a:t>
                      </a:r>
                      <a:r>
                        <a:rPr lang="en-US" sz="2400" b="0" dirty="0" err="1">
                          <a:effectLst/>
                        </a:rPr>
                        <a:t>tạo</a:t>
                      </a:r>
                      <a:r>
                        <a:rPr lang="en-US" sz="2400" b="0" dirty="0">
                          <a:effectLst/>
                        </a:rPr>
                        <a:t> </a:t>
                      </a:r>
                      <a:r>
                        <a:rPr lang="en-US" sz="2400" b="0" dirty="0" err="1">
                          <a:effectLst/>
                        </a:rPr>
                        <a:t>thành</a:t>
                      </a:r>
                      <a:r>
                        <a:rPr lang="en-US" sz="2400" b="0" dirty="0">
                          <a:effectLst/>
                        </a:rPr>
                        <a:t> </a:t>
                      </a:r>
                      <a:r>
                        <a:rPr lang="en-US" sz="2400" b="0" dirty="0" err="1">
                          <a:effectLst/>
                        </a:rPr>
                        <a:t>các</a:t>
                      </a:r>
                      <a:r>
                        <a:rPr lang="en-US" sz="2400" b="0" dirty="0">
                          <a:effectLst/>
                        </a:rPr>
                        <a:t> </a:t>
                      </a:r>
                      <a:r>
                        <a:rPr lang="en-US" sz="2400" b="0" dirty="0" err="1">
                          <a:effectLst/>
                        </a:rPr>
                        <a:t>mào</a:t>
                      </a:r>
                      <a:r>
                        <a:rPr lang="en-US" sz="2400" b="0" dirty="0">
                          <a:effectLst/>
                        </a:rPr>
                        <a:t> </a:t>
                      </a:r>
                      <a:r>
                        <a:rPr lang="en-US" sz="2400" b="0" dirty="0" err="1">
                          <a:effectLst/>
                        </a:rPr>
                        <a:t>ăn</a:t>
                      </a:r>
                      <a:r>
                        <a:rPr lang="en-US" sz="2400" b="0" dirty="0">
                          <a:effectLst/>
                        </a:rPr>
                        <a:t> </a:t>
                      </a:r>
                      <a:r>
                        <a:rPr lang="en-US" sz="2400" b="0" dirty="0" err="1">
                          <a:effectLst/>
                        </a:rPr>
                        <a:t>sâu</a:t>
                      </a:r>
                      <a:r>
                        <a:rPr lang="en-US" sz="2400" b="0" dirty="0">
                          <a:effectLst/>
                        </a:rPr>
                        <a:t> </a:t>
                      </a:r>
                      <a:r>
                        <a:rPr lang="en-US" sz="2400" b="0" dirty="0" err="1">
                          <a:effectLst/>
                        </a:rPr>
                        <a:t>vào</a:t>
                      </a:r>
                      <a:r>
                        <a:rPr lang="en-US" sz="2400" b="0" dirty="0">
                          <a:effectLst/>
                        </a:rPr>
                        <a:t> </a:t>
                      </a:r>
                      <a:r>
                        <a:rPr lang="en-US" sz="2400" b="0" dirty="0" err="1">
                          <a:effectLst/>
                        </a:rPr>
                        <a:t>chất</a:t>
                      </a:r>
                      <a:r>
                        <a:rPr lang="en-US" sz="2400" b="0" dirty="0">
                          <a:effectLst/>
                        </a:rPr>
                        <a:t> </a:t>
                      </a:r>
                      <a:r>
                        <a:rPr lang="en-US" sz="2400" b="0" dirty="0" err="1">
                          <a:effectLst/>
                        </a:rPr>
                        <a:t>nền</a:t>
                      </a:r>
                      <a:r>
                        <a:rPr lang="en-US" sz="2400" b="0" dirty="0">
                          <a:effectLst/>
                        </a:rPr>
                        <a:t>, </a:t>
                      </a:r>
                      <a:r>
                        <a:rPr lang="en-US" sz="2400" b="0" dirty="0" err="1">
                          <a:effectLst/>
                        </a:rPr>
                        <a:t>trên</a:t>
                      </a:r>
                      <a:r>
                        <a:rPr lang="en-US" sz="2400" b="0" dirty="0">
                          <a:effectLst/>
                        </a:rPr>
                        <a:t> </a:t>
                      </a:r>
                      <a:r>
                        <a:rPr lang="en-US" sz="2400" b="0" dirty="0" err="1">
                          <a:effectLst/>
                        </a:rPr>
                        <a:t>đó</a:t>
                      </a:r>
                      <a:r>
                        <a:rPr lang="en-US" sz="2400" b="0" dirty="0">
                          <a:effectLst/>
                        </a:rPr>
                        <a:t> </a:t>
                      </a:r>
                      <a:r>
                        <a:rPr lang="en-US" sz="2400" b="0" dirty="0" err="1">
                          <a:effectLst/>
                        </a:rPr>
                        <a:t>có</a:t>
                      </a:r>
                      <a:r>
                        <a:rPr lang="en-US" sz="2400" b="0" dirty="0">
                          <a:effectLst/>
                        </a:rPr>
                        <a:t> </a:t>
                      </a:r>
                      <a:r>
                        <a:rPr lang="en-US" sz="2400" b="0" dirty="0" err="1">
                          <a:effectLst/>
                        </a:rPr>
                        <a:t>các</a:t>
                      </a:r>
                      <a:r>
                        <a:rPr lang="en-US" sz="2400" b="0" dirty="0">
                          <a:effectLst/>
                        </a:rPr>
                        <a:t> </a:t>
                      </a:r>
                      <a:r>
                        <a:rPr lang="en-US" sz="2400" b="0" dirty="0" err="1">
                          <a:effectLst/>
                        </a:rPr>
                        <a:t>enzim</a:t>
                      </a:r>
                      <a:r>
                        <a:rPr lang="en-US" sz="2400" b="0" dirty="0">
                          <a:effectLst/>
                        </a:rPr>
                        <a:t> </a:t>
                      </a:r>
                      <a:r>
                        <a:rPr lang="en-US" sz="2400" b="0" dirty="0" err="1">
                          <a:effectLst/>
                        </a:rPr>
                        <a:t>hô</a:t>
                      </a:r>
                      <a:r>
                        <a:rPr lang="en-US" sz="2400" b="0" dirty="0">
                          <a:effectLst/>
                        </a:rPr>
                        <a:t> </a:t>
                      </a:r>
                      <a:r>
                        <a:rPr lang="en-US" sz="2400" b="0" dirty="0" err="1">
                          <a:effectLst/>
                        </a:rPr>
                        <a:t>hấp</a:t>
                      </a:r>
                      <a:r>
                        <a:rPr lang="en-US" sz="2400" b="0" dirty="0">
                          <a:effectLst/>
                        </a:rPr>
                        <a:t>. </a:t>
                      </a:r>
                      <a:r>
                        <a:rPr lang="en-US" sz="2400" b="0" dirty="0" err="1">
                          <a:effectLst/>
                        </a:rPr>
                        <a:t>Bên</a:t>
                      </a:r>
                      <a:r>
                        <a:rPr lang="en-US" sz="2400" b="0" dirty="0">
                          <a:effectLst/>
                        </a:rPr>
                        <a:t> </a:t>
                      </a:r>
                      <a:r>
                        <a:rPr lang="en-US" sz="2400" b="0" dirty="0" err="1">
                          <a:effectLst/>
                        </a:rPr>
                        <a:t>trong</a:t>
                      </a:r>
                      <a:r>
                        <a:rPr lang="en-US" sz="2400" b="0" dirty="0">
                          <a:effectLst/>
                        </a:rPr>
                        <a:t> </a:t>
                      </a:r>
                      <a:r>
                        <a:rPr lang="en-US" sz="2400" b="0" dirty="0" err="1">
                          <a:effectLst/>
                        </a:rPr>
                        <a:t>chất</a:t>
                      </a:r>
                      <a:r>
                        <a:rPr lang="en-US" sz="2400" b="0" dirty="0">
                          <a:effectLst/>
                        </a:rPr>
                        <a:t> </a:t>
                      </a:r>
                      <a:r>
                        <a:rPr lang="en-US" sz="2400" b="0" dirty="0" err="1">
                          <a:effectLst/>
                        </a:rPr>
                        <a:t>nền</a:t>
                      </a:r>
                      <a:r>
                        <a:rPr lang="en-US" sz="2400" b="0" dirty="0">
                          <a:effectLst/>
                        </a:rPr>
                        <a:t> </a:t>
                      </a:r>
                      <a:r>
                        <a:rPr lang="en-US" sz="2400" b="0" dirty="0" err="1">
                          <a:effectLst/>
                        </a:rPr>
                        <a:t>có</a:t>
                      </a:r>
                      <a:r>
                        <a:rPr lang="en-US" sz="2400" b="0" dirty="0">
                          <a:effectLst/>
                        </a:rPr>
                        <a:t> </a:t>
                      </a:r>
                      <a:r>
                        <a:rPr lang="en-US" sz="2400" b="0" dirty="0" err="1">
                          <a:effectLst/>
                        </a:rPr>
                        <a:t>chứa</a:t>
                      </a:r>
                      <a:r>
                        <a:rPr lang="en-US" sz="2400" b="0" dirty="0">
                          <a:effectLst/>
                        </a:rPr>
                        <a:t> </a:t>
                      </a:r>
                      <a:r>
                        <a:rPr lang="en-US" sz="2400" b="0" dirty="0" err="1">
                          <a:effectLst/>
                        </a:rPr>
                        <a:t>ADN</a:t>
                      </a:r>
                      <a:r>
                        <a:rPr lang="en-US" sz="2400" b="0" dirty="0">
                          <a:effectLst/>
                        </a:rPr>
                        <a:t> </a:t>
                      </a:r>
                      <a:r>
                        <a:rPr lang="en-US" sz="2400" b="0" dirty="0" err="1">
                          <a:effectLst/>
                        </a:rPr>
                        <a:t>và</a:t>
                      </a:r>
                      <a:r>
                        <a:rPr lang="en-US" sz="2400" b="0" dirty="0">
                          <a:effectLst/>
                        </a:rPr>
                        <a:t> </a:t>
                      </a:r>
                      <a:r>
                        <a:rPr lang="en-US" sz="2400" b="0" dirty="0" err="1">
                          <a:effectLst/>
                        </a:rPr>
                        <a:t>ribôxôm</a:t>
                      </a:r>
                      <a:r>
                        <a:rPr lang="en-US" sz="2400" b="0" dirty="0">
                          <a:effectLst/>
                        </a:rPr>
                        <a:t>.</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nl-NL" sz="2400" b="0" dirty="0">
                          <a:effectLst/>
                        </a:rPr>
                        <a:t>Là nơi lắp ráp, đóng gói và phân phối các sản phẩm của TB.</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xmlns="" val="2561449024"/>
                  </a:ext>
                </a:extLst>
              </a:tr>
              <a:tr h="2450850">
                <a:tc>
                  <a:txBody>
                    <a:bodyPr/>
                    <a:lstStyle/>
                    <a:p>
                      <a:pPr algn="just">
                        <a:lnSpc>
                          <a:spcPct val="107000"/>
                        </a:lnSpc>
                        <a:spcAft>
                          <a:spcPts val="0"/>
                        </a:spcAft>
                      </a:pPr>
                      <a:r>
                        <a:rPr lang="en-US" sz="2400" b="0" dirty="0">
                          <a:effectLst/>
                        </a:rPr>
                        <a:t>- </a:t>
                      </a:r>
                      <a:r>
                        <a:rPr lang="en-US" sz="2400" b="0" dirty="0" err="1">
                          <a:effectLst/>
                        </a:rPr>
                        <a:t>Chỉ</a:t>
                      </a:r>
                      <a:r>
                        <a:rPr lang="en-US" sz="2400" b="0" dirty="0">
                          <a:effectLst/>
                        </a:rPr>
                        <a:t> </a:t>
                      </a:r>
                      <a:r>
                        <a:rPr lang="en-US" sz="2400" b="0" dirty="0" err="1">
                          <a:effectLst/>
                        </a:rPr>
                        <a:t>có</a:t>
                      </a:r>
                      <a:r>
                        <a:rPr lang="en-US" sz="2400" b="0" dirty="0">
                          <a:effectLst/>
                        </a:rPr>
                        <a:t> ở </a:t>
                      </a:r>
                      <a:r>
                        <a:rPr lang="en-US" sz="2400" b="0" dirty="0" err="1">
                          <a:effectLst/>
                        </a:rPr>
                        <a:t>thực</a:t>
                      </a:r>
                      <a:r>
                        <a:rPr lang="en-US" sz="2400" b="0" dirty="0">
                          <a:effectLst/>
                        </a:rPr>
                        <a:t> </a:t>
                      </a:r>
                      <a:r>
                        <a:rPr lang="en-US" sz="2400" b="0" dirty="0" err="1">
                          <a:effectLst/>
                        </a:rPr>
                        <a:t>vật</a:t>
                      </a:r>
                      <a:r>
                        <a:rPr lang="en-US" sz="2400" b="0" dirty="0">
                          <a:effectLst/>
                        </a:rPr>
                        <a:t>. </a:t>
                      </a:r>
                      <a:r>
                        <a:rPr lang="en-US" sz="2400" b="0" dirty="0" err="1">
                          <a:effectLst/>
                        </a:rPr>
                        <a:t>Hình</a:t>
                      </a:r>
                      <a:r>
                        <a:rPr lang="en-US" sz="2400" b="0" dirty="0">
                          <a:effectLst/>
                        </a:rPr>
                        <a:t> </a:t>
                      </a:r>
                      <a:r>
                        <a:rPr lang="en-US" sz="2400" b="0" dirty="0" err="1">
                          <a:effectLst/>
                        </a:rPr>
                        <a:t>bầu</a:t>
                      </a:r>
                      <a:r>
                        <a:rPr lang="en-US" sz="2400" b="0" dirty="0">
                          <a:effectLst/>
                        </a:rPr>
                        <a:t> </a:t>
                      </a:r>
                      <a:r>
                        <a:rPr lang="en-US" sz="2400" b="0" dirty="0" err="1">
                          <a:effectLst/>
                        </a:rPr>
                        <a:t>dục</a:t>
                      </a:r>
                      <a:r>
                        <a:rPr lang="en-US" sz="2400" b="0" dirty="0">
                          <a:effectLst/>
                        </a:rPr>
                        <a:t>.</a:t>
                      </a:r>
                      <a:endParaRPr lang="vi-VN" sz="2400" b="0" dirty="0">
                        <a:effectLst/>
                      </a:endParaRPr>
                    </a:p>
                    <a:p>
                      <a:pPr algn="just">
                        <a:lnSpc>
                          <a:spcPct val="107000"/>
                        </a:lnSpc>
                        <a:spcAft>
                          <a:spcPts val="0"/>
                        </a:spcAft>
                      </a:pPr>
                      <a:r>
                        <a:rPr lang="en-US" sz="2400" b="0" dirty="0">
                          <a:effectLst/>
                        </a:rPr>
                        <a:t>- </a:t>
                      </a:r>
                      <a:r>
                        <a:rPr lang="en-US" sz="2400" b="0" dirty="0" err="1">
                          <a:effectLst/>
                        </a:rPr>
                        <a:t>Ngoài</a:t>
                      </a:r>
                      <a:r>
                        <a:rPr lang="en-US" sz="2400" b="0" dirty="0">
                          <a:effectLst/>
                        </a:rPr>
                        <a:t> </a:t>
                      </a:r>
                      <a:r>
                        <a:rPr lang="en-US" sz="2400" b="0" dirty="0" err="1">
                          <a:effectLst/>
                        </a:rPr>
                        <a:t>có</a:t>
                      </a:r>
                      <a:r>
                        <a:rPr lang="en-US" sz="2400" b="0" dirty="0">
                          <a:effectLst/>
                        </a:rPr>
                        <a:t> 2 </a:t>
                      </a:r>
                      <a:r>
                        <a:rPr lang="en-US" sz="2400" b="0" dirty="0" err="1">
                          <a:effectLst/>
                        </a:rPr>
                        <a:t>màng</a:t>
                      </a:r>
                      <a:r>
                        <a:rPr lang="en-US" sz="2400" b="0" dirty="0">
                          <a:effectLst/>
                        </a:rPr>
                        <a:t> </a:t>
                      </a:r>
                      <a:r>
                        <a:rPr lang="en-US" sz="2400" b="0" dirty="0" err="1">
                          <a:effectLst/>
                        </a:rPr>
                        <a:t>trơn</a:t>
                      </a:r>
                      <a:r>
                        <a:rPr lang="en-US" sz="2400" b="0" dirty="0">
                          <a:effectLst/>
                        </a:rPr>
                        <a:t>. </a:t>
                      </a:r>
                      <a:r>
                        <a:rPr lang="en-US" sz="2400" b="0" dirty="0" err="1">
                          <a:effectLst/>
                        </a:rPr>
                        <a:t>Trong</a:t>
                      </a:r>
                      <a:r>
                        <a:rPr lang="en-US" sz="2400" b="0" dirty="0">
                          <a:effectLst/>
                        </a:rPr>
                        <a:t> </a:t>
                      </a:r>
                      <a:r>
                        <a:rPr lang="en-US" sz="2400" b="0" dirty="0" err="1">
                          <a:effectLst/>
                        </a:rPr>
                        <a:t>là</a:t>
                      </a:r>
                      <a:r>
                        <a:rPr lang="en-US" sz="2400" b="0" dirty="0">
                          <a:effectLst/>
                        </a:rPr>
                        <a:t> </a:t>
                      </a:r>
                      <a:r>
                        <a:rPr lang="en-US" sz="2400" b="0" dirty="0" err="1">
                          <a:effectLst/>
                        </a:rPr>
                        <a:t>chất</a:t>
                      </a:r>
                      <a:r>
                        <a:rPr lang="en-US" sz="2400" b="0" dirty="0">
                          <a:effectLst/>
                        </a:rPr>
                        <a:t> </a:t>
                      </a:r>
                      <a:r>
                        <a:rPr lang="en-US" sz="2400" b="0" dirty="0" err="1">
                          <a:effectLst/>
                        </a:rPr>
                        <a:t>nền</a:t>
                      </a:r>
                      <a:r>
                        <a:rPr lang="en-US" sz="2400" b="0" dirty="0">
                          <a:effectLst/>
                        </a:rPr>
                        <a:t> </a:t>
                      </a:r>
                      <a:r>
                        <a:rPr lang="en-US" sz="2400" b="0" dirty="0" err="1">
                          <a:effectLst/>
                        </a:rPr>
                        <a:t>chứa</a:t>
                      </a:r>
                      <a:r>
                        <a:rPr lang="en-US" sz="2400" b="0" dirty="0">
                          <a:effectLst/>
                        </a:rPr>
                        <a:t> </a:t>
                      </a:r>
                      <a:r>
                        <a:rPr lang="en-US" sz="2400" b="0" dirty="0" err="1">
                          <a:effectLst/>
                        </a:rPr>
                        <a:t>enzim</a:t>
                      </a:r>
                      <a:r>
                        <a:rPr lang="en-US" sz="2400" b="0" dirty="0">
                          <a:effectLst/>
                        </a:rPr>
                        <a:t> </a:t>
                      </a:r>
                      <a:r>
                        <a:rPr lang="en-US" sz="2400" b="0" dirty="0" err="1">
                          <a:effectLst/>
                        </a:rPr>
                        <a:t>cacboxyl</a:t>
                      </a:r>
                      <a:r>
                        <a:rPr lang="en-US" sz="2400" b="0" dirty="0">
                          <a:effectLst/>
                        </a:rPr>
                        <a:t> (</a:t>
                      </a:r>
                      <a:r>
                        <a:rPr lang="en-US" sz="2400" b="0" dirty="0" err="1">
                          <a:effectLst/>
                        </a:rPr>
                        <a:t>strôma</a:t>
                      </a:r>
                      <a:r>
                        <a:rPr lang="en-US" sz="2400" b="0" dirty="0">
                          <a:effectLst/>
                        </a:rPr>
                        <a:t>) </a:t>
                      </a:r>
                      <a:r>
                        <a:rPr lang="en-US" sz="2400" b="0" dirty="0" err="1">
                          <a:effectLst/>
                        </a:rPr>
                        <a:t>và</a:t>
                      </a:r>
                      <a:r>
                        <a:rPr lang="en-US" sz="2400" b="0" dirty="0">
                          <a:effectLst/>
                        </a:rPr>
                        <a:t> </a:t>
                      </a:r>
                      <a:r>
                        <a:rPr lang="en-US" sz="2400" b="0" dirty="0" err="1">
                          <a:effectLst/>
                        </a:rPr>
                        <a:t>các</a:t>
                      </a:r>
                      <a:r>
                        <a:rPr lang="en-US" sz="2400" b="0" dirty="0">
                          <a:effectLst/>
                        </a:rPr>
                        <a:t> </a:t>
                      </a:r>
                      <a:r>
                        <a:rPr lang="en-US" sz="2400" b="0" dirty="0" err="1">
                          <a:effectLst/>
                        </a:rPr>
                        <a:t>hạt</a:t>
                      </a:r>
                      <a:r>
                        <a:rPr lang="en-US" sz="2400" b="0" dirty="0">
                          <a:effectLst/>
                        </a:rPr>
                        <a:t> grana </a:t>
                      </a:r>
                      <a:r>
                        <a:rPr lang="en-US" sz="2400" b="0" dirty="0" err="1">
                          <a:effectLst/>
                        </a:rPr>
                        <a:t>gồm</a:t>
                      </a:r>
                      <a:r>
                        <a:rPr lang="en-US" sz="2400" b="0" dirty="0">
                          <a:effectLst/>
                        </a:rPr>
                        <a:t> </a:t>
                      </a:r>
                      <a:r>
                        <a:rPr lang="en-US" sz="2400" b="0" dirty="0" err="1">
                          <a:effectLst/>
                        </a:rPr>
                        <a:t>nhiều</a:t>
                      </a:r>
                      <a:r>
                        <a:rPr lang="en-US" sz="2400" b="0" dirty="0">
                          <a:effectLst/>
                        </a:rPr>
                        <a:t> </a:t>
                      </a:r>
                      <a:r>
                        <a:rPr lang="en-US" sz="2400" b="0" dirty="0" err="1">
                          <a:effectLst/>
                        </a:rPr>
                        <a:t>túi</a:t>
                      </a:r>
                      <a:r>
                        <a:rPr lang="en-US" sz="2400" b="0" dirty="0">
                          <a:effectLst/>
                        </a:rPr>
                        <a:t> </a:t>
                      </a:r>
                      <a:r>
                        <a:rPr lang="en-US" sz="2400" b="0" dirty="0" err="1">
                          <a:effectLst/>
                        </a:rPr>
                        <a:t>dẹt</a:t>
                      </a:r>
                      <a:r>
                        <a:rPr lang="en-US" sz="2400" b="0" dirty="0">
                          <a:effectLst/>
                        </a:rPr>
                        <a:t> (</a:t>
                      </a:r>
                      <a:r>
                        <a:rPr lang="en-US" sz="2400" b="0" dirty="0" err="1">
                          <a:effectLst/>
                        </a:rPr>
                        <a:t>tilacôit</a:t>
                      </a:r>
                      <a:r>
                        <a:rPr lang="en-US" sz="2400" b="0" dirty="0">
                          <a:effectLst/>
                        </a:rPr>
                        <a:t>) </a:t>
                      </a:r>
                      <a:r>
                        <a:rPr lang="en-US" sz="2400" b="0" dirty="0" err="1">
                          <a:effectLst/>
                        </a:rPr>
                        <a:t>chứa</a:t>
                      </a:r>
                      <a:r>
                        <a:rPr lang="en-US" sz="2400" b="0" dirty="0">
                          <a:effectLst/>
                        </a:rPr>
                        <a:t> </a:t>
                      </a:r>
                      <a:r>
                        <a:rPr lang="en-US" sz="2400" b="0" dirty="0" err="1">
                          <a:effectLst/>
                        </a:rPr>
                        <a:t>nhiều</a:t>
                      </a:r>
                      <a:r>
                        <a:rPr lang="en-US" sz="2400" b="0" dirty="0">
                          <a:effectLst/>
                        </a:rPr>
                        <a:t> </a:t>
                      </a:r>
                      <a:r>
                        <a:rPr lang="en-US" sz="2400" b="0" dirty="0" err="1">
                          <a:effectLst/>
                        </a:rPr>
                        <a:t>hệ</a:t>
                      </a:r>
                      <a:r>
                        <a:rPr lang="en-US" sz="2400" b="0" dirty="0">
                          <a:effectLst/>
                        </a:rPr>
                        <a:t> </a:t>
                      </a:r>
                      <a:r>
                        <a:rPr lang="en-US" sz="2400" b="0" dirty="0" err="1">
                          <a:effectLst/>
                        </a:rPr>
                        <a:t>sắc</a:t>
                      </a:r>
                      <a:r>
                        <a:rPr lang="en-US" sz="2400" b="0" dirty="0">
                          <a:effectLst/>
                        </a:rPr>
                        <a:t> </a:t>
                      </a:r>
                      <a:r>
                        <a:rPr lang="en-US" sz="2400" b="0" dirty="0" err="1">
                          <a:effectLst/>
                        </a:rPr>
                        <a:t>tố</a:t>
                      </a:r>
                      <a:r>
                        <a:rPr lang="en-US" sz="2400" b="0" dirty="0">
                          <a:effectLst/>
                        </a:rPr>
                        <a:t>, </a:t>
                      </a:r>
                      <a:r>
                        <a:rPr lang="en-US" sz="2400" b="0" dirty="0" err="1">
                          <a:effectLst/>
                        </a:rPr>
                        <a:t>xếp</a:t>
                      </a:r>
                      <a:r>
                        <a:rPr lang="en-US" sz="2400" b="0" dirty="0">
                          <a:effectLst/>
                        </a:rPr>
                        <a:t> </a:t>
                      </a:r>
                      <a:r>
                        <a:rPr lang="en-US" sz="2400" b="0" dirty="0" err="1">
                          <a:effectLst/>
                        </a:rPr>
                        <a:t>chồng</a:t>
                      </a:r>
                      <a:r>
                        <a:rPr lang="en-US" sz="2400" b="0" dirty="0">
                          <a:effectLst/>
                        </a:rPr>
                        <a:t> </a:t>
                      </a:r>
                      <a:r>
                        <a:rPr lang="en-US" sz="2400" b="0" dirty="0" err="1">
                          <a:effectLst/>
                        </a:rPr>
                        <a:t>lên</a:t>
                      </a:r>
                      <a:r>
                        <a:rPr lang="en-US" sz="2400" b="0" dirty="0">
                          <a:effectLst/>
                        </a:rPr>
                        <a:t> </a:t>
                      </a:r>
                      <a:r>
                        <a:rPr lang="en-US" sz="2400" b="0" dirty="0" err="1">
                          <a:effectLst/>
                        </a:rPr>
                        <a:t>nhau</a:t>
                      </a:r>
                      <a:r>
                        <a:rPr lang="en-US" sz="2400" b="0" dirty="0">
                          <a:effectLst/>
                        </a:rPr>
                        <a:t>. </a:t>
                      </a:r>
                      <a:r>
                        <a:rPr lang="en-US" sz="2400" b="0" dirty="0" err="1">
                          <a:effectLst/>
                        </a:rPr>
                        <a:t>Chứa</a:t>
                      </a:r>
                      <a:r>
                        <a:rPr lang="en-US" sz="2400" b="0" dirty="0">
                          <a:effectLst/>
                        </a:rPr>
                        <a:t> </a:t>
                      </a:r>
                      <a:r>
                        <a:rPr lang="en-US" sz="2400" b="0" dirty="0" err="1">
                          <a:effectLst/>
                        </a:rPr>
                        <a:t>ADN</a:t>
                      </a:r>
                      <a:r>
                        <a:rPr lang="en-US" sz="2400" b="0" dirty="0">
                          <a:effectLst/>
                        </a:rPr>
                        <a:t> </a:t>
                      </a:r>
                      <a:r>
                        <a:rPr lang="en-US" sz="2400" b="0" dirty="0" err="1">
                          <a:effectLst/>
                        </a:rPr>
                        <a:t>và</a:t>
                      </a:r>
                      <a:r>
                        <a:rPr lang="en-US" sz="2400" b="0" dirty="0">
                          <a:effectLst/>
                        </a:rPr>
                        <a:t> </a:t>
                      </a:r>
                      <a:r>
                        <a:rPr lang="en-US" sz="2400" b="0" dirty="0" err="1">
                          <a:effectLst/>
                        </a:rPr>
                        <a:t>riboxom</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nl-NL" sz="2400" b="0" dirty="0">
                          <a:effectLst/>
                        </a:rPr>
                        <a:t>- Là nơi tổng hợp ATP : cung cấp năng lượng cho mọi hoạt động sống của tế bào</a:t>
                      </a:r>
                      <a:endParaRPr lang="vi-VN" sz="2400" b="0" dirty="0">
                        <a:effectLst/>
                      </a:endParaRPr>
                    </a:p>
                    <a:p>
                      <a:pPr algn="just">
                        <a:lnSpc>
                          <a:spcPct val="107000"/>
                        </a:lnSpc>
                        <a:spcAft>
                          <a:spcPts val="0"/>
                        </a:spcAft>
                      </a:pPr>
                      <a:r>
                        <a:rPr lang="en-US" sz="2400" b="0" dirty="0">
                          <a:effectLst/>
                        </a:rPr>
                        <a:t> </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xmlns="" val="2038043262"/>
                  </a:ext>
                </a:extLst>
              </a:tr>
              <a:tr h="2450850">
                <a:tc>
                  <a:txBody>
                    <a:bodyPr/>
                    <a:lstStyle/>
                    <a:p>
                      <a:pPr algn="just">
                        <a:lnSpc>
                          <a:spcPct val="107000"/>
                        </a:lnSpc>
                        <a:spcAft>
                          <a:spcPts val="0"/>
                        </a:spcAft>
                      </a:pPr>
                      <a:r>
                        <a:rPr lang="en-US" sz="2400" b="0" dirty="0">
                          <a:effectLst/>
                        </a:rPr>
                        <a:t>- </a:t>
                      </a:r>
                      <a:r>
                        <a:rPr lang="en-US" sz="2400" b="0" dirty="0" err="1">
                          <a:effectLst/>
                        </a:rPr>
                        <a:t>Gồm</a:t>
                      </a:r>
                      <a:r>
                        <a:rPr lang="en-US" sz="2400" b="0" dirty="0">
                          <a:effectLst/>
                        </a:rPr>
                        <a:t> 1 </a:t>
                      </a:r>
                      <a:r>
                        <a:rPr lang="en-US" sz="2400" b="0" dirty="0" err="1">
                          <a:effectLst/>
                        </a:rPr>
                        <a:t>lớp</a:t>
                      </a:r>
                      <a:r>
                        <a:rPr lang="en-US" sz="2400" b="0" dirty="0">
                          <a:effectLst/>
                        </a:rPr>
                        <a:t> </a:t>
                      </a:r>
                      <a:r>
                        <a:rPr lang="en-US" sz="2400" b="0" dirty="0" err="1">
                          <a:effectLst/>
                        </a:rPr>
                        <a:t>kép</a:t>
                      </a:r>
                      <a:r>
                        <a:rPr lang="en-US" sz="2400" b="0" dirty="0">
                          <a:effectLst/>
                        </a:rPr>
                        <a:t> </a:t>
                      </a:r>
                      <a:r>
                        <a:rPr lang="en-US" sz="2400" b="0" dirty="0" err="1">
                          <a:effectLst/>
                        </a:rPr>
                        <a:t>phôtpholipit</a:t>
                      </a:r>
                      <a:r>
                        <a:rPr lang="en-US" sz="2400" b="0" dirty="0">
                          <a:effectLst/>
                        </a:rPr>
                        <a:t>. </a:t>
                      </a:r>
                      <a:r>
                        <a:rPr lang="en-US" sz="2400" b="0" dirty="0" err="1">
                          <a:effectLst/>
                        </a:rPr>
                        <a:t>Có</a:t>
                      </a:r>
                      <a:r>
                        <a:rPr lang="en-US" sz="2400" b="0" dirty="0">
                          <a:effectLst/>
                        </a:rPr>
                        <a:t> </a:t>
                      </a:r>
                      <a:r>
                        <a:rPr lang="en-US" sz="2400" b="0" dirty="0" err="1">
                          <a:effectLst/>
                        </a:rPr>
                        <a:t>các</a:t>
                      </a:r>
                      <a:r>
                        <a:rPr lang="en-US" sz="2400" b="0" dirty="0">
                          <a:effectLst/>
                        </a:rPr>
                        <a:t> </a:t>
                      </a:r>
                      <a:r>
                        <a:rPr lang="en-US" sz="2400" b="0" dirty="0" err="1">
                          <a:effectLst/>
                        </a:rPr>
                        <a:t>phân</a:t>
                      </a:r>
                      <a:r>
                        <a:rPr lang="en-US" sz="2400" b="0" dirty="0">
                          <a:effectLst/>
                        </a:rPr>
                        <a:t> </a:t>
                      </a:r>
                      <a:r>
                        <a:rPr lang="en-US" sz="2400" b="0" dirty="0" err="1">
                          <a:effectLst/>
                        </a:rPr>
                        <a:t>tử</a:t>
                      </a:r>
                      <a:r>
                        <a:rPr lang="en-US" sz="2400" b="0" dirty="0">
                          <a:effectLst/>
                        </a:rPr>
                        <a:t> </a:t>
                      </a:r>
                      <a:r>
                        <a:rPr lang="en-US" sz="2400" b="0" dirty="0" err="1">
                          <a:effectLst/>
                        </a:rPr>
                        <a:t>prôtêin</a:t>
                      </a:r>
                      <a:r>
                        <a:rPr lang="en-US" sz="2400" b="0" dirty="0">
                          <a:effectLst/>
                        </a:rPr>
                        <a:t> </a:t>
                      </a:r>
                      <a:r>
                        <a:rPr lang="en-US" sz="2400" b="0" dirty="0" err="1">
                          <a:effectLst/>
                        </a:rPr>
                        <a:t>xuyên</a:t>
                      </a:r>
                      <a:r>
                        <a:rPr lang="en-US" sz="2400" b="0" dirty="0">
                          <a:effectLst/>
                        </a:rPr>
                        <a:t> </a:t>
                      </a:r>
                      <a:r>
                        <a:rPr lang="en-US" sz="2400" b="0" dirty="0" err="1">
                          <a:effectLst/>
                        </a:rPr>
                        <a:t>màng</a:t>
                      </a:r>
                      <a:r>
                        <a:rPr lang="en-US" sz="2400" b="0" dirty="0">
                          <a:effectLst/>
                        </a:rPr>
                        <a:t>, </a:t>
                      </a:r>
                      <a:r>
                        <a:rPr lang="en-US" sz="2400" b="0" dirty="0" err="1">
                          <a:effectLst/>
                        </a:rPr>
                        <a:t>bám</a:t>
                      </a:r>
                      <a:r>
                        <a:rPr lang="en-US" sz="2400" b="0" dirty="0">
                          <a:effectLst/>
                        </a:rPr>
                        <a:t> </a:t>
                      </a:r>
                      <a:r>
                        <a:rPr lang="en-US" sz="2400" b="0" dirty="0" err="1">
                          <a:effectLst/>
                        </a:rPr>
                        <a:t>màng</a:t>
                      </a:r>
                      <a:r>
                        <a:rPr lang="en-US" sz="2400" b="0" dirty="0">
                          <a:effectLst/>
                        </a:rPr>
                        <a:t>.</a:t>
                      </a:r>
                      <a:endParaRPr lang="vi-VN" sz="2400" b="0" dirty="0">
                        <a:effectLst/>
                      </a:endParaRPr>
                    </a:p>
                    <a:p>
                      <a:pPr algn="just">
                        <a:lnSpc>
                          <a:spcPct val="107000"/>
                        </a:lnSpc>
                        <a:spcAft>
                          <a:spcPts val="0"/>
                        </a:spcAft>
                      </a:pPr>
                      <a:r>
                        <a:rPr lang="en-US" sz="2400" b="0" dirty="0">
                          <a:effectLst/>
                        </a:rPr>
                        <a:t>- </a:t>
                      </a:r>
                      <a:r>
                        <a:rPr lang="en-US" sz="2400" b="0" dirty="0" err="1">
                          <a:effectLst/>
                        </a:rPr>
                        <a:t>Các</a:t>
                      </a:r>
                      <a:r>
                        <a:rPr lang="en-US" sz="2400" b="0" dirty="0">
                          <a:effectLst/>
                        </a:rPr>
                        <a:t> </a:t>
                      </a:r>
                      <a:r>
                        <a:rPr lang="en-US" sz="2400" b="0" dirty="0" err="1">
                          <a:effectLst/>
                        </a:rPr>
                        <a:t>tế</a:t>
                      </a:r>
                      <a:r>
                        <a:rPr lang="en-US" sz="2400" b="0" dirty="0">
                          <a:effectLst/>
                        </a:rPr>
                        <a:t> </a:t>
                      </a:r>
                      <a:r>
                        <a:rPr lang="en-US" sz="2400" b="0" dirty="0" err="1">
                          <a:effectLst/>
                        </a:rPr>
                        <a:t>bào</a:t>
                      </a:r>
                      <a:r>
                        <a:rPr lang="en-US" sz="2400" b="0" dirty="0">
                          <a:effectLst/>
                        </a:rPr>
                        <a:t> </a:t>
                      </a:r>
                      <a:r>
                        <a:rPr lang="en-US" sz="2400" b="0" dirty="0" err="1">
                          <a:effectLst/>
                        </a:rPr>
                        <a:t>động</a:t>
                      </a:r>
                      <a:r>
                        <a:rPr lang="en-US" sz="2400" b="0" dirty="0">
                          <a:effectLst/>
                        </a:rPr>
                        <a:t> </a:t>
                      </a:r>
                      <a:r>
                        <a:rPr lang="en-US" sz="2400" b="0" dirty="0" err="1">
                          <a:effectLst/>
                        </a:rPr>
                        <a:t>vật</a:t>
                      </a:r>
                      <a:r>
                        <a:rPr lang="en-US" sz="2400" b="0" dirty="0">
                          <a:effectLst/>
                        </a:rPr>
                        <a:t> </a:t>
                      </a:r>
                      <a:r>
                        <a:rPr lang="en-US" sz="2400" b="0" dirty="0" err="1">
                          <a:effectLst/>
                        </a:rPr>
                        <a:t>có</a:t>
                      </a:r>
                      <a:r>
                        <a:rPr lang="en-US" sz="2400" b="0" dirty="0">
                          <a:effectLst/>
                        </a:rPr>
                        <a:t> </a:t>
                      </a:r>
                      <a:r>
                        <a:rPr lang="en-US" sz="2400" b="0" dirty="0" err="1">
                          <a:effectLst/>
                        </a:rPr>
                        <a:t>colestêron</a:t>
                      </a:r>
                      <a:endParaRPr lang="vi-VN" sz="2400" b="0" dirty="0">
                        <a:effectLst/>
                      </a:endParaRPr>
                    </a:p>
                    <a:p>
                      <a:pPr algn="just">
                        <a:lnSpc>
                          <a:spcPct val="107000"/>
                        </a:lnSpc>
                        <a:spcAft>
                          <a:spcPts val="0"/>
                        </a:spcAft>
                      </a:pPr>
                      <a:r>
                        <a:rPr lang="en-US" sz="2400" b="0" dirty="0">
                          <a:effectLst/>
                        </a:rPr>
                        <a:t>- </a:t>
                      </a:r>
                      <a:r>
                        <a:rPr lang="en-US" sz="2400" b="0" dirty="0" err="1">
                          <a:effectLst/>
                        </a:rPr>
                        <a:t>prôtêin</a:t>
                      </a:r>
                      <a:r>
                        <a:rPr lang="en-US" sz="2400" b="0" dirty="0">
                          <a:effectLst/>
                        </a:rPr>
                        <a:t> </a:t>
                      </a:r>
                      <a:r>
                        <a:rPr lang="en-US" sz="2400" b="0" dirty="0" err="1">
                          <a:effectLst/>
                        </a:rPr>
                        <a:t>liên</a:t>
                      </a:r>
                      <a:r>
                        <a:rPr lang="en-US" sz="2400" b="0" dirty="0">
                          <a:effectLst/>
                        </a:rPr>
                        <a:t> </a:t>
                      </a:r>
                      <a:r>
                        <a:rPr lang="en-US" sz="2400" b="0" dirty="0" err="1">
                          <a:effectLst/>
                        </a:rPr>
                        <a:t>kết</a:t>
                      </a:r>
                      <a:r>
                        <a:rPr lang="en-US" sz="2400" b="0" dirty="0">
                          <a:effectLst/>
                        </a:rPr>
                        <a:t> </a:t>
                      </a:r>
                      <a:r>
                        <a:rPr lang="en-US" sz="2400" b="0" dirty="0" err="1">
                          <a:effectLst/>
                        </a:rPr>
                        <a:t>với</a:t>
                      </a:r>
                      <a:r>
                        <a:rPr lang="en-US" sz="2400" b="0" dirty="0">
                          <a:effectLst/>
                        </a:rPr>
                        <a:t> </a:t>
                      </a:r>
                      <a:r>
                        <a:rPr lang="en-US" sz="2400" b="0" dirty="0" err="1">
                          <a:effectLst/>
                        </a:rPr>
                        <a:t>lipit</a:t>
                      </a:r>
                      <a:r>
                        <a:rPr lang="en-US" sz="2400" b="0" dirty="0">
                          <a:effectLst/>
                        </a:rPr>
                        <a:t> </a:t>
                      </a:r>
                      <a:r>
                        <a:rPr lang="en-US" sz="2400" b="0" dirty="0" err="1">
                          <a:effectLst/>
                        </a:rPr>
                        <a:t>tạo</a:t>
                      </a:r>
                      <a:r>
                        <a:rPr lang="en-US" sz="2400" b="0" dirty="0">
                          <a:effectLst/>
                        </a:rPr>
                        <a:t> </a:t>
                      </a:r>
                      <a:r>
                        <a:rPr lang="en-US" sz="2400" b="0" dirty="0" err="1">
                          <a:effectLst/>
                        </a:rPr>
                        <a:t>lipôprôtêin</a:t>
                      </a:r>
                      <a:r>
                        <a:rPr lang="en-US" sz="2400" b="0" dirty="0">
                          <a:effectLst/>
                        </a:rPr>
                        <a:t> hay </a:t>
                      </a:r>
                      <a:r>
                        <a:rPr lang="en-US" sz="2400" b="0" dirty="0" err="1">
                          <a:effectLst/>
                        </a:rPr>
                        <a:t>liên</a:t>
                      </a:r>
                      <a:r>
                        <a:rPr lang="en-US" sz="2400" b="0" dirty="0">
                          <a:effectLst/>
                        </a:rPr>
                        <a:t> </a:t>
                      </a:r>
                      <a:r>
                        <a:rPr lang="en-US" sz="2400" b="0" dirty="0" err="1">
                          <a:effectLst/>
                        </a:rPr>
                        <a:t>kết</a:t>
                      </a:r>
                      <a:r>
                        <a:rPr lang="en-US" sz="2400" b="0" dirty="0">
                          <a:effectLst/>
                        </a:rPr>
                        <a:t> </a:t>
                      </a:r>
                      <a:r>
                        <a:rPr lang="en-US" sz="2400" b="0" dirty="0" err="1">
                          <a:effectLst/>
                        </a:rPr>
                        <a:t>với</a:t>
                      </a:r>
                      <a:r>
                        <a:rPr lang="en-US" sz="2400" b="0" dirty="0">
                          <a:effectLst/>
                        </a:rPr>
                        <a:t> </a:t>
                      </a:r>
                      <a:r>
                        <a:rPr lang="en-US" sz="2400" b="0" dirty="0" err="1">
                          <a:effectLst/>
                        </a:rPr>
                        <a:t>cacbohyđrat</a:t>
                      </a:r>
                      <a:r>
                        <a:rPr lang="en-US" sz="2400" b="0" dirty="0">
                          <a:effectLst/>
                        </a:rPr>
                        <a:t> </a:t>
                      </a:r>
                      <a:r>
                        <a:rPr lang="en-US" sz="2400" b="0" dirty="0" err="1">
                          <a:effectLst/>
                        </a:rPr>
                        <a:t>tạo</a:t>
                      </a:r>
                      <a:r>
                        <a:rPr lang="en-US" sz="2400" b="0" dirty="0">
                          <a:effectLst/>
                        </a:rPr>
                        <a:t> glycoprotein</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en-US" sz="2400" b="0" dirty="0">
                          <a:effectLst/>
                        </a:rPr>
                        <a:t>- </a:t>
                      </a:r>
                      <a:r>
                        <a:rPr lang="en-US" sz="2400" b="0" dirty="0" err="1">
                          <a:effectLst/>
                        </a:rPr>
                        <a:t>Trao</a:t>
                      </a:r>
                      <a:r>
                        <a:rPr lang="en-US" sz="2400" b="0" dirty="0">
                          <a:effectLst/>
                        </a:rPr>
                        <a:t> </a:t>
                      </a:r>
                      <a:r>
                        <a:rPr lang="en-US" sz="2400" b="0" dirty="0" err="1">
                          <a:effectLst/>
                        </a:rPr>
                        <a:t>đổi</a:t>
                      </a:r>
                      <a:r>
                        <a:rPr lang="en-US" sz="2400" b="0" dirty="0">
                          <a:effectLst/>
                        </a:rPr>
                        <a:t> </a:t>
                      </a:r>
                      <a:r>
                        <a:rPr lang="en-US" sz="2400" b="0" dirty="0" err="1">
                          <a:effectLst/>
                        </a:rPr>
                        <a:t>chất</a:t>
                      </a:r>
                      <a:r>
                        <a:rPr lang="en-US" sz="2400" b="0" dirty="0">
                          <a:effectLst/>
                        </a:rPr>
                        <a:t> </a:t>
                      </a:r>
                      <a:r>
                        <a:rPr lang="en-US" sz="2400" b="0" dirty="0" err="1">
                          <a:effectLst/>
                        </a:rPr>
                        <a:t>với</a:t>
                      </a:r>
                      <a:r>
                        <a:rPr lang="en-US" sz="2400" b="0" dirty="0">
                          <a:effectLst/>
                        </a:rPr>
                        <a:t> </a:t>
                      </a:r>
                      <a:r>
                        <a:rPr lang="en-US" sz="2400" b="0" dirty="0" err="1">
                          <a:effectLst/>
                        </a:rPr>
                        <a:t>môi</a:t>
                      </a:r>
                      <a:r>
                        <a:rPr lang="en-US" sz="2400" b="0" dirty="0">
                          <a:effectLst/>
                        </a:rPr>
                        <a:t> </a:t>
                      </a:r>
                      <a:r>
                        <a:rPr lang="en-US" sz="2400" b="0" dirty="0" err="1">
                          <a:effectLst/>
                        </a:rPr>
                        <a:t>trường</a:t>
                      </a:r>
                      <a:r>
                        <a:rPr lang="en-US" sz="2400" b="0" dirty="0">
                          <a:effectLst/>
                        </a:rPr>
                        <a:t> </a:t>
                      </a:r>
                      <a:r>
                        <a:rPr lang="en-US" sz="2400" b="0" dirty="0" err="1">
                          <a:effectLst/>
                        </a:rPr>
                        <a:t>một</a:t>
                      </a:r>
                      <a:r>
                        <a:rPr lang="en-US" sz="2400" b="0" dirty="0">
                          <a:effectLst/>
                        </a:rPr>
                        <a:t> </a:t>
                      </a:r>
                      <a:r>
                        <a:rPr lang="en-US" sz="2400" b="0" dirty="0" err="1">
                          <a:effectLst/>
                        </a:rPr>
                        <a:t>cách</a:t>
                      </a:r>
                      <a:r>
                        <a:rPr lang="en-US" sz="2400" b="0" dirty="0">
                          <a:effectLst/>
                        </a:rPr>
                        <a:t> </a:t>
                      </a:r>
                      <a:r>
                        <a:rPr lang="en-US" sz="2400" b="0" dirty="0" err="1">
                          <a:effectLst/>
                        </a:rPr>
                        <a:t>có</a:t>
                      </a:r>
                      <a:r>
                        <a:rPr lang="en-US" sz="2400" b="0" dirty="0">
                          <a:effectLst/>
                        </a:rPr>
                        <a:t> </a:t>
                      </a:r>
                      <a:r>
                        <a:rPr lang="en-US" sz="2400" b="0" dirty="0" err="1">
                          <a:effectLst/>
                        </a:rPr>
                        <a:t>chọn</a:t>
                      </a:r>
                      <a:r>
                        <a:rPr lang="en-US" sz="2400" b="0" dirty="0">
                          <a:effectLst/>
                        </a:rPr>
                        <a:t> </a:t>
                      </a:r>
                      <a:r>
                        <a:rPr lang="en-US" sz="2400" b="0" dirty="0" err="1">
                          <a:effectLst/>
                        </a:rPr>
                        <a:t>lọc</a:t>
                      </a:r>
                      <a:r>
                        <a:rPr lang="en-US" sz="2400" b="0" dirty="0">
                          <a:effectLst/>
                        </a:rPr>
                        <a:t> (</a:t>
                      </a:r>
                      <a:r>
                        <a:rPr lang="en-US" sz="2400" b="0" dirty="0" err="1">
                          <a:effectLst/>
                        </a:rPr>
                        <a:t>bán</a:t>
                      </a:r>
                      <a:r>
                        <a:rPr lang="en-US" sz="2400" b="0" dirty="0">
                          <a:effectLst/>
                        </a:rPr>
                        <a:t> </a:t>
                      </a:r>
                      <a:r>
                        <a:rPr lang="en-US" sz="2400" b="0" dirty="0" err="1">
                          <a:effectLst/>
                        </a:rPr>
                        <a:t>thấm</a:t>
                      </a:r>
                      <a:r>
                        <a:rPr lang="en-US" sz="2400" b="0" dirty="0">
                          <a:effectLst/>
                        </a:rPr>
                        <a:t>). </a:t>
                      </a:r>
                      <a:r>
                        <a:rPr lang="en-US" sz="2400" b="0" dirty="0" err="1">
                          <a:effectLst/>
                        </a:rPr>
                        <a:t>Vận</a:t>
                      </a:r>
                      <a:r>
                        <a:rPr lang="en-US" sz="2400" b="0" dirty="0">
                          <a:effectLst/>
                        </a:rPr>
                        <a:t> </a:t>
                      </a:r>
                      <a:r>
                        <a:rPr lang="en-US" sz="2400" b="0" dirty="0" err="1">
                          <a:effectLst/>
                        </a:rPr>
                        <a:t>chuyển</a:t>
                      </a:r>
                      <a:r>
                        <a:rPr lang="en-US" sz="2400" b="0" dirty="0">
                          <a:effectLst/>
                        </a:rPr>
                        <a:t> </a:t>
                      </a:r>
                      <a:r>
                        <a:rPr lang="en-US" sz="2400" b="0" dirty="0" err="1">
                          <a:effectLst/>
                        </a:rPr>
                        <a:t>các</a:t>
                      </a:r>
                      <a:r>
                        <a:rPr lang="en-US" sz="2400" b="0" dirty="0">
                          <a:effectLst/>
                        </a:rPr>
                        <a:t> </a:t>
                      </a:r>
                      <a:r>
                        <a:rPr lang="en-US" sz="2400" b="0" dirty="0" err="1">
                          <a:effectLst/>
                        </a:rPr>
                        <a:t>chất</a:t>
                      </a:r>
                      <a:r>
                        <a:rPr lang="en-US" sz="2400" b="0" dirty="0">
                          <a:effectLst/>
                        </a:rPr>
                        <a:t> qua </a:t>
                      </a:r>
                      <a:r>
                        <a:rPr lang="en-US" sz="2400" b="0" dirty="0" err="1">
                          <a:effectLst/>
                        </a:rPr>
                        <a:t>màng</a:t>
                      </a:r>
                      <a:r>
                        <a:rPr lang="en-US" sz="2400" b="0" dirty="0">
                          <a:effectLst/>
                        </a:rPr>
                        <a:t>. Thu </a:t>
                      </a:r>
                      <a:r>
                        <a:rPr lang="en-US" sz="2400" b="0" dirty="0" err="1">
                          <a:effectLst/>
                        </a:rPr>
                        <a:t>nhận</a:t>
                      </a:r>
                      <a:r>
                        <a:rPr lang="en-US" sz="2400" b="0" dirty="0">
                          <a:effectLst/>
                        </a:rPr>
                        <a:t> </a:t>
                      </a:r>
                      <a:r>
                        <a:rPr lang="en-US" sz="2400" b="0" dirty="0" err="1">
                          <a:effectLst/>
                        </a:rPr>
                        <a:t>thông</a:t>
                      </a:r>
                      <a:r>
                        <a:rPr lang="en-US" sz="2400" b="0" dirty="0">
                          <a:effectLst/>
                        </a:rPr>
                        <a:t> tin </a:t>
                      </a:r>
                      <a:r>
                        <a:rPr lang="en-US" sz="2400" b="0" dirty="0" err="1">
                          <a:effectLst/>
                        </a:rPr>
                        <a:t>cho</a:t>
                      </a:r>
                      <a:r>
                        <a:rPr lang="en-US" sz="2400" b="0" dirty="0">
                          <a:effectLst/>
                        </a:rPr>
                        <a:t> </a:t>
                      </a:r>
                      <a:r>
                        <a:rPr lang="en-US" sz="2400" b="0" dirty="0" err="1">
                          <a:effectLst/>
                        </a:rPr>
                        <a:t>tế</a:t>
                      </a:r>
                      <a:r>
                        <a:rPr lang="en-US" sz="2400" b="0" dirty="0">
                          <a:effectLst/>
                        </a:rPr>
                        <a:t> </a:t>
                      </a:r>
                      <a:r>
                        <a:rPr lang="en-US" sz="2400" b="0" dirty="0" err="1">
                          <a:effectLst/>
                        </a:rPr>
                        <a:t>bào</a:t>
                      </a:r>
                      <a:r>
                        <a:rPr lang="en-US" sz="2400" b="0" dirty="0">
                          <a:effectLst/>
                        </a:rPr>
                        <a:t>.</a:t>
                      </a:r>
                      <a:endParaRPr lang="vi-VN" sz="2400" b="0" dirty="0">
                        <a:effectLst/>
                      </a:endParaRPr>
                    </a:p>
                    <a:p>
                      <a:pPr algn="just">
                        <a:lnSpc>
                          <a:spcPct val="107000"/>
                        </a:lnSpc>
                        <a:spcAft>
                          <a:spcPts val="0"/>
                        </a:spcAft>
                      </a:pPr>
                      <a:r>
                        <a:rPr lang="nl-NL" sz="2400" b="0" dirty="0">
                          <a:effectLst/>
                        </a:rPr>
                        <a:t> </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xmlns="" val="3565496543"/>
                  </a:ext>
                </a:extLst>
              </a:tr>
            </a:tbl>
          </a:graphicData>
        </a:graphic>
      </p:graphicFrame>
    </p:spTree>
    <p:extLst>
      <p:ext uri="{BB962C8B-B14F-4D97-AF65-F5344CB8AC3E}">
        <p14:creationId xmlns:p14="http://schemas.microsoft.com/office/powerpoint/2010/main" val="3678674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616069513"/>
              </p:ext>
            </p:extLst>
          </p:nvPr>
        </p:nvGraphicFramePr>
        <p:xfrm>
          <a:off x="104775" y="57146"/>
          <a:ext cx="12087225" cy="6797993"/>
        </p:xfrm>
        <a:graphic>
          <a:graphicData uri="http://schemas.openxmlformats.org/drawingml/2006/table">
            <a:tbl>
              <a:tblPr firstRow="1" bandRow="1">
                <a:tableStyleId>{5C22544A-7EE6-4342-B048-85BDC9FD1C3A}</a:tableStyleId>
              </a:tblPr>
              <a:tblGrid>
                <a:gridCol w="1147894">
                  <a:extLst>
                    <a:ext uri="{9D8B030D-6E8A-4147-A177-3AD203B41FA5}">
                      <a16:colId xmlns:a16="http://schemas.microsoft.com/office/drawing/2014/main" xmlns="" val="3482107366"/>
                    </a:ext>
                  </a:extLst>
                </a:gridCol>
                <a:gridCol w="2178055">
                  <a:extLst>
                    <a:ext uri="{9D8B030D-6E8A-4147-A177-3AD203B41FA5}">
                      <a16:colId xmlns:a16="http://schemas.microsoft.com/office/drawing/2014/main" xmlns="" val="2211191373"/>
                    </a:ext>
                  </a:extLst>
                </a:gridCol>
                <a:gridCol w="5739469">
                  <a:extLst>
                    <a:ext uri="{9D8B030D-6E8A-4147-A177-3AD203B41FA5}">
                      <a16:colId xmlns:a16="http://schemas.microsoft.com/office/drawing/2014/main" xmlns="" val="2238780984"/>
                    </a:ext>
                  </a:extLst>
                </a:gridCol>
                <a:gridCol w="3021807">
                  <a:extLst>
                    <a:ext uri="{9D8B030D-6E8A-4147-A177-3AD203B41FA5}">
                      <a16:colId xmlns:a16="http://schemas.microsoft.com/office/drawing/2014/main" xmlns="" val="1475545871"/>
                    </a:ext>
                  </a:extLst>
                </a:gridCol>
              </a:tblGrid>
              <a:tr h="1023938">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1727945"/>
                  </a:ext>
                </a:extLst>
              </a:tr>
              <a:tr h="1023938">
                <a:tc>
                  <a:txBody>
                    <a:bodyPr/>
                    <a:lstStyle/>
                    <a:p>
                      <a:pPr algn="just">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vi-VN" sz="2400" b="1"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Chủ yếu hình cầu, đường kính 5 um. Gồm 2 lớp màng, có nhiều lỗ nhỏ. Dịch nhân chứa chất nhiễm sắc và nhân con .</a:t>
                      </a: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Chứa VCDT.</a:t>
                      </a:r>
                      <a:endParaRPr lang="vi-VN" sz="2400" dirty="0">
                        <a:solidFill>
                          <a:srgbClr val="00B05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Điều khiển mọi hoạt động sống của tế bào.</a:t>
                      </a: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59254979"/>
                  </a:ext>
                </a:extLst>
              </a:tr>
              <a:tr h="1023938">
                <a:tc rowSpan="2">
                  <a:txBody>
                    <a:bodyPr/>
                    <a:lstStyle/>
                    <a:p>
                      <a:r>
                        <a:rPr lang="en-US" sz="2400" b="1" i="1" kern="1200" dirty="0" err="1">
                          <a:solidFill>
                            <a:schemeClr val="dk1"/>
                          </a:solidFill>
                          <a:effectLst/>
                          <a:latin typeface="+mn-lt"/>
                          <a:ea typeface="+mn-ea"/>
                          <a:cs typeface="+mn-cs"/>
                        </a:rPr>
                        <a:t>Lưới</a:t>
                      </a:r>
                      <a:r>
                        <a:rPr lang="en-US" sz="2400" b="1" i="1" kern="1200" dirty="0">
                          <a:solidFill>
                            <a:schemeClr val="dk1"/>
                          </a:solidFill>
                          <a:effectLst/>
                          <a:latin typeface="+mn-lt"/>
                          <a:ea typeface="+mn-ea"/>
                          <a:cs typeface="+mn-cs"/>
                        </a:rPr>
                        <a:t> </a:t>
                      </a:r>
                      <a:r>
                        <a:rPr lang="en-US" sz="2400" b="1" i="1" kern="1200" dirty="0" err="1">
                          <a:solidFill>
                            <a:schemeClr val="dk1"/>
                          </a:solidFill>
                          <a:effectLst/>
                          <a:latin typeface="+mn-lt"/>
                          <a:ea typeface="+mn-ea"/>
                          <a:cs typeface="+mn-cs"/>
                        </a:rPr>
                        <a:t>nội</a:t>
                      </a:r>
                      <a:r>
                        <a:rPr lang="en-US" sz="2400" b="1" i="1" kern="1200" dirty="0">
                          <a:solidFill>
                            <a:schemeClr val="dk1"/>
                          </a:solidFill>
                          <a:effectLst/>
                          <a:latin typeface="+mn-lt"/>
                          <a:ea typeface="+mn-ea"/>
                          <a:cs typeface="+mn-cs"/>
                        </a:rPr>
                        <a:t> </a:t>
                      </a:r>
                      <a:r>
                        <a:rPr lang="en-US" sz="2400" b="1" i="1" kern="1200" dirty="0" err="1">
                          <a:solidFill>
                            <a:schemeClr val="dk1"/>
                          </a:solidFill>
                          <a:effectLst/>
                          <a:latin typeface="+mn-lt"/>
                          <a:ea typeface="+mn-ea"/>
                          <a:cs typeface="+mn-cs"/>
                        </a:rPr>
                        <a:t>chất</a:t>
                      </a:r>
                      <a:endParaRPr lang="vi-VN" sz="2400" b="1" dirty="0"/>
                    </a:p>
                  </a:txBody>
                  <a:tcPr/>
                </a:tc>
                <a:tc rowSpan="2">
                  <a:txBody>
                    <a:bodyPr/>
                    <a:lstStyle/>
                    <a:p>
                      <a:endParaRPr lang="vi-VN" dirty="0"/>
                    </a:p>
                  </a:txBody>
                  <a:tcPr/>
                </a:tc>
                <a:tc>
                  <a:txBody>
                    <a:bodyPr/>
                    <a:lstStyle/>
                    <a:p>
                      <a:pPr algn="just">
                        <a:lnSpc>
                          <a:spcPct val="107000"/>
                        </a:lnSpc>
                        <a:spcAft>
                          <a:spcPts val="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xoang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dẹp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xoang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đính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ribôxôm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prôtêin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prôtêin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23629517"/>
                  </a:ext>
                </a:extLst>
              </a:tr>
              <a:tr h="1023938">
                <a:tc vMerge="1">
                  <a:txBody>
                    <a:bodyPr/>
                    <a:lstStyle/>
                    <a:p>
                      <a:endParaRPr lang="vi-VN" dirty="0"/>
                    </a:p>
                  </a:txBody>
                  <a:tcPr/>
                </a:tc>
                <a:tc vMerge="1">
                  <a:txBody>
                    <a:bodyPr/>
                    <a:lstStyle/>
                    <a:p>
                      <a:endParaRPr lang="vi-VN" dirty="0"/>
                    </a:p>
                  </a:txBody>
                  <a:tcPr/>
                </a:tc>
                <a:tc>
                  <a:txBody>
                    <a:bodyPr/>
                    <a:lstStyle/>
                    <a:p>
                      <a:pPr algn="just">
                        <a:lnSpc>
                          <a:spcPct val="107000"/>
                        </a:lnSpc>
                        <a:spcAft>
                          <a:spcPts val="0"/>
                        </a:spcAft>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Trơn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xoang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lưới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trơn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enzim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solidFill>
                          <a:srgbClr val="0070C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lipit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huỷ</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0070C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11432736"/>
                  </a:ext>
                </a:extLst>
              </a:tr>
              <a:tr h="1023938">
                <a:tc>
                  <a:txBody>
                    <a:bodyPr/>
                    <a:lstStyle/>
                    <a:p>
                      <a:r>
                        <a:rPr lang="en-US" sz="2400" b="1" i="1" kern="1200" dirty="0" err="1">
                          <a:solidFill>
                            <a:schemeClr val="dk1"/>
                          </a:solidFill>
                          <a:effectLst/>
                          <a:latin typeface="+mn-lt"/>
                          <a:ea typeface="+mn-ea"/>
                          <a:cs typeface="+mn-cs"/>
                        </a:rPr>
                        <a:t>Riboxom</a:t>
                      </a:r>
                      <a:endParaRPr lang="vi-VN" sz="2400" b="1" dirty="0"/>
                    </a:p>
                  </a:txBody>
                  <a:tcPr/>
                </a:tc>
                <a:tc>
                  <a:txBody>
                    <a:bodyPr/>
                    <a:lstStyle/>
                    <a:p>
                      <a:endParaRPr lang="vi-VN"/>
                    </a:p>
                  </a:txBody>
                  <a:tcPr/>
                </a:tc>
                <a:tc>
                  <a:txBody>
                    <a:bodyPr/>
                    <a:lstStyle/>
                    <a:p>
                      <a:pPr algn="just">
                        <a:lnSpc>
                          <a:spcPct val="107000"/>
                        </a:lnSpc>
                        <a:spcAft>
                          <a:spcPts val="0"/>
                        </a:spcAft>
                      </a:pPr>
                      <a:r>
                        <a:rPr lang="nl-NL"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 có màng bao bọc</a:t>
                      </a:r>
                      <a:r>
                        <a:rPr lang="nl-NL"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Gồm một số loại rARN và nhiều Pr khác nhau. Gồm 1 hạt lớn và 1 hạt bé. </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Nơi tổng hợp Pr cho TB.</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62389186"/>
                  </a:ext>
                </a:extLst>
              </a:tr>
              <a:tr h="1023938">
                <a:tc>
                  <a:txBody>
                    <a:bodyPr/>
                    <a:lstStyle/>
                    <a:p>
                      <a:r>
                        <a:rPr lang="en-US" sz="2400" b="1" i="1" kern="1200" dirty="0" err="1">
                          <a:solidFill>
                            <a:schemeClr val="dk1"/>
                          </a:solidFill>
                          <a:effectLst/>
                          <a:latin typeface="+mn-lt"/>
                          <a:ea typeface="+mn-ea"/>
                          <a:cs typeface="+mn-cs"/>
                        </a:rPr>
                        <a:t>Bộ</a:t>
                      </a:r>
                      <a:r>
                        <a:rPr lang="en-US" sz="2400" b="1" i="1" kern="1200" dirty="0">
                          <a:solidFill>
                            <a:schemeClr val="dk1"/>
                          </a:solidFill>
                          <a:effectLst/>
                          <a:latin typeface="+mn-lt"/>
                          <a:ea typeface="+mn-ea"/>
                          <a:cs typeface="+mn-cs"/>
                        </a:rPr>
                        <a:t> </a:t>
                      </a:r>
                      <a:r>
                        <a:rPr lang="en-US" sz="2400" b="1" i="1" kern="1200" dirty="0" err="1">
                          <a:solidFill>
                            <a:schemeClr val="dk1"/>
                          </a:solidFill>
                          <a:effectLst/>
                          <a:latin typeface="+mn-lt"/>
                          <a:ea typeface="+mn-ea"/>
                          <a:cs typeface="+mn-cs"/>
                        </a:rPr>
                        <a:t>máy</a:t>
                      </a:r>
                      <a:r>
                        <a:rPr lang="en-US" sz="2400" b="1" i="1" kern="1200" dirty="0">
                          <a:solidFill>
                            <a:schemeClr val="dk1"/>
                          </a:solidFill>
                          <a:effectLst/>
                          <a:latin typeface="+mn-lt"/>
                          <a:ea typeface="+mn-ea"/>
                          <a:cs typeface="+mn-cs"/>
                        </a:rPr>
                        <a:t> </a:t>
                      </a:r>
                      <a:r>
                        <a:rPr lang="en-US" sz="2400" b="1" i="1" kern="1200" dirty="0" err="1">
                          <a:solidFill>
                            <a:schemeClr val="dk1"/>
                          </a:solidFill>
                          <a:effectLst/>
                          <a:latin typeface="+mn-lt"/>
                          <a:ea typeface="+mn-ea"/>
                          <a:cs typeface="+mn-cs"/>
                        </a:rPr>
                        <a:t>gôngi</a:t>
                      </a:r>
                      <a:endParaRPr lang="vi-VN" sz="2400" b="1" dirty="0"/>
                    </a:p>
                  </a:txBody>
                  <a:tcPr/>
                </a:tc>
                <a:tc>
                  <a:txBody>
                    <a:bodyPr/>
                    <a:lstStyle/>
                    <a:p>
                      <a:endParaRPr lang="vi-VN" dirty="0"/>
                    </a:p>
                  </a:txBody>
                  <a:tcPr/>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Gồm 1 chồng túi  màng dẹt tách biệt xếp chồng lên nhau.</a:t>
                      </a: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Là nơi lắp ráp, đóng gói và phân phối các sản phẩm của TB.</a:t>
                      </a: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28725343"/>
                  </a:ext>
                </a:extLst>
              </a:tr>
            </a:tbl>
          </a:graphicData>
        </a:graphic>
      </p:graphicFrame>
      <p:pic>
        <p:nvPicPr>
          <p:cNvPr id="12" name="Picture 11"/>
          <p:cNvPicPr/>
          <p:nvPr/>
        </p:nvPicPr>
        <p:blipFill>
          <a:blip r:embed="rId2" cstate="print">
            <a:extLst>
              <a:ext uri="{28A0092B-C50C-407E-A947-70E740481C1C}">
                <a14:useLocalDpi xmlns:a14="http://schemas.microsoft.com/office/drawing/2010/main" val="0"/>
              </a:ext>
            </a:extLst>
          </a:blip>
          <a:stretch>
            <a:fillRect/>
          </a:stretch>
        </p:blipFill>
        <p:spPr>
          <a:xfrm>
            <a:off x="1609725" y="1033779"/>
            <a:ext cx="1619250" cy="1156971"/>
          </a:xfrm>
          <a:prstGeom prst="rect">
            <a:avLst/>
          </a:prstGeom>
        </p:spPr>
      </p:pic>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a:xfrm>
            <a:off x="1266825" y="2390774"/>
            <a:ext cx="2095499" cy="1685929"/>
          </a:xfrm>
          <a:prstGeom prst="rect">
            <a:avLst/>
          </a:prstGeom>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1609725" y="4542948"/>
            <a:ext cx="1504950" cy="1028699"/>
          </a:xfrm>
          <a:prstGeom prst="rect">
            <a:avLst/>
          </a:prstGeom>
        </p:spPr>
      </p:pic>
      <p:pic>
        <p:nvPicPr>
          <p:cNvPr id="15" name="Picture 14"/>
          <p:cNvPicPr/>
          <p:nvPr/>
        </p:nvPicPr>
        <p:blipFill>
          <a:blip r:embed="rId5" cstate="print">
            <a:extLst>
              <a:ext uri="{28A0092B-C50C-407E-A947-70E740481C1C}">
                <a14:useLocalDpi xmlns:a14="http://schemas.microsoft.com/office/drawing/2010/main" val="0"/>
              </a:ext>
            </a:extLst>
          </a:blip>
          <a:srcRect/>
          <a:stretch>
            <a:fillRect/>
          </a:stretch>
        </p:blipFill>
        <p:spPr>
          <a:xfrm>
            <a:off x="1597341" y="5647843"/>
            <a:ext cx="1434465" cy="1060419"/>
          </a:xfrm>
          <a:prstGeom prst="rect">
            <a:avLst/>
          </a:prstGeom>
          <a:noFill/>
          <a:ln>
            <a:noFill/>
          </a:ln>
        </p:spPr>
      </p:pic>
    </p:spTree>
    <p:extLst>
      <p:ext uri="{BB962C8B-B14F-4D97-AF65-F5344CB8AC3E}">
        <p14:creationId xmlns:p14="http://schemas.microsoft.com/office/powerpoint/2010/main" val="2509574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2097169971"/>
              </p:ext>
            </p:extLst>
          </p:nvPr>
        </p:nvGraphicFramePr>
        <p:xfrm>
          <a:off x="0" y="10213"/>
          <a:ext cx="12191999" cy="6581087"/>
        </p:xfrm>
        <a:graphic>
          <a:graphicData uri="http://schemas.openxmlformats.org/drawingml/2006/table">
            <a:tbl>
              <a:tblPr firstRow="1" bandRow="1">
                <a:tableStyleId>{5C22544A-7EE6-4342-B048-85BDC9FD1C3A}</a:tableStyleId>
              </a:tblPr>
              <a:tblGrid>
                <a:gridCol w="1431527">
                  <a:extLst>
                    <a:ext uri="{9D8B030D-6E8A-4147-A177-3AD203B41FA5}">
                      <a16:colId xmlns:a16="http://schemas.microsoft.com/office/drawing/2014/main" xmlns="" val="3482107366"/>
                    </a:ext>
                  </a:extLst>
                </a:gridCol>
                <a:gridCol w="2286600">
                  <a:extLst>
                    <a:ext uri="{9D8B030D-6E8A-4147-A177-3AD203B41FA5}">
                      <a16:colId xmlns:a16="http://schemas.microsoft.com/office/drawing/2014/main" xmlns="" val="2211191373"/>
                    </a:ext>
                  </a:extLst>
                </a:gridCol>
                <a:gridCol w="3093636">
                  <a:extLst>
                    <a:ext uri="{9D8B030D-6E8A-4147-A177-3AD203B41FA5}">
                      <a16:colId xmlns:a16="http://schemas.microsoft.com/office/drawing/2014/main" xmlns="" val="2238780984"/>
                    </a:ext>
                  </a:extLst>
                </a:gridCol>
                <a:gridCol w="5380236">
                  <a:extLst>
                    <a:ext uri="{9D8B030D-6E8A-4147-A177-3AD203B41FA5}">
                      <a16:colId xmlns:a16="http://schemas.microsoft.com/office/drawing/2014/main" xmlns="" val="1475545871"/>
                    </a:ext>
                  </a:extLst>
                </a:gridCol>
              </a:tblGrid>
              <a:tr h="463052">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1727945"/>
                  </a:ext>
                </a:extLst>
              </a:tr>
              <a:tr h="3078003">
                <a:tc gridSpan="2">
                  <a:txBody>
                    <a:bodyPr/>
                    <a:lstStyle/>
                    <a:p>
                      <a:pPr algn="ctr">
                        <a:lnSpc>
                          <a:spcPct val="107000"/>
                        </a:lnSpc>
                        <a:spcAft>
                          <a:spcPts val="0"/>
                        </a:spcAft>
                      </a:pPr>
                      <a:r>
                        <a:rPr lang="en-US" sz="2400" b="1" kern="1200" dirty="0">
                          <a:solidFill>
                            <a:schemeClr val="dk1"/>
                          </a:solidFill>
                          <a:effectLst/>
                          <a:latin typeface="+mn-lt"/>
                          <a:ea typeface="+mn-ea"/>
                          <a:cs typeface="+mn-cs"/>
                        </a:rPr>
                        <a:t>L</a:t>
                      </a:r>
                      <a:r>
                        <a:rPr lang="en-US" sz="2800" b="1" kern="1200" dirty="0">
                          <a:solidFill>
                            <a:schemeClr val="dk1"/>
                          </a:solidFill>
                          <a:effectLst/>
                          <a:latin typeface="+mn-lt"/>
                          <a:ea typeface="+mn-ea"/>
                          <a:cs typeface="+mn-cs"/>
                        </a:rPr>
                        <a:t>ysosome</a:t>
                      </a:r>
                      <a:endParaRPr lang="vi-VN" sz="2800" b="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Dạng túi, màng đơn</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Chứa enzym thủy phân protein, lipit, acid nucleic, cabohydrat, bào quan cần thay thế, tổn thương</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Được hình thành từ bộ máy gongi</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Tiêu hóa nội bào nhờ enzym thủy phân:</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Tiêu hóa đại phân tử</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Bào quan, tế bào: già, tổn thương (vd ti thể)  protein thụ thể...Lấy những gì có thể sử dụng (tái chế), chất thải được xuất ra ngoài tb</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Thực bào các vi khuẩn xâm nhập</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Sửa chữa tổn thương tế bào</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59254979"/>
                  </a:ext>
                </a:extLst>
              </a:tr>
              <a:tr h="2974043">
                <a:tc gridSpan="2">
                  <a:txBody>
                    <a:bodyPr/>
                    <a:lstStyle/>
                    <a:p>
                      <a:pPr algn="ctr"/>
                      <a:r>
                        <a:rPr lang="en-US" sz="2800" b="1" kern="1200" dirty="0" err="1">
                          <a:solidFill>
                            <a:srgbClr val="00B050"/>
                          </a:solidFill>
                          <a:effectLst/>
                          <a:latin typeface="+mn-lt"/>
                          <a:ea typeface="+mn-ea"/>
                          <a:cs typeface="+mn-cs"/>
                        </a:rPr>
                        <a:t>Không</a:t>
                      </a:r>
                      <a:r>
                        <a:rPr lang="en-US" sz="2800" b="1" kern="1200" dirty="0">
                          <a:solidFill>
                            <a:srgbClr val="00B050"/>
                          </a:solidFill>
                          <a:effectLst/>
                          <a:latin typeface="+mn-lt"/>
                          <a:ea typeface="+mn-ea"/>
                          <a:cs typeface="+mn-cs"/>
                        </a:rPr>
                        <a:t> </a:t>
                      </a:r>
                      <a:r>
                        <a:rPr lang="en-US" sz="2800" b="1" kern="1200" dirty="0" err="1">
                          <a:solidFill>
                            <a:srgbClr val="00B050"/>
                          </a:solidFill>
                          <a:effectLst/>
                          <a:latin typeface="+mn-lt"/>
                          <a:ea typeface="+mn-ea"/>
                          <a:cs typeface="+mn-cs"/>
                        </a:rPr>
                        <a:t>bào</a:t>
                      </a:r>
                      <a:endParaRPr lang="vi-VN" sz="2800" b="1" dirty="0">
                        <a:solidFill>
                          <a:srgbClr val="00B050"/>
                        </a:solidFill>
                      </a:endParaRPr>
                    </a:p>
                  </a:txBody>
                  <a:tcPr/>
                </a:tc>
                <a:tc hMerge="1">
                  <a:txBody>
                    <a:bodyPr/>
                    <a:lstStyle/>
                    <a:p>
                      <a:endParaRPr lang="vi-VN" sz="2400" dirty="0">
                        <a:solidFill>
                          <a:srgbClr val="00B050"/>
                        </a:solidFill>
                      </a:endParaRPr>
                    </a:p>
                  </a:txBody>
                  <a:tcPr/>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Có 1 lớp màng bao bọc</a:t>
                      </a:r>
                      <a:endParaRPr lang="vi-VN" sz="2400" dirty="0">
                        <a:solidFill>
                          <a:srgbClr val="00B05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Bắt nguồn từ lưới nc và bộ máy gongi</a:t>
                      </a: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Điều hòa ASTT</a:t>
                      </a:r>
                      <a:endParaRPr lang="vi-VN" sz="2400" dirty="0">
                        <a:solidFill>
                          <a:srgbClr val="00B05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Thu hút côn trùng đến thụ phấn, ăn quả, hạt nhằm phát tán</a:t>
                      </a:r>
                      <a:endParaRPr lang="vi-VN" sz="2400" dirty="0">
                        <a:solidFill>
                          <a:srgbClr val="00B050"/>
                        </a:solidFill>
                        <a:effectLst/>
                        <a:latin typeface="Calibri" panose="020F0502020204030204" pitchFamily="34" charset="0"/>
                        <a:cs typeface="Times New Roman" panose="02020603050405020304" pitchFamily="18" charset="0"/>
                      </a:endParaRPr>
                    </a:p>
                    <a:p>
                      <a:pPr marL="342900" indent="-342900" algn="just">
                        <a:lnSpc>
                          <a:spcPct val="107000"/>
                        </a:lnSpc>
                        <a:spcAft>
                          <a:spcPts val="0"/>
                        </a:spcAft>
                        <a:buFontTx/>
                        <a:buChar char="-"/>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Kho chứa các chất: CH, ion, muối khoáng, chất thải, enzym thủy phân, enzym khử độc...</a:t>
                      </a:r>
                    </a:p>
                    <a:p>
                      <a:pPr algn="just" eaLnBrk="1" hangingPunct="1">
                        <a:lnSpc>
                          <a:spcPct val="90000"/>
                        </a:lnSpc>
                        <a:buFontTx/>
                        <a:buChar char="-"/>
                        <a:defRPr/>
                      </a:pP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chức</a:t>
                      </a:r>
                      <a:r>
                        <a:rPr lang="en-US" sz="2400" dirty="0">
                          <a:solidFill>
                            <a:schemeClr val="tx1"/>
                          </a:solidFill>
                        </a:rPr>
                        <a:t> </a:t>
                      </a:r>
                      <a:r>
                        <a:rPr lang="en-US" sz="2400" dirty="0" err="1">
                          <a:solidFill>
                            <a:schemeClr val="tx1"/>
                          </a:solidFill>
                        </a:rPr>
                        <a:t>năng</a:t>
                      </a:r>
                      <a:r>
                        <a:rPr lang="en-US" sz="2400" dirty="0">
                          <a:solidFill>
                            <a:schemeClr val="tx1"/>
                          </a:solidFill>
                        </a:rPr>
                        <a:t> </a:t>
                      </a:r>
                      <a:r>
                        <a:rPr lang="en-US" sz="2400" dirty="0" err="1">
                          <a:solidFill>
                            <a:schemeClr val="tx1"/>
                          </a:solidFill>
                        </a:rPr>
                        <a:t>tiêu</a:t>
                      </a:r>
                      <a:r>
                        <a:rPr lang="en-US" sz="2400" dirty="0">
                          <a:solidFill>
                            <a:schemeClr val="tx1"/>
                          </a:solidFill>
                        </a:rPr>
                        <a:t> </a:t>
                      </a:r>
                      <a:r>
                        <a:rPr lang="en-US" sz="2400" dirty="0" err="1">
                          <a:solidFill>
                            <a:schemeClr val="tx1"/>
                          </a:solidFill>
                        </a:rPr>
                        <a:t>hóa</a:t>
                      </a:r>
                      <a:r>
                        <a:rPr lang="en-US" sz="2400" dirty="0">
                          <a:solidFill>
                            <a:schemeClr val="tx1"/>
                          </a:solidFill>
                        </a:rPr>
                        <a:t>. </a:t>
                      </a:r>
                      <a:r>
                        <a:rPr lang="en-US" sz="2400" dirty="0" err="1">
                          <a:solidFill>
                            <a:schemeClr val="tx1"/>
                          </a:solidFill>
                        </a:rPr>
                        <a:t>Vd</a:t>
                      </a:r>
                      <a:r>
                        <a:rPr lang="en-US" sz="2400" dirty="0">
                          <a:solidFill>
                            <a:schemeClr val="tx1"/>
                          </a:solidFill>
                        </a:rPr>
                        <a:t>: ở </a:t>
                      </a:r>
                      <a:r>
                        <a:rPr lang="en-US" sz="2400" dirty="0" err="1">
                          <a:solidFill>
                            <a:schemeClr val="tx1"/>
                          </a:solidFill>
                        </a:rPr>
                        <a:t>động</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nguyên</a:t>
                      </a:r>
                      <a:r>
                        <a:rPr lang="en-US" sz="2400" dirty="0">
                          <a:solidFill>
                            <a:schemeClr val="tx1"/>
                          </a:solidFill>
                        </a:rPr>
                        <a:t> </a:t>
                      </a:r>
                      <a:r>
                        <a:rPr lang="en-US" sz="2400" dirty="0" err="1">
                          <a:solidFill>
                            <a:schemeClr val="tx1"/>
                          </a:solidFill>
                        </a:rPr>
                        <a:t>sinh</a:t>
                      </a:r>
                      <a:r>
                        <a:rPr lang="en-US" sz="2400" dirty="0">
                          <a:solidFill>
                            <a:schemeClr val="tx1"/>
                          </a:solidFill>
                        </a:rPr>
                        <a:t>.</a:t>
                      </a:r>
                    </a:p>
                  </a:txBody>
                  <a:tcPr marL="68580" marR="68580" marT="0" marB="0"/>
                </a:tc>
                <a:extLst>
                  <a:ext uri="{0D108BD9-81ED-4DB2-BD59-A6C34878D82A}">
                    <a16:rowId xmlns:a16="http://schemas.microsoft.com/office/drawing/2014/main" xmlns="" val="4123629517"/>
                  </a:ext>
                </a:extLst>
              </a:tr>
            </a:tbl>
          </a:graphicData>
        </a:graphic>
      </p:graphicFrame>
      <p:pic>
        <p:nvPicPr>
          <p:cNvPr id="16" name="Picture 15" descr="Giải phẫu lysosome: enzyme thủy phân, màng và protein vận chuyển. - Trả phí Bản quyền Một lần Tự thực bào vectơ sẵn có"/>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67" y="898523"/>
            <a:ext cx="3381375" cy="2641602"/>
          </a:xfrm>
          <a:prstGeom prst="rect">
            <a:avLst/>
          </a:prstGeom>
          <a:noFill/>
          <a:ln>
            <a:noFill/>
          </a:ln>
        </p:spPr>
      </p:pic>
      <p:pic>
        <p:nvPicPr>
          <p:cNvPr id="17" name="Picture 16" descr="Em hãy đóng vai trò 1 nhà khoa học giới thiệu về tế bào thực vật câu hỏi  3556048 - hoidap247.co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4238625"/>
            <a:ext cx="2838450" cy="2095500"/>
          </a:xfrm>
          <a:prstGeom prst="rect">
            <a:avLst/>
          </a:prstGeom>
          <a:noFill/>
          <a:ln>
            <a:noFill/>
          </a:ln>
        </p:spPr>
      </p:pic>
    </p:spTree>
    <p:extLst>
      <p:ext uri="{BB962C8B-B14F-4D97-AF65-F5344CB8AC3E}">
        <p14:creationId xmlns:p14="http://schemas.microsoft.com/office/powerpoint/2010/main" val="3211907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257" y="342900"/>
            <a:ext cx="11797393" cy="4678204"/>
          </a:xfrm>
          <a:prstGeom prst="rect">
            <a:avLst/>
          </a:prstGeom>
        </p:spPr>
        <p:txBody>
          <a:bodyPr wrap="square">
            <a:spAutoFit/>
          </a:bodyPr>
          <a:lstStyle/>
          <a:p>
            <a:pPr algn="ctr">
              <a:lnSpc>
                <a:spcPct val="150000"/>
              </a:lnSpc>
              <a:spcAft>
                <a:spcPts val="600"/>
              </a:spcAft>
            </a:pPr>
            <a:r>
              <a:rPr lang="en-US" sz="3200" b="1" dirty="0" err="1">
                <a:solidFill>
                  <a:srgbClr val="FF0000"/>
                </a:solidFill>
                <a:latin typeface="Times New Roman" panose="02020603050405020304" pitchFamily="18" charset="0"/>
                <a:ea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NHÂN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MẢNH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GHÉP</a:t>
            </a:r>
            <a:endParaRPr lang="vi-VN" sz="3200" b="1" dirty="0">
              <a:solidFill>
                <a:srgbClr val="FF0000"/>
              </a:solidFill>
            </a:endParaRPr>
          </a:p>
          <a:p>
            <a:pPr algn="just">
              <a:lnSpc>
                <a:spcPct val="150000"/>
              </a:lnSpc>
              <a:spcAft>
                <a:spcPts val="600"/>
              </a:spcAf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lệ</a:t>
            </a:r>
            <a:r>
              <a:rPr lang="en-US" sz="3200" b="1" dirty="0">
                <a:latin typeface="Times New Roman" panose="02020603050405020304" pitchFamily="18" charset="0"/>
                <a:ea typeface="Times New Roman" panose="02020603050405020304" pitchFamily="18" charset="0"/>
              </a:rPr>
              <a:t>: 1,5 </a:t>
            </a:r>
            <a:r>
              <a:rPr lang="en-US" sz="3200" b="1" dirty="0" err="1">
                <a:latin typeface="Times New Roman" panose="02020603050405020304" pitchFamily="18" charset="0"/>
                <a:ea typeface="Times New Roman" panose="02020603050405020304" pitchFamily="18" charset="0"/>
              </a:rPr>
              <a:t>điểm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mỗi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lời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cả</a:t>
            </a:r>
            <a:r>
              <a:rPr lang="en-US" sz="3200" b="1" dirty="0">
                <a:latin typeface="Times New Roman" panose="02020603050405020304" pitchFamily="18" charset="0"/>
                <a:ea typeface="Times New Roman" panose="02020603050405020304" pitchFamily="18" charset="0"/>
              </a:rPr>
              <a:t> 6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tên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chủ</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đề</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sẽ</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10 </a:t>
            </a:r>
            <a:r>
              <a:rPr lang="en-US" sz="3200" b="1" dirty="0" err="1">
                <a:latin typeface="Times New Roman" panose="02020603050405020304" pitchFamily="18" charset="0"/>
                <a:ea typeface="Times New Roman" panose="02020603050405020304" pitchFamily="18" charset="0"/>
              </a:rPr>
              <a:t>điểm</a:t>
            </a:r>
            <a:r>
              <a:rPr lang="en-US" sz="3200" b="1" dirty="0">
                <a:latin typeface="Times New Roman" panose="02020603050405020304" pitchFamily="18" charset="0"/>
                <a:ea typeface="Times New Roman" panose="02020603050405020304" pitchFamily="18" charset="0"/>
              </a:rPr>
              <a:t>.</a:t>
            </a:r>
            <a:endParaRPr lang="vi-VN" sz="3200" b="1" dirty="0"/>
          </a:p>
          <a:p>
            <a:pPr>
              <a:lnSpc>
                <a:spcPct val="150000"/>
              </a:lnSpc>
              <a:spcAft>
                <a:spcPts val="600"/>
              </a:spcAf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Nội</a:t>
            </a:r>
            <a:r>
              <a:rPr lang="en-US" sz="3200" b="1" dirty="0">
                <a:latin typeface="Times New Roman" panose="02020603050405020304" pitchFamily="18" charset="0"/>
                <a:ea typeface="Times New Roman" panose="02020603050405020304" pitchFamily="18" charset="0"/>
              </a:rPr>
              <a:t> dung: </a:t>
            </a:r>
            <a:r>
              <a:rPr lang="en-US" sz="3200" b="1" dirty="0" err="1">
                <a:latin typeface="Times New Roman" panose="02020603050405020304" pitchFamily="18" charset="0"/>
                <a:ea typeface="Times New Roman" panose="02020603050405020304" pitchFamily="18" charset="0"/>
              </a:rPr>
              <a:t>Gồm</a:t>
            </a:r>
            <a:r>
              <a:rPr lang="en-US" sz="3200" b="1" dirty="0">
                <a:latin typeface="Times New Roman" panose="02020603050405020304" pitchFamily="18" charset="0"/>
                <a:ea typeface="Times New Roman" panose="02020603050405020304" pitchFamily="18" charset="0"/>
              </a:rPr>
              <a:t> 6 </a:t>
            </a:r>
            <a:r>
              <a:rPr lang="en-US" sz="3200" b="1" dirty="0" err="1">
                <a:latin typeface="Times New Roman" panose="02020603050405020304" pitchFamily="18" charset="0"/>
                <a:ea typeface="Times New Roman" panose="02020603050405020304" pitchFamily="18" charset="0"/>
              </a:rPr>
              <a:t>mảnh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ghép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tương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ứng</a:t>
            </a:r>
            <a:r>
              <a:rPr lang="en-US" sz="3200" b="1" dirty="0">
                <a:latin typeface="Times New Roman" panose="02020603050405020304" pitchFamily="18" charset="0"/>
                <a:ea typeface="Times New Roman" panose="02020603050405020304" pitchFamily="18" charset="0"/>
              </a:rPr>
              <a:t> 6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hỏi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lời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mỗi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mảnh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ghép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lật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hình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ảnh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lộ</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theo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từng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lời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6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sẽ</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lộ</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toàn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hình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ảnh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liên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chủ</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đề</a:t>
            </a:r>
            <a:r>
              <a:rPr lang="en-US" sz="3200" b="1" dirty="0">
                <a:latin typeface="Times New Roman" panose="02020603050405020304" pitchFamily="18" charset="0"/>
                <a:ea typeface="Times New Roman" panose="02020603050405020304" pitchFamily="18" charset="0"/>
              </a:rPr>
              <a:t>.</a:t>
            </a:r>
            <a:endParaRPr lang="vi-VN" sz="3200" b="1" dirty="0"/>
          </a:p>
        </p:txBody>
      </p:sp>
    </p:spTree>
    <p:extLst>
      <p:ext uri="{BB962C8B-B14F-4D97-AF65-F5344CB8AC3E}">
        <p14:creationId xmlns:p14="http://schemas.microsoft.com/office/powerpoint/2010/main" val="374240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3556093834"/>
              </p:ext>
            </p:extLst>
          </p:nvPr>
        </p:nvGraphicFramePr>
        <p:xfrm>
          <a:off x="0" y="-500792"/>
          <a:ext cx="12191999" cy="7271706"/>
        </p:xfrm>
        <a:graphic>
          <a:graphicData uri="http://schemas.openxmlformats.org/drawingml/2006/table">
            <a:tbl>
              <a:tblPr firstRow="1" bandRow="1">
                <a:tableStyleId>{5C22544A-7EE6-4342-B048-85BDC9FD1C3A}</a:tableStyleId>
              </a:tblPr>
              <a:tblGrid>
                <a:gridCol w="1431527">
                  <a:extLst>
                    <a:ext uri="{9D8B030D-6E8A-4147-A177-3AD203B41FA5}">
                      <a16:colId xmlns:a16="http://schemas.microsoft.com/office/drawing/2014/main" xmlns="" val="3482107366"/>
                    </a:ext>
                  </a:extLst>
                </a:gridCol>
                <a:gridCol w="2286600">
                  <a:extLst>
                    <a:ext uri="{9D8B030D-6E8A-4147-A177-3AD203B41FA5}">
                      <a16:colId xmlns:a16="http://schemas.microsoft.com/office/drawing/2014/main" xmlns="" val="2211191373"/>
                    </a:ext>
                  </a:extLst>
                </a:gridCol>
                <a:gridCol w="2377871">
                  <a:extLst>
                    <a:ext uri="{9D8B030D-6E8A-4147-A177-3AD203B41FA5}">
                      <a16:colId xmlns:a16="http://schemas.microsoft.com/office/drawing/2014/main" xmlns="" val="2238780984"/>
                    </a:ext>
                  </a:extLst>
                </a:gridCol>
                <a:gridCol w="6096001">
                  <a:extLst>
                    <a:ext uri="{9D8B030D-6E8A-4147-A177-3AD203B41FA5}">
                      <a16:colId xmlns:a16="http://schemas.microsoft.com/office/drawing/2014/main" xmlns="" val="1475545871"/>
                    </a:ext>
                  </a:extLst>
                </a:gridCol>
              </a:tblGrid>
              <a:tr h="657228">
                <a:tc>
                  <a:txBody>
                    <a:bodyPr/>
                    <a:lstStyle/>
                    <a:p>
                      <a:pPr algn="ctr">
                        <a:lnSpc>
                          <a:spcPct val="107000"/>
                        </a:lnSpc>
                        <a:spcAft>
                          <a:spcPts val="0"/>
                        </a:spcAft>
                      </a:pP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vi-VN" sz="2400" b="1"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400" b="1"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400" b="1"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400" b="1" i="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1727945"/>
                  </a:ext>
                </a:extLst>
              </a:tr>
              <a:tr h="2222768">
                <a:tc gridSpan="2">
                  <a:txBody>
                    <a:bodyPr/>
                    <a:lstStyle/>
                    <a:p>
                      <a:pPr algn="just">
                        <a:lnSpc>
                          <a:spcPct val="107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Peroxysome</a:t>
                      </a:r>
                      <a:endParaRPr lang="vi-VN"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Bef>
                          <a:spcPts val="600"/>
                        </a:spcBef>
                        <a:spcAft>
                          <a:spcPts val="6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Peroxisome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có</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chức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năng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giúp</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tế</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bào</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loại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bỏ</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các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tooltip="Độc tố"/>
                        </a:rPr>
                        <a:t>độc</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tooltip="Độc tố"/>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tooltip="Độc tố"/>
                        </a:rPr>
                        <a:t>tố</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chứa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enzym</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tooltip="Catalaza"/>
                        </a:rPr>
                        <a:t>catalaza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chuyển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H</a:t>
                      </a:r>
                      <a:r>
                        <a:rPr lang="en-US" sz="2400" baseline="-25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O</a:t>
                      </a:r>
                      <a:r>
                        <a:rPr lang="en-US" sz="2400" baseline="-25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(peroxide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một</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sản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phẩm</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trung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gian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gây</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độc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trong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quá</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trình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chuyển</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hóa</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tế</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bào</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thành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H</a:t>
                      </a:r>
                      <a:r>
                        <a:rPr lang="en-US" sz="2400" baseline="-25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O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và</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O</a:t>
                      </a:r>
                      <a:r>
                        <a:rPr lang="en-US" sz="2400" baseline="-25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với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2H</a:t>
                      </a:r>
                      <a:r>
                        <a:rPr lang="en-US" sz="2400" baseline="-25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O</a:t>
                      </a:r>
                      <a:r>
                        <a:rPr lang="en-US" sz="2400" baseline="-25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2H</a:t>
                      </a:r>
                      <a:r>
                        <a:rPr lang="en-US" sz="2400" baseline="-25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O + O</a:t>
                      </a:r>
                      <a:r>
                        <a:rPr lang="en-US" sz="2400" baseline="-25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Bef>
                          <a:spcPts val="600"/>
                        </a:spcBef>
                        <a:spcAft>
                          <a:spcPts val="6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Các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tooltip="Chất chuyển hóa"/>
                        </a:rPr>
                        <a:t>chất</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tooltip="Chất chuyển hóa"/>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tooltip="Chất chuyển hóa"/>
                        </a:rPr>
                        <a:t>chuyển</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tooltip="Chất chuyển hóa"/>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tooltip="Chất chuyển hóa"/>
                        </a:rPr>
                        <a:t>hóa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khác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vd</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Lipit</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459254979"/>
                  </a:ext>
                </a:extLst>
              </a:tr>
              <a:tr h="1663640">
                <a:tc gridSpan="2">
                  <a:txBody>
                    <a:bodyPr/>
                    <a:lstStyle/>
                    <a:p>
                      <a:pPr algn="ctr"/>
                      <a:r>
                        <a:rPr lang="en-US" sz="2800" b="1" kern="1200" dirty="0" err="1">
                          <a:solidFill>
                            <a:srgbClr val="002060"/>
                          </a:solidFill>
                          <a:effectLst/>
                          <a:latin typeface="+mn-lt"/>
                          <a:ea typeface="+mn-ea"/>
                          <a:cs typeface="+mn-cs"/>
                        </a:rPr>
                        <a:t>Bộ</a:t>
                      </a:r>
                      <a:r>
                        <a:rPr lang="en-US" sz="2800" b="1" kern="1200" dirty="0">
                          <a:solidFill>
                            <a:srgbClr val="002060"/>
                          </a:solidFill>
                          <a:effectLst/>
                          <a:latin typeface="+mn-lt"/>
                          <a:ea typeface="+mn-ea"/>
                          <a:cs typeface="+mn-cs"/>
                        </a:rPr>
                        <a:t> </a:t>
                      </a:r>
                      <a:r>
                        <a:rPr lang="en-US" sz="2800" b="1" kern="1200" dirty="0" err="1">
                          <a:solidFill>
                            <a:srgbClr val="002060"/>
                          </a:solidFill>
                          <a:effectLst/>
                          <a:latin typeface="+mn-lt"/>
                          <a:ea typeface="+mn-ea"/>
                          <a:cs typeface="+mn-cs"/>
                        </a:rPr>
                        <a:t>khung</a:t>
                      </a:r>
                      <a:r>
                        <a:rPr lang="en-US" sz="2800" b="1" kern="1200" dirty="0">
                          <a:solidFill>
                            <a:srgbClr val="002060"/>
                          </a:solidFill>
                          <a:effectLst/>
                          <a:latin typeface="+mn-lt"/>
                          <a:ea typeface="+mn-ea"/>
                          <a:cs typeface="+mn-cs"/>
                        </a:rPr>
                        <a:t> </a:t>
                      </a:r>
                      <a:r>
                        <a:rPr lang="en-US" sz="2800" b="1" kern="1200" dirty="0" err="1">
                          <a:solidFill>
                            <a:srgbClr val="002060"/>
                          </a:solidFill>
                          <a:effectLst/>
                          <a:latin typeface="+mn-lt"/>
                          <a:ea typeface="+mn-ea"/>
                          <a:cs typeface="+mn-cs"/>
                        </a:rPr>
                        <a:t>xương</a:t>
                      </a:r>
                      <a:r>
                        <a:rPr lang="en-US" sz="2800" b="1" kern="1200" dirty="0">
                          <a:solidFill>
                            <a:srgbClr val="002060"/>
                          </a:solidFill>
                          <a:effectLst/>
                          <a:latin typeface="+mn-lt"/>
                          <a:ea typeface="+mn-ea"/>
                          <a:cs typeface="+mn-cs"/>
                        </a:rPr>
                        <a:t> </a:t>
                      </a:r>
                      <a:r>
                        <a:rPr lang="en-US" sz="2800" b="1" kern="1200" dirty="0" err="1">
                          <a:solidFill>
                            <a:srgbClr val="002060"/>
                          </a:solidFill>
                          <a:effectLst/>
                          <a:latin typeface="+mn-lt"/>
                          <a:ea typeface="+mn-ea"/>
                          <a:cs typeface="+mn-cs"/>
                        </a:rPr>
                        <a:t>tế</a:t>
                      </a:r>
                      <a:r>
                        <a:rPr lang="en-US" sz="2800" b="1" kern="1200" dirty="0">
                          <a:solidFill>
                            <a:srgbClr val="002060"/>
                          </a:solidFill>
                          <a:effectLst/>
                          <a:latin typeface="+mn-lt"/>
                          <a:ea typeface="+mn-ea"/>
                          <a:cs typeface="+mn-cs"/>
                        </a:rPr>
                        <a:t> </a:t>
                      </a:r>
                      <a:r>
                        <a:rPr lang="en-US" sz="2800" b="1" kern="1200" dirty="0" err="1">
                          <a:solidFill>
                            <a:srgbClr val="002060"/>
                          </a:solidFill>
                          <a:effectLst/>
                          <a:latin typeface="+mn-lt"/>
                          <a:ea typeface="+mn-ea"/>
                          <a:cs typeface="+mn-cs"/>
                        </a:rPr>
                        <a:t>bào</a:t>
                      </a:r>
                      <a:endParaRPr lang="vi-VN" sz="2800" b="1" dirty="0">
                        <a:solidFill>
                          <a:srgbClr val="002060"/>
                        </a:solidFill>
                      </a:endParaRPr>
                    </a:p>
                  </a:txBody>
                  <a:tcPr/>
                </a:tc>
                <a:tc hMerge="1">
                  <a:txBody>
                    <a:bodyPr/>
                    <a:lstStyle/>
                    <a:p>
                      <a:endParaRPr lang="vi-VN" sz="2400" dirty="0">
                        <a:solidFill>
                          <a:srgbClr val="002060"/>
                        </a:solidFill>
                      </a:endParaRPr>
                    </a:p>
                  </a:txBody>
                  <a:tcPr/>
                </a:tc>
                <a:tc>
                  <a:txBody>
                    <a:bodyPr/>
                    <a:lstStyle/>
                    <a:p>
                      <a:pPr algn="just">
                        <a:lnSpc>
                          <a:spcPct val="107000"/>
                        </a:lnSpc>
                        <a:spcAft>
                          <a:spcPts val="0"/>
                        </a:spcAft>
                      </a:pPr>
                      <a:r>
                        <a:rPr lang="nl-NL" sz="2400" kern="1200" dirty="0">
                          <a:solidFill>
                            <a:srgbClr val="002060"/>
                          </a:solidFill>
                          <a:effectLst/>
                          <a:latin typeface="+mn-lt"/>
                          <a:ea typeface="+mn-ea"/>
                          <a:cs typeface="+mn-cs"/>
                        </a:rPr>
                        <a:t>Khung xương tế bào là hệ thống mạng: Vi sợi, sợi trung gian, vi ống kết nối với nhau</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Nâng đỡ, duy trì hình dạng tế bào, neo giữ bào quan, các enzyme</a:t>
                      </a:r>
                      <a:endParaRPr lang="vi-VN" sz="2400" dirty="0">
                        <a:solidFill>
                          <a:srgbClr val="00206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Hình thành trung thể trong phân bào, hỗ trợ các bộ phận hay cả tế bào di chuyển</a:t>
                      </a:r>
                      <a:endParaRPr lang="vi-VN" sz="2400" dirty="0">
                        <a:solidFill>
                          <a:srgbClr val="00206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Bộ khung xương tb bị tổn thương sẽ dẫn nhiều bệnh nguy hiểm: tb cơ tim thiếu 1 loại protein gây bệnh về tim, tb hồng cầu bộ khung xương ko còn giữ được hình dạng tối ưu dẫn đến giảm khả năng vận chuyển khí oxi</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23629517"/>
                  </a:ext>
                </a:extLst>
              </a:tr>
            </a:tbl>
          </a:graphicData>
        </a:graphic>
      </p:graphicFrame>
      <p:pic>
        <p:nvPicPr>
          <p:cNvPr id="13" name="Picture 1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856" y="849267"/>
            <a:ext cx="3087913" cy="2305034"/>
          </a:xfrm>
          <a:prstGeom prst="rect">
            <a:avLst/>
          </a:prstGeom>
          <a:noFill/>
          <a:ln>
            <a:noFill/>
          </a:ln>
        </p:spPr>
      </p:pic>
      <p:pic>
        <p:nvPicPr>
          <p:cNvPr id="15" name="Picture 14" descr="Sinh học 10 Bài 10: Tế bào nhân thực tiết 3 | Tài liệu học tập và bài giảng  online - giasubachkhoa.ne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708" y="3991882"/>
            <a:ext cx="3210061" cy="2662918"/>
          </a:xfrm>
          <a:prstGeom prst="rect">
            <a:avLst/>
          </a:prstGeom>
          <a:noFill/>
          <a:ln>
            <a:noFill/>
          </a:ln>
        </p:spPr>
      </p:pic>
    </p:spTree>
    <p:extLst>
      <p:ext uri="{BB962C8B-B14F-4D97-AF65-F5344CB8AC3E}">
        <p14:creationId xmlns:p14="http://schemas.microsoft.com/office/powerpoint/2010/main" val="1033971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2721297704"/>
              </p:ext>
            </p:extLst>
          </p:nvPr>
        </p:nvGraphicFramePr>
        <p:xfrm>
          <a:off x="0" y="0"/>
          <a:ext cx="12191999" cy="7203152"/>
        </p:xfrm>
        <a:graphic>
          <a:graphicData uri="http://schemas.openxmlformats.org/drawingml/2006/table">
            <a:tbl>
              <a:tblPr firstRow="1" bandRow="1">
                <a:tableStyleId>{5C22544A-7EE6-4342-B048-85BDC9FD1C3A}</a:tableStyleId>
              </a:tblPr>
              <a:tblGrid>
                <a:gridCol w="1157844">
                  <a:extLst>
                    <a:ext uri="{9D8B030D-6E8A-4147-A177-3AD203B41FA5}">
                      <a16:colId xmlns:a16="http://schemas.microsoft.com/office/drawing/2014/main" xmlns="" val="3482107366"/>
                    </a:ext>
                  </a:extLst>
                </a:gridCol>
                <a:gridCol w="2196935">
                  <a:extLst>
                    <a:ext uri="{9D8B030D-6E8A-4147-A177-3AD203B41FA5}">
                      <a16:colId xmlns:a16="http://schemas.microsoft.com/office/drawing/2014/main" xmlns="" val="2211191373"/>
                    </a:ext>
                  </a:extLst>
                </a:gridCol>
                <a:gridCol w="4850081">
                  <a:extLst>
                    <a:ext uri="{9D8B030D-6E8A-4147-A177-3AD203B41FA5}">
                      <a16:colId xmlns:a16="http://schemas.microsoft.com/office/drawing/2014/main" xmlns="" val="2238780984"/>
                    </a:ext>
                  </a:extLst>
                </a:gridCol>
                <a:gridCol w="3987139">
                  <a:extLst>
                    <a:ext uri="{9D8B030D-6E8A-4147-A177-3AD203B41FA5}">
                      <a16:colId xmlns:a16="http://schemas.microsoft.com/office/drawing/2014/main" xmlns="" val="1475545871"/>
                    </a:ext>
                  </a:extLst>
                </a:gridCol>
              </a:tblGrid>
              <a:tr h="818162">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800" i="1"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1727945"/>
                  </a:ext>
                </a:extLst>
              </a:tr>
              <a:tr h="2139470">
                <a:tc gridSpan="2">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nl-NL" sz="2400" b="1" dirty="0">
                          <a:effectLst/>
                          <a:latin typeface="Times New Roman" panose="02020603050405020304" pitchFamily="18" charset="0"/>
                          <a:ea typeface="Times New Roman" panose="02020603050405020304" pitchFamily="18" charset="0"/>
                          <a:cs typeface="Times New Roman" panose="02020603050405020304" pitchFamily="18" charset="0"/>
                        </a:rPr>
                        <a:t>Trung thể</a:t>
                      </a:r>
                    </a:p>
                    <a:p>
                      <a:pPr marL="0" marR="0" indent="0" algn="just" defTabSz="914400" rtl="0" eaLnBrk="1" fontAlgn="auto" latinLnBrk="0" hangingPunct="1">
                        <a:lnSpc>
                          <a:spcPct val="107000"/>
                        </a:lnSpc>
                        <a:spcBef>
                          <a:spcPts val="0"/>
                        </a:spcBef>
                        <a:spcAft>
                          <a:spcPts val="0"/>
                        </a:spcAft>
                        <a:buClrTx/>
                        <a:buSzTx/>
                        <a:buFontTx/>
                        <a:buNone/>
                        <a:tabLst/>
                        <a:defRPr/>
                      </a:pPr>
                      <a:endParaRPr lang="vi-VN" sz="2400" b="1" dirty="0">
                        <a:effectLst/>
                        <a:latin typeface="Calibri" panose="020F0502020204030204" pitchFamily="34" charset="0"/>
                        <a:cs typeface="Times New Roman" panose="02020603050405020304" pitchFamily="18" charset="0"/>
                      </a:endParaRPr>
                    </a:p>
                    <a:p>
                      <a:pPr algn="just">
                        <a:lnSpc>
                          <a:spcPct val="107000"/>
                        </a:lnSpc>
                        <a:spcAft>
                          <a:spcPts val="0"/>
                        </a:spcAft>
                      </a:pPr>
                      <a:endParaRPr lang="vi-VN" sz="2400" b="1" i="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Trung thể</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nơi lắp ráp và tổ chức các vi ống trong tb đv</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Gồm 2 trung tử nằm vuông góc (trung tử gồm nhiều bộ ba vi ống xếp vòng tròn)</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Hình thành thoi phân bào giúp NST di chuyển khi phân bào</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Tb thực vật và nấm ko có trung thể nhưng vẫn có tổ chức vi ống tạo thoi phân bào</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59254979"/>
                  </a:ext>
                </a:extLst>
              </a:tr>
              <a:tr h="2498994">
                <a:tc gridSpan="2">
                  <a:txBody>
                    <a:bodyPr/>
                    <a:lstStyle/>
                    <a:p>
                      <a:pPr algn="ctr"/>
                      <a:r>
                        <a:rPr lang="en-US" sz="2400" b="1" dirty="0" err="1"/>
                        <a:t>Ti</a:t>
                      </a:r>
                      <a:r>
                        <a:rPr lang="en-US" sz="2400" b="1" dirty="0"/>
                        <a:t> </a:t>
                      </a:r>
                      <a:r>
                        <a:rPr lang="en-US" sz="2400" b="1" dirty="0" err="1"/>
                        <a:t>thể</a:t>
                      </a:r>
                      <a:endParaRPr lang="vi-VN" sz="2400" b="1" dirty="0"/>
                    </a:p>
                  </a:txBody>
                  <a:tcPr/>
                </a:tc>
                <a:tc hMerge="1">
                  <a:txBody>
                    <a:bodyPr/>
                    <a:lstStyle/>
                    <a:p>
                      <a:endParaRPr lang="vi-VN" dirty="0"/>
                    </a:p>
                  </a:txBody>
                  <a:tcPr/>
                </a:tc>
                <a:tc>
                  <a:txBody>
                    <a:bodyPr/>
                    <a:lstStyle/>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0066"/>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trơn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gấp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0066"/>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gấp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nếp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mào</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enzim</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0066"/>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ADN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ribôxôm</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0066"/>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Là nơi tổng hợp ATP: cung cấp năng lượng cho mọi hoạt động sống của tế bào</a:t>
                      </a:r>
                      <a:endParaRPr lang="vi-VN" sz="2400" dirty="0">
                        <a:solidFill>
                          <a:srgbClr val="FF0066"/>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solidFill>
                          <a:srgbClr val="FF0066"/>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62389186"/>
                  </a:ext>
                </a:extLst>
              </a:tr>
              <a:tr h="631744">
                <a:tc>
                  <a:txBody>
                    <a:bodyPr/>
                    <a:lstStyle/>
                    <a:p>
                      <a:endParaRPr lang="vi-VN" sz="2400" b="1" dirty="0"/>
                    </a:p>
                  </a:txBody>
                  <a:tcPr/>
                </a:tc>
                <a:tc>
                  <a:txBody>
                    <a:bodyPr/>
                    <a:lstStyle/>
                    <a:p>
                      <a:endParaRPr lang="vi-VN" dirty="0"/>
                    </a:p>
                  </a:txBody>
                  <a:tcPr/>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28725343"/>
                  </a:ext>
                </a:extLst>
              </a:tr>
              <a:tr h="631744">
                <a:tc>
                  <a:txBody>
                    <a:bodyPr/>
                    <a:lstStyle/>
                    <a:p>
                      <a:endParaRPr lang="vi-VN" sz="2400" b="1" dirty="0"/>
                    </a:p>
                  </a:txBody>
                  <a:tcPr/>
                </a:tc>
                <a:tc>
                  <a:txBody>
                    <a:bodyPr/>
                    <a:lstStyle/>
                    <a:p>
                      <a:endParaRPr lang="vi-VN" dirty="0"/>
                    </a:p>
                  </a:txBody>
                  <a:tcPr/>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68447571"/>
                  </a:ext>
                </a:extLst>
              </a:tr>
            </a:tbl>
          </a:graphicData>
        </a:graphic>
      </p:graphicFrame>
      <p:pic>
        <p:nvPicPr>
          <p:cNvPr id="3" name="Picture 2"/>
          <p:cNvPicPr>
            <a:picLocks noChangeAspect="1"/>
          </p:cNvPicPr>
          <p:nvPr/>
        </p:nvPicPr>
        <p:blipFill>
          <a:blip r:embed="rId2"/>
          <a:stretch>
            <a:fillRect/>
          </a:stretch>
        </p:blipFill>
        <p:spPr>
          <a:xfrm>
            <a:off x="104775" y="1517293"/>
            <a:ext cx="3035028" cy="1716445"/>
          </a:xfrm>
          <a:prstGeom prst="rect">
            <a:avLst/>
          </a:prstGeom>
        </p:spPr>
      </p:pic>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36492"/>
            <a:ext cx="3286125" cy="220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916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552229670"/>
              </p:ext>
            </p:extLst>
          </p:nvPr>
        </p:nvGraphicFramePr>
        <p:xfrm>
          <a:off x="0" y="0"/>
          <a:ext cx="12191999" cy="6756401"/>
        </p:xfrm>
        <a:graphic>
          <a:graphicData uri="http://schemas.openxmlformats.org/drawingml/2006/table">
            <a:tbl>
              <a:tblPr firstRow="1" bandRow="1">
                <a:tableStyleId>{5C22544A-7EE6-4342-B048-85BDC9FD1C3A}</a:tableStyleId>
              </a:tblPr>
              <a:tblGrid>
                <a:gridCol w="1157844">
                  <a:extLst>
                    <a:ext uri="{9D8B030D-6E8A-4147-A177-3AD203B41FA5}">
                      <a16:colId xmlns:a16="http://schemas.microsoft.com/office/drawing/2014/main" xmlns="" val="3482107366"/>
                    </a:ext>
                  </a:extLst>
                </a:gridCol>
                <a:gridCol w="2196935">
                  <a:extLst>
                    <a:ext uri="{9D8B030D-6E8A-4147-A177-3AD203B41FA5}">
                      <a16:colId xmlns:a16="http://schemas.microsoft.com/office/drawing/2014/main" xmlns="" val="2211191373"/>
                    </a:ext>
                  </a:extLst>
                </a:gridCol>
                <a:gridCol w="4850081">
                  <a:extLst>
                    <a:ext uri="{9D8B030D-6E8A-4147-A177-3AD203B41FA5}">
                      <a16:colId xmlns:a16="http://schemas.microsoft.com/office/drawing/2014/main" xmlns="" val="2238780984"/>
                    </a:ext>
                  </a:extLst>
                </a:gridCol>
                <a:gridCol w="3987139">
                  <a:extLst>
                    <a:ext uri="{9D8B030D-6E8A-4147-A177-3AD203B41FA5}">
                      <a16:colId xmlns:a16="http://schemas.microsoft.com/office/drawing/2014/main" xmlns="" val="1475545871"/>
                    </a:ext>
                  </a:extLst>
                </a:gridCol>
              </a:tblGrid>
              <a:tr h="1028128">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800" i="1"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1727945"/>
                  </a:ext>
                </a:extLst>
              </a:tr>
              <a:tr h="2643818">
                <a:tc gridSpan="2">
                  <a:txBody>
                    <a:bodyPr/>
                    <a:lstStyle/>
                    <a:p>
                      <a:pPr algn="ctr">
                        <a:lnSpc>
                          <a:spcPct val="107000"/>
                        </a:lnSpc>
                        <a:spcAft>
                          <a:spcPts val="0"/>
                        </a:spcAft>
                      </a:pPr>
                      <a:r>
                        <a:rPr lang="en-US" sz="2400" b="1" i="0" dirty="0" err="1">
                          <a:effectLst/>
                          <a:latin typeface="Calibri" panose="020F0502020204030204" pitchFamily="34" charset="0"/>
                          <a:cs typeface="Times New Roman" panose="02020603050405020304" pitchFamily="18" charset="0"/>
                        </a:rPr>
                        <a:t>Lục</a:t>
                      </a:r>
                      <a:r>
                        <a:rPr lang="en-US" sz="2400" b="1" i="0" baseline="0" dirty="0">
                          <a:effectLst/>
                          <a:latin typeface="Calibri" panose="020F0502020204030204" pitchFamily="34" charset="0"/>
                          <a:cs typeface="Times New Roman" panose="02020603050405020304" pitchFamily="18" charset="0"/>
                        </a:rPr>
                        <a:t> </a:t>
                      </a:r>
                      <a:r>
                        <a:rPr lang="en-US" sz="2400" b="1" i="0" baseline="0" dirty="0" err="1">
                          <a:effectLst/>
                          <a:latin typeface="Calibri" panose="020F0502020204030204" pitchFamily="34" charset="0"/>
                          <a:cs typeface="Times New Roman" panose="02020603050405020304" pitchFamily="18" charset="0"/>
                        </a:rPr>
                        <a:t>lạp</a:t>
                      </a:r>
                      <a:endParaRPr lang="en-US" sz="2400" b="1" i="0" baseline="0" dirty="0">
                        <a:effectLst/>
                        <a:latin typeface="Calibri" panose="020F0502020204030204" pitchFamily="34" charset="0"/>
                        <a:cs typeface="Times New Roman" panose="02020603050405020304" pitchFamily="18" charset="0"/>
                      </a:endParaRPr>
                    </a:p>
                    <a:p>
                      <a:pPr algn="ctr">
                        <a:lnSpc>
                          <a:spcPct val="107000"/>
                        </a:lnSpc>
                        <a:spcAft>
                          <a:spcPts val="0"/>
                        </a:spcAft>
                      </a:pPr>
                      <a:endParaRPr lang="vi-VN" sz="2400" b="1" i="0"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trơn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strôma</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enzim</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grana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dẹt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tilacôit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ADN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riboxom</a:t>
                      </a:r>
                      <a:endParaRPr lang="vi-VN" sz="2400" dirty="0">
                        <a:solidFill>
                          <a:srgbClr val="FF0066"/>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hợp</a:t>
                      </a:r>
                      <a:endParaRPr lang="vi-VN" sz="2400" dirty="0">
                        <a:solidFill>
                          <a:srgbClr val="FF0066"/>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lập</a:t>
                      </a:r>
                      <a:endParaRPr lang="vi-VN" sz="2400" dirty="0">
                        <a:solidFill>
                          <a:srgbClr val="FF0066"/>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59254979"/>
                  </a:ext>
                </a:extLst>
              </a:tr>
              <a:tr h="3084455">
                <a:tc gridSpan="2">
                  <a:txBody>
                    <a:bodyPr/>
                    <a:lstStyle/>
                    <a:p>
                      <a:pPr algn="ctr"/>
                      <a:r>
                        <a:rPr lang="en-US" sz="2400" i="1" kern="1200" dirty="0" err="1">
                          <a:solidFill>
                            <a:schemeClr val="dk1"/>
                          </a:solidFill>
                          <a:effectLst/>
                          <a:latin typeface="+mn-lt"/>
                          <a:ea typeface="+mn-ea"/>
                          <a:cs typeface="+mn-cs"/>
                        </a:rPr>
                        <a:t>Màng</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sinh</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chất</a:t>
                      </a:r>
                      <a:endParaRPr lang="vi-VN" sz="2400" b="1" dirty="0"/>
                    </a:p>
                  </a:txBody>
                  <a:tcPr/>
                </a:tc>
                <a:tc hMerge="1">
                  <a:txBody>
                    <a:bodyPr/>
                    <a:lstStyle/>
                    <a:p>
                      <a:endParaRPr lang="vi-VN" dirty="0"/>
                    </a:p>
                  </a:txBody>
                  <a:tcPr/>
                </a:tc>
                <a:tc>
                  <a:txBody>
                    <a:bodyPr/>
                    <a:lstStyle/>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kép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phôtpholipit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prôtêin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colestêron</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prôtêin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lipit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lipôprôtêin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cacbohyđrat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glycoprotein</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Thu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Qui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vi-VN" sz="2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62389186"/>
                  </a:ext>
                </a:extLst>
              </a:tr>
            </a:tbl>
          </a:graphicData>
        </a:graphic>
      </p:graphicFrame>
      <p:pic>
        <p:nvPicPr>
          <p:cNvPr id="12" name="Picture 11"/>
          <p:cNvPicPr/>
          <p:nvPr/>
        </p:nvPicPr>
        <p:blipFill>
          <a:blip r:embed="rId2">
            <a:extLst>
              <a:ext uri="{28A0092B-C50C-407E-A947-70E740481C1C}">
                <a14:useLocalDpi xmlns:a14="http://schemas.microsoft.com/office/drawing/2010/main" val="0"/>
              </a:ext>
            </a:extLst>
          </a:blip>
          <a:stretch>
            <a:fillRect/>
          </a:stretch>
        </p:blipFill>
        <p:spPr>
          <a:xfrm>
            <a:off x="137930" y="1504576"/>
            <a:ext cx="2927349" cy="1924424"/>
          </a:xfrm>
          <a:prstGeom prst="rect">
            <a:avLst/>
          </a:prstGeom>
        </p:spPr>
      </p:pic>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a:xfrm>
            <a:off x="137930" y="4489450"/>
            <a:ext cx="3001645" cy="2012950"/>
          </a:xfrm>
          <a:prstGeom prst="rect">
            <a:avLst/>
          </a:prstGeom>
        </p:spPr>
      </p:pic>
    </p:spTree>
    <p:extLst>
      <p:ext uri="{BB962C8B-B14F-4D97-AF65-F5344CB8AC3E}">
        <p14:creationId xmlns:p14="http://schemas.microsoft.com/office/powerpoint/2010/main" val="913629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2063240942"/>
              </p:ext>
            </p:extLst>
          </p:nvPr>
        </p:nvGraphicFramePr>
        <p:xfrm>
          <a:off x="-17145" y="0"/>
          <a:ext cx="12191999" cy="6629401"/>
        </p:xfrm>
        <a:graphic>
          <a:graphicData uri="http://schemas.openxmlformats.org/drawingml/2006/table">
            <a:tbl>
              <a:tblPr firstRow="1" bandRow="1">
                <a:tableStyleId>{5C22544A-7EE6-4342-B048-85BDC9FD1C3A}</a:tableStyleId>
              </a:tblPr>
              <a:tblGrid>
                <a:gridCol w="1157844">
                  <a:extLst>
                    <a:ext uri="{9D8B030D-6E8A-4147-A177-3AD203B41FA5}">
                      <a16:colId xmlns:a16="http://schemas.microsoft.com/office/drawing/2014/main" xmlns="" val="3482107366"/>
                    </a:ext>
                  </a:extLst>
                </a:gridCol>
                <a:gridCol w="2196935">
                  <a:extLst>
                    <a:ext uri="{9D8B030D-6E8A-4147-A177-3AD203B41FA5}">
                      <a16:colId xmlns:a16="http://schemas.microsoft.com/office/drawing/2014/main" xmlns="" val="2211191373"/>
                    </a:ext>
                  </a:extLst>
                </a:gridCol>
                <a:gridCol w="5131996">
                  <a:extLst>
                    <a:ext uri="{9D8B030D-6E8A-4147-A177-3AD203B41FA5}">
                      <a16:colId xmlns:a16="http://schemas.microsoft.com/office/drawing/2014/main" xmlns="" val="2238780984"/>
                    </a:ext>
                  </a:extLst>
                </a:gridCol>
                <a:gridCol w="3705224">
                  <a:extLst>
                    <a:ext uri="{9D8B030D-6E8A-4147-A177-3AD203B41FA5}">
                      <a16:colId xmlns:a16="http://schemas.microsoft.com/office/drawing/2014/main" xmlns="" val="1475545871"/>
                    </a:ext>
                  </a:extLst>
                </a:gridCol>
              </a:tblGrid>
              <a:tr h="842197">
                <a:tc gridSpan="2">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800" i="0"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vi-VN" sz="2800"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800"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800" i="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1727945"/>
                  </a:ext>
                </a:extLst>
              </a:tr>
              <a:tr h="2202320">
                <a:tc gridSpan="2">
                  <a:txBody>
                    <a:bodyPr/>
                    <a:lstStyle/>
                    <a:p>
                      <a:pPr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b="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nấm</a:t>
                      </a:r>
                      <a:endParaRPr lang="vi-VN" sz="2400" dirty="0">
                        <a:solidFill>
                          <a:srgbClr val="002060"/>
                        </a:solidFill>
                        <a:effectLst/>
                        <a:latin typeface="Calibri" panose="020F0502020204030204" pitchFamily="34" charset="0"/>
                        <a:cs typeface="Times New Roman" panose="02020603050405020304" pitchFamily="18" charset="0"/>
                      </a:endParaRPr>
                    </a:p>
                    <a:p>
                      <a:pPr marL="0" indent="0" algn="just">
                        <a:lnSpc>
                          <a:spcPct val="100000"/>
                        </a:lnSpc>
                        <a:spcAft>
                          <a:spcPts val="0"/>
                        </a:spcAft>
                        <a:buFontTx/>
                        <a:buNone/>
                      </a:pPr>
                      <a:r>
                        <a:rPr lang="en-US" sz="24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Tv</a:t>
                      </a:r>
                      <a:r>
                        <a:rPr lang="en-US" sz="24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cellulozo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sợi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lignin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tb</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Tb </a:t>
                      </a:r>
                      <a:r>
                        <a:rPr lang="en-US" sz="2400" kern="12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nấm</a:t>
                      </a: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chitin</a:t>
                      </a:r>
                      <a:endParaRPr lang="vi-VN"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0"/>
                        </a:spcAft>
                      </a:pP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59254979"/>
                  </a:ext>
                </a:extLst>
              </a:tr>
              <a:tr h="2934582">
                <a:tc gridSpan="2">
                  <a:txBody>
                    <a:bodyPr/>
                    <a:lstStyle/>
                    <a:p>
                      <a:pPr algn="ctr">
                        <a:lnSpc>
                          <a:spcPct val="107000"/>
                        </a:lnSpc>
                        <a:spcAft>
                          <a:spcPts val="0"/>
                        </a:spcAft>
                      </a:pPr>
                      <a:endPar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vi-VN" sz="2400" b="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Proteoglican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(protein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cacbohydrat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Collagen</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lk</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qua protein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integrin</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gen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62389186"/>
                  </a:ext>
                </a:extLst>
              </a:tr>
              <a:tr h="650302">
                <a:tc>
                  <a:txBody>
                    <a:bodyPr/>
                    <a:lstStyle/>
                    <a:p>
                      <a:endParaRPr lang="vi-VN" sz="2400" b="1" dirty="0"/>
                    </a:p>
                  </a:txBody>
                  <a:tcPr/>
                </a:tc>
                <a:tc>
                  <a:txBody>
                    <a:bodyPr/>
                    <a:lstStyle/>
                    <a:p>
                      <a:endParaRPr lang="vi-VN" dirty="0"/>
                    </a:p>
                  </a:txBody>
                  <a:tcPr/>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68447571"/>
                  </a:ext>
                </a:extLst>
              </a:tr>
            </a:tbl>
          </a:graphicData>
        </a:graphic>
      </p:graphicFrame>
      <p:pic>
        <p:nvPicPr>
          <p:cNvPr id="14" name="Picture 13" descr="Thành phần của thành tế bào thực vật và nấm khác nhau như thế nà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55" y="1266825"/>
            <a:ext cx="3074670" cy="1800225"/>
          </a:xfrm>
          <a:prstGeom prst="rect">
            <a:avLst/>
          </a:prstGeom>
          <a:noFill/>
          <a:ln>
            <a:noFill/>
          </a:ln>
        </p:spPr>
      </p:pic>
      <p:pic>
        <p:nvPicPr>
          <p:cNvPr id="16" name="Picture 15" descr="Chất nền ngoại bào là gì? Trình bày cấu trúc và chức nă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255" y="4116069"/>
            <a:ext cx="3169920" cy="2264410"/>
          </a:xfrm>
          <a:prstGeom prst="rect">
            <a:avLst/>
          </a:prstGeom>
          <a:noFill/>
          <a:ln>
            <a:noFill/>
          </a:ln>
        </p:spPr>
      </p:pic>
    </p:spTree>
    <p:extLst>
      <p:ext uri="{BB962C8B-B14F-4D97-AF65-F5344CB8AC3E}">
        <p14:creationId xmlns:p14="http://schemas.microsoft.com/office/powerpoint/2010/main" val="3959778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3185897400"/>
              </p:ext>
            </p:extLst>
          </p:nvPr>
        </p:nvGraphicFramePr>
        <p:xfrm>
          <a:off x="-17145" y="0"/>
          <a:ext cx="12191999" cy="7299951"/>
        </p:xfrm>
        <a:graphic>
          <a:graphicData uri="http://schemas.openxmlformats.org/drawingml/2006/table">
            <a:tbl>
              <a:tblPr firstRow="1" bandRow="1">
                <a:tableStyleId>{5C22544A-7EE6-4342-B048-85BDC9FD1C3A}</a:tableStyleId>
              </a:tblPr>
              <a:tblGrid>
                <a:gridCol w="1157844">
                  <a:extLst>
                    <a:ext uri="{9D8B030D-6E8A-4147-A177-3AD203B41FA5}">
                      <a16:colId xmlns:a16="http://schemas.microsoft.com/office/drawing/2014/main" xmlns="" val="3482107366"/>
                    </a:ext>
                  </a:extLst>
                </a:gridCol>
                <a:gridCol w="2415301">
                  <a:extLst>
                    <a:ext uri="{9D8B030D-6E8A-4147-A177-3AD203B41FA5}">
                      <a16:colId xmlns:a16="http://schemas.microsoft.com/office/drawing/2014/main" xmlns="" val="2211191373"/>
                    </a:ext>
                  </a:extLst>
                </a:gridCol>
                <a:gridCol w="3327400">
                  <a:extLst>
                    <a:ext uri="{9D8B030D-6E8A-4147-A177-3AD203B41FA5}">
                      <a16:colId xmlns:a16="http://schemas.microsoft.com/office/drawing/2014/main" xmlns="" val="2238780984"/>
                    </a:ext>
                  </a:extLst>
                </a:gridCol>
                <a:gridCol w="5291454">
                  <a:extLst>
                    <a:ext uri="{9D8B030D-6E8A-4147-A177-3AD203B41FA5}">
                      <a16:colId xmlns:a16="http://schemas.microsoft.com/office/drawing/2014/main" xmlns="" val="1475545871"/>
                    </a:ext>
                  </a:extLst>
                </a:gridCol>
              </a:tblGrid>
              <a:tr h="871238">
                <a:tc gridSpan="2">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800" i="0"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vi-VN" sz="2800"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800"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800" i="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1727945"/>
                  </a:ext>
                </a:extLst>
              </a:tr>
              <a:tr h="2278262">
                <a:tc gridSpan="2">
                  <a:txBody>
                    <a:bodyPr/>
                    <a:lstStyle/>
                    <a:p>
                      <a:pPr algn="ctr">
                        <a:lnSpc>
                          <a:spcPct val="107000"/>
                        </a:lnSpc>
                        <a:spcAft>
                          <a:spcPts val="0"/>
                        </a:spcAft>
                      </a:pPr>
                      <a:r>
                        <a:rPr lang="en-US" sz="2400" b="1" kern="1200" dirty="0" err="1">
                          <a:solidFill>
                            <a:schemeClr val="dk1"/>
                          </a:solidFill>
                          <a:effectLst/>
                          <a:latin typeface="+mn-lt"/>
                          <a:ea typeface="+mn-ea"/>
                          <a:cs typeface="+mn-cs"/>
                        </a:rPr>
                        <a:t>Mối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nối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giữa</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các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tế</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bào</a:t>
                      </a:r>
                      <a:endParaRPr lang="vi-VN" sz="2400" b="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kín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hở</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kín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Vd</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ruột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kín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lọc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endParaRPr lang="vi-VN" sz="2400" dirty="0">
                        <a:solidFill>
                          <a:srgbClr val="00206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hở</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Tb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59254979"/>
                  </a:ext>
                </a:extLst>
              </a:tr>
              <a:tr h="3035774">
                <a:tc gridSpan="2">
                  <a:txBody>
                    <a:bodyPr/>
                    <a:lstStyle/>
                    <a:p>
                      <a:pPr algn="ctr">
                        <a:lnSpc>
                          <a:spcPct val="107000"/>
                        </a:lnSpc>
                        <a:spcAft>
                          <a:spcPts val="0"/>
                        </a:spcAft>
                      </a:pPr>
                      <a:endParaRPr lang="vi-VN" sz="2400" b="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62389186"/>
                  </a:ext>
                </a:extLst>
              </a:tr>
              <a:tr h="672726">
                <a:tc>
                  <a:txBody>
                    <a:bodyPr/>
                    <a:lstStyle/>
                    <a:p>
                      <a:endParaRPr lang="vi-VN" sz="2400" b="1" dirty="0"/>
                    </a:p>
                  </a:txBody>
                  <a:tcPr/>
                </a:tc>
                <a:tc>
                  <a:txBody>
                    <a:bodyPr/>
                    <a:lstStyle/>
                    <a:p>
                      <a:endParaRPr lang="vi-VN" dirty="0"/>
                    </a:p>
                  </a:txBody>
                  <a:tcPr/>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68447571"/>
                  </a:ext>
                </a:extLst>
              </a:tr>
            </a:tbl>
          </a:graphicData>
        </a:graphic>
      </p:graphicFrame>
      <p:pic>
        <p:nvPicPr>
          <p:cNvPr id="12" name="Picture 11" descr="Sinh Lý - Dẫn truyền qua syna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54" y="2428875"/>
            <a:ext cx="6011546" cy="3654425"/>
          </a:xfrm>
          <a:prstGeom prst="rect">
            <a:avLst/>
          </a:prstGeom>
          <a:noFill/>
          <a:ln>
            <a:noFill/>
          </a:ln>
        </p:spPr>
      </p:pic>
    </p:spTree>
    <p:extLst>
      <p:ext uri="{BB962C8B-B14F-4D97-AF65-F5344CB8AC3E}">
        <p14:creationId xmlns:p14="http://schemas.microsoft.com/office/powerpoint/2010/main" val="614988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088"/>
            <a:ext cx="12192000"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a:solidFill>
                  <a:prstClr val="white"/>
                </a:solidFill>
                <a:latin typeface="UTM Avenida" panose="02040603050506020204" pitchFamily="18" charset="0"/>
                <a:cs typeface="Arial" panose="020B0604020202020204" pitchFamily="34" charset="0"/>
              </a:rPr>
              <a:t>Ai </a:t>
            </a:r>
            <a:r>
              <a:rPr lang="en-US" sz="6000" b="1" dirty="0" err="1">
                <a:solidFill>
                  <a:prstClr val="white"/>
                </a:solidFill>
                <a:latin typeface="UTM Avenida" panose="02040603050506020204" pitchFamily="18" charset="0"/>
                <a:cs typeface="Arial" panose="020B0604020202020204" pitchFamily="34" charset="0"/>
              </a:rPr>
              <a:t>nhanh</a:t>
            </a:r>
            <a:r>
              <a:rPr lang="en-US" sz="6000" b="1" dirty="0">
                <a:solidFill>
                  <a:prstClr val="white"/>
                </a:solidFill>
                <a:latin typeface="UTM Avenida" panose="02040603050506020204" pitchFamily="18" charset="0"/>
                <a:cs typeface="Arial" panose="020B0604020202020204" pitchFamily="34" charset="0"/>
              </a:rPr>
              <a:t> </a:t>
            </a:r>
            <a:r>
              <a:rPr lang="en-US" sz="6000" b="1" dirty="0" err="1">
                <a:solidFill>
                  <a:prstClr val="white"/>
                </a:solidFill>
                <a:latin typeface="UTM Avenida" panose="02040603050506020204" pitchFamily="18" charset="0"/>
                <a:cs typeface="Arial" panose="020B0604020202020204" pitchFamily="34" charset="0"/>
              </a:rPr>
              <a:t>hơn</a:t>
            </a:r>
            <a:endParaRPr lang="en-US" sz="6000" b="1" dirty="0">
              <a:solidFill>
                <a:prstClr val="white"/>
              </a:solidFill>
              <a:latin typeface="UTM Avenida" panose="02040603050506020204" pitchFamily="18" charset="0"/>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32710" y="5951838"/>
            <a:ext cx="457200" cy="457200"/>
          </a:xfrm>
          <a:prstGeom prst="rect">
            <a:avLst/>
          </a:prstGeom>
        </p:spPr>
      </p:pic>
    </p:spTree>
    <p:extLst>
      <p:ext uri="{BB962C8B-B14F-4D97-AF65-F5344CB8AC3E}">
        <p14:creationId xmlns:p14="http://schemas.microsoft.com/office/powerpoint/2010/main" val="27300104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mediacall" presetSubtype="0" fill="hold" nodeType="clickEffect">
                                      <p:stCondLst>
                                        <p:cond delay="0"/>
                                      </p:stCondLst>
                                      <p:childTnLst>
                                        <p:cmd type="call" cmd="playFromBookmark(Bookmark 1)">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00)">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861022" y="20475"/>
            <a:ext cx="10163000" cy="25156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b="1" dirty="0">
                <a:solidFill>
                  <a:srgbClr val="FF0000"/>
                </a:solidFill>
              </a:rPr>
              <a:t>Cho các ý sau</a:t>
            </a:r>
            <a:r>
              <a:rPr lang="pt-BR" sz="2400" dirty="0">
                <a:solidFill>
                  <a:srgbClr val="FF0000"/>
                </a:solidFill>
              </a:rPr>
              <a:t>:</a:t>
            </a:r>
            <a:endParaRPr lang="vi-VN" sz="2400" dirty="0">
              <a:solidFill>
                <a:srgbClr val="FF0000"/>
              </a:solidFill>
            </a:endParaRPr>
          </a:p>
          <a:p>
            <a:r>
              <a:rPr lang="pt-BR" sz="2400" dirty="0">
                <a:solidFill>
                  <a:srgbClr val="FF0000"/>
                </a:solidFill>
              </a:rPr>
              <a:t>(1) Không có thành tế bào bao bọc bên ngoài</a:t>
            </a:r>
            <a:endParaRPr lang="vi-VN" sz="2400" dirty="0">
              <a:solidFill>
                <a:srgbClr val="FF0000"/>
              </a:solidFill>
            </a:endParaRPr>
          </a:p>
          <a:p>
            <a:r>
              <a:rPr lang="pt-BR" sz="2400" dirty="0">
                <a:solidFill>
                  <a:srgbClr val="FF0000"/>
                </a:solidFill>
              </a:rPr>
              <a:t>(2) Có màng nhân bao bọc vật chất di truyền</a:t>
            </a:r>
            <a:endParaRPr lang="vi-VN" sz="2400" dirty="0">
              <a:solidFill>
                <a:srgbClr val="FF0000"/>
              </a:solidFill>
            </a:endParaRPr>
          </a:p>
          <a:p>
            <a:r>
              <a:rPr lang="pt-BR" sz="2400" dirty="0">
                <a:solidFill>
                  <a:srgbClr val="FF0000"/>
                </a:solidFill>
              </a:rPr>
              <a:t>(3) Trong tế bào chất có hệ thống các bào quan</a:t>
            </a:r>
            <a:endParaRPr lang="vi-VN" sz="2400" dirty="0">
              <a:solidFill>
                <a:srgbClr val="FF0000"/>
              </a:solidFill>
            </a:endParaRPr>
          </a:p>
          <a:p>
            <a:r>
              <a:rPr lang="pt-BR" sz="2400" dirty="0">
                <a:solidFill>
                  <a:srgbClr val="FF0000"/>
                </a:solidFill>
              </a:rPr>
              <a:t>(4) Có hệ thống nội màng chia tế bào chất thành các xoang nhỏ</a:t>
            </a:r>
            <a:endParaRPr lang="vi-VN" sz="2400" dirty="0">
              <a:solidFill>
                <a:srgbClr val="FF0000"/>
              </a:solidFill>
            </a:endParaRPr>
          </a:p>
          <a:p>
            <a:r>
              <a:rPr lang="pt-BR" sz="2400" dirty="0">
                <a:solidFill>
                  <a:srgbClr val="FF0000"/>
                </a:solidFill>
              </a:rPr>
              <a:t>(5) Nhân chứa các nhiễm sắc thể (NST), NST lại gồm ADN và protein</a:t>
            </a:r>
            <a:endParaRPr lang="vi-VN" sz="2400" dirty="0">
              <a:solidFill>
                <a:srgbClr val="FF0000"/>
              </a:solidFill>
            </a:endParaRPr>
          </a:p>
          <a:p>
            <a:r>
              <a:rPr lang="pt-BR" sz="2400" b="1" dirty="0">
                <a:solidFill>
                  <a:srgbClr val="FF0000"/>
                </a:solidFill>
              </a:rPr>
              <a:t>Trong các ý trên, có mấy ý là đặc điểm của tế bào nhân thực?</a:t>
            </a:r>
            <a:endParaRPr lang="vi-VN" sz="2400" b="1" dirty="0">
              <a:solidFill>
                <a:srgbClr val="FF0000"/>
              </a:solidFill>
            </a:endParaRPr>
          </a:p>
        </p:txBody>
      </p:sp>
      <p:grpSp>
        <p:nvGrpSpPr>
          <p:cNvPr id="69" name="Group 68"/>
          <p:cNvGrpSpPr/>
          <p:nvPr/>
        </p:nvGrpSpPr>
        <p:grpSpPr>
          <a:xfrm>
            <a:off x="872544" y="2643498"/>
            <a:ext cx="7575647" cy="930585"/>
            <a:chOff x="1139780" y="2822889"/>
            <a:chExt cx="7597820" cy="1063309"/>
          </a:xfrm>
        </p:grpSpPr>
        <p:grpSp>
          <p:nvGrpSpPr>
            <p:cNvPr id="23" name="Group 22"/>
            <p:cNvGrpSpPr/>
            <p:nvPr/>
          </p:nvGrpSpPr>
          <p:grpSpPr>
            <a:xfrm>
              <a:off x="1139780" y="2822889"/>
              <a:ext cx="7597820" cy="1063309"/>
              <a:chOff x="1139780" y="2790695"/>
              <a:chExt cx="4733934" cy="863208"/>
            </a:xfrm>
          </p:grpSpPr>
          <p:sp>
            <p:nvSpPr>
              <p:cNvPr id="18" name="Parallelogram 17"/>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chemeClr val="bg1"/>
                    </a:solidFill>
                    <a:latin typeface="#9Slide03 Oswald" panose="00000500000000000000" pitchFamily="2" charset="0"/>
                    <a:cs typeface="Arial" panose="020B0604020202020204" pitchFamily="34" charset="0"/>
                  </a:rPr>
                  <a:t>2</a:t>
                </a:r>
                <a:r>
                  <a:rPr lang="en-US" sz="2800" dirty="0">
                    <a:solidFill>
                      <a:schemeClr val="bg1"/>
                    </a:solidFill>
                    <a:latin typeface="#9Slide03 Oswald" panose="00000500000000000000" pitchFamily="2" charset="0"/>
                    <a:cs typeface="Arial" panose="020B0604020202020204" pitchFamily="34" charset="0"/>
                  </a:rPr>
                  <a:t>.</a:t>
                </a:r>
                <a:endParaRPr lang="en-US" sz="2800" b="1" kern="0" dirty="0">
                  <a:solidFill>
                    <a:schemeClr val="bg1"/>
                  </a:solidFill>
                  <a:latin typeface="#9Slide03 Oswald" panose="00000500000000000000" pitchFamily="2"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98278" y="188375"/>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8" name="Left Bracket 57"/>
          <p:cNvSpPr/>
          <p:nvPr/>
        </p:nvSpPr>
        <p:spPr>
          <a:xfrm flipH="1">
            <a:off x="12028909" y="48278"/>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nvGrpSpPr>
          <p:cNvPr id="121" name="Group 120"/>
          <p:cNvGrpSpPr/>
          <p:nvPr/>
        </p:nvGrpSpPr>
        <p:grpSpPr>
          <a:xfrm>
            <a:off x="872544" y="3754632"/>
            <a:ext cx="7575647" cy="930585"/>
            <a:chOff x="1139780" y="2822888"/>
            <a:chExt cx="7597820" cy="1063310"/>
          </a:xfrm>
        </p:grpSpPr>
        <p:grpSp>
          <p:nvGrpSpPr>
            <p:cNvPr id="122" name="Group 121"/>
            <p:cNvGrpSpPr/>
            <p:nvPr/>
          </p:nvGrpSpPr>
          <p:grpSpPr>
            <a:xfrm>
              <a:off x="1139780" y="2822888"/>
              <a:ext cx="7597820" cy="1063310"/>
              <a:chOff x="1139780" y="2790695"/>
              <a:chExt cx="4733934" cy="863209"/>
            </a:xfrm>
          </p:grpSpPr>
          <p:sp>
            <p:nvSpPr>
              <p:cNvPr id="124" name="Parallelogram 123"/>
              <p:cNvSpPr/>
              <p:nvPr/>
            </p:nvSpPr>
            <p:spPr>
              <a:xfrm>
                <a:off x="1139780" y="3102575"/>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9Slide03 Oswald" panose="00000500000000000000" pitchFamily="2" charset="0"/>
                    <a:cs typeface="Arial" panose="020B0604020202020204" pitchFamily="34" charset="0"/>
                  </a:rPr>
                  <a:t>3</a:t>
                </a:r>
                <a:endParaRPr lang="en-US" sz="2800" b="1" kern="0" dirty="0">
                  <a:solidFill>
                    <a:schemeClr val="bg1"/>
                  </a:solidFill>
                  <a:latin typeface="#9Slide03 Oswald" panose="00000500000000000000" pitchFamily="2"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654686" y="4751215"/>
            <a:ext cx="7853134" cy="755094"/>
            <a:chOff x="1152909" y="2822884"/>
            <a:chExt cx="7876119" cy="862790"/>
          </a:xfrm>
        </p:grpSpPr>
        <p:grpSp>
          <p:nvGrpSpPr>
            <p:cNvPr id="128" name="Group 127"/>
            <p:cNvGrpSpPr/>
            <p:nvPr/>
          </p:nvGrpSpPr>
          <p:grpSpPr>
            <a:xfrm>
              <a:off x="1152909" y="2822884"/>
              <a:ext cx="7876119" cy="862790"/>
              <a:chOff x="1147960" y="2790695"/>
              <a:chExt cx="4907332" cy="700425"/>
            </a:xfrm>
          </p:grpSpPr>
          <p:sp>
            <p:nvSpPr>
              <p:cNvPr id="130" name="Parallelogram 129"/>
              <p:cNvSpPr/>
              <p:nvPr/>
            </p:nvSpPr>
            <p:spPr>
              <a:xfrm>
                <a:off x="1321358" y="2851796"/>
                <a:ext cx="4733934" cy="63932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chemeClr val="bg1"/>
                    </a:solidFill>
                    <a:latin typeface="#9Slide03 Oswald" panose="00000500000000000000" pitchFamily="2" charset="0"/>
                    <a:cs typeface="Times New Roman" panose="02020603050405020304" pitchFamily="18" charset="0"/>
                  </a:rPr>
                  <a:t>4</a:t>
                </a: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8147" y="5825174"/>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9Slide03 Oswald" panose="00000500000000000000" pitchFamily="2" charset="0"/>
                    <a:cs typeface="Arial" panose="020B0604020202020204" pitchFamily="34" charset="0"/>
                  </a:rPr>
                  <a:t>5</a:t>
                </a: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48587" y="5311364"/>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2" name="Group 1"/>
          <p:cNvGrpSpPr/>
          <p:nvPr/>
        </p:nvGrpSpPr>
        <p:grpSpPr>
          <a:xfrm>
            <a:off x="209165" y="172674"/>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rgbClr val="008CF5"/>
                </a:solidFill>
                <a:latin typeface="#9Slide03 Oswald" panose="00000500000000000000" pitchFamily="2"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53646" y="267725"/>
              <a:ext cx="548196" cy="975214"/>
            </a:xfrm>
            <a:prstGeom prst="rect">
              <a:avLst/>
            </a:prstGeom>
            <a:noFill/>
          </p:spPr>
          <p:txBody>
            <a:bodyPr wrap="none" rtlCol="0">
              <a:spAutoFit/>
            </a:bodyPr>
            <a:lstStyle/>
            <a:p>
              <a:pPr algn="ctr">
                <a:defRPr/>
              </a:pPr>
              <a:r>
                <a:rPr lang="en-US" sz="5000" b="1" kern="0" dirty="0">
                  <a:solidFill>
                    <a:srgbClr val="008CF5"/>
                  </a:solidFill>
                  <a:latin typeface="#9Slide03 Oswald" panose="00000500000000000000" pitchFamily="2" charset="0"/>
                  <a:cs typeface="Arial" panose="020B0604020202020204" pitchFamily="34" charset="0"/>
                </a:rPr>
                <a:t>1</a:t>
              </a:r>
            </a:p>
          </p:txBody>
        </p:sp>
      </p:grpSp>
      <p:sp>
        <p:nvSpPr>
          <p:cNvPr id="62" name="Parallelogram 61"/>
          <p:cNvSpPr/>
          <p:nvPr/>
        </p:nvSpPr>
        <p:spPr>
          <a:xfrm flipH="1">
            <a:off x="8857432" y="6111238"/>
            <a:ext cx="2407467" cy="69787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dirty="0">
                <a:solidFill>
                  <a:srgbClr val="FF0000"/>
                </a:solidFill>
                <a:latin typeface="#9Slide03 Oswald" panose="00000500000000000000" pitchFamily="2" charset="0"/>
                <a:cs typeface="Arial" panose="020B0604020202020204" pitchFamily="34" charset="0"/>
              </a:rPr>
              <a:t>ANS</a:t>
            </a:r>
          </a:p>
        </p:txBody>
      </p:sp>
      <p:grpSp>
        <p:nvGrpSpPr>
          <p:cNvPr id="151" name="Group 150"/>
          <p:cNvGrpSpPr/>
          <p:nvPr/>
        </p:nvGrpSpPr>
        <p:grpSpPr>
          <a:xfrm>
            <a:off x="548587" y="4121514"/>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50" name="Group 149"/>
          <p:cNvGrpSpPr/>
          <p:nvPr/>
        </p:nvGrpSpPr>
        <p:grpSpPr>
          <a:xfrm>
            <a:off x="548587" y="3096762"/>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49" name="Group 148"/>
          <p:cNvGrpSpPr/>
          <p:nvPr/>
        </p:nvGrpSpPr>
        <p:grpSpPr>
          <a:xfrm>
            <a:off x="548587" y="1129067"/>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sp>
        <p:nvSpPr>
          <p:cNvPr id="64" name="Parallelogram 63"/>
          <p:cNvSpPr/>
          <p:nvPr/>
        </p:nvSpPr>
        <p:spPr>
          <a:xfrm flipH="1">
            <a:off x="8717732" y="5176814"/>
            <a:ext cx="2242367" cy="74244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kern="0" dirty="0">
                <a:solidFill>
                  <a:srgbClr val="FF0000"/>
                </a:solidFill>
                <a:latin typeface="#9Slide03 Oswald" panose="00000500000000000000" pitchFamily="2" charset="0"/>
                <a:cs typeface="Arial" panose="020B0604020202020204" pitchFamily="34" charset="0"/>
              </a:rPr>
              <a:t>TIME</a:t>
            </a:r>
          </a:p>
        </p:txBody>
      </p:sp>
      <p:grpSp>
        <p:nvGrpSpPr>
          <p:cNvPr id="148" name="Group 147"/>
          <p:cNvGrpSpPr/>
          <p:nvPr/>
        </p:nvGrpSpPr>
        <p:grpSpPr>
          <a:xfrm>
            <a:off x="19623" y="1271248"/>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10</a:t>
              </a:r>
            </a:p>
          </p:txBody>
        </p:sp>
      </p:grpSp>
      <p:grpSp>
        <p:nvGrpSpPr>
          <p:cNvPr id="165" name="Group 164"/>
          <p:cNvGrpSpPr/>
          <p:nvPr/>
        </p:nvGrpSpPr>
        <p:grpSpPr>
          <a:xfrm>
            <a:off x="19623" y="1271248"/>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9</a:t>
              </a:r>
            </a:p>
          </p:txBody>
        </p:sp>
      </p:grpSp>
      <p:grpSp>
        <p:nvGrpSpPr>
          <p:cNvPr id="168" name="Group 167"/>
          <p:cNvGrpSpPr/>
          <p:nvPr/>
        </p:nvGrpSpPr>
        <p:grpSpPr>
          <a:xfrm>
            <a:off x="19623" y="1271248"/>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8</a:t>
              </a:r>
            </a:p>
          </p:txBody>
        </p:sp>
      </p:grpSp>
      <p:grpSp>
        <p:nvGrpSpPr>
          <p:cNvPr id="171" name="Group 170"/>
          <p:cNvGrpSpPr/>
          <p:nvPr/>
        </p:nvGrpSpPr>
        <p:grpSpPr>
          <a:xfrm>
            <a:off x="19623" y="1271248"/>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7</a:t>
              </a:r>
            </a:p>
          </p:txBody>
        </p:sp>
      </p:grpSp>
      <p:grpSp>
        <p:nvGrpSpPr>
          <p:cNvPr id="174" name="Group 173"/>
          <p:cNvGrpSpPr/>
          <p:nvPr/>
        </p:nvGrpSpPr>
        <p:grpSpPr>
          <a:xfrm>
            <a:off x="19623" y="1271248"/>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6</a:t>
              </a:r>
            </a:p>
          </p:txBody>
        </p:sp>
      </p:grpSp>
      <p:grpSp>
        <p:nvGrpSpPr>
          <p:cNvPr id="177" name="Group 176"/>
          <p:cNvGrpSpPr/>
          <p:nvPr/>
        </p:nvGrpSpPr>
        <p:grpSpPr>
          <a:xfrm>
            <a:off x="19623" y="1271248"/>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5</a:t>
              </a:r>
            </a:p>
          </p:txBody>
        </p:sp>
      </p:grpSp>
      <p:grpSp>
        <p:nvGrpSpPr>
          <p:cNvPr id="180" name="Group 179"/>
          <p:cNvGrpSpPr/>
          <p:nvPr/>
        </p:nvGrpSpPr>
        <p:grpSpPr>
          <a:xfrm>
            <a:off x="19623" y="1271248"/>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4</a:t>
              </a:r>
            </a:p>
          </p:txBody>
        </p:sp>
      </p:grpSp>
      <p:grpSp>
        <p:nvGrpSpPr>
          <p:cNvPr id="183" name="Group 182"/>
          <p:cNvGrpSpPr/>
          <p:nvPr/>
        </p:nvGrpSpPr>
        <p:grpSpPr>
          <a:xfrm>
            <a:off x="19623" y="1271248"/>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3</a:t>
              </a:r>
            </a:p>
          </p:txBody>
        </p:sp>
      </p:grpSp>
      <p:grpSp>
        <p:nvGrpSpPr>
          <p:cNvPr id="186" name="Group 185"/>
          <p:cNvGrpSpPr/>
          <p:nvPr/>
        </p:nvGrpSpPr>
        <p:grpSpPr>
          <a:xfrm>
            <a:off x="19623" y="127124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2</a:t>
              </a:r>
            </a:p>
          </p:txBody>
        </p:sp>
      </p:grpSp>
      <p:grpSp>
        <p:nvGrpSpPr>
          <p:cNvPr id="189" name="Group 188"/>
          <p:cNvGrpSpPr/>
          <p:nvPr/>
        </p:nvGrpSpPr>
        <p:grpSpPr>
          <a:xfrm>
            <a:off x="19623" y="1271248"/>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1</a:t>
              </a:r>
            </a:p>
          </p:txBody>
        </p:sp>
      </p:grpSp>
      <p:grpSp>
        <p:nvGrpSpPr>
          <p:cNvPr id="192" name="Group 191"/>
          <p:cNvGrpSpPr/>
          <p:nvPr/>
        </p:nvGrpSpPr>
        <p:grpSpPr>
          <a:xfrm>
            <a:off x="19623" y="1271248"/>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FF00"/>
                  </a:solidFill>
                  <a:latin typeface="#9Slide03 Oswald" panose="00000500000000000000" pitchFamily="2" charset="0"/>
                  <a:cs typeface="Arial" panose="020B0604020202020204" pitchFamily="34" charset="0"/>
                </a:rPr>
                <a:t>0</a:t>
              </a:r>
            </a:p>
          </p:txBody>
        </p:sp>
      </p:grpSp>
      <p:sp>
        <p:nvSpPr>
          <p:cNvPr id="195" name="Left Brace 194"/>
          <p:cNvSpPr/>
          <p:nvPr/>
        </p:nvSpPr>
        <p:spPr>
          <a:xfrm rot="16200000">
            <a:off x="538388" y="194591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196" name="Left Brace 195"/>
          <p:cNvSpPr/>
          <p:nvPr/>
        </p:nvSpPr>
        <p:spPr>
          <a:xfrm rot="5400000">
            <a:off x="536010" y="52392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80" name="Parallelogram 79"/>
          <p:cNvSpPr/>
          <p:nvPr/>
        </p:nvSpPr>
        <p:spPr>
          <a:xfrm>
            <a:off x="865709" y="4819796"/>
            <a:ext cx="7582482" cy="698991"/>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kern="0" dirty="0">
              <a:solidFill>
                <a:sysClr val="windowText" lastClr="000000"/>
              </a:solidFill>
              <a:latin typeface="#9Slide03 Oswal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1697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nodeType="afterEffect">
                                  <p:stCondLst>
                                    <p:cond delay="500"/>
                                  </p:stCondLst>
                                  <p:childTnLst>
                                    <p:set>
                                      <p:cBhvr>
                                        <p:cTn id="92" dur="1" fill="hold">
                                          <p:stCondLst>
                                            <p:cond delay="0"/>
                                          </p:stCondLst>
                                        </p:cTn>
                                        <p:tgtEl>
                                          <p:spTgt spid="148"/>
                                        </p:tgtEl>
                                        <p:attrNameLst>
                                          <p:attrName>style.visibility</p:attrName>
                                        </p:attrNameLst>
                                      </p:cBhvr>
                                      <p:to>
                                        <p:strVal val="visible"/>
                                      </p:to>
                                    </p:set>
                                    <p:animEffect transition="in" filter="randombar(horizontal)">
                                      <p:cBhvr>
                                        <p:cTn id="93" dur="500"/>
                                        <p:tgtEl>
                                          <p:spTgt spid="148"/>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300"/>
                            </p:stCondLst>
                            <p:childTnLst>
                              <p:par>
                                <p:cTn id="95" presetID="14" presetClass="entr" presetSubtype="10" fill="hold" nodeType="afterEffect">
                                  <p:stCondLst>
                                    <p:cond delay="500"/>
                                  </p:stCondLst>
                                  <p:childTnLst>
                                    <p:set>
                                      <p:cBhvr>
                                        <p:cTn id="96" dur="1" fill="hold">
                                          <p:stCondLst>
                                            <p:cond delay="0"/>
                                          </p:stCondLst>
                                        </p:cTn>
                                        <p:tgtEl>
                                          <p:spTgt spid="165"/>
                                        </p:tgtEl>
                                        <p:attrNameLst>
                                          <p:attrName>style.visibility</p:attrName>
                                        </p:attrNameLst>
                                      </p:cBhvr>
                                      <p:to>
                                        <p:strVal val="visible"/>
                                      </p:to>
                                    </p:set>
                                    <p:animEffect transition="in" filter="randombar(horizontal)">
                                      <p:cBhvr>
                                        <p:cTn id="97" dur="500"/>
                                        <p:tgtEl>
                                          <p:spTgt spid="165"/>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300"/>
                            </p:stCondLst>
                            <p:childTnLst>
                              <p:par>
                                <p:cTn id="99" presetID="14" presetClass="entr" presetSubtype="10" fill="hold" nodeType="afterEffect">
                                  <p:stCondLst>
                                    <p:cond delay="500"/>
                                  </p:stCondLst>
                                  <p:childTnLst>
                                    <p:set>
                                      <p:cBhvr>
                                        <p:cTn id="100" dur="1" fill="hold">
                                          <p:stCondLst>
                                            <p:cond delay="0"/>
                                          </p:stCondLst>
                                        </p:cTn>
                                        <p:tgtEl>
                                          <p:spTgt spid="168"/>
                                        </p:tgtEl>
                                        <p:attrNameLst>
                                          <p:attrName>style.visibility</p:attrName>
                                        </p:attrNameLst>
                                      </p:cBhvr>
                                      <p:to>
                                        <p:strVal val="visible"/>
                                      </p:to>
                                    </p:set>
                                    <p:animEffect transition="in" filter="randombar(horizontal)">
                                      <p:cBhvr>
                                        <p:cTn id="101" dur="500"/>
                                        <p:tgtEl>
                                          <p:spTgt spid="168"/>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300"/>
                            </p:stCondLst>
                            <p:childTnLst>
                              <p:par>
                                <p:cTn id="103" presetID="14" presetClass="entr" presetSubtype="10" fill="hold" nodeType="afterEffect">
                                  <p:stCondLst>
                                    <p:cond delay="500"/>
                                  </p:stCondLst>
                                  <p:childTnLst>
                                    <p:set>
                                      <p:cBhvr>
                                        <p:cTn id="104" dur="1" fill="hold">
                                          <p:stCondLst>
                                            <p:cond delay="0"/>
                                          </p:stCondLst>
                                        </p:cTn>
                                        <p:tgtEl>
                                          <p:spTgt spid="171"/>
                                        </p:tgtEl>
                                        <p:attrNameLst>
                                          <p:attrName>style.visibility</p:attrName>
                                        </p:attrNameLst>
                                      </p:cBhvr>
                                      <p:to>
                                        <p:strVal val="visible"/>
                                      </p:to>
                                    </p:set>
                                    <p:animEffect transition="in" filter="randombar(horizontal)">
                                      <p:cBhvr>
                                        <p:cTn id="105" dur="500"/>
                                        <p:tgtEl>
                                          <p:spTgt spid="171"/>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300"/>
                            </p:stCondLst>
                            <p:childTnLst>
                              <p:par>
                                <p:cTn id="107" presetID="14" presetClass="entr" presetSubtype="10" fill="hold" nodeType="afterEffect">
                                  <p:stCondLst>
                                    <p:cond delay="500"/>
                                  </p:stCondLst>
                                  <p:childTnLst>
                                    <p:set>
                                      <p:cBhvr>
                                        <p:cTn id="108" dur="1" fill="hold">
                                          <p:stCondLst>
                                            <p:cond delay="0"/>
                                          </p:stCondLst>
                                        </p:cTn>
                                        <p:tgtEl>
                                          <p:spTgt spid="174"/>
                                        </p:tgtEl>
                                        <p:attrNameLst>
                                          <p:attrName>style.visibility</p:attrName>
                                        </p:attrNameLst>
                                      </p:cBhvr>
                                      <p:to>
                                        <p:strVal val="visible"/>
                                      </p:to>
                                    </p:set>
                                    <p:animEffect transition="in" filter="randombar(horizontal)">
                                      <p:cBhvr>
                                        <p:cTn id="109" dur="500"/>
                                        <p:tgtEl>
                                          <p:spTgt spid="174"/>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300"/>
                            </p:stCondLst>
                            <p:childTnLst>
                              <p:par>
                                <p:cTn id="111" presetID="14" presetClass="entr" presetSubtype="10" fill="hold" nodeType="afterEffect">
                                  <p:stCondLst>
                                    <p:cond delay="500"/>
                                  </p:stCondLst>
                                  <p:childTnLst>
                                    <p:set>
                                      <p:cBhvr>
                                        <p:cTn id="112" dur="1" fill="hold">
                                          <p:stCondLst>
                                            <p:cond delay="0"/>
                                          </p:stCondLst>
                                        </p:cTn>
                                        <p:tgtEl>
                                          <p:spTgt spid="177"/>
                                        </p:tgtEl>
                                        <p:attrNameLst>
                                          <p:attrName>style.visibility</p:attrName>
                                        </p:attrNameLst>
                                      </p:cBhvr>
                                      <p:to>
                                        <p:strVal val="visible"/>
                                      </p:to>
                                    </p:set>
                                    <p:animEffect transition="in" filter="randombar(horizontal)">
                                      <p:cBhvr>
                                        <p:cTn id="113" dur="500"/>
                                        <p:tgtEl>
                                          <p:spTgt spid="177"/>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300"/>
                            </p:stCondLst>
                            <p:childTnLst>
                              <p:par>
                                <p:cTn id="115" presetID="14" presetClass="entr" presetSubtype="10" fill="hold" nodeType="afterEffect">
                                  <p:stCondLst>
                                    <p:cond delay="500"/>
                                  </p:stCondLst>
                                  <p:childTnLst>
                                    <p:set>
                                      <p:cBhvr>
                                        <p:cTn id="116" dur="1" fill="hold">
                                          <p:stCondLst>
                                            <p:cond delay="0"/>
                                          </p:stCondLst>
                                        </p:cTn>
                                        <p:tgtEl>
                                          <p:spTgt spid="180"/>
                                        </p:tgtEl>
                                        <p:attrNameLst>
                                          <p:attrName>style.visibility</p:attrName>
                                        </p:attrNameLst>
                                      </p:cBhvr>
                                      <p:to>
                                        <p:strVal val="visible"/>
                                      </p:to>
                                    </p:set>
                                    <p:animEffect transition="in" filter="randombar(horizontal)">
                                      <p:cBhvr>
                                        <p:cTn id="117" dur="500"/>
                                        <p:tgtEl>
                                          <p:spTgt spid="180"/>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300"/>
                            </p:stCondLst>
                            <p:childTnLst>
                              <p:par>
                                <p:cTn id="119" presetID="14" presetClass="entr" presetSubtype="10" fill="hold" nodeType="afterEffect">
                                  <p:stCondLst>
                                    <p:cond delay="500"/>
                                  </p:stCondLst>
                                  <p:childTnLst>
                                    <p:set>
                                      <p:cBhvr>
                                        <p:cTn id="120" dur="1" fill="hold">
                                          <p:stCondLst>
                                            <p:cond delay="0"/>
                                          </p:stCondLst>
                                        </p:cTn>
                                        <p:tgtEl>
                                          <p:spTgt spid="183"/>
                                        </p:tgtEl>
                                        <p:attrNameLst>
                                          <p:attrName>style.visibility</p:attrName>
                                        </p:attrNameLst>
                                      </p:cBhvr>
                                      <p:to>
                                        <p:strVal val="visible"/>
                                      </p:to>
                                    </p:set>
                                    <p:animEffect transition="in" filter="randombar(horizontal)">
                                      <p:cBhvr>
                                        <p:cTn id="121" dur="500"/>
                                        <p:tgtEl>
                                          <p:spTgt spid="183"/>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300"/>
                            </p:stCondLst>
                            <p:childTnLst>
                              <p:par>
                                <p:cTn id="123" presetID="14" presetClass="entr" presetSubtype="10" fill="hold" nodeType="afterEffect">
                                  <p:stCondLst>
                                    <p:cond delay="500"/>
                                  </p:stCondLst>
                                  <p:childTnLst>
                                    <p:set>
                                      <p:cBhvr>
                                        <p:cTn id="124" dur="1" fill="hold">
                                          <p:stCondLst>
                                            <p:cond delay="0"/>
                                          </p:stCondLst>
                                        </p:cTn>
                                        <p:tgtEl>
                                          <p:spTgt spid="186"/>
                                        </p:tgtEl>
                                        <p:attrNameLst>
                                          <p:attrName>style.visibility</p:attrName>
                                        </p:attrNameLst>
                                      </p:cBhvr>
                                      <p:to>
                                        <p:strVal val="visible"/>
                                      </p:to>
                                    </p:set>
                                    <p:animEffect transition="in" filter="randombar(horizontal)">
                                      <p:cBhvr>
                                        <p:cTn id="125" dur="500"/>
                                        <p:tgtEl>
                                          <p:spTgt spid="186"/>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300"/>
                            </p:stCondLst>
                            <p:childTnLst>
                              <p:par>
                                <p:cTn id="127" presetID="14" presetClass="entr" presetSubtype="10" fill="hold" nodeType="afterEffect">
                                  <p:stCondLst>
                                    <p:cond delay="500"/>
                                  </p:stCondLst>
                                  <p:childTnLst>
                                    <p:set>
                                      <p:cBhvr>
                                        <p:cTn id="128" dur="1" fill="hold">
                                          <p:stCondLst>
                                            <p:cond delay="0"/>
                                          </p:stCondLst>
                                        </p:cTn>
                                        <p:tgtEl>
                                          <p:spTgt spid="189"/>
                                        </p:tgtEl>
                                        <p:attrNameLst>
                                          <p:attrName>style.visibility</p:attrName>
                                        </p:attrNameLst>
                                      </p:cBhvr>
                                      <p:to>
                                        <p:strVal val="visible"/>
                                      </p:to>
                                    </p:set>
                                    <p:animEffect transition="in" filter="randombar(horizontal)">
                                      <p:cBhvr>
                                        <p:cTn id="129" dur="500"/>
                                        <p:tgtEl>
                                          <p:spTgt spid="189"/>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300"/>
                            </p:stCondLst>
                            <p:childTnLst>
                              <p:par>
                                <p:cTn id="131" presetID="14" presetClass="entr" presetSubtype="10" fill="hold" nodeType="afterEffect">
                                  <p:stCondLst>
                                    <p:cond delay="500"/>
                                  </p:stCondLst>
                                  <p:childTnLst>
                                    <p:set>
                                      <p:cBhvr>
                                        <p:cTn id="132" dur="1" fill="hold">
                                          <p:stCondLst>
                                            <p:cond delay="0"/>
                                          </p:stCondLst>
                                        </p:cTn>
                                        <p:tgtEl>
                                          <p:spTgt spid="192"/>
                                        </p:tgtEl>
                                        <p:attrNameLst>
                                          <p:attrName>style.visibility</p:attrName>
                                        </p:attrNameLst>
                                      </p:cBhvr>
                                      <p:to>
                                        <p:strVal val="visible"/>
                                      </p:to>
                                    </p:set>
                                    <p:animEffect transition="in" filter="randombar(horizontal)">
                                      <p:cBhvr>
                                        <p:cTn id="133" dur="500"/>
                                        <p:tgtEl>
                                          <p:spTgt spid="192"/>
                                        </p:tgtEl>
                                      </p:cBhvr>
                                    </p:animEffect>
                                  </p:childTnLst>
                                  <p:subTnLst>
                                    <p:audio>
                                      <p:cMediaNode>
                                        <p:cTn display="0" masterRel="sameClick">
                                          <p:stCondLst>
                                            <p:cond evt="begin" delay="0">
                                              <p:tn val="13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195" grpId="0" animBg="1"/>
      <p:bldP spid="196" grpId="0" animBg="1"/>
      <p:bldP spid="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861022" y="20475"/>
            <a:ext cx="10163000" cy="25156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spcAft>
                <a:spcPts val="0"/>
              </a:spcAft>
            </a:pPr>
            <a:r>
              <a:rPr lang="en-US" sz="2400" b="1" dirty="0" err="1">
                <a:solidFill>
                  <a:srgbClr val="FF0000"/>
                </a:solidFill>
                <a:latin typeface="Times New Roman" panose="02020603050405020304" pitchFamily="18" charset="0"/>
                <a:ea typeface="Times New Roman" panose="02020603050405020304" pitchFamily="18" charset="0"/>
              </a:rPr>
              <a:t>Hình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ảnh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dưới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đây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mô</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tả</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kích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thước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một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số</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tế</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bào</a:t>
            </a:r>
            <a:r>
              <a:rPr lang="en-US" sz="2400" b="1" dirty="0">
                <a:solidFill>
                  <a:srgbClr val="FF0000"/>
                </a:solidFill>
                <a:latin typeface="Times New Roman" panose="02020603050405020304" pitchFamily="18" charset="0"/>
                <a:ea typeface="Times New Roman" panose="02020603050405020304" pitchFamily="18" charset="0"/>
              </a:rPr>
              <a:t> ở </a:t>
            </a:r>
            <a:r>
              <a:rPr lang="en-US" sz="2400" b="1" dirty="0" err="1">
                <a:solidFill>
                  <a:srgbClr val="FF0000"/>
                </a:solidFill>
                <a:latin typeface="Times New Roman" panose="02020603050405020304" pitchFamily="18" charset="0"/>
                <a:ea typeface="Times New Roman" panose="02020603050405020304" pitchFamily="18" charset="0"/>
              </a:rPr>
              <a:t>người</a:t>
            </a:r>
            <a:r>
              <a:rPr lang="en-US" sz="2400" b="1" dirty="0">
                <a:solidFill>
                  <a:srgbClr val="FF0000"/>
                </a:solidFill>
                <a:latin typeface="Times New Roman" panose="02020603050405020304" pitchFamily="18" charset="0"/>
                <a:ea typeface="Times New Roman" panose="02020603050405020304" pitchFamily="18" charset="0"/>
              </a:rPr>
              <a:t>. </a:t>
            </a:r>
            <a:r>
              <a:rPr lang="en-US" sz="2400"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Thứ</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tự</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đúng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tăng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dần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về</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kích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thước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về</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các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tế</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bào</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này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là</a:t>
            </a:r>
            <a:endParaRPr lang="vi-VN" sz="2400" b="1" dirty="0">
              <a:solidFill>
                <a:srgbClr val="FF0000"/>
              </a:solidFill>
            </a:endParaRPr>
          </a:p>
        </p:txBody>
      </p:sp>
      <p:grpSp>
        <p:nvGrpSpPr>
          <p:cNvPr id="69" name="Group 68"/>
          <p:cNvGrpSpPr/>
          <p:nvPr/>
        </p:nvGrpSpPr>
        <p:grpSpPr>
          <a:xfrm>
            <a:off x="872544" y="2643498"/>
            <a:ext cx="11319456" cy="930585"/>
            <a:chOff x="1139780" y="2822889"/>
            <a:chExt cx="7597820" cy="1063309"/>
          </a:xfrm>
        </p:grpSpPr>
        <p:grpSp>
          <p:nvGrpSpPr>
            <p:cNvPr id="23" name="Group 22"/>
            <p:cNvGrpSpPr/>
            <p:nvPr/>
          </p:nvGrpSpPr>
          <p:grpSpPr>
            <a:xfrm>
              <a:off x="1139780" y="2822889"/>
              <a:ext cx="7597820" cy="1063309"/>
              <a:chOff x="1139780" y="2790695"/>
              <a:chExt cx="4733934" cy="863208"/>
            </a:xfrm>
          </p:grpSpPr>
          <p:sp>
            <p:nvSpPr>
              <p:cNvPr id="18" name="Parallelogram 17"/>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cầu</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niêm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miệng</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trứng</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cơ</a:t>
                </a:r>
                <a:r>
                  <a:rPr lang="en-US" sz="2400" dirty="0">
                    <a:solidFill>
                      <a:schemeClr val="bg1"/>
                    </a:solidFill>
                    <a:latin typeface="#9Slide03 Oswald" panose="00000500000000000000" pitchFamily="2" charset="0"/>
                    <a:cs typeface="Arial" panose="020B0604020202020204" pitchFamily="34" charset="0"/>
                  </a:rPr>
                  <a:t>.</a:t>
                </a:r>
                <a:endParaRPr lang="en-US" sz="2400" b="1" kern="0" dirty="0">
                  <a:solidFill>
                    <a:schemeClr val="bg1"/>
                  </a:solidFill>
                  <a:latin typeface="#9Slide03 Oswald" panose="00000500000000000000" pitchFamily="2"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98278" y="188375"/>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8" name="Left Bracket 57"/>
          <p:cNvSpPr/>
          <p:nvPr/>
        </p:nvSpPr>
        <p:spPr>
          <a:xfrm flipH="1">
            <a:off x="12028909" y="48278"/>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nvGrpSpPr>
          <p:cNvPr id="121" name="Group 120"/>
          <p:cNvGrpSpPr/>
          <p:nvPr/>
        </p:nvGrpSpPr>
        <p:grpSpPr>
          <a:xfrm>
            <a:off x="892104" y="3754631"/>
            <a:ext cx="11357456" cy="905217"/>
            <a:chOff x="1152909" y="2822887"/>
            <a:chExt cx="7623326" cy="1034324"/>
          </a:xfrm>
        </p:grpSpPr>
        <p:grpSp>
          <p:nvGrpSpPr>
            <p:cNvPr id="122" name="Group 121"/>
            <p:cNvGrpSpPr/>
            <p:nvPr/>
          </p:nvGrpSpPr>
          <p:grpSpPr>
            <a:xfrm>
              <a:off x="1152909" y="2822887"/>
              <a:ext cx="7623326" cy="1034324"/>
              <a:chOff x="1147960" y="2790695"/>
              <a:chExt cx="4749826" cy="839678"/>
            </a:xfrm>
          </p:grpSpPr>
          <p:sp>
            <p:nvSpPr>
              <p:cNvPr id="124" name="Parallelogram 123"/>
              <p:cNvSpPr/>
              <p:nvPr/>
            </p:nvSpPr>
            <p:spPr>
              <a:xfrm>
                <a:off x="1163852" y="307904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cầu</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trứng</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niêm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miệng</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cơ</a:t>
                </a:r>
                <a:endParaRPr lang="en-US" sz="2400" b="1" kern="0" dirty="0">
                  <a:solidFill>
                    <a:schemeClr val="bg1"/>
                  </a:solidFill>
                  <a:latin typeface="#9Slide03 Oswald" panose="00000500000000000000" pitchFamily="2"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654686" y="4751215"/>
            <a:ext cx="11383147" cy="1048879"/>
            <a:chOff x="1152909" y="2822883"/>
            <a:chExt cx="11416464" cy="1198476"/>
          </a:xfrm>
        </p:grpSpPr>
        <p:grpSp>
          <p:nvGrpSpPr>
            <p:cNvPr id="128" name="Group 127"/>
            <p:cNvGrpSpPr/>
            <p:nvPr/>
          </p:nvGrpSpPr>
          <p:grpSpPr>
            <a:xfrm>
              <a:off x="1152909" y="2822883"/>
              <a:ext cx="11416464" cy="1198476"/>
              <a:chOff x="1147960" y="2790695"/>
              <a:chExt cx="7113196" cy="972940"/>
            </a:xfrm>
          </p:grpSpPr>
          <p:sp>
            <p:nvSpPr>
              <p:cNvPr id="130" name="Parallelogram 129"/>
              <p:cNvSpPr/>
              <p:nvPr/>
            </p:nvSpPr>
            <p:spPr>
              <a:xfrm>
                <a:off x="1257993" y="3124311"/>
                <a:ext cx="7003163" cy="63932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cầu</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cơ</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trứng</a:t>
                </a:r>
                <a:r>
                  <a:rPr lang="en-US" sz="2400" dirty="0">
                    <a:solidFill>
                      <a:srgbClr val="FF0000"/>
                    </a:solidFill>
                    <a:latin typeface="Times New Roman" panose="02020603050405020304" pitchFamily="18" charset="0"/>
                    <a:ea typeface="Times New Roman" panose="02020603050405020304" pitchFamily="18" charset="0"/>
                  </a:rPr>
                  <a:t>=&gt;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niêm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miệng</a:t>
                </a:r>
                <a:endParaRPr lang="en-US" sz="2400" b="1" kern="0" dirty="0">
                  <a:solidFill>
                    <a:schemeClr val="bg1"/>
                  </a:solidFill>
                  <a:latin typeface="#9Slide03 Oswald" panose="00000500000000000000" pitchFamily="2"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C</a:t>
                </a:r>
              </a:p>
            </p:txBody>
          </p:sp>
          <p:sp>
            <p:nvSpPr>
              <p:cNvPr id="132" name="Rectangle 131"/>
              <p:cNvSpPr/>
              <p:nvPr/>
            </p:nvSpPr>
            <p:spPr>
              <a:xfrm>
                <a:off x="3966293" y="2840845"/>
                <a:ext cx="3623142" cy="6386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9" name="Straight Connector 128"/>
            <p:cNvCxnSpPr/>
            <p:nvPr/>
          </p:nvCxnSpPr>
          <p:spPr>
            <a:xfrm>
              <a:off x="5997180" y="2822884"/>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8147" y="5825174"/>
            <a:ext cx="11235874"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cầu</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niêm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miệng</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cơ</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trứng</a:t>
                </a:r>
                <a:endParaRPr lang="en-US" sz="2400" b="1" dirty="0">
                  <a:solidFill>
                    <a:schemeClr val="bg1"/>
                  </a:solidFill>
                  <a:latin typeface="#9Slide03 Oswald" panose="00000500000000000000" pitchFamily="2" charset="0"/>
                  <a:cs typeface="Arial" panose="020B0604020202020204" pitchFamily="34"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48587" y="5311364"/>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2" name="Group 1"/>
          <p:cNvGrpSpPr/>
          <p:nvPr/>
        </p:nvGrpSpPr>
        <p:grpSpPr>
          <a:xfrm>
            <a:off x="209165" y="172674"/>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rgbClr val="008CF5"/>
                </a:solidFill>
                <a:latin typeface="#9Slide03 Oswald" panose="00000500000000000000" pitchFamily="2"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05575" y="267725"/>
              <a:ext cx="644340" cy="975214"/>
            </a:xfrm>
            <a:prstGeom prst="rect">
              <a:avLst/>
            </a:prstGeom>
            <a:noFill/>
          </p:spPr>
          <p:txBody>
            <a:bodyPr wrap="none" rtlCol="0">
              <a:spAutoFit/>
            </a:bodyPr>
            <a:lstStyle/>
            <a:p>
              <a:pPr algn="ctr">
                <a:defRPr/>
              </a:pPr>
              <a:r>
                <a:rPr lang="en-US" sz="5000" b="1" kern="0" dirty="0">
                  <a:solidFill>
                    <a:srgbClr val="008CF5"/>
                  </a:solidFill>
                  <a:latin typeface="#9Slide03 Oswald" panose="00000500000000000000" pitchFamily="2" charset="0"/>
                  <a:cs typeface="Arial" panose="020B0604020202020204" pitchFamily="34" charset="0"/>
                </a:rPr>
                <a:t>2</a:t>
              </a:r>
            </a:p>
          </p:txBody>
        </p:sp>
      </p:grpSp>
      <p:sp>
        <p:nvSpPr>
          <p:cNvPr id="62" name="Parallelogram 61"/>
          <p:cNvSpPr/>
          <p:nvPr/>
        </p:nvSpPr>
        <p:spPr>
          <a:xfrm flipH="1">
            <a:off x="10653335" y="1678875"/>
            <a:ext cx="1485899" cy="69787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dirty="0">
                <a:solidFill>
                  <a:srgbClr val="FF0000"/>
                </a:solidFill>
                <a:latin typeface="#9Slide03 Oswald" panose="00000500000000000000" pitchFamily="2" charset="0"/>
                <a:cs typeface="Arial" panose="020B0604020202020204" pitchFamily="34" charset="0"/>
              </a:rPr>
              <a:t>ANS</a:t>
            </a:r>
          </a:p>
        </p:txBody>
      </p:sp>
      <p:grpSp>
        <p:nvGrpSpPr>
          <p:cNvPr id="151" name="Group 150"/>
          <p:cNvGrpSpPr/>
          <p:nvPr/>
        </p:nvGrpSpPr>
        <p:grpSpPr>
          <a:xfrm>
            <a:off x="548587" y="4121514"/>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50" name="Group 149"/>
          <p:cNvGrpSpPr/>
          <p:nvPr/>
        </p:nvGrpSpPr>
        <p:grpSpPr>
          <a:xfrm>
            <a:off x="548587" y="3096762"/>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49" name="Group 148"/>
          <p:cNvGrpSpPr/>
          <p:nvPr/>
        </p:nvGrpSpPr>
        <p:grpSpPr>
          <a:xfrm>
            <a:off x="548587" y="1129067"/>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sp>
        <p:nvSpPr>
          <p:cNvPr id="64" name="Parallelogram 63"/>
          <p:cNvSpPr/>
          <p:nvPr/>
        </p:nvSpPr>
        <p:spPr>
          <a:xfrm flipH="1">
            <a:off x="10661146" y="780178"/>
            <a:ext cx="1289462" cy="74244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kern="0" dirty="0">
                <a:solidFill>
                  <a:srgbClr val="FF0000"/>
                </a:solidFill>
                <a:latin typeface="#9Slide03 Oswald" panose="00000500000000000000" pitchFamily="2" charset="0"/>
                <a:cs typeface="Arial" panose="020B0604020202020204" pitchFamily="34" charset="0"/>
              </a:rPr>
              <a:t>TIME</a:t>
            </a:r>
          </a:p>
        </p:txBody>
      </p:sp>
      <p:grpSp>
        <p:nvGrpSpPr>
          <p:cNvPr id="148" name="Group 147"/>
          <p:cNvGrpSpPr/>
          <p:nvPr/>
        </p:nvGrpSpPr>
        <p:grpSpPr>
          <a:xfrm>
            <a:off x="19623" y="1271248"/>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10</a:t>
              </a:r>
            </a:p>
          </p:txBody>
        </p:sp>
      </p:grpSp>
      <p:grpSp>
        <p:nvGrpSpPr>
          <p:cNvPr id="165" name="Group 164"/>
          <p:cNvGrpSpPr/>
          <p:nvPr/>
        </p:nvGrpSpPr>
        <p:grpSpPr>
          <a:xfrm>
            <a:off x="19623" y="1271248"/>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9</a:t>
              </a:r>
            </a:p>
          </p:txBody>
        </p:sp>
      </p:grpSp>
      <p:grpSp>
        <p:nvGrpSpPr>
          <p:cNvPr id="168" name="Group 167"/>
          <p:cNvGrpSpPr/>
          <p:nvPr/>
        </p:nvGrpSpPr>
        <p:grpSpPr>
          <a:xfrm>
            <a:off x="19623" y="1271248"/>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8</a:t>
              </a:r>
            </a:p>
          </p:txBody>
        </p:sp>
      </p:grpSp>
      <p:grpSp>
        <p:nvGrpSpPr>
          <p:cNvPr id="171" name="Group 170"/>
          <p:cNvGrpSpPr/>
          <p:nvPr/>
        </p:nvGrpSpPr>
        <p:grpSpPr>
          <a:xfrm>
            <a:off x="19623" y="1271248"/>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7</a:t>
              </a:r>
            </a:p>
          </p:txBody>
        </p:sp>
      </p:grpSp>
      <p:grpSp>
        <p:nvGrpSpPr>
          <p:cNvPr id="174" name="Group 173"/>
          <p:cNvGrpSpPr/>
          <p:nvPr/>
        </p:nvGrpSpPr>
        <p:grpSpPr>
          <a:xfrm>
            <a:off x="19623" y="1271248"/>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6</a:t>
              </a:r>
            </a:p>
          </p:txBody>
        </p:sp>
      </p:grpSp>
      <p:grpSp>
        <p:nvGrpSpPr>
          <p:cNvPr id="177" name="Group 176"/>
          <p:cNvGrpSpPr/>
          <p:nvPr/>
        </p:nvGrpSpPr>
        <p:grpSpPr>
          <a:xfrm>
            <a:off x="19623" y="1271248"/>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5</a:t>
              </a:r>
            </a:p>
          </p:txBody>
        </p:sp>
      </p:grpSp>
      <p:grpSp>
        <p:nvGrpSpPr>
          <p:cNvPr id="180" name="Group 179"/>
          <p:cNvGrpSpPr/>
          <p:nvPr/>
        </p:nvGrpSpPr>
        <p:grpSpPr>
          <a:xfrm>
            <a:off x="19623" y="1271248"/>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4</a:t>
              </a:r>
            </a:p>
          </p:txBody>
        </p:sp>
      </p:grpSp>
      <p:grpSp>
        <p:nvGrpSpPr>
          <p:cNvPr id="183" name="Group 182"/>
          <p:cNvGrpSpPr/>
          <p:nvPr/>
        </p:nvGrpSpPr>
        <p:grpSpPr>
          <a:xfrm>
            <a:off x="19623" y="1271248"/>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3</a:t>
              </a:r>
            </a:p>
          </p:txBody>
        </p:sp>
      </p:grpSp>
      <p:grpSp>
        <p:nvGrpSpPr>
          <p:cNvPr id="186" name="Group 185"/>
          <p:cNvGrpSpPr/>
          <p:nvPr/>
        </p:nvGrpSpPr>
        <p:grpSpPr>
          <a:xfrm>
            <a:off x="19623" y="127124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2</a:t>
              </a:r>
            </a:p>
          </p:txBody>
        </p:sp>
      </p:grpSp>
      <p:grpSp>
        <p:nvGrpSpPr>
          <p:cNvPr id="189" name="Group 188"/>
          <p:cNvGrpSpPr/>
          <p:nvPr/>
        </p:nvGrpSpPr>
        <p:grpSpPr>
          <a:xfrm>
            <a:off x="19623" y="1271248"/>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1</a:t>
              </a:r>
            </a:p>
          </p:txBody>
        </p:sp>
      </p:grpSp>
      <p:grpSp>
        <p:nvGrpSpPr>
          <p:cNvPr id="192" name="Group 191"/>
          <p:cNvGrpSpPr/>
          <p:nvPr/>
        </p:nvGrpSpPr>
        <p:grpSpPr>
          <a:xfrm>
            <a:off x="19623" y="1271248"/>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FF00"/>
                  </a:solidFill>
                  <a:latin typeface="#9Slide03 Oswald" panose="00000500000000000000" pitchFamily="2" charset="0"/>
                  <a:cs typeface="Arial" panose="020B0604020202020204" pitchFamily="34" charset="0"/>
                </a:rPr>
                <a:t>0</a:t>
              </a:r>
            </a:p>
          </p:txBody>
        </p:sp>
      </p:grpSp>
      <p:sp>
        <p:nvSpPr>
          <p:cNvPr id="195" name="Left Brace 194"/>
          <p:cNvSpPr/>
          <p:nvPr/>
        </p:nvSpPr>
        <p:spPr>
          <a:xfrm rot="16200000">
            <a:off x="538388" y="194591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196" name="Left Brace 195"/>
          <p:cNvSpPr/>
          <p:nvPr/>
        </p:nvSpPr>
        <p:spPr>
          <a:xfrm rot="5400000">
            <a:off x="536010" y="52392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80" name="Parallelogram 79"/>
          <p:cNvSpPr/>
          <p:nvPr/>
        </p:nvSpPr>
        <p:spPr>
          <a:xfrm>
            <a:off x="880096" y="2687600"/>
            <a:ext cx="11143926" cy="936467"/>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kern="0" dirty="0">
              <a:solidFill>
                <a:sysClr val="windowText" lastClr="000000"/>
              </a:solidFill>
              <a:latin typeface="#9Slide03 Oswald" panose="00000500000000000000" pitchFamily="2" charset="0"/>
              <a:cs typeface="Times New Roman" panose="02020603050405020304" pitchFamily="18" charset="0"/>
            </a:endParaRPr>
          </a:p>
        </p:txBody>
      </p:sp>
      <p:pic>
        <p:nvPicPr>
          <p:cNvPr id="96" name="Picture 95" descr="Trắc nghiệm KHTN 6 Bài 17: Tế bào (ảnh 7)"/>
          <p:cNvPicPr/>
          <p:nvPr/>
        </p:nvPicPr>
        <p:blipFill>
          <a:blip r:embed="rId12">
            <a:extLst>
              <a:ext uri="{28A0092B-C50C-407E-A947-70E740481C1C}">
                <a14:useLocalDpi xmlns:a14="http://schemas.microsoft.com/office/drawing/2010/main" val="0"/>
              </a:ext>
            </a:extLst>
          </a:blip>
          <a:srcRect/>
          <a:stretch>
            <a:fillRect/>
          </a:stretch>
        </p:blipFill>
        <p:spPr>
          <a:xfrm>
            <a:off x="2034257" y="816387"/>
            <a:ext cx="8496300" cy="1735040"/>
          </a:xfrm>
          <a:prstGeom prst="rect">
            <a:avLst/>
          </a:prstGeom>
          <a:noFill/>
          <a:ln>
            <a:noFill/>
          </a:ln>
        </p:spPr>
      </p:pic>
    </p:spTree>
    <p:extLst>
      <p:ext uri="{BB962C8B-B14F-4D97-AF65-F5344CB8AC3E}">
        <p14:creationId xmlns:p14="http://schemas.microsoft.com/office/powerpoint/2010/main" val="2122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nodeType="afterEffect">
                                  <p:stCondLst>
                                    <p:cond delay="500"/>
                                  </p:stCondLst>
                                  <p:childTnLst>
                                    <p:set>
                                      <p:cBhvr>
                                        <p:cTn id="92" dur="1" fill="hold">
                                          <p:stCondLst>
                                            <p:cond delay="0"/>
                                          </p:stCondLst>
                                        </p:cTn>
                                        <p:tgtEl>
                                          <p:spTgt spid="148"/>
                                        </p:tgtEl>
                                        <p:attrNameLst>
                                          <p:attrName>style.visibility</p:attrName>
                                        </p:attrNameLst>
                                      </p:cBhvr>
                                      <p:to>
                                        <p:strVal val="visible"/>
                                      </p:to>
                                    </p:set>
                                    <p:animEffect transition="in" filter="randombar(horizontal)">
                                      <p:cBhvr>
                                        <p:cTn id="93" dur="500"/>
                                        <p:tgtEl>
                                          <p:spTgt spid="148"/>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300"/>
                            </p:stCondLst>
                            <p:childTnLst>
                              <p:par>
                                <p:cTn id="95" presetID="14" presetClass="entr" presetSubtype="10" fill="hold" nodeType="afterEffect">
                                  <p:stCondLst>
                                    <p:cond delay="500"/>
                                  </p:stCondLst>
                                  <p:childTnLst>
                                    <p:set>
                                      <p:cBhvr>
                                        <p:cTn id="96" dur="1" fill="hold">
                                          <p:stCondLst>
                                            <p:cond delay="0"/>
                                          </p:stCondLst>
                                        </p:cTn>
                                        <p:tgtEl>
                                          <p:spTgt spid="165"/>
                                        </p:tgtEl>
                                        <p:attrNameLst>
                                          <p:attrName>style.visibility</p:attrName>
                                        </p:attrNameLst>
                                      </p:cBhvr>
                                      <p:to>
                                        <p:strVal val="visible"/>
                                      </p:to>
                                    </p:set>
                                    <p:animEffect transition="in" filter="randombar(horizontal)">
                                      <p:cBhvr>
                                        <p:cTn id="97" dur="500"/>
                                        <p:tgtEl>
                                          <p:spTgt spid="165"/>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300"/>
                            </p:stCondLst>
                            <p:childTnLst>
                              <p:par>
                                <p:cTn id="99" presetID="14" presetClass="entr" presetSubtype="10" fill="hold" nodeType="afterEffect">
                                  <p:stCondLst>
                                    <p:cond delay="500"/>
                                  </p:stCondLst>
                                  <p:childTnLst>
                                    <p:set>
                                      <p:cBhvr>
                                        <p:cTn id="100" dur="1" fill="hold">
                                          <p:stCondLst>
                                            <p:cond delay="0"/>
                                          </p:stCondLst>
                                        </p:cTn>
                                        <p:tgtEl>
                                          <p:spTgt spid="168"/>
                                        </p:tgtEl>
                                        <p:attrNameLst>
                                          <p:attrName>style.visibility</p:attrName>
                                        </p:attrNameLst>
                                      </p:cBhvr>
                                      <p:to>
                                        <p:strVal val="visible"/>
                                      </p:to>
                                    </p:set>
                                    <p:animEffect transition="in" filter="randombar(horizontal)">
                                      <p:cBhvr>
                                        <p:cTn id="101" dur="500"/>
                                        <p:tgtEl>
                                          <p:spTgt spid="168"/>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300"/>
                            </p:stCondLst>
                            <p:childTnLst>
                              <p:par>
                                <p:cTn id="103" presetID="14" presetClass="entr" presetSubtype="10" fill="hold" nodeType="afterEffect">
                                  <p:stCondLst>
                                    <p:cond delay="500"/>
                                  </p:stCondLst>
                                  <p:childTnLst>
                                    <p:set>
                                      <p:cBhvr>
                                        <p:cTn id="104" dur="1" fill="hold">
                                          <p:stCondLst>
                                            <p:cond delay="0"/>
                                          </p:stCondLst>
                                        </p:cTn>
                                        <p:tgtEl>
                                          <p:spTgt spid="171"/>
                                        </p:tgtEl>
                                        <p:attrNameLst>
                                          <p:attrName>style.visibility</p:attrName>
                                        </p:attrNameLst>
                                      </p:cBhvr>
                                      <p:to>
                                        <p:strVal val="visible"/>
                                      </p:to>
                                    </p:set>
                                    <p:animEffect transition="in" filter="randombar(horizontal)">
                                      <p:cBhvr>
                                        <p:cTn id="105" dur="500"/>
                                        <p:tgtEl>
                                          <p:spTgt spid="171"/>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300"/>
                            </p:stCondLst>
                            <p:childTnLst>
                              <p:par>
                                <p:cTn id="107" presetID="14" presetClass="entr" presetSubtype="10" fill="hold" nodeType="afterEffect">
                                  <p:stCondLst>
                                    <p:cond delay="500"/>
                                  </p:stCondLst>
                                  <p:childTnLst>
                                    <p:set>
                                      <p:cBhvr>
                                        <p:cTn id="108" dur="1" fill="hold">
                                          <p:stCondLst>
                                            <p:cond delay="0"/>
                                          </p:stCondLst>
                                        </p:cTn>
                                        <p:tgtEl>
                                          <p:spTgt spid="174"/>
                                        </p:tgtEl>
                                        <p:attrNameLst>
                                          <p:attrName>style.visibility</p:attrName>
                                        </p:attrNameLst>
                                      </p:cBhvr>
                                      <p:to>
                                        <p:strVal val="visible"/>
                                      </p:to>
                                    </p:set>
                                    <p:animEffect transition="in" filter="randombar(horizontal)">
                                      <p:cBhvr>
                                        <p:cTn id="109" dur="500"/>
                                        <p:tgtEl>
                                          <p:spTgt spid="174"/>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300"/>
                            </p:stCondLst>
                            <p:childTnLst>
                              <p:par>
                                <p:cTn id="111" presetID="14" presetClass="entr" presetSubtype="10" fill="hold" nodeType="afterEffect">
                                  <p:stCondLst>
                                    <p:cond delay="500"/>
                                  </p:stCondLst>
                                  <p:childTnLst>
                                    <p:set>
                                      <p:cBhvr>
                                        <p:cTn id="112" dur="1" fill="hold">
                                          <p:stCondLst>
                                            <p:cond delay="0"/>
                                          </p:stCondLst>
                                        </p:cTn>
                                        <p:tgtEl>
                                          <p:spTgt spid="177"/>
                                        </p:tgtEl>
                                        <p:attrNameLst>
                                          <p:attrName>style.visibility</p:attrName>
                                        </p:attrNameLst>
                                      </p:cBhvr>
                                      <p:to>
                                        <p:strVal val="visible"/>
                                      </p:to>
                                    </p:set>
                                    <p:animEffect transition="in" filter="randombar(horizontal)">
                                      <p:cBhvr>
                                        <p:cTn id="113" dur="500"/>
                                        <p:tgtEl>
                                          <p:spTgt spid="177"/>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300"/>
                            </p:stCondLst>
                            <p:childTnLst>
                              <p:par>
                                <p:cTn id="115" presetID="14" presetClass="entr" presetSubtype="10" fill="hold" nodeType="afterEffect">
                                  <p:stCondLst>
                                    <p:cond delay="500"/>
                                  </p:stCondLst>
                                  <p:childTnLst>
                                    <p:set>
                                      <p:cBhvr>
                                        <p:cTn id="116" dur="1" fill="hold">
                                          <p:stCondLst>
                                            <p:cond delay="0"/>
                                          </p:stCondLst>
                                        </p:cTn>
                                        <p:tgtEl>
                                          <p:spTgt spid="180"/>
                                        </p:tgtEl>
                                        <p:attrNameLst>
                                          <p:attrName>style.visibility</p:attrName>
                                        </p:attrNameLst>
                                      </p:cBhvr>
                                      <p:to>
                                        <p:strVal val="visible"/>
                                      </p:to>
                                    </p:set>
                                    <p:animEffect transition="in" filter="randombar(horizontal)">
                                      <p:cBhvr>
                                        <p:cTn id="117" dur="500"/>
                                        <p:tgtEl>
                                          <p:spTgt spid="180"/>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300"/>
                            </p:stCondLst>
                            <p:childTnLst>
                              <p:par>
                                <p:cTn id="119" presetID="14" presetClass="entr" presetSubtype="10" fill="hold" nodeType="afterEffect">
                                  <p:stCondLst>
                                    <p:cond delay="500"/>
                                  </p:stCondLst>
                                  <p:childTnLst>
                                    <p:set>
                                      <p:cBhvr>
                                        <p:cTn id="120" dur="1" fill="hold">
                                          <p:stCondLst>
                                            <p:cond delay="0"/>
                                          </p:stCondLst>
                                        </p:cTn>
                                        <p:tgtEl>
                                          <p:spTgt spid="183"/>
                                        </p:tgtEl>
                                        <p:attrNameLst>
                                          <p:attrName>style.visibility</p:attrName>
                                        </p:attrNameLst>
                                      </p:cBhvr>
                                      <p:to>
                                        <p:strVal val="visible"/>
                                      </p:to>
                                    </p:set>
                                    <p:animEffect transition="in" filter="randombar(horizontal)">
                                      <p:cBhvr>
                                        <p:cTn id="121" dur="500"/>
                                        <p:tgtEl>
                                          <p:spTgt spid="183"/>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300"/>
                            </p:stCondLst>
                            <p:childTnLst>
                              <p:par>
                                <p:cTn id="123" presetID="14" presetClass="entr" presetSubtype="10" fill="hold" nodeType="afterEffect">
                                  <p:stCondLst>
                                    <p:cond delay="500"/>
                                  </p:stCondLst>
                                  <p:childTnLst>
                                    <p:set>
                                      <p:cBhvr>
                                        <p:cTn id="124" dur="1" fill="hold">
                                          <p:stCondLst>
                                            <p:cond delay="0"/>
                                          </p:stCondLst>
                                        </p:cTn>
                                        <p:tgtEl>
                                          <p:spTgt spid="186"/>
                                        </p:tgtEl>
                                        <p:attrNameLst>
                                          <p:attrName>style.visibility</p:attrName>
                                        </p:attrNameLst>
                                      </p:cBhvr>
                                      <p:to>
                                        <p:strVal val="visible"/>
                                      </p:to>
                                    </p:set>
                                    <p:animEffect transition="in" filter="randombar(horizontal)">
                                      <p:cBhvr>
                                        <p:cTn id="125" dur="500"/>
                                        <p:tgtEl>
                                          <p:spTgt spid="186"/>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300"/>
                            </p:stCondLst>
                            <p:childTnLst>
                              <p:par>
                                <p:cTn id="127" presetID="14" presetClass="entr" presetSubtype="10" fill="hold" nodeType="afterEffect">
                                  <p:stCondLst>
                                    <p:cond delay="500"/>
                                  </p:stCondLst>
                                  <p:childTnLst>
                                    <p:set>
                                      <p:cBhvr>
                                        <p:cTn id="128" dur="1" fill="hold">
                                          <p:stCondLst>
                                            <p:cond delay="0"/>
                                          </p:stCondLst>
                                        </p:cTn>
                                        <p:tgtEl>
                                          <p:spTgt spid="189"/>
                                        </p:tgtEl>
                                        <p:attrNameLst>
                                          <p:attrName>style.visibility</p:attrName>
                                        </p:attrNameLst>
                                      </p:cBhvr>
                                      <p:to>
                                        <p:strVal val="visible"/>
                                      </p:to>
                                    </p:set>
                                    <p:animEffect transition="in" filter="randombar(horizontal)">
                                      <p:cBhvr>
                                        <p:cTn id="129" dur="500"/>
                                        <p:tgtEl>
                                          <p:spTgt spid="189"/>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300"/>
                            </p:stCondLst>
                            <p:childTnLst>
                              <p:par>
                                <p:cTn id="131" presetID="14" presetClass="entr" presetSubtype="10" fill="hold" nodeType="afterEffect">
                                  <p:stCondLst>
                                    <p:cond delay="500"/>
                                  </p:stCondLst>
                                  <p:childTnLst>
                                    <p:set>
                                      <p:cBhvr>
                                        <p:cTn id="132" dur="1" fill="hold">
                                          <p:stCondLst>
                                            <p:cond delay="0"/>
                                          </p:stCondLst>
                                        </p:cTn>
                                        <p:tgtEl>
                                          <p:spTgt spid="192"/>
                                        </p:tgtEl>
                                        <p:attrNameLst>
                                          <p:attrName>style.visibility</p:attrName>
                                        </p:attrNameLst>
                                      </p:cBhvr>
                                      <p:to>
                                        <p:strVal val="visible"/>
                                      </p:to>
                                    </p:set>
                                    <p:animEffect transition="in" filter="randombar(horizontal)">
                                      <p:cBhvr>
                                        <p:cTn id="133" dur="500"/>
                                        <p:tgtEl>
                                          <p:spTgt spid="192"/>
                                        </p:tgtEl>
                                      </p:cBhvr>
                                    </p:animEffect>
                                  </p:childTnLst>
                                  <p:subTnLst>
                                    <p:audio>
                                      <p:cMediaNode>
                                        <p:cTn display="0" masterRel="sameClick">
                                          <p:stCondLst>
                                            <p:cond evt="begin" delay="0">
                                              <p:tn val="13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195" grpId="0" animBg="1"/>
      <p:bldP spid="196" grpId="0" animBg="1"/>
      <p:bldP spid="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95016" y="426524"/>
            <a:ext cx="10096958" cy="184778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spcAft>
                <a:spcPts val="0"/>
              </a:spcAft>
            </a:pPr>
            <a:endParaRPr lang="en-US" sz="3200" b="1"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3200" b="1" dirty="0" err="1">
                <a:solidFill>
                  <a:srgbClr val="FF0000"/>
                </a:solidFill>
                <a:latin typeface="Times New Roman" panose="02020603050405020304" pitchFamily="18" charset="0"/>
                <a:ea typeface="Times New Roman" panose="02020603050405020304" pitchFamily="18" charset="0"/>
              </a:rPr>
              <a:t>Tế</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đây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có</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lưới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nội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trơn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triển</a:t>
            </a:r>
            <a:r>
              <a:rPr lang="en-US" sz="3200" b="1" dirty="0">
                <a:solidFill>
                  <a:srgbClr val="FF0000"/>
                </a:solidFill>
                <a:latin typeface="Times New Roman" panose="02020603050405020304" pitchFamily="18" charset="0"/>
                <a:ea typeface="Times New Roman" panose="02020603050405020304" pitchFamily="18" charset="0"/>
              </a:rPr>
              <a:t>?</a:t>
            </a:r>
            <a:endParaRPr lang="vi-VN" sz="3200" b="1" dirty="0">
              <a:solidFill>
                <a:srgbClr val="FF0000"/>
              </a:solidFill>
            </a:endParaRPr>
          </a:p>
        </p:txBody>
      </p:sp>
      <p:grpSp>
        <p:nvGrpSpPr>
          <p:cNvPr id="69" name="Group 68"/>
          <p:cNvGrpSpPr/>
          <p:nvPr/>
        </p:nvGrpSpPr>
        <p:grpSpPr>
          <a:xfrm>
            <a:off x="872544" y="2643498"/>
            <a:ext cx="8360356" cy="930585"/>
            <a:chOff x="1139780" y="2822889"/>
            <a:chExt cx="7597820" cy="1063309"/>
          </a:xfrm>
        </p:grpSpPr>
        <p:grpSp>
          <p:nvGrpSpPr>
            <p:cNvPr id="23" name="Group 22"/>
            <p:cNvGrpSpPr/>
            <p:nvPr/>
          </p:nvGrpSpPr>
          <p:grpSpPr>
            <a:xfrm>
              <a:off x="1139780" y="2822889"/>
              <a:ext cx="7597820" cy="1063309"/>
              <a:chOff x="1139780" y="2790695"/>
              <a:chExt cx="4733934" cy="863208"/>
            </a:xfrm>
          </p:grpSpPr>
          <p:sp>
            <p:nvSpPr>
              <p:cNvPr id="18" name="Parallelogram 17"/>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FF0000"/>
                    </a:solidFill>
                    <a:latin typeface="Times New Roman" panose="02020603050405020304" pitchFamily="18" charset="0"/>
                    <a:ea typeface="Times New Roman" panose="02020603050405020304" pitchFamily="18" charset="0"/>
                  </a:rPr>
                  <a:t>Tế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bào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biểu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bì</a:t>
                </a:r>
                <a:r>
                  <a:rPr lang="en-US" sz="3200" dirty="0">
                    <a:solidFill>
                      <a:srgbClr val="FF0000"/>
                    </a:solidFill>
                    <a:latin typeface="Times New Roman" panose="02020603050405020304" pitchFamily="18" charset="0"/>
                    <a:ea typeface="Times New Roman" panose="02020603050405020304" pitchFamily="18" charset="0"/>
                  </a:rPr>
                  <a:t>.</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7" name="Parallelogram 6"/>
              <p:cNvSpPr/>
              <p:nvPr/>
            </p:nvSpPr>
            <p:spPr>
              <a:xfrm flipH="1">
                <a:off x="1147959" y="2790695"/>
                <a:ext cx="64668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98278" y="188375"/>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8" name="Left Bracket 57"/>
          <p:cNvSpPr/>
          <p:nvPr/>
        </p:nvSpPr>
        <p:spPr>
          <a:xfrm flipH="1">
            <a:off x="11800922" y="48278"/>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nvGrpSpPr>
          <p:cNvPr id="121" name="Group 120"/>
          <p:cNvGrpSpPr/>
          <p:nvPr/>
        </p:nvGrpSpPr>
        <p:grpSpPr>
          <a:xfrm>
            <a:off x="892104" y="3754631"/>
            <a:ext cx="8150296" cy="905217"/>
            <a:chOff x="1152909" y="2822887"/>
            <a:chExt cx="7623326" cy="1034324"/>
          </a:xfrm>
        </p:grpSpPr>
        <p:grpSp>
          <p:nvGrpSpPr>
            <p:cNvPr id="122" name="Group 121"/>
            <p:cNvGrpSpPr/>
            <p:nvPr/>
          </p:nvGrpSpPr>
          <p:grpSpPr>
            <a:xfrm>
              <a:off x="1152909" y="2822887"/>
              <a:ext cx="7623326" cy="1034324"/>
              <a:chOff x="1147960" y="2790695"/>
              <a:chExt cx="4749826" cy="839678"/>
            </a:xfrm>
          </p:grpSpPr>
          <p:sp>
            <p:nvSpPr>
              <p:cNvPr id="124" name="Parallelogram 123"/>
              <p:cNvSpPr/>
              <p:nvPr/>
            </p:nvSpPr>
            <p:spPr>
              <a:xfrm>
                <a:off x="1163852" y="307904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ea typeface="Times New Roman" panose="02020603050405020304" pitchFamily="18" charset="0"/>
                  </a:rPr>
                  <a:t>Tế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bào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gan</a:t>
                </a:r>
                <a:r>
                  <a:rPr lang="en-US" sz="2400" dirty="0">
                    <a:solidFill>
                      <a:srgbClr val="FF0000"/>
                    </a:solidFill>
                    <a:latin typeface="Times New Roman" panose="02020603050405020304" pitchFamily="18" charset="0"/>
                    <a:ea typeface="Times New Roman" panose="02020603050405020304" pitchFamily="18" charset="0"/>
                  </a:rPr>
                  <a:t>.</a:t>
                </a:r>
                <a:endParaRPr lang="en-US" sz="2400" b="1" kern="0" dirty="0">
                  <a:solidFill>
                    <a:schemeClr val="bg1"/>
                  </a:solidFill>
                  <a:latin typeface="#9Slide03 Oswald" panose="00000500000000000000" pitchFamily="2" charset="0"/>
                  <a:cs typeface="Times New Roman" panose="02020603050405020304" pitchFamily="18" charset="0"/>
                </a:endParaRPr>
              </a:p>
            </p:txBody>
          </p:sp>
          <p:sp>
            <p:nvSpPr>
              <p:cNvPr id="125" name="Parallelogram 124"/>
              <p:cNvSpPr/>
              <p:nvPr/>
            </p:nvSpPr>
            <p:spPr>
              <a:xfrm flipH="1">
                <a:off x="1147960" y="2790695"/>
                <a:ext cx="588256"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654686" y="4751215"/>
            <a:ext cx="8387713" cy="1048879"/>
            <a:chOff x="1152909" y="2822883"/>
            <a:chExt cx="11416464" cy="1198476"/>
          </a:xfrm>
        </p:grpSpPr>
        <p:grpSp>
          <p:nvGrpSpPr>
            <p:cNvPr id="128" name="Group 127"/>
            <p:cNvGrpSpPr/>
            <p:nvPr/>
          </p:nvGrpSpPr>
          <p:grpSpPr>
            <a:xfrm>
              <a:off x="1152909" y="2822883"/>
              <a:ext cx="11416464" cy="1198476"/>
              <a:chOff x="1147960" y="2790695"/>
              <a:chExt cx="7113196" cy="972940"/>
            </a:xfrm>
          </p:grpSpPr>
          <p:sp>
            <p:nvSpPr>
              <p:cNvPr id="130" name="Parallelogram 129"/>
              <p:cNvSpPr/>
              <p:nvPr/>
            </p:nvSpPr>
            <p:spPr>
              <a:xfrm>
                <a:off x="1257993" y="3124311"/>
                <a:ext cx="7003163" cy="63932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FF0000"/>
                    </a:solidFill>
                    <a:latin typeface="Times New Roman" panose="02020603050405020304" pitchFamily="18" charset="0"/>
                    <a:ea typeface="Times New Roman" panose="02020603050405020304" pitchFamily="18" charset="0"/>
                  </a:rPr>
                  <a:t>Tế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bào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hồng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cầu</a:t>
                </a:r>
                <a:r>
                  <a:rPr lang="en-US" sz="3200" dirty="0">
                    <a:solidFill>
                      <a:srgbClr val="FF0000"/>
                    </a:solidFill>
                    <a:latin typeface="Times New Roman" panose="02020603050405020304" pitchFamily="18" charset="0"/>
                    <a:ea typeface="Times New Roman" panose="02020603050405020304" pitchFamily="18" charset="0"/>
                  </a:rPr>
                  <a:t>.</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131" name="Parallelogram 130"/>
              <p:cNvSpPr/>
              <p:nvPr/>
            </p:nvSpPr>
            <p:spPr>
              <a:xfrm flipH="1">
                <a:off x="1147960" y="2790695"/>
                <a:ext cx="160245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C</a:t>
                </a:r>
              </a:p>
            </p:txBody>
          </p:sp>
          <p:sp>
            <p:nvSpPr>
              <p:cNvPr id="132" name="Rectangle 131"/>
              <p:cNvSpPr/>
              <p:nvPr/>
            </p:nvSpPr>
            <p:spPr>
              <a:xfrm>
                <a:off x="3966293" y="2840845"/>
                <a:ext cx="3623142" cy="6386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9" name="Straight Connector 128"/>
            <p:cNvCxnSpPr/>
            <p:nvPr/>
          </p:nvCxnSpPr>
          <p:spPr>
            <a:xfrm>
              <a:off x="5997180" y="2822884"/>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8147" y="5825174"/>
            <a:ext cx="8089153"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cơ</a:t>
                </a:r>
                <a:r>
                  <a:rPr lang="en-US" sz="2400" dirty="0">
                    <a:solidFill>
                      <a:srgbClr val="FF0000"/>
                    </a:solidFill>
                    <a:latin typeface="Times New Roman" panose="02020603050405020304" pitchFamily="18" charset="0"/>
                    <a:ea typeface="Times New Roman" panose="02020603050405020304" pitchFamily="18" charset="0"/>
                  </a:rPr>
                  <a:t>.</a:t>
                </a:r>
                <a:endParaRPr lang="vi-VN" sz="2400" dirty="0">
                  <a:solidFill>
                    <a:srgbClr val="FF0000"/>
                  </a:solidFill>
                </a:endParaRPr>
              </a:p>
            </p:txBody>
          </p:sp>
          <p:sp>
            <p:nvSpPr>
              <p:cNvPr id="157" name="Parallelogram 156"/>
              <p:cNvSpPr/>
              <p:nvPr/>
            </p:nvSpPr>
            <p:spPr>
              <a:xfrm flipH="1">
                <a:off x="1147960" y="2790695"/>
                <a:ext cx="1046355"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48587" y="5311364"/>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2" name="Group 1"/>
          <p:cNvGrpSpPr/>
          <p:nvPr/>
        </p:nvGrpSpPr>
        <p:grpSpPr>
          <a:xfrm>
            <a:off x="209165" y="172674"/>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rgbClr val="008CF5"/>
                </a:solidFill>
                <a:latin typeface="#9Slide03 Oswald" panose="00000500000000000000" pitchFamily="2"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05575" y="267725"/>
              <a:ext cx="644340" cy="975214"/>
            </a:xfrm>
            <a:prstGeom prst="rect">
              <a:avLst/>
            </a:prstGeom>
            <a:noFill/>
          </p:spPr>
          <p:txBody>
            <a:bodyPr wrap="none" rtlCol="0">
              <a:spAutoFit/>
            </a:bodyPr>
            <a:lstStyle/>
            <a:p>
              <a:pPr algn="ctr">
                <a:defRPr/>
              </a:pPr>
              <a:r>
                <a:rPr lang="en-US" sz="5000" b="1" kern="0" dirty="0">
                  <a:solidFill>
                    <a:srgbClr val="008CF5"/>
                  </a:solidFill>
                  <a:latin typeface="#9Slide03 Oswald" panose="00000500000000000000" pitchFamily="2" charset="0"/>
                  <a:cs typeface="Arial" panose="020B0604020202020204" pitchFamily="34" charset="0"/>
                </a:rPr>
                <a:t>3</a:t>
              </a:r>
            </a:p>
          </p:txBody>
        </p:sp>
      </p:grpSp>
      <p:sp>
        <p:nvSpPr>
          <p:cNvPr id="62" name="Parallelogram 61"/>
          <p:cNvSpPr/>
          <p:nvPr/>
        </p:nvSpPr>
        <p:spPr>
          <a:xfrm flipH="1">
            <a:off x="10158201" y="6160130"/>
            <a:ext cx="1485899" cy="69787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dirty="0">
                <a:solidFill>
                  <a:srgbClr val="FF0000"/>
                </a:solidFill>
                <a:latin typeface="#9Slide03 Oswald" panose="00000500000000000000" pitchFamily="2" charset="0"/>
                <a:cs typeface="Arial" panose="020B0604020202020204" pitchFamily="34" charset="0"/>
              </a:rPr>
              <a:t>ANS</a:t>
            </a:r>
          </a:p>
        </p:txBody>
      </p:sp>
      <p:grpSp>
        <p:nvGrpSpPr>
          <p:cNvPr id="151" name="Group 150"/>
          <p:cNvGrpSpPr/>
          <p:nvPr/>
        </p:nvGrpSpPr>
        <p:grpSpPr>
          <a:xfrm>
            <a:off x="548587" y="4121514"/>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50" name="Group 149"/>
          <p:cNvGrpSpPr/>
          <p:nvPr/>
        </p:nvGrpSpPr>
        <p:grpSpPr>
          <a:xfrm>
            <a:off x="548587" y="3096762"/>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49" name="Group 148"/>
          <p:cNvGrpSpPr/>
          <p:nvPr/>
        </p:nvGrpSpPr>
        <p:grpSpPr>
          <a:xfrm>
            <a:off x="548587" y="1129067"/>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sp>
        <p:nvSpPr>
          <p:cNvPr id="64" name="Parallelogram 63"/>
          <p:cNvSpPr/>
          <p:nvPr/>
        </p:nvSpPr>
        <p:spPr>
          <a:xfrm flipH="1">
            <a:off x="10018501" y="5113264"/>
            <a:ext cx="1289462" cy="74244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kern="0" dirty="0">
                <a:solidFill>
                  <a:srgbClr val="FF0000"/>
                </a:solidFill>
                <a:latin typeface="#9Slide03 Oswald" panose="00000500000000000000" pitchFamily="2" charset="0"/>
                <a:cs typeface="Arial" panose="020B0604020202020204" pitchFamily="34" charset="0"/>
              </a:rPr>
              <a:t>TIME</a:t>
            </a:r>
          </a:p>
        </p:txBody>
      </p:sp>
      <p:grpSp>
        <p:nvGrpSpPr>
          <p:cNvPr id="148" name="Group 147"/>
          <p:cNvGrpSpPr/>
          <p:nvPr/>
        </p:nvGrpSpPr>
        <p:grpSpPr>
          <a:xfrm>
            <a:off x="19623" y="1271248"/>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10</a:t>
              </a:r>
            </a:p>
          </p:txBody>
        </p:sp>
      </p:grpSp>
      <p:grpSp>
        <p:nvGrpSpPr>
          <p:cNvPr id="165" name="Group 164"/>
          <p:cNvGrpSpPr/>
          <p:nvPr/>
        </p:nvGrpSpPr>
        <p:grpSpPr>
          <a:xfrm>
            <a:off x="19623" y="1271248"/>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9</a:t>
              </a:r>
            </a:p>
          </p:txBody>
        </p:sp>
      </p:grpSp>
      <p:grpSp>
        <p:nvGrpSpPr>
          <p:cNvPr id="168" name="Group 167"/>
          <p:cNvGrpSpPr/>
          <p:nvPr/>
        </p:nvGrpSpPr>
        <p:grpSpPr>
          <a:xfrm>
            <a:off x="19623" y="1271248"/>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8</a:t>
              </a:r>
            </a:p>
          </p:txBody>
        </p:sp>
      </p:grpSp>
      <p:grpSp>
        <p:nvGrpSpPr>
          <p:cNvPr id="171" name="Group 170"/>
          <p:cNvGrpSpPr/>
          <p:nvPr/>
        </p:nvGrpSpPr>
        <p:grpSpPr>
          <a:xfrm>
            <a:off x="19623" y="1271248"/>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7</a:t>
              </a:r>
            </a:p>
          </p:txBody>
        </p:sp>
      </p:grpSp>
      <p:grpSp>
        <p:nvGrpSpPr>
          <p:cNvPr id="174" name="Group 173"/>
          <p:cNvGrpSpPr/>
          <p:nvPr/>
        </p:nvGrpSpPr>
        <p:grpSpPr>
          <a:xfrm>
            <a:off x="19623" y="1271248"/>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6</a:t>
              </a:r>
            </a:p>
          </p:txBody>
        </p:sp>
      </p:grpSp>
      <p:grpSp>
        <p:nvGrpSpPr>
          <p:cNvPr id="177" name="Group 176"/>
          <p:cNvGrpSpPr/>
          <p:nvPr/>
        </p:nvGrpSpPr>
        <p:grpSpPr>
          <a:xfrm>
            <a:off x="19623" y="1271248"/>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5</a:t>
              </a:r>
            </a:p>
          </p:txBody>
        </p:sp>
      </p:grpSp>
      <p:grpSp>
        <p:nvGrpSpPr>
          <p:cNvPr id="180" name="Group 179"/>
          <p:cNvGrpSpPr/>
          <p:nvPr/>
        </p:nvGrpSpPr>
        <p:grpSpPr>
          <a:xfrm>
            <a:off x="19623" y="1271248"/>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4</a:t>
              </a:r>
            </a:p>
          </p:txBody>
        </p:sp>
      </p:grpSp>
      <p:grpSp>
        <p:nvGrpSpPr>
          <p:cNvPr id="183" name="Group 182"/>
          <p:cNvGrpSpPr/>
          <p:nvPr/>
        </p:nvGrpSpPr>
        <p:grpSpPr>
          <a:xfrm>
            <a:off x="19623" y="1271248"/>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3</a:t>
              </a:r>
            </a:p>
          </p:txBody>
        </p:sp>
      </p:grpSp>
      <p:grpSp>
        <p:nvGrpSpPr>
          <p:cNvPr id="186" name="Group 185"/>
          <p:cNvGrpSpPr/>
          <p:nvPr/>
        </p:nvGrpSpPr>
        <p:grpSpPr>
          <a:xfrm>
            <a:off x="19623" y="127124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2</a:t>
              </a:r>
            </a:p>
          </p:txBody>
        </p:sp>
      </p:grpSp>
      <p:grpSp>
        <p:nvGrpSpPr>
          <p:cNvPr id="189" name="Group 188"/>
          <p:cNvGrpSpPr/>
          <p:nvPr/>
        </p:nvGrpSpPr>
        <p:grpSpPr>
          <a:xfrm>
            <a:off x="19623" y="1271248"/>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1</a:t>
              </a:r>
            </a:p>
          </p:txBody>
        </p:sp>
      </p:grpSp>
      <p:grpSp>
        <p:nvGrpSpPr>
          <p:cNvPr id="192" name="Group 191"/>
          <p:cNvGrpSpPr/>
          <p:nvPr/>
        </p:nvGrpSpPr>
        <p:grpSpPr>
          <a:xfrm>
            <a:off x="19623" y="1271248"/>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FF00"/>
                  </a:solidFill>
                  <a:latin typeface="#9Slide03 Oswald" panose="00000500000000000000" pitchFamily="2" charset="0"/>
                  <a:cs typeface="Arial" panose="020B0604020202020204" pitchFamily="34" charset="0"/>
                </a:rPr>
                <a:t>0</a:t>
              </a:r>
            </a:p>
          </p:txBody>
        </p:sp>
      </p:grpSp>
      <p:sp>
        <p:nvSpPr>
          <p:cNvPr id="195" name="Left Brace 194"/>
          <p:cNvSpPr/>
          <p:nvPr/>
        </p:nvSpPr>
        <p:spPr>
          <a:xfrm rot="16200000">
            <a:off x="538388" y="194591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196" name="Left Brace 195"/>
          <p:cNvSpPr/>
          <p:nvPr/>
        </p:nvSpPr>
        <p:spPr>
          <a:xfrm rot="5400000">
            <a:off x="536010" y="52392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80" name="Parallelogram 79"/>
          <p:cNvSpPr/>
          <p:nvPr/>
        </p:nvSpPr>
        <p:spPr>
          <a:xfrm>
            <a:off x="1073576" y="3820501"/>
            <a:ext cx="7121713" cy="1019206"/>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kern="0" dirty="0">
              <a:solidFill>
                <a:sysClr val="windowText" lastClr="000000"/>
              </a:solidFill>
              <a:latin typeface="#9Slide03 Oswal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26684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nodeType="afterEffect">
                                  <p:stCondLst>
                                    <p:cond delay="500"/>
                                  </p:stCondLst>
                                  <p:childTnLst>
                                    <p:set>
                                      <p:cBhvr>
                                        <p:cTn id="92" dur="1" fill="hold">
                                          <p:stCondLst>
                                            <p:cond delay="0"/>
                                          </p:stCondLst>
                                        </p:cTn>
                                        <p:tgtEl>
                                          <p:spTgt spid="148"/>
                                        </p:tgtEl>
                                        <p:attrNameLst>
                                          <p:attrName>style.visibility</p:attrName>
                                        </p:attrNameLst>
                                      </p:cBhvr>
                                      <p:to>
                                        <p:strVal val="visible"/>
                                      </p:to>
                                    </p:set>
                                    <p:animEffect transition="in" filter="randombar(horizontal)">
                                      <p:cBhvr>
                                        <p:cTn id="93" dur="500"/>
                                        <p:tgtEl>
                                          <p:spTgt spid="148"/>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300"/>
                            </p:stCondLst>
                            <p:childTnLst>
                              <p:par>
                                <p:cTn id="95" presetID="14" presetClass="entr" presetSubtype="10" fill="hold" nodeType="afterEffect">
                                  <p:stCondLst>
                                    <p:cond delay="500"/>
                                  </p:stCondLst>
                                  <p:childTnLst>
                                    <p:set>
                                      <p:cBhvr>
                                        <p:cTn id="96" dur="1" fill="hold">
                                          <p:stCondLst>
                                            <p:cond delay="0"/>
                                          </p:stCondLst>
                                        </p:cTn>
                                        <p:tgtEl>
                                          <p:spTgt spid="165"/>
                                        </p:tgtEl>
                                        <p:attrNameLst>
                                          <p:attrName>style.visibility</p:attrName>
                                        </p:attrNameLst>
                                      </p:cBhvr>
                                      <p:to>
                                        <p:strVal val="visible"/>
                                      </p:to>
                                    </p:set>
                                    <p:animEffect transition="in" filter="randombar(horizontal)">
                                      <p:cBhvr>
                                        <p:cTn id="97" dur="500"/>
                                        <p:tgtEl>
                                          <p:spTgt spid="165"/>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300"/>
                            </p:stCondLst>
                            <p:childTnLst>
                              <p:par>
                                <p:cTn id="99" presetID="14" presetClass="entr" presetSubtype="10" fill="hold" nodeType="afterEffect">
                                  <p:stCondLst>
                                    <p:cond delay="500"/>
                                  </p:stCondLst>
                                  <p:childTnLst>
                                    <p:set>
                                      <p:cBhvr>
                                        <p:cTn id="100" dur="1" fill="hold">
                                          <p:stCondLst>
                                            <p:cond delay="0"/>
                                          </p:stCondLst>
                                        </p:cTn>
                                        <p:tgtEl>
                                          <p:spTgt spid="168"/>
                                        </p:tgtEl>
                                        <p:attrNameLst>
                                          <p:attrName>style.visibility</p:attrName>
                                        </p:attrNameLst>
                                      </p:cBhvr>
                                      <p:to>
                                        <p:strVal val="visible"/>
                                      </p:to>
                                    </p:set>
                                    <p:animEffect transition="in" filter="randombar(horizontal)">
                                      <p:cBhvr>
                                        <p:cTn id="101" dur="500"/>
                                        <p:tgtEl>
                                          <p:spTgt spid="168"/>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300"/>
                            </p:stCondLst>
                            <p:childTnLst>
                              <p:par>
                                <p:cTn id="103" presetID="14" presetClass="entr" presetSubtype="10" fill="hold" nodeType="afterEffect">
                                  <p:stCondLst>
                                    <p:cond delay="500"/>
                                  </p:stCondLst>
                                  <p:childTnLst>
                                    <p:set>
                                      <p:cBhvr>
                                        <p:cTn id="104" dur="1" fill="hold">
                                          <p:stCondLst>
                                            <p:cond delay="0"/>
                                          </p:stCondLst>
                                        </p:cTn>
                                        <p:tgtEl>
                                          <p:spTgt spid="171"/>
                                        </p:tgtEl>
                                        <p:attrNameLst>
                                          <p:attrName>style.visibility</p:attrName>
                                        </p:attrNameLst>
                                      </p:cBhvr>
                                      <p:to>
                                        <p:strVal val="visible"/>
                                      </p:to>
                                    </p:set>
                                    <p:animEffect transition="in" filter="randombar(horizontal)">
                                      <p:cBhvr>
                                        <p:cTn id="105" dur="500"/>
                                        <p:tgtEl>
                                          <p:spTgt spid="171"/>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300"/>
                            </p:stCondLst>
                            <p:childTnLst>
                              <p:par>
                                <p:cTn id="107" presetID="14" presetClass="entr" presetSubtype="10" fill="hold" nodeType="afterEffect">
                                  <p:stCondLst>
                                    <p:cond delay="500"/>
                                  </p:stCondLst>
                                  <p:childTnLst>
                                    <p:set>
                                      <p:cBhvr>
                                        <p:cTn id="108" dur="1" fill="hold">
                                          <p:stCondLst>
                                            <p:cond delay="0"/>
                                          </p:stCondLst>
                                        </p:cTn>
                                        <p:tgtEl>
                                          <p:spTgt spid="174"/>
                                        </p:tgtEl>
                                        <p:attrNameLst>
                                          <p:attrName>style.visibility</p:attrName>
                                        </p:attrNameLst>
                                      </p:cBhvr>
                                      <p:to>
                                        <p:strVal val="visible"/>
                                      </p:to>
                                    </p:set>
                                    <p:animEffect transition="in" filter="randombar(horizontal)">
                                      <p:cBhvr>
                                        <p:cTn id="109" dur="500"/>
                                        <p:tgtEl>
                                          <p:spTgt spid="174"/>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300"/>
                            </p:stCondLst>
                            <p:childTnLst>
                              <p:par>
                                <p:cTn id="111" presetID="14" presetClass="entr" presetSubtype="10" fill="hold" nodeType="afterEffect">
                                  <p:stCondLst>
                                    <p:cond delay="500"/>
                                  </p:stCondLst>
                                  <p:childTnLst>
                                    <p:set>
                                      <p:cBhvr>
                                        <p:cTn id="112" dur="1" fill="hold">
                                          <p:stCondLst>
                                            <p:cond delay="0"/>
                                          </p:stCondLst>
                                        </p:cTn>
                                        <p:tgtEl>
                                          <p:spTgt spid="177"/>
                                        </p:tgtEl>
                                        <p:attrNameLst>
                                          <p:attrName>style.visibility</p:attrName>
                                        </p:attrNameLst>
                                      </p:cBhvr>
                                      <p:to>
                                        <p:strVal val="visible"/>
                                      </p:to>
                                    </p:set>
                                    <p:animEffect transition="in" filter="randombar(horizontal)">
                                      <p:cBhvr>
                                        <p:cTn id="113" dur="500"/>
                                        <p:tgtEl>
                                          <p:spTgt spid="177"/>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300"/>
                            </p:stCondLst>
                            <p:childTnLst>
                              <p:par>
                                <p:cTn id="115" presetID="14" presetClass="entr" presetSubtype="10" fill="hold" nodeType="afterEffect">
                                  <p:stCondLst>
                                    <p:cond delay="500"/>
                                  </p:stCondLst>
                                  <p:childTnLst>
                                    <p:set>
                                      <p:cBhvr>
                                        <p:cTn id="116" dur="1" fill="hold">
                                          <p:stCondLst>
                                            <p:cond delay="0"/>
                                          </p:stCondLst>
                                        </p:cTn>
                                        <p:tgtEl>
                                          <p:spTgt spid="180"/>
                                        </p:tgtEl>
                                        <p:attrNameLst>
                                          <p:attrName>style.visibility</p:attrName>
                                        </p:attrNameLst>
                                      </p:cBhvr>
                                      <p:to>
                                        <p:strVal val="visible"/>
                                      </p:to>
                                    </p:set>
                                    <p:animEffect transition="in" filter="randombar(horizontal)">
                                      <p:cBhvr>
                                        <p:cTn id="117" dur="500"/>
                                        <p:tgtEl>
                                          <p:spTgt spid="180"/>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300"/>
                            </p:stCondLst>
                            <p:childTnLst>
                              <p:par>
                                <p:cTn id="119" presetID="14" presetClass="entr" presetSubtype="10" fill="hold" nodeType="afterEffect">
                                  <p:stCondLst>
                                    <p:cond delay="500"/>
                                  </p:stCondLst>
                                  <p:childTnLst>
                                    <p:set>
                                      <p:cBhvr>
                                        <p:cTn id="120" dur="1" fill="hold">
                                          <p:stCondLst>
                                            <p:cond delay="0"/>
                                          </p:stCondLst>
                                        </p:cTn>
                                        <p:tgtEl>
                                          <p:spTgt spid="183"/>
                                        </p:tgtEl>
                                        <p:attrNameLst>
                                          <p:attrName>style.visibility</p:attrName>
                                        </p:attrNameLst>
                                      </p:cBhvr>
                                      <p:to>
                                        <p:strVal val="visible"/>
                                      </p:to>
                                    </p:set>
                                    <p:animEffect transition="in" filter="randombar(horizontal)">
                                      <p:cBhvr>
                                        <p:cTn id="121" dur="500"/>
                                        <p:tgtEl>
                                          <p:spTgt spid="183"/>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300"/>
                            </p:stCondLst>
                            <p:childTnLst>
                              <p:par>
                                <p:cTn id="123" presetID="14" presetClass="entr" presetSubtype="10" fill="hold" nodeType="afterEffect">
                                  <p:stCondLst>
                                    <p:cond delay="500"/>
                                  </p:stCondLst>
                                  <p:childTnLst>
                                    <p:set>
                                      <p:cBhvr>
                                        <p:cTn id="124" dur="1" fill="hold">
                                          <p:stCondLst>
                                            <p:cond delay="0"/>
                                          </p:stCondLst>
                                        </p:cTn>
                                        <p:tgtEl>
                                          <p:spTgt spid="186"/>
                                        </p:tgtEl>
                                        <p:attrNameLst>
                                          <p:attrName>style.visibility</p:attrName>
                                        </p:attrNameLst>
                                      </p:cBhvr>
                                      <p:to>
                                        <p:strVal val="visible"/>
                                      </p:to>
                                    </p:set>
                                    <p:animEffect transition="in" filter="randombar(horizontal)">
                                      <p:cBhvr>
                                        <p:cTn id="125" dur="500"/>
                                        <p:tgtEl>
                                          <p:spTgt spid="186"/>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300"/>
                            </p:stCondLst>
                            <p:childTnLst>
                              <p:par>
                                <p:cTn id="127" presetID="14" presetClass="entr" presetSubtype="10" fill="hold" nodeType="afterEffect">
                                  <p:stCondLst>
                                    <p:cond delay="500"/>
                                  </p:stCondLst>
                                  <p:childTnLst>
                                    <p:set>
                                      <p:cBhvr>
                                        <p:cTn id="128" dur="1" fill="hold">
                                          <p:stCondLst>
                                            <p:cond delay="0"/>
                                          </p:stCondLst>
                                        </p:cTn>
                                        <p:tgtEl>
                                          <p:spTgt spid="189"/>
                                        </p:tgtEl>
                                        <p:attrNameLst>
                                          <p:attrName>style.visibility</p:attrName>
                                        </p:attrNameLst>
                                      </p:cBhvr>
                                      <p:to>
                                        <p:strVal val="visible"/>
                                      </p:to>
                                    </p:set>
                                    <p:animEffect transition="in" filter="randombar(horizontal)">
                                      <p:cBhvr>
                                        <p:cTn id="129" dur="500"/>
                                        <p:tgtEl>
                                          <p:spTgt spid="189"/>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300"/>
                            </p:stCondLst>
                            <p:childTnLst>
                              <p:par>
                                <p:cTn id="131" presetID="14" presetClass="entr" presetSubtype="10" fill="hold" nodeType="afterEffect">
                                  <p:stCondLst>
                                    <p:cond delay="500"/>
                                  </p:stCondLst>
                                  <p:childTnLst>
                                    <p:set>
                                      <p:cBhvr>
                                        <p:cTn id="132" dur="1" fill="hold">
                                          <p:stCondLst>
                                            <p:cond delay="0"/>
                                          </p:stCondLst>
                                        </p:cTn>
                                        <p:tgtEl>
                                          <p:spTgt spid="192"/>
                                        </p:tgtEl>
                                        <p:attrNameLst>
                                          <p:attrName>style.visibility</p:attrName>
                                        </p:attrNameLst>
                                      </p:cBhvr>
                                      <p:to>
                                        <p:strVal val="visible"/>
                                      </p:to>
                                    </p:set>
                                    <p:animEffect transition="in" filter="randombar(horizontal)">
                                      <p:cBhvr>
                                        <p:cTn id="133" dur="500"/>
                                        <p:tgtEl>
                                          <p:spTgt spid="192"/>
                                        </p:tgtEl>
                                      </p:cBhvr>
                                    </p:animEffect>
                                  </p:childTnLst>
                                  <p:subTnLst>
                                    <p:audio>
                                      <p:cMediaNode>
                                        <p:cTn display="0" masterRel="sameClick">
                                          <p:stCondLst>
                                            <p:cond evt="begin" delay="0">
                                              <p:tn val="13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195" grpId="0" animBg="1"/>
      <p:bldP spid="196" grpId="0" animBg="1"/>
      <p:bldP spid="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95016" y="426524"/>
            <a:ext cx="10096958" cy="184778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spcAft>
                <a:spcPts val="0"/>
              </a:spcAft>
            </a:pPr>
            <a:endParaRPr lang="en-US" sz="3200" b="1" dirty="0">
              <a:solidFill>
                <a:srgbClr val="FF0000"/>
              </a:solidFill>
              <a:latin typeface="Times New Roman" panose="02020603050405020304" pitchFamily="18" charset="0"/>
              <a:ea typeface="Times New Roman" panose="02020603050405020304" pitchFamily="18" charset="0"/>
            </a:endParaRPr>
          </a:p>
          <a:p>
            <a:pPr algn="ctr">
              <a:spcAft>
                <a:spcPts val="0"/>
              </a:spcAft>
            </a:pPr>
            <a:r>
              <a:rPr lang="pt-BR" sz="3200" b="1" dirty="0">
                <a:solidFill>
                  <a:srgbClr val="FF0000"/>
                </a:solidFill>
              </a:rPr>
              <a:t>Tế bào nào trong các tế bào sau đây có lưới nội chất hạt phát triển nhất?</a:t>
            </a:r>
            <a:endParaRPr lang="vi-VN" sz="3200" b="1" dirty="0">
              <a:solidFill>
                <a:srgbClr val="FF0000"/>
              </a:solidFill>
            </a:endParaRPr>
          </a:p>
        </p:txBody>
      </p:sp>
      <p:grpSp>
        <p:nvGrpSpPr>
          <p:cNvPr id="69" name="Group 68"/>
          <p:cNvGrpSpPr/>
          <p:nvPr/>
        </p:nvGrpSpPr>
        <p:grpSpPr>
          <a:xfrm>
            <a:off x="872544" y="2643498"/>
            <a:ext cx="8360356" cy="930585"/>
            <a:chOff x="1139780" y="2822889"/>
            <a:chExt cx="7597820" cy="1063309"/>
          </a:xfrm>
        </p:grpSpPr>
        <p:grpSp>
          <p:nvGrpSpPr>
            <p:cNvPr id="23" name="Group 22"/>
            <p:cNvGrpSpPr/>
            <p:nvPr/>
          </p:nvGrpSpPr>
          <p:grpSpPr>
            <a:xfrm>
              <a:off x="1139780" y="2822889"/>
              <a:ext cx="7597820" cy="1063309"/>
              <a:chOff x="1139780" y="2790695"/>
              <a:chExt cx="4733934" cy="863208"/>
            </a:xfrm>
          </p:grpSpPr>
          <p:sp>
            <p:nvSpPr>
              <p:cNvPr id="18" name="Parallelogram 17"/>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t-BR" sz="3200" dirty="0">
                    <a:solidFill>
                      <a:srgbClr val="FF0000"/>
                    </a:solidFill>
                  </a:rPr>
                  <a:t>Tế bào bạch cầu.</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7" name="Parallelogram 6"/>
              <p:cNvSpPr/>
              <p:nvPr/>
            </p:nvSpPr>
            <p:spPr>
              <a:xfrm flipH="1">
                <a:off x="1147959" y="2790695"/>
                <a:ext cx="64668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98278" y="188375"/>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8" name="Left Bracket 57"/>
          <p:cNvSpPr/>
          <p:nvPr/>
        </p:nvSpPr>
        <p:spPr>
          <a:xfrm flipH="1">
            <a:off x="11800922" y="48278"/>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nvGrpSpPr>
          <p:cNvPr id="121" name="Group 120"/>
          <p:cNvGrpSpPr/>
          <p:nvPr/>
        </p:nvGrpSpPr>
        <p:grpSpPr>
          <a:xfrm>
            <a:off x="892104" y="3754631"/>
            <a:ext cx="8150296" cy="905217"/>
            <a:chOff x="1152909" y="2822887"/>
            <a:chExt cx="7623326" cy="1034324"/>
          </a:xfrm>
        </p:grpSpPr>
        <p:grpSp>
          <p:nvGrpSpPr>
            <p:cNvPr id="122" name="Group 121"/>
            <p:cNvGrpSpPr/>
            <p:nvPr/>
          </p:nvGrpSpPr>
          <p:grpSpPr>
            <a:xfrm>
              <a:off x="1152909" y="2822887"/>
              <a:ext cx="7623326" cy="1034324"/>
              <a:chOff x="1147960" y="2790695"/>
              <a:chExt cx="4749826" cy="839678"/>
            </a:xfrm>
          </p:grpSpPr>
          <p:sp>
            <p:nvSpPr>
              <p:cNvPr id="124" name="Parallelogram 123"/>
              <p:cNvSpPr/>
              <p:nvPr/>
            </p:nvSpPr>
            <p:spPr>
              <a:xfrm>
                <a:off x="1163852" y="307904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FF0000"/>
                    </a:solidFill>
                  </a:rPr>
                  <a:t>Tế bào hồng cầu.</a:t>
                </a:r>
                <a:r>
                  <a:rPr lang="en-US" sz="3200" dirty="0">
                    <a:solidFill>
                      <a:srgbClr val="FF0000"/>
                    </a:solidFill>
                    <a:latin typeface="Times New Roman" panose="02020603050405020304" pitchFamily="18" charset="0"/>
                    <a:ea typeface="Times New Roman" panose="02020603050405020304" pitchFamily="18" charset="0"/>
                  </a:rPr>
                  <a:t>.</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125" name="Parallelogram 124"/>
              <p:cNvSpPr/>
              <p:nvPr/>
            </p:nvSpPr>
            <p:spPr>
              <a:xfrm flipH="1">
                <a:off x="1147960" y="2790695"/>
                <a:ext cx="588256"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654686" y="4751215"/>
            <a:ext cx="8387713" cy="1048879"/>
            <a:chOff x="1152909" y="2822883"/>
            <a:chExt cx="11416464" cy="1198476"/>
          </a:xfrm>
        </p:grpSpPr>
        <p:grpSp>
          <p:nvGrpSpPr>
            <p:cNvPr id="128" name="Group 127"/>
            <p:cNvGrpSpPr/>
            <p:nvPr/>
          </p:nvGrpSpPr>
          <p:grpSpPr>
            <a:xfrm>
              <a:off x="1152909" y="2822883"/>
              <a:ext cx="11416464" cy="1198476"/>
              <a:chOff x="1147960" y="2790695"/>
              <a:chExt cx="7113196" cy="972940"/>
            </a:xfrm>
          </p:grpSpPr>
          <p:sp>
            <p:nvSpPr>
              <p:cNvPr id="130" name="Parallelogram 129"/>
              <p:cNvSpPr/>
              <p:nvPr/>
            </p:nvSpPr>
            <p:spPr>
              <a:xfrm>
                <a:off x="1257993" y="3124311"/>
                <a:ext cx="7003163" cy="63932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t-BR" sz="3200" dirty="0">
                    <a:solidFill>
                      <a:srgbClr val="FF0000"/>
                    </a:solidFill>
                  </a:rPr>
                  <a:t>Tế bào cơ.	</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131" name="Parallelogram 130"/>
              <p:cNvSpPr/>
              <p:nvPr/>
            </p:nvSpPr>
            <p:spPr>
              <a:xfrm flipH="1">
                <a:off x="1147960" y="2790695"/>
                <a:ext cx="160245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C</a:t>
                </a:r>
              </a:p>
            </p:txBody>
          </p:sp>
          <p:sp>
            <p:nvSpPr>
              <p:cNvPr id="132" name="Rectangle 131"/>
              <p:cNvSpPr/>
              <p:nvPr/>
            </p:nvSpPr>
            <p:spPr>
              <a:xfrm>
                <a:off x="3966293" y="2840845"/>
                <a:ext cx="3623142" cy="6386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9" name="Straight Connector 128"/>
            <p:cNvCxnSpPr/>
            <p:nvPr/>
          </p:nvCxnSpPr>
          <p:spPr>
            <a:xfrm>
              <a:off x="5997180" y="2822884"/>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8147" y="5825174"/>
            <a:ext cx="8089153"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FF0000"/>
                    </a:solidFill>
                  </a:rPr>
                  <a:t>Tế bào biểu bì.</a:t>
                </a:r>
                <a:endParaRPr lang="vi-VN" sz="3200" dirty="0">
                  <a:solidFill>
                    <a:srgbClr val="FF0000"/>
                  </a:solidFill>
                </a:endParaRPr>
              </a:p>
            </p:txBody>
          </p:sp>
          <p:sp>
            <p:nvSpPr>
              <p:cNvPr id="157" name="Parallelogram 156"/>
              <p:cNvSpPr/>
              <p:nvPr/>
            </p:nvSpPr>
            <p:spPr>
              <a:xfrm flipH="1">
                <a:off x="1147960" y="2790695"/>
                <a:ext cx="1046355"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48587" y="5311364"/>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2" name="Group 1"/>
          <p:cNvGrpSpPr/>
          <p:nvPr/>
        </p:nvGrpSpPr>
        <p:grpSpPr>
          <a:xfrm>
            <a:off x="209165" y="172674"/>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rgbClr val="008CF5"/>
                </a:solidFill>
                <a:latin typeface="#9Slide03 Oswald" panose="00000500000000000000" pitchFamily="2"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05575" y="267725"/>
              <a:ext cx="644340" cy="975214"/>
            </a:xfrm>
            <a:prstGeom prst="rect">
              <a:avLst/>
            </a:prstGeom>
            <a:noFill/>
          </p:spPr>
          <p:txBody>
            <a:bodyPr wrap="none" rtlCol="0">
              <a:spAutoFit/>
            </a:bodyPr>
            <a:lstStyle/>
            <a:p>
              <a:pPr algn="ctr">
                <a:defRPr/>
              </a:pPr>
              <a:r>
                <a:rPr lang="en-US" sz="5000" b="1" kern="0" dirty="0">
                  <a:solidFill>
                    <a:srgbClr val="008CF5"/>
                  </a:solidFill>
                  <a:latin typeface="#9Slide03 Oswald" panose="00000500000000000000" pitchFamily="2" charset="0"/>
                  <a:cs typeface="Arial" panose="020B0604020202020204" pitchFamily="34" charset="0"/>
                </a:rPr>
                <a:t>4</a:t>
              </a:r>
            </a:p>
          </p:txBody>
        </p:sp>
      </p:grpSp>
      <p:sp>
        <p:nvSpPr>
          <p:cNvPr id="62" name="Parallelogram 61"/>
          <p:cNvSpPr/>
          <p:nvPr/>
        </p:nvSpPr>
        <p:spPr>
          <a:xfrm flipH="1">
            <a:off x="10158201" y="6160130"/>
            <a:ext cx="1485899" cy="69787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dirty="0">
                <a:solidFill>
                  <a:srgbClr val="FF0000"/>
                </a:solidFill>
                <a:latin typeface="#9Slide03 Oswald" panose="00000500000000000000" pitchFamily="2" charset="0"/>
                <a:cs typeface="Arial" panose="020B0604020202020204" pitchFamily="34" charset="0"/>
              </a:rPr>
              <a:t>ANS</a:t>
            </a:r>
          </a:p>
        </p:txBody>
      </p:sp>
      <p:grpSp>
        <p:nvGrpSpPr>
          <p:cNvPr id="151" name="Group 150"/>
          <p:cNvGrpSpPr/>
          <p:nvPr/>
        </p:nvGrpSpPr>
        <p:grpSpPr>
          <a:xfrm>
            <a:off x="548587" y="4121514"/>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50" name="Group 149"/>
          <p:cNvGrpSpPr/>
          <p:nvPr/>
        </p:nvGrpSpPr>
        <p:grpSpPr>
          <a:xfrm>
            <a:off x="548587" y="3096762"/>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49" name="Group 148"/>
          <p:cNvGrpSpPr/>
          <p:nvPr/>
        </p:nvGrpSpPr>
        <p:grpSpPr>
          <a:xfrm>
            <a:off x="548587" y="1129067"/>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sp>
        <p:nvSpPr>
          <p:cNvPr id="64" name="Parallelogram 63"/>
          <p:cNvSpPr/>
          <p:nvPr/>
        </p:nvSpPr>
        <p:spPr>
          <a:xfrm flipH="1">
            <a:off x="10018501" y="5113264"/>
            <a:ext cx="1289462" cy="74244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kern="0" dirty="0">
                <a:solidFill>
                  <a:srgbClr val="FF0000"/>
                </a:solidFill>
                <a:latin typeface="#9Slide03 Oswald" panose="00000500000000000000" pitchFamily="2" charset="0"/>
                <a:cs typeface="Arial" panose="020B0604020202020204" pitchFamily="34" charset="0"/>
              </a:rPr>
              <a:t>TIME</a:t>
            </a:r>
          </a:p>
        </p:txBody>
      </p:sp>
      <p:grpSp>
        <p:nvGrpSpPr>
          <p:cNvPr id="148" name="Group 147"/>
          <p:cNvGrpSpPr/>
          <p:nvPr/>
        </p:nvGrpSpPr>
        <p:grpSpPr>
          <a:xfrm>
            <a:off x="19623" y="1271248"/>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10</a:t>
              </a:r>
            </a:p>
          </p:txBody>
        </p:sp>
      </p:grpSp>
      <p:grpSp>
        <p:nvGrpSpPr>
          <p:cNvPr id="165" name="Group 164"/>
          <p:cNvGrpSpPr/>
          <p:nvPr/>
        </p:nvGrpSpPr>
        <p:grpSpPr>
          <a:xfrm>
            <a:off x="19623" y="1271248"/>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9</a:t>
              </a:r>
            </a:p>
          </p:txBody>
        </p:sp>
      </p:grpSp>
      <p:grpSp>
        <p:nvGrpSpPr>
          <p:cNvPr id="168" name="Group 167"/>
          <p:cNvGrpSpPr/>
          <p:nvPr/>
        </p:nvGrpSpPr>
        <p:grpSpPr>
          <a:xfrm>
            <a:off x="19623" y="1271248"/>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8</a:t>
              </a:r>
            </a:p>
          </p:txBody>
        </p:sp>
      </p:grpSp>
      <p:grpSp>
        <p:nvGrpSpPr>
          <p:cNvPr id="171" name="Group 170"/>
          <p:cNvGrpSpPr/>
          <p:nvPr/>
        </p:nvGrpSpPr>
        <p:grpSpPr>
          <a:xfrm>
            <a:off x="19623" y="1271248"/>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7</a:t>
              </a:r>
            </a:p>
          </p:txBody>
        </p:sp>
      </p:grpSp>
      <p:grpSp>
        <p:nvGrpSpPr>
          <p:cNvPr id="174" name="Group 173"/>
          <p:cNvGrpSpPr/>
          <p:nvPr/>
        </p:nvGrpSpPr>
        <p:grpSpPr>
          <a:xfrm>
            <a:off x="19623" y="1271248"/>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6</a:t>
              </a:r>
            </a:p>
          </p:txBody>
        </p:sp>
      </p:grpSp>
      <p:grpSp>
        <p:nvGrpSpPr>
          <p:cNvPr id="177" name="Group 176"/>
          <p:cNvGrpSpPr/>
          <p:nvPr/>
        </p:nvGrpSpPr>
        <p:grpSpPr>
          <a:xfrm>
            <a:off x="19623" y="1271248"/>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5</a:t>
              </a:r>
            </a:p>
          </p:txBody>
        </p:sp>
      </p:grpSp>
      <p:grpSp>
        <p:nvGrpSpPr>
          <p:cNvPr id="180" name="Group 179"/>
          <p:cNvGrpSpPr/>
          <p:nvPr/>
        </p:nvGrpSpPr>
        <p:grpSpPr>
          <a:xfrm>
            <a:off x="19623" y="1271248"/>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4</a:t>
              </a:r>
            </a:p>
          </p:txBody>
        </p:sp>
      </p:grpSp>
      <p:grpSp>
        <p:nvGrpSpPr>
          <p:cNvPr id="183" name="Group 182"/>
          <p:cNvGrpSpPr/>
          <p:nvPr/>
        </p:nvGrpSpPr>
        <p:grpSpPr>
          <a:xfrm>
            <a:off x="19623" y="1271248"/>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3</a:t>
              </a:r>
            </a:p>
          </p:txBody>
        </p:sp>
      </p:grpSp>
      <p:grpSp>
        <p:nvGrpSpPr>
          <p:cNvPr id="186" name="Group 185"/>
          <p:cNvGrpSpPr/>
          <p:nvPr/>
        </p:nvGrpSpPr>
        <p:grpSpPr>
          <a:xfrm>
            <a:off x="19623" y="127124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2</a:t>
              </a:r>
            </a:p>
          </p:txBody>
        </p:sp>
      </p:grpSp>
      <p:grpSp>
        <p:nvGrpSpPr>
          <p:cNvPr id="189" name="Group 188"/>
          <p:cNvGrpSpPr/>
          <p:nvPr/>
        </p:nvGrpSpPr>
        <p:grpSpPr>
          <a:xfrm>
            <a:off x="19623" y="1271248"/>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1</a:t>
              </a:r>
            </a:p>
          </p:txBody>
        </p:sp>
      </p:grpSp>
      <p:grpSp>
        <p:nvGrpSpPr>
          <p:cNvPr id="192" name="Group 191"/>
          <p:cNvGrpSpPr/>
          <p:nvPr/>
        </p:nvGrpSpPr>
        <p:grpSpPr>
          <a:xfrm>
            <a:off x="19623" y="1271248"/>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FF00"/>
                  </a:solidFill>
                  <a:latin typeface="#9Slide03 Oswald" panose="00000500000000000000" pitchFamily="2" charset="0"/>
                  <a:cs typeface="Arial" panose="020B0604020202020204" pitchFamily="34" charset="0"/>
                </a:rPr>
                <a:t>0</a:t>
              </a:r>
            </a:p>
          </p:txBody>
        </p:sp>
      </p:grpSp>
      <p:sp>
        <p:nvSpPr>
          <p:cNvPr id="195" name="Left Brace 194"/>
          <p:cNvSpPr/>
          <p:nvPr/>
        </p:nvSpPr>
        <p:spPr>
          <a:xfrm rot="16200000">
            <a:off x="538388" y="194591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196" name="Left Brace 195"/>
          <p:cNvSpPr/>
          <p:nvPr/>
        </p:nvSpPr>
        <p:spPr>
          <a:xfrm rot="5400000">
            <a:off x="536010" y="52392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80" name="Parallelogram 79"/>
          <p:cNvSpPr/>
          <p:nvPr/>
        </p:nvSpPr>
        <p:spPr>
          <a:xfrm>
            <a:off x="1599471" y="2589994"/>
            <a:ext cx="7813913" cy="1019206"/>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kern="0" dirty="0">
              <a:solidFill>
                <a:sysClr val="windowText" lastClr="000000"/>
              </a:solidFill>
              <a:latin typeface="#9Slide03 Oswal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28304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nodeType="afterEffect">
                                  <p:stCondLst>
                                    <p:cond delay="500"/>
                                  </p:stCondLst>
                                  <p:childTnLst>
                                    <p:set>
                                      <p:cBhvr>
                                        <p:cTn id="92" dur="1" fill="hold">
                                          <p:stCondLst>
                                            <p:cond delay="0"/>
                                          </p:stCondLst>
                                        </p:cTn>
                                        <p:tgtEl>
                                          <p:spTgt spid="148"/>
                                        </p:tgtEl>
                                        <p:attrNameLst>
                                          <p:attrName>style.visibility</p:attrName>
                                        </p:attrNameLst>
                                      </p:cBhvr>
                                      <p:to>
                                        <p:strVal val="visible"/>
                                      </p:to>
                                    </p:set>
                                    <p:animEffect transition="in" filter="randombar(horizontal)">
                                      <p:cBhvr>
                                        <p:cTn id="93" dur="500"/>
                                        <p:tgtEl>
                                          <p:spTgt spid="148"/>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300"/>
                            </p:stCondLst>
                            <p:childTnLst>
                              <p:par>
                                <p:cTn id="95" presetID="14" presetClass="entr" presetSubtype="10" fill="hold" nodeType="afterEffect">
                                  <p:stCondLst>
                                    <p:cond delay="500"/>
                                  </p:stCondLst>
                                  <p:childTnLst>
                                    <p:set>
                                      <p:cBhvr>
                                        <p:cTn id="96" dur="1" fill="hold">
                                          <p:stCondLst>
                                            <p:cond delay="0"/>
                                          </p:stCondLst>
                                        </p:cTn>
                                        <p:tgtEl>
                                          <p:spTgt spid="165"/>
                                        </p:tgtEl>
                                        <p:attrNameLst>
                                          <p:attrName>style.visibility</p:attrName>
                                        </p:attrNameLst>
                                      </p:cBhvr>
                                      <p:to>
                                        <p:strVal val="visible"/>
                                      </p:to>
                                    </p:set>
                                    <p:animEffect transition="in" filter="randombar(horizontal)">
                                      <p:cBhvr>
                                        <p:cTn id="97" dur="500"/>
                                        <p:tgtEl>
                                          <p:spTgt spid="165"/>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300"/>
                            </p:stCondLst>
                            <p:childTnLst>
                              <p:par>
                                <p:cTn id="99" presetID="14" presetClass="entr" presetSubtype="10" fill="hold" nodeType="afterEffect">
                                  <p:stCondLst>
                                    <p:cond delay="500"/>
                                  </p:stCondLst>
                                  <p:childTnLst>
                                    <p:set>
                                      <p:cBhvr>
                                        <p:cTn id="100" dur="1" fill="hold">
                                          <p:stCondLst>
                                            <p:cond delay="0"/>
                                          </p:stCondLst>
                                        </p:cTn>
                                        <p:tgtEl>
                                          <p:spTgt spid="168"/>
                                        </p:tgtEl>
                                        <p:attrNameLst>
                                          <p:attrName>style.visibility</p:attrName>
                                        </p:attrNameLst>
                                      </p:cBhvr>
                                      <p:to>
                                        <p:strVal val="visible"/>
                                      </p:to>
                                    </p:set>
                                    <p:animEffect transition="in" filter="randombar(horizontal)">
                                      <p:cBhvr>
                                        <p:cTn id="101" dur="500"/>
                                        <p:tgtEl>
                                          <p:spTgt spid="168"/>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300"/>
                            </p:stCondLst>
                            <p:childTnLst>
                              <p:par>
                                <p:cTn id="103" presetID="14" presetClass="entr" presetSubtype="10" fill="hold" nodeType="afterEffect">
                                  <p:stCondLst>
                                    <p:cond delay="500"/>
                                  </p:stCondLst>
                                  <p:childTnLst>
                                    <p:set>
                                      <p:cBhvr>
                                        <p:cTn id="104" dur="1" fill="hold">
                                          <p:stCondLst>
                                            <p:cond delay="0"/>
                                          </p:stCondLst>
                                        </p:cTn>
                                        <p:tgtEl>
                                          <p:spTgt spid="171"/>
                                        </p:tgtEl>
                                        <p:attrNameLst>
                                          <p:attrName>style.visibility</p:attrName>
                                        </p:attrNameLst>
                                      </p:cBhvr>
                                      <p:to>
                                        <p:strVal val="visible"/>
                                      </p:to>
                                    </p:set>
                                    <p:animEffect transition="in" filter="randombar(horizontal)">
                                      <p:cBhvr>
                                        <p:cTn id="105" dur="500"/>
                                        <p:tgtEl>
                                          <p:spTgt spid="171"/>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300"/>
                            </p:stCondLst>
                            <p:childTnLst>
                              <p:par>
                                <p:cTn id="107" presetID="14" presetClass="entr" presetSubtype="10" fill="hold" nodeType="afterEffect">
                                  <p:stCondLst>
                                    <p:cond delay="500"/>
                                  </p:stCondLst>
                                  <p:childTnLst>
                                    <p:set>
                                      <p:cBhvr>
                                        <p:cTn id="108" dur="1" fill="hold">
                                          <p:stCondLst>
                                            <p:cond delay="0"/>
                                          </p:stCondLst>
                                        </p:cTn>
                                        <p:tgtEl>
                                          <p:spTgt spid="174"/>
                                        </p:tgtEl>
                                        <p:attrNameLst>
                                          <p:attrName>style.visibility</p:attrName>
                                        </p:attrNameLst>
                                      </p:cBhvr>
                                      <p:to>
                                        <p:strVal val="visible"/>
                                      </p:to>
                                    </p:set>
                                    <p:animEffect transition="in" filter="randombar(horizontal)">
                                      <p:cBhvr>
                                        <p:cTn id="109" dur="500"/>
                                        <p:tgtEl>
                                          <p:spTgt spid="174"/>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300"/>
                            </p:stCondLst>
                            <p:childTnLst>
                              <p:par>
                                <p:cTn id="111" presetID="14" presetClass="entr" presetSubtype="10" fill="hold" nodeType="afterEffect">
                                  <p:stCondLst>
                                    <p:cond delay="500"/>
                                  </p:stCondLst>
                                  <p:childTnLst>
                                    <p:set>
                                      <p:cBhvr>
                                        <p:cTn id="112" dur="1" fill="hold">
                                          <p:stCondLst>
                                            <p:cond delay="0"/>
                                          </p:stCondLst>
                                        </p:cTn>
                                        <p:tgtEl>
                                          <p:spTgt spid="177"/>
                                        </p:tgtEl>
                                        <p:attrNameLst>
                                          <p:attrName>style.visibility</p:attrName>
                                        </p:attrNameLst>
                                      </p:cBhvr>
                                      <p:to>
                                        <p:strVal val="visible"/>
                                      </p:to>
                                    </p:set>
                                    <p:animEffect transition="in" filter="randombar(horizontal)">
                                      <p:cBhvr>
                                        <p:cTn id="113" dur="500"/>
                                        <p:tgtEl>
                                          <p:spTgt spid="177"/>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300"/>
                            </p:stCondLst>
                            <p:childTnLst>
                              <p:par>
                                <p:cTn id="115" presetID="14" presetClass="entr" presetSubtype="10" fill="hold" nodeType="afterEffect">
                                  <p:stCondLst>
                                    <p:cond delay="500"/>
                                  </p:stCondLst>
                                  <p:childTnLst>
                                    <p:set>
                                      <p:cBhvr>
                                        <p:cTn id="116" dur="1" fill="hold">
                                          <p:stCondLst>
                                            <p:cond delay="0"/>
                                          </p:stCondLst>
                                        </p:cTn>
                                        <p:tgtEl>
                                          <p:spTgt spid="180"/>
                                        </p:tgtEl>
                                        <p:attrNameLst>
                                          <p:attrName>style.visibility</p:attrName>
                                        </p:attrNameLst>
                                      </p:cBhvr>
                                      <p:to>
                                        <p:strVal val="visible"/>
                                      </p:to>
                                    </p:set>
                                    <p:animEffect transition="in" filter="randombar(horizontal)">
                                      <p:cBhvr>
                                        <p:cTn id="117" dur="500"/>
                                        <p:tgtEl>
                                          <p:spTgt spid="180"/>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300"/>
                            </p:stCondLst>
                            <p:childTnLst>
                              <p:par>
                                <p:cTn id="119" presetID="14" presetClass="entr" presetSubtype="10" fill="hold" nodeType="afterEffect">
                                  <p:stCondLst>
                                    <p:cond delay="500"/>
                                  </p:stCondLst>
                                  <p:childTnLst>
                                    <p:set>
                                      <p:cBhvr>
                                        <p:cTn id="120" dur="1" fill="hold">
                                          <p:stCondLst>
                                            <p:cond delay="0"/>
                                          </p:stCondLst>
                                        </p:cTn>
                                        <p:tgtEl>
                                          <p:spTgt spid="183"/>
                                        </p:tgtEl>
                                        <p:attrNameLst>
                                          <p:attrName>style.visibility</p:attrName>
                                        </p:attrNameLst>
                                      </p:cBhvr>
                                      <p:to>
                                        <p:strVal val="visible"/>
                                      </p:to>
                                    </p:set>
                                    <p:animEffect transition="in" filter="randombar(horizontal)">
                                      <p:cBhvr>
                                        <p:cTn id="121" dur="500"/>
                                        <p:tgtEl>
                                          <p:spTgt spid="183"/>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300"/>
                            </p:stCondLst>
                            <p:childTnLst>
                              <p:par>
                                <p:cTn id="123" presetID="14" presetClass="entr" presetSubtype="10" fill="hold" nodeType="afterEffect">
                                  <p:stCondLst>
                                    <p:cond delay="500"/>
                                  </p:stCondLst>
                                  <p:childTnLst>
                                    <p:set>
                                      <p:cBhvr>
                                        <p:cTn id="124" dur="1" fill="hold">
                                          <p:stCondLst>
                                            <p:cond delay="0"/>
                                          </p:stCondLst>
                                        </p:cTn>
                                        <p:tgtEl>
                                          <p:spTgt spid="186"/>
                                        </p:tgtEl>
                                        <p:attrNameLst>
                                          <p:attrName>style.visibility</p:attrName>
                                        </p:attrNameLst>
                                      </p:cBhvr>
                                      <p:to>
                                        <p:strVal val="visible"/>
                                      </p:to>
                                    </p:set>
                                    <p:animEffect transition="in" filter="randombar(horizontal)">
                                      <p:cBhvr>
                                        <p:cTn id="125" dur="500"/>
                                        <p:tgtEl>
                                          <p:spTgt spid="186"/>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300"/>
                            </p:stCondLst>
                            <p:childTnLst>
                              <p:par>
                                <p:cTn id="127" presetID="14" presetClass="entr" presetSubtype="10" fill="hold" nodeType="afterEffect">
                                  <p:stCondLst>
                                    <p:cond delay="500"/>
                                  </p:stCondLst>
                                  <p:childTnLst>
                                    <p:set>
                                      <p:cBhvr>
                                        <p:cTn id="128" dur="1" fill="hold">
                                          <p:stCondLst>
                                            <p:cond delay="0"/>
                                          </p:stCondLst>
                                        </p:cTn>
                                        <p:tgtEl>
                                          <p:spTgt spid="189"/>
                                        </p:tgtEl>
                                        <p:attrNameLst>
                                          <p:attrName>style.visibility</p:attrName>
                                        </p:attrNameLst>
                                      </p:cBhvr>
                                      <p:to>
                                        <p:strVal val="visible"/>
                                      </p:to>
                                    </p:set>
                                    <p:animEffect transition="in" filter="randombar(horizontal)">
                                      <p:cBhvr>
                                        <p:cTn id="129" dur="500"/>
                                        <p:tgtEl>
                                          <p:spTgt spid="189"/>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300"/>
                            </p:stCondLst>
                            <p:childTnLst>
                              <p:par>
                                <p:cTn id="131" presetID="14" presetClass="entr" presetSubtype="10" fill="hold" nodeType="afterEffect">
                                  <p:stCondLst>
                                    <p:cond delay="500"/>
                                  </p:stCondLst>
                                  <p:childTnLst>
                                    <p:set>
                                      <p:cBhvr>
                                        <p:cTn id="132" dur="1" fill="hold">
                                          <p:stCondLst>
                                            <p:cond delay="0"/>
                                          </p:stCondLst>
                                        </p:cTn>
                                        <p:tgtEl>
                                          <p:spTgt spid="192"/>
                                        </p:tgtEl>
                                        <p:attrNameLst>
                                          <p:attrName>style.visibility</p:attrName>
                                        </p:attrNameLst>
                                      </p:cBhvr>
                                      <p:to>
                                        <p:strVal val="visible"/>
                                      </p:to>
                                    </p:set>
                                    <p:animEffect transition="in" filter="randombar(horizontal)">
                                      <p:cBhvr>
                                        <p:cTn id="133" dur="500"/>
                                        <p:tgtEl>
                                          <p:spTgt spid="192"/>
                                        </p:tgtEl>
                                      </p:cBhvr>
                                    </p:animEffect>
                                  </p:childTnLst>
                                  <p:subTnLst>
                                    <p:audio>
                                      <p:cMediaNode>
                                        <p:cTn display="0" masterRel="sameClick">
                                          <p:stCondLst>
                                            <p:cond evt="begin" delay="0">
                                              <p:tn val="13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195" grpId="0" animBg="1"/>
      <p:bldP spid="196" grpId="0" animBg="1"/>
      <p:bldP spid="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82" y="-8387"/>
            <a:ext cx="12187269" cy="6858767"/>
          </a:xfrm>
          <a:prstGeom prst="rect">
            <a:avLst/>
          </a:prstGeom>
        </p:spPr>
      </p:pic>
      <p:pic>
        <p:nvPicPr>
          <p:cNvPr id="2" name="Picture 1"/>
          <p:cNvPicPr>
            <a:picLocks noChangeAspect="1"/>
          </p:cNvPicPr>
          <p:nvPr/>
        </p:nvPicPr>
        <p:blipFill>
          <a:blip r:embed="rId6"/>
          <a:stretch>
            <a:fillRect/>
          </a:stretch>
        </p:blipFill>
        <p:spPr>
          <a:xfrm>
            <a:off x="4350830" y="1041224"/>
            <a:ext cx="7245557" cy="4674928"/>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8784" y="713609"/>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4698" y="1001659"/>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0076" y="718837"/>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8648" y="2986339"/>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8971" y="3375240"/>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01980" y="2993088"/>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599" y="-932597"/>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41" name="mau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10612" y="625177"/>
            <a:ext cx="2639810" cy="2639810"/>
          </a:xfrm>
          <a:prstGeom prst="rect">
            <a:avLst/>
          </a:prstGeom>
        </p:spPr>
      </p:pic>
      <p:pic>
        <p:nvPicPr>
          <p:cNvPr id="144" name="mau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66416" y="2924884"/>
            <a:ext cx="2651990" cy="2651990"/>
          </a:xfrm>
          <a:prstGeom prst="rect">
            <a:avLst/>
          </a:prstGeom>
        </p:spPr>
      </p:pic>
      <p:pic>
        <p:nvPicPr>
          <p:cNvPr id="139" name="mau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94724" y="687787"/>
            <a:ext cx="2651990" cy="265199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207429" y="2984957"/>
            <a:ext cx="2651990" cy="2651990"/>
          </a:xfrm>
          <a:prstGeom prst="rect">
            <a:avLst/>
          </a:prstGeom>
        </p:spPr>
      </p:pic>
      <p:pic>
        <p:nvPicPr>
          <p:cNvPr id="140" name="mau2">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897605" y="1019391"/>
            <a:ext cx="2633741" cy="2639810"/>
          </a:xfrm>
          <a:prstGeom prst="rect">
            <a:avLst/>
          </a:prstGeom>
        </p:spPr>
      </p:pic>
      <p:pic>
        <p:nvPicPr>
          <p:cNvPr id="143" name="mau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68422" y="3364730"/>
            <a:ext cx="2633741" cy="263981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95016" y="426524"/>
            <a:ext cx="10096958" cy="184778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spcAft>
                <a:spcPts val="0"/>
              </a:spcAft>
            </a:pPr>
            <a:endParaRPr lang="en-US" sz="3200" b="1" dirty="0">
              <a:solidFill>
                <a:srgbClr val="FF0000"/>
              </a:solidFill>
              <a:latin typeface="Times New Roman" panose="02020603050405020304" pitchFamily="18" charset="0"/>
              <a:ea typeface="Times New Roman" panose="02020603050405020304" pitchFamily="18" charset="0"/>
            </a:endParaRPr>
          </a:p>
          <a:p>
            <a:pPr algn="ctr">
              <a:spcAft>
                <a:spcPts val="0"/>
              </a:spcAft>
            </a:pPr>
            <a:r>
              <a:rPr lang="pt-BR" sz="3200" b="1" dirty="0">
                <a:solidFill>
                  <a:srgbClr val="FF0000"/>
                </a:solidFill>
                <a:latin typeface="Times New Roman" panose="02020603050405020304" pitchFamily="18" charset="0"/>
                <a:ea typeface="Times New Roman" panose="02020603050405020304" pitchFamily="18" charset="0"/>
              </a:rPr>
              <a:t>Tế bào nào trong các tế bào sau đây của cơ thể người có nhiều ti thể nhất?</a:t>
            </a:r>
            <a:endParaRPr lang="vi-VN" sz="3200" dirty="0">
              <a:solidFill>
                <a:srgbClr val="FF0000"/>
              </a:solidFill>
            </a:endParaRPr>
          </a:p>
        </p:txBody>
      </p:sp>
      <p:grpSp>
        <p:nvGrpSpPr>
          <p:cNvPr id="69" name="Group 68"/>
          <p:cNvGrpSpPr/>
          <p:nvPr/>
        </p:nvGrpSpPr>
        <p:grpSpPr>
          <a:xfrm>
            <a:off x="872544" y="2643498"/>
            <a:ext cx="8360356" cy="930585"/>
            <a:chOff x="1139780" y="2822889"/>
            <a:chExt cx="7597820" cy="1063309"/>
          </a:xfrm>
        </p:grpSpPr>
        <p:grpSp>
          <p:nvGrpSpPr>
            <p:cNvPr id="23" name="Group 22"/>
            <p:cNvGrpSpPr/>
            <p:nvPr/>
          </p:nvGrpSpPr>
          <p:grpSpPr>
            <a:xfrm>
              <a:off x="1139780" y="2822889"/>
              <a:ext cx="7597820" cy="1063309"/>
              <a:chOff x="1139780" y="2790695"/>
              <a:chExt cx="4733934" cy="863208"/>
            </a:xfrm>
          </p:grpSpPr>
          <p:sp>
            <p:nvSpPr>
              <p:cNvPr id="18" name="Parallelogram 17"/>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t-BR" sz="3200" dirty="0">
                    <a:solidFill>
                      <a:srgbClr val="FF0000"/>
                    </a:solidFill>
                  </a:rPr>
                  <a:t>Tế bào biểu bì.</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7" name="Parallelogram 6"/>
              <p:cNvSpPr/>
              <p:nvPr/>
            </p:nvSpPr>
            <p:spPr>
              <a:xfrm flipH="1">
                <a:off x="1147959" y="2790695"/>
                <a:ext cx="64668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98278" y="188375"/>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8" name="Left Bracket 57"/>
          <p:cNvSpPr/>
          <p:nvPr/>
        </p:nvSpPr>
        <p:spPr>
          <a:xfrm flipH="1">
            <a:off x="11800922" y="48278"/>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nvGrpSpPr>
          <p:cNvPr id="121" name="Group 120"/>
          <p:cNvGrpSpPr/>
          <p:nvPr/>
        </p:nvGrpSpPr>
        <p:grpSpPr>
          <a:xfrm>
            <a:off x="892104" y="3754631"/>
            <a:ext cx="8150296" cy="905217"/>
            <a:chOff x="1152909" y="2822887"/>
            <a:chExt cx="7623326" cy="1034324"/>
          </a:xfrm>
        </p:grpSpPr>
        <p:grpSp>
          <p:nvGrpSpPr>
            <p:cNvPr id="122" name="Group 121"/>
            <p:cNvGrpSpPr/>
            <p:nvPr/>
          </p:nvGrpSpPr>
          <p:grpSpPr>
            <a:xfrm>
              <a:off x="1152909" y="2822887"/>
              <a:ext cx="7623326" cy="1034324"/>
              <a:chOff x="1147960" y="2790695"/>
              <a:chExt cx="4749826" cy="839678"/>
            </a:xfrm>
          </p:grpSpPr>
          <p:sp>
            <p:nvSpPr>
              <p:cNvPr id="124" name="Parallelogram 123"/>
              <p:cNvSpPr/>
              <p:nvPr/>
            </p:nvSpPr>
            <p:spPr>
              <a:xfrm>
                <a:off x="1163852" y="307904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FF0000"/>
                    </a:solidFill>
                  </a:rPr>
                  <a:t>Tế bào hồng cầu.</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125" name="Parallelogram 124"/>
              <p:cNvSpPr/>
              <p:nvPr/>
            </p:nvSpPr>
            <p:spPr>
              <a:xfrm flipH="1">
                <a:off x="1147960" y="2790695"/>
                <a:ext cx="588256"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654686" y="4751215"/>
            <a:ext cx="8387713" cy="1048879"/>
            <a:chOff x="1152909" y="2822883"/>
            <a:chExt cx="11416464" cy="1198476"/>
          </a:xfrm>
        </p:grpSpPr>
        <p:grpSp>
          <p:nvGrpSpPr>
            <p:cNvPr id="128" name="Group 127"/>
            <p:cNvGrpSpPr/>
            <p:nvPr/>
          </p:nvGrpSpPr>
          <p:grpSpPr>
            <a:xfrm>
              <a:off x="1152909" y="2822883"/>
              <a:ext cx="11416464" cy="1198476"/>
              <a:chOff x="1147960" y="2790695"/>
              <a:chExt cx="7113196" cy="972940"/>
            </a:xfrm>
          </p:grpSpPr>
          <p:sp>
            <p:nvSpPr>
              <p:cNvPr id="130" name="Parallelogram 129"/>
              <p:cNvSpPr/>
              <p:nvPr/>
            </p:nvSpPr>
            <p:spPr>
              <a:xfrm>
                <a:off x="1257993" y="3124311"/>
                <a:ext cx="7003163" cy="63932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t-BR" sz="3200" dirty="0">
                    <a:solidFill>
                      <a:srgbClr val="FF0000"/>
                    </a:solidFill>
                  </a:rPr>
                  <a:t>Tế bào tim.	</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131" name="Parallelogram 130"/>
              <p:cNvSpPr/>
              <p:nvPr/>
            </p:nvSpPr>
            <p:spPr>
              <a:xfrm flipH="1">
                <a:off x="1147960" y="2790695"/>
                <a:ext cx="160245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C</a:t>
                </a:r>
              </a:p>
            </p:txBody>
          </p:sp>
          <p:sp>
            <p:nvSpPr>
              <p:cNvPr id="132" name="Rectangle 131"/>
              <p:cNvSpPr/>
              <p:nvPr/>
            </p:nvSpPr>
            <p:spPr>
              <a:xfrm>
                <a:off x="3966293" y="2840845"/>
                <a:ext cx="3623142" cy="6386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9" name="Straight Connector 128"/>
            <p:cNvCxnSpPr/>
            <p:nvPr/>
          </p:nvCxnSpPr>
          <p:spPr>
            <a:xfrm>
              <a:off x="5997180" y="2822884"/>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8147" y="5825174"/>
            <a:ext cx="8089153"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FF0000"/>
                    </a:solidFill>
                  </a:rPr>
                  <a:t>Tế bào xương</a:t>
                </a:r>
                <a:endParaRPr lang="vi-VN" sz="3200" dirty="0">
                  <a:solidFill>
                    <a:srgbClr val="FF0000"/>
                  </a:solidFill>
                </a:endParaRPr>
              </a:p>
            </p:txBody>
          </p:sp>
          <p:sp>
            <p:nvSpPr>
              <p:cNvPr id="157" name="Parallelogram 156"/>
              <p:cNvSpPr/>
              <p:nvPr/>
            </p:nvSpPr>
            <p:spPr>
              <a:xfrm flipH="1">
                <a:off x="1147960" y="2790695"/>
                <a:ext cx="1046355"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48587" y="5311364"/>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2" name="Group 1"/>
          <p:cNvGrpSpPr/>
          <p:nvPr/>
        </p:nvGrpSpPr>
        <p:grpSpPr>
          <a:xfrm>
            <a:off x="209165" y="172674"/>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rgbClr val="008CF5"/>
                </a:solidFill>
                <a:latin typeface="#9Slide03 Oswald" panose="00000500000000000000" pitchFamily="2"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05575" y="267725"/>
              <a:ext cx="644340" cy="975214"/>
            </a:xfrm>
            <a:prstGeom prst="rect">
              <a:avLst/>
            </a:prstGeom>
            <a:noFill/>
          </p:spPr>
          <p:txBody>
            <a:bodyPr wrap="none" rtlCol="0">
              <a:spAutoFit/>
            </a:bodyPr>
            <a:lstStyle/>
            <a:p>
              <a:pPr algn="ctr">
                <a:defRPr/>
              </a:pPr>
              <a:r>
                <a:rPr lang="en-US" sz="5000" b="1" kern="0" dirty="0">
                  <a:solidFill>
                    <a:srgbClr val="008CF5"/>
                  </a:solidFill>
                  <a:latin typeface="#9Slide03 Oswald" panose="00000500000000000000" pitchFamily="2" charset="0"/>
                  <a:cs typeface="Arial" panose="020B0604020202020204" pitchFamily="34" charset="0"/>
                </a:rPr>
                <a:t>5</a:t>
              </a:r>
            </a:p>
          </p:txBody>
        </p:sp>
      </p:grpSp>
      <p:sp>
        <p:nvSpPr>
          <p:cNvPr id="62" name="Parallelogram 61"/>
          <p:cNvSpPr/>
          <p:nvPr/>
        </p:nvSpPr>
        <p:spPr>
          <a:xfrm flipH="1">
            <a:off x="10158201" y="6160130"/>
            <a:ext cx="1485899" cy="69787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dirty="0">
                <a:solidFill>
                  <a:srgbClr val="FF0000"/>
                </a:solidFill>
                <a:latin typeface="#9Slide03 Oswald" panose="00000500000000000000" pitchFamily="2" charset="0"/>
                <a:cs typeface="Arial" panose="020B0604020202020204" pitchFamily="34" charset="0"/>
              </a:rPr>
              <a:t>ANS</a:t>
            </a:r>
          </a:p>
        </p:txBody>
      </p:sp>
      <p:grpSp>
        <p:nvGrpSpPr>
          <p:cNvPr id="151" name="Group 150"/>
          <p:cNvGrpSpPr/>
          <p:nvPr/>
        </p:nvGrpSpPr>
        <p:grpSpPr>
          <a:xfrm>
            <a:off x="548587" y="4121514"/>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50" name="Group 149"/>
          <p:cNvGrpSpPr/>
          <p:nvPr/>
        </p:nvGrpSpPr>
        <p:grpSpPr>
          <a:xfrm>
            <a:off x="548587" y="3096762"/>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49" name="Group 148"/>
          <p:cNvGrpSpPr/>
          <p:nvPr/>
        </p:nvGrpSpPr>
        <p:grpSpPr>
          <a:xfrm>
            <a:off x="548587" y="1129067"/>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sp>
        <p:nvSpPr>
          <p:cNvPr id="64" name="Parallelogram 63"/>
          <p:cNvSpPr/>
          <p:nvPr/>
        </p:nvSpPr>
        <p:spPr>
          <a:xfrm flipH="1">
            <a:off x="10018501" y="5113264"/>
            <a:ext cx="1289462" cy="74244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kern="0" dirty="0">
                <a:solidFill>
                  <a:srgbClr val="FF0000"/>
                </a:solidFill>
                <a:latin typeface="#9Slide03 Oswald" panose="00000500000000000000" pitchFamily="2" charset="0"/>
                <a:cs typeface="Arial" panose="020B0604020202020204" pitchFamily="34" charset="0"/>
              </a:rPr>
              <a:t>TIME</a:t>
            </a:r>
          </a:p>
        </p:txBody>
      </p:sp>
      <p:grpSp>
        <p:nvGrpSpPr>
          <p:cNvPr id="148" name="Group 147"/>
          <p:cNvGrpSpPr/>
          <p:nvPr/>
        </p:nvGrpSpPr>
        <p:grpSpPr>
          <a:xfrm>
            <a:off x="19623" y="1271248"/>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10</a:t>
              </a:r>
            </a:p>
          </p:txBody>
        </p:sp>
      </p:grpSp>
      <p:grpSp>
        <p:nvGrpSpPr>
          <p:cNvPr id="165" name="Group 164"/>
          <p:cNvGrpSpPr/>
          <p:nvPr/>
        </p:nvGrpSpPr>
        <p:grpSpPr>
          <a:xfrm>
            <a:off x="19623" y="1271248"/>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9</a:t>
              </a:r>
            </a:p>
          </p:txBody>
        </p:sp>
      </p:grpSp>
      <p:grpSp>
        <p:nvGrpSpPr>
          <p:cNvPr id="168" name="Group 167"/>
          <p:cNvGrpSpPr/>
          <p:nvPr/>
        </p:nvGrpSpPr>
        <p:grpSpPr>
          <a:xfrm>
            <a:off x="19623" y="1271248"/>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8</a:t>
              </a:r>
            </a:p>
          </p:txBody>
        </p:sp>
      </p:grpSp>
      <p:grpSp>
        <p:nvGrpSpPr>
          <p:cNvPr id="171" name="Group 170"/>
          <p:cNvGrpSpPr/>
          <p:nvPr/>
        </p:nvGrpSpPr>
        <p:grpSpPr>
          <a:xfrm>
            <a:off x="19623" y="1271248"/>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7</a:t>
              </a:r>
            </a:p>
          </p:txBody>
        </p:sp>
      </p:grpSp>
      <p:grpSp>
        <p:nvGrpSpPr>
          <p:cNvPr id="174" name="Group 173"/>
          <p:cNvGrpSpPr/>
          <p:nvPr/>
        </p:nvGrpSpPr>
        <p:grpSpPr>
          <a:xfrm>
            <a:off x="19623" y="1271248"/>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6</a:t>
              </a:r>
            </a:p>
          </p:txBody>
        </p:sp>
      </p:grpSp>
      <p:grpSp>
        <p:nvGrpSpPr>
          <p:cNvPr id="177" name="Group 176"/>
          <p:cNvGrpSpPr/>
          <p:nvPr/>
        </p:nvGrpSpPr>
        <p:grpSpPr>
          <a:xfrm>
            <a:off x="19623" y="1271248"/>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5</a:t>
              </a:r>
            </a:p>
          </p:txBody>
        </p:sp>
      </p:grpSp>
      <p:grpSp>
        <p:nvGrpSpPr>
          <p:cNvPr id="180" name="Group 179"/>
          <p:cNvGrpSpPr/>
          <p:nvPr/>
        </p:nvGrpSpPr>
        <p:grpSpPr>
          <a:xfrm>
            <a:off x="19623" y="1271248"/>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4</a:t>
              </a:r>
            </a:p>
          </p:txBody>
        </p:sp>
      </p:grpSp>
      <p:grpSp>
        <p:nvGrpSpPr>
          <p:cNvPr id="183" name="Group 182"/>
          <p:cNvGrpSpPr/>
          <p:nvPr/>
        </p:nvGrpSpPr>
        <p:grpSpPr>
          <a:xfrm>
            <a:off x="19623" y="1271248"/>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3</a:t>
              </a:r>
            </a:p>
          </p:txBody>
        </p:sp>
      </p:grpSp>
      <p:grpSp>
        <p:nvGrpSpPr>
          <p:cNvPr id="186" name="Group 185"/>
          <p:cNvGrpSpPr/>
          <p:nvPr/>
        </p:nvGrpSpPr>
        <p:grpSpPr>
          <a:xfrm>
            <a:off x="19623" y="127124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2</a:t>
              </a:r>
            </a:p>
          </p:txBody>
        </p:sp>
      </p:grpSp>
      <p:grpSp>
        <p:nvGrpSpPr>
          <p:cNvPr id="189" name="Group 188"/>
          <p:cNvGrpSpPr/>
          <p:nvPr/>
        </p:nvGrpSpPr>
        <p:grpSpPr>
          <a:xfrm>
            <a:off x="19623" y="1271248"/>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1</a:t>
              </a:r>
            </a:p>
          </p:txBody>
        </p:sp>
      </p:grpSp>
      <p:grpSp>
        <p:nvGrpSpPr>
          <p:cNvPr id="192" name="Group 191"/>
          <p:cNvGrpSpPr/>
          <p:nvPr/>
        </p:nvGrpSpPr>
        <p:grpSpPr>
          <a:xfrm>
            <a:off x="19623" y="1271248"/>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FF00"/>
                  </a:solidFill>
                  <a:latin typeface="#9Slide03 Oswald" panose="00000500000000000000" pitchFamily="2" charset="0"/>
                  <a:cs typeface="Arial" panose="020B0604020202020204" pitchFamily="34" charset="0"/>
                </a:rPr>
                <a:t>0</a:t>
              </a:r>
            </a:p>
          </p:txBody>
        </p:sp>
      </p:grpSp>
      <p:sp>
        <p:nvSpPr>
          <p:cNvPr id="195" name="Left Brace 194"/>
          <p:cNvSpPr/>
          <p:nvPr/>
        </p:nvSpPr>
        <p:spPr>
          <a:xfrm rot="16200000">
            <a:off x="538388" y="194591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196" name="Left Brace 195"/>
          <p:cNvSpPr/>
          <p:nvPr/>
        </p:nvSpPr>
        <p:spPr>
          <a:xfrm rot="5400000">
            <a:off x="536010" y="52392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80" name="Parallelogram 79"/>
          <p:cNvSpPr/>
          <p:nvPr/>
        </p:nvSpPr>
        <p:spPr>
          <a:xfrm>
            <a:off x="1298278" y="4839227"/>
            <a:ext cx="7813913" cy="1019206"/>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kern="0" dirty="0">
              <a:solidFill>
                <a:sysClr val="windowText" lastClr="000000"/>
              </a:solidFill>
              <a:latin typeface="#9Slide03 Oswal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89523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nodeType="afterEffect">
                                  <p:stCondLst>
                                    <p:cond delay="500"/>
                                  </p:stCondLst>
                                  <p:childTnLst>
                                    <p:set>
                                      <p:cBhvr>
                                        <p:cTn id="92" dur="1" fill="hold">
                                          <p:stCondLst>
                                            <p:cond delay="0"/>
                                          </p:stCondLst>
                                        </p:cTn>
                                        <p:tgtEl>
                                          <p:spTgt spid="148"/>
                                        </p:tgtEl>
                                        <p:attrNameLst>
                                          <p:attrName>style.visibility</p:attrName>
                                        </p:attrNameLst>
                                      </p:cBhvr>
                                      <p:to>
                                        <p:strVal val="visible"/>
                                      </p:to>
                                    </p:set>
                                    <p:animEffect transition="in" filter="randombar(horizontal)">
                                      <p:cBhvr>
                                        <p:cTn id="93" dur="500"/>
                                        <p:tgtEl>
                                          <p:spTgt spid="148"/>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300"/>
                            </p:stCondLst>
                            <p:childTnLst>
                              <p:par>
                                <p:cTn id="95" presetID="14" presetClass="entr" presetSubtype="10" fill="hold" nodeType="afterEffect">
                                  <p:stCondLst>
                                    <p:cond delay="500"/>
                                  </p:stCondLst>
                                  <p:childTnLst>
                                    <p:set>
                                      <p:cBhvr>
                                        <p:cTn id="96" dur="1" fill="hold">
                                          <p:stCondLst>
                                            <p:cond delay="0"/>
                                          </p:stCondLst>
                                        </p:cTn>
                                        <p:tgtEl>
                                          <p:spTgt spid="165"/>
                                        </p:tgtEl>
                                        <p:attrNameLst>
                                          <p:attrName>style.visibility</p:attrName>
                                        </p:attrNameLst>
                                      </p:cBhvr>
                                      <p:to>
                                        <p:strVal val="visible"/>
                                      </p:to>
                                    </p:set>
                                    <p:animEffect transition="in" filter="randombar(horizontal)">
                                      <p:cBhvr>
                                        <p:cTn id="97" dur="500"/>
                                        <p:tgtEl>
                                          <p:spTgt spid="165"/>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300"/>
                            </p:stCondLst>
                            <p:childTnLst>
                              <p:par>
                                <p:cTn id="99" presetID="14" presetClass="entr" presetSubtype="10" fill="hold" nodeType="afterEffect">
                                  <p:stCondLst>
                                    <p:cond delay="500"/>
                                  </p:stCondLst>
                                  <p:childTnLst>
                                    <p:set>
                                      <p:cBhvr>
                                        <p:cTn id="100" dur="1" fill="hold">
                                          <p:stCondLst>
                                            <p:cond delay="0"/>
                                          </p:stCondLst>
                                        </p:cTn>
                                        <p:tgtEl>
                                          <p:spTgt spid="168"/>
                                        </p:tgtEl>
                                        <p:attrNameLst>
                                          <p:attrName>style.visibility</p:attrName>
                                        </p:attrNameLst>
                                      </p:cBhvr>
                                      <p:to>
                                        <p:strVal val="visible"/>
                                      </p:to>
                                    </p:set>
                                    <p:animEffect transition="in" filter="randombar(horizontal)">
                                      <p:cBhvr>
                                        <p:cTn id="101" dur="500"/>
                                        <p:tgtEl>
                                          <p:spTgt spid="168"/>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300"/>
                            </p:stCondLst>
                            <p:childTnLst>
                              <p:par>
                                <p:cTn id="103" presetID="14" presetClass="entr" presetSubtype="10" fill="hold" nodeType="afterEffect">
                                  <p:stCondLst>
                                    <p:cond delay="500"/>
                                  </p:stCondLst>
                                  <p:childTnLst>
                                    <p:set>
                                      <p:cBhvr>
                                        <p:cTn id="104" dur="1" fill="hold">
                                          <p:stCondLst>
                                            <p:cond delay="0"/>
                                          </p:stCondLst>
                                        </p:cTn>
                                        <p:tgtEl>
                                          <p:spTgt spid="171"/>
                                        </p:tgtEl>
                                        <p:attrNameLst>
                                          <p:attrName>style.visibility</p:attrName>
                                        </p:attrNameLst>
                                      </p:cBhvr>
                                      <p:to>
                                        <p:strVal val="visible"/>
                                      </p:to>
                                    </p:set>
                                    <p:animEffect transition="in" filter="randombar(horizontal)">
                                      <p:cBhvr>
                                        <p:cTn id="105" dur="500"/>
                                        <p:tgtEl>
                                          <p:spTgt spid="171"/>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300"/>
                            </p:stCondLst>
                            <p:childTnLst>
                              <p:par>
                                <p:cTn id="107" presetID="14" presetClass="entr" presetSubtype="10" fill="hold" nodeType="afterEffect">
                                  <p:stCondLst>
                                    <p:cond delay="500"/>
                                  </p:stCondLst>
                                  <p:childTnLst>
                                    <p:set>
                                      <p:cBhvr>
                                        <p:cTn id="108" dur="1" fill="hold">
                                          <p:stCondLst>
                                            <p:cond delay="0"/>
                                          </p:stCondLst>
                                        </p:cTn>
                                        <p:tgtEl>
                                          <p:spTgt spid="174"/>
                                        </p:tgtEl>
                                        <p:attrNameLst>
                                          <p:attrName>style.visibility</p:attrName>
                                        </p:attrNameLst>
                                      </p:cBhvr>
                                      <p:to>
                                        <p:strVal val="visible"/>
                                      </p:to>
                                    </p:set>
                                    <p:animEffect transition="in" filter="randombar(horizontal)">
                                      <p:cBhvr>
                                        <p:cTn id="109" dur="500"/>
                                        <p:tgtEl>
                                          <p:spTgt spid="174"/>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300"/>
                            </p:stCondLst>
                            <p:childTnLst>
                              <p:par>
                                <p:cTn id="111" presetID="14" presetClass="entr" presetSubtype="10" fill="hold" nodeType="afterEffect">
                                  <p:stCondLst>
                                    <p:cond delay="500"/>
                                  </p:stCondLst>
                                  <p:childTnLst>
                                    <p:set>
                                      <p:cBhvr>
                                        <p:cTn id="112" dur="1" fill="hold">
                                          <p:stCondLst>
                                            <p:cond delay="0"/>
                                          </p:stCondLst>
                                        </p:cTn>
                                        <p:tgtEl>
                                          <p:spTgt spid="177"/>
                                        </p:tgtEl>
                                        <p:attrNameLst>
                                          <p:attrName>style.visibility</p:attrName>
                                        </p:attrNameLst>
                                      </p:cBhvr>
                                      <p:to>
                                        <p:strVal val="visible"/>
                                      </p:to>
                                    </p:set>
                                    <p:animEffect transition="in" filter="randombar(horizontal)">
                                      <p:cBhvr>
                                        <p:cTn id="113" dur="500"/>
                                        <p:tgtEl>
                                          <p:spTgt spid="177"/>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300"/>
                            </p:stCondLst>
                            <p:childTnLst>
                              <p:par>
                                <p:cTn id="115" presetID="14" presetClass="entr" presetSubtype="10" fill="hold" nodeType="afterEffect">
                                  <p:stCondLst>
                                    <p:cond delay="500"/>
                                  </p:stCondLst>
                                  <p:childTnLst>
                                    <p:set>
                                      <p:cBhvr>
                                        <p:cTn id="116" dur="1" fill="hold">
                                          <p:stCondLst>
                                            <p:cond delay="0"/>
                                          </p:stCondLst>
                                        </p:cTn>
                                        <p:tgtEl>
                                          <p:spTgt spid="180"/>
                                        </p:tgtEl>
                                        <p:attrNameLst>
                                          <p:attrName>style.visibility</p:attrName>
                                        </p:attrNameLst>
                                      </p:cBhvr>
                                      <p:to>
                                        <p:strVal val="visible"/>
                                      </p:to>
                                    </p:set>
                                    <p:animEffect transition="in" filter="randombar(horizontal)">
                                      <p:cBhvr>
                                        <p:cTn id="117" dur="500"/>
                                        <p:tgtEl>
                                          <p:spTgt spid="180"/>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300"/>
                            </p:stCondLst>
                            <p:childTnLst>
                              <p:par>
                                <p:cTn id="119" presetID="14" presetClass="entr" presetSubtype="10" fill="hold" nodeType="afterEffect">
                                  <p:stCondLst>
                                    <p:cond delay="500"/>
                                  </p:stCondLst>
                                  <p:childTnLst>
                                    <p:set>
                                      <p:cBhvr>
                                        <p:cTn id="120" dur="1" fill="hold">
                                          <p:stCondLst>
                                            <p:cond delay="0"/>
                                          </p:stCondLst>
                                        </p:cTn>
                                        <p:tgtEl>
                                          <p:spTgt spid="183"/>
                                        </p:tgtEl>
                                        <p:attrNameLst>
                                          <p:attrName>style.visibility</p:attrName>
                                        </p:attrNameLst>
                                      </p:cBhvr>
                                      <p:to>
                                        <p:strVal val="visible"/>
                                      </p:to>
                                    </p:set>
                                    <p:animEffect transition="in" filter="randombar(horizontal)">
                                      <p:cBhvr>
                                        <p:cTn id="121" dur="500"/>
                                        <p:tgtEl>
                                          <p:spTgt spid="183"/>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300"/>
                            </p:stCondLst>
                            <p:childTnLst>
                              <p:par>
                                <p:cTn id="123" presetID="14" presetClass="entr" presetSubtype="10" fill="hold" nodeType="afterEffect">
                                  <p:stCondLst>
                                    <p:cond delay="500"/>
                                  </p:stCondLst>
                                  <p:childTnLst>
                                    <p:set>
                                      <p:cBhvr>
                                        <p:cTn id="124" dur="1" fill="hold">
                                          <p:stCondLst>
                                            <p:cond delay="0"/>
                                          </p:stCondLst>
                                        </p:cTn>
                                        <p:tgtEl>
                                          <p:spTgt spid="186"/>
                                        </p:tgtEl>
                                        <p:attrNameLst>
                                          <p:attrName>style.visibility</p:attrName>
                                        </p:attrNameLst>
                                      </p:cBhvr>
                                      <p:to>
                                        <p:strVal val="visible"/>
                                      </p:to>
                                    </p:set>
                                    <p:animEffect transition="in" filter="randombar(horizontal)">
                                      <p:cBhvr>
                                        <p:cTn id="125" dur="500"/>
                                        <p:tgtEl>
                                          <p:spTgt spid="186"/>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300"/>
                            </p:stCondLst>
                            <p:childTnLst>
                              <p:par>
                                <p:cTn id="127" presetID="14" presetClass="entr" presetSubtype="10" fill="hold" nodeType="afterEffect">
                                  <p:stCondLst>
                                    <p:cond delay="500"/>
                                  </p:stCondLst>
                                  <p:childTnLst>
                                    <p:set>
                                      <p:cBhvr>
                                        <p:cTn id="128" dur="1" fill="hold">
                                          <p:stCondLst>
                                            <p:cond delay="0"/>
                                          </p:stCondLst>
                                        </p:cTn>
                                        <p:tgtEl>
                                          <p:spTgt spid="189"/>
                                        </p:tgtEl>
                                        <p:attrNameLst>
                                          <p:attrName>style.visibility</p:attrName>
                                        </p:attrNameLst>
                                      </p:cBhvr>
                                      <p:to>
                                        <p:strVal val="visible"/>
                                      </p:to>
                                    </p:set>
                                    <p:animEffect transition="in" filter="randombar(horizontal)">
                                      <p:cBhvr>
                                        <p:cTn id="129" dur="500"/>
                                        <p:tgtEl>
                                          <p:spTgt spid="189"/>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300"/>
                            </p:stCondLst>
                            <p:childTnLst>
                              <p:par>
                                <p:cTn id="131" presetID="14" presetClass="entr" presetSubtype="10" fill="hold" nodeType="afterEffect">
                                  <p:stCondLst>
                                    <p:cond delay="500"/>
                                  </p:stCondLst>
                                  <p:childTnLst>
                                    <p:set>
                                      <p:cBhvr>
                                        <p:cTn id="132" dur="1" fill="hold">
                                          <p:stCondLst>
                                            <p:cond delay="0"/>
                                          </p:stCondLst>
                                        </p:cTn>
                                        <p:tgtEl>
                                          <p:spTgt spid="192"/>
                                        </p:tgtEl>
                                        <p:attrNameLst>
                                          <p:attrName>style.visibility</p:attrName>
                                        </p:attrNameLst>
                                      </p:cBhvr>
                                      <p:to>
                                        <p:strVal val="visible"/>
                                      </p:to>
                                    </p:set>
                                    <p:animEffect transition="in" filter="randombar(horizontal)">
                                      <p:cBhvr>
                                        <p:cTn id="133" dur="500"/>
                                        <p:tgtEl>
                                          <p:spTgt spid="192"/>
                                        </p:tgtEl>
                                      </p:cBhvr>
                                    </p:animEffect>
                                  </p:childTnLst>
                                  <p:subTnLst>
                                    <p:audio>
                                      <p:cMediaNode>
                                        <p:cTn display="0" masterRel="sameClick">
                                          <p:stCondLst>
                                            <p:cond evt="begin" delay="0">
                                              <p:tn val="13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195" grpId="0" animBg="1"/>
      <p:bldP spid="196" grpId="0" animBg="1"/>
      <p:bldP spid="8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a:solidFill>
                  <a:prstClr val="white"/>
                </a:solidFill>
                <a:latin typeface="UTM Avenida" panose="02040603050506020204" pitchFamily="18" charset="0"/>
                <a:cs typeface="Arial" panose="020B0604020202020204" pitchFamily="34" charset="0"/>
              </a:rPr>
              <a:t>VỀ ĐÍCH</a:t>
            </a: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32710" y="5951838"/>
            <a:ext cx="457200" cy="457200"/>
          </a:xfrm>
          <a:prstGeom prst="rect">
            <a:avLst/>
          </a:prstGeom>
        </p:spPr>
      </p:pic>
    </p:spTree>
    <p:extLst>
      <p:ext uri="{BB962C8B-B14F-4D97-AF65-F5344CB8AC3E}">
        <p14:creationId xmlns:p14="http://schemas.microsoft.com/office/powerpoint/2010/main" val="18412575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mediacall" presetSubtype="0" fill="hold" nodeType="clickEffect">
                                      <p:stCondLst>
                                        <p:cond delay="0"/>
                                      </p:stCondLst>
                                      <p:childTnLst>
                                        <p:cmd type="call" cmd="playFromBookmark(Bookmark 1)">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00)">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80384" y="0"/>
            <a:ext cx="11394478" cy="12311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vi-VN" sz="28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Câu </a:t>
            </a:r>
            <a:r>
              <a:rPr kumimoji="0" lang="vi-VN" altLang="vi-VN" sz="28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1</a:t>
            </a:r>
            <a:r>
              <a:rPr kumimoji="0" lang="pt-BR" altLang="vi-VN" sz="28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 </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Chú</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thích</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tên</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các</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thành</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phần</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cấu</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tạo</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tế</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bào</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trên</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và</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mô</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tả</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chức</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năng</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của</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mỗi</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thành</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phần</a:t>
            </a:r>
            <a:r>
              <a:rPr lang="en-US" altLang="vi-VN" sz="2800" b="1" dirty="0">
                <a:solidFill>
                  <a:srgbClr val="FF0000"/>
                </a:solidFill>
                <a:latin typeface="Arial" panose="020B0604020202020204" pitchFamily="34" charset="0"/>
                <a:ea typeface="Times New Roman" panose="02020603050405020304" pitchFamily="18" charset="0"/>
              </a:rPr>
              <a:t>.</a:t>
            </a:r>
            <a:endParaRPr lang="vi-VN" altLang="vi-VN" sz="2800" b="1" dirty="0">
              <a:solidFill>
                <a:srgbClr val="FF0000"/>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a:ln>
                <a:noFill/>
              </a:ln>
              <a:solidFill>
                <a:schemeClr val="tx1"/>
              </a:solidFill>
              <a:effectLst/>
              <a:latin typeface="Arial" panose="020B0604020202020204" pitchFamily="34"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1498600"/>
            <a:ext cx="987425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611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41515" y="0"/>
            <a:ext cx="227874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2800" b="1" dirty="0">
                <a:solidFill>
                  <a:srgbClr val="FF3300"/>
                </a:solidFill>
              </a:rPr>
              <a:t>Câu 2. </a:t>
            </a:r>
            <a:r>
              <a:rPr lang="en-US" altLang="vi-VN" sz="2800" b="1" dirty="0" err="1">
                <a:solidFill>
                  <a:srgbClr val="FF3300"/>
                </a:solidFill>
              </a:rPr>
              <a:t>Những</a:t>
            </a:r>
            <a:r>
              <a:rPr lang="en-US" altLang="vi-VN" sz="2800" b="1" dirty="0">
                <a:solidFill>
                  <a:srgbClr val="FF3300"/>
                </a:solidFill>
              </a:rPr>
              <a:t> </a:t>
            </a:r>
            <a:r>
              <a:rPr lang="en-US" altLang="vi-VN" sz="2800" b="1" dirty="0" err="1">
                <a:solidFill>
                  <a:srgbClr val="FF3300"/>
                </a:solidFill>
              </a:rPr>
              <a:t>bộ</a:t>
            </a:r>
            <a:r>
              <a:rPr lang="en-US" altLang="vi-VN" sz="2800" b="1" dirty="0">
                <a:solidFill>
                  <a:srgbClr val="FF3300"/>
                </a:solidFill>
              </a:rPr>
              <a:t> </a:t>
            </a:r>
            <a:r>
              <a:rPr lang="en-US" altLang="vi-VN" sz="2800" b="1" dirty="0" err="1">
                <a:solidFill>
                  <a:srgbClr val="FF3300"/>
                </a:solidFill>
              </a:rPr>
              <a:t>phận</a:t>
            </a:r>
            <a:r>
              <a:rPr lang="en-US" altLang="vi-VN" sz="2800" b="1" dirty="0">
                <a:solidFill>
                  <a:srgbClr val="FF3300"/>
                </a:solidFill>
              </a:rPr>
              <a:t> </a:t>
            </a:r>
            <a:r>
              <a:rPr lang="en-US" altLang="vi-VN" sz="2800" b="1" dirty="0" err="1">
                <a:solidFill>
                  <a:srgbClr val="FF3300"/>
                </a:solidFill>
              </a:rPr>
              <a:t>nào</a:t>
            </a:r>
            <a:r>
              <a:rPr lang="en-US" altLang="vi-VN" sz="2800" b="1" dirty="0">
                <a:solidFill>
                  <a:srgbClr val="FF3300"/>
                </a:solidFill>
              </a:rPr>
              <a:t> </a:t>
            </a:r>
            <a:r>
              <a:rPr lang="en-US" altLang="vi-VN" sz="2800" b="1" dirty="0" err="1">
                <a:solidFill>
                  <a:srgbClr val="FF3300"/>
                </a:solidFill>
              </a:rPr>
              <a:t>tham</a:t>
            </a:r>
            <a:r>
              <a:rPr lang="en-US" altLang="vi-VN" sz="2800" b="1" dirty="0">
                <a:solidFill>
                  <a:srgbClr val="FF3300"/>
                </a:solidFill>
              </a:rPr>
              <a:t> </a:t>
            </a:r>
            <a:r>
              <a:rPr lang="en-US" altLang="vi-VN" sz="2800" b="1" dirty="0" err="1">
                <a:solidFill>
                  <a:srgbClr val="FF3300"/>
                </a:solidFill>
              </a:rPr>
              <a:t>gia</a:t>
            </a:r>
            <a:r>
              <a:rPr lang="en-US" altLang="vi-VN" sz="2800" b="1" dirty="0">
                <a:solidFill>
                  <a:srgbClr val="FF3300"/>
                </a:solidFill>
              </a:rPr>
              <a:t> </a:t>
            </a:r>
            <a:r>
              <a:rPr lang="en-US" altLang="vi-VN" sz="2800" b="1" dirty="0" err="1">
                <a:solidFill>
                  <a:srgbClr val="FF3300"/>
                </a:solidFill>
              </a:rPr>
              <a:t>vào</a:t>
            </a:r>
            <a:r>
              <a:rPr lang="en-US" altLang="vi-VN" sz="2800" b="1" dirty="0">
                <a:solidFill>
                  <a:srgbClr val="FF3300"/>
                </a:solidFill>
              </a:rPr>
              <a:t> </a:t>
            </a:r>
            <a:r>
              <a:rPr lang="en-US" altLang="vi-VN" sz="2800" b="1" dirty="0" err="1">
                <a:solidFill>
                  <a:srgbClr val="FF3300"/>
                </a:solidFill>
              </a:rPr>
              <a:t>quá</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vận</a:t>
            </a:r>
            <a:r>
              <a:rPr lang="en-US" altLang="vi-VN" sz="2800" b="1" dirty="0">
                <a:solidFill>
                  <a:srgbClr val="FF3300"/>
                </a:solidFill>
              </a:rPr>
              <a:t> </a:t>
            </a:r>
            <a:r>
              <a:rPr lang="en-US" altLang="vi-VN" sz="2800" b="1" dirty="0" err="1">
                <a:solidFill>
                  <a:srgbClr val="FF3300"/>
                </a:solidFill>
              </a:rPr>
              <a:t>chuyển</a:t>
            </a:r>
            <a:r>
              <a:rPr lang="en-US" altLang="vi-VN" sz="2800" b="1" dirty="0">
                <a:solidFill>
                  <a:srgbClr val="FF3300"/>
                </a:solidFill>
              </a:rPr>
              <a:t> </a:t>
            </a:r>
            <a:r>
              <a:rPr lang="en-US" altLang="vi-VN" sz="2800" b="1" dirty="0" err="1">
                <a:solidFill>
                  <a:srgbClr val="FF3300"/>
                </a:solidFill>
              </a:rPr>
              <a:t>prôtêin</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bày</a:t>
            </a:r>
            <a:r>
              <a:rPr lang="en-US" altLang="vi-VN" sz="2800" b="1" dirty="0">
                <a:solidFill>
                  <a:srgbClr val="FF3300"/>
                </a:solidFill>
              </a:rPr>
              <a:t> </a:t>
            </a:r>
            <a:r>
              <a:rPr lang="en-US" altLang="vi-VN" sz="2800" b="1" dirty="0" err="1">
                <a:solidFill>
                  <a:srgbClr val="FF3300"/>
                </a:solidFill>
              </a:rPr>
              <a:t>quá</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vận</a:t>
            </a:r>
            <a:r>
              <a:rPr lang="en-US" altLang="vi-VN" sz="2800" b="1" dirty="0">
                <a:solidFill>
                  <a:srgbClr val="FF3300"/>
                </a:solidFill>
              </a:rPr>
              <a:t> </a:t>
            </a:r>
            <a:r>
              <a:rPr lang="en-US" altLang="vi-VN" sz="2800" b="1" dirty="0" err="1">
                <a:solidFill>
                  <a:srgbClr val="FF3300"/>
                </a:solidFill>
              </a:rPr>
              <a:t>chuyển</a:t>
            </a:r>
            <a:r>
              <a:rPr lang="en-US" altLang="vi-VN" sz="2800" b="1" dirty="0">
                <a:solidFill>
                  <a:srgbClr val="FF3300"/>
                </a:solidFill>
              </a:rPr>
              <a:t> </a:t>
            </a:r>
            <a:r>
              <a:rPr lang="en-US" altLang="vi-VN" sz="2800" b="1" dirty="0" err="1">
                <a:solidFill>
                  <a:srgbClr val="FF3300"/>
                </a:solidFill>
              </a:rPr>
              <a:t>prôtêin</a:t>
            </a:r>
            <a:r>
              <a:rPr lang="en-US" altLang="vi-VN" sz="2800" b="1" dirty="0">
                <a:solidFill>
                  <a:srgbClr val="FF3300"/>
                </a:solidFill>
              </a:rPr>
              <a:t> </a:t>
            </a:r>
            <a:r>
              <a:rPr lang="en-US" altLang="vi-VN" sz="2800" b="1" dirty="0" err="1">
                <a:solidFill>
                  <a:srgbClr val="FF3300"/>
                </a:solidFill>
              </a:rPr>
              <a:t>ra</a:t>
            </a:r>
            <a:r>
              <a:rPr lang="en-US" altLang="vi-VN" sz="2800" b="1" dirty="0">
                <a:solidFill>
                  <a:srgbClr val="FF3300"/>
                </a:solidFill>
              </a:rPr>
              <a:t> </a:t>
            </a:r>
            <a:r>
              <a:rPr lang="en-US" altLang="vi-VN" sz="2800" b="1" dirty="0" err="1">
                <a:solidFill>
                  <a:srgbClr val="FF3300"/>
                </a:solidFill>
              </a:rPr>
              <a:t>khỏi</a:t>
            </a:r>
            <a:r>
              <a:rPr lang="en-US" altLang="vi-VN" sz="2800" b="1" dirty="0">
                <a:solidFill>
                  <a:srgbClr val="FF3300"/>
                </a:solidFill>
              </a:rPr>
              <a:t> </a:t>
            </a:r>
            <a:r>
              <a:rPr lang="en-US" altLang="vi-VN" sz="2800" b="1" dirty="0" err="1">
                <a:solidFill>
                  <a:srgbClr val="FF3300"/>
                </a:solidFill>
              </a:rPr>
              <a:t>tế</a:t>
            </a:r>
            <a:r>
              <a:rPr lang="en-US" altLang="vi-VN" sz="2800" b="1" dirty="0">
                <a:solidFill>
                  <a:srgbClr val="FF3300"/>
                </a:solidFill>
              </a:rPr>
              <a:t> </a:t>
            </a:r>
            <a:r>
              <a:rPr lang="en-US" altLang="vi-VN" sz="2800" b="1" dirty="0" err="1">
                <a:solidFill>
                  <a:srgbClr val="FF3300"/>
                </a:solidFill>
              </a:rPr>
              <a:t>bào</a:t>
            </a:r>
            <a:r>
              <a:rPr lang="en-US" altLang="vi-VN" sz="2800" b="1" dirty="0">
                <a:solidFill>
                  <a:srgbClr val="FF3300"/>
                </a:solidFill>
              </a:rPr>
              <a:t>?</a:t>
            </a:r>
          </a:p>
        </p:txBody>
      </p:sp>
      <p:pic>
        <p:nvPicPr>
          <p:cNvPr id="17420" name="Picture 12" descr="scan0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255" y="0"/>
            <a:ext cx="98727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Đếm ngược 5s">
            <a:hlinkClick r:id="" action="ppaction://media"/>
            <a:extLst>
              <a:ext uri="{FF2B5EF4-FFF2-40B4-BE49-F238E27FC236}">
                <a16:creationId xmlns:a16="http://schemas.microsoft.com/office/drawing/2014/main" xmlns="" id="{DC06CF6D-10B1-43A4-BF57-2DF6CDD495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452" y="4693431"/>
            <a:ext cx="2270802" cy="1872342"/>
          </a:xfrm>
          <a:prstGeom prst="rect">
            <a:avLst/>
          </a:prstGeom>
        </p:spPr>
      </p:pic>
    </p:spTree>
    <p:extLst>
      <p:ext uri="{BB962C8B-B14F-4D97-AF65-F5344CB8AC3E}">
        <p14:creationId xmlns:p14="http://schemas.microsoft.com/office/powerpoint/2010/main" val="1483737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Effect transition="in" filter="fade">
                                      <p:cBhvr>
                                        <p:cTn id="7" dur="1000"/>
                                        <p:tgtEl>
                                          <p:spTgt spid="17420"/>
                                        </p:tgtEl>
                                      </p:cBhvr>
                                    </p:animEffect>
                                    <p:anim calcmode="lin" valueType="num">
                                      <p:cBhvr>
                                        <p:cTn id="8" dur="1000" fill="hold"/>
                                        <p:tgtEl>
                                          <p:spTgt spid="17420"/>
                                        </p:tgtEl>
                                        <p:attrNameLst>
                                          <p:attrName>ppt_x</p:attrName>
                                        </p:attrNameLst>
                                      </p:cBhvr>
                                      <p:tavLst>
                                        <p:tav tm="0">
                                          <p:val>
                                            <p:strVal val="#ppt_x"/>
                                          </p:val>
                                        </p:tav>
                                        <p:tav tm="100000">
                                          <p:val>
                                            <p:strVal val="#ppt_x"/>
                                          </p:val>
                                        </p:tav>
                                      </p:tavLst>
                                    </p:anim>
                                    <p:anim calcmode="lin" valueType="num">
                                      <p:cBhvr>
                                        <p:cTn id="9" dur="1000" fill="hold"/>
                                        <p:tgtEl>
                                          <p:spTgt spid="1742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413"/>
                                        </p:tgtEl>
                                        <p:attrNameLst>
                                          <p:attrName>style.visibility</p:attrName>
                                        </p:attrNameLst>
                                      </p:cBhvr>
                                      <p:to>
                                        <p:strVal val="visible"/>
                                      </p:to>
                                    </p:set>
                                    <p:anim calcmode="discrete" valueType="clr">
                                      <p:cBhvr override="childStyle">
                                        <p:cTn id="14" dur="80"/>
                                        <p:tgtEl>
                                          <p:spTgt spid="174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413"/>
                                        </p:tgtEl>
                                        <p:attrNameLst>
                                          <p:attrName>fillcolor</p:attrName>
                                        </p:attrNameLst>
                                      </p:cBhvr>
                                      <p:tavLst>
                                        <p:tav tm="0">
                                          <p:val>
                                            <p:clrVal>
                                              <a:schemeClr val="accent2"/>
                                            </p:clrVal>
                                          </p:val>
                                        </p:tav>
                                        <p:tav tm="50000">
                                          <p:val>
                                            <p:clrVal>
                                              <a:schemeClr val="hlink"/>
                                            </p:clrVal>
                                          </p:val>
                                        </p:tav>
                                      </p:tavLst>
                                    </p:anim>
                                    <p:set>
                                      <p:cBhvr>
                                        <p:cTn id="16" dur="80"/>
                                        <p:tgtEl>
                                          <p:spTgt spid="1741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childTnLst>
        </p:cTn>
      </p:par>
    </p:tnLst>
    <p:bldLst>
      <p:bldP spid="174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41515" y="0"/>
            <a:ext cx="227874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2800" b="1" dirty="0">
                <a:solidFill>
                  <a:srgbClr val="FF3300"/>
                </a:solidFill>
              </a:rPr>
              <a:t>Câu 2. </a:t>
            </a:r>
            <a:r>
              <a:rPr lang="en-US" altLang="vi-VN" sz="2800" b="1" dirty="0" err="1">
                <a:solidFill>
                  <a:srgbClr val="FF3300"/>
                </a:solidFill>
              </a:rPr>
              <a:t>Những</a:t>
            </a:r>
            <a:r>
              <a:rPr lang="en-US" altLang="vi-VN" sz="2800" b="1" dirty="0">
                <a:solidFill>
                  <a:srgbClr val="FF3300"/>
                </a:solidFill>
              </a:rPr>
              <a:t> </a:t>
            </a:r>
            <a:r>
              <a:rPr lang="en-US" altLang="vi-VN" sz="2800" b="1" dirty="0" err="1">
                <a:solidFill>
                  <a:srgbClr val="FF3300"/>
                </a:solidFill>
              </a:rPr>
              <a:t>bộ</a:t>
            </a:r>
            <a:r>
              <a:rPr lang="en-US" altLang="vi-VN" sz="2800" b="1" dirty="0">
                <a:solidFill>
                  <a:srgbClr val="FF3300"/>
                </a:solidFill>
              </a:rPr>
              <a:t> </a:t>
            </a:r>
            <a:r>
              <a:rPr lang="en-US" altLang="vi-VN" sz="2800" b="1" dirty="0" err="1">
                <a:solidFill>
                  <a:srgbClr val="FF3300"/>
                </a:solidFill>
              </a:rPr>
              <a:t>phận</a:t>
            </a:r>
            <a:r>
              <a:rPr lang="en-US" altLang="vi-VN" sz="2800" b="1" dirty="0">
                <a:solidFill>
                  <a:srgbClr val="FF3300"/>
                </a:solidFill>
              </a:rPr>
              <a:t> </a:t>
            </a:r>
            <a:r>
              <a:rPr lang="en-US" altLang="vi-VN" sz="2800" b="1" dirty="0" err="1">
                <a:solidFill>
                  <a:srgbClr val="FF3300"/>
                </a:solidFill>
              </a:rPr>
              <a:t>nào</a:t>
            </a:r>
            <a:r>
              <a:rPr lang="en-US" altLang="vi-VN" sz="2800" b="1" dirty="0">
                <a:solidFill>
                  <a:srgbClr val="FF3300"/>
                </a:solidFill>
              </a:rPr>
              <a:t> </a:t>
            </a:r>
            <a:r>
              <a:rPr lang="en-US" altLang="vi-VN" sz="2800" b="1" dirty="0" err="1">
                <a:solidFill>
                  <a:srgbClr val="FF3300"/>
                </a:solidFill>
              </a:rPr>
              <a:t>tham</a:t>
            </a:r>
            <a:r>
              <a:rPr lang="en-US" altLang="vi-VN" sz="2800" b="1" dirty="0">
                <a:solidFill>
                  <a:srgbClr val="FF3300"/>
                </a:solidFill>
              </a:rPr>
              <a:t> </a:t>
            </a:r>
            <a:r>
              <a:rPr lang="en-US" altLang="vi-VN" sz="2800" b="1" dirty="0" err="1">
                <a:solidFill>
                  <a:srgbClr val="FF3300"/>
                </a:solidFill>
              </a:rPr>
              <a:t>gia</a:t>
            </a:r>
            <a:r>
              <a:rPr lang="en-US" altLang="vi-VN" sz="2800" b="1" dirty="0">
                <a:solidFill>
                  <a:srgbClr val="FF3300"/>
                </a:solidFill>
              </a:rPr>
              <a:t> </a:t>
            </a:r>
            <a:r>
              <a:rPr lang="en-US" altLang="vi-VN" sz="2800" b="1" dirty="0" err="1">
                <a:solidFill>
                  <a:srgbClr val="FF3300"/>
                </a:solidFill>
              </a:rPr>
              <a:t>vào</a:t>
            </a:r>
            <a:r>
              <a:rPr lang="en-US" altLang="vi-VN" sz="2800" b="1" dirty="0">
                <a:solidFill>
                  <a:srgbClr val="FF3300"/>
                </a:solidFill>
              </a:rPr>
              <a:t> </a:t>
            </a:r>
            <a:r>
              <a:rPr lang="en-US" altLang="vi-VN" sz="2800" b="1" dirty="0" err="1">
                <a:solidFill>
                  <a:srgbClr val="FF3300"/>
                </a:solidFill>
              </a:rPr>
              <a:t>quá</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vận</a:t>
            </a:r>
            <a:r>
              <a:rPr lang="en-US" altLang="vi-VN" sz="2800" b="1" dirty="0">
                <a:solidFill>
                  <a:srgbClr val="FF3300"/>
                </a:solidFill>
              </a:rPr>
              <a:t> </a:t>
            </a:r>
            <a:r>
              <a:rPr lang="en-US" altLang="vi-VN" sz="2800" b="1" dirty="0" err="1">
                <a:solidFill>
                  <a:srgbClr val="FF3300"/>
                </a:solidFill>
              </a:rPr>
              <a:t>chuyển</a:t>
            </a:r>
            <a:r>
              <a:rPr lang="en-US" altLang="vi-VN" sz="2800" b="1" dirty="0">
                <a:solidFill>
                  <a:srgbClr val="FF3300"/>
                </a:solidFill>
              </a:rPr>
              <a:t> </a:t>
            </a:r>
            <a:r>
              <a:rPr lang="en-US" altLang="vi-VN" sz="2800" b="1" dirty="0" err="1">
                <a:solidFill>
                  <a:srgbClr val="FF3300"/>
                </a:solidFill>
              </a:rPr>
              <a:t>prôtêin</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bày</a:t>
            </a:r>
            <a:r>
              <a:rPr lang="en-US" altLang="vi-VN" sz="2800" b="1" dirty="0">
                <a:solidFill>
                  <a:srgbClr val="FF3300"/>
                </a:solidFill>
              </a:rPr>
              <a:t> </a:t>
            </a:r>
            <a:r>
              <a:rPr lang="en-US" altLang="vi-VN" sz="2800" b="1" dirty="0" err="1">
                <a:solidFill>
                  <a:srgbClr val="FF3300"/>
                </a:solidFill>
              </a:rPr>
              <a:t>quá</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vận</a:t>
            </a:r>
            <a:r>
              <a:rPr lang="en-US" altLang="vi-VN" sz="2800" b="1" dirty="0">
                <a:solidFill>
                  <a:srgbClr val="FF3300"/>
                </a:solidFill>
              </a:rPr>
              <a:t> </a:t>
            </a:r>
            <a:r>
              <a:rPr lang="en-US" altLang="vi-VN" sz="2800" b="1" dirty="0" err="1">
                <a:solidFill>
                  <a:srgbClr val="FF3300"/>
                </a:solidFill>
              </a:rPr>
              <a:t>chuyển</a:t>
            </a:r>
            <a:r>
              <a:rPr lang="en-US" altLang="vi-VN" sz="2800" b="1" dirty="0">
                <a:solidFill>
                  <a:srgbClr val="FF3300"/>
                </a:solidFill>
              </a:rPr>
              <a:t> </a:t>
            </a:r>
            <a:r>
              <a:rPr lang="en-US" altLang="vi-VN" sz="2800" b="1" dirty="0" err="1">
                <a:solidFill>
                  <a:srgbClr val="FF3300"/>
                </a:solidFill>
              </a:rPr>
              <a:t>prôtêin</a:t>
            </a:r>
            <a:r>
              <a:rPr lang="en-US" altLang="vi-VN" sz="2800" b="1" dirty="0">
                <a:solidFill>
                  <a:srgbClr val="FF3300"/>
                </a:solidFill>
              </a:rPr>
              <a:t> </a:t>
            </a:r>
            <a:r>
              <a:rPr lang="en-US" altLang="vi-VN" sz="2800" b="1" dirty="0" err="1">
                <a:solidFill>
                  <a:srgbClr val="FF3300"/>
                </a:solidFill>
              </a:rPr>
              <a:t>ra</a:t>
            </a:r>
            <a:r>
              <a:rPr lang="en-US" altLang="vi-VN" sz="2800" b="1" dirty="0">
                <a:solidFill>
                  <a:srgbClr val="FF3300"/>
                </a:solidFill>
              </a:rPr>
              <a:t> </a:t>
            </a:r>
            <a:r>
              <a:rPr lang="en-US" altLang="vi-VN" sz="2800" b="1" dirty="0" err="1">
                <a:solidFill>
                  <a:srgbClr val="FF3300"/>
                </a:solidFill>
              </a:rPr>
              <a:t>khỏi</a:t>
            </a:r>
            <a:r>
              <a:rPr lang="en-US" altLang="vi-VN" sz="2800" b="1" dirty="0">
                <a:solidFill>
                  <a:srgbClr val="FF3300"/>
                </a:solidFill>
              </a:rPr>
              <a:t> </a:t>
            </a:r>
            <a:r>
              <a:rPr lang="en-US" altLang="vi-VN" sz="2800" b="1" dirty="0" err="1">
                <a:solidFill>
                  <a:srgbClr val="FF3300"/>
                </a:solidFill>
              </a:rPr>
              <a:t>tế</a:t>
            </a:r>
            <a:r>
              <a:rPr lang="en-US" altLang="vi-VN" sz="2800" b="1" dirty="0">
                <a:solidFill>
                  <a:srgbClr val="FF3300"/>
                </a:solidFill>
              </a:rPr>
              <a:t> </a:t>
            </a:r>
            <a:r>
              <a:rPr lang="en-US" altLang="vi-VN" sz="2800" b="1" dirty="0" err="1">
                <a:solidFill>
                  <a:srgbClr val="FF3300"/>
                </a:solidFill>
              </a:rPr>
              <a:t>bào</a:t>
            </a:r>
            <a:r>
              <a:rPr lang="en-US" altLang="vi-VN" sz="2800" b="1" dirty="0">
                <a:solidFill>
                  <a:srgbClr val="FF3300"/>
                </a:solidFill>
              </a:rPr>
              <a:t>?</a:t>
            </a:r>
          </a:p>
        </p:txBody>
      </p:sp>
      <p:pic>
        <p:nvPicPr>
          <p:cNvPr id="17420" name="Picture 12" descr="scan01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255" y="0"/>
            <a:ext cx="9872717" cy="44012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8022" y="4955721"/>
            <a:ext cx="11029950" cy="1077218"/>
          </a:xfrm>
          <a:prstGeom prst="rect">
            <a:avLst/>
          </a:prstGeom>
          <a:noFill/>
        </p:spPr>
        <p:txBody>
          <a:bodyPr wrap="square" rtlCol="0">
            <a:spAutoFit/>
          </a:bodyPr>
          <a:lstStyle/>
          <a:p>
            <a:r>
              <a:rPr lang="vi-VN" sz="3200" b="1" dirty="0">
                <a:solidFill>
                  <a:srgbClr val="FF0000"/>
                </a:solidFill>
              </a:rPr>
              <a:t>Đáp án: </a:t>
            </a:r>
          </a:p>
          <a:p>
            <a:r>
              <a:rPr lang="vi-VN" sz="3200" dirty="0">
                <a:solidFill>
                  <a:srgbClr val="FF0000"/>
                </a:solidFill>
              </a:rPr>
              <a:t>Lưới nội chất hạt, túi tiết, Bộ máy gôngi, màng sinh chất</a:t>
            </a:r>
            <a:r>
              <a:rPr lang="vi-VN" dirty="0"/>
              <a:t>.</a:t>
            </a:r>
          </a:p>
        </p:txBody>
      </p:sp>
    </p:spTree>
    <p:extLst>
      <p:ext uri="{BB962C8B-B14F-4D97-AF65-F5344CB8AC3E}">
        <p14:creationId xmlns:p14="http://schemas.microsoft.com/office/powerpoint/2010/main" val="228682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Effect transition="in" filter="fade">
                                      <p:cBhvr>
                                        <p:cTn id="7" dur="1000"/>
                                        <p:tgtEl>
                                          <p:spTgt spid="17420"/>
                                        </p:tgtEl>
                                      </p:cBhvr>
                                    </p:animEffect>
                                    <p:anim calcmode="lin" valueType="num">
                                      <p:cBhvr>
                                        <p:cTn id="8" dur="1000" fill="hold"/>
                                        <p:tgtEl>
                                          <p:spTgt spid="17420"/>
                                        </p:tgtEl>
                                        <p:attrNameLst>
                                          <p:attrName>ppt_x</p:attrName>
                                        </p:attrNameLst>
                                      </p:cBhvr>
                                      <p:tavLst>
                                        <p:tav tm="0">
                                          <p:val>
                                            <p:strVal val="#ppt_x"/>
                                          </p:val>
                                        </p:tav>
                                        <p:tav tm="100000">
                                          <p:val>
                                            <p:strVal val="#ppt_x"/>
                                          </p:val>
                                        </p:tav>
                                      </p:tavLst>
                                    </p:anim>
                                    <p:anim calcmode="lin" valueType="num">
                                      <p:cBhvr>
                                        <p:cTn id="9" dur="1000" fill="hold"/>
                                        <p:tgtEl>
                                          <p:spTgt spid="1742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413"/>
                                        </p:tgtEl>
                                        <p:attrNameLst>
                                          <p:attrName>style.visibility</p:attrName>
                                        </p:attrNameLst>
                                      </p:cBhvr>
                                      <p:to>
                                        <p:strVal val="visible"/>
                                      </p:to>
                                    </p:set>
                                    <p:anim calcmode="discrete" valueType="clr">
                                      <p:cBhvr override="childStyle">
                                        <p:cTn id="14" dur="80"/>
                                        <p:tgtEl>
                                          <p:spTgt spid="174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413"/>
                                        </p:tgtEl>
                                        <p:attrNameLst>
                                          <p:attrName>fillcolor</p:attrName>
                                        </p:attrNameLst>
                                      </p:cBhvr>
                                      <p:tavLst>
                                        <p:tav tm="0">
                                          <p:val>
                                            <p:clrVal>
                                              <a:schemeClr val="accent2"/>
                                            </p:clrVal>
                                          </p:val>
                                        </p:tav>
                                        <p:tav tm="50000">
                                          <p:val>
                                            <p:clrVal>
                                              <a:schemeClr val="hlink"/>
                                            </p:clrVal>
                                          </p:val>
                                        </p:tav>
                                      </p:tavLst>
                                    </p:anim>
                                    <p:set>
                                      <p:cBhvr>
                                        <p:cTn id="16" dur="80"/>
                                        <p:tgtEl>
                                          <p:spTgt spid="174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6B1D76E-F44A-4B37-9EFA-D27B56A87EF8}"/>
              </a:ext>
            </a:extLst>
          </p:cNvPr>
          <p:cNvSpPr txBox="1"/>
          <p:nvPr/>
        </p:nvSpPr>
        <p:spPr>
          <a:xfrm>
            <a:off x="354706" y="184527"/>
            <a:ext cx="11592365" cy="2677656"/>
          </a:xfrm>
          <a:prstGeom prst="rect">
            <a:avLst/>
          </a:prstGeom>
          <a:noFill/>
        </p:spPr>
        <p:txBody>
          <a:bodyPr wrap="square" rtlCol="0">
            <a:spAutoFit/>
          </a:bodyPr>
          <a:lstStyle/>
          <a:p>
            <a:r>
              <a:rPr lang="vi-VN" sz="2800" b="1" dirty="0">
                <a:solidFill>
                  <a:srgbClr val="FF0000"/>
                </a:solidFill>
              </a:rPr>
              <a:t>Câu 3. </a:t>
            </a:r>
            <a:r>
              <a:rPr lang="vi-VN" sz="2800" dirty="0">
                <a:solidFill>
                  <a:srgbClr val="FF0000"/>
                </a:solidFill>
              </a:rPr>
              <a:t>Một nhà khoa học đã tiến hành phá huỷ nhân tế bào trứng ếch thuộc loài A. Sau đó lấy nhân của tế bào sinh dưỡng của loài B cấy vào. Sau nhiều lần thí nghiệm ông đã nhận được các con ếch con từ các tế bào đã được chuyển nhân.</a:t>
            </a:r>
          </a:p>
          <a:p>
            <a:r>
              <a:rPr lang="vi-VN" sz="2800" dirty="0">
                <a:solidFill>
                  <a:srgbClr val="FF0000"/>
                </a:solidFill>
              </a:rPr>
              <a:t>- Em hãy cho biết các con ếch con này có đặc điểm của loài nào?</a:t>
            </a:r>
          </a:p>
          <a:p>
            <a:r>
              <a:rPr lang="vi-VN" sz="2800" dirty="0">
                <a:solidFill>
                  <a:srgbClr val="FF0000"/>
                </a:solidFill>
              </a:rPr>
              <a:t>-Thí nghiệm này có thể chứng minh đặc điểm gì về nhân tế bào?</a:t>
            </a:r>
            <a:endParaRPr lang="en-US" sz="2800" dirty="0">
              <a:solidFill>
                <a:srgbClr val="FF0000"/>
              </a:solidFill>
              <a:latin typeface="#9Slide03 Oswald" panose="00000500000000000000" pitchFamily="2" charset="0"/>
              <a:cs typeface="Arial" panose="020B0604020202020204" pitchFamily="34" charset="0"/>
            </a:endParaRPr>
          </a:p>
        </p:txBody>
      </p:sp>
      <p:pic>
        <p:nvPicPr>
          <p:cNvPr id="3" name="Đếm ngược 5s">
            <a:hlinkClick r:id="" action="ppaction://media"/>
            <a:extLst>
              <a:ext uri="{FF2B5EF4-FFF2-40B4-BE49-F238E27FC236}">
                <a16:creationId xmlns:a16="http://schemas.microsoft.com/office/drawing/2014/main" xmlns="" id="{DC06CF6D-10B1-43A4-BF57-2DF6CDD495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1416" y="3191528"/>
            <a:ext cx="5917307" cy="3328485"/>
          </a:xfrm>
          <a:prstGeom prst="rect">
            <a:avLst/>
          </a:prstGeom>
        </p:spPr>
      </p:pic>
    </p:spTree>
    <p:extLst>
      <p:ext uri="{BB962C8B-B14F-4D97-AF65-F5344CB8AC3E}">
        <p14:creationId xmlns:p14="http://schemas.microsoft.com/office/powerpoint/2010/main" val="322155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6B1D76E-F44A-4B37-9EFA-D27B56A87EF8}"/>
              </a:ext>
            </a:extLst>
          </p:cNvPr>
          <p:cNvSpPr txBox="1"/>
          <p:nvPr/>
        </p:nvSpPr>
        <p:spPr>
          <a:xfrm>
            <a:off x="222262" y="249841"/>
            <a:ext cx="11592365" cy="1077218"/>
          </a:xfrm>
          <a:prstGeom prst="rect">
            <a:avLst/>
          </a:prstGeom>
          <a:noFill/>
        </p:spPr>
        <p:txBody>
          <a:bodyPr wrap="square" rtlCol="0">
            <a:spAutoFit/>
          </a:bodyPr>
          <a:lstStyle/>
          <a:p>
            <a:pPr algn="ctr"/>
            <a:r>
              <a:rPr lang="vi-VN" sz="3200" b="1" dirty="0">
                <a:solidFill>
                  <a:srgbClr val="FF0000"/>
                </a:solidFill>
              </a:rPr>
              <a:t>Câu 4. Tại sao lá cây có màu xanh, màu xanh của lá cây có liên quan đến chức năng quang hợp hay không?</a:t>
            </a:r>
          </a:p>
        </p:txBody>
      </p:sp>
      <p:pic>
        <p:nvPicPr>
          <p:cNvPr id="3" name="Đếm ngược 5s">
            <a:hlinkClick r:id="" action="ppaction://media"/>
            <a:extLst>
              <a:ext uri="{FF2B5EF4-FFF2-40B4-BE49-F238E27FC236}">
                <a16:creationId xmlns:a16="http://schemas.microsoft.com/office/drawing/2014/main" xmlns="" id="{DC06CF6D-10B1-43A4-BF57-2DF6CDD495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4581" y="1860847"/>
            <a:ext cx="6347726" cy="3570596"/>
          </a:xfrm>
          <a:prstGeom prst="rect">
            <a:avLst/>
          </a:prstGeom>
        </p:spPr>
      </p:pic>
    </p:spTree>
    <p:extLst>
      <p:ext uri="{BB962C8B-B14F-4D97-AF65-F5344CB8AC3E}">
        <p14:creationId xmlns:p14="http://schemas.microsoft.com/office/powerpoint/2010/main" val="381869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6B1D76E-F44A-4B37-9EFA-D27B56A87EF8}"/>
              </a:ext>
            </a:extLst>
          </p:cNvPr>
          <p:cNvSpPr txBox="1"/>
          <p:nvPr/>
        </p:nvSpPr>
        <p:spPr>
          <a:xfrm>
            <a:off x="222262" y="249841"/>
            <a:ext cx="11592365" cy="1077218"/>
          </a:xfrm>
          <a:prstGeom prst="rect">
            <a:avLst/>
          </a:prstGeom>
          <a:noFill/>
        </p:spPr>
        <p:txBody>
          <a:bodyPr wrap="square" rtlCol="0">
            <a:spAutoFit/>
          </a:bodyPr>
          <a:lstStyle/>
          <a:p>
            <a:r>
              <a:rPr lang="vi-VN" sz="3200" b="1" dirty="0">
                <a:solidFill>
                  <a:srgbClr val="FF0000"/>
                </a:solidFill>
              </a:rPr>
              <a:t>Câu 5. Vì sao những người uống nhiều rượu dễ mắc các bệnh về gan?</a:t>
            </a:r>
            <a:endParaRPr lang="vi-VN" sz="3200" b="1" dirty="0">
              <a:solidFill>
                <a:srgbClr val="FF0000"/>
              </a:solidFill>
              <a:effectLst/>
            </a:endParaRPr>
          </a:p>
        </p:txBody>
      </p:sp>
      <p:pic>
        <p:nvPicPr>
          <p:cNvPr id="3" name="Đếm ngược 5s">
            <a:hlinkClick r:id="" action="ppaction://media"/>
            <a:extLst>
              <a:ext uri="{FF2B5EF4-FFF2-40B4-BE49-F238E27FC236}">
                <a16:creationId xmlns:a16="http://schemas.microsoft.com/office/drawing/2014/main" xmlns="" id="{DC06CF6D-10B1-43A4-BF57-2DF6CDD495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4581" y="1860847"/>
            <a:ext cx="6347726" cy="3570596"/>
          </a:xfrm>
          <a:prstGeom prst="rect">
            <a:avLst/>
          </a:prstGeom>
        </p:spPr>
      </p:pic>
    </p:spTree>
    <p:extLst>
      <p:ext uri="{BB962C8B-B14F-4D97-AF65-F5344CB8AC3E}">
        <p14:creationId xmlns:p14="http://schemas.microsoft.com/office/powerpoint/2010/main" val="371085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6B1D76E-F44A-4B37-9EFA-D27B56A87EF8}"/>
              </a:ext>
            </a:extLst>
          </p:cNvPr>
          <p:cNvSpPr txBox="1"/>
          <p:nvPr/>
        </p:nvSpPr>
        <p:spPr>
          <a:xfrm>
            <a:off x="222262" y="249841"/>
            <a:ext cx="11592365" cy="1569660"/>
          </a:xfrm>
          <a:prstGeom prst="rect">
            <a:avLst/>
          </a:prstGeom>
          <a:noFill/>
        </p:spPr>
        <p:txBody>
          <a:bodyPr wrap="square" rtlCol="0">
            <a:spAutoFit/>
          </a:bodyPr>
          <a:lstStyle/>
          <a:p>
            <a:r>
              <a:rPr lang="vi-VN" sz="3200" b="1" dirty="0">
                <a:solidFill>
                  <a:srgbClr val="FF0000"/>
                </a:solidFill>
              </a:rPr>
              <a:t>Câu 6. </a:t>
            </a:r>
            <a:r>
              <a:rPr lang="pt-BR" sz="3200" dirty="0">
                <a:solidFill>
                  <a:srgbClr val="FF0000"/>
                </a:solidFill>
              </a:rPr>
              <a:t>Hãy giải thích vì sao những người nghiện thuốc lá thường hay bị viêm đường hô hấp và viêm phổi, biết khói thuốc lá có thể làm liệt các lông rung của các tế bào niêm mạc đường hô hấp.</a:t>
            </a:r>
            <a:endParaRPr lang="vi-VN" sz="3200" dirty="0">
              <a:solidFill>
                <a:srgbClr val="FF0000"/>
              </a:solidFill>
            </a:endParaRPr>
          </a:p>
        </p:txBody>
      </p:sp>
      <p:pic>
        <p:nvPicPr>
          <p:cNvPr id="3" name="Đếm ngược 5s">
            <a:hlinkClick r:id="" action="ppaction://media"/>
            <a:extLst>
              <a:ext uri="{FF2B5EF4-FFF2-40B4-BE49-F238E27FC236}">
                <a16:creationId xmlns:a16="http://schemas.microsoft.com/office/drawing/2014/main" xmlns="" id="{DC06CF6D-10B1-43A4-BF57-2DF6CDD495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4581" y="2254547"/>
            <a:ext cx="6347726" cy="3570596"/>
          </a:xfrm>
          <a:prstGeom prst="rect">
            <a:avLst/>
          </a:prstGeom>
        </p:spPr>
      </p:pic>
    </p:spTree>
    <p:extLst>
      <p:ext uri="{BB962C8B-B14F-4D97-AF65-F5344CB8AC3E}">
        <p14:creationId xmlns:p14="http://schemas.microsoft.com/office/powerpoint/2010/main" val="35708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Câu </a:t>
            </a:r>
            <a:r>
              <a:rPr lang="en-US" sz="3200" b="1" dirty="0" err="1">
                <a:solidFill>
                  <a:srgbClr val="FF0000"/>
                </a:solidFill>
              </a:rPr>
              <a:t>hỏi</a:t>
            </a:r>
            <a:r>
              <a:rPr lang="en-US" sz="3200" b="1" dirty="0">
                <a:solidFill>
                  <a:srgbClr val="FF0000"/>
                </a:solidFill>
              </a:rPr>
              <a:t> 1: </a:t>
            </a:r>
            <a:r>
              <a:rPr lang="en-US" sz="3200" b="1" dirty="0" err="1">
                <a:solidFill>
                  <a:srgbClr val="FF0000"/>
                </a:solidFill>
              </a:rPr>
              <a:t>Đặc</a:t>
            </a:r>
            <a:r>
              <a:rPr lang="en-US" sz="3200" b="1" dirty="0">
                <a:solidFill>
                  <a:srgbClr val="FF0000"/>
                </a:solidFill>
              </a:rPr>
              <a:t> </a:t>
            </a:r>
            <a:r>
              <a:rPr lang="en-US" sz="3200" b="1" dirty="0" err="1">
                <a:solidFill>
                  <a:srgbClr val="FF0000"/>
                </a:solidFill>
              </a:rPr>
              <a:t>điểm</a:t>
            </a:r>
            <a:r>
              <a:rPr lang="en-US" sz="3200" b="1" dirty="0">
                <a:solidFill>
                  <a:srgbClr val="FF0000"/>
                </a:solidFill>
              </a:rPr>
              <a:t> </a:t>
            </a:r>
            <a:r>
              <a:rPr lang="en-US" sz="3200" b="1" dirty="0" err="1">
                <a:solidFill>
                  <a:srgbClr val="FF0000"/>
                </a:solidFill>
              </a:rPr>
              <a:t>chung</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tế</a:t>
            </a:r>
            <a:r>
              <a:rPr lang="en-US" sz="3200" b="1" dirty="0">
                <a:solidFill>
                  <a:srgbClr val="FF0000"/>
                </a:solidFill>
              </a:rPr>
              <a:t> </a:t>
            </a:r>
            <a:r>
              <a:rPr lang="en-US" sz="3200" b="1" dirty="0" err="1">
                <a:solidFill>
                  <a:srgbClr val="FF0000"/>
                </a:solidFill>
              </a:rPr>
              <a:t>bào</a:t>
            </a:r>
            <a:r>
              <a:rPr lang="en-US" sz="3200" b="1" dirty="0">
                <a:solidFill>
                  <a:srgbClr val="FF0000"/>
                </a:solidFill>
              </a:rPr>
              <a:t> </a:t>
            </a:r>
            <a:r>
              <a:rPr lang="en-US" sz="3200" b="1" dirty="0" err="1">
                <a:solidFill>
                  <a:srgbClr val="FF0000"/>
                </a:solidFill>
              </a:rPr>
              <a:t>nhân</a:t>
            </a:r>
            <a:r>
              <a:rPr lang="en-US" sz="3200" b="1" dirty="0">
                <a:solidFill>
                  <a:srgbClr val="FF0000"/>
                </a:solidFill>
              </a:rPr>
              <a:t> </a:t>
            </a:r>
            <a:r>
              <a:rPr lang="en-US" sz="3200" b="1" dirty="0" err="1">
                <a:solidFill>
                  <a:srgbClr val="FF0000"/>
                </a:solidFill>
              </a:rPr>
              <a:t>sơ</a:t>
            </a:r>
            <a:r>
              <a:rPr lang="en-US" sz="3200" b="1" dirty="0">
                <a:solidFill>
                  <a:srgbClr val="FF0000"/>
                </a:solidFill>
              </a:rPr>
              <a:t> ?</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FF00"/>
                </a:solidFill>
              </a:rPr>
              <a:t>Đáp</a:t>
            </a:r>
            <a:r>
              <a:rPr lang="en-US" sz="3200" b="1" dirty="0">
                <a:solidFill>
                  <a:srgbClr val="00FF00"/>
                </a:solidFill>
              </a:rPr>
              <a:t> </a:t>
            </a:r>
            <a:r>
              <a:rPr lang="en-US" sz="3200" b="1" dirty="0" err="1">
                <a:solidFill>
                  <a:srgbClr val="00FF00"/>
                </a:solidFill>
              </a:rPr>
              <a:t>án</a:t>
            </a:r>
            <a:r>
              <a:rPr lang="en-US" sz="3200" b="1" dirty="0">
                <a:solidFill>
                  <a:srgbClr val="00FF00"/>
                </a:solidFill>
              </a:rPr>
              <a:t>:</a:t>
            </a:r>
          </a:p>
          <a:p>
            <a:pPr algn="ctr"/>
            <a:r>
              <a:rPr lang="en-US" sz="3200" b="1" dirty="0">
                <a:solidFill>
                  <a:srgbClr val="00FF00"/>
                </a:solidFill>
              </a:rPr>
              <a:t>TB </a:t>
            </a:r>
            <a:r>
              <a:rPr lang="en-US" sz="3200" b="1" dirty="0" err="1">
                <a:solidFill>
                  <a:srgbClr val="00FF00"/>
                </a:solidFill>
              </a:rPr>
              <a:t>có</a:t>
            </a:r>
            <a:r>
              <a:rPr lang="en-US" sz="3200" b="1" dirty="0">
                <a:solidFill>
                  <a:srgbClr val="00FF00"/>
                </a:solidFill>
              </a:rPr>
              <a:t> </a:t>
            </a:r>
            <a:r>
              <a:rPr lang="en-US" sz="3200" b="1" dirty="0" err="1">
                <a:solidFill>
                  <a:srgbClr val="00FF00"/>
                </a:solidFill>
              </a:rPr>
              <a:t>nhân</a:t>
            </a:r>
            <a:r>
              <a:rPr lang="en-US" sz="3200" b="1" dirty="0">
                <a:solidFill>
                  <a:srgbClr val="00FF00"/>
                </a:solidFill>
              </a:rPr>
              <a:t> </a:t>
            </a:r>
            <a:r>
              <a:rPr lang="en-US" sz="3200" b="1" dirty="0" err="1">
                <a:solidFill>
                  <a:srgbClr val="00FF00"/>
                </a:solidFill>
              </a:rPr>
              <a:t>chưa</a:t>
            </a:r>
            <a:r>
              <a:rPr lang="en-US" sz="3200" b="1" dirty="0">
                <a:solidFill>
                  <a:srgbClr val="00FF00"/>
                </a:solidFill>
              </a:rPr>
              <a:t> </a:t>
            </a:r>
            <a:r>
              <a:rPr lang="en-US" sz="3200" b="1" dirty="0" err="1">
                <a:solidFill>
                  <a:srgbClr val="00FF00"/>
                </a:solidFill>
              </a:rPr>
              <a:t>hoàn</a:t>
            </a:r>
            <a:r>
              <a:rPr lang="en-US" sz="3200" b="1" dirty="0">
                <a:solidFill>
                  <a:srgbClr val="00FF00"/>
                </a:solidFill>
              </a:rPr>
              <a:t> </a:t>
            </a:r>
            <a:r>
              <a:rPr lang="en-US" sz="3200" b="1" dirty="0" err="1">
                <a:solidFill>
                  <a:srgbClr val="00FF00"/>
                </a:solidFill>
              </a:rPr>
              <a:t>chỉnh</a:t>
            </a:r>
            <a:r>
              <a:rPr lang="en-US" sz="3200" b="1" dirty="0">
                <a:solidFill>
                  <a:srgbClr val="00FF00"/>
                </a:solidFill>
              </a:rPr>
              <a:t>. </a:t>
            </a:r>
            <a:r>
              <a:rPr lang="en-US" sz="3200" b="1" dirty="0" err="1">
                <a:solidFill>
                  <a:srgbClr val="00FF00"/>
                </a:solidFill>
              </a:rPr>
              <a:t>Chưa</a:t>
            </a:r>
            <a:r>
              <a:rPr lang="en-US" sz="3200" b="1" dirty="0">
                <a:solidFill>
                  <a:srgbClr val="00FF00"/>
                </a:solidFill>
              </a:rPr>
              <a:t> </a:t>
            </a:r>
            <a:r>
              <a:rPr lang="en-US" sz="3200" b="1" dirty="0" err="1">
                <a:solidFill>
                  <a:srgbClr val="00FF00"/>
                </a:solidFill>
              </a:rPr>
              <a:t>có</a:t>
            </a:r>
            <a:r>
              <a:rPr lang="en-US" sz="3200" b="1" dirty="0">
                <a:solidFill>
                  <a:srgbClr val="00FF00"/>
                </a:solidFill>
              </a:rPr>
              <a:t> </a:t>
            </a:r>
            <a:r>
              <a:rPr lang="en-US" sz="3200" b="1" dirty="0" err="1">
                <a:solidFill>
                  <a:srgbClr val="00FF00"/>
                </a:solidFill>
              </a:rPr>
              <a:t>các</a:t>
            </a:r>
            <a:r>
              <a:rPr lang="en-US" sz="3200" b="1" dirty="0">
                <a:solidFill>
                  <a:srgbClr val="00FF00"/>
                </a:solidFill>
              </a:rPr>
              <a:t> </a:t>
            </a:r>
            <a:r>
              <a:rPr lang="en-US" sz="3200" b="1" dirty="0" err="1">
                <a:solidFill>
                  <a:srgbClr val="00FF00"/>
                </a:solidFill>
              </a:rPr>
              <a:t>bào</a:t>
            </a:r>
            <a:r>
              <a:rPr lang="en-US" sz="3200" b="1" dirty="0">
                <a:solidFill>
                  <a:srgbClr val="00FF00"/>
                </a:solidFill>
              </a:rPr>
              <a:t> </a:t>
            </a:r>
            <a:r>
              <a:rPr lang="en-US" sz="3200" b="1" dirty="0" err="1">
                <a:solidFill>
                  <a:srgbClr val="00FF00"/>
                </a:solidFill>
              </a:rPr>
              <a:t>quan</a:t>
            </a:r>
            <a:r>
              <a:rPr lang="en-US" sz="3200" b="1" dirty="0">
                <a:solidFill>
                  <a:srgbClr val="00FF00"/>
                </a:solidFill>
              </a:rPr>
              <a:t> </a:t>
            </a:r>
            <a:r>
              <a:rPr lang="en-US" sz="3200" b="1" dirty="0" err="1">
                <a:solidFill>
                  <a:srgbClr val="00FF00"/>
                </a:solidFill>
              </a:rPr>
              <a:t>có</a:t>
            </a:r>
            <a:r>
              <a:rPr lang="en-US" sz="3200" b="1" dirty="0">
                <a:solidFill>
                  <a:srgbClr val="00FF00"/>
                </a:solidFill>
              </a:rPr>
              <a:t> </a:t>
            </a:r>
            <a:r>
              <a:rPr lang="en-US" sz="3200" b="1" dirty="0" err="1">
                <a:solidFill>
                  <a:srgbClr val="00FF00"/>
                </a:solidFill>
              </a:rPr>
              <a:t>màng</a:t>
            </a:r>
            <a:r>
              <a:rPr lang="en-US" sz="3200" b="1" dirty="0">
                <a:solidFill>
                  <a:srgbClr val="00FF00"/>
                </a:solidFill>
              </a:rPr>
              <a:t> </a:t>
            </a:r>
            <a:r>
              <a:rPr lang="en-US" sz="3200" b="1" dirty="0" err="1">
                <a:solidFill>
                  <a:srgbClr val="00FF00"/>
                </a:solidFill>
              </a:rPr>
              <a:t>bao</a:t>
            </a:r>
            <a:r>
              <a:rPr lang="en-US" sz="3200" b="1" dirty="0">
                <a:solidFill>
                  <a:srgbClr val="00FF00"/>
                </a:solidFill>
              </a:rPr>
              <a:t> </a:t>
            </a:r>
            <a:r>
              <a:rPr lang="en-US" sz="3200" b="1" dirty="0" err="1">
                <a:solidFill>
                  <a:srgbClr val="00FF00"/>
                </a:solidFill>
              </a:rPr>
              <a:t>bọc</a:t>
            </a:r>
            <a:r>
              <a:rPr lang="en-US" sz="3200" b="1" dirty="0">
                <a:solidFill>
                  <a:srgbClr val="00FF00"/>
                </a:solidFill>
              </a:rPr>
              <a:t>. </a:t>
            </a:r>
            <a:r>
              <a:rPr lang="en-US" sz="3200" b="1" dirty="0" err="1">
                <a:solidFill>
                  <a:srgbClr val="00FF00"/>
                </a:solidFill>
              </a:rPr>
              <a:t>KT</a:t>
            </a:r>
            <a:r>
              <a:rPr lang="en-US" sz="3200" b="1" dirty="0">
                <a:solidFill>
                  <a:srgbClr val="00FF00"/>
                </a:solidFill>
              </a:rPr>
              <a:t>  </a:t>
            </a:r>
            <a:r>
              <a:rPr lang="en-US" sz="3200" b="1" dirty="0" err="1">
                <a:solidFill>
                  <a:srgbClr val="00FF00"/>
                </a:solidFill>
              </a:rPr>
              <a:t>nhỏ</a:t>
            </a:r>
            <a:r>
              <a:rPr lang="en-US" sz="3200" b="1" dirty="0">
                <a:solidFill>
                  <a:srgbClr val="00FF00"/>
                </a:solidFill>
              </a:rPr>
              <a:t> </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6" name="Oval 5"/>
          <p:cNvSpPr/>
          <p:nvPr/>
        </p:nvSpPr>
        <p:spPr>
          <a:xfrm>
            <a:off x="4967968" y="5060566"/>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22397" y="5114995"/>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08644" y="5591733"/>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5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Câu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a:t>
            </a:r>
          </a:p>
          <a:p>
            <a:pPr lvl="0" algn="ctr">
              <a:defRPr/>
            </a:pPr>
            <a:r>
              <a:rPr lang="en-US" sz="3200" b="1" dirty="0" err="1">
                <a:solidFill>
                  <a:srgbClr val="FF0000"/>
                </a:solidFill>
                <a:latin typeface="Calibri" panose="020F0502020204030204"/>
              </a:rPr>
              <a:t>Tên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vật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có</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nhân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sơ</a:t>
            </a:r>
            <a:r>
              <a:rPr lang="en-US" sz="3200" b="1" dirty="0">
                <a:solidFill>
                  <a:srgbClr val="FF0000"/>
                </a:solidFill>
                <a:latin typeface="Calibri" panose="020F0502020204030204"/>
              </a:rPr>
              <a:t> ?</a:t>
            </a:r>
          </a:p>
        </p:txBody>
      </p:sp>
      <p:sp>
        <p:nvSpPr>
          <p:cNvPr id="50" name="Snip Diagonal Corner Rectangle 49"/>
          <p:cNvSpPr/>
          <p:nvPr/>
        </p:nvSpPr>
        <p:spPr>
          <a:xfrm>
            <a:off x="924477" y="27564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a:t>
            </a:r>
            <a:r>
              <a:rPr lang="en-US" sz="3200" b="1" dirty="0" err="1">
                <a:solidFill>
                  <a:srgbClr val="00FF00"/>
                </a:solidFill>
                <a:latin typeface="Calibri" panose="020F0502020204030204"/>
              </a:rPr>
              <a:t>án</a:t>
            </a:r>
            <a:r>
              <a:rPr lang="en-US" sz="3200" b="1" dirty="0">
                <a:solidFill>
                  <a:srgbClr val="00FF00"/>
                </a:solidFill>
                <a:latin typeface="Calibri" panose="020F0502020204030204"/>
              </a:rPr>
              <a:t> : Vi </a:t>
            </a:r>
            <a:r>
              <a:rPr lang="en-US" sz="3200" b="1" dirty="0" err="1">
                <a:solidFill>
                  <a:srgbClr val="00FF00"/>
                </a:solidFill>
                <a:latin typeface="Calibri" panose="020F0502020204030204"/>
              </a:rPr>
              <a:t>khuẩn</a:t>
            </a:r>
            <a:endParaRPr lang="en-US" sz="3200" b="1" dirty="0">
              <a:solidFill>
                <a:srgbClr val="00FF00"/>
              </a:solidFill>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Oval 4"/>
          <p:cNvSpPr/>
          <p:nvPr/>
        </p:nvSpPr>
        <p:spPr>
          <a:xfrm>
            <a:off x="5329918" y="5101911"/>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84347" y="5156340"/>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70594" y="5633078"/>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Câu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 : </a:t>
            </a:r>
          </a:p>
          <a:p>
            <a:pPr lvl="0" algn="ctr">
              <a:defRPr/>
            </a:pPr>
            <a:r>
              <a:rPr lang="en-US" sz="3200" b="1" dirty="0" err="1">
                <a:solidFill>
                  <a:srgbClr val="FF0000"/>
                </a:solidFill>
              </a:rPr>
              <a:t>kể</a:t>
            </a:r>
            <a:r>
              <a:rPr lang="en-US" sz="3200" b="1" dirty="0">
                <a:solidFill>
                  <a:srgbClr val="FF0000"/>
                </a:solidFill>
              </a:rPr>
              <a:t> </a:t>
            </a:r>
            <a:r>
              <a:rPr lang="en-US" sz="3200" b="1" dirty="0" err="1">
                <a:solidFill>
                  <a:srgbClr val="FF0000"/>
                </a:solidFill>
              </a:rPr>
              <a:t>tên</a:t>
            </a:r>
            <a:r>
              <a:rPr lang="en-US" sz="3200" b="1" dirty="0">
                <a:solidFill>
                  <a:srgbClr val="FF0000"/>
                </a:solidFill>
              </a:rPr>
              <a:t> </a:t>
            </a:r>
            <a:r>
              <a:rPr lang="en-US" sz="3200" b="1" dirty="0" err="1">
                <a:solidFill>
                  <a:srgbClr val="FF0000"/>
                </a:solidFill>
              </a:rPr>
              <a:t>các</a:t>
            </a:r>
            <a:r>
              <a:rPr lang="en-US" sz="3200" b="1" dirty="0">
                <a:solidFill>
                  <a:srgbClr val="FF0000"/>
                </a:solidFill>
              </a:rPr>
              <a:t> </a:t>
            </a:r>
            <a:r>
              <a:rPr lang="en-US" sz="3200" b="1" dirty="0" err="1">
                <a:solidFill>
                  <a:srgbClr val="FF0000"/>
                </a:solidFill>
              </a:rPr>
              <a:t>thành</a:t>
            </a:r>
            <a:r>
              <a:rPr lang="en-US" sz="3200" b="1" dirty="0">
                <a:solidFill>
                  <a:srgbClr val="FF0000"/>
                </a:solidFill>
              </a:rPr>
              <a:t> </a:t>
            </a:r>
            <a:r>
              <a:rPr lang="en-US" sz="3200" b="1" dirty="0" err="1">
                <a:solidFill>
                  <a:srgbClr val="FF0000"/>
                </a:solidFill>
              </a:rPr>
              <a:t>phần</a:t>
            </a:r>
            <a:r>
              <a:rPr lang="en-US" sz="3200" b="1" dirty="0">
                <a:solidFill>
                  <a:srgbClr val="FF0000"/>
                </a:solidFill>
              </a:rPr>
              <a:t> </a:t>
            </a:r>
            <a:r>
              <a:rPr lang="en-US" sz="3200" b="1" dirty="0" err="1">
                <a:solidFill>
                  <a:srgbClr val="FF0000"/>
                </a:solidFill>
              </a:rPr>
              <a:t>chính</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tế</a:t>
            </a:r>
            <a:r>
              <a:rPr lang="en-US" sz="3200" b="1" dirty="0">
                <a:solidFill>
                  <a:srgbClr val="FF0000"/>
                </a:solidFill>
              </a:rPr>
              <a:t> </a:t>
            </a:r>
            <a:r>
              <a:rPr lang="en-US" sz="3200" b="1" dirty="0" err="1">
                <a:solidFill>
                  <a:srgbClr val="FF0000"/>
                </a:solidFill>
              </a:rPr>
              <a:t>bào</a:t>
            </a:r>
            <a:r>
              <a:rPr lang="en-US" sz="3200" b="1" dirty="0">
                <a:solidFill>
                  <a:srgbClr val="FF0000"/>
                </a:solidFill>
              </a:rPr>
              <a:t> </a:t>
            </a:r>
            <a:r>
              <a:rPr lang="en-US" sz="3200" b="1" dirty="0" err="1">
                <a:solidFill>
                  <a:srgbClr val="FF0000"/>
                </a:solidFill>
              </a:rPr>
              <a:t>nhân</a:t>
            </a:r>
            <a:r>
              <a:rPr lang="en-US" sz="3200" b="1" dirty="0">
                <a:solidFill>
                  <a:srgbClr val="FF0000"/>
                </a:solidFill>
              </a:rPr>
              <a:t> </a:t>
            </a:r>
            <a:r>
              <a:rPr lang="en-US" sz="3200" b="1" dirty="0" err="1">
                <a:solidFill>
                  <a:srgbClr val="FF0000"/>
                </a:solidFill>
              </a:rPr>
              <a:t>sơ</a:t>
            </a:r>
            <a:r>
              <a:rPr lang="en-US" sz="3200" b="1" dirty="0">
                <a:solidFill>
                  <a:srgbClr val="FF0000"/>
                </a:solidFill>
              </a:rPr>
              <a:t>.</a:t>
            </a:r>
          </a:p>
        </p:txBody>
      </p:sp>
      <p:sp>
        <p:nvSpPr>
          <p:cNvPr id="50" name="Snip Diagonal Corner Rectangle 49"/>
          <p:cNvSpPr/>
          <p:nvPr/>
        </p:nvSpPr>
        <p:spPr>
          <a:xfrm>
            <a:off x="1529542" y="2899570"/>
            <a:ext cx="8379230"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FF00"/>
                </a:solidFill>
              </a:rPr>
              <a:t>Đáp</a:t>
            </a:r>
            <a:r>
              <a:rPr lang="en-US" sz="3200" b="1" dirty="0">
                <a:solidFill>
                  <a:srgbClr val="00FF00"/>
                </a:solidFill>
              </a:rPr>
              <a:t> </a:t>
            </a:r>
            <a:r>
              <a:rPr lang="en-US" sz="3200" b="1" dirty="0" err="1">
                <a:solidFill>
                  <a:srgbClr val="00FF00"/>
                </a:solidFill>
              </a:rPr>
              <a:t>án</a:t>
            </a:r>
            <a:r>
              <a:rPr lang="en-US" sz="3200" b="1" dirty="0">
                <a:solidFill>
                  <a:srgbClr val="00FF00"/>
                </a:solidFill>
              </a:rPr>
              <a:t> : </a:t>
            </a:r>
          </a:p>
          <a:p>
            <a:pPr lvl="0" algn="ctr">
              <a:defRPr/>
            </a:pPr>
            <a:r>
              <a:rPr lang="en-US" sz="3200" b="1" dirty="0" err="1">
                <a:solidFill>
                  <a:srgbClr val="00FF00"/>
                </a:solidFill>
              </a:rPr>
              <a:t>Màng</a:t>
            </a:r>
            <a:r>
              <a:rPr lang="en-US" sz="3200" b="1" dirty="0">
                <a:solidFill>
                  <a:srgbClr val="00FF00"/>
                </a:solidFill>
              </a:rPr>
              <a:t> </a:t>
            </a:r>
            <a:r>
              <a:rPr lang="en-US" sz="3200" b="1" dirty="0" err="1">
                <a:solidFill>
                  <a:srgbClr val="00FF00"/>
                </a:solidFill>
              </a:rPr>
              <a:t>sinh</a:t>
            </a:r>
            <a:r>
              <a:rPr lang="en-US" sz="3200" b="1" dirty="0">
                <a:solidFill>
                  <a:srgbClr val="00FF00"/>
                </a:solidFill>
              </a:rPr>
              <a:t> </a:t>
            </a:r>
            <a:r>
              <a:rPr lang="en-US" sz="3200" b="1" dirty="0" err="1">
                <a:solidFill>
                  <a:srgbClr val="00FF00"/>
                </a:solidFill>
              </a:rPr>
              <a:t>chất</a:t>
            </a:r>
            <a:r>
              <a:rPr lang="en-US" sz="3200" b="1" dirty="0">
                <a:solidFill>
                  <a:srgbClr val="00FF00"/>
                </a:solidFill>
              </a:rPr>
              <a:t>, </a:t>
            </a:r>
            <a:r>
              <a:rPr lang="en-US" sz="3200" b="1" dirty="0" err="1">
                <a:solidFill>
                  <a:srgbClr val="00FF00"/>
                </a:solidFill>
              </a:rPr>
              <a:t>tế</a:t>
            </a:r>
            <a:r>
              <a:rPr lang="en-US" sz="3200" b="1" dirty="0">
                <a:solidFill>
                  <a:srgbClr val="00FF00"/>
                </a:solidFill>
              </a:rPr>
              <a:t> </a:t>
            </a:r>
            <a:r>
              <a:rPr lang="en-US" sz="3200" b="1" dirty="0" err="1">
                <a:solidFill>
                  <a:srgbClr val="00FF00"/>
                </a:solidFill>
              </a:rPr>
              <a:t>bào</a:t>
            </a:r>
            <a:r>
              <a:rPr lang="en-US" sz="3200" b="1" dirty="0">
                <a:solidFill>
                  <a:srgbClr val="00FF00"/>
                </a:solidFill>
              </a:rPr>
              <a:t> </a:t>
            </a:r>
            <a:r>
              <a:rPr lang="en-US" sz="3200" b="1" dirty="0" err="1">
                <a:solidFill>
                  <a:srgbClr val="00FF00"/>
                </a:solidFill>
              </a:rPr>
              <a:t>chất</a:t>
            </a:r>
            <a:r>
              <a:rPr lang="en-US" sz="3200" b="1" dirty="0">
                <a:solidFill>
                  <a:srgbClr val="00FF00"/>
                </a:solidFill>
              </a:rPr>
              <a:t> </a:t>
            </a:r>
            <a:r>
              <a:rPr lang="en-US" sz="3200" b="1" dirty="0" err="1">
                <a:solidFill>
                  <a:srgbClr val="00FF00"/>
                </a:solidFill>
              </a:rPr>
              <a:t>và</a:t>
            </a:r>
            <a:r>
              <a:rPr lang="en-US" sz="3200" b="1" dirty="0">
                <a:solidFill>
                  <a:srgbClr val="00FF00"/>
                </a:solidFill>
              </a:rPr>
              <a:t> </a:t>
            </a:r>
            <a:r>
              <a:rPr lang="en-US" sz="3200" b="1" dirty="0" err="1">
                <a:solidFill>
                  <a:srgbClr val="00FF00"/>
                </a:solidFill>
              </a:rPr>
              <a:t>vùng</a:t>
            </a:r>
            <a:r>
              <a:rPr lang="en-US" sz="3200" b="1" dirty="0">
                <a:solidFill>
                  <a:srgbClr val="00FF00"/>
                </a:solidFill>
              </a:rPr>
              <a:t> </a:t>
            </a:r>
            <a:r>
              <a:rPr lang="en-US" sz="3200" b="1" dirty="0" err="1">
                <a:solidFill>
                  <a:srgbClr val="00FF00"/>
                </a:solidFill>
              </a:rPr>
              <a:t>nhân</a:t>
            </a:r>
            <a:r>
              <a:rPr lang="en-US" dirty="0">
                <a:solidFill>
                  <a:srgbClr val="00FF00"/>
                </a:solidFill>
              </a:rPr>
              <a:t>.</a:t>
            </a:r>
            <a:endParaRPr kumimoji="0" lang="en-US" sz="3200" b="1" i="0" u="none" strike="noStrike" kern="1200" cap="none" spc="0" normalizeH="0" baseline="0" noProof="0" dirty="0">
              <a:ln>
                <a:noFill/>
              </a:ln>
              <a:solidFill>
                <a:srgbClr val="00FF00"/>
              </a:solidFill>
              <a:effectLst/>
              <a:uLnTx/>
              <a:uFillTx/>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Oval 4"/>
          <p:cNvSpPr/>
          <p:nvPr/>
        </p:nvSpPr>
        <p:spPr>
          <a:xfrm>
            <a:off x="5196568" y="5127513"/>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250997" y="5181942"/>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37244" y="5658680"/>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Câu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 </a:t>
            </a:r>
          </a:p>
          <a:p>
            <a:pPr lvl="0" algn="ctr">
              <a:defRPr/>
            </a:pPr>
            <a:r>
              <a:rPr lang="en-US" sz="3200" b="1" dirty="0" err="1">
                <a:solidFill>
                  <a:srgbClr val="FF0000"/>
                </a:solidFill>
                <a:latin typeface="Calibri" panose="020F0502020204030204"/>
              </a:rPr>
              <a:t>Đây</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là</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vùng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nằm</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giữa</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vùng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màng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chất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và</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vùng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nhân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của</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tế</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bào</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nhân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sơ</a:t>
            </a:r>
            <a:r>
              <a:rPr lang="en-US" sz="3200" b="1" dirty="0">
                <a:solidFill>
                  <a:srgbClr val="FF0000"/>
                </a:solidFill>
                <a:latin typeface="Calibri" panose="020F0502020204030204"/>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a:t>
            </a:r>
            <a:r>
              <a:rPr lang="en-US" sz="3200" b="1" dirty="0" err="1">
                <a:solidFill>
                  <a:srgbClr val="00FF00"/>
                </a:solidFill>
                <a:latin typeface="Calibri" panose="020F0502020204030204"/>
              </a:rPr>
              <a:t>án</a:t>
            </a:r>
            <a:r>
              <a:rPr lang="en-US" sz="3200" b="1" dirty="0">
                <a:solidFill>
                  <a:srgbClr val="00FF00"/>
                </a:solidFill>
                <a:latin typeface="Calibri" panose="020F0502020204030204"/>
              </a:rPr>
              <a:t> : </a:t>
            </a:r>
            <a:r>
              <a:rPr lang="en-US" sz="3200" b="1" dirty="0" err="1">
                <a:solidFill>
                  <a:srgbClr val="00FF00"/>
                </a:solidFill>
                <a:latin typeface="Calibri" panose="020F0502020204030204"/>
              </a:rPr>
              <a:t>Tế</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bào</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chất</a:t>
            </a:r>
            <a:endParaRPr lang="en-US" sz="3200" b="1" dirty="0">
              <a:solidFill>
                <a:srgbClr val="00FF00"/>
              </a:solidFill>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Oval 4"/>
          <p:cNvSpPr/>
          <p:nvPr/>
        </p:nvSpPr>
        <p:spPr>
          <a:xfrm>
            <a:off x="5815693" y="5060566"/>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70122" y="5114995"/>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56369" y="5591733"/>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080655" y="410935"/>
            <a:ext cx="10276774" cy="497727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Câu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a:t>
            </a:r>
            <a:r>
              <a:rPr lang="en-US" sz="3200" b="1" dirty="0" err="1">
                <a:solidFill>
                  <a:srgbClr val="FF0000"/>
                </a:solidFill>
                <a:latin typeface="Calibri" panose="020F0502020204030204"/>
              </a:rPr>
              <a:t>Căn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cứ</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vào</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thành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tế</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bào</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phân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loại</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ra</a:t>
            </a:r>
            <a:r>
              <a:rPr lang="en-US" sz="3200" b="1" dirty="0">
                <a:solidFill>
                  <a:srgbClr val="FF0000"/>
                </a:solidFill>
                <a:latin typeface="Calibri" panose="020F0502020204030204"/>
              </a:rPr>
              <a:t> vi </a:t>
            </a:r>
            <a:r>
              <a:rPr lang="en-US" sz="3200" b="1" dirty="0" err="1">
                <a:solidFill>
                  <a:srgbClr val="FF0000"/>
                </a:solidFill>
                <a:latin typeface="Calibri" panose="020F0502020204030204"/>
              </a:rPr>
              <a:t>khuẩn</a:t>
            </a:r>
            <a:r>
              <a:rPr lang="en-US" sz="3200" b="1" dirty="0">
                <a:solidFill>
                  <a:srgbClr val="FF0000"/>
                </a:solidFill>
                <a:latin typeface="Calibri" panose="020F0502020204030204"/>
              </a:rPr>
              <a:t> gram </a:t>
            </a:r>
            <a:r>
              <a:rPr lang="en-US" sz="3200" b="1" dirty="0" err="1">
                <a:solidFill>
                  <a:srgbClr val="FF0000"/>
                </a:solidFill>
                <a:latin typeface="Calibri" panose="020F0502020204030204"/>
              </a:rPr>
              <a:t>dương</a:t>
            </a:r>
            <a:r>
              <a:rPr lang="en-US" sz="3200" b="1" dirty="0">
                <a:solidFill>
                  <a:srgbClr val="FF0000"/>
                </a:solidFill>
                <a:latin typeface="Calibri" panose="020F0502020204030204"/>
              </a:rPr>
              <a:t>, gram </a:t>
            </a:r>
            <a:r>
              <a:rPr lang="en-US" sz="3200" b="1" dirty="0" err="1">
                <a:solidFill>
                  <a:srgbClr val="FF0000"/>
                </a:solidFill>
                <a:latin typeface="Calibri" panose="020F0502020204030204"/>
              </a:rPr>
              <a:t>âm</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có</a:t>
            </a:r>
            <a:r>
              <a:rPr lang="en-US" sz="3200" b="1" dirty="0">
                <a:solidFill>
                  <a:srgbClr val="FF0000"/>
                </a:solidFill>
                <a:latin typeface="Calibri" panose="020F0502020204030204"/>
              </a:rPr>
              <a:t> ý </a:t>
            </a:r>
            <a:r>
              <a:rPr lang="en-US" sz="3200" b="1" dirty="0" err="1">
                <a:solidFill>
                  <a:srgbClr val="FF0000"/>
                </a:solidFill>
                <a:latin typeface="Calibri" panose="020F0502020204030204"/>
              </a:rPr>
              <a:t>nghĩa</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như</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thế</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nào</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trong</a:t>
            </a:r>
            <a:r>
              <a:rPr lang="en-US" sz="3200" b="1" dirty="0">
                <a:solidFill>
                  <a:srgbClr val="FF0000"/>
                </a:solidFill>
                <a:latin typeface="Calibri" panose="020F0502020204030204"/>
              </a:rPr>
              <a:t> y </a:t>
            </a:r>
            <a:r>
              <a:rPr lang="en-US" sz="3200" b="1" dirty="0" err="1">
                <a:solidFill>
                  <a:srgbClr val="FF0000"/>
                </a:solidFill>
                <a:latin typeface="Calibri" panose="020F0502020204030204"/>
              </a:rPr>
              <a:t>học</a:t>
            </a:r>
            <a:r>
              <a:rPr lang="en-US" sz="3200" b="1" dirty="0">
                <a:solidFill>
                  <a:srgbClr val="FF0000"/>
                </a:solidFill>
                <a:latin typeface="Calibri" panose="020F0502020204030204"/>
              </a:rPr>
              <a:t>?</a:t>
            </a:r>
            <a:endParaRPr lang="vi-VN" sz="3200" b="1" dirty="0">
              <a:solidFill>
                <a:srgbClr val="FF0000"/>
              </a:solidFill>
              <a:latin typeface="Calibri" panose="020F0502020204030204"/>
            </a:endParaRPr>
          </a:p>
          <a:p>
            <a:r>
              <a:rPr lang="en-US" sz="3200" b="1" dirty="0">
                <a:solidFill>
                  <a:srgbClr val="FF0000"/>
                </a:solidFill>
                <a:latin typeface="Calibri" panose="020F0502020204030204"/>
              </a:rPr>
              <a:t>a. </a:t>
            </a:r>
            <a:r>
              <a:rPr lang="en-US" sz="3200" b="1" dirty="0" err="1">
                <a:solidFill>
                  <a:srgbClr val="FF0000"/>
                </a:solidFill>
                <a:latin typeface="Calibri" panose="020F0502020204030204"/>
              </a:rPr>
              <a:t>Để</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dễ</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nuôi</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cấy</a:t>
            </a:r>
            <a:r>
              <a:rPr lang="en-US" sz="3200" b="1" dirty="0">
                <a:solidFill>
                  <a:srgbClr val="FF0000"/>
                </a:solidFill>
                <a:latin typeface="Calibri" panose="020F0502020204030204"/>
              </a:rPr>
              <a:t> vi </a:t>
            </a:r>
            <a:r>
              <a:rPr lang="en-US" sz="3200" b="1" dirty="0" err="1">
                <a:solidFill>
                  <a:srgbClr val="FF0000"/>
                </a:solidFill>
                <a:latin typeface="Calibri" panose="020F0502020204030204"/>
              </a:rPr>
              <a:t>khuẩn</a:t>
            </a:r>
            <a:r>
              <a:rPr lang="en-US" sz="3200" b="1" dirty="0">
                <a:solidFill>
                  <a:srgbClr val="FF0000"/>
                </a:solidFill>
                <a:latin typeface="Calibri" panose="020F0502020204030204"/>
              </a:rPr>
              <a:t>		</a:t>
            </a:r>
            <a:endParaRPr lang="vi-VN" sz="3200" b="1" dirty="0">
              <a:solidFill>
                <a:srgbClr val="FF0000"/>
              </a:solidFill>
              <a:latin typeface="Calibri" panose="020F0502020204030204"/>
            </a:endParaRPr>
          </a:p>
          <a:p>
            <a:r>
              <a:rPr lang="en-US" sz="3200" b="1" dirty="0">
                <a:solidFill>
                  <a:srgbClr val="FF0000"/>
                </a:solidFill>
                <a:latin typeface="Calibri" panose="020F0502020204030204"/>
              </a:rPr>
              <a:t>b. </a:t>
            </a:r>
            <a:r>
              <a:rPr lang="en-US" sz="3200" b="1" dirty="0" err="1">
                <a:solidFill>
                  <a:srgbClr val="FF0000"/>
                </a:solidFill>
                <a:latin typeface="Calibri" panose="020F0502020204030204"/>
              </a:rPr>
              <a:t>Dùng</a:t>
            </a:r>
            <a:r>
              <a:rPr lang="en-US" sz="3200" b="1" dirty="0">
                <a:solidFill>
                  <a:srgbClr val="FF0000"/>
                </a:solidFill>
                <a:latin typeface="Calibri" panose="020F0502020204030204"/>
              </a:rPr>
              <a:t> vi </a:t>
            </a:r>
            <a:r>
              <a:rPr lang="en-US" sz="3200" b="1" dirty="0" err="1">
                <a:solidFill>
                  <a:srgbClr val="FF0000"/>
                </a:solidFill>
                <a:latin typeface="Calibri" panose="020F0502020204030204"/>
              </a:rPr>
              <a:t>khuẩn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sản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xuất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kháng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a:t>
            </a:r>
            <a:endParaRPr lang="vi-VN" sz="3200" b="1" dirty="0">
              <a:solidFill>
                <a:srgbClr val="FF0000"/>
              </a:solidFill>
              <a:latin typeface="Calibri" panose="020F0502020204030204"/>
            </a:endParaRPr>
          </a:p>
          <a:p>
            <a:r>
              <a:rPr lang="en-US" sz="3200" b="1" dirty="0">
                <a:solidFill>
                  <a:srgbClr val="FF0000"/>
                </a:solidFill>
                <a:latin typeface="Calibri" panose="020F0502020204030204"/>
              </a:rPr>
              <a:t>c. </a:t>
            </a:r>
            <a:r>
              <a:rPr lang="en-US" sz="3200" b="1" dirty="0" err="1">
                <a:solidFill>
                  <a:srgbClr val="FF0000"/>
                </a:solidFill>
                <a:latin typeface="Calibri" panose="020F0502020204030204"/>
              </a:rPr>
              <a:t>Dùng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kháng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đặc</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hiệu</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tiêu</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diệt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từng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loại</a:t>
            </a:r>
            <a:r>
              <a:rPr lang="en-US" sz="3200" b="1" dirty="0">
                <a:solidFill>
                  <a:srgbClr val="FF0000"/>
                </a:solidFill>
                <a:latin typeface="Calibri" panose="020F0502020204030204"/>
              </a:rPr>
              <a:t> vi </a:t>
            </a:r>
            <a:r>
              <a:rPr lang="en-US" sz="3200" b="1" dirty="0" err="1">
                <a:solidFill>
                  <a:srgbClr val="FF0000"/>
                </a:solidFill>
                <a:latin typeface="Calibri" panose="020F0502020204030204"/>
              </a:rPr>
              <a:t>khuẩn</a:t>
            </a:r>
            <a:endParaRPr lang="vi-VN" sz="3200" b="1" dirty="0">
              <a:solidFill>
                <a:srgbClr val="FF0000"/>
              </a:solidFill>
              <a:latin typeface="Calibri" panose="020F0502020204030204"/>
            </a:endParaRPr>
          </a:p>
          <a:p>
            <a:r>
              <a:rPr lang="en-US" sz="3200" b="1" dirty="0">
                <a:solidFill>
                  <a:srgbClr val="FF0000"/>
                </a:solidFill>
                <a:latin typeface="Calibri" panose="020F0502020204030204"/>
              </a:rPr>
              <a:t>d. </a:t>
            </a:r>
            <a:r>
              <a:rPr lang="en-US" sz="3200" b="1" dirty="0" err="1">
                <a:solidFill>
                  <a:srgbClr val="FF0000"/>
                </a:solidFill>
                <a:latin typeface="Calibri" panose="020F0502020204030204"/>
              </a:rPr>
              <a:t>Dùng</a:t>
            </a:r>
            <a:r>
              <a:rPr lang="en-US" sz="3200" b="1" dirty="0">
                <a:solidFill>
                  <a:srgbClr val="FF0000"/>
                </a:solidFill>
                <a:latin typeface="Calibri" panose="020F0502020204030204"/>
              </a:rPr>
              <a:t> vi </a:t>
            </a:r>
            <a:r>
              <a:rPr lang="en-US" sz="3200" b="1" dirty="0" err="1">
                <a:solidFill>
                  <a:srgbClr val="FF0000"/>
                </a:solidFill>
                <a:latin typeface="Calibri" panose="020F0502020204030204"/>
              </a:rPr>
              <a:t>khuẩn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để</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sản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xuất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từng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loại</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prôtêin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cung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cấp</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cho</a:t>
            </a:r>
            <a:r>
              <a:rPr lang="en-US" sz="3200" b="1" dirty="0">
                <a:solidFill>
                  <a:srgbClr val="FF0000"/>
                </a:solidFill>
                <a:latin typeface="Calibri" panose="020F0502020204030204"/>
              </a:rPr>
              <a:t> con </a:t>
            </a:r>
            <a:r>
              <a:rPr lang="en-US" sz="3200" b="1" dirty="0" err="1">
                <a:solidFill>
                  <a:srgbClr val="FF0000"/>
                </a:solidFill>
                <a:latin typeface="Calibri" panose="020F0502020204030204"/>
              </a:rPr>
              <a:t>người</a:t>
            </a:r>
            <a:endParaRPr lang="vi-VN" sz="3200" b="1" dirty="0">
              <a:solidFill>
                <a:srgbClr val="FF00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3291839" y="5652654"/>
            <a:ext cx="5893725" cy="67144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a:t>
            </a:r>
            <a:r>
              <a:rPr lang="en-US" sz="3200" b="1" dirty="0" err="1">
                <a:solidFill>
                  <a:srgbClr val="00FF00"/>
                </a:solidFill>
                <a:latin typeface="Calibri" panose="020F0502020204030204"/>
              </a:rPr>
              <a:t>Đáp</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án</a:t>
            </a:r>
            <a:r>
              <a:rPr lang="en-US" sz="3200" b="1" dirty="0">
                <a:solidFill>
                  <a:srgbClr val="00FF00"/>
                </a:solidFill>
                <a:latin typeface="Calibri" panose="020F0502020204030204"/>
              </a:rPr>
              <a:t> C</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Oval 4"/>
          <p:cNvSpPr/>
          <p:nvPr/>
        </p:nvSpPr>
        <p:spPr>
          <a:xfrm>
            <a:off x="10595428" y="16837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649857" y="17381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736104" y="2214912"/>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540327"/>
            <a:ext cx="10522857" cy="2098551"/>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Câu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6: </a:t>
            </a:r>
          </a:p>
          <a:p>
            <a:pPr lvl="0" algn="ctr">
              <a:defRPr/>
            </a:pPr>
            <a:r>
              <a:rPr lang="en-US" sz="3200" b="1" dirty="0" err="1">
                <a:solidFill>
                  <a:srgbClr val="FF0000"/>
                </a:solidFill>
                <a:latin typeface="Calibri" panose="020F0502020204030204"/>
              </a:rPr>
              <a:t>Đây</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là</a:t>
            </a:r>
            <a:r>
              <a:rPr lang="en-US" sz="3200" b="1" dirty="0">
                <a:solidFill>
                  <a:srgbClr val="FF0000"/>
                </a:solidFill>
                <a:latin typeface="Calibri" panose="020F0502020204030204"/>
              </a:rPr>
              <a:t> 2 </a:t>
            </a:r>
            <a:r>
              <a:rPr lang="en-US" sz="3200" b="1" dirty="0" err="1">
                <a:solidFill>
                  <a:srgbClr val="FF0000"/>
                </a:solidFill>
                <a:latin typeface="Calibri" panose="020F0502020204030204"/>
              </a:rPr>
              <a:t>giới</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vật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lớn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nhất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trong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giới</a:t>
            </a:r>
            <a:r>
              <a:rPr lang="en-US" sz="3200" b="1" dirty="0">
                <a:solidFill>
                  <a:srgbClr val="FF0000"/>
                </a:solidFill>
                <a:latin typeface="Calibri" panose="020F0502020204030204"/>
              </a:rPr>
              <a:t> ?</a:t>
            </a:r>
          </a:p>
        </p:txBody>
      </p:sp>
      <p:sp>
        <p:nvSpPr>
          <p:cNvPr id="50" name="Snip Diagonal Corner Rectangle 49"/>
          <p:cNvSpPr/>
          <p:nvPr/>
        </p:nvSpPr>
        <p:spPr>
          <a:xfrm>
            <a:off x="1509832" y="3050598"/>
            <a:ext cx="8924373" cy="11951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 </a:t>
            </a:r>
            <a:r>
              <a:rPr lang="en-US" sz="3200" b="1" dirty="0" err="1">
                <a:solidFill>
                  <a:srgbClr val="00FF00"/>
                </a:solidFill>
                <a:latin typeface="Calibri" panose="020F0502020204030204"/>
              </a:rPr>
              <a:t>Thực</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vật</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và</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động</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vật</a:t>
            </a:r>
            <a:r>
              <a:rPr lang="en-US" sz="3200" b="1" dirty="0">
                <a:solidFill>
                  <a:srgbClr val="00FF00"/>
                </a:solidFill>
                <a:latin typeface="Calibri" panose="020F0502020204030204"/>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5658" y="5105573"/>
            <a:ext cx="2400300" cy="1468203"/>
          </a:xfrm>
          <a:prstGeom prst="rect">
            <a:avLst/>
          </a:prstGeom>
        </p:spPr>
      </p:pic>
      <p:sp>
        <p:nvSpPr>
          <p:cNvPr id="5" name="Oval 4"/>
          <p:cNvSpPr/>
          <p:nvPr/>
        </p:nvSpPr>
        <p:spPr>
          <a:xfrm>
            <a:off x="5587093" y="474127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641522" y="479569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27769" y="5272437"/>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2220</TotalTime>
  <Words>2742</Words>
  <Application>Microsoft Office PowerPoint</Application>
  <PresentationFormat>Widescreen</PresentationFormat>
  <Paragraphs>366</Paragraphs>
  <Slides>38</Slides>
  <Notes>13</Notes>
  <HiddenSlides>0</HiddenSlides>
  <MMClips>9</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Calibri Light</vt:lpstr>
      <vt:lpstr>Arial</vt:lpstr>
      <vt:lpstr>#9Slide03 Oswald</vt:lpstr>
      <vt:lpstr>Calibri</vt:lpstr>
      <vt:lpstr>UTM Avenida</vt:lpstr>
      <vt:lpstr>Times New Roman</vt:lpstr>
      <vt:lpstr>Office Theme</vt:lpstr>
      <vt:lpstr>Ảnh Bitmap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TV-STEM</Manager>
  <Company>TV-STEM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TV-STEM</dc:title>
  <dc:subject>TV-STEM</dc:subject>
  <dc:creator>TV-STEM</dc:creator>
  <dc:description>TV-STEM</dc:description>
  <cp:lastModifiedBy>ADMIN</cp:lastModifiedBy>
  <cp:revision>185</cp:revision>
  <dcterms:created xsi:type="dcterms:W3CDTF">2018-10-29T09:59:25Z</dcterms:created>
  <dcterms:modified xsi:type="dcterms:W3CDTF">2025-06-09T08:29:18Z</dcterms:modified>
  <cp:category>TV-STEM</cp:category>
</cp:coreProperties>
</file>