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39" r:id="rId2"/>
  </p:sldMasterIdLst>
  <p:notesMasterIdLst>
    <p:notesMasterId r:id="rId21"/>
  </p:notesMasterIdLst>
  <p:sldIdLst>
    <p:sldId id="282" r:id="rId3"/>
    <p:sldId id="283" r:id="rId4"/>
    <p:sldId id="258" r:id="rId5"/>
    <p:sldId id="284" r:id="rId6"/>
    <p:sldId id="265" r:id="rId7"/>
    <p:sldId id="267" r:id="rId8"/>
    <p:sldId id="285" r:id="rId9"/>
    <p:sldId id="268" r:id="rId10"/>
    <p:sldId id="269" r:id="rId11"/>
    <p:sldId id="274" r:id="rId12"/>
    <p:sldId id="275" r:id="rId13"/>
    <p:sldId id="273" r:id="rId14"/>
    <p:sldId id="277" r:id="rId15"/>
    <p:sldId id="276" r:id="rId16"/>
    <p:sldId id="279" r:id="rId17"/>
    <p:sldId id="278" r:id="rId18"/>
    <p:sldId id="280" r:id="rId19"/>
    <p:sldId id="281" r:id="rId20"/>
  </p:sldIdLst>
  <p:sldSz cx="24385588" cy="13717588"/>
  <p:notesSz cx="6797675" cy="9928225"/>
  <p:embeddedFontLs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Garamond" panose="02020404030301010803" pitchFamily="18" charset="0"/>
      <p:regular r:id="rId29"/>
      <p:bold r:id="rId30"/>
      <p:italic r:id="rId31"/>
    </p:embeddedFont>
    <p:embeddedFont>
      <p:font typeface="VNI-Times" pitchFamily="2" charset="0"/>
      <p:regular r:id="rId32"/>
      <p:bold r:id="rId33"/>
      <p:italic r:id="rId34"/>
      <p:boldItalic r:id="rId35"/>
    </p:embeddedFont>
    <p:embeddedFont>
      <p:font typeface="Questrial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M5QR6yBKF1ijbjLbaJjTtaocc3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2" initials="p" lastIdx="2" clrIdx="0">
    <p:extLst>
      <p:ext uri="{19B8F6BF-5375-455C-9EA6-DF929625EA0E}">
        <p15:presenceInfo xmlns:p15="http://schemas.microsoft.com/office/powerpoint/2012/main" userId="pc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0" y="120"/>
      </p:cViewPr>
      <p:guideLst>
        <p:guide orient="horz" pos="432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28T21:38:32.76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28T21:38:32.76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492E0F-1D8E-452C-87E6-F0EC99B43B2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F4EF82-EE86-45A0-813A-E69F5F0C5923}">
      <dgm:prSet phldrT="[Text]" custT="1"/>
      <dgm:spPr/>
      <dgm:t>
        <a:bodyPr/>
        <a:lstStyle/>
        <a:p>
          <a:r>
            <a: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Nitrogen</a:t>
          </a:r>
          <a:endParaRPr lang="en-US" sz="4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04EBEF-063B-4BF9-BFD2-4D9E9F86C6A5}" type="parTrans" cxnId="{5C38389F-2293-4FD4-ADD4-6FCBA3A8090E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5F6889-562C-47FB-9E30-4A0515A79E18}" type="sibTrans" cxnId="{5C38389F-2293-4FD4-ADD4-6FCBA3A8090E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740827-CCFF-42F8-9388-5E3A320C498F}">
      <dgm:prSet phldrT="[Text]"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tồn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488693-882D-4C77-B333-85FF2058BC1B}" type="parTrans" cxnId="{C2E311AD-DD2C-4515-A47A-FB6AC97800D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1399C-6092-4DBD-BB3C-78B775655EAA}" type="sibTrans" cxnId="{C2E311AD-DD2C-4515-A47A-FB6AC97800D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B068C-70FE-48FB-8A2F-51F19B14AFC7}">
      <dgm:prSet phldrT="[Text]"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nitrogen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oxi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khử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A5D68F-A1DE-4312-AFBC-C415701DCA4E}" type="parTrans" cxnId="{8E9BC307-B997-47D6-8B8E-68D64D61599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4DC667-C8F7-414F-B9CF-36307600B817}" type="sibTrans" cxnId="{8E9BC307-B997-47D6-8B8E-68D64D61599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15771C-89D9-4FEE-91F6-8CC1060B4534}">
      <dgm:prSet phldrT="[Text]"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ngành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dược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B6AEB3-480C-4B99-B689-726B39F8366B}" type="parTrans" cxnId="{CFC80E8D-A4B3-4622-9735-A5BF0D33EBB2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8A5D8D-013C-43FC-B057-0B2F5383D33D}" type="sibTrans" cxnId="{CFC80E8D-A4B3-4622-9735-A5BF0D33EBB2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07AB2F-CD0F-4FF1-8D1F-152FF1E24921}">
      <dgm:prSet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Hai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endParaRPr lang="en-US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bền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vững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kém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 t</a:t>
          </a:r>
          <a:r>
            <a:rPr lang="en-US" sz="24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E96835-45D9-4F22-84FA-9BCB29C8A78B}" type="parTrans" cxnId="{ADC08F9D-1A2E-4CFD-8E1C-68F5F683CC2D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072897-2276-4B04-8411-92A32A033E29}" type="sibTrans" cxnId="{ADC08F9D-1A2E-4CFD-8E1C-68F5F683CC2D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781244-49D8-426F-BEA9-495DF43E2656}" type="pres">
      <dgm:prSet presAssocID="{D3492E0F-1D8E-452C-87E6-F0EC99B43B2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2A71D2-07A5-4AF2-B7CE-B0B9841053E3}" type="pres">
      <dgm:prSet presAssocID="{56F4EF82-EE86-45A0-813A-E69F5F0C5923}" presName="centerShape" presStyleLbl="node0" presStyleIdx="0" presStyleCnt="1" custLinFactNeighborX="-2142" custLinFactNeighborY="-918"/>
      <dgm:spPr/>
      <dgm:t>
        <a:bodyPr/>
        <a:lstStyle/>
        <a:p>
          <a:endParaRPr lang="en-US"/>
        </a:p>
      </dgm:t>
    </dgm:pt>
    <dgm:pt modelId="{E723F7D8-D180-47CE-BF78-55E988BA4300}" type="pres">
      <dgm:prSet presAssocID="{DA740827-CCFF-42F8-9388-5E3A320C498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4E9CDE-8C23-4083-A011-EF67F09B72F7}" type="pres">
      <dgm:prSet presAssocID="{DA740827-CCFF-42F8-9388-5E3A320C498F}" presName="dummy" presStyleCnt="0"/>
      <dgm:spPr/>
    </dgm:pt>
    <dgm:pt modelId="{C17BDBC1-07C8-4111-AA95-12C89DD71FA0}" type="pres">
      <dgm:prSet presAssocID="{1B81399C-6092-4DBD-BB3C-78B775655EAA}" presName="sibTrans" presStyleLbl="sibTrans2D1" presStyleIdx="0" presStyleCnt="4" custLinFactNeighborX="5825" custLinFactNeighborY="1028"/>
      <dgm:spPr/>
      <dgm:t>
        <a:bodyPr/>
        <a:lstStyle/>
        <a:p>
          <a:endParaRPr lang="en-US"/>
        </a:p>
      </dgm:t>
    </dgm:pt>
    <dgm:pt modelId="{7F425199-E4A3-4DEF-BB06-51B5A09BC7A6}" type="pres">
      <dgm:prSet presAssocID="{4007AB2F-CD0F-4FF1-8D1F-152FF1E2492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EEBD6C-3576-4D36-9A00-C9F55D17F7ED}" type="pres">
      <dgm:prSet presAssocID="{4007AB2F-CD0F-4FF1-8D1F-152FF1E24921}" presName="dummy" presStyleCnt="0"/>
      <dgm:spPr/>
    </dgm:pt>
    <dgm:pt modelId="{46881E9B-A860-4ACF-8CBE-4276927F8900}" type="pres">
      <dgm:prSet presAssocID="{80072897-2276-4B04-8411-92A32A033E29}" presName="sibTrans" presStyleLbl="sibTrans2D1" presStyleIdx="1" presStyleCnt="4"/>
      <dgm:spPr/>
      <dgm:t>
        <a:bodyPr/>
        <a:lstStyle/>
        <a:p>
          <a:endParaRPr lang="en-US"/>
        </a:p>
      </dgm:t>
    </dgm:pt>
    <dgm:pt modelId="{D320D68B-03DA-46DD-8BDF-06BC46E5C40E}" type="pres">
      <dgm:prSet presAssocID="{E2FB068C-70FE-48FB-8A2F-51F19B14AFC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31EBB8-0F28-4E0C-B16B-21A11D5274CB}" type="pres">
      <dgm:prSet presAssocID="{E2FB068C-70FE-48FB-8A2F-51F19B14AFC7}" presName="dummy" presStyleCnt="0"/>
      <dgm:spPr/>
    </dgm:pt>
    <dgm:pt modelId="{3DC199CA-2C72-4AAF-A2A3-33373217023A}" type="pres">
      <dgm:prSet presAssocID="{1B4DC667-C8F7-414F-B9CF-36307600B81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9D90D464-4E70-4A6C-834B-11D1198647B7}" type="pres">
      <dgm:prSet presAssocID="{A315771C-89D9-4FEE-91F6-8CC1060B453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5922E-6C0E-4AD7-937B-3EEEFCEB6D11}" type="pres">
      <dgm:prSet presAssocID="{A315771C-89D9-4FEE-91F6-8CC1060B4534}" presName="dummy" presStyleCnt="0"/>
      <dgm:spPr/>
    </dgm:pt>
    <dgm:pt modelId="{BA2FAA28-C095-4E12-BFE8-4297195AE957}" type="pres">
      <dgm:prSet presAssocID="{F88A5D8D-013C-43FC-B057-0B2F5383D33D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FB2FA44-0FAF-48C9-B3AD-FCD756F47BD4}" type="presOf" srcId="{DA740827-CCFF-42F8-9388-5E3A320C498F}" destId="{E723F7D8-D180-47CE-BF78-55E988BA4300}" srcOrd="0" destOrd="0" presId="urn:microsoft.com/office/officeart/2005/8/layout/radial6"/>
    <dgm:cxn modelId="{265B26E8-384F-4C85-83DE-55875621CFB6}" type="presOf" srcId="{4007AB2F-CD0F-4FF1-8D1F-152FF1E24921}" destId="{7F425199-E4A3-4DEF-BB06-51B5A09BC7A6}" srcOrd="0" destOrd="0" presId="urn:microsoft.com/office/officeart/2005/8/layout/radial6"/>
    <dgm:cxn modelId="{6890AD83-C712-4AC7-AC5F-0976A52CC5BB}" type="presOf" srcId="{E2FB068C-70FE-48FB-8A2F-51F19B14AFC7}" destId="{D320D68B-03DA-46DD-8BDF-06BC46E5C40E}" srcOrd="0" destOrd="0" presId="urn:microsoft.com/office/officeart/2005/8/layout/radial6"/>
    <dgm:cxn modelId="{8E9BC307-B997-47D6-8B8E-68D64D615995}" srcId="{56F4EF82-EE86-45A0-813A-E69F5F0C5923}" destId="{E2FB068C-70FE-48FB-8A2F-51F19B14AFC7}" srcOrd="2" destOrd="0" parTransId="{12A5D68F-A1DE-4312-AFBC-C415701DCA4E}" sibTransId="{1B4DC667-C8F7-414F-B9CF-36307600B817}"/>
    <dgm:cxn modelId="{5C38389F-2293-4FD4-ADD4-6FCBA3A8090E}" srcId="{D3492E0F-1D8E-452C-87E6-F0EC99B43B2A}" destId="{56F4EF82-EE86-45A0-813A-E69F5F0C5923}" srcOrd="0" destOrd="0" parTransId="{9F04EBEF-063B-4BF9-BFD2-4D9E9F86C6A5}" sibTransId="{535F6889-562C-47FB-9E30-4A0515A79E18}"/>
    <dgm:cxn modelId="{475DDE05-C02D-47E4-9057-0B319A5D522A}" type="presOf" srcId="{F88A5D8D-013C-43FC-B057-0B2F5383D33D}" destId="{BA2FAA28-C095-4E12-BFE8-4297195AE957}" srcOrd="0" destOrd="0" presId="urn:microsoft.com/office/officeart/2005/8/layout/radial6"/>
    <dgm:cxn modelId="{9214C26E-5F21-4ADE-8E57-26E8CEBDD145}" type="presOf" srcId="{A315771C-89D9-4FEE-91F6-8CC1060B4534}" destId="{9D90D464-4E70-4A6C-834B-11D1198647B7}" srcOrd="0" destOrd="0" presId="urn:microsoft.com/office/officeart/2005/8/layout/radial6"/>
    <dgm:cxn modelId="{CBAC3641-39DF-4D99-954B-DBD402A4EFB0}" type="presOf" srcId="{1B4DC667-C8F7-414F-B9CF-36307600B817}" destId="{3DC199CA-2C72-4AAF-A2A3-33373217023A}" srcOrd="0" destOrd="0" presId="urn:microsoft.com/office/officeart/2005/8/layout/radial6"/>
    <dgm:cxn modelId="{C2E311AD-DD2C-4515-A47A-FB6AC97800DA}" srcId="{56F4EF82-EE86-45A0-813A-E69F5F0C5923}" destId="{DA740827-CCFF-42F8-9388-5E3A320C498F}" srcOrd="0" destOrd="0" parTransId="{74488693-882D-4C77-B333-85FF2058BC1B}" sibTransId="{1B81399C-6092-4DBD-BB3C-78B775655EAA}"/>
    <dgm:cxn modelId="{952B92D9-9894-46C0-B5BB-C595FBC9CB9B}" type="presOf" srcId="{D3492E0F-1D8E-452C-87E6-F0EC99B43B2A}" destId="{3F781244-49D8-426F-BEA9-495DF43E2656}" srcOrd="0" destOrd="0" presId="urn:microsoft.com/office/officeart/2005/8/layout/radial6"/>
    <dgm:cxn modelId="{FEC84593-312D-4739-8C35-025E43A7698D}" type="presOf" srcId="{56F4EF82-EE86-45A0-813A-E69F5F0C5923}" destId="{1D2A71D2-07A5-4AF2-B7CE-B0B9841053E3}" srcOrd="0" destOrd="0" presId="urn:microsoft.com/office/officeart/2005/8/layout/radial6"/>
    <dgm:cxn modelId="{E75531D8-A87B-4015-8F5A-24EC891B594A}" type="presOf" srcId="{1B81399C-6092-4DBD-BB3C-78B775655EAA}" destId="{C17BDBC1-07C8-4111-AA95-12C89DD71FA0}" srcOrd="0" destOrd="0" presId="urn:microsoft.com/office/officeart/2005/8/layout/radial6"/>
    <dgm:cxn modelId="{ADC08F9D-1A2E-4CFD-8E1C-68F5F683CC2D}" srcId="{56F4EF82-EE86-45A0-813A-E69F5F0C5923}" destId="{4007AB2F-CD0F-4FF1-8D1F-152FF1E24921}" srcOrd="1" destOrd="0" parTransId="{40E96835-45D9-4F22-84FA-9BCB29C8A78B}" sibTransId="{80072897-2276-4B04-8411-92A32A033E29}"/>
    <dgm:cxn modelId="{CFC80E8D-A4B3-4622-9735-A5BF0D33EBB2}" srcId="{56F4EF82-EE86-45A0-813A-E69F5F0C5923}" destId="{A315771C-89D9-4FEE-91F6-8CC1060B4534}" srcOrd="3" destOrd="0" parTransId="{45B6AEB3-480C-4B99-B689-726B39F8366B}" sibTransId="{F88A5D8D-013C-43FC-B057-0B2F5383D33D}"/>
    <dgm:cxn modelId="{57BA9094-EFA4-48ED-82FD-E1E4E28AF6B3}" type="presOf" srcId="{80072897-2276-4B04-8411-92A32A033E29}" destId="{46881E9B-A860-4ACF-8CBE-4276927F8900}" srcOrd="0" destOrd="0" presId="urn:microsoft.com/office/officeart/2005/8/layout/radial6"/>
    <dgm:cxn modelId="{FE54A3D1-4F96-4397-BE18-C4880C382E94}" type="presParOf" srcId="{3F781244-49D8-426F-BEA9-495DF43E2656}" destId="{1D2A71D2-07A5-4AF2-B7CE-B0B9841053E3}" srcOrd="0" destOrd="0" presId="urn:microsoft.com/office/officeart/2005/8/layout/radial6"/>
    <dgm:cxn modelId="{0487C57D-4C92-4995-8E28-933A9AAAD565}" type="presParOf" srcId="{3F781244-49D8-426F-BEA9-495DF43E2656}" destId="{E723F7D8-D180-47CE-BF78-55E988BA4300}" srcOrd="1" destOrd="0" presId="urn:microsoft.com/office/officeart/2005/8/layout/radial6"/>
    <dgm:cxn modelId="{58882642-8CE6-4AEB-8411-240DACC2BE4C}" type="presParOf" srcId="{3F781244-49D8-426F-BEA9-495DF43E2656}" destId="{2A4E9CDE-8C23-4083-A011-EF67F09B72F7}" srcOrd="2" destOrd="0" presId="urn:microsoft.com/office/officeart/2005/8/layout/radial6"/>
    <dgm:cxn modelId="{327CB699-7D5B-41F0-AA42-881EB90059A5}" type="presParOf" srcId="{3F781244-49D8-426F-BEA9-495DF43E2656}" destId="{C17BDBC1-07C8-4111-AA95-12C89DD71FA0}" srcOrd="3" destOrd="0" presId="urn:microsoft.com/office/officeart/2005/8/layout/radial6"/>
    <dgm:cxn modelId="{A964D9EF-3101-47A7-98D8-737E120E8E02}" type="presParOf" srcId="{3F781244-49D8-426F-BEA9-495DF43E2656}" destId="{7F425199-E4A3-4DEF-BB06-51B5A09BC7A6}" srcOrd="4" destOrd="0" presId="urn:microsoft.com/office/officeart/2005/8/layout/radial6"/>
    <dgm:cxn modelId="{8420C2F3-AF56-46CF-8C84-0A1A60288FAA}" type="presParOf" srcId="{3F781244-49D8-426F-BEA9-495DF43E2656}" destId="{2DEEBD6C-3576-4D36-9A00-C9F55D17F7ED}" srcOrd="5" destOrd="0" presId="urn:microsoft.com/office/officeart/2005/8/layout/radial6"/>
    <dgm:cxn modelId="{C84F35E2-35E9-4A4A-8B07-5AD43A7BFD50}" type="presParOf" srcId="{3F781244-49D8-426F-BEA9-495DF43E2656}" destId="{46881E9B-A860-4ACF-8CBE-4276927F8900}" srcOrd="6" destOrd="0" presId="urn:microsoft.com/office/officeart/2005/8/layout/radial6"/>
    <dgm:cxn modelId="{D246AA04-D824-4AC9-8C26-2C2AF5729CDB}" type="presParOf" srcId="{3F781244-49D8-426F-BEA9-495DF43E2656}" destId="{D320D68B-03DA-46DD-8BDF-06BC46E5C40E}" srcOrd="7" destOrd="0" presId="urn:microsoft.com/office/officeart/2005/8/layout/radial6"/>
    <dgm:cxn modelId="{F760756C-EB09-46DA-8F7A-ED3D372657E9}" type="presParOf" srcId="{3F781244-49D8-426F-BEA9-495DF43E2656}" destId="{C831EBB8-0F28-4E0C-B16B-21A11D5274CB}" srcOrd="8" destOrd="0" presId="urn:microsoft.com/office/officeart/2005/8/layout/radial6"/>
    <dgm:cxn modelId="{F649ED53-AE53-4F18-8F36-11EBF41C066F}" type="presParOf" srcId="{3F781244-49D8-426F-BEA9-495DF43E2656}" destId="{3DC199CA-2C72-4AAF-A2A3-33373217023A}" srcOrd="9" destOrd="0" presId="urn:microsoft.com/office/officeart/2005/8/layout/radial6"/>
    <dgm:cxn modelId="{78507829-FA19-4816-A718-8892B70757AD}" type="presParOf" srcId="{3F781244-49D8-426F-BEA9-495DF43E2656}" destId="{9D90D464-4E70-4A6C-834B-11D1198647B7}" srcOrd="10" destOrd="0" presId="urn:microsoft.com/office/officeart/2005/8/layout/radial6"/>
    <dgm:cxn modelId="{7FB0E293-0C24-4329-A1C9-7A45D1D60C6A}" type="presParOf" srcId="{3F781244-49D8-426F-BEA9-495DF43E2656}" destId="{BB05922E-6C0E-4AD7-937B-3EEEFCEB6D11}" srcOrd="11" destOrd="0" presId="urn:microsoft.com/office/officeart/2005/8/layout/radial6"/>
    <dgm:cxn modelId="{9E9B2DCE-B596-4663-9B5E-79048A888CF4}" type="presParOf" srcId="{3F781244-49D8-426F-BEA9-495DF43E2656}" destId="{BA2FAA28-C095-4E12-BFE8-4297195AE95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6870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512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393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0605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9690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2427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9461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8593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3333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867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339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0575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268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0614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700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8819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563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dt" idx="10"/>
          </p:nvPr>
        </p:nvSpPr>
        <p:spPr>
          <a:xfrm>
            <a:off x="3128763" y="2521302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" name="Google Shape;18;p1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5"/>
          <p:cNvSpPr>
            <a:spLocks noGrp="1"/>
          </p:cNvSpPr>
          <p:nvPr>
            <p:ph type="pic" idx="2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None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None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 rot="5400000">
            <a:off x="7666308" y="-3246255"/>
            <a:ext cx="9052974" cy="2194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 txBox="1">
            <a:spLocks noGrp="1"/>
          </p:cNvSpPr>
          <p:nvPr>
            <p:ph type="title"/>
          </p:nvPr>
        </p:nvSpPr>
        <p:spPr>
          <a:xfrm rot="5400000">
            <a:off x="42759387" y="5488993"/>
            <a:ext cx="23411985" cy="1463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 rot="5400000">
            <a:off x="13291352" y="-8941263"/>
            <a:ext cx="23411985" cy="4349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919" y="4261349"/>
            <a:ext cx="20727750" cy="29403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838" y="7773300"/>
            <a:ext cx="17069912" cy="35056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1">
              <a:buClrTx/>
            </a:pPr>
            <a:fld id="{D6DF0E98-3175-4900-9759-18A07DE59F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6/9/2025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1">
              <a:buClrTx/>
            </a:pPr>
            <a:fld id="{AC70DC89-AD8A-4C26-ACCB-0265E28F3F4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775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1">
              <a:buClrTx/>
            </a:pPr>
            <a:fld id="{D6DF0E98-3175-4900-9759-18A07DE59F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6/9/2025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1">
              <a:buClrTx/>
            </a:pPr>
            <a:fld id="{AC70DC89-AD8A-4C26-ACCB-0265E28F3F4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7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293" y="8814824"/>
            <a:ext cx="20727750" cy="2724465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293" y="5814100"/>
            <a:ext cx="20727750" cy="3000721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46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33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78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229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67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112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56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1">
              <a:buClrTx/>
            </a:pPr>
            <a:fld id="{D6DF0E98-3175-4900-9759-18A07DE59F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6/9/2025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1">
              <a:buClrTx/>
            </a:pPr>
            <a:fld id="{AC70DC89-AD8A-4C26-ACCB-0265E28F3F4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3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80" y="3200776"/>
            <a:ext cx="10770301" cy="905297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007" y="3200776"/>
            <a:ext cx="10770301" cy="905297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1">
              <a:buClrTx/>
            </a:pPr>
            <a:fld id="{D6DF0E98-3175-4900-9759-18A07DE59F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6/9/2025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1">
              <a:buClrTx/>
            </a:pPr>
            <a:fld id="{AC70DC89-AD8A-4C26-ACCB-0265E28F3F4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484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80" y="3070584"/>
            <a:ext cx="10774536" cy="1279672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46" indent="0">
              <a:buNone/>
              <a:defRPr sz="4000" b="1"/>
            </a:lvl2pPr>
            <a:lvl3pPr marL="1828891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9" indent="0">
              <a:buNone/>
              <a:defRPr sz="3200" b="1"/>
            </a:lvl6pPr>
            <a:lvl7pPr marL="5486674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80" y="4350254"/>
            <a:ext cx="10774536" cy="7903491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548" y="3070584"/>
            <a:ext cx="10778768" cy="1279672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46" indent="0">
              <a:buNone/>
              <a:defRPr sz="4000" b="1"/>
            </a:lvl2pPr>
            <a:lvl3pPr marL="1828891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9" indent="0">
              <a:buNone/>
              <a:defRPr sz="3200" b="1"/>
            </a:lvl6pPr>
            <a:lvl7pPr marL="5486674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548" y="4350254"/>
            <a:ext cx="10778768" cy="7903491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1">
              <a:buClrTx/>
            </a:pPr>
            <a:fld id="{D6DF0E98-3175-4900-9759-18A07DE59F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6/9/2025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1">
              <a:buClrTx/>
            </a:pPr>
            <a:fld id="{AC70DC89-AD8A-4C26-ACCB-0265E28F3F4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83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641790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1">
              <a:buClrTx/>
            </a:pPr>
            <a:fld id="{D6DF0E98-3175-4900-9759-18A07DE59F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6/9/2025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1">
              <a:buClrTx/>
            </a:pPr>
            <a:fld id="{AC70DC89-AD8A-4C26-ACCB-0265E28F3F4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41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1">
              <a:buClrTx/>
            </a:pPr>
            <a:fld id="{D6DF0E98-3175-4900-9759-18A07DE59F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6/9/2025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1">
              <a:buClrTx/>
            </a:pPr>
            <a:fld id="{AC70DC89-AD8A-4C26-ACCB-0265E28F3F4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92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6" y="546163"/>
            <a:ext cx="8022690" cy="2324369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088" y="546168"/>
            <a:ext cx="13632222" cy="11707581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86" y="2870537"/>
            <a:ext cx="8022690" cy="9383212"/>
          </a:xfrm>
        </p:spPr>
        <p:txBody>
          <a:bodyPr/>
          <a:lstStyle>
            <a:lvl1pPr marL="0" indent="0">
              <a:buNone/>
              <a:defRPr sz="2800"/>
            </a:lvl1pPr>
            <a:lvl2pPr marL="914446" indent="0">
              <a:buNone/>
              <a:defRPr sz="2400"/>
            </a:lvl2pPr>
            <a:lvl3pPr marL="1828891" indent="0">
              <a:buNone/>
              <a:defRPr sz="2000"/>
            </a:lvl3pPr>
            <a:lvl4pPr marL="2743337" indent="0">
              <a:buNone/>
              <a:defRPr sz="1800"/>
            </a:lvl4pPr>
            <a:lvl5pPr marL="3657783" indent="0">
              <a:buNone/>
              <a:defRPr sz="1800"/>
            </a:lvl5pPr>
            <a:lvl6pPr marL="4572229" indent="0">
              <a:buNone/>
              <a:defRPr sz="1800"/>
            </a:lvl6pPr>
            <a:lvl7pPr marL="5486674" indent="0">
              <a:buNone/>
              <a:defRPr sz="1800"/>
            </a:lvl7pPr>
            <a:lvl8pPr marL="6401120" indent="0">
              <a:buNone/>
              <a:defRPr sz="1800"/>
            </a:lvl8pPr>
            <a:lvl9pPr marL="731556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1">
              <a:buClrTx/>
            </a:pPr>
            <a:fld id="{D6DF0E98-3175-4900-9759-18A07DE59F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6/9/2025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1">
              <a:buClrTx/>
            </a:pPr>
            <a:fld id="{AC70DC89-AD8A-4C26-ACCB-0265E28F3F4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057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745" y="9602312"/>
            <a:ext cx="14631353" cy="1133607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745" y="1225692"/>
            <a:ext cx="14631353" cy="8230553"/>
          </a:xfrm>
        </p:spPr>
        <p:txBody>
          <a:bodyPr/>
          <a:lstStyle>
            <a:lvl1pPr marL="0" indent="0">
              <a:buNone/>
              <a:defRPr sz="6400"/>
            </a:lvl1pPr>
            <a:lvl2pPr marL="914446" indent="0">
              <a:buNone/>
              <a:defRPr sz="5600"/>
            </a:lvl2pPr>
            <a:lvl3pPr marL="1828891" indent="0">
              <a:buNone/>
              <a:defRPr sz="4800"/>
            </a:lvl3pPr>
            <a:lvl4pPr marL="2743337" indent="0">
              <a:buNone/>
              <a:defRPr sz="4000"/>
            </a:lvl4pPr>
            <a:lvl5pPr marL="3657783" indent="0">
              <a:buNone/>
              <a:defRPr sz="4000"/>
            </a:lvl5pPr>
            <a:lvl6pPr marL="4572229" indent="0">
              <a:buNone/>
              <a:defRPr sz="4000"/>
            </a:lvl6pPr>
            <a:lvl7pPr marL="5486674" indent="0">
              <a:buNone/>
              <a:defRPr sz="4000"/>
            </a:lvl7pPr>
            <a:lvl8pPr marL="6401120" indent="0">
              <a:buNone/>
              <a:defRPr sz="4000"/>
            </a:lvl8pPr>
            <a:lvl9pPr marL="7315566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745" y="10735919"/>
            <a:ext cx="14631353" cy="1609910"/>
          </a:xfrm>
        </p:spPr>
        <p:txBody>
          <a:bodyPr/>
          <a:lstStyle>
            <a:lvl1pPr marL="0" indent="0">
              <a:buNone/>
              <a:defRPr sz="2800"/>
            </a:lvl1pPr>
            <a:lvl2pPr marL="914446" indent="0">
              <a:buNone/>
              <a:defRPr sz="2400"/>
            </a:lvl2pPr>
            <a:lvl3pPr marL="1828891" indent="0">
              <a:buNone/>
              <a:defRPr sz="2000"/>
            </a:lvl3pPr>
            <a:lvl4pPr marL="2743337" indent="0">
              <a:buNone/>
              <a:defRPr sz="1800"/>
            </a:lvl4pPr>
            <a:lvl5pPr marL="3657783" indent="0">
              <a:buNone/>
              <a:defRPr sz="1800"/>
            </a:lvl5pPr>
            <a:lvl6pPr marL="4572229" indent="0">
              <a:buNone/>
              <a:defRPr sz="1800"/>
            </a:lvl6pPr>
            <a:lvl7pPr marL="5486674" indent="0">
              <a:buNone/>
              <a:defRPr sz="1800"/>
            </a:lvl7pPr>
            <a:lvl8pPr marL="6401120" indent="0">
              <a:buNone/>
              <a:defRPr sz="1800"/>
            </a:lvl8pPr>
            <a:lvl9pPr marL="731556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1">
              <a:buClrTx/>
            </a:pPr>
            <a:fld id="{D6DF0E98-3175-4900-9759-18A07DE59F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6/9/2025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1">
              <a:buClrTx/>
            </a:pPr>
            <a:fld id="{AC70DC89-AD8A-4C26-ACCB-0265E28F3F4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427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1">
              <a:buClrTx/>
            </a:pPr>
            <a:fld id="{D6DF0E98-3175-4900-9759-18A07DE59F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6/9/2025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1">
              <a:buClrTx/>
            </a:pPr>
            <a:fld id="{AC70DC89-AD8A-4C26-ACCB-0265E28F3F4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84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9551" y="549345"/>
            <a:ext cx="5486757" cy="117044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80" y="549345"/>
            <a:ext cx="16053845" cy="11704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91">
              <a:buClrTx/>
            </a:pPr>
            <a:fld id="{D6DF0E98-3175-4900-9759-18A07DE59F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6/9/2025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91">
              <a:buClrTx/>
            </a:pPr>
            <a:fld id="{AC70DC89-AD8A-4C26-ACCB-0265E28F3F4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185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80" y="914506"/>
            <a:ext cx="21947029" cy="1082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31743" y="12498247"/>
            <a:ext cx="7722103" cy="914506"/>
          </a:xfrm>
        </p:spPr>
        <p:txBody>
          <a:bodyPr/>
          <a:lstStyle>
            <a:lvl1pPr>
              <a:defRPr/>
            </a:lvl1pPr>
          </a:lstStyle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7476338" y="12498247"/>
            <a:ext cx="5689971" cy="914506"/>
          </a:xfrm>
        </p:spPr>
        <p:txBody>
          <a:bodyPr/>
          <a:lstStyle>
            <a:lvl1pPr>
              <a:defRPr/>
            </a:lvl1pPr>
          </a:lstStyle>
          <a:p>
            <a:pPr defTabSz="1828891">
              <a:buClrTx/>
            </a:pPr>
            <a:fld id="{B4903536-7AED-446E-A1CE-43DB58D21C4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1219279" y="12491896"/>
            <a:ext cx="5689971" cy="952610"/>
          </a:xfrm>
        </p:spPr>
        <p:txBody>
          <a:bodyPr/>
          <a:lstStyle>
            <a:lvl1pPr>
              <a:defRPr/>
            </a:lvl1pPr>
          </a:lstStyle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7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374" y="428678"/>
            <a:ext cx="20782785" cy="2924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54039" y="4035895"/>
            <a:ext cx="10160662" cy="82305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21127" y="4035895"/>
            <a:ext cx="10160662" cy="82305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99002" y="12488722"/>
            <a:ext cx="5080331" cy="914506"/>
          </a:xfrm>
        </p:spPr>
        <p:txBody>
          <a:bodyPr/>
          <a:lstStyle>
            <a:lvl1pPr>
              <a:defRPr/>
            </a:lvl1pPr>
          </a:lstStyle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754235" y="12488722"/>
            <a:ext cx="7722103" cy="914506"/>
          </a:xfrm>
        </p:spPr>
        <p:txBody>
          <a:bodyPr/>
          <a:lstStyle>
            <a:lvl1pPr>
              <a:defRPr/>
            </a:lvl1pPr>
          </a:lstStyle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780289" y="12488722"/>
            <a:ext cx="5080331" cy="914506"/>
          </a:xfrm>
        </p:spPr>
        <p:txBody>
          <a:bodyPr/>
          <a:lstStyle>
            <a:lvl1pPr>
              <a:defRPr/>
            </a:lvl1pPr>
          </a:lstStyle>
          <a:p>
            <a:pPr defTabSz="1828891">
              <a:buClrTx/>
            </a:pPr>
            <a:fld id="{09168F09-6AF9-4BDF-9FDE-61C16B38EF1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067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920" y="304835"/>
            <a:ext cx="18323059" cy="3200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919" y="3658023"/>
            <a:ext cx="10059055" cy="7316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294401" y="3658023"/>
            <a:ext cx="10059055" cy="3505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294401" y="7468464"/>
            <a:ext cx="10059055" cy="3505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657838" y="12498247"/>
            <a:ext cx="5080331" cy="914506"/>
          </a:xfrm>
        </p:spPr>
        <p:txBody>
          <a:bodyPr/>
          <a:lstStyle>
            <a:lvl1pPr>
              <a:defRPr/>
            </a:lvl1pPr>
          </a:lstStyle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483283" y="12498247"/>
            <a:ext cx="7722103" cy="914506"/>
          </a:xfrm>
        </p:spPr>
        <p:txBody>
          <a:bodyPr/>
          <a:lstStyle>
            <a:lvl1pPr>
              <a:defRPr/>
            </a:lvl1pPr>
          </a:lstStyle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7916633" y="12498247"/>
            <a:ext cx="5080331" cy="914506"/>
          </a:xfrm>
        </p:spPr>
        <p:txBody>
          <a:bodyPr/>
          <a:lstStyle>
            <a:lvl1pPr>
              <a:defRPr/>
            </a:lvl1pPr>
          </a:lstStyle>
          <a:p>
            <a:pPr defTabSz="1828891">
              <a:buClrTx/>
            </a:pPr>
            <a:fld id="{F7D7A4D1-6343-4CBF-BB6B-E206D928A7B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989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9280" y="3200774"/>
            <a:ext cx="21947029" cy="905297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91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91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828891">
              <a:buClrTx/>
              <a:defRPr/>
            </a:pPr>
            <a:fld id="{C4EC9F56-30EF-4909-A38E-9F34B8004F7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114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1807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ctrTitle"/>
          </p:nvPr>
        </p:nvSpPr>
        <p:spPr>
          <a:xfrm>
            <a:off x="1828919" y="4261345"/>
            <a:ext cx="20727749" cy="294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ubTitle" idx="1"/>
          </p:nvPr>
        </p:nvSpPr>
        <p:spPr>
          <a:xfrm>
            <a:off x="3657838" y="7773300"/>
            <a:ext cx="17069911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520"/>
              </a:spcBef>
              <a:spcAft>
                <a:spcPts val="0"/>
              </a:spcAft>
              <a:buClr>
                <a:srgbClr val="888888"/>
              </a:buClr>
              <a:buSzPts val="7600"/>
              <a:buFont typeface="Arial"/>
              <a:buNone/>
              <a:defRPr sz="7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340"/>
              </a:spcBef>
              <a:spcAft>
                <a:spcPts val="0"/>
              </a:spcAft>
              <a:buClr>
                <a:srgbClr val="888888"/>
              </a:buClr>
              <a:buSzPts val="6700"/>
              <a:buFont typeface="Arial"/>
              <a:buNone/>
              <a:defRPr sz="6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140"/>
              </a:spcBef>
              <a:spcAft>
                <a:spcPts val="0"/>
              </a:spcAft>
              <a:buClr>
                <a:srgbClr val="888888"/>
              </a:buClr>
              <a:buSzPts val="5700"/>
              <a:buFont typeface="Arial"/>
              <a:buNone/>
              <a:defRPr sz="5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1926293" y="8814822"/>
            <a:ext cx="20727749" cy="272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Calibri"/>
              <a:buNone/>
              <a:defRPr sz="9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1926293" y="5814100"/>
            <a:ext cx="20727749" cy="300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3251412" y="6401542"/>
            <a:ext cx="29059493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000" t="-11000" r="1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17">
            <a:alphaModFix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/>
        </p:blipFill>
        <p:spPr>
          <a:xfrm>
            <a:off x="1909482" y="46608"/>
            <a:ext cx="22449942" cy="14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/>
          <p:nvPr/>
        </p:nvSpPr>
        <p:spPr>
          <a:xfrm>
            <a:off x="7306616" y="403441"/>
            <a:ext cx="170789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NITROGEN</a:t>
            </a:r>
            <a:endParaRPr sz="54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3407067" y="338386"/>
            <a:ext cx="17913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b="1" i="0" u="none" strike="noStrike" cap="none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</a:t>
            </a:r>
            <a:endParaRPr sz="3600" b="1" dirty="0"/>
          </a:p>
        </p:txBody>
      </p:sp>
      <p:sp>
        <p:nvSpPr>
          <p:cNvPr id="13" name="Google Shape;13;p15"/>
          <p:cNvSpPr txBox="1"/>
          <p:nvPr/>
        </p:nvSpPr>
        <p:spPr>
          <a:xfrm>
            <a:off x="2132321" y="121456"/>
            <a:ext cx="873957" cy="14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b="1" dirty="0"/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r>
            <a:endParaRPr sz="48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" name="Google Shape;14;p15"/>
          <p:cNvSpPr txBox="1"/>
          <p:nvPr/>
        </p:nvSpPr>
        <p:spPr>
          <a:xfrm>
            <a:off x="5296129" y="403441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</a:t>
            </a:r>
            <a:r>
              <a:rPr lang="en-US" sz="3600" b="1" i="0" u="none" strike="noStrike" cap="none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</a:t>
            </a:r>
            <a:endParaRPr sz="36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3363147" y="0"/>
            <a:ext cx="24387047" cy="1371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hà">
            <a:extLst>
              <a:ext uri="{FF2B5EF4-FFF2-40B4-BE49-F238E27FC236}">
                <a16:creationId xmlns:a16="http://schemas.microsoft.com/office/drawing/2014/main" xmlns="" id="{258E3CC1-FC5B-F1EC-77BA-8C025B5E81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7" y="13066326"/>
            <a:ext cx="3520608" cy="6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123DCCC5-92F3-382A-378C-3537A9FB4D8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226266" y="-337799"/>
            <a:ext cx="2260877" cy="226087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45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80" y="3200776"/>
            <a:ext cx="21947029" cy="9052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79" y="12714177"/>
            <a:ext cx="5689971" cy="730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91">
              <a:buClrTx/>
            </a:pPr>
            <a:fld id="{D6DF0E98-3175-4900-9759-18A07DE59F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6/9/2025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743" y="12714177"/>
            <a:ext cx="7722103" cy="730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9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6338" y="12714177"/>
            <a:ext cx="5689971" cy="730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91">
              <a:buClrTx/>
            </a:pPr>
            <a:fld id="{AC70DC89-AD8A-4C26-ACCB-0265E28F3F4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9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</p:sldLayoutIdLst>
  <p:txStyles>
    <p:titleStyle>
      <a:lvl1pPr algn="ctr" defTabSz="1828891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34" indent="-685834" algn="l" defTabSz="1828891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74" indent="-571529" algn="l" defTabSz="1828891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114" indent="-457223" algn="l" defTabSz="1828891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560" indent="-457223" algn="l" defTabSz="182889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5006" indent="-457223" algn="l" defTabSz="1828891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451" indent="-457223" algn="l" defTabSz="1828891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897" indent="-457223" algn="l" defTabSz="1828891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343" indent="-457223" algn="l" defTabSz="1828891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789" indent="-457223" algn="l" defTabSz="1828891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91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337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783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229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674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1120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566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4.bin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172075" y="2257425"/>
            <a:ext cx="11058525" cy="442912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ZW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4000" b="1" dirty="0"/>
          </a:p>
        </p:txBody>
      </p:sp>
      <p:sp>
        <p:nvSpPr>
          <p:cNvPr id="47" name="Rectangle 46"/>
          <p:cNvSpPr/>
          <p:nvPr/>
        </p:nvSpPr>
        <p:spPr>
          <a:xfrm>
            <a:off x="2434786" y="6976031"/>
            <a:ext cx="6917278" cy="1107996"/>
          </a:xfrm>
          <a:prstGeom prst="rect">
            <a:avLst/>
          </a:prstGeom>
          <a:solidFill>
            <a:srgbClr val="FFE26D"/>
          </a:solidFill>
        </p:spPr>
        <p:txBody>
          <a:bodyPr wrap="none">
            <a:spAutoFit/>
          </a:bodyPr>
          <a:lstStyle/>
          <a:p>
            <a:pPr marL="450850" algn="just" defTabSz="2177278">
              <a:lnSpc>
                <a:spcPct val="150000"/>
              </a:lnSpc>
              <a:buClrTx/>
              <a:buFontTx/>
              <a:buNone/>
            </a:pPr>
            <a:r>
              <a:rPr lang="en-US" sz="44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44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4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44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44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44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4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40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900889" y="8480909"/>
            <a:ext cx="12329711" cy="1116026"/>
            <a:chOff x="241306" y="2303047"/>
            <a:chExt cx="8998288" cy="558013"/>
          </a:xfrm>
          <a:solidFill>
            <a:srgbClr val="327E3B"/>
          </a:solidFill>
        </p:grpSpPr>
        <p:sp>
          <p:nvSpPr>
            <p:cNvPr id="50" name="Rectangle 49"/>
            <p:cNvSpPr/>
            <p:nvPr/>
          </p:nvSpPr>
          <p:spPr>
            <a:xfrm>
              <a:off x="531851" y="2303047"/>
              <a:ext cx="8707743" cy="558013"/>
            </a:xfrm>
            <a:prstGeom prst="rect">
              <a:avLst/>
            </a:prstGeom>
            <a:grp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2177278">
                <a:buClrTx/>
              </a:pPr>
              <a:endPara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 defTabSz="2177278">
                <a:buClrTx/>
              </a:pP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Xác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vị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trí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tố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X ?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gọi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X?</a:t>
              </a:r>
            </a:p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1</a:t>
              </a:r>
              <a:endPara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00889" y="10207517"/>
            <a:ext cx="15446768" cy="1006889"/>
            <a:chOff x="241306" y="2076308"/>
            <a:chExt cx="12116164" cy="578719"/>
          </a:xfrm>
          <a:solidFill>
            <a:srgbClr val="327E3B"/>
          </a:solidFill>
        </p:grpSpPr>
        <p:sp>
          <p:nvSpPr>
            <p:cNvPr id="53" name="Rectangle 52"/>
            <p:cNvSpPr/>
            <p:nvPr/>
          </p:nvSpPr>
          <p:spPr>
            <a:xfrm>
              <a:off x="511306" y="2097014"/>
              <a:ext cx="11846164" cy="558013"/>
            </a:xfrm>
            <a:prstGeom prst="rect">
              <a:avLst/>
            </a:prstGeom>
            <a:grp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defTabSz="2177278">
                <a:buClrTx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</a:t>
              </a:r>
            </a:p>
            <a:p>
              <a:pPr defTabSz="2177278">
                <a:buClrTx/>
              </a:pPr>
              <a:r>
                <a:rPr lang="en-US" sz="40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 </a:t>
              </a:r>
            </a:p>
            <a:p>
              <a:pPr defTabSz="2177278">
                <a:buClrTx/>
              </a:pP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Cho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X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tồn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dạng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hay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defTabSz="2177278">
                <a:buClrTx/>
              </a:pP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41306" y="2076308"/>
              <a:ext cx="540000" cy="540000"/>
            </a:xfrm>
            <a:prstGeom prst="ellipse">
              <a:avLst/>
            </a:prstGeom>
            <a:grpFill/>
            <a:ln w="571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2</a:t>
              </a:r>
              <a:endPara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933420" y="12070080"/>
            <a:ext cx="756666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soạn</a:t>
            </a:r>
            <a:r>
              <a:rPr lang="en-US" sz="2800" dirty="0" smtClean="0"/>
              <a:t>: </a:t>
            </a:r>
            <a:r>
              <a:rPr lang="en-US" sz="2800" dirty="0" err="1" smtClean="0"/>
              <a:t>Nguyễn</a:t>
            </a:r>
            <a:r>
              <a:rPr lang="en-US" sz="2800" dirty="0" smtClean="0"/>
              <a:t> </a:t>
            </a:r>
            <a:r>
              <a:rPr lang="en-US" sz="2800" dirty="0" err="1"/>
              <a:t>T</a:t>
            </a:r>
            <a:r>
              <a:rPr lang="en-US" sz="2800" dirty="0" err="1" smtClean="0"/>
              <a:t>hị</a:t>
            </a:r>
            <a:r>
              <a:rPr lang="en-US" sz="2800" dirty="0" smtClean="0"/>
              <a:t> My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839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8319" cy="917150"/>
            <a:chOff x="-288924" y="1905000"/>
            <a:chExt cx="19659598" cy="917042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kumimoji="0" sz="4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991143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  <a:tabLst/>
                <a:defRPr/>
              </a:pP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 DỤNG 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54158" y="9151164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352175" y="9360650"/>
            <a:ext cx="1207010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Rectangle 7"/>
          <p:cNvSpPr>
            <a:spLocks noChangeArrowheads="1"/>
          </p:cNvSpPr>
          <p:nvPr/>
        </p:nvSpPr>
        <p:spPr bwMode="auto">
          <a:xfrm>
            <a:off x="16955614" y="9382976"/>
            <a:ext cx="381000" cy="45720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9" name="Picture 38" descr="ung-dung-trong-cong-nghiep-tp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6047" y="2894620"/>
            <a:ext cx="4649013" cy="3424097"/>
          </a:xfrm>
          <a:prstGeom prst="rect">
            <a:avLst/>
          </a:prstGeom>
        </p:spPr>
      </p:pic>
      <p:pic>
        <p:nvPicPr>
          <p:cNvPr id="40" name="Picture 39" descr="che-bien-rau-qu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8572" y="3045274"/>
            <a:ext cx="4117753" cy="330059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078471" y="6790488"/>
            <a:ext cx="8723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91">
              <a:buClrTx/>
            </a:pPr>
            <a:r>
              <a:rPr lang="vi-VN" sz="3200" b="1" kern="1200" dirty="0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3200" b="1" kern="1200" dirty="0" err="1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trogen</a:t>
            </a:r>
            <a:r>
              <a:rPr lang="vi-VN" sz="3200" b="1" kern="1200" dirty="0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kern="120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giúp bảo quản </a:t>
            </a:r>
            <a:endParaRPr lang="en-US" sz="3200" b="1" kern="12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41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8659" y="7698055"/>
            <a:ext cx="3974213" cy="336984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268659" y="11156036"/>
            <a:ext cx="4415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91">
              <a:buClrTx/>
            </a:pPr>
            <a:r>
              <a:rPr lang="vi-VN" sz="3200" b="1" kern="120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Dùng để tổng hợp khí </a:t>
            </a:r>
            <a:r>
              <a:rPr lang="vi-VN" sz="3200" b="1" kern="1200" dirty="0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am</a:t>
            </a:r>
            <a:r>
              <a:rPr lang="en-US" sz="3200" b="1" kern="1200" dirty="0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vi-VN" sz="3200" b="1" kern="1200" dirty="0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onia</a:t>
            </a:r>
            <a:endParaRPr lang="en-US" sz="3200" b="1" kern="12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 descr="Concentrated_nitric_Aci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64630" y="7739442"/>
            <a:ext cx="5409346" cy="37442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2640578" y="11465556"/>
            <a:ext cx="5409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91">
              <a:buClrTx/>
            </a:pPr>
            <a:r>
              <a:rPr lang="vi-VN" sz="3200" b="1" kern="120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Sản xuất ra </a:t>
            </a:r>
            <a:r>
              <a:rPr lang="vi-VN" sz="3200" b="1" kern="1200" dirty="0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nitric</a:t>
            </a:r>
            <a:r>
              <a:rPr lang="en-US" sz="3200" b="1" kern="1200" dirty="0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acid</a:t>
            </a:r>
            <a:endParaRPr lang="en-US" sz="3200" b="1" kern="12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9243757" y="8969875"/>
            <a:ext cx="1987107" cy="553803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04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8319" cy="917150"/>
            <a:chOff x="-288924" y="1905000"/>
            <a:chExt cx="19659598" cy="917042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kumimoji="0" sz="4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991143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ỨNG DỤNG 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54158" y="9151164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352175" y="9360650"/>
            <a:ext cx="1207010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Rectangle 7"/>
          <p:cNvSpPr>
            <a:spLocks noChangeArrowheads="1"/>
          </p:cNvSpPr>
          <p:nvPr/>
        </p:nvSpPr>
        <p:spPr bwMode="auto">
          <a:xfrm>
            <a:off x="16955614" y="9382976"/>
            <a:ext cx="381000" cy="45720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9" name="Picture 18" descr="article_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2093" y="2589447"/>
            <a:ext cx="6540103" cy="4388625"/>
          </a:xfrm>
          <a:prstGeom prst="rect">
            <a:avLst/>
          </a:prstGeom>
        </p:spPr>
      </p:pic>
      <p:pic>
        <p:nvPicPr>
          <p:cNvPr id="20" name="Picture 19" descr="r-37arrowenginestartbyabiator-d89t55a_WSL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3906" y="3022756"/>
            <a:ext cx="5571199" cy="3705950"/>
          </a:xfrm>
          <a:prstGeom prst="rect">
            <a:avLst/>
          </a:prstGeom>
        </p:spPr>
      </p:pic>
      <p:pic>
        <p:nvPicPr>
          <p:cNvPr id="21" name="Picture 20" descr="images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6970" y="8303458"/>
            <a:ext cx="4390347" cy="3510900"/>
          </a:xfrm>
          <a:prstGeom prst="rect">
            <a:avLst/>
          </a:prstGeom>
        </p:spPr>
      </p:pic>
      <p:pic>
        <p:nvPicPr>
          <p:cNvPr id="22" name="Picture 21" descr="1490691417_news_80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54158" y="8590014"/>
            <a:ext cx="5730948" cy="329146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77116" y="6978072"/>
            <a:ext cx="254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91">
              <a:buClrTx/>
            </a:pPr>
            <a:r>
              <a:rPr lang="vi-VN" sz="3200" b="1" kern="1200" dirty="0">
                <a:solidFill>
                  <a:prstClr val="black"/>
                </a:solidFill>
                <a:latin typeface="+mj-lt"/>
                <a:ea typeface="+mn-ea"/>
              </a:rPr>
              <a:t>Phân đạm</a:t>
            </a:r>
            <a:endParaRPr lang="en-US" sz="3200" b="1" kern="1200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67263" y="7096808"/>
            <a:ext cx="411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91">
              <a:buClrTx/>
            </a:pPr>
            <a:r>
              <a:rPr lang="vi-VN" sz="3200" b="1" kern="1200" dirty="0">
                <a:solidFill>
                  <a:prstClr val="black"/>
                </a:solidFill>
                <a:latin typeface="+mj-lt"/>
                <a:ea typeface="+mn-ea"/>
              </a:rPr>
              <a:t>Nhiên liệu tên lửa</a:t>
            </a:r>
            <a:endParaRPr lang="en-US" sz="3200" b="1" kern="1200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96970" y="12292606"/>
            <a:ext cx="5571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91">
              <a:buClrTx/>
            </a:pPr>
            <a:r>
              <a:rPr lang="vi-VN" sz="3200" b="1" kern="1200" dirty="0">
                <a:solidFill>
                  <a:prstClr val="black"/>
                </a:solidFill>
                <a:latin typeface="+mj-lt"/>
                <a:ea typeface="+mn-ea"/>
              </a:rPr>
              <a:t>Công nghiệp luyện kim</a:t>
            </a:r>
            <a:endParaRPr lang="en-US" sz="3200" b="1" kern="1200" dirty="0">
              <a:solidFill>
                <a:prstClr val="black"/>
              </a:solidFill>
              <a:latin typeface="+mj-lt"/>
              <a:ea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231088" y="12533179"/>
            <a:ext cx="6418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91">
              <a:buClrTx/>
            </a:pPr>
            <a:r>
              <a:rPr lang="vi-VN" sz="3200" b="1" kern="1200" dirty="0">
                <a:solidFill>
                  <a:prstClr val="black"/>
                </a:solidFill>
                <a:latin typeface="+mj-lt"/>
                <a:ea typeface="+mn-ea"/>
              </a:rPr>
              <a:t>Công nghiệp điện tử</a:t>
            </a:r>
            <a:endParaRPr lang="en-US" sz="3200" b="1" kern="1200" dirty="0">
              <a:solidFill>
                <a:prstClr val="black"/>
              </a:solidFill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604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yện Gì Sẽ Xảy Ra Nếu Bạn Cho Tay Vào Ni tơ Lỏng -320°F">
            <a:hlinkClick r:id="" action="ppaction://media"/>
            <a:extLst>
              <a:ext uri="{FF2B5EF4-FFF2-40B4-BE49-F238E27FC236}">
                <a16:creationId xmlns:a16="http://schemas.microsoft.com/office/drawing/2014/main" xmlns="" id="{600B41A8-EC72-4067-8EDB-06C0587DA2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8"/>
            <a:ext cx="24385588" cy="137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8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>
            <a:extLst>
              <a:ext uri="{FF2B5EF4-FFF2-40B4-BE49-F238E27FC236}">
                <a16:creationId xmlns:a16="http://schemas.microsoft.com/office/drawing/2014/main" xmlns="" id="{A36AF45F-657B-520C-AC9F-3CD00FA49572}"/>
              </a:ext>
            </a:extLst>
          </p:cNvPr>
          <p:cNvGrpSpPr/>
          <p:nvPr/>
        </p:nvGrpSpPr>
        <p:grpSpPr>
          <a:xfrm>
            <a:off x="429793" y="2154736"/>
            <a:ext cx="6962321" cy="960549"/>
            <a:chOff x="13477876" y="4114800"/>
            <a:chExt cx="6962774" cy="960438"/>
          </a:xfrm>
        </p:grpSpPr>
        <p:sp>
          <p:nvSpPr>
            <p:cNvPr id="3" name="Freeform 71">
              <a:extLst>
                <a:ext uri="{FF2B5EF4-FFF2-40B4-BE49-F238E27FC236}">
                  <a16:creationId xmlns:a16="http://schemas.microsoft.com/office/drawing/2014/main" xmlns="" id="{4F48B44A-F72F-C723-F5CD-489A93AB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Oval 72">
              <a:extLst>
                <a:ext uri="{FF2B5EF4-FFF2-40B4-BE49-F238E27FC236}">
                  <a16:creationId xmlns:a16="http://schemas.microsoft.com/office/drawing/2014/main" xmlns="" id="{C8D962B4-847E-C9E8-B800-DC679A254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Freeform 73">
              <a:extLst>
                <a:ext uri="{FF2B5EF4-FFF2-40B4-BE49-F238E27FC236}">
                  <a16:creationId xmlns:a16="http://schemas.microsoft.com/office/drawing/2014/main" xmlns="" id="{9E86D8CD-41EB-41EB-B2D2-2B52994A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xmlns="" id="{3B852398-B731-6997-A341-BF62977B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Freeform 75">
              <a:extLst>
                <a:ext uri="{FF2B5EF4-FFF2-40B4-BE49-F238E27FC236}">
                  <a16:creationId xmlns:a16="http://schemas.microsoft.com/office/drawing/2014/main" xmlns="" id="{608F6234-1C85-0F35-95A2-5D51E004F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Freeform 76">
              <a:extLst>
                <a:ext uri="{FF2B5EF4-FFF2-40B4-BE49-F238E27FC236}">
                  <a16:creationId xmlns:a16="http://schemas.microsoft.com/office/drawing/2014/main" xmlns="" id="{3DFA2D1F-500F-2BFD-5F96-C207C32EC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 77">
              <a:extLst>
                <a:ext uri="{FF2B5EF4-FFF2-40B4-BE49-F238E27FC236}">
                  <a16:creationId xmlns:a16="http://schemas.microsoft.com/office/drawing/2014/main" xmlns="" id="{759496E5-C025-3D65-B138-924B3CDF5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 78">
              <a:extLst>
                <a:ext uri="{FF2B5EF4-FFF2-40B4-BE49-F238E27FC236}">
                  <a16:creationId xmlns:a16="http://schemas.microsoft.com/office/drawing/2014/main" xmlns="" id="{876924D3-27A0-5248-3743-D97B6AEF8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 79">
              <a:extLst>
                <a:ext uri="{FF2B5EF4-FFF2-40B4-BE49-F238E27FC236}">
                  <a16:creationId xmlns:a16="http://schemas.microsoft.com/office/drawing/2014/main" xmlns="" id="{EFC5AF66-EAFF-D6BB-04C6-239BB51AF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eform 80">
              <a:extLst>
                <a:ext uri="{FF2B5EF4-FFF2-40B4-BE49-F238E27FC236}">
                  <a16:creationId xmlns:a16="http://schemas.microsoft.com/office/drawing/2014/main" xmlns="" id="{52297E73-1A0F-C19D-5C6D-E0711A88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xmlns="" id="{92D5AD2E-089F-FC09-11CA-3E1F23CCD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xmlns="" id="{2B7A8A5F-57CD-634D-AF77-5A2673474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Freeform 83">
              <a:extLst>
                <a:ext uri="{FF2B5EF4-FFF2-40B4-BE49-F238E27FC236}">
                  <a16:creationId xmlns:a16="http://schemas.microsoft.com/office/drawing/2014/main" xmlns="" id="{0F246B4C-00D2-B622-03F6-0D626A7F3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Oval 84">
              <a:extLst>
                <a:ext uri="{FF2B5EF4-FFF2-40B4-BE49-F238E27FC236}">
                  <a16:creationId xmlns:a16="http://schemas.microsoft.com/office/drawing/2014/main" xmlns="" id="{93EFCFE7-3B75-DBE3-1971-AB0E539A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xmlns="" id="{B8EB2E36-135F-6714-959C-EAEB36D00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 86">
              <a:extLst>
                <a:ext uri="{FF2B5EF4-FFF2-40B4-BE49-F238E27FC236}">
                  <a16:creationId xmlns:a16="http://schemas.microsoft.com/office/drawing/2014/main" xmlns="" id="{6DA05E09-7951-5D28-8BCB-BD8CBC9AC9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 87">
              <a:extLst>
                <a:ext uri="{FF2B5EF4-FFF2-40B4-BE49-F238E27FC236}">
                  <a16:creationId xmlns:a16="http://schemas.microsoft.com/office/drawing/2014/main" xmlns="" id="{5D03FE13-8C24-4FDC-3C8F-DE52549A4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 88">
              <a:extLst>
                <a:ext uri="{FF2B5EF4-FFF2-40B4-BE49-F238E27FC236}">
                  <a16:creationId xmlns:a16="http://schemas.microsoft.com/office/drawing/2014/main" xmlns="" id="{5D439D97-E95D-BF6C-9261-FCA201AE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xmlns="" id="{6E1D7098-7B13-B7B2-8EC6-483920356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 90">
              <a:extLst>
                <a:ext uri="{FF2B5EF4-FFF2-40B4-BE49-F238E27FC236}">
                  <a16:creationId xmlns:a16="http://schemas.microsoft.com/office/drawing/2014/main" xmlns="" id="{581505AB-958E-04A8-71E1-A4C43457A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 91">
              <a:extLst>
                <a:ext uri="{FF2B5EF4-FFF2-40B4-BE49-F238E27FC236}">
                  <a16:creationId xmlns:a16="http://schemas.microsoft.com/office/drawing/2014/main" xmlns="" id="{8388345B-6CCC-2535-7E0C-173503267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 92">
              <a:extLst>
                <a:ext uri="{FF2B5EF4-FFF2-40B4-BE49-F238E27FC236}">
                  <a16:creationId xmlns:a16="http://schemas.microsoft.com/office/drawing/2014/main" xmlns="" id="{1CDC418A-C873-F50E-244F-0BB16455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 93">
              <a:extLst>
                <a:ext uri="{FF2B5EF4-FFF2-40B4-BE49-F238E27FC236}">
                  <a16:creationId xmlns:a16="http://schemas.microsoft.com/office/drawing/2014/main" xmlns="" id="{8D39EB34-923C-2EC6-15D0-2A618F90C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 94">
              <a:extLst>
                <a:ext uri="{FF2B5EF4-FFF2-40B4-BE49-F238E27FC236}">
                  <a16:creationId xmlns:a16="http://schemas.microsoft.com/office/drawing/2014/main" xmlns="" id="{A72E8760-6F23-6145-C646-EDD1E5921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Rectangle 95">
              <a:extLst>
                <a:ext uri="{FF2B5EF4-FFF2-40B4-BE49-F238E27FC236}">
                  <a16:creationId xmlns:a16="http://schemas.microsoft.com/office/drawing/2014/main" xmlns="" id="{E71CC138-F24A-052F-3BCF-BB77B9C95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 96">
              <a:extLst>
                <a:ext uri="{FF2B5EF4-FFF2-40B4-BE49-F238E27FC236}">
                  <a16:creationId xmlns:a16="http://schemas.microsoft.com/office/drawing/2014/main" xmlns="" id="{BBE38FBA-098C-600B-EFEF-61287000A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xmlns="" id="{E8E75633-58C1-A929-5BEE-C4E3B3A405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xmlns="" id="{83BE001C-A8B2-C396-C536-EF7CA974A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56" name="Diagram 55"/>
          <p:cNvGraphicFramePr/>
          <p:nvPr>
            <p:extLst>
              <p:ext uri="{D42A27DB-BD31-4B8C-83A1-F6EECF244321}">
                <p14:modId xmlns:p14="http://schemas.microsoft.com/office/powerpoint/2010/main" val="587874101"/>
              </p:ext>
            </p:extLst>
          </p:nvPr>
        </p:nvGraphicFramePr>
        <p:xfrm>
          <a:off x="429793" y="1885950"/>
          <a:ext cx="22115882" cy="12430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26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157467" y="4060117"/>
            <a:ext cx="23825350" cy="1977789"/>
            <a:chOff x="226013" y="1912913"/>
            <a:chExt cx="23825350" cy="1977789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  <a:sym typeface="Arial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  <a:sym typeface="Arial"/>
                    </a:rPr>
                    <a:t> 1</a:t>
                  </a:r>
                </a:p>
              </p:txBody>
            </p:sp>
          </p:grpSp>
        </p:grpSp>
        <p:sp>
          <p:nvSpPr>
            <p:cNvPr id="265" name="Text Box 5">
              <a:extLst>
                <a:ext uri="{FF2B5EF4-FFF2-40B4-BE49-F238E27FC236}">
                  <a16:creationId xmlns:a16="http://schemas.microsoft.com/office/drawing/2014/main" xmlns="" id="{0CE78A64-B2F6-ED1E-BAE0-B92E926AD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890" y="1912913"/>
              <a:ext cx="11726606" cy="1109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 lvl="0" algn="l" defTabSz="2177278">
                <a:spcBef>
                  <a:spcPct val="50000"/>
                </a:spcBef>
                <a:buClrTx/>
                <a:buNone/>
                <a:defRPr/>
              </a:pPr>
              <a:r>
                <a:rPr lang="vi-VN" sz="4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Phản </a:t>
              </a:r>
              <a:r>
                <a:rPr lang="vi-VN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ứng nào sau đây N</a:t>
              </a:r>
              <a:r>
                <a:rPr lang="vi-VN" sz="4000" b="1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thể hiện tính khử?</a:t>
              </a:r>
              <a:r>
                <a:rPr kumimoji="0" lang="en-US" altLang="vi-VN" sz="6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endParaRPr kumimoji="0" lang="en-US" alt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279127" y="2200275"/>
            <a:ext cx="5350273" cy="12001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 </a:t>
            </a:r>
            <a:endParaRPr lang="en-ZW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54263" y="6234038"/>
            <a:ext cx="15339171" cy="5675496"/>
            <a:chOff x="3954263" y="6234038"/>
            <a:chExt cx="15339171" cy="5675496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261979F2-C75E-4420-89C4-A372B061FD67}"/>
                </a:ext>
              </a:extLst>
            </p:cNvPr>
            <p:cNvGrpSpPr/>
            <p:nvPr/>
          </p:nvGrpSpPr>
          <p:grpSpPr>
            <a:xfrm>
              <a:off x="3954263" y="6234038"/>
              <a:ext cx="15339171" cy="5675496"/>
              <a:chOff x="222168" y="2635281"/>
              <a:chExt cx="11533103" cy="2960206"/>
            </a:xfrm>
            <a:solidFill>
              <a:srgbClr val="70AD47">
                <a:lumMod val="40000"/>
                <a:lumOff val="60000"/>
              </a:srgbClr>
            </a:solidFill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FC516DCC-58B3-4CCA-B14C-82B7B6A0B88E}"/>
                  </a:ext>
                </a:extLst>
              </p:cNvPr>
              <p:cNvSpPr/>
              <p:nvPr/>
            </p:nvSpPr>
            <p:spPr>
              <a:xfrm>
                <a:off x="531850" y="3385080"/>
                <a:ext cx="11223421" cy="617268"/>
              </a:xfrm>
              <a:prstGeom prst="rect">
                <a:avLst/>
              </a:prstGeom>
              <a:grpFill/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7972DE80-8994-46BF-8FED-E16754AC5C5E}"/>
                  </a:ext>
                </a:extLst>
              </p:cNvPr>
              <p:cNvSpPr/>
              <p:nvPr/>
            </p:nvSpPr>
            <p:spPr>
              <a:xfrm>
                <a:off x="241305" y="3444335"/>
                <a:ext cx="544265" cy="500266"/>
              </a:xfrm>
              <a:prstGeom prst="ellipse">
                <a:avLst/>
              </a:prstGeom>
              <a:grpFill/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0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xmlns="" id="{FFC306F2-92C5-4581-A29C-612E3FAC1559}"/>
                  </a:ext>
                </a:extLst>
              </p:cNvPr>
              <p:cNvSpPr/>
              <p:nvPr/>
            </p:nvSpPr>
            <p:spPr>
              <a:xfrm>
                <a:off x="514537" y="2635281"/>
                <a:ext cx="11223420" cy="617268"/>
              </a:xfrm>
              <a:prstGeom prst="rect">
                <a:avLst/>
              </a:prstGeom>
              <a:grpFill/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</a:t>
                </a: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xmlns="" id="{FA92CD55-A857-4CF0-8FE9-70564C4F0290}"/>
                  </a:ext>
                </a:extLst>
              </p:cNvPr>
              <p:cNvSpPr/>
              <p:nvPr/>
            </p:nvSpPr>
            <p:spPr>
              <a:xfrm>
                <a:off x="223992" y="2694536"/>
                <a:ext cx="544265" cy="500266"/>
              </a:xfrm>
              <a:prstGeom prst="ellipse">
                <a:avLst/>
              </a:prstGeom>
              <a:grpFill/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0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xmlns="" id="{782EDE2B-738D-4F44-8D34-7B2853C5BB6B}"/>
                  </a:ext>
                </a:extLst>
              </p:cNvPr>
              <p:cNvSpPr/>
              <p:nvPr/>
            </p:nvSpPr>
            <p:spPr>
              <a:xfrm>
                <a:off x="535132" y="4088410"/>
                <a:ext cx="11220139" cy="617268"/>
              </a:xfrm>
              <a:prstGeom prst="rect">
                <a:avLst/>
              </a:prstGeom>
              <a:grpFill/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851A0C0D-8955-41C0-947A-41DA3EFFEABF}"/>
                  </a:ext>
                </a:extLst>
              </p:cNvPr>
              <p:cNvSpPr/>
              <p:nvPr/>
            </p:nvSpPr>
            <p:spPr>
              <a:xfrm>
                <a:off x="222168" y="4177687"/>
                <a:ext cx="544265" cy="500266"/>
              </a:xfrm>
              <a:prstGeom prst="ellipse">
                <a:avLst/>
              </a:prstGeom>
              <a:grpFill/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0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xmlns="" id="{CEDBFA2A-6B80-4C79-B9ED-69EBDEC413FF}"/>
                  </a:ext>
                </a:extLst>
              </p:cNvPr>
              <p:cNvSpPr/>
              <p:nvPr/>
            </p:nvSpPr>
            <p:spPr>
              <a:xfrm>
                <a:off x="539160" y="4856022"/>
                <a:ext cx="11216111" cy="739465"/>
              </a:xfrm>
              <a:prstGeom prst="rect">
                <a:avLst/>
              </a:prstGeom>
              <a:grpFill/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xmlns="" id="{DF54B72C-62FF-4BB6-B5F2-E9EDA0D16695}"/>
                  </a:ext>
                </a:extLst>
              </p:cNvPr>
              <p:cNvSpPr/>
              <p:nvPr/>
            </p:nvSpPr>
            <p:spPr>
              <a:xfrm>
                <a:off x="231636" y="4964761"/>
                <a:ext cx="544265" cy="500266"/>
              </a:xfrm>
              <a:prstGeom prst="ellipse">
                <a:avLst/>
              </a:prstGeom>
              <a:grpFill/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376012" y="6485359"/>
              <a:ext cx="431482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N</a:t>
              </a:r>
              <a:r>
                <a:rPr lang="vi-VN" sz="4400" b="1" baseline="-25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2</a:t>
              </a:r>
              <a:r>
                <a:rPr lang="vi-VN" sz="4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 + O</a:t>
              </a:r>
              <a:r>
                <a:rPr lang="vi-VN" sz="4400" b="1" baseline="-25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2</a:t>
              </a:r>
              <a:r>
                <a:rPr lang="vi-VN" sz="4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 → 2NO</a:t>
              </a:r>
              <a:endParaRPr lang="en-ZW" sz="4400" b="1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257891" y="7760733"/>
              <a:ext cx="5294451" cy="833919"/>
              <a:chOff x="5257891" y="7760733"/>
              <a:chExt cx="5294451" cy="833919"/>
            </a:xfrm>
          </p:grpSpPr>
          <p:sp>
            <p:nvSpPr>
              <p:cNvPr id="4" name="Rectangle 2"/>
              <p:cNvSpPr>
                <a:spLocks noChangeArrowheads="1"/>
              </p:cNvSpPr>
              <p:nvPr/>
            </p:nvSpPr>
            <p:spPr bwMode="auto">
              <a:xfrm>
                <a:off x="5257891" y="7825211"/>
                <a:ext cx="2286000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kumimoji="0" lang="vi-VN" altLang="en-US" sz="4400" b="1" i="0" u="none" strike="noStrike" cap="none" normalizeH="0" baseline="-3000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kumimoji="0" lang="vi-VN" altLang="en-US" sz="4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+ 3H</a:t>
                </a:r>
                <a:r>
                  <a:rPr kumimoji="0" lang="vi-VN" altLang="en-US" sz="4400" b="1" i="0" u="none" strike="noStrike" cap="none" normalizeH="0" baseline="-3000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vi-VN" altLang="en-US" sz="4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vi-VN" altLang="en-US" sz="4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1924" y="7998077"/>
                <a:ext cx="669489" cy="440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 flipH="1">
                <a:off x="8494942" y="7760733"/>
                <a:ext cx="2057400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74650" algn="l"/>
                    <a:tab pos="3060700" algn="l"/>
                    <a:tab pos="45005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74650" algn="l"/>
                    <a:tab pos="3060700" algn="l"/>
                    <a:tab pos="45005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74650" algn="l"/>
                    <a:tab pos="3060700" algn="l"/>
                    <a:tab pos="45005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74650" algn="l"/>
                    <a:tab pos="3060700" algn="l"/>
                    <a:tab pos="45005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74650" algn="l"/>
                    <a:tab pos="3060700" algn="l"/>
                    <a:tab pos="45005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74650" algn="l"/>
                    <a:tab pos="3060700" algn="l"/>
                    <a:tab pos="45005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74650" algn="l"/>
                    <a:tab pos="3060700" algn="l"/>
                    <a:tab pos="45005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74650" algn="l"/>
                    <a:tab pos="3060700" algn="l"/>
                    <a:tab pos="45005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74650" algn="l"/>
                    <a:tab pos="3060700" algn="l"/>
                    <a:tab pos="4500563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374650" algn="l"/>
                    <a:tab pos="3060700" algn="l"/>
                    <a:tab pos="4500563" algn="l"/>
                  </a:tabLst>
                </a:pPr>
                <a:r>
                  <a:rPr kumimoji="0" lang="en-US" altLang="en-US" sz="4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48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2NH</a:t>
                </a:r>
                <a:r>
                  <a:rPr kumimoji="0" lang="vi-VN" altLang="en-US" sz="4800" b="1" i="0" u="none" strike="noStrike" cap="none" normalizeH="0" baseline="-3000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endParaRPr kumimoji="0" lang="vi-VN" altLang="en-US" sz="4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257166" y="9238864"/>
              <a:ext cx="445666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N</a:t>
              </a:r>
              <a:r>
                <a:rPr lang="vi-VN" sz="4400" b="1" baseline="-25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2</a:t>
              </a:r>
              <a:r>
                <a:rPr lang="vi-VN" sz="4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 + 6Li → 2Li</a:t>
              </a:r>
              <a:r>
                <a:rPr lang="vi-VN" sz="4400" b="1" baseline="-25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3</a:t>
              </a:r>
              <a:r>
                <a:rPr lang="vi-VN" sz="4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N</a:t>
              </a:r>
              <a:endParaRPr lang="en-ZW" sz="48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18837" y="10805043"/>
              <a:ext cx="481413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vi-VN" sz="4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N</a:t>
              </a:r>
              <a:r>
                <a:rPr lang="vi-VN" sz="4400" b="1" baseline="-25000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2</a:t>
              </a:r>
              <a:r>
                <a:rPr lang="vi-VN" sz="4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vi-VN" sz="4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+ 3Ca → Ca</a:t>
              </a:r>
              <a:r>
                <a:rPr lang="vi-VN" sz="4400" b="1" baseline="-25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3</a:t>
              </a:r>
              <a:r>
                <a:rPr lang="vi-VN" sz="4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N</a:t>
              </a:r>
              <a:r>
                <a:rPr lang="vi-VN" sz="4400" b="1" baseline="-25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2</a:t>
              </a:r>
              <a:endParaRPr lang="en-ZW" sz="4800" b="1" dirty="0"/>
            </a:p>
          </p:txBody>
        </p:sp>
      </p:grpSp>
      <p:sp>
        <p:nvSpPr>
          <p:cNvPr id="42" name="Oval 49">
            <a:extLst>
              <a:ext uri="{FF2B5EF4-FFF2-40B4-BE49-F238E27FC236}">
                <a16:creationId xmlns:a16="http://schemas.microsoft.com/office/drawing/2014/main" xmlns="" id="{891E4DE8-704B-39F9-984C-2F7D8B0A34D3}"/>
              </a:ext>
            </a:extLst>
          </p:cNvPr>
          <p:cNvSpPr/>
          <p:nvPr/>
        </p:nvSpPr>
        <p:spPr>
          <a:xfrm>
            <a:off x="3803778" y="6323628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3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2635020" cy="1856444"/>
            <a:chOff x="226013" y="2034258"/>
            <a:chExt cx="23825350" cy="1856444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7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  <a:sym typeface="Arial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  <a:sym typeface="Arial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  <a:sym typeface="Arial"/>
                    </a:rPr>
                    <a:t>2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65" name="Text Box 5">
              <a:extLst>
                <a:ext uri="{FF2B5EF4-FFF2-40B4-BE49-F238E27FC236}">
                  <a16:creationId xmlns:a16="http://schemas.microsoft.com/office/drawing/2014/main" xmlns="" id="{0CE78A64-B2F6-ED1E-BAE0-B92E926AD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891" y="2259345"/>
              <a:ext cx="11726606" cy="863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 lvl="0" algn="l" defTabSz="2177278">
                <a:spcBef>
                  <a:spcPct val="50000"/>
                </a:spcBef>
                <a:buClrTx/>
                <a:buNone/>
                <a:defRPr/>
              </a:pPr>
              <a:r>
                <a:rPr lang="pt-BR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biểu nào sau đây không đúng</a:t>
              </a:r>
              <a:endParaRPr kumimoji="0" lang="en-US" alt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279127" y="2200275"/>
            <a:ext cx="5350273" cy="12001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LUYỆN TẬP </a:t>
            </a:r>
            <a:endParaRPr kumimoji="0" lang="en-ZW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54263" y="6234038"/>
            <a:ext cx="18838224" cy="5675496"/>
            <a:chOff x="3954263" y="6234038"/>
            <a:chExt cx="15358772" cy="5675496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261979F2-C75E-4420-89C4-A372B061FD67}"/>
                </a:ext>
              </a:extLst>
            </p:cNvPr>
            <p:cNvGrpSpPr/>
            <p:nvPr/>
          </p:nvGrpSpPr>
          <p:grpSpPr>
            <a:xfrm>
              <a:off x="3954263" y="6234038"/>
              <a:ext cx="15339171" cy="5675496"/>
              <a:chOff x="222168" y="2635281"/>
              <a:chExt cx="11533103" cy="2960206"/>
            </a:xfrm>
            <a:solidFill>
              <a:srgbClr val="70AD47">
                <a:lumMod val="40000"/>
                <a:lumOff val="60000"/>
              </a:srgbClr>
            </a:solidFill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FC516DCC-58B3-4CCA-B14C-82B7B6A0B88E}"/>
                  </a:ext>
                </a:extLst>
              </p:cNvPr>
              <p:cNvSpPr/>
              <p:nvPr/>
            </p:nvSpPr>
            <p:spPr>
              <a:xfrm>
                <a:off x="531850" y="3385080"/>
                <a:ext cx="11223421" cy="617268"/>
              </a:xfrm>
              <a:prstGeom prst="rect">
                <a:avLst/>
              </a:prstGeom>
              <a:grpFill/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7972DE80-8994-46BF-8FED-E16754AC5C5E}"/>
                  </a:ext>
                </a:extLst>
              </p:cNvPr>
              <p:cNvSpPr/>
              <p:nvPr/>
            </p:nvSpPr>
            <p:spPr>
              <a:xfrm>
                <a:off x="241305" y="3444335"/>
                <a:ext cx="544265" cy="500266"/>
              </a:xfrm>
              <a:prstGeom prst="ellipse">
                <a:avLst/>
              </a:prstGeom>
              <a:grpFill/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  <a:sym typeface="Arial"/>
                  </a:rPr>
                  <a:t>B</a:t>
                </a:r>
                <a:endParaRPr kumimoji="0" lang="en-US" sz="40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xmlns="" id="{FFC306F2-92C5-4581-A29C-612E3FAC1559}"/>
                  </a:ext>
                </a:extLst>
              </p:cNvPr>
              <p:cNvSpPr/>
              <p:nvPr/>
            </p:nvSpPr>
            <p:spPr>
              <a:xfrm>
                <a:off x="514537" y="2635281"/>
                <a:ext cx="11223420" cy="617268"/>
              </a:xfrm>
              <a:prstGeom prst="rect">
                <a:avLst/>
              </a:prstGeom>
              <a:grpFill/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    </a:t>
                </a: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xmlns="" id="{FA92CD55-A857-4CF0-8FE9-70564C4F0290}"/>
                  </a:ext>
                </a:extLst>
              </p:cNvPr>
              <p:cNvSpPr/>
              <p:nvPr/>
            </p:nvSpPr>
            <p:spPr>
              <a:xfrm>
                <a:off x="223992" y="2694536"/>
                <a:ext cx="544265" cy="500266"/>
              </a:xfrm>
              <a:prstGeom prst="ellipse">
                <a:avLst/>
              </a:prstGeom>
              <a:grpFill/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  <a:sym typeface="Arial"/>
                  </a:rPr>
                  <a:t>A</a:t>
                </a:r>
                <a:endParaRPr kumimoji="0" lang="en-US" sz="40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xmlns="" id="{782EDE2B-738D-4F44-8D34-7B2853C5BB6B}"/>
                  </a:ext>
                </a:extLst>
              </p:cNvPr>
              <p:cNvSpPr/>
              <p:nvPr/>
            </p:nvSpPr>
            <p:spPr>
              <a:xfrm>
                <a:off x="535132" y="4088410"/>
                <a:ext cx="11220139" cy="617268"/>
              </a:xfrm>
              <a:prstGeom prst="rect">
                <a:avLst/>
              </a:prstGeom>
              <a:grpFill/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851A0C0D-8955-41C0-947A-41DA3EFFEABF}"/>
                  </a:ext>
                </a:extLst>
              </p:cNvPr>
              <p:cNvSpPr/>
              <p:nvPr/>
            </p:nvSpPr>
            <p:spPr>
              <a:xfrm>
                <a:off x="222168" y="4177687"/>
                <a:ext cx="544265" cy="500266"/>
              </a:xfrm>
              <a:prstGeom prst="ellipse">
                <a:avLst/>
              </a:prstGeom>
              <a:grpFill/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  <a:sym typeface="Arial"/>
                  </a:rPr>
                  <a:t>C</a:t>
                </a:r>
                <a:endParaRPr kumimoji="0" lang="en-US" sz="40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xmlns="" id="{CEDBFA2A-6B80-4C79-B9ED-69EBDEC413FF}"/>
                  </a:ext>
                </a:extLst>
              </p:cNvPr>
              <p:cNvSpPr/>
              <p:nvPr/>
            </p:nvSpPr>
            <p:spPr>
              <a:xfrm>
                <a:off x="539160" y="4856022"/>
                <a:ext cx="11216111" cy="739465"/>
              </a:xfrm>
              <a:prstGeom prst="rect">
                <a:avLst/>
              </a:prstGeom>
              <a:grpFill/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xmlns="" id="{DF54B72C-62FF-4BB6-B5F2-E9EDA0D16695}"/>
                  </a:ext>
                </a:extLst>
              </p:cNvPr>
              <p:cNvSpPr/>
              <p:nvPr/>
            </p:nvSpPr>
            <p:spPr>
              <a:xfrm>
                <a:off x="231636" y="4964761"/>
                <a:ext cx="544265" cy="500266"/>
              </a:xfrm>
              <a:prstGeom prst="ellipse">
                <a:avLst/>
              </a:prstGeom>
              <a:grpFill/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  <a:sym typeface="Arial"/>
                  </a:rPr>
                  <a:t>D</a:t>
                </a:r>
                <a:endPara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026556" y="6485359"/>
              <a:ext cx="1428647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t-BR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Liên kết trong phân tử N</a:t>
              </a:r>
              <a:r>
                <a:rPr lang="pt-BR" sz="4000" b="1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là liên kết công hóa trị không phân cực</a:t>
              </a:r>
              <a:endParaRPr kumimoji="0" lang="en-ZW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4908434" y="7855989"/>
              <a:ext cx="1420683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pt-BR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 phân tử, mỗi nguyên tử nitrogen còn </a:t>
              </a:r>
              <a:r>
                <a:rPr lang="pt-BR" sz="4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 cặp </a:t>
              </a:r>
              <a:r>
                <a:rPr lang="pt-BR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electron riêng</a:t>
              </a:r>
              <a:endParaRPr kumimoji="0" lang="vi-V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07710" y="9238864"/>
              <a:ext cx="67242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t-BR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Nitrogen tan nhiều trong </a:t>
              </a:r>
              <a:r>
                <a:rPr lang="pt-BR" sz="4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nước</a:t>
              </a:r>
              <a:endParaRPr kumimoji="0" lang="en-ZW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69382" y="10805043"/>
              <a:ext cx="1434589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pt-BR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Ở trạng thái cơ bản, nguyên tử nitrogen có 3 electron độc thân</a:t>
              </a:r>
              <a:endParaRPr kumimoji="0" lang="en-ZW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42" name="Oval 49">
            <a:extLst>
              <a:ext uri="{FF2B5EF4-FFF2-40B4-BE49-F238E27FC236}">
                <a16:creationId xmlns:a16="http://schemas.microsoft.com/office/drawing/2014/main" xmlns="" id="{891E4DE8-704B-39F9-984C-2F7D8B0A34D3}"/>
              </a:ext>
            </a:extLst>
          </p:cNvPr>
          <p:cNvSpPr/>
          <p:nvPr/>
        </p:nvSpPr>
        <p:spPr>
          <a:xfrm>
            <a:off x="3832731" y="9067414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28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1">
            <a:extLst>
              <a:ext uri="{FF2B5EF4-FFF2-40B4-BE49-F238E27FC236}">
                <a16:creationId xmlns:a16="http://schemas.microsoft.com/office/drawing/2014/main" xmlns="" id="{2C69E716-EF34-8C4B-BB20-977BAF7C5DC0}"/>
              </a:ext>
            </a:extLst>
          </p:cNvPr>
          <p:cNvGrpSpPr/>
          <p:nvPr/>
        </p:nvGrpSpPr>
        <p:grpSpPr>
          <a:xfrm>
            <a:off x="1768464" y="11800800"/>
            <a:ext cx="20382767" cy="1515188"/>
            <a:chOff x="247182" y="2237392"/>
            <a:chExt cx="10785933" cy="801895"/>
          </a:xfrm>
        </p:grpSpPr>
        <p:grpSp>
          <p:nvGrpSpPr>
            <p:cNvPr id="54" name="Group 50">
              <a:extLst>
                <a:ext uri="{FF2B5EF4-FFF2-40B4-BE49-F238E27FC236}">
                  <a16:creationId xmlns:a16="http://schemas.microsoft.com/office/drawing/2014/main" xmlns="" id="{EFEB930C-77FB-5562-B961-FAFAF5944BC4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259" name="Rectangle 51">
                <a:extLst>
                  <a:ext uri="{FF2B5EF4-FFF2-40B4-BE49-F238E27FC236}">
                    <a16:creationId xmlns:a16="http://schemas.microsoft.com/office/drawing/2014/main" xmlns="" id="{0142A39C-F31B-4525-DBEE-473992CB42DF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  <a:sym typeface="Arial"/>
                </a:endParaRPr>
              </a:p>
            </p:txBody>
          </p:sp>
          <p:sp>
            <p:nvSpPr>
              <p:cNvPr id="260" name="Oval 52">
                <a:extLst>
                  <a:ext uri="{FF2B5EF4-FFF2-40B4-BE49-F238E27FC236}">
                    <a16:creationId xmlns:a16="http://schemas.microsoft.com/office/drawing/2014/main" xmlns="" id="{FB00F445-1078-747F-E912-2C5CCA90306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  <a:sym typeface="Arial"/>
                  </a:rPr>
                  <a:t>A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TextBox 53">
                <a:extLst>
                  <a:ext uri="{FF2B5EF4-FFF2-40B4-BE49-F238E27FC236}">
                    <a16:creationId xmlns:a16="http://schemas.microsoft.com/office/drawing/2014/main" xmlns="" id="{B4E74AE4-8346-065B-9265-27E9693B98ED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1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5EF6D73A-9E3C-AFDB-0239-F9E7ED65BE8A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256" name="Rectangle 55">
                <a:extLst>
                  <a:ext uri="{FF2B5EF4-FFF2-40B4-BE49-F238E27FC236}">
                    <a16:creationId xmlns:a16="http://schemas.microsoft.com/office/drawing/2014/main" xmlns="" id="{FF959755-E133-FE71-E1C7-4B3BA1BC6AED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  <a:sym typeface="Arial"/>
                </a:endParaRPr>
              </a:p>
            </p:txBody>
          </p:sp>
          <p:sp>
            <p:nvSpPr>
              <p:cNvPr id="257" name="Oval 56">
                <a:extLst>
                  <a:ext uri="{FF2B5EF4-FFF2-40B4-BE49-F238E27FC236}">
                    <a16:creationId xmlns:a16="http://schemas.microsoft.com/office/drawing/2014/main" xmlns="" id="{C0363CC1-7F6C-7E56-E134-1D234DC70FD9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  <a:sym typeface="Arial"/>
                  </a:rPr>
                  <a:t>B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TextBox 57">
                <a:extLst>
                  <a:ext uri="{FF2B5EF4-FFF2-40B4-BE49-F238E27FC236}">
                    <a16:creationId xmlns:a16="http://schemas.microsoft.com/office/drawing/2014/main" xmlns="" id="{0E04AD19-1B8B-EBF9-EE45-9867FCC8B7F7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2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grpSp>
          <p:nvGrpSpPr>
            <p:cNvPr id="56" name="Group 3">
              <a:extLst>
                <a:ext uri="{FF2B5EF4-FFF2-40B4-BE49-F238E27FC236}">
                  <a16:creationId xmlns:a16="http://schemas.microsoft.com/office/drawing/2014/main" xmlns="" id="{CF23B054-DF48-39BF-9EDE-56B2CF1B7F5C}"/>
                </a:ext>
              </a:extLst>
            </p:cNvPr>
            <p:cNvGrpSpPr/>
            <p:nvPr/>
          </p:nvGrpSpPr>
          <p:grpSpPr>
            <a:xfrm>
              <a:off x="6079022" y="2237397"/>
              <a:ext cx="2038174" cy="801889"/>
              <a:chOff x="5537206" y="1704231"/>
              <a:chExt cx="2031264" cy="745468"/>
            </a:xfrm>
          </p:grpSpPr>
          <p:sp>
            <p:nvSpPr>
              <p:cNvPr id="61" name="Rectangle 45">
                <a:extLst>
                  <a:ext uri="{FF2B5EF4-FFF2-40B4-BE49-F238E27FC236}">
                    <a16:creationId xmlns:a16="http://schemas.microsoft.com/office/drawing/2014/main" xmlns="" id="{0C377D84-C468-2881-D511-7FFA9904A78A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  <a:sym typeface="Arial"/>
                </a:endParaRPr>
              </a:p>
            </p:txBody>
          </p:sp>
          <p:sp>
            <p:nvSpPr>
              <p:cNvPr id="62" name="Oval 46">
                <a:extLst>
                  <a:ext uri="{FF2B5EF4-FFF2-40B4-BE49-F238E27FC236}">
                    <a16:creationId xmlns:a16="http://schemas.microsoft.com/office/drawing/2014/main" xmlns="" id="{84C7C448-F332-F28D-0098-E96FCA97507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  <a:sym typeface="Arial"/>
                  </a:rPr>
                  <a:t>C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TextBox 47">
                <a:extLst>
                  <a:ext uri="{FF2B5EF4-FFF2-40B4-BE49-F238E27FC236}">
                    <a16:creationId xmlns:a16="http://schemas.microsoft.com/office/drawing/2014/main" xmlns="" id="{CA2F99A4-4C00-DC7E-83DB-480F313F0378}"/>
                  </a:ext>
                </a:extLst>
              </p:cNvPr>
              <p:cNvSpPr txBox="1"/>
              <p:nvPr/>
            </p:nvSpPr>
            <p:spPr>
              <a:xfrm>
                <a:off x="6016038" y="1903245"/>
                <a:ext cx="1490412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3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grpSp>
          <p:nvGrpSpPr>
            <p:cNvPr id="57" name="Group 58">
              <a:extLst>
                <a:ext uri="{FF2B5EF4-FFF2-40B4-BE49-F238E27FC236}">
                  <a16:creationId xmlns:a16="http://schemas.microsoft.com/office/drawing/2014/main" xmlns="" id="{C75660C5-1795-45E7-2459-CDF6F0A3AC00}"/>
                </a:ext>
              </a:extLst>
            </p:cNvPr>
            <p:cNvGrpSpPr/>
            <p:nvPr/>
          </p:nvGrpSpPr>
          <p:grpSpPr>
            <a:xfrm>
              <a:off x="8994942" y="2237398"/>
              <a:ext cx="2038173" cy="801889"/>
              <a:chOff x="5537206" y="1704231"/>
              <a:chExt cx="2031263" cy="745468"/>
            </a:xfrm>
          </p:grpSpPr>
          <p:sp>
            <p:nvSpPr>
              <p:cNvPr id="58" name="Rectangle 59">
                <a:extLst>
                  <a:ext uri="{FF2B5EF4-FFF2-40B4-BE49-F238E27FC236}">
                    <a16:creationId xmlns:a16="http://schemas.microsoft.com/office/drawing/2014/main" xmlns="" id="{858BB183-9700-382C-438C-460288C678C2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  <a:sym typeface="Arial"/>
                </a:endParaRPr>
              </a:p>
            </p:txBody>
          </p:sp>
          <p:sp>
            <p:nvSpPr>
              <p:cNvPr id="59" name="Oval 60">
                <a:extLst>
                  <a:ext uri="{FF2B5EF4-FFF2-40B4-BE49-F238E27FC236}">
                    <a16:creationId xmlns:a16="http://schemas.microsoft.com/office/drawing/2014/main" xmlns="" id="{2BD16B99-D6A9-0455-38D3-7C63D9743A38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  <a:sym typeface="Arial"/>
                  </a:rPr>
                  <a:t>D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61">
                    <a:extLst>
                      <a:ext uri="{FF2B5EF4-FFF2-40B4-BE49-F238E27FC236}">
                        <a16:creationId xmlns:a16="http://schemas.microsoft.com/office/drawing/2014/main" xmlns="" id="{4DFD408E-6A9A-A4DD-BCD5-C821B53A4850}"/>
                      </a:ext>
                    </a:extLst>
                  </p:cNvPr>
                  <p:cNvSpPr txBox="1"/>
                  <p:nvPr/>
                </p:nvSpPr>
                <p:spPr>
                  <a:xfrm>
                    <a:off x="5975686" y="1885631"/>
                    <a:ext cx="1444846" cy="4088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0" marR="0" lvl="0" indent="0" algn="ctr" defTabSz="217706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𝟒</m:t>
                          </m:r>
                        </m:oMath>
                      </m:oMathPara>
                    </a14:m>
                    <a:endPara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60" name="TextBox 61">
                    <a:extLst>
                      <a:ext uri="{FF2B5EF4-FFF2-40B4-BE49-F238E27FC236}">
                        <a16:creationId xmlns:a16="http://schemas.microsoft.com/office/drawing/2014/main" id="{4DFD408E-6A9A-A4DD-BCD5-C821B53A48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5686" y="1885631"/>
                    <a:ext cx="1444846" cy="40885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xmlns="" id="{891E4DE8-704B-39F9-984C-2F7D8B0A34D3}"/>
              </a:ext>
            </a:extLst>
          </p:cNvPr>
          <p:cNvSpPr/>
          <p:nvPr/>
        </p:nvSpPr>
        <p:spPr>
          <a:xfrm>
            <a:off x="12902302" y="12053524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157467" y="4181461"/>
            <a:ext cx="23825350" cy="1448442"/>
            <a:chOff x="226013" y="2034257"/>
            <a:chExt cx="23825350" cy="1856445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7"/>
              <a:ext cx="23825350" cy="1856445"/>
              <a:chOff x="534987" y="1647865"/>
              <a:chExt cx="23017949" cy="1556900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5"/>
                <a:ext cx="3223234" cy="1266237"/>
                <a:chOff x="534987" y="1647865"/>
                <a:chExt cx="3223234" cy="12662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5"/>
                  <a:ext cx="3223234" cy="1266237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7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  <a:sym typeface="Arial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  <a:sym typeface="Arial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  <a:sym typeface="Arial"/>
                    </a:rPr>
                    <a:t>3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65" name="Text Box 5">
              <a:extLst>
                <a:ext uri="{FF2B5EF4-FFF2-40B4-BE49-F238E27FC236}">
                  <a16:creationId xmlns:a16="http://schemas.microsoft.com/office/drawing/2014/main" xmlns="" id="{0CE78A64-B2F6-ED1E-BAE0-B92E926AD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3526" y="2153001"/>
              <a:ext cx="6915106" cy="80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>
                <a:buNone/>
              </a:pPr>
              <a:r>
                <a:rPr lang="pt-BR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 các nhận định sau:</a:t>
              </a:r>
              <a:endParaRPr lang="en-ZW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279127" y="2200275"/>
            <a:ext cx="5350273" cy="12001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LUYỆN TẬP </a:t>
            </a:r>
            <a:endParaRPr kumimoji="0" lang="en-ZW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1476" y="5773172"/>
            <a:ext cx="23671341" cy="4516464"/>
            <a:chOff x="311476" y="5773172"/>
            <a:chExt cx="23671341" cy="4516464"/>
          </a:xfrm>
        </p:grpSpPr>
        <p:grpSp>
          <p:nvGrpSpPr>
            <p:cNvPr id="46" name="Group 88">
              <a:extLst>
                <a:ext uri="{FF2B5EF4-FFF2-40B4-BE49-F238E27FC236}">
                  <a16:creationId xmlns:a16="http://schemas.microsoft.com/office/drawing/2014/main" xmlns="" id="{89949DF0-2360-0822-0451-B3D43DBDEE77}"/>
                </a:ext>
              </a:extLst>
            </p:cNvPr>
            <p:cNvGrpSpPr/>
            <p:nvPr/>
          </p:nvGrpSpPr>
          <p:grpSpPr>
            <a:xfrm>
              <a:off x="311476" y="5805777"/>
              <a:ext cx="23671341" cy="4483859"/>
              <a:chOff x="184495" y="3712615"/>
              <a:chExt cx="11834900" cy="1413022"/>
            </a:xfrm>
          </p:grpSpPr>
          <p:sp>
            <p:nvSpPr>
              <p:cNvPr id="47" name="Rounded Rectangle 4">
                <a:extLst>
                  <a:ext uri="{FF2B5EF4-FFF2-40B4-BE49-F238E27FC236}">
                    <a16:creationId xmlns:a16="http://schemas.microsoft.com/office/drawing/2014/main" xmlns="" id="{533A3AF6-CB17-E64A-7561-8A4709C06959}"/>
                  </a:ext>
                </a:extLst>
              </p:cNvPr>
              <p:cNvSpPr/>
              <p:nvPr/>
            </p:nvSpPr>
            <p:spPr>
              <a:xfrm>
                <a:off x="184495" y="3753149"/>
                <a:ext cx="11834900" cy="1372488"/>
              </a:xfrm>
              <a:prstGeom prst="roundRect">
                <a:avLst>
                  <a:gd name="adj" fmla="val 2239"/>
                </a:avLst>
              </a:prstGeom>
              <a:solidFill>
                <a:srgbClr val="F79646">
                  <a:lumMod val="20000"/>
                  <a:lumOff val="80000"/>
                </a:srgbClr>
              </a:solidFill>
              <a:ln w="1905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2" name="Freeform 9">
                <a:extLst>
                  <a:ext uri="{FF2B5EF4-FFF2-40B4-BE49-F238E27FC236}">
                    <a16:creationId xmlns:a16="http://schemas.microsoft.com/office/drawing/2014/main" xmlns="" id="{0C11A332-74F2-211E-5420-721D195E62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542" y="3712615"/>
                <a:ext cx="278110" cy="406788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34" tIns="45717" rIns="91434" bIns="45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035837" y="5773172"/>
              <a:ext cx="22946980" cy="43651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tabLst>
                  <a:tab pos="180340" algn="l"/>
                </a:tabLst>
              </a:pPr>
              <a:r>
                <a:rPr lang="pt-BR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(1) Phân tử nitrogen chứa liên kết ba rất bền nên ở điều kiện thường nitơ trơ về mặt hóa học, nitrogen chỉ tham gia phản ứng khi ở điều kiện nhiệt độ cao hoặc có tia lửa điện.</a:t>
              </a:r>
              <a:endParaRPr lang="en-ZW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tabLst>
                  <a:tab pos="180340" algn="l"/>
                </a:tabLst>
              </a:pPr>
              <a:r>
                <a:rPr lang="pt-BR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(2) Tính chất hóa học của nitơ là vừa có tính khử vừa có tính oxi hóa.</a:t>
              </a:r>
              <a:endParaRPr lang="en-ZW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tabLst>
                  <a:tab pos="180340" algn="l"/>
                </a:tabLst>
              </a:pPr>
              <a:r>
                <a:rPr lang="pt-BR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(3) Nitrogen không duy trì sự hô hấp và sự cháy</a:t>
              </a:r>
              <a:endParaRPr lang="en-ZW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tabLst>
                  <a:tab pos="180340" algn="l"/>
                </a:tabLst>
              </a:pPr>
              <a:r>
                <a:rPr lang="pt-BR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(4) Vị trí của nitrogen trong bảng tuần hoàn là: thuộc chu kỳ 2 nhóm IIIA.</a:t>
              </a:r>
              <a:endParaRPr lang="en-ZW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64246" y="10553751"/>
            <a:ext cx="658362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600" b="1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nhân định đúng là:</a:t>
            </a:r>
            <a:endParaRPr lang="en-ZW" sz="36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ZW" sz="36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9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1">
            <a:extLst>
              <a:ext uri="{FF2B5EF4-FFF2-40B4-BE49-F238E27FC236}">
                <a16:creationId xmlns:a16="http://schemas.microsoft.com/office/drawing/2014/main" xmlns="" id="{2C69E716-EF34-8C4B-BB20-977BAF7C5DC0}"/>
              </a:ext>
            </a:extLst>
          </p:cNvPr>
          <p:cNvGrpSpPr/>
          <p:nvPr/>
        </p:nvGrpSpPr>
        <p:grpSpPr>
          <a:xfrm>
            <a:off x="1625589" y="7056110"/>
            <a:ext cx="20382767" cy="1515188"/>
            <a:chOff x="247182" y="2237392"/>
            <a:chExt cx="10785933" cy="801895"/>
          </a:xfrm>
        </p:grpSpPr>
        <p:grpSp>
          <p:nvGrpSpPr>
            <p:cNvPr id="54" name="Group 50">
              <a:extLst>
                <a:ext uri="{FF2B5EF4-FFF2-40B4-BE49-F238E27FC236}">
                  <a16:creationId xmlns:a16="http://schemas.microsoft.com/office/drawing/2014/main" xmlns="" id="{EFEB930C-77FB-5562-B961-FAFAF5944BC4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259" name="Rectangle 51">
                <a:extLst>
                  <a:ext uri="{FF2B5EF4-FFF2-40B4-BE49-F238E27FC236}">
                    <a16:creationId xmlns:a16="http://schemas.microsoft.com/office/drawing/2014/main" xmlns="" id="{0142A39C-F31B-4525-DBEE-473992CB42DF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  <a:sym typeface="Arial"/>
                </a:endParaRPr>
              </a:p>
            </p:txBody>
          </p:sp>
          <p:sp>
            <p:nvSpPr>
              <p:cNvPr id="260" name="Oval 52">
                <a:extLst>
                  <a:ext uri="{FF2B5EF4-FFF2-40B4-BE49-F238E27FC236}">
                    <a16:creationId xmlns:a16="http://schemas.microsoft.com/office/drawing/2014/main" xmlns="" id="{FB00F445-1078-747F-E912-2C5CCA90306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  <a:sym typeface="Arial"/>
                  </a:rPr>
                  <a:t>A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TextBox 53">
                <a:extLst>
                  <a:ext uri="{FF2B5EF4-FFF2-40B4-BE49-F238E27FC236}">
                    <a16:creationId xmlns:a16="http://schemas.microsoft.com/office/drawing/2014/main" xmlns="" id="{B4E74AE4-8346-065B-9265-27E9693B98ED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20%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5EF6D73A-9E3C-AFDB-0239-F9E7ED65BE8A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256" name="Rectangle 55">
                <a:extLst>
                  <a:ext uri="{FF2B5EF4-FFF2-40B4-BE49-F238E27FC236}">
                    <a16:creationId xmlns:a16="http://schemas.microsoft.com/office/drawing/2014/main" xmlns="" id="{FF959755-E133-FE71-E1C7-4B3BA1BC6AED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  <a:sym typeface="Arial"/>
                </a:endParaRPr>
              </a:p>
            </p:txBody>
          </p:sp>
          <p:sp>
            <p:nvSpPr>
              <p:cNvPr id="257" name="Oval 56">
                <a:extLst>
                  <a:ext uri="{FF2B5EF4-FFF2-40B4-BE49-F238E27FC236}">
                    <a16:creationId xmlns:a16="http://schemas.microsoft.com/office/drawing/2014/main" xmlns="" id="{C0363CC1-7F6C-7E56-E134-1D234DC70FD9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  <a:sym typeface="Arial"/>
                  </a:rPr>
                  <a:t>B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TextBox 57">
                <a:extLst>
                  <a:ext uri="{FF2B5EF4-FFF2-40B4-BE49-F238E27FC236}">
                    <a16:creationId xmlns:a16="http://schemas.microsoft.com/office/drawing/2014/main" xmlns="" id="{0E04AD19-1B8B-EBF9-EE45-9867FCC8B7F7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40%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grpSp>
          <p:nvGrpSpPr>
            <p:cNvPr id="56" name="Group 3">
              <a:extLst>
                <a:ext uri="{FF2B5EF4-FFF2-40B4-BE49-F238E27FC236}">
                  <a16:creationId xmlns:a16="http://schemas.microsoft.com/office/drawing/2014/main" xmlns="" id="{CF23B054-DF48-39BF-9EDE-56B2CF1B7F5C}"/>
                </a:ext>
              </a:extLst>
            </p:cNvPr>
            <p:cNvGrpSpPr/>
            <p:nvPr/>
          </p:nvGrpSpPr>
          <p:grpSpPr>
            <a:xfrm>
              <a:off x="6079022" y="2237397"/>
              <a:ext cx="2038174" cy="801889"/>
              <a:chOff x="5537206" y="1704231"/>
              <a:chExt cx="2031264" cy="745468"/>
            </a:xfrm>
          </p:grpSpPr>
          <p:sp>
            <p:nvSpPr>
              <p:cNvPr id="61" name="Rectangle 45">
                <a:extLst>
                  <a:ext uri="{FF2B5EF4-FFF2-40B4-BE49-F238E27FC236}">
                    <a16:creationId xmlns:a16="http://schemas.microsoft.com/office/drawing/2014/main" xmlns="" id="{0C377D84-C468-2881-D511-7FFA9904A78A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  <a:sym typeface="Arial"/>
                </a:endParaRPr>
              </a:p>
            </p:txBody>
          </p:sp>
          <p:sp>
            <p:nvSpPr>
              <p:cNvPr id="62" name="Oval 46">
                <a:extLst>
                  <a:ext uri="{FF2B5EF4-FFF2-40B4-BE49-F238E27FC236}">
                    <a16:creationId xmlns:a16="http://schemas.microsoft.com/office/drawing/2014/main" xmlns="" id="{84C7C448-F332-F28D-0098-E96FCA97507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  <a:sym typeface="Arial"/>
                  </a:rPr>
                  <a:t>C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TextBox 47">
                <a:extLst>
                  <a:ext uri="{FF2B5EF4-FFF2-40B4-BE49-F238E27FC236}">
                    <a16:creationId xmlns:a16="http://schemas.microsoft.com/office/drawing/2014/main" xmlns="" id="{CA2F99A4-4C00-DC7E-83DB-480F313F0378}"/>
                  </a:ext>
                </a:extLst>
              </p:cNvPr>
              <p:cNvSpPr txBox="1"/>
              <p:nvPr/>
            </p:nvSpPr>
            <p:spPr>
              <a:xfrm>
                <a:off x="6016038" y="1903245"/>
                <a:ext cx="1490412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kern="1200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50%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grpSp>
          <p:nvGrpSpPr>
            <p:cNvPr id="57" name="Group 58">
              <a:extLst>
                <a:ext uri="{FF2B5EF4-FFF2-40B4-BE49-F238E27FC236}">
                  <a16:creationId xmlns:a16="http://schemas.microsoft.com/office/drawing/2014/main" xmlns="" id="{C75660C5-1795-45E7-2459-CDF6F0A3AC00}"/>
                </a:ext>
              </a:extLst>
            </p:cNvPr>
            <p:cNvGrpSpPr/>
            <p:nvPr/>
          </p:nvGrpSpPr>
          <p:grpSpPr>
            <a:xfrm>
              <a:off x="8994942" y="2237398"/>
              <a:ext cx="2038173" cy="801889"/>
              <a:chOff x="5537206" y="1704231"/>
              <a:chExt cx="2031263" cy="745468"/>
            </a:xfrm>
          </p:grpSpPr>
          <p:sp>
            <p:nvSpPr>
              <p:cNvPr id="58" name="Rectangle 59">
                <a:extLst>
                  <a:ext uri="{FF2B5EF4-FFF2-40B4-BE49-F238E27FC236}">
                    <a16:creationId xmlns:a16="http://schemas.microsoft.com/office/drawing/2014/main" xmlns="" id="{858BB183-9700-382C-438C-460288C678C2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  <a:sym typeface="Arial"/>
                </a:endParaRPr>
              </a:p>
            </p:txBody>
          </p:sp>
          <p:sp>
            <p:nvSpPr>
              <p:cNvPr id="59" name="Oval 60">
                <a:extLst>
                  <a:ext uri="{FF2B5EF4-FFF2-40B4-BE49-F238E27FC236}">
                    <a16:creationId xmlns:a16="http://schemas.microsoft.com/office/drawing/2014/main" xmlns="" id="{2BD16B99-D6A9-0455-38D3-7C63D9743A38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  <a:sym typeface="Arial"/>
                  </a:rPr>
                  <a:t>D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TextBox 61">
                <a:extLst>
                  <a:ext uri="{FF2B5EF4-FFF2-40B4-BE49-F238E27FC236}">
                    <a16:creationId xmlns:a16="http://schemas.microsoft.com/office/drawing/2014/main" xmlns="" id="{4DFD408E-6A9A-A4DD-BCD5-C821B53A4850}"/>
                  </a:ext>
                </a:extLst>
              </p:cNvPr>
              <p:cNvSpPr txBox="1"/>
              <p:nvPr/>
            </p:nvSpPr>
            <p:spPr>
              <a:xfrm>
                <a:off x="5975686" y="1885631"/>
                <a:ext cx="1444846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25%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xmlns="" id="{891E4DE8-704B-39F9-984C-2F7D8B0A34D3}"/>
              </a:ext>
            </a:extLst>
          </p:cNvPr>
          <p:cNvSpPr/>
          <p:nvPr/>
        </p:nvSpPr>
        <p:spPr>
          <a:xfrm>
            <a:off x="18126250" y="7214453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157467" y="4181461"/>
            <a:ext cx="23825350" cy="1448442"/>
            <a:chOff x="226013" y="2034257"/>
            <a:chExt cx="23825350" cy="1856445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7"/>
              <a:ext cx="23825350" cy="1856445"/>
              <a:chOff x="534987" y="1647865"/>
              <a:chExt cx="23017949" cy="1556900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5"/>
                <a:ext cx="3223234" cy="1266237"/>
                <a:chOff x="534987" y="1647865"/>
                <a:chExt cx="3223234" cy="12662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5"/>
                  <a:ext cx="3223234" cy="1266237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435433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20526" y="1763895"/>
                  <a:ext cx="2041471" cy="893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  <a:sym typeface="Arial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  <a:sym typeface="Arial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  <a:sym typeface="Arial"/>
                    </a:rPr>
                    <a:t> 4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65" name="Text Box 5">
              <a:extLst>
                <a:ext uri="{FF2B5EF4-FFF2-40B4-BE49-F238E27FC236}">
                  <a16:creationId xmlns:a16="http://schemas.microsoft.com/office/drawing/2014/main" xmlns="" id="{0CE78A64-B2F6-ED1E-BAE0-B92E926AD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3525" y="2153001"/>
              <a:ext cx="20657838" cy="165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>
                <a:buNone/>
              </a:pPr>
              <a:r>
                <a:rPr lang="pt-BR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 4,958 lít khí N</a:t>
              </a:r>
              <a:r>
                <a:rPr lang="pt-BR" sz="3600" b="1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(đkc) tác dụng với H</a:t>
              </a:r>
              <a:r>
                <a:rPr lang="pt-BR" sz="3600" b="1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dư thu được 1,7 gam NH</a:t>
              </a:r>
              <a:r>
                <a:rPr lang="pt-BR" sz="3600" b="1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pt-BR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Tính hiệu suất của phản ứng  </a:t>
              </a:r>
              <a:r>
                <a:rPr lang="pt-BR" sz="36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endParaRPr lang="en-ZW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279127" y="2200275"/>
            <a:ext cx="5350273" cy="12001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LUYỆN TẬP </a:t>
            </a:r>
            <a:endParaRPr kumimoji="0" lang="en-ZW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54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9127" y="2200275"/>
            <a:ext cx="5350273" cy="12001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noProof="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 </a:t>
            </a:r>
            <a:endParaRPr kumimoji="0" lang="en-ZW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5" name="Rectangle 35">
            <a:extLst>
              <a:ext uri="{FF2B5EF4-FFF2-40B4-BE49-F238E27FC236}">
                <a16:creationId xmlns:a16="http://schemas.microsoft.com/office/drawing/2014/main" xmlns="" id="{168C8086-724B-F73D-48E5-F6D6F34F0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22" y="4478341"/>
            <a:ext cx="240176" cy="3414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354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6" name="TextBox 13">
            <a:extLst>
              <a:ext uri="{FF2B5EF4-FFF2-40B4-BE49-F238E27FC236}">
                <a16:creationId xmlns:a16="http://schemas.microsoft.com/office/drawing/2014/main" xmlns="" id="{3DA598D7-E157-2F81-C735-F58B72B66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58" y="5392541"/>
            <a:ext cx="21421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4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4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4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4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21764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21764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21764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21764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2177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B6B7AAC-4F42-478D-BA8D-61DEED76DC44}"/>
              </a:ext>
            </a:extLst>
          </p:cNvPr>
          <p:cNvGrpSpPr/>
          <p:nvPr/>
        </p:nvGrpSpPr>
        <p:grpSpPr>
          <a:xfrm>
            <a:off x="1279127" y="3938174"/>
            <a:ext cx="21727140" cy="5196453"/>
            <a:chOff x="1120323" y="10988402"/>
            <a:chExt cx="21729655" cy="5155080"/>
          </a:xfrm>
        </p:grpSpPr>
        <p:sp>
          <p:nvSpPr>
            <p:cNvPr id="49" name="Rounded Rectangle 26">
              <a:extLst>
                <a:ext uri="{FF2B5EF4-FFF2-40B4-BE49-F238E27FC236}">
                  <a16:creationId xmlns:a16="http://schemas.microsoft.com/office/drawing/2014/main" xmlns="" id="{17DB8131-03AF-468E-B664-FBE3317C7B93}"/>
                </a:ext>
              </a:extLst>
            </p:cNvPr>
            <p:cNvSpPr/>
            <p:nvPr/>
          </p:nvSpPr>
          <p:spPr>
            <a:xfrm>
              <a:off x="1323892" y="11370896"/>
              <a:ext cx="21526086" cy="4772586"/>
            </a:xfrm>
            <a:prstGeom prst="roundRect">
              <a:avLst>
                <a:gd name="adj" fmla="val 4648"/>
              </a:avLst>
            </a:prstGeom>
            <a:solidFill>
              <a:srgbClr val="E2E2E2"/>
            </a:solidFill>
            <a:ln w="28575" cap="flat" cmpd="sng" algn="ctr">
              <a:solidFill>
                <a:srgbClr val="AB7C3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50" name="Group 2">
              <a:extLst>
                <a:ext uri="{FF2B5EF4-FFF2-40B4-BE49-F238E27FC236}">
                  <a16:creationId xmlns:a16="http://schemas.microsoft.com/office/drawing/2014/main" xmlns="" id="{1B0BCF54-79EF-445F-8DCC-EB3A8666ABC1}"/>
                </a:ext>
              </a:extLst>
            </p:cNvPr>
            <p:cNvGrpSpPr/>
            <p:nvPr/>
          </p:nvGrpSpPr>
          <p:grpSpPr>
            <a:xfrm>
              <a:off x="1120323" y="10988402"/>
              <a:ext cx="3727654" cy="956588"/>
              <a:chOff x="1120323" y="10988402"/>
              <a:chExt cx="3727654" cy="956588"/>
            </a:xfrm>
          </p:grpSpPr>
          <p:sp>
            <p:nvSpPr>
              <p:cNvPr id="51" name="Right Triangle 50">
                <a:extLst>
                  <a:ext uri="{FF2B5EF4-FFF2-40B4-BE49-F238E27FC236}">
                    <a16:creationId xmlns:a16="http://schemas.microsoft.com/office/drawing/2014/main" xmlns="" id="{256D79CD-B71C-483E-AFDF-54E8C08E2645}"/>
                  </a:ext>
                </a:extLst>
              </p:cNvPr>
              <p:cNvSpPr/>
              <p:nvPr/>
            </p:nvSpPr>
            <p:spPr>
              <a:xfrm flipH="1" flipV="1">
                <a:off x="1120323" y="11807190"/>
                <a:ext cx="194126" cy="137800"/>
              </a:xfrm>
              <a:prstGeom prst="rtTriangle">
                <a:avLst/>
              </a:prstGeom>
              <a:solidFill>
                <a:srgbClr val="E7E6E6">
                  <a:lumMod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20">
                <a:extLst>
                  <a:ext uri="{FF2B5EF4-FFF2-40B4-BE49-F238E27FC236}">
                    <a16:creationId xmlns:a16="http://schemas.microsoft.com/office/drawing/2014/main" xmlns="" id="{97D0B8B2-932B-4790-BDF1-3F1B7E2F2BB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607591" y="9548236"/>
                <a:ext cx="780389" cy="3700383"/>
              </a:xfrm>
              <a:prstGeom prst="round2Same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2FE6CF12-5AE0-4670-BE4D-D59160953DE9}"/>
                  </a:ext>
                </a:extLst>
              </p:cNvPr>
              <p:cNvSpPr txBox="1"/>
              <p:nvPr/>
            </p:nvSpPr>
            <p:spPr>
              <a:xfrm>
                <a:off x="1314449" y="10988402"/>
                <a:ext cx="2576644" cy="793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600" b="1" kern="1200" dirty="0" err="1" smtClean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lang="en-US" sz="4600" b="1" kern="1200" dirty="0" smtClean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kern="1200" dirty="0" err="1" smtClean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hỏi</a:t>
                </a:r>
                <a:r>
                  <a:rPr lang="en-US" sz="4600" b="1" kern="1200" dirty="0" smtClean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endParaRPr kumimoji="0" lang="en-US" sz="4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5B9F53B-BE8F-4DB0-9D7D-78E9AB9E4434}"/>
              </a:ext>
            </a:extLst>
          </p:cNvPr>
          <p:cNvSpPr/>
          <p:nvPr/>
        </p:nvSpPr>
        <p:spPr>
          <a:xfrm>
            <a:off x="2051385" y="5477057"/>
            <a:ext cx="206657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177278">
              <a:buClrTx/>
              <a:buFontTx/>
              <a:buNone/>
            </a:pPr>
            <a:r>
              <a:rPr lang="en-US" sz="4000" b="1" i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rình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ngộ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oxygen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thợ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40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04EC7986-2263-4487-B7E0-B04D000C0357}"/>
              </a:ext>
            </a:extLst>
          </p:cNvPr>
          <p:cNvSpPr/>
          <p:nvPr/>
        </p:nvSpPr>
        <p:spPr>
          <a:xfrm>
            <a:off x="2146635" y="6777325"/>
            <a:ext cx="21069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đậu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đạm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ZW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33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/>
          <p:nvPr/>
        </p:nvSpPr>
        <p:spPr>
          <a:xfrm>
            <a:off x="1296170" y="6020054"/>
            <a:ext cx="22393796" cy="7277478"/>
          </a:xfrm>
          <a:prstGeom prst="roundRect">
            <a:avLst>
              <a:gd name="adj" fmla="val 4570"/>
            </a:avLst>
          </a:prstGeom>
          <a:noFill/>
          <a:ln w="25400" cap="flat" cmpd="sng">
            <a:solidFill>
              <a:srgbClr val="135F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10894" y="3494918"/>
            <a:ext cx="24398907" cy="873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Chương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2: NITROGEN - SULFUR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3" name="Google Shape;173;p1"/>
          <p:cNvGrpSpPr/>
          <p:nvPr/>
        </p:nvGrpSpPr>
        <p:grpSpPr>
          <a:xfrm>
            <a:off x="3184699" y="4558795"/>
            <a:ext cx="18975066" cy="2325468"/>
            <a:chOff x="3024409" y="3659655"/>
            <a:chExt cx="18976301" cy="2325619"/>
          </a:xfrm>
        </p:grpSpPr>
        <p:sp>
          <p:nvSpPr>
            <p:cNvPr id="174" name="Google Shape;174;p1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75" name="Google Shape;175;p1"/>
            <p:cNvSpPr txBox="1"/>
            <p:nvPr/>
          </p:nvSpPr>
          <p:spPr>
            <a:xfrm>
              <a:off x="3024409" y="3659655"/>
              <a:ext cx="18976301" cy="2325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Questrial"/>
                  <a:cs typeface="Times New Roman" panose="02020603050405020304" pitchFamily="18" charset="0"/>
                  <a:sym typeface="Questrial"/>
                </a:rPr>
                <a:t>Bài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Questrial"/>
                  <a:cs typeface="Times New Roman" panose="02020603050405020304" pitchFamily="18" charset="0"/>
                  <a:sym typeface="Questrial"/>
                </a:rPr>
                <a:t> </a:t>
              </a:r>
              <a:r>
                <a:rPr kumimoji="0" lang="en-US" sz="6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Questrial"/>
                  <a:cs typeface="Times New Roman" panose="02020603050405020304" pitchFamily="18" charset="0"/>
                  <a:sym typeface="Questrial"/>
                </a:rPr>
                <a:t>4. </a:t>
              </a:r>
              <a:endParaRPr kumimoji="0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909"/>
                </a:lnSpc>
                <a:spcBef>
                  <a:spcPts val="3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Questrial"/>
                  <a:cs typeface="Times New Roman" panose="02020603050405020304" pitchFamily="18" charset="0"/>
                  <a:sym typeface="Questrial"/>
                </a:rPr>
                <a:t>NITROGEN</a:t>
              </a:r>
              <a:endParaRPr kumimoji="0" sz="66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endParaRPr>
            </a:p>
          </p:txBody>
        </p:sp>
      </p:grpSp>
      <p:grpSp>
        <p:nvGrpSpPr>
          <p:cNvPr id="192" name="Google Shape;192;p1"/>
          <p:cNvGrpSpPr/>
          <p:nvPr/>
        </p:nvGrpSpPr>
        <p:grpSpPr>
          <a:xfrm>
            <a:off x="1199439" y="7322648"/>
            <a:ext cx="16813248" cy="945156"/>
            <a:chOff x="7459670" y="8524495"/>
            <a:chExt cx="16816291" cy="945327"/>
          </a:xfrm>
        </p:grpSpPr>
        <p:sp>
          <p:nvSpPr>
            <p:cNvPr id="193" name="Google Shape;193;p1"/>
            <p:cNvSpPr/>
            <p:nvPr/>
          </p:nvSpPr>
          <p:spPr>
            <a:xfrm>
              <a:off x="9092456" y="8638675"/>
              <a:ext cx="15183505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CẤU TẠO NGUYÊN TỬ, PHÂN TỬ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grpSp>
          <p:nvGrpSpPr>
            <p:cNvPr id="194" name="Google Shape;194;p1"/>
            <p:cNvGrpSpPr/>
            <p:nvPr/>
          </p:nvGrpSpPr>
          <p:grpSpPr>
            <a:xfrm>
              <a:off x="7459670" y="8524495"/>
              <a:ext cx="1392614" cy="872846"/>
              <a:chOff x="7459670" y="7543799"/>
              <a:chExt cx="1381117" cy="872846"/>
            </a:xfrm>
          </p:grpSpPr>
          <p:sp>
            <p:nvSpPr>
              <p:cNvPr id="195" name="Google Shape;195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196" name="Google Shape;196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7" name="Google Shape;197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sp>
              <p:nvSpPr>
                <p:cNvPr id="198" name="Google Shape;198;p1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/>
                      <a:cs typeface="Times New Roman" panose="02020603050405020304" pitchFamily="18" charset="0"/>
                      <a:sym typeface="Tahoma"/>
                    </a:rPr>
                    <a:t>I</a:t>
                  </a: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</p:grpSp>
      </p:grpSp>
      <p:grpSp>
        <p:nvGrpSpPr>
          <p:cNvPr id="199" name="Google Shape;199;p1"/>
          <p:cNvGrpSpPr/>
          <p:nvPr/>
        </p:nvGrpSpPr>
        <p:grpSpPr>
          <a:xfrm>
            <a:off x="1230960" y="8837174"/>
            <a:ext cx="22573303" cy="957490"/>
            <a:chOff x="7459670" y="9982199"/>
            <a:chExt cx="22577385" cy="957663"/>
          </a:xfrm>
        </p:grpSpPr>
        <p:sp>
          <p:nvSpPr>
            <p:cNvPr id="200" name="Google Shape;200;p1"/>
            <p:cNvSpPr/>
            <p:nvPr/>
          </p:nvSpPr>
          <p:spPr>
            <a:xfrm>
              <a:off x="9092455" y="10108716"/>
              <a:ext cx="20944601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TÍNH CHẤT VẬT LÍ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grpSp>
          <p:nvGrpSpPr>
            <p:cNvPr id="201" name="Google Shape;201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2" name="Google Shape;202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203" name="Google Shape;203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04" name="Google Shape;204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sp>
              <p:nvSpPr>
                <p:cNvPr id="205" name="Google Shape;205;p1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/>
                      <a:cs typeface="Times New Roman" panose="02020603050405020304" pitchFamily="18" charset="0"/>
                      <a:sym typeface="Tahoma"/>
                    </a:rPr>
                    <a:t>II</a:t>
                  </a: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</p:grpSp>
      </p:grpSp>
      <p:grpSp>
        <p:nvGrpSpPr>
          <p:cNvPr id="206" name="Google Shape;206;p1"/>
          <p:cNvGrpSpPr/>
          <p:nvPr/>
        </p:nvGrpSpPr>
        <p:grpSpPr>
          <a:xfrm>
            <a:off x="1230959" y="10161464"/>
            <a:ext cx="21339696" cy="957490"/>
            <a:chOff x="7459669" y="9982200"/>
            <a:chExt cx="21343554" cy="957663"/>
          </a:xfrm>
        </p:grpSpPr>
        <p:sp>
          <p:nvSpPr>
            <p:cNvPr id="207" name="Google Shape;207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TÍNH CHẤT HÓA HỌC 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grpSp>
          <p:nvGrpSpPr>
            <p:cNvPr id="208" name="Google Shape;208;p1"/>
            <p:cNvGrpSpPr/>
            <p:nvPr/>
          </p:nvGrpSpPr>
          <p:grpSpPr>
            <a:xfrm>
              <a:off x="7459669" y="9982200"/>
              <a:ext cx="1392615" cy="872846"/>
              <a:chOff x="7459669" y="7543800"/>
              <a:chExt cx="1381118" cy="872846"/>
            </a:xfrm>
          </p:grpSpPr>
          <p:sp>
            <p:nvSpPr>
              <p:cNvPr id="209" name="Google Shape;209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210" name="Google Shape;210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1" name="Google Shape;211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sp>
              <p:nvSpPr>
                <p:cNvPr id="212" name="Google Shape;212;p1"/>
                <p:cNvSpPr txBox="1"/>
                <p:nvPr/>
              </p:nvSpPr>
              <p:spPr>
                <a:xfrm>
                  <a:off x="7826023" y="7688759"/>
                  <a:ext cx="773086" cy="7079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/>
                      <a:cs typeface="Times New Roman" panose="02020603050405020304" pitchFamily="18" charset="0"/>
                      <a:sym typeface="Tahoma"/>
                    </a:rPr>
                    <a:t>III</a:t>
                  </a:r>
                  <a:endParaRPr kumimoji="0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/>
                    <a:cs typeface="Times New Roman" panose="02020603050405020304" pitchFamily="18" charset="0"/>
                    <a:sym typeface="Tahoma"/>
                  </a:endParaRPr>
                </a:p>
              </p:txBody>
            </p:sp>
          </p:grpSp>
        </p:grpSp>
      </p:grpSp>
      <p:grpSp>
        <p:nvGrpSpPr>
          <p:cNvPr id="213" name="Google Shape;213;p1"/>
          <p:cNvGrpSpPr/>
          <p:nvPr/>
        </p:nvGrpSpPr>
        <p:grpSpPr>
          <a:xfrm>
            <a:off x="1209032" y="11446398"/>
            <a:ext cx="21339696" cy="957490"/>
            <a:chOff x="7459669" y="9982200"/>
            <a:chExt cx="21343554" cy="957663"/>
          </a:xfrm>
        </p:grpSpPr>
        <p:sp>
          <p:nvSpPr>
            <p:cNvPr id="214" name="Google Shape;214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/>
                  <a:cs typeface="Times New Roman" panose="02020603050405020304" pitchFamily="18" charset="0"/>
                  <a:sym typeface="Tahoma"/>
                </a:rPr>
                <a:t>ỨNG DỤNG 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endParaRPr>
            </a:p>
          </p:txBody>
        </p:sp>
        <p:grpSp>
          <p:nvGrpSpPr>
            <p:cNvPr id="215" name="Google Shape;215;p1"/>
            <p:cNvGrpSpPr/>
            <p:nvPr/>
          </p:nvGrpSpPr>
          <p:grpSpPr>
            <a:xfrm>
              <a:off x="7459669" y="9982200"/>
              <a:ext cx="1392615" cy="872846"/>
              <a:chOff x="7459669" y="7543800"/>
              <a:chExt cx="1381118" cy="872846"/>
            </a:xfrm>
          </p:grpSpPr>
          <p:sp>
            <p:nvSpPr>
              <p:cNvPr id="216" name="Google Shape;216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grpSp>
            <p:nvGrpSpPr>
              <p:cNvPr id="217" name="Google Shape;217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8" name="Google Shape;218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sp>
              <p:nvSpPr>
                <p:cNvPr id="219" name="Google Shape;219;p1"/>
                <p:cNvSpPr txBox="1"/>
                <p:nvPr/>
              </p:nvSpPr>
              <p:spPr>
                <a:xfrm>
                  <a:off x="7949252" y="7688759"/>
                  <a:ext cx="746255" cy="7079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lang="en-US" sz="40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Tahoma"/>
                      <a:cs typeface="Times New Roman" panose="02020603050405020304" pitchFamily="18" charset="0"/>
                      <a:sym typeface="Tahoma"/>
                    </a:rPr>
                    <a:t>I</a:t>
                  </a:r>
                  <a:r>
                    <a:rPr kumimoji="0" lang="en-US" sz="4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/>
                      <a:cs typeface="Times New Roman" panose="02020603050405020304" pitchFamily="18" charset="0"/>
                      <a:sym typeface="Tahoma"/>
                    </a:rPr>
                    <a:t>V</a:t>
                  </a:r>
                  <a:endParaRPr kumimoji="0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/>
                    <a:cs typeface="Times New Roman" panose="02020603050405020304" pitchFamily="18" charset="0"/>
                    <a:sym typeface="Tahoma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749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8319" cy="917150"/>
            <a:chOff x="-288924" y="1905000"/>
            <a:chExt cx="19659598" cy="917042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</a:t>
              </a:r>
              <a:endParaRPr sz="43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991143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CẤU TẠO NGUYÊN TỬ, PHÂN TỬ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54158" y="9151164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352175" y="9360650"/>
            <a:ext cx="1207010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/>
          </a:p>
        </p:txBody>
      </p:sp>
      <p:sp>
        <p:nvSpPr>
          <p:cNvPr id="7" name="Rectangle 6"/>
          <p:cNvSpPr/>
          <p:nvPr/>
        </p:nvSpPr>
        <p:spPr>
          <a:xfrm>
            <a:off x="1920747" y="3543300"/>
            <a:ext cx="17824578" cy="51435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Z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nitrogen 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itrogen ?</a:t>
            </a:r>
            <a:endParaRPr lang="en-Z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Lewis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nitrogen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ZW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8319" cy="917150"/>
            <a:chOff x="-288924" y="1905000"/>
            <a:chExt cx="19659598" cy="917042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I</a:t>
              </a:r>
              <a:endParaRPr kumimoji="0" sz="4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991143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CẤU TẠO NGUYÊN TỬ, PHÂN TỬ 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0462" y="2986474"/>
            <a:ext cx="21938810" cy="2620902"/>
            <a:chOff x="370462" y="2986474"/>
            <a:chExt cx="21938810" cy="2620902"/>
          </a:xfrm>
        </p:grpSpPr>
        <p:sp>
          <p:nvSpPr>
            <p:cNvPr id="30" name="Rounded Rectangle 29"/>
            <p:cNvSpPr/>
            <p:nvPr/>
          </p:nvSpPr>
          <p:spPr>
            <a:xfrm>
              <a:off x="370462" y="2986474"/>
              <a:ext cx="21938810" cy="2620902"/>
            </a:xfrm>
            <a:prstGeom prst="roundRect">
              <a:avLst>
                <a:gd name="adj" fmla="val 9561"/>
              </a:avLst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A7EDF71-0571-41BD-939C-04F3165F2F70}"/>
                </a:ext>
              </a:extLst>
            </p:cNvPr>
            <p:cNvSpPr txBox="1"/>
            <p:nvPr/>
          </p:nvSpPr>
          <p:spPr>
            <a:xfrm>
              <a:off x="395045" y="3098315"/>
              <a:ext cx="7859269" cy="8002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1. </a:t>
              </a:r>
              <a:r>
                <a:rPr kumimoji="0" lang="en-US" sz="4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CẤU TẠO NGUYÊN TỬ 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32" name="Rounded Rectangle 20">
            <a:extLst>
              <a:ext uri="{FF2B5EF4-FFF2-40B4-BE49-F238E27FC236}">
                <a16:creationId xmlns:a16="http://schemas.microsoft.com/office/drawing/2014/main" xmlns="" id="{FA3A614B-3B6C-47A4-BC52-BD9137F44660}"/>
              </a:ext>
            </a:extLst>
          </p:cNvPr>
          <p:cNvSpPr/>
          <p:nvPr/>
        </p:nvSpPr>
        <p:spPr>
          <a:xfrm>
            <a:off x="4752010" y="8370557"/>
            <a:ext cx="17218140" cy="3508647"/>
          </a:xfrm>
          <a:prstGeom prst="roundRect">
            <a:avLst>
              <a:gd name="adj" fmla="val 9561"/>
            </a:avLst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278898" y="3651394"/>
            <a:ext cx="13024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Cấu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electron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N ( Z=7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): 1s</a:t>
            </a:r>
            <a:r>
              <a:rPr kumimoji="0" lang="en-US" sz="4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2s</a:t>
            </a:r>
            <a:r>
              <a:rPr kumimoji="0" lang="en-US" sz="4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2p</a:t>
            </a:r>
            <a:r>
              <a:rPr kumimoji="0" lang="en-US" sz="4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34752" y="4668774"/>
            <a:ext cx="143051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(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Độ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âm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điện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3,04, nitrogen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phi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kim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điển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752010" y="7136314"/>
            <a:ext cx="17218140" cy="1105864"/>
            <a:chOff x="4752010" y="7136314"/>
            <a:chExt cx="17218140" cy="1105864"/>
          </a:xfrm>
        </p:grpSpPr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xmlns="" id="{426C4210-AFA2-4154-AFB5-53CF2F476F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808148" y="-919824"/>
              <a:ext cx="1105864" cy="17218140"/>
            </a:xfrm>
            <a:prstGeom prst="round2SameRect">
              <a:avLst/>
            </a:prstGeom>
            <a:solidFill>
              <a:srgbClr val="AB7C37"/>
            </a:solidFill>
            <a:ln w="57150">
              <a:solidFill>
                <a:srgbClr val="AB7C37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6A7EDF71-0571-41BD-939C-04F3165F2F70}"/>
                </a:ext>
              </a:extLst>
            </p:cNvPr>
            <p:cNvSpPr txBox="1"/>
            <p:nvPr/>
          </p:nvSpPr>
          <p:spPr>
            <a:xfrm>
              <a:off x="4794896" y="7254667"/>
              <a:ext cx="7859269" cy="8002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  <a:sym typeface="Arial"/>
                </a:rPr>
                <a:t>2. CẤU TẠO PHÂN TỬ 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376087" y="8593850"/>
          <a:ext cx="2891481" cy="1909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Bitmap Image" r:id="rId4" imgW="676369" imgH="466543" progId="Paint.Picture">
                  <p:embed/>
                </p:oleObj>
              </mc:Choice>
              <mc:Fallback>
                <p:oleObj name="Bitmap Image" r:id="rId4" imgW="676369" imgH="466543" progId="Paint.Picture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087" y="8593850"/>
                        <a:ext cx="2891481" cy="19093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54158" y="9151164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1755394" y="8593849"/>
          <a:ext cx="2776152" cy="1909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Bitmap Image" r:id="rId6" imgW="638264" imgH="438095" progId="Paint.Picture">
                  <p:embed/>
                </p:oleObj>
              </mc:Choice>
              <mc:Fallback>
                <p:oleObj name="Bitmap Image" r:id="rId6" imgW="638264" imgH="438095" progId="Paint.Picture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55394" y="8593849"/>
                        <a:ext cx="2776152" cy="19093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352175" y="9360650"/>
            <a:ext cx="1207010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7200605" y="8569135"/>
          <a:ext cx="3064475" cy="1909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Bitmap Image" r:id="rId8" imgW="619211" imgH="352474" progId="Paint.Picture">
                  <p:embed/>
                </p:oleObj>
              </mc:Choice>
              <mc:Fallback>
                <p:oleObj name="Bitmap Image" r:id="rId8" imgW="619211" imgH="352474" progId="Paint.Picture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0605" y="8569135"/>
                        <a:ext cx="3064475" cy="19093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672655" y="10849232"/>
            <a:ext cx="343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Z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CT  ELECTRON</a:t>
            </a:r>
            <a:endParaRPr kumimoji="0" lang="en-ZW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940059" y="10904432"/>
            <a:ext cx="343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Z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CT  CẤU TẠO </a:t>
            </a:r>
            <a:endParaRPr kumimoji="0" lang="en-ZW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781715" y="10959383"/>
            <a:ext cx="343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Z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CT LEWIS</a:t>
            </a:r>
            <a:endParaRPr kumimoji="0" lang="en-ZW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86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5" grpId="0"/>
      <p:bldP spid="36" grpId="0"/>
      <p:bldP spid="14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8319" cy="917150"/>
            <a:chOff x="-288924" y="1905000"/>
            <a:chExt cx="19659598" cy="917042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 smtClean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991143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VẬT LÍ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54158" y="9151164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352175" y="9360650"/>
            <a:ext cx="1207010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/>
          </a:p>
        </p:txBody>
      </p:sp>
      <p:pic>
        <p:nvPicPr>
          <p:cNvPr id="50" name="Picture 49" descr="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30" y="3064476"/>
            <a:ext cx="3397701" cy="2669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 descr="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305" y="3064476"/>
            <a:ext cx="3558745" cy="2669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 descr="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995" y="3117826"/>
            <a:ext cx="3435180" cy="26690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86399" y="6089632"/>
            <a:ext cx="2125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ZW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364492" y="6186859"/>
            <a:ext cx="2125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ZW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4091032" y="6362513"/>
            <a:ext cx="2125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 </a:t>
            </a:r>
            <a:endParaRPr lang="en-ZW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12867" y="7208145"/>
            <a:ext cx="23374275" cy="1183466"/>
            <a:chOff x="1012867" y="7208145"/>
            <a:chExt cx="23374275" cy="118346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7CF1AE42-9F11-4D53-BE89-BF38C08D0E09}"/>
                </a:ext>
              </a:extLst>
            </p:cNvPr>
            <p:cNvSpPr/>
            <p:nvPr/>
          </p:nvSpPr>
          <p:spPr>
            <a:xfrm>
              <a:off x="1012867" y="7208145"/>
              <a:ext cx="22683937" cy="1183466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  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12208" y="7427684"/>
              <a:ext cx="2317493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Ở </a:t>
              </a:r>
              <a:r>
                <a:rPr lang="en-US" sz="32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đk</a:t>
              </a:r>
              <a:r>
                <a:rPr lang="en-US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thường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r>
                <a:rPr lang="en-US" sz="3200" b="1" baseline="-25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mùi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khó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lỏng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(-196</a:t>
              </a:r>
              <a:r>
                <a:rPr lang="en-US" sz="3200" b="1" baseline="30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  <a:r>
                <a:rPr lang="en-US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C) </a:t>
              </a:r>
              <a:r>
                <a:rPr lang="en-US" sz="32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tan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rất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ít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nước</a:t>
              </a:r>
              <a:endParaRPr lang="en-ZW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47860" y="8645708"/>
            <a:ext cx="13284588" cy="1183466"/>
            <a:chOff x="1047860" y="8645708"/>
            <a:chExt cx="13284588" cy="1183466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98C36217-9454-44C6-98C9-8AC8E3EAA138}"/>
                </a:ext>
              </a:extLst>
            </p:cNvPr>
            <p:cNvSpPr/>
            <p:nvPr/>
          </p:nvSpPr>
          <p:spPr>
            <a:xfrm>
              <a:off x="1047860" y="8645708"/>
              <a:ext cx="13284588" cy="1183466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49625" y="8945053"/>
              <a:ext cx="1017778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nitrogen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duy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cháy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hô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ZW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54492" y="9994177"/>
            <a:ext cx="13297623" cy="1183466"/>
            <a:chOff x="1054492" y="9994177"/>
            <a:chExt cx="22677306" cy="1183466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6C4EED73-99BC-48D2-B111-51B1FE9D6DE7}"/>
                </a:ext>
              </a:extLst>
            </p:cNvPr>
            <p:cNvSpPr/>
            <p:nvPr/>
          </p:nvSpPr>
          <p:spPr>
            <a:xfrm>
              <a:off x="1054492" y="9994177"/>
              <a:ext cx="22677306" cy="1183466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85247" y="10214017"/>
              <a:ext cx="2001308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 </a:t>
              </a:r>
              <a:r>
                <a:rPr lang="en-US" sz="32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3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đẩy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ZW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724" y="11342647"/>
            <a:ext cx="3423687" cy="2374942"/>
          </a:xfrm>
          <a:prstGeom prst="rect">
            <a:avLst/>
          </a:prstGeom>
        </p:spPr>
      </p:pic>
      <p:sp>
        <p:nvSpPr>
          <p:cNvPr id="96" name="Rectangle 5"/>
          <p:cNvSpPr>
            <a:spLocks noChangeArrowheads="1"/>
          </p:cNvSpPr>
          <p:nvPr/>
        </p:nvSpPr>
        <p:spPr bwMode="auto">
          <a:xfrm>
            <a:off x="15349064" y="9368689"/>
            <a:ext cx="381000" cy="45720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7" name="Oval 6"/>
          <p:cNvSpPr>
            <a:spLocks noChangeArrowheads="1"/>
          </p:cNvSpPr>
          <p:nvPr/>
        </p:nvSpPr>
        <p:spPr bwMode="auto">
          <a:xfrm>
            <a:off x="15023627" y="9784614"/>
            <a:ext cx="990600" cy="990600"/>
          </a:xfrm>
          <a:prstGeom prst="ellipse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8" name="Rectangle 7"/>
          <p:cNvSpPr>
            <a:spLocks noChangeArrowheads="1"/>
          </p:cNvSpPr>
          <p:nvPr/>
        </p:nvSpPr>
        <p:spPr bwMode="auto">
          <a:xfrm>
            <a:off x="16955614" y="9382976"/>
            <a:ext cx="381000" cy="45720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9" name="Oval 8"/>
          <p:cNvSpPr>
            <a:spLocks noChangeArrowheads="1"/>
          </p:cNvSpPr>
          <p:nvPr/>
        </p:nvSpPr>
        <p:spPr bwMode="auto">
          <a:xfrm>
            <a:off x="16685739" y="9798901"/>
            <a:ext cx="990600" cy="990600"/>
          </a:xfrm>
          <a:prstGeom prst="ellipse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00" name="Group 33"/>
          <p:cNvGrpSpPr>
            <a:grpSpLocks/>
          </p:cNvGrpSpPr>
          <p:nvPr/>
        </p:nvGrpSpPr>
        <p:grpSpPr bwMode="auto">
          <a:xfrm>
            <a:off x="15369702" y="8730514"/>
            <a:ext cx="1905000" cy="520700"/>
            <a:chOff x="3216" y="1056"/>
            <a:chExt cx="1200" cy="328"/>
          </a:xfrm>
        </p:grpSpPr>
        <p:sp>
          <p:nvSpPr>
            <p:cNvPr id="101" name="Rectangle 31"/>
            <p:cNvSpPr>
              <a:spLocks noChangeArrowheads="1"/>
            </p:cNvSpPr>
            <p:nvPr/>
          </p:nvSpPr>
          <p:spPr bwMode="auto">
            <a:xfrm rot="-1593903">
              <a:off x="3216" y="1056"/>
              <a:ext cx="1200" cy="48"/>
            </a:xfrm>
            <a:prstGeom prst="rect">
              <a:avLst/>
            </a:prstGeom>
            <a:solidFill>
              <a:srgbClr val="EEECE1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 rot="-1572683">
              <a:off x="3229" y="1235"/>
              <a:ext cx="288" cy="149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CC0000">
                    <a:alpha val="89998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3" name="Group 38"/>
          <p:cNvGrpSpPr>
            <a:grpSpLocks/>
          </p:cNvGrpSpPr>
          <p:nvPr/>
        </p:nvGrpSpPr>
        <p:grpSpPr bwMode="auto">
          <a:xfrm>
            <a:off x="16990539" y="8752739"/>
            <a:ext cx="1905000" cy="520700"/>
            <a:chOff x="3539" y="1597"/>
            <a:chExt cx="1200" cy="328"/>
          </a:xfrm>
        </p:grpSpPr>
        <p:sp>
          <p:nvSpPr>
            <p:cNvPr id="104" name="Rectangle 35"/>
            <p:cNvSpPr>
              <a:spLocks noChangeArrowheads="1"/>
            </p:cNvSpPr>
            <p:nvPr/>
          </p:nvSpPr>
          <p:spPr bwMode="auto">
            <a:xfrm rot="-1593903">
              <a:off x="3539" y="1597"/>
              <a:ext cx="1200" cy="48"/>
            </a:xfrm>
            <a:prstGeom prst="rect">
              <a:avLst/>
            </a:prstGeom>
            <a:solidFill>
              <a:srgbClr val="EEECE1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5" name="Oval 36"/>
            <p:cNvSpPr>
              <a:spLocks noChangeArrowheads="1"/>
            </p:cNvSpPr>
            <p:nvPr/>
          </p:nvSpPr>
          <p:spPr bwMode="auto">
            <a:xfrm rot="-1572683">
              <a:off x="3552" y="1776"/>
              <a:ext cx="288" cy="149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CC0000">
                    <a:alpha val="89998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6" name="Picture 30" descr="feu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23059" y="7777275"/>
            <a:ext cx="5603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Rectangle 74"/>
          <p:cNvSpPr>
            <a:spLocks noChangeArrowheads="1"/>
          </p:cNvSpPr>
          <p:nvPr/>
        </p:nvSpPr>
        <p:spPr bwMode="auto">
          <a:xfrm>
            <a:off x="16695264" y="10668851"/>
            <a:ext cx="91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N</a:t>
            </a:r>
            <a:r>
              <a:rPr lang="en-US" sz="3600" b="1" kern="1200" baseline="-250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2</a:t>
            </a:r>
            <a:endParaRPr lang="en-US" sz="36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8" name="Rectangle 75"/>
          <p:cNvSpPr>
            <a:spLocks noChangeArrowheads="1"/>
          </p:cNvSpPr>
          <p:nvPr/>
        </p:nvSpPr>
        <p:spPr bwMode="auto">
          <a:xfrm>
            <a:off x="15107764" y="10637102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O</a:t>
            </a:r>
            <a:r>
              <a:rPr lang="en-US" sz="3600" b="1" kern="1200" baseline="-250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2</a:t>
            </a:r>
            <a:endParaRPr lang="en-US" sz="36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3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3" presetClass="exit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3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8319" cy="917150"/>
            <a:chOff x="-288924" y="1905000"/>
            <a:chExt cx="19659598" cy="917042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812190" y="1913523"/>
              <a:ext cx="1190146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kumimoji="0" sz="4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991143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TÍNH CHẤT </a:t>
              </a:r>
              <a:r>
                <a:rPr lang="en-US" sz="4800" b="1" dirty="0" smtClean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HÓA HỌC 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54158" y="9151164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352175" y="9360650"/>
            <a:ext cx="1207010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4B6B7AAC-4F42-478D-BA8D-61DEED76DC44}"/>
              </a:ext>
            </a:extLst>
          </p:cNvPr>
          <p:cNvGrpSpPr/>
          <p:nvPr/>
        </p:nvGrpSpPr>
        <p:grpSpPr>
          <a:xfrm>
            <a:off x="1117064" y="3277591"/>
            <a:ext cx="21727140" cy="3634197"/>
            <a:chOff x="1120323" y="11370896"/>
            <a:chExt cx="21729655" cy="4772586"/>
          </a:xfrm>
        </p:grpSpPr>
        <p:sp>
          <p:nvSpPr>
            <p:cNvPr id="44" name="Rounded Rectangle 26">
              <a:extLst>
                <a:ext uri="{FF2B5EF4-FFF2-40B4-BE49-F238E27FC236}">
                  <a16:creationId xmlns:a16="http://schemas.microsoft.com/office/drawing/2014/main" xmlns="" id="{17DB8131-03AF-468E-B664-FBE3317C7B93}"/>
                </a:ext>
              </a:extLst>
            </p:cNvPr>
            <p:cNvSpPr/>
            <p:nvPr/>
          </p:nvSpPr>
          <p:spPr>
            <a:xfrm>
              <a:off x="1323892" y="11370896"/>
              <a:ext cx="21526086" cy="4772586"/>
            </a:xfrm>
            <a:prstGeom prst="roundRect">
              <a:avLst>
                <a:gd name="adj" fmla="val 4648"/>
              </a:avLst>
            </a:prstGeom>
            <a:solidFill>
              <a:srgbClr val="E2E2E2"/>
            </a:solidFill>
            <a:ln w="28575" cap="flat" cmpd="sng" algn="ctr">
              <a:solidFill>
                <a:srgbClr val="AB7C3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6" name="Right Triangle 45">
              <a:extLst>
                <a:ext uri="{FF2B5EF4-FFF2-40B4-BE49-F238E27FC236}">
                  <a16:creationId xmlns:a16="http://schemas.microsoft.com/office/drawing/2014/main" xmlns="" id="{256D79CD-B71C-483E-AFDF-54E8C08E2645}"/>
                </a:ext>
              </a:extLst>
            </p:cNvPr>
            <p:cNvSpPr/>
            <p:nvPr/>
          </p:nvSpPr>
          <p:spPr>
            <a:xfrm flipH="1" flipV="1">
              <a:off x="1120323" y="11807190"/>
              <a:ext cx="194126" cy="137800"/>
            </a:xfrm>
            <a:prstGeom prst="rtTriangle">
              <a:avLst/>
            </a:prstGeom>
            <a:solidFill>
              <a:srgbClr val="E7E6E6">
                <a:lumMod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773414" y="4140854"/>
            <a:ext cx="4047564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N≡N</a:t>
            </a:r>
            <a:endParaRPr lang="en-ZW" sz="1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828799" y="3552717"/>
            <a:ext cx="15195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vi-VN" sz="40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Liên kết ba trong phân tử N</a:t>
            </a:r>
            <a:r>
              <a:rPr lang="vi-VN" sz="4000" b="1" kern="1200" baseline="-25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0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rất bền nên ở điều kiện thường N</a:t>
            </a:r>
            <a:r>
              <a:rPr lang="vi-VN" sz="4000" b="1" kern="1200" baseline="-25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0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rất trơ về mặt hóa học.</a:t>
            </a:r>
            <a:endParaRPr lang="en-US" sz="4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828799" y="5526807"/>
            <a:ext cx="15468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vi-VN" sz="40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Ở nhiệt độ cao N</a:t>
            </a:r>
            <a:r>
              <a:rPr lang="vi-VN" sz="4000" b="1" kern="1200" baseline="-25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0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trở nên hoạt động mạnh hơn.</a:t>
            </a:r>
            <a:endParaRPr lang="en-US" sz="4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00286" y="8272018"/>
            <a:ext cx="15768662" cy="2639306"/>
            <a:chOff x="3800286" y="8272018"/>
            <a:chExt cx="15768662" cy="2639306"/>
          </a:xfrm>
        </p:grpSpPr>
        <p:sp>
          <p:nvSpPr>
            <p:cNvPr id="58" name="Rounded Rectangle 20">
              <a:extLst>
                <a:ext uri="{FF2B5EF4-FFF2-40B4-BE49-F238E27FC236}">
                  <a16:creationId xmlns:a16="http://schemas.microsoft.com/office/drawing/2014/main" xmlns="" id="{FA3A614B-3B6C-47A4-BC52-BD9137F44660}"/>
                </a:ext>
              </a:extLst>
            </p:cNvPr>
            <p:cNvSpPr/>
            <p:nvPr/>
          </p:nvSpPr>
          <p:spPr>
            <a:xfrm>
              <a:off x="3800286" y="8272018"/>
              <a:ext cx="15768662" cy="2639306"/>
            </a:xfrm>
            <a:prstGeom prst="roundRect">
              <a:avLst>
                <a:gd name="adj" fmla="val 9561"/>
              </a:avLst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2177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 Box 13"/>
            <p:cNvSpPr txBox="1">
              <a:spLocks noChangeArrowheads="1"/>
            </p:cNvSpPr>
            <p:nvPr/>
          </p:nvSpPr>
          <p:spPr bwMode="auto">
            <a:xfrm>
              <a:off x="5992905" y="9463899"/>
              <a:ext cx="119678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</a:t>
              </a:r>
              <a:r>
                <a:rPr lang="en-US" sz="4400" b="1" baseline="-25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 N</a:t>
              </a:r>
              <a:r>
                <a:rPr lang="en-US" sz="4400" b="1" baseline="-25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 N</a:t>
              </a:r>
              <a:r>
                <a:rPr lang="en-US" sz="4400" b="1" baseline="-25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O; NO; N</a:t>
              </a:r>
              <a:r>
                <a:rPr lang="en-US" sz="4400" b="1" baseline="-25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  <a:r>
                <a:rPr lang="en-US" sz="4400" b="1" baseline="-25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 NO</a:t>
              </a:r>
              <a:r>
                <a:rPr lang="en-US" sz="4400" b="1" baseline="-25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 HNO</a:t>
              </a:r>
              <a:r>
                <a:rPr lang="en-US" sz="4400" b="1" baseline="-25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992905" y="8966192"/>
            <a:ext cx="9520510" cy="658972"/>
            <a:chOff x="1610103" y="1533526"/>
            <a:chExt cx="6928887" cy="658972"/>
          </a:xfrm>
        </p:grpSpPr>
        <p:sp>
          <p:nvSpPr>
            <p:cNvPr id="66" name="Text Box 14"/>
            <p:cNvSpPr txBox="1">
              <a:spLocks noChangeArrowheads="1"/>
            </p:cNvSpPr>
            <p:nvPr/>
          </p:nvSpPr>
          <p:spPr bwMode="auto">
            <a:xfrm>
              <a:off x="1610103" y="1541404"/>
              <a:ext cx="457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-3</a:t>
              </a:r>
            </a:p>
          </p:txBody>
        </p:sp>
        <p:sp>
          <p:nvSpPr>
            <p:cNvPr id="67" name="Text Box 15"/>
            <p:cNvSpPr txBox="1">
              <a:spLocks noChangeArrowheads="1"/>
            </p:cNvSpPr>
            <p:nvPr/>
          </p:nvSpPr>
          <p:spPr bwMode="auto">
            <a:xfrm>
              <a:off x="2767391" y="1541404"/>
              <a:ext cx="457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8" name="Text Box 16"/>
            <p:cNvSpPr txBox="1">
              <a:spLocks noChangeArrowheads="1"/>
            </p:cNvSpPr>
            <p:nvPr/>
          </p:nvSpPr>
          <p:spPr bwMode="auto">
            <a:xfrm>
              <a:off x="3419368" y="1541404"/>
              <a:ext cx="69250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+1</a:t>
              </a:r>
            </a:p>
          </p:txBody>
        </p:sp>
        <p:sp>
          <p:nvSpPr>
            <p:cNvPr id="69" name="Text Box 17"/>
            <p:cNvSpPr txBox="1">
              <a:spLocks noChangeArrowheads="1"/>
            </p:cNvSpPr>
            <p:nvPr/>
          </p:nvSpPr>
          <p:spPr bwMode="auto">
            <a:xfrm>
              <a:off x="4551801" y="1546167"/>
              <a:ext cx="59848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+2</a:t>
              </a:r>
            </a:p>
          </p:txBody>
        </p:sp>
        <p:sp>
          <p:nvSpPr>
            <p:cNvPr id="70" name="Text Box 18"/>
            <p:cNvSpPr txBox="1">
              <a:spLocks noChangeArrowheads="1"/>
            </p:cNvSpPr>
            <p:nvPr/>
          </p:nvSpPr>
          <p:spPr bwMode="auto">
            <a:xfrm>
              <a:off x="5453204" y="1533526"/>
              <a:ext cx="59848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+3</a:t>
              </a:r>
            </a:p>
          </p:txBody>
        </p:sp>
        <p:sp>
          <p:nvSpPr>
            <p:cNvPr id="71" name="Text Box 19"/>
            <p:cNvSpPr txBox="1">
              <a:spLocks noChangeArrowheads="1"/>
            </p:cNvSpPr>
            <p:nvPr/>
          </p:nvSpPr>
          <p:spPr bwMode="auto">
            <a:xfrm>
              <a:off x="6666129" y="1533526"/>
              <a:ext cx="81266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+4</a:t>
              </a:r>
            </a:p>
          </p:txBody>
        </p:sp>
        <p:sp>
          <p:nvSpPr>
            <p:cNvPr id="72" name="Text Box 20"/>
            <p:cNvSpPr txBox="1">
              <a:spLocks noChangeArrowheads="1"/>
            </p:cNvSpPr>
            <p:nvPr/>
          </p:nvSpPr>
          <p:spPr bwMode="auto">
            <a:xfrm>
              <a:off x="7929390" y="1533526"/>
              <a:ext cx="609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+mn-cs"/>
                </a:rPr>
                <a:t>+5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28177" y="11014573"/>
            <a:ext cx="15768661" cy="1105936"/>
            <a:chOff x="4628177" y="11014573"/>
            <a:chExt cx="15768661" cy="1105936"/>
          </a:xfrm>
        </p:grpSpPr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xmlns="" id="{426C4210-AFA2-4154-AFB5-53CF2F476F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959540" y="3683210"/>
              <a:ext cx="1105936" cy="15768661"/>
            </a:xfrm>
            <a:prstGeom prst="round2SameRect">
              <a:avLst/>
            </a:prstGeom>
            <a:solidFill>
              <a:srgbClr val="AB7C37"/>
            </a:solidFill>
            <a:ln w="57150">
              <a:solidFill>
                <a:srgbClr val="AB7C37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/>
            <a:p>
              <a:pPr defTabSz="2177496">
                <a:buClrTx/>
              </a:pPr>
              <a:endParaRPr lang="en-US" sz="4300" kern="120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06247" y="11256252"/>
              <a:ext cx="10017728" cy="64633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</a:t>
              </a:r>
              <a:r>
                <a:rPr kumimoji="0" lang="vi-VN" sz="2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 </a:t>
              </a:r>
              <a:r>
                <a:rPr kumimoji="0" lang="vi-VN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Nitơ vừa có tính oxi hóa vừa có tính khử</a:t>
              </a:r>
              <a:endPara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57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8319" cy="917150"/>
            <a:chOff x="-288924" y="1905000"/>
            <a:chExt cx="19659598" cy="917042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812190" y="1913523"/>
              <a:ext cx="1190146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kumimoji="0" sz="4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991143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TÍNH CHẤT HÓA HỌC 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54158" y="9151164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352175" y="9360650"/>
            <a:ext cx="1207010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43900" y="2776524"/>
            <a:ext cx="4857750" cy="1314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ZW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9050" y="4503013"/>
            <a:ext cx="15544800" cy="600164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ZW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nitrogen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ZW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NH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NO, N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HNO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ZW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nitrogen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nitrogen ?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nitrogen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ZW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nitrogen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en-US" sz="3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nitrogen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nitrogen ?</a:t>
            </a:r>
            <a:endParaRPr lang="en-ZW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17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8319" cy="917150"/>
            <a:chOff x="-288924" y="1905000"/>
            <a:chExt cx="19659598" cy="917042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812190" y="1913523"/>
              <a:ext cx="1190146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kumimoji="0" sz="4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991143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TÍNH CHẤT HÓA HỌC 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54158" y="9151164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352175" y="9360650"/>
            <a:ext cx="1207010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74006" y="3123620"/>
            <a:ext cx="20739298" cy="2620902"/>
          </a:xfrm>
          <a:prstGeom prst="roundRect">
            <a:avLst>
              <a:gd name="adj" fmla="val 9561"/>
            </a:avLst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0">
            <a:extLst>
              <a:ext uri="{FF2B5EF4-FFF2-40B4-BE49-F238E27FC236}">
                <a16:creationId xmlns:a16="http://schemas.microsoft.com/office/drawing/2014/main" xmlns="" id="{48AF505F-9D51-4BF7-BFE5-59C356AA2427}"/>
              </a:ext>
            </a:extLst>
          </p:cNvPr>
          <p:cNvSpPr>
            <a:spLocks/>
          </p:cNvSpPr>
          <p:nvPr/>
        </p:nvSpPr>
        <p:spPr bwMode="auto">
          <a:xfrm rot="5400000">
            <a:off x="1957189" y="1431527"/>
            <a:ext cx="1105864" cy="4272230"/>
          </a:xfrm>
          <a:prstGeom prst="round2SameRect">
            <a:avLst/>
          </a:prstGeom>
          <a:solidFill>
            <a:srgbClr val="AB7C37"/>
          </a:solidFill>
          <a:ln w="57150">
            <a:solidFill>
              <a:srgbClr val="AB7C37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defTabSz="2177278">
              <a:buClrTx/>
              <a:buFontTx/>
              <a:buNone/>
            </a:pPr>
            <a:endParaRPr lang="en-US" sz="43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0">
            <a:extLst>
              <a:ext uri="{FF2B5EF4-FFF2-40B4-BE49-F238E27FC236}">
                <a16:creationId xmlns:a16="http://schemas.microsoft.com/office/drawing/2014/main" xmlns="" id="{48AF505F-9D51-4BF7-BFE5-59C356AA2427}"/>
              </a:ext>
            </a:extLst>
          </p:cNvPr>
          <p:cNvSpPr>
            <a:spLocks/>
          </p:cNvSpPr>
          <p:nvPr/>
        </p:nvSpPr>
        <p:spPr bwMode="auto">
          <a:xfrm rot="5400000">
            <a:off x="2659635" y="729649"/>
            <a:ext cx="1105936" cy="5677145"/>
          </a:xfrm>
          <a:prstGeom prst="round2SameRect">
            <a:avLst/>
          </a:prstGeom>
          <a:solidFill>
            <a:srgbClr val="AB7C37"/>
          </a:solidFill>
          <a:ln w="57150">
            <a:solidFill>
              <a:srgbClr val="AB7C37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defTabSz="2177496">
              <a:buClrTx/>
            </a:pPr>
            <a:endParaRPr lang="en-US" sz="43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A7EDF71-0571-41BD-939C-04F3165F2F70}"/>
              </a:ext>
            </a:extLst>
          </p:cNvPr>
          <p:cNvSpPr txBox="1"/>
          <p:nvPr/>
        </p:nvSpPr>
        <p:spPr>
          <a:xfrm>
            <a:off x="395070" y="3098865"/>
            <a:ext cx="59788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177496">
              <a:buClrTx/>
            </a:pPr>
            <a:r>
              <a:rPr lang="en-US" sz="46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4600" b="1" kern="1200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Tác</a:t>
            </a:r>
            <a:r>
              <a:rPr lang="en-US" sz="4600" b="1" kern="120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600" b="1" kern="1200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dụng</a:t>
            </a:r>
            <a:r>
              <a:rPr lang="en-US" sz="4600" b="1" kern="120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600" b="1" kern="1200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4600" b="1" kern="120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</a:t>
            </a:r>
            <a:r>
              <a:rPr lang="en-US" sz="4600" b="1" kern="1200" baseline="-25000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en-US" sz="4600" b="1" kern="12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5" name="Group 32"/>
          <p:cNvGrpSpPr>
            <a:grpSpLocks/>
          </p:cNvGrpSpPr>
          <p:nvPr/>
        </p:nvGrpSpPr>
        <p:grpSpPr bwMode="auto">
          <a:xfrm>
            <a:off x="8447811" y="3742416"/>
            <a:ext cx="8058150" cy="1117602"/>
            <a:chOff x="672" y="1368"/>
            <a:chExt cx="5076" cy="704"/>
          </a:xfrm>
        </p:grpSpPr>
        <p:grpSp>
          <p:nvGrpSpPr>
            <p:cNvPr id="36" name="Group 29"/>
            <p:cNvGrpSpPr>
              <a:grpSpLocks/>
            </p:cNvGrpSpPr>
            <p:nvPr/>
          </p:nvGrpSpPr>
          <p:grpSpPr bwMode="auto">
            <a:xfrm>
              <a:off x="672" y="1416"/>
              <a:ext cx="5076" cy="446"/>
              <a:chOff x="672" y="1416"/>
              <a:chExt cx="5076" cy="446"/>
            </a:xfrm>
          </p:grpSpPr>
          <p:sp>
            <p:nvSpPr>
              <p:cNvPr id="39" name="Text Box 25"/>
              <p:cNvSpPr txBox="1">
                <a:spLocks noChangeArrowheads="1"/>
              </p:cNvSpPr>
              <p:nvPr/>
            </p:nvSpPr>
            <p:spPr bwMode="auto">
              <a:xfrm>
                <a:off x="672" y="1416"/>
                <a:ext cx="5076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</a:t>
                </a:r>
                <a:r>
                  <a:rPr kumimoji="0" lang="en-US" sz="4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3H</a:t>
                </a:r>
                <a:r>
                  <a:rPr kumimoji="0" lang="en-US" sz="40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2NH</a:t>
                </a:r>
                <a:r>
                  <a:rPr kumimoji="0" lang="en-US" sz="4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kumimoji="0" lang="en-US" sz="40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0" name="Group 28"/>
              <p:cNvGrpSpPr>
                <a:grpSpLocks/>
              </p:cNvGrpSpPr>
              <p:nvPr/>
            </p:nvGrpSpPr>
            <p:grpSpPr bwMode="auto">
              <a:xfrm>
                <a:off x="2400" y="1608"/>
                <a:ext cx="768" cy="96"/>
                <a:chOff x="2112" y="1608"/>
                <a:chExt cx="768" cy="96"/>
              </a:xfrm>
            </p:grpSpPr>
            <p:sp>
              <p:nvSpPr>
                <p:cNvPr id="41" name="Line 26"/>
                <p:cNvSpPr>
                  <a:spLocks noChangeShapeType="1"/>
                </p:cNvSpPr>
                <p:nvPr/>
              </p:nvSpPr>
              <p:spPr bwMode="auto">
                <a:xfrm>
                  <a:off x="2160" y="1608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2112" y="1704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" name="Text Box 30"/>
            <p:cNvSpPr txBox="1">
              <a:spLocks noChangeArrowheads="1"/>
            </p:cNvSpPr>
            <p:nvPr/>
          </p:nvSpPr>
          <p:spPr bwMode="auto">
            <a:xfrm>
              <a:off x="2448" y="1368"/>
              <a:ext cx="6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itchFamily="18" charset="0"/>
                  <a:ea typeface="+mn-ea"/>
                  <a:cs typeface="+mn-cs"/>
                </a:rPr>
                <a:t> 450</a:t>
              </a: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itchFamily="18" charset="0"/>
                  <a:ea typeface="+mn-ea"/>
                  <a:cs typeface="+mn-cs"/>
                </a:rPr>
                <a:t>0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itchFamily="18" charset="0"/>
                  <a:ea typeface="+mn-ea"/>
                  <a:cs typeface="+mn-cs"/>
                </a:rPr>
                <a:t>C</a:t>
              </a:r>
              <a:endPara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endParaRPr>
            </a:p>
          </p:txBody>
        </p:sp>
        <p:sp>
          <p:nvSpPr>
            <p:cNvPr id="38" name="Text Box 31"/>
            <p:cNvSpPr txBox="1">
              <a:spLocks noChangeArrowheads="1"/>
            </p:cNvSpPr>
            <p:nvPr/>
          </p:nvSpPr>
          <p:spPr bwMode="auto">
            <a:xfrm>
              <a:off x="2592" y="1704"/>
              <a:ext cx="62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itchFamily="18" charset="0"/>
                  <a:ea typeface="+mn-ea"/>
                  <a:cs typeface="+mn-cs"/>
                </a:rPr>
                <a:t>Fe</a:t>
              </a:r>
              <a:endParaRPr kumimoji="0" lang="en-US" sz="32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endParaRPr>
            </a:p>
          </p:txBody>
        </p:sp>
      </p:grp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7984166" y="4754861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oxh</a:t>
            </a:r>
            <a:endParaRPr kumimoji="0" lang="en-US" sz="2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8" name="Picture 47" descr="source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7211" y="9771427"/>
            <a:ext cx="7981950" cy="3503153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130496" y="7752594"/>
            <a:ext cx="17982808" cy="1813445"/>
          </a:xfrm>
          <a:prstGeom prst="rect">
            <a:avLst/>
          </a:prstGeom>
          <a:solidFill>
            <a:srgbClr val="FFE26D"/>
          </a:solidFill>
        </p:spPr>
        <p:txBody>
          <a:bodyPr wrap="none">
            <a:spAutoFit/>
          </a:bodyPr>
          <a:lstStyle/>
          <a:p>
            <a:pPr marL="450895" algn="just" defTabSz="2177496">
              <a:lnSpc>
                <a:spcPct val="150000"/>
              </a:lnSpc>
              <a:buClrTx/>
            </a:pP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ammonia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0895" algn="just" defTabSz="2177496">
              <a:lnSpc>
                <a:spcPct val="150000"/>
              </a:lnSpc>
              <a:buClrTx/>
            </a:pP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nitric acid,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thuốc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đạm</a:t>
            </a:r>
            <a:r>
              <a:rPr lang="en-US" sz="4000" b="1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nitrate, urea, </a:t>
            </a:r>
            <a:r>
              <a:rPr lang="en-US" sz="4000" b="1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ammophos</a:t>
            </a:r>
            <a:endParaRPr lang="en-US" sz="40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auto">
          <a:xfrm>
            <a:off x="12832542" y="4754861"/>
            <a:ext cx="19592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 eaLnBrk="1" hangingPunct="1">
              <a:spcBef>
                <a:spcPct val="50000"/>
              </a:spcBef>
              <a:buClrTx/>
            </a:pPr>
            <a:r>
              <a:rPr lang="en-US" sz="28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ammonia </a:t>
            </a:r>
            <a:endParaRPr kumimoji="0" lang="en-US" sz="2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397957" y="3241937"/>
            <a:ext cx="5653238" cy="674357"/>
            <a:chOff x="8397957" y="3241937"/>
            <a:chExt cx="5653238" cy="674357"/>
          </a:xfrm>
        </p:grpSpPr>
        <p:sp>
          <p:nvSpPr>
            <p:cNvPr id="3" name="TextBox 2"/>
            <p:cNvSpPr txBox="1"/>
            <p:nvPr/>
          </p:nvSpPr>
          <p:spPr>
            <a:xfrm>
              <a:off x="8397957" y="3269963"/>
              <a:ext cx="745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</a:t>
              </a:r>
              <a:endParaRPr lang="en-Z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005707" y="3241937"/>
              <a:ext cx="10454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-3</a:t>
              </a:r>
              <a:endParaRPr lang="en-ZW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1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 animBg="1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8319" cy="917150"/>
            <a:chOff x="-288924" y="1905000"/>
            <a:chExt cx="19659598" cy="917042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812190" y="1913523"/>
              <a:ext cx="1190146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kumimoji="0" sz="4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991143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35F82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TÍNH CHẤT HÓA HỌC 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135F82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154158" y="9151164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352175" y="9360650"/>
            <a:ext cx="1207010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ZW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92092" y="3154481"/>
            <a:ext cx="17369767" cy="2620902"/>
          </a:xfrm>
          <a:prstGeom prst="roundRect">
            <a:avLst>
              <a:gd name="adj" fmla="val 9561"/>
            </a:avLst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2" name="Freeform 20">
            <a:extLst>
              <a:ext uri="{FF2B5EF4-FFF2-40B4-BE49-F238E27FC236}">
                <a16:creationId xmlns:a16="http://schemas.microsoft.com/office/drawing/2014/main" xmlns="" id="{48AF505F-9D51-4BF7-BFE5-59C356AA2427}"/>
              </a:ext>
            </a:extLst>
          </p:cNvPr>
          <p:cNvSpPr>
            <a:spLocks/>
          </p:cNvSpPr>
          <p:nvPr/>
        </p:nvSpPr>
        <p:spPr bwMode="auto">
          <a:xfrm rot="5400000">
            <a:off x="1957189" y="1431527"/>
            <a:ext cx="1105864" cy="4272230"/>
          </a:xfrm>
          <a:prstGeom prst="round2SameRect">
            <a:avLst/>
          </a:prstGeom>
          <a:solidFill>
            <a:srgbClr val="AB7C37"/>
          </a:solidFill>
          <a:ln w="57150">
            <a:solidFill>
              <a:srgbClr val="AB7C37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3" name="Freeform 20">
            <a:extLst>
              <a:ext uri="{FF2B5EF4-FFF2-40B4-BE49-F238E27FC236}">
                <a16:creationId xmlns:a16="http://schemas.microsoft.com/office/drawing/2014/main" xmlns="" id="{48AF505F-9D51-4BF7-BFE5-59C356AA2427}"/>
              </a:ext>
            </a:extLst>
          </p:cNvPr>
          <p:cNvSpPr>
            <a:spLocks/>
          </p:cNvSpPr>
          <p:nvPr/>
        </p:nvSpPr>
        <p:spPr bwMode="auto">
          <a:xfrm rot="5400000">
            <a:off x="2659635" y="729649"/>
            <a:ext cx="1105936" cy="5677145"/>
          </a:xfrm>
          <a:prstGeom prst="round2SameRect">
            <a:avLst/>
          </a:prstGeom>
          <a:solidFill>
            <a:srgbClr val="AB7C37"/>
          </a:solidFill>
          <a:ln w="57150">
            <a:solidFill>
              <a:srgbClr val="AB7C37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A7EDF71-0571-41BD-939C-04F3165F2F70}"/>
              </a:ext>
            </a:extLst>
          </p:cNvPr>
          <p:cNvSpPr txBox="1"/>
          <p:nvPr/>
        </p:nvSpPr>
        <p:spPr>
          <a:xfrm>
            <a:off x="395070" y="3098865"/>
            <a:ext cx="59788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177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1. </a:t>
            </a:r>
            <a:r>
              <a:rPr kumimoji="0" lang="en-US" sz="4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Tác</a:t>
            </a: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sz="4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dụng</a:t>
            </a: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kumimoji="0" lang="en-US" sz="4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với</a:t>
            </a: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O</a:t>
            </a:r>
            <a:r>
              <a:rPr kumimoji="0" lang="en-US" sz="46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2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95070" y="9598438"/>
            <a:ext cx="20536320" cy="3017686"/>
          </a:xfrm>
          <a:prstGeom prst="rect">
            <a:avLst/>
          </a:prstGeom>
          <a:solidFill>
            <a:srgbClr val="FFE26D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</a:t>
            </a:r>
            <a:r>
              <a:rPr lang="vi-VN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 </a:t>
            </a:r>
            <a:r>
              <a:rPr lang="vi-VN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 nhiên, khí NO được tạo thành khi có sấm </a:t>
            </a:r>
            <a:r>
              <a:rPr lang="vi-VN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sét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quá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</a:t>
            </a:r>
            <a:r>
              <a:rPr lang="en-US" sz="4400" kern="1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HNO</a:t>
            </a:r>
            <a:r>
              <a:rPr lang="en-US" sz="4400" kern="1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cung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cấp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ion nitrate (NO</a:t>
            </a:r>
            <a:r>
              <a:rPr lang="en-US" sz="4400" kern="1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sz="4400" kern="12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đạm</a:t>
            </a:r>
            <a:r>
              <a:rPr lang="en-US" sz="4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pt-BR" sz="4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Quá </a:t>
            </a:r>
            <a:r>
              <a:rPr lang="pt-BR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 tạo và cung cấp đạm nitrate cho đất từ nước mưa được biểu diễn theo sơ đồ:</a:t>
            </a:r>
            <a:endParaRPr lang="en-US" sz="4400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80"/>
          <p:cNvSpPr txBox="1">
            <a:spLocks noChangeArrowheads="1"/>
          </p:cNvSpPr>
          <p:nvPr/>
        </p:nvSpPr>
        <p:spPr bwMode="auto">
          <a:xfrm>
            <a:off x="8028711" y="5099010"/>
            <a:ext cx="1828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Chaát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khöû</a:t>
            </a:r>
            <a:endParaRPr kumimoji="0" lang="en-US" sz="2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47" name="Group 62"/>
          <p:cNvGrpSpPr>
            <a:grpSpLocks/>
          </p:cNvGrpSpPr>
          <p:nvPr/>
        </p:nvGrpSpPr>
        <p:grpSpPr bwMode="auto">
          <a:xfrm>
            <a:off x="8371611" y="4382318"/>
            <a:ext cx="5791200" cy="708027"/>
            <a:chOff x="240" y="1416"/>
            <a:chExt cx="3648" cy="446"/>
          </a:xfrm>
        </p:grpSpPr>
        <p:grpSp>
          <p:nvGrpSpPr>
            <p:cNvPr id="51" name="Group 63"/>
            <p:cNvGrpSpPr>
              <a:grpSpLocks/>
            </p:cNvGrpSpPr>
            <p:nvPr/>
          </p:nvGrpSpPr>
          <p:grpSpPr bwMode="auto">
            <a:xfrm>
              <a:off x="240" y="1416"/>
              <a:ext cx="3648" cy="446"/>
              <a:chOff x="240" y="1416"/>
              <a:chExt cx="3648" cy="446"/>
            </a:xfrm>
          </p:grpSpPr>
          <p:sp>
            <p:nvSpPr>
              <p:cNvPr id="55" name="Text Box 64"/>
              <p:cNvSpPr txBox="1">
                <a:spLocks noChangeArrowheads="1"/>
              </p:cNvSpPr>
              <p:nvPr/>
            </p:nvSpPr>
            <p:spPr bwMode="auto">
              <a:xfrm>
                <a:off x="240" y="1416"/>
                <a:ext cx="3648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N</a:t>
                </a:r>
                <a:r>
                  <a:rPr kumimoji="0" lang="en-US" sz="4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2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  +   O</a:t>
                </a:r>
                <a:r>
                  <a:rPr kumimoji="0" lang="en-US" sz="4000" b="1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2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               2NO      </a:t>
                </a:r>
                <a:endParaRPr kumimoji="0" lang="en-US" sz="40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56" name="Group 65"/>
              <p:cNvGrpSpPr>
                <a:grpSpLocks/>
              </p:cNvGrpSpPr>
              <p:nvPr/>
            </p:nvGrpSpPr>
            <p:grpSpPr bwMode="auto">
              <a:xfrm>
                <a:off x="1824" y="1608"/>
                <a:ext cx="576" cy="96"/>
                <a:chOff x="1536" y="1608"/>
                <a:chExt cx="576" cy="96"/>
              </a:xfrm>
            </p:grpSpPr>
            <p:sp>
              <p:nvSpPr>
                <p:cNvPr id="57" name="Line 66"/>
                <p:cNvSpPr>
                  <a:spLocks noChangeShapeType="1"/>
                </p:cNvSpPr>
                <p:nvPr/>
              </p:nvSpPr>
              <p:spPr bwMode="auto">
                <a:xfrm>
                  <a:off x="1536" y="1608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1536" y="1704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3" name="Text Box 68"/>
            <p:cNvSpPr txBox="1">
              <a:spLocks noChangeArrowheads="1"/>
            </p:cNvSpPr>
            <p:nvPr/>
          </p:nvSpPr>
          <p:spPr bwMode="auto">
            <a:xfrm>
              <a:off x="1824" y="1416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itchFamily="18" charset="0"/>
                  <a:ea typeface="+mn-ea"/>
                  <a:cs typeface="+mn-cs"/>
                </a:rPr>
                <a:t> 3000</a:t>
              </a:r>
              <a:r>
                <a: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itchFamily="18" charset="0"/>
                  <a:ea typeface="+mn-ea"/>
                  <a:cs typeface="+mn-cs"/>
                </a:rPr>
                <a:t>0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itchFamily="18" charset="0"/>
                  <a:ea typeface="+mn-ea"/>
                  <a:cs typeface="+mn-cs"/>
                </a:rPr>
                <a:t>C</a:t>
              </a:r>
              <a:endParaRPr kumimoji="0" 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endParaRPr>
            </a:p>
          </p:txBody>
        </p:sp>
        <p:sp>
          <p:nvSpPr>
            <p:cNvPr id="54" name="Text Box 69"/>
            <p:cNvSpPr txBox="1">
              <a:spLocks noChangeArrowheads="1"/>
            </p:cNvSpPr>
            <p:nvPr/>
          </p:nvSpPr>
          <p:spPr bwMode="auto">
            <a:xfrm>
              <a:off x="2400" y="1608"/>
              <a:ext cx="2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endParaRPr>
            </a:p>
          </p:txBody>
        </p:sp>
      </p:grpSp>
      <p:sp>
        <p:nvSpPr>
          <p:cNvPr id="43" name="Text Box 108"/>
          <p:cNvSpPr txBox="1">
            <a:spLocks noChangeArrowheads="1"/>
          </p:cNvSpPr>
          <p:nvPr/>
        </p:nvSpPr>
        <p:spPr bwMode="auto">
          <a:xfrm>
            <a:off x="7235590" y="3316290"/>
            <a:ext cx="957323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Khi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coù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tia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löûa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ñieän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hoaëc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nhieät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ñoä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:</a:t>
            </a:r>
            <a:endParaRPr kumimoji="0" lang="en-US" sz="44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8371611" y="4127028"/>
            <a:ext cx="4800600" cy="461666"/>
            <a:chOff x="3657600" y="2057400"/>
            <a:chExt cx="4800600" cy="461666"/>
          </a:xfrm>
        </p:grpSpPr>
        <p:sp>
          <p:nvSpPr>
            <p:cNvPr id="60" name="Text Box 71"/>
            <p:cNvSpPr txBox="1">
              <a:spLocks noChangeArrowheads="1"/>
            </p:cNvSpPr>
            <p:nvPr/>
          </p:nvSpPr>
          <p:spPr bwMode="auto">
            <a:xfrm>
              <a:off x="3657600" y="2057401"/>
              <a:ext cx="3048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2400" b="1" kern="1200" dirty="0">
                  <a:solidFill>
                    <a:srgbClr val="FF0000"/>
                  </a:solidFill>
                  <a:latin typeface="Garamond" pitchFamily="18" charset="0"/>
                  <a:ea typeface="+mn-ea"/>
                  <a:cs typeface="+mn-cs"/>
                </a:rPr>
                <a:t>0</a:t>
              </a:r>
              <a:endParaRPr lang="en-US" sz="2400" b="1" kern="1200" noProof="1">
                <a:solidFill>
                  <a:srgbClr val="FF0000"/>
                </a:solidFill>
                <a:latin typeface="Garamond" pitchFamily="18" charset="0"/>
                <a:ea typeface="+mn-ea"/>
                <a:cs typeface="+mn-cs"/>
              </a:endParaRPr>
            </a:p>
          </p:txBody>
        </p:sp>
        <p:sp>
          <p:nvSpPr>
            <p:cNvPr id="61" name="Text Box 72"/>
            <p:cNvSpPr txBox="1">
              <a:spLocks noChangeArrowheads="1"/>
            </p:cNvSpPr>
            <p:nvPr/>
          </p:nvSpPr>
          <p:spPr bwMode="auto">
            <a:xfrm>
              <a:off x="7467600" y="2057400"/>
              <a:ext cx="8382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2000" b="1" kern="1200" dirty="0" smtClean="0">
                  <a:solidFill>
                    <a:srgbClr val="FF0000"/>
                  </a:solidFill>
                  <a:latin typeface="Garamond" pitchFamily="18" charset="0"/>
                  <a:ea typeface="+mn-ea"/>
                  <a:cs typeface="+mn-cs"/>
                </a:rPr>
                <a:t>   +</a:t>
              </a:r>
              <a:r>
                <a:rPr lang="en-US" sz="2000" b="1" kern="1200" dirty="0">
                  <a:solidFill>
                    <a:srgbClr val="FF0000"/>
                  </a:solidFill>
                  <a:latin typeface="Garamond" pitchFamily="18" charset="0"/>
                  <a:ea typeface="+mn-ea"/>
                  <a:cs typeface="+mn-cs"/>
                </a:rPr>
                <a:t>2</a:t>
              </a:r>
              <a:endParaRPr lang="en-US" sz="2000" b="1" kern="1200" noProof="1">
                <a:solidFill>
                  <a:srgbClr val="FF0000"/>
                </a:solidFill>
                <a:latin typeface="Garamond" pitchFamily="18" charset="0"/>
                <a:ea typeface="+mn-ea"/>
                <a:cs typeface="+mn-cs"/>
              </a:endParaRPr>
            </a:p>
          </p:txBody>
        </p:sp>
        <p:sp>
          <p:nvSpPr>
            <p:cNvPr id="62" name="Text Box 73"/>
            <p:cNvSpPr txBox="1">
              <a:spLocks noChangeArrowheads="1"/>
            </p:cNvSpPr>
            <p:nvPr/>
          </p:nvSpPr>
          <p:spPr bwMode="auto">
            <a:xfrm>
              <a:off x="7924800" y="2057400"/>
              <a:ext cx="533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2400" b="1" kern="1200" dirty="0" smtClean="0">
                  <a:solidFill>
                    <a:srgbClr val="FF0000"/>
                  </a:solidFill>
                  <a:latin typeface="Garamond" pitchFamily="18" charset="0"/>
                  <a:ea typeface="+mn-ea"/>
                  <a:cs typeface="+mn-cs"/>
                </a:rPr>
                <a:t>        </a:t>
              </a:r>
              <a:endParaRPr lang="en-US" sz="2400" b="1" kern="1200" noProof="1">
                <a:solidFill>
                  <a:srgbClr val="FF0000"/>
                </a:solidFill>
                <a:latin typeface="Garamond" pitchFamily="18" charset="0"/>
                <a:ea typeface="+mn-ea"/>
                <a:cs typeface="+mn-cs"/>
              </a:endParaRPr>
            </a:p>
          </p:txBody>
        </p:sp>
        <p:sp>
          <p:nvSpPr>
            <p:cNvPr id="63" name="Text Box 78"/>
            <p:cNvSpPr txBox="1">
              <a:spLocks noChangeArrowheads="1"/>
            </p:cNvSpPr>
            <p:nvPr/>
          </p:nvSpPr>
          <p:spPr bwMode="auto">
            <a:xfrm>
              <a:off x="5029200" y="2057401"/>
              <a:ext cx="5334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2400" b="1" kern="1200" dirty="0" smtClean="0">
                  <a:solidFill>
                    <a:srgbClr val="FF0000"/>
                  </a:solidFill>
                  <a:latin typeface="Garamond" pitchFamily="18" charset="0"/>
                  <a:ea typeface="+mn-ea"/>
                  <a:cs typeface="+mn-cs"/>
                </a:rPr>
                <a:t>         </a:t>
              </a:r>
              <a:endParaRPr lang="en-US" sz="2400" b="1" kern="1200" noProof="1">
                <a:solidFill>
                  <a:srgbClr val="FF0000"/>
                </a:solidFill>
                <a:latin typeface="Garamond" pitchFamily="18" charset="0"/>
                <a:ea typeface="+mn-ea"/>
                <a:cs typeface="+mn-cs"/>
              </a:endParaRPr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8560567" y="10546814"/>
            <a:ext cx="10460424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672803"/>
              </p:ext>
            </p:extLst>
          </p:nvPr>
        </p:nvGraphicFramePr>
        <p:xfrm>
          <a:off x="4330289" y="12859104"/>
          <a:ext cx="14361123" cy="882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7" imgW="3263900" imgH="228600" progId="Equation.DSMT4">
                  <p:embed/>
                </p:oleObj>
              </mc:Choice>
              <mc:Fallback>
                <p:oleObj name="Equation" r:id="rId7" imgW="32639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0289" y="12859104"/>
                        <a:ext cx="14361123" cy="882259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3" name="Group 83"/>
          <p:cNvGrpSpPr>
            <a:grpSpLocks/>
          </p:cNvGrpSpPr>
          <p:nvPr/>
        </p:nvGrpSpPr>
        <p:grpSpPr bwMode="auto">
          <a:xfrm>
            <a:off x="4275076" y="6684513"/>
            <a:ext cx="6096000" cy="707858"/>
            <a:chOff x="346" y="570"/>
            <a:chExt cx="3648" cy="353"/>
          </a:xfrm>
          <a:solidFill>
            <a:schemeClr val="accent6"/>
          </a:solidFill>
        </p:grpSpPr>
        <p:sp>
          <p:nvSpPr>
            <p:cNvPr id="74" name="Text Box 84"/>
            <p:cNvSpPr txBox="1">
              <a:spLocks noChangeArrowheads="1"/>
            </p:cNvSpPr>
            <p:nvPr/>
          </p:nvSpPr>
          <p:spPr bwMode="auto">
            <a:xfrm>
              <a:off x="346" y="570"/>
              <a:ext cx="3648" cy="35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rPr>
                <a:t>NO  +   O</a:t>
              </a:r>
              <a:r>
                <a:rPr kumimoji="0" lang="en-US" sz="4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rPr>
                <a:t>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rPr>
                <a:t>                2NO</a:t>
              </a:r>
              <a:r>
                <a:rPr kumimoji="0" lang="en-US" sz="4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75" name="Group 85"/>
            <p:cNvGrpSpPr>
              <a:grpSpLocks/>
            </p:cNvGrpSpPr>
            <p:nvPr/>
          </p:nvGrpSpPr>
          <p:grpSpPr bwMode="auto">
            <a:xfrm>
              <a:off x="1988" y="722"/>
              <a:ext cx="775" cy="76"/>
              <a:chOff x="1700" y="722"/>
              <a:chExt cx="775" cy="76"/>
            </a:xfrm>
            <a:grpFill/>
          </p:grpSpPr>
          <p:sp>
            <p:nvSpPr>
              <p:cNvPr id="76" name="Line 86"/>
              <p:cNvSpPr>
                <a:spLocks noChangeShapeType="1"/>
              </p:cNvSpPr>
              <p:nvPr/>
            </p:nvSpPr>
            <p:spPr bwMode="auto">
              <a:xfrm>
                <a:off x="1700" y="722"/>
                <a:ext cx="775" cy="0"/>
              </a:xfrm>
              <a:prstGeom prst="line">
                <a:avLst/>
              </a:prstGeom>
              <a:grp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Line 87"/>
              <p:cNvSpPr>
                <a:spLocks noChangeShapeType="1"/>
              </p:cNvSpPr>
              <p:nvPr/>
            </p:nvSpPr>
            <p:spPr bwMode="auto">
              <a:xfrm flipH="1">
                <a:off x="1700" y="798"/>
                <a:ext cx="775" cy="0"/>
              </a:xfrm>
              <a:prstGeom prst="line">
                <a:avLst/>
              </a:prstGeom>
              <a:grp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2NO + O2 → 2NO2">
            <a:hlinkClick r:id="" action="ppaction://media"/>
            <a:extLst>
              <a:ext uri="{FF2B5EF4-FFF2-40B4-BE49-F238E27FC236}">
                <a16:creationId xmlns:a16="http://schemas.microsoft.com/office/drawing/2014/main" xmlns="" id="{E4E0231F-E6D6-43C6-8A0D-083E9CB6BBF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76309" y="6019332"/>
            <a:ext cx="4784242" cy="348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</p:childTnLst>
        </p:cTn>
      </p:par>
    </p:tnLst>
    <p:bldLst>
      <p:bldP spid="49" grpId="0" animBg="1"/>
      <p:bldP spid="31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1051</Words>
  <Application>Microsoft Office PowerPoint</Application>
  <PresentationFormat>Custom</PresentationFormat>
  <Paragraphs>175</Paragraphs>
  <Slides>18</Slides>
  <Notes>16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Wingdings</vt:lpstr>
      <vt:lpstr>Tahoma</vt:lpstr>
      <vt:lpstr>Calibri</vt:lpstr>
      <vt:lpstr>Cambria Math</vt:lpstr>
      <vt:lpstr>Garamond</vt:lpstr>
      <vt:lpstr>VNI-Times</vt:lpstr>
      <vt:lpstr>Times New Roman</vt:lpstr>
      <vt:lpstr>Questrial</vt:lpstr>
      <vt:lpstr>Office Theme</vt:lpstr>
      <vt:lpstr>6_Office Theme</vt:lpstr>
      <vt:lpstr>Bitmap 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</dc:title>
  <dc:creator>Vnteach.com</dc:creator>
  <cp:keywords>VnTeach.Com</cp:keywords>
  <cp:lastModifiedBy>ADMIN</cp:lastModifiedBy>
  <cp:revision>55</cp:revision>
  <dcterms:created xsi:type="dcterms:W3CDTF">2013-08-07T06:38:09Z</dcterms:created>
  <dcterms:modified xsi:type="dcterms:W3CDTF">2025-06-09T08:21:10Z</dcterms:modified>
</cp:coreProperties>
</file>