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6"/>
  </p:notesMasterIdLst>
  <p:sldIdLst>
    <p:sldId id="271" r:id="rId2"/>
    <p:sldId id="276" r:id="rId3"/>
    <p:sldId id="278" r:id="rId4"/>
    <p:sldId id="279" r:id="rId5"/>
    <p:sldId id="327" r:id="rId6"/>
    <p:sldId id="274" r:id="rId7"/>
    <p:sldId id="317" r:id="rId8"/>
    <p:sldId id="318" r:id="rId9"/>
    <p:sldId id="319" r:id="rId10"/>
    <p:sldId id="328" r:id="rId11"/>
    <p:sldId id="283" r:id="rId12"/>
    <p:sldId id="301" r:id="rId13"/>
    <p:sldId id="302" r:id="rId14"/>
    <p:sldId id="320" r:id="rId15"/>
    <p:sldId id="285" r:id="rId16"/>
    <p:sldId id="280" r:id="rId17"/>
    <p:sldId id="329" r:id="rId18"/>
    <p:sldId id="287" r:id="rId19"/>
    <p:sldId id="321" r:id="rId20"/>
    <p:sldId id="330" r:id="rId21"/>
    <p:sldId id="322" r:id="rId22"/>
    <p:sldId id="33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C0E6EA"/>
    <a:srgbClr val="05A0B8"/>
    <a:srgbClr val="006673"/>
    <a:srgbClr val="A3DBE1"/>
    <a:srgbClr val="E26714"/>
    <a:srgbClr val="EE8640"/>
    <a:srgbClr val="048DA4"/>
    <a:srgbClr val="05788C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150" autoAdjust="0"/>
  </p:normalViewPr>
  <p:slideViewPr>
    <p:cSldViewPr snapToGrid="0" showGuides="1">
      <p:cViewPr varScale="1">
        <p:scale>
          <a:sx n="86" d="100"/>
          <a:sy n="86" d="100"/>
        </p:scale>
        <p:origin x="6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78737" y="1520328"/>
            <a:ext cx="925417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soạn</a:t>
            </a:r>
            <a:r>
              <a:rPr lang="en-US" dirty="0" smtClean="0"/>
              <a:t>: </a:t>
            </a:r>
            <a:r>
              <a:rPr lang="en-US" dirty="0" err="1" smtClean="0"/>
              <a:t>Trần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smtClean="0"/>
              <a:t>Nhung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10067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schedule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758" y="4289429"/>
            <a:ext cx="649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a plan that lists all the work that you have to do and when you must do each thing</a:t>
            </a:r>
          </a:p>
          <a:p>
            <a:r>
              <a:rPr lang="en-US" sz="2800" i="1" dirty="0">
                <a:solidFill>
                  <a:srgbClr val="333333"/>
                </a:solidFill>
              </a:rPr>
              <a:t>E.g. They have a very flexible work schedule.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9658" y="2771761"/>
            <a:ext cx="1527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ʃedjuːl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4" y="2203350"/>
            <a:ext cx="2383727" cy="3369723"/>
          </a:xfrm>
          <a:prstGeom prst="rect">
            <a:avLst/>
          </a:prstGeom>
        </p:spPr>
      </p:pic>
      <p:pic>
        <p:nvPicPr>
          <p:cNvPr id="4" name="schedu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8849" y="350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specific (</a:t>
            </a:r>
            <a:r>
              <a:rPr lang="en-US" sz="4800" b="1" dirty="0" err="1">
                <a:solidFill>
                  <a:srgbClr val="F26532"/>
                </a:solidFill>
              </a:rPr>
              <a:t>adj</a:t>
            </a:r>
            <a:r>
              <a:rPr lang="en-US" sz="4800" b="1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connected with one particular thing only</a:t>
            </a:r>
          </a:p>
          <a:p>
            <a:r>
              <a:rPr lang="en-US" sz="2800" i="1" dirty="0"/>
              <a:t>E.g.</a:t>
            </a:r>
            <a:r>
              <a:rPr lang="vi-VN" sz="2800" i="1" dirty="0"/>
              <a:t> </a:t>
            </a:r>
            <a:r>
              <a:rPr lang="en-US" sz="2800" i="1" dirty="0"/>
              <a:t>The money was collected for a specific purpose.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0235" y="2771761"/>
            <a:ext cx="1766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spəˈsɪfɪk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ukspeci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849" y="352833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donation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or goods that are given to help a person or organization, or the act of giving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8863" y="2771761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dəʊˈneɪʃn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2" y="1801649"/>
            <a:ext cx="4897767" cy="36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kdolp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76" y="353277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delivery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act of taking goods, letters, parcels, etc. to people's houses or places of work</a:t>
            </a: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30643" y="2771762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dɪˈlɪvəri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49264" y="1723229"/>
            <a:ext cx="4357598" cy="2835834"/>
          </a:xfrm>
          <a:prstGeom prst="rect">
            <a:avLst/>
          </a:prstGeom>
          <a:ln/>
        </p:spPr>
      </p:pic>
      <p:pic>
        <p:nvPicPr>
          <p:cNvPr id="3" name="ukdelig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3926" y="361444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530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7772"/>
              </p:ext>
            </p:extLst>
          </p:nvPr>
        </p:nvGraphicFramePr>
        <p:xfrm>
          <a:off x="844063" y="1095798"/>
          <a:ext cx="10536700" cy="542061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12355">
                  <a:extLst>
                    <a:ext uri="{9D8B030D-6E8A-4147-A177-3AD203B41FA5}">
                      <a16:colId xmlns:a16="http://schemas.microsoft.com/office/drawing/2014/main" xmlns="" val="2137213231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xmlns="" val="2303510086"/>
                    </a:ext>
                  </a:extLst>
                </a:gridCol>
                <a:gridCol w="6597748">
                  <a:extLst>
                    <a:ext uri="{9D8B030D-6E8A-4147-A177-3AD203B41FA5}">
                      <a16:colId xmlns:a16="http://schemas.microsoft.com/office/drawing/2014/main" xmlns="" val="315515034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xmlns="" val="1496265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ʃedjuːl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plan that lists all the work that you have to do and when you must do each thing</a:t>
                      </a:r>
                    </a:p>
                    <a:p>
                      <a:pPr marL="14414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 They have a very flexible work schedule.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xmlns="" val="234599135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 (adj)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/spəˈsɪfɪk/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connected with one particular thing only</a:t>
                      </a:r>
                    </a:p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</a:t>
                      </a:r>
                      <a:r>
                        <a:rPr lang="vi-VN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money was collected for a specific purpose.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xmlns="" val="23886111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donation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dəʊˈneɪʃn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that are given to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help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organisation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or the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 giving them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xmlns="" val="13557401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dɪˈlɪvəri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act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taking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goods, letters, parcels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etc. to people's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houses or places of work.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xmlns="" val="2106506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6118" y="1155275"/>
            <a:ext cx="1040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80452" y="1957572"/>
            <a:ext cx="6489195" cy="36873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7" y="1938544"/>
            <a:ext cx="49942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What are they doing?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 students wearing school uniforms?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they at school?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day of the week do you think it is?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Do you think this is an organised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kind of event is it?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51954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tening Task 2 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4498140"/>
            <a:ext cx="609600" cy="609600"/>
          </a:xfrm>
          <a:prstGeom prst="rect">
            <a:avLst/>
          </a:prstGeom>
        </p:spPr>
      </p:pic>
      <p:pic>
        <p:nvPicPr>
          <p:cNvPr id="6" name="Listening task 2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3640158"/>
            <a:ext cx="609600" cy="609600"/>
          </a:xfrm>
          <a:prstGeom prst="rect">
            <a:avLst/>
          </a:prstGeom>
        </p:spPr>
      </p:pic>
      <p:pic>
        <p:nvPicPr>
          <p:cNvPr id="5" name="Listening task 2 Q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287307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973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15524"/>
              </p:ext>
            </p:extLst>
          </p:nvPr>
        </p:nvGraphicFramePr>
        <p:xfrm>
          <a:off x="949864" y="2033243"/>
          <a:ext cx="10290641" cy="3810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719341">
                  <a:extLst>
                    <a:ext uri="{9D8B030D-6E8A-4147-A177-3AD203B41FA5}">
                      <a16:colId xmlns:a16="http://schemas.microsoft.com/office/drawing/2014/main" xmlns="" val="2039963331"/>
                    </a:ext>
                  </a:extLst>
                </a:gridCol>
                <a:gridCol w="783671">
                  <a:extLst>
                    <a:ext uri="{9D8B030D-6E8A-4147-A177-3AD203B41FA5}">
                      <a16:colId xmlns:a16="http://schemas.microsoft.com/office/drawing/2014/main" xmlns="" val="3080653847"/>
                    </a:ext>
                  </a:extLst>
                </a:gridCol>
                <a:gridCol w="787629">
                  <a:extLst>
                    <a:ext uri="{9D8B030D-6E8A-4147-A177-3AD203B41FA5}">
                      <a16:colId xmlns:a16="http://schemas.microsoft.com/office/drawing/2014/main" xmlns="" val="60939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25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1. At the club meeting, the speaker only talks about the teams and activities.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3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 The Clean-up Team will pick up rubbish in the central market.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040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 Both students and local people will take part in the event.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08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4. A report of the event will be produced by the Media Team.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128063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68084" y="2619404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6701" y="3405081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085" y="4265192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6238" y="5107740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35857" y="3768041"/>
            <a:ext cx="906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6328" y="3788093"/>
            <a:ext cx="865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85538" y="25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23999" y="1164832"/>
            <a:ext cx="10526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table with ONE word from the recording.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94149"/>
              </p:ext>
            </p:extLst>
          </p:nvPr>
        </p:nvGraphicFramePr>
        <p:xfrm>
          <a:off x="855232" y="2576606"/>
          <a:ext cx="10398922" cy="3566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43311">
                  <a:extLst>
                    <a:ext uri="{9D8B030D-6E8A-4147-A177-3AD203B41FA5}">
                      <a16:colId xmlns:a16="http://schemas.microsoft.com/office/drawing/2014/main" xmlns="" val="3836851266"/>
                    </a:ext>
                  </a:extLst>
                </a:gridCol>
                <a:gridCol w="7555611">
                  <a:extLst>
                    <a:ext uri="{9D8B030D-6E8A-4147-A177-3AD203B41FA5}">
                      <a16:colId xmlns:a16="http://schemas.microsoft.com/office/drawing/2014/main" xmlns="" val="3356164576"/>
                    </a:ext>
                  </a:extLst>
                </a:gridCol>
              </a:tblGrid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Clean-up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Clean the central (1) 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Pick up rubbish, bottles, and (2) _______ bags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Water small trees and flowers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6799625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Donation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Collect used items</a:t>
                      </a:r>
                    </a:p>
                    <a:p>
                      <a:r>
                        <a:rPr lang="vi-VN" sz="2400" dirty="0"/>
                        <a:t>(3) _______ the items and put them into the correct bags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327508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Media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(4) _______ photos of the event on the club’s website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Make (5) __________ for the club’s future activities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74644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5720" y="2605727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park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1180" y="2969803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plastic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7141" y="4156149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Sort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329" y="4994621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Post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67" y="5692490"/>
            <a:ext cx="186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suggestions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4554" y="1408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8028" y="1162898"/>
            <a:ext cx="955345" cy="523220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A green 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29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9445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850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422" y="2450054"/>
            <a:ext cx="10322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6673"/>
                </a:solidFill>
              </a:rPr>
              <a:t>If you have to </a:t>
            </a:r>
            <a:r>
              <a:rPr lang="en-US" sz="3200" b="1" i="1" dirty="0" err="1">
                <a:solidFill>
                  <a:srgbClr val="006673"/>
                </a:solidFill>
              </a:rPr>
              <a:t>organise</a:t>
            </a:r>
            <a:r>
              <a:rPr lang="en-US" sz="3200" b="1" i="1" dirty="0">
                <a:solidFill>
                  <a:srgbClr val="006673"/>
                </a:solidFill>
              </a:rPr>
              <a:t> a green event in your area, what will you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Have you ever taken part in an environmental activity or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many times have you participated in such activities or events?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did you do there?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did you feel?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702927" y="1899204"/>
            <a:ext cx="11489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Listen for specific information in a text about green living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Talk about a plan to </a:t>
            </a:r>
            <a:r>
              <a:rPr lang="en-US" sz="3000" dirty="0" err="1"/>
              <a:t>organise</a:t>
            </a:r>
            <a:r>
              <a:rPr lang="en-US" sz="3000" dirty="0"/>
              <a:t> a green event in their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954230" y="4564177"/>
            <a:ext cx="8584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000" dirty="0"/>
              <a:t>Do exercises in the workbook</a:t>
            </a:r>
            <a:endParaRPr lang="vi-VN" sz="3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000" dirty="0"/>
              <a:t>P</a:t>
            </a:r>
            <a:r>
              <a:rPr lang="en-US" sz="3000" dirty="0" err="1"/>
              <a:t>repare</a:t>
            </a:r>
            <a:r>
              <a:rPr lang="en-US" sz="3000" dirty="0"/>
              <a:t> for Writing lesson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3871" y="373348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43" y="363783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333" y="37138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1993828"/>
            <a:ext cx="10758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isten for specific information in a text about green living;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Talk about a plan to organise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 work;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more responsible for the environment and be able to propose plans to solve environmental issues in their residential areas;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ready to make a plan to organize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9008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43" y="1959774"/>
            <a:ext cx="1065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latin typeface="Calibri" panose="020F0502020204030204" pitchFamily="34" charset="0"/>
                <a:cs typeface="Calibri" panose="020F0502020204030204" pitchFamily="34" charset="0"/>
              </a:rPr>
              <a:t>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 are 2 teams, each team chooses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representatives.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Each group of representatives is given a set of 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minutes, the representatives must explain the words for the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Do not use the words in the set and do not use your mother tongue.</a:t>
            </a:r>
            <a:endParaRPr 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The winners are the ones whose team can guess the most words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961" y="1959774"/>
            <a:ext cx="7776357" cy="43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7107" y="2307102"/>
            <a:ext cx="972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1: adopt, carbon footprint, litter, method, eco-friendly</a:t>
            </a:r>
          </a:p>
        </p:txBody>
      </p:sp>
    </p:spTree>
    <p:extLst>
      <p:ext uri="{BB962C8B-B14F-4D97-AF65-F5344CB8AC3E}">
        <p14:creationId xmlns:p14="http://schemas.microsoft.com/office/powerpoint/2010/main" val="2470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620" y="2375340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2: sort, awareness, organic, household appliances, cut down on</a:t>
            </a:r>
          </a:p>
        </p:txBody>
      </p:sp>
    </p:spTree>
    <p:extLst>
      <p:ext uri="{BB962C8B-B14F-4D97-AF65-F5344CB8AC3E}">
        <p14:creationId xmlns:p14="http://schemas.microsoft.com/office/powerpoint/2010/main" val="30955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1069</Words>
  <Application>Microsoft Office PowerPoint</Application>
  <PresentationFormat>Widescreen</PresentationFormat>
  <Paragraphs>229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132</cp:revision>
  <dcterms:created xsi:type="dcterms:W3CDTF">2020-12-09T02:04:09Z</dcterms:created>
  <dcterms:modified xsi:type="dcterms:W3CDTF">2025-06-09T08:35:06Z</dcterms:modified>
</cp:coreProperties>
</file>