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8288000" cy="10287000"/>
  <p:notesSz cx="6858000" cy="9144000"/>
  <p:embeddedFontLst>
    <p:embeddedFont>
      <p:font typeface="Poppins Ultra-Bold" panose="020B0604020202020204" charset="0"/>
      <p:regular r:id="rId18"/>
    </p:embeddedFont>
    <p:embeddedFont>
      <p:font typeface="Nunito Bold" panose="020B0604020202020204" charset="0"/>
      <p:regular r:id="rId19"/>
    </p:embeddedFont>
    <p:embeddedFont>
      <p:font typeface="Nunito" panose="020B0604020202020204" charset="0"/>
      <p:regular r:id="rId20"/>
    </p:embeddedFont>
    <p:embeddedFont>
      <p:font typeface="Poppins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74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7E3378-3C3B-7D61-A5BE-1EA4FED9E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4D3C097-7812-7D2D-4562-63B8696D0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60CB24-A3A3-CE16-9487-FAB4BA5FE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42077-E6E1-8380-7406-C9BFBCF81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C529EB-FA0B-C55D-B1BC-CA5E18B9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1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316160-3AE1-F942-9B09-37888D0E2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88C7320-46CC-EF40-1BEE-3AF2A2EE0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619313-8927-4111-95D8-8E5AEC83D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FA5C73-FFCB-5AEE-1656-F59332C2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EEB886-FF8A-B7B2-C642-81B35B9D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957C34A-AC3E-13E1-7C3E-A72DC0325F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5293FB2-FD4E-083E-E211-848654C51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6F36B8-9EDF-D27A-454D-636A48A1D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464D50-E31B-C4BD-4CB5-07A6B6BB7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57DAAA-AB60-625E-8C9E-0E522293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0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20BC2-71DC-29D8-F6AD-63B529BE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2061E3-F1B8-5D7F-7C13-C823968E8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EE12C1-CA10-F411-7DE8-21EC5D313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A921EA-021C-52B5-2E40-27E9BA1E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0D76EA-4390-2907-BD00-F0E09635E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9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3362A9-871D-A27C-DB05-0508F5488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920D3B-3683-597E-BB92-CCB73762E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D6C3CD-FF33-157E-97D5-2E80DC3E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3D4E73-7CDA-53E2-C8DA-2F35FBA6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BFBC5B-EAC0-A0E7-039B-2715E6AA0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0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F8D986-33B5-D1D7-7DD0-0F47139E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9988BA-A6AC-E4CD-C28B-5E8D58E4B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F346A4-CAD7-9CBF-EC7B-92CE589C6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643D36-97B1-09C1-A44D-FB534A914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77D02D-3F83-4AED-41BE-BF48B4CEA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CC949D-DEC0-4E44-851D-7CB663569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86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165D6B-02DE-DECE-1205-E433A0F97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5F98B8-BEC6-13C9-BA29-C6D7BE08F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8F9EFD-EAE1-2FD5-DE40-8EE416E5D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CC21079-EF50-B333-3894-5F87661E7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F9F07F-1F87-F22D-30E9-E2F85DA15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A570781-6287-AD10-BBDC-2F9169D1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B731B0F-AA53-2498-C661-9ED49F492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E18E253-1E81-0FCE-D7E9-B07471809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4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01BEE5-AAC3-8E2B-C075-E9538F4B7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371B4A0-B094-6738-5F6D-B20BF4B6C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E3E5AC0-86FD-6977-A1F2-8EF4334E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7D80650-F31E-FDFF-9995-9C89217D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6150BC9-5235-F05F-704E-7DC05EC32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04A0877-2556-9A80-630B-3BC15E167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26D0BCA-EA6E-0867-5399-E018B02F0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7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4085C6-50CB-CC25-6323-D93FD768F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00E444-80A3-A521-11DC-494C009F6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248597-FAC6-5077-48F0-E0980BC14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3003D4-DFDD-4C65-4FBF-9DBC60F7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2770B3-564A-C677-3595-F1AF5222A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94F4D4-C68B-7151-DBD9-123BE62B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B7BE75-187B-EA0F-54D3-2387C2D68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59DD404-1238-307F-4274-417D6A64F0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F28EC7-5F0B-A297-92FE-E13DB8197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190900-9937-90B0-4233-823876716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08FF97-4C5A-03CD-CDE8-6C6BCC25E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8ADA22-D9B6-F574-8E11-820490EDC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9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D7B013-CC54-773C-E6FD-6821F8454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FEA050-7460-2E23-3E72-25C33161C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924543-ADDA-AA53-BE01-065C81769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A34E1E-C901-F27F-E2E9-19A24E281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3D39ED-5E5A-8A80-4BAA-7EF4D0974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7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sv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svg"/><Relationship Id="rId7" Type="http://schemas.openxmlformats.org/officeDocument/2006/relationships/image" Target="../media/image7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74.svg"/><Relationship Id="rId5" Type="http://schemas.openxmlformats.org/officeDocument/2006/relationships/image" Target="../media/image68.svg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openxmlformats.org/officeDocument/2006/relationships/image" Target="../media/image72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2.svg"/><Relationship Id="rId3" Type="http://schemas.openxmlformats.org/officeDocument/2006/relationships/image" Target="../media/image2.svg"/><Relationship Id="rId7" Type="http://schemas.openxmlformats.org/officeDocument/2006/relationships/image" Target="../media/image78.svg"/><Relationship Id="rId12" Type="http://schemas.openxmlformats.org/officeDocument/2006/relationships/image" Target="../media/image47.png"/><Relationship Id="rId17" Type="http://schemas.openxmlformats.org/officeDocument/2006/relationships/image" Target="../media/image43.svg"/><Relationship Id="rId2" Type="http://schemas.openxmlformats.org/officeDocument/2006/relationships/image" Target="../media/image1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80.svg"/><Relationship Id="rId5" Type="http://schemas.openxmlformats.org/officeDocument/2006/relationships/image" Target="../media/image76.svg"/><Relationship Id="rId15" Type="http://schemas.openxmlformats.org/officeDocument/2006/relationships/image" Target="../media/image84.svg"/><Relationship Id="rId10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image" Target="../media/image8.svg"/><Relationship Id="rId1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82.svg"/><Relationship Id="rId7" Type="http://schemas.openxmlformats.org/officeDocument/2006/relationships/image" Target="../media/image87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91.svg"/><Relationship Id="rId5" Type="http://schemas.openxmlformats.org/officeDocument/2006/relationships/image" Target="../media/image78.svg"/><Relationship Id="rId10" Type="http://schemas.openxmlformats.org/officeDocument/2006/relationships/image" Target="../media/image52.png"/><Relationship Id="rId4" Type="http://schemas.openxmlformats.org/officeDocument/2006/relationships/image" Target="../media/image45.png"/><Relationship Id="rId9" Type="http://schemas.openxmlformats.org/officeDocument/2006/relationships/image" Target="../media/image89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98.svg"/><Relationship Id="rId18" Type="http://schemas.openxmlformats.org/officeDocument/2006/relationships/image" Target="../media/image59.png"/><Relationship Id="rId3" Type="http://schemas.openxmlformats.org/officeDocument/2006/relationships/image" Target="../media/image93.svg"/><Relationship Id="rId21" Type="http://schemas.openxmlformats.org/officeDocument/2006/relationships/image" Target="../media/image72.svg"/><Relationship Id="rId7" Type="http://schemas.openxmlformats.org/officeDocument/2006/relationships/image" Target="../media/image95.svg"/><Relationship Id="rId12" Type="http://schemas.openxmlformats.org/officeDocument/2006/relationships/image" Target="../media/image56.png"/><Relationship Id="rId17" Type="http://schemas.openxmlformats.org/officeDocument/2006/relationships/image" Target="../media/image102.svg"/><Relationship Id="rId25" Type="http://schemas.openxmlformats.org/officeDocument/2006/relationships/image" Target="../media/image43.svg"/><Relationship Id="rId2" Type="http://schemas.openxmlformats.org/officeDocument/2006/relationships/image" Target="../media/image53.png"/><Relationship Id="rId16" Type="http://schemas.openxmlformats.org/officeDocument/2006/relationships/image" Target="../media/image58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6.svg"/><Relationship Id="rId24" Type="http://schemas.openxmlformats.org/officeDocument/2006/relationships/image" Target="../media/image49.png"/><Relationship Id="rId5" Type="http://schemas.openxmlformats.org/officeDocument/2006/relationships/image" Target="../media/image34.svg"/><Relationship Id="rId15" Type="http://schemas.openxmlformats.org/officeDocument/2006/relationships/image" Target="../media/image100.svg"/><Relationship Id="rId23" Type="http://schemas.openxmlformats.org/officeDocument/2006/relationships/image" Target="../media/image74.svg"/><Relationship Id="rId10" Type="http://schemas.openxmlformats.org/officeDocument/2006/relationships/image" Target="../media/image3.png"/><Relationship Id="rId19" Type="http://schemas.openxmlformats.org/officeDocument/2006/relationships/image" Target="../media/image104.svg"/><Relationship Id="rId4" Type="http://schemas.openxmlformats.org/officeDocument/2006/relationships/image" Target="../media/image17.png"/><Relationship Id="rId9" Type="http://schemas.openxmlformats.org/officeDocument/2006/relationships/image" Target="../media/image68.svg"/><Relationship Id="rId14" Type="http://schemas.openxmlformats.org/officeDocument/2006/relationships/image" Target="../media/image57.png"/><Relationship Id="rId22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6.svg"/><Relationship Id="rId3" Type="http://schemas.openxmlformats.org/officeDocument/2006/relationships/image" Target="../media/image22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4.svg"/><Relationship Id="rId5" Type="http://schemas.openxmlformats.org/officeDocument/2006/relationships/image" Target="../media/image10.svg"/><Relationship Id="rId15" Type="http://schemas.openxmlformats.org/officeDocument/2006/relationships/image" Target="../media/image28.sv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8.sv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.svg"/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12" Type="http://schemas.openxmlformats.org/officeDocument/2006/relationships/image" Target="../media/image2.png"/><Relationship Id="rId17" Type="http://schemas.openxmlformats.org/officeDocument/2006/relationships/image" Target="../media/image21.png"/><Relationship Id="rId2" Type="http://schemas.openxmlformats.org/officeDocument/2006/relationships/image" Target="../media/image15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.svg"/><Relationship Id="rId5" Type="http://schemas.openxmlformats.org/officeDocument/2006/relationships/image" Target="../media/image6.svg"/><Relationship Id="rId15" Type="http://schemas.openxmlformats.org/officeDocument/2006/relationships/image" Target="../media/image19.png"/><Relationship Id="rId10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34.sv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2.svg"/><Relationship Id="rId7" Type="http://schemas.openxmlformats.org/officeDocument/2006/relationships/image" Target="../media/image34.svg"/><Relationship Id="rId12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8.png"/><Relationship Id="rId5" Type="http://schemas.openxmlformats.org/officeDocument/2006/relationships/image" Target="../media/image43.sv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1.svg"/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12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3.svg"/><Relationship Id="rId7" Type="http://schemas.openxmlformats.org/officeDocument/2006/relationships/image" Target="../media/image8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34.svg"/><Relationship Id="rId10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55.sv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9.svg"/><Relationship Id="rId7" Type="http://schemas.openxmlformats.org/officeDocument/2006/relationships/image" Target="../media/image2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4.svg"/><Relationship Id="rId10" Type="http://schemas.openxmlformats.org/officeDocument/2006/relationships/image" Target="../media/image37.jpeg"/><Relationship Id="rId4" Type="http://schemas.openxmlformats.org/officeDocument/2006/relationships/image" Target="../media/image17.png"/><Relationship Id="rId9" Type="http://schemas.openxmlformats.org/officeDocument/2006/relationships/image" Target="../media/image6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9225466" y="-285122"/>
            <a:ext cx="1425430" cy="1209834"/>
          </a:xfrm>
          <a:custGeom>
            <a:avLst/>
            <a:gdLst/>
            <a:ahLst/>
            <a:cxnLst/>
            <a:rect l="l" t="t" r="r" b="b"/>
            <a:pathLst>
              <a:path w="1425430" h="1209834">
                <a:moveTo>
                  <a:pt x="0" y="0"/>
                </a:moveTo>
                <a:lnTo>
                  <a:pt x="1425430" y="0"/>
                </a:lnTo>
                <a:lnTo>
                  <a:pt x="1425430" y="1209834"/>
                </a:lnTo>
                <a:lnTo>
                  <a:pt x="0" y="12098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39644" y="8669555"/>
            <a:ext cx="16294055" cy="3878348"/>
            <a:chOff x="0" y="0"/>
            <a:chExt cx="3414807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14807" cy="812800"/>
            </a:xfrm>
            <a:custGeom>
              <a:avLst/>
              <a:gdLst/>
              <a:ahLst/>
              <a:cxnLst/>
              <a:rect l="l" t="t" r="r" b="b"/>
              <a:pathLst>
                <a:path w="3414807" h="812800">
                  <a:moveTo>
                    <a:pt x="1707403" y="0"/>
                  </a:moveTo>
                  <a:cubicBezTo>
                    <a:pt x="764431" y="0"/>
                    <a:pt x="0" y="181951"/>
                    <a:pt x="0" y="406400"/>
                  </a:cubicBezTo>
                  <a:cubicBezTo>
                    <a:pt x="0" y="630849"/>
                    <a:pt x="764431" y="812800"/>
                    <a:pt x="1707403" y="812800"/>
                  </a:cubicBezTo>
                  <a:cubicBezTo>
                    <a:pt x="2650376" y="812800"/>
                    <a:pt x="3414807" y="630849"/>
                    <a:pt x="3414807" y="406400"/>
                  </a:cubicBezTo>
                  <a:cubicBezTo>
                    <a:pt x="3414807" y="181951"/>
                    <a:pt x="2650376" y="0"/>
                    <a:pt x="1707403" y="0"/>
                  </a:cubicBezTo>
                  <a:close/>
                </a:path>
              </a:pathLst>
            </a:custGeom>
            <a:solidFill>
              <a:srgbClr val="F5EF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20138" y="57150"/>
              <a:ext cx="2774531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7592541" y="-193775"/>
            <a:ext cx="2024893" cy="2283713"/>
          </a:xfrm>
          <a:custGeom>
            <a:avLst/>
            <a:gdLst/>
            <a:ahLst/>
            <a:cxnLst/>
            <a:rect l="l" t="t" r="r" b="b"/>
            <a:pathLst>
              <a:path w="2024893" h="2283713">
                <a:moveTo>
                  <a:pt x="0" y="0"/>
                </a:moveTo>
                <a:lnTo>
                  <a:pt x="2024893" y="0"/>
                </a:lnTo>
                <a:lnTo>
                  <a:pt x="2024893" y="2283714"/>
                </a:lnTo>
                <a:lnTo>
                  <a:pt x="0" y="22837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8823962">
            <a:off x="5499221" y="-348376"/>
            <a:ext cx="2316935" cy="1966498"/>
          </a:xfrm>
          <a:custGeom>
            <a:avLst/>
            <a:gdLst/>
            <a:ahLst/>
            <a:cxnLst/>
            <a:rect l="l" t="t" r="r" b="b"/>
            <a:pathLst>
              <a:path w="2316935" h="1966498">
                <a:moveTo>
                  <a:pt x="0" y="0"/>
                </a:moveTo>
                <a:lnTo>
                  <a:pt x="2316935" y="0"/>
                </a:lnTo>
                <a:lnTo>
                  <a:pt x="2316935" y="1966499"/>
                </a:lnTo>
                <a:lnTo>
                  <a:pt x="0" y="19664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3504291">
            <a:off x="14029906" y="-770644"/>
            <a:ext cx="4084307" cy="2971333"/>
          </a:xfrm>
          <a:custGeom>
            <a:avLst/>
            <a:gdLst/>
            <a:ahLst/>
            <a:cxnLst/>
            <a:rect l="l" t="t" r="r" b="b"/>
            <a:pathLst>
              <a:path w="4084307" h="2971333">
                <a:moveTo>
                  <a:pt x="0" y="0"/>
                </a:moveTo>
                <a:lnTo>
                  <a:pt x="4084307" y="0"/>
                </a:lnTo>
                <a:lnTo>
                  <a:pt x="4084307" y="2971333"/>
                </a:lnTo>
                <a:lnTo>
                  <a:pt x="0" y="29713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184583">
            <a:off x="15599220" y="929980"/>
            <a:ext cx="2622610" cy="2319917"/>
          </a:xfrm>
          <a:custGeom>
            <a:avLst/>
            <a:gdLst/>
            <a:ahLst/>
            <a:cxnLst/>
            <a:rect l="l" t="t" r="r" b="b"/>
            <a:pathLst>
              <a:path w="2622610" h="2319917">
                <a:moveTo>
                  <a:pt x="0" y="0"/>
                </a:moveTo>
                <a:lnTo>
                  <a:pt x="2622610" y="0"/>
                </a:lnTo>
                <a:lnTo>
                  <a:pt x="2622610" y="2319917"/>
                </a:lnTo>
                <a:lnTo>
                  <a:pt x="0" y="23199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6976563">
            <a:off x="16252313" y="-76684"/>
            <a:ext cx="3037156" cy="2218389"/>
          </a:xfrm>
          <a:custGeom>
            <a:avLst/>
            <a:gdLst/>
            <a:ahLst/>
            <a:cxnLst/>
            <a:rect l="l" t="t" r="r" b="b"/>
            <a:pathLst>
              <a:path w="3037156" h="2218389">
                <a:moveTo>
                  <a:pt x="0" y="0"/>
                </a:moveTo>
                <a:lnTo>
                  <a:pt x="3037156" y="0"/>
                </a:lnTo>
                <a:lnTo>
                  <a:pt x="3037156" y="2218389"/>
                </a:lnTo>
                <a:lnTo>
                  <a:pt x="0" y="22183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3651282">
            <a:off x="15167367" y="7311287"/>
            <a:ext cx="4332664" cy="3152013"/>
          </a:xfrm>
          <a:custGeom>
            <a:avLst/>
            <a:gdLst/>
            <a:ahLst/>
            <a:cxnLst/>
            <a:rect l="l" t="t" r="r" b="b"/>
            <a:pathLst>
              <a:path w="4332664" h="3152013">
                <a:moveTo>
                  <a:pt x="0" y="0"/>
                </a:moveTo>
                <a:lnTo>
                  <a:pt x="4332664" y="0"/>
                </a:lnTo>
                <a:lnTo>
                  <a:pt x="4332664" y="3152013"/>
                </a:lnTo>
                <a:lnTo>
                  <a:pt x="0" y="31520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3029009">
            <a:off x="14545474" y="7922437"/>
            <a:ext cx="2782085" cy="2460986"/>
          </a:xfrm>
          <a:custGeom>
            <a:avLst/>
            <a:gdLst/>
            <a:ahLst/>
            <a:cxnLst/>
            <a:rect l="l" t="t" r="r" b="b"/>
            <a:pathLst>
              <a:path w="2782085" h="2460986">
                <a:moveTo>
                  <a:pt x="0" y="0"/>
                </a:moveTo>
                <a:lnTo>
                  <a:pt x="2782085" y="0"/>
                </a:lnTo>
                <a:lnTo>
                  <a:pt x="2782085" y="2460986"/>
                </a:lnTo>
                <a:lnTo>
                  <a:pt x="0" y="24609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4176387" y="8056856"/>
            <a:ext cx="1948874" cy="1818137"/>
          </a:xfrm>
          <a:custGeom>
            <a:avLst/>
            <a:gdLst/>
            <a:ahLst/>
            <a:cxnLst/>
            <a:rect l="l" t="t" r="r" b="b"/>
            <a:pathLst>
              <a:path w="1948874" h="1818137">
                <a:moveTo>
                  <a:pt x="0" y="0"/>
                </a:moveTo>
                <a:lnTo>
                  <a:pt x="1948874" y="0"/>
                </a:lnTo>
                <a:lnTo>
                  <a:pt x="1948874" y="1818138"/>
                </a:lnTo>
                <a:lnTo>
                  <a:pt x="0" y="181813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3815510" y="7851504"/>
            <a:ext cx="2598255" cy="2792571"/>
          </a:xfrm>
          <a:custGeom>
            <a:avLst/>
            <a:gdLst/>
            <a:ahLst/>
            <a:cxnLst/>
            <a:rect l="l" t="t" r="r" b="b"/>
            <a:pathLst>
              <a:path w="2598255" h="2792571">
                <a:moveTo>
                  <a:pt x="0" y="0"/>
                </a:moveTo>
                <a:lnTo>
                  <a:pt x="2598255" y="0"/>
                </a:lnTo>
                <a:lnTo>
                  <a:pt x="2598255" y="2792571"/>
                </a:lnTo>
                <a:lnTo>
                  <a:pt x="0" y="279257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2518059" y="8184394"/>
            <a:ext cx="1218640" cy="1690599"/>
          </a:xfrm>
          <a:custGeom>
            <a:avLst/>
            <a:gdLst/>
            <a:ahLst/>
            <a:cxnLst/>
            <a:rect l="l" t="t" r="r" b="b"/>
            <a:pathLst>
              <a:path w="1218640" h="1690599">
                <a:moveTo>
                  <a:pt x="0" y="0"/>
                </a:moveTo>
                <a:lnTo>
                  <a:pt x="1218640" y="0"/>
                </a:lnTo>
                <a:lnTo>
                  <a:pt x="1218640" y="1690600"/>
                </a:lnTo>
                <a:lnTo>
                  <a:pt x="0" y="16906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039645" y="1656279"/>
            <a:ext cx="16731246" cy="2178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255"/>
              </a:lnSpc>
              <a:spcBef>
                <a:spcPct val="0"/>
              </a:spcBef>
            </a:pPr>
            <a:r>
              <a:rPr lang="en-US" sz="8782" b="1" spc="245" dirty="0">
                <a:solidFill>
                  <a:srgbClr val="BF7B7B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UNIT 8: WILDLIFE CONSERVATION</a:t>
            </a:r>
          </a:p>
        </p:txBody>
      </p:sp>
      <p:sp>
        <p:nvSpPr>
          <p:cNvPr id="17" name="Freeform 17"/>
          <p:cNvSpPr/>
          <p:nvPr/>
        </p:nvSpPr>
        <p:spPr>
          <a:xfrm rot="-2444757" flipH="1">
            <a:off x="-1456660" y="7259662"/>
            <a:ext cx="4332664" cy="3152013"/>
          </a:xfrm>
          <a:custGeom>
            <a:avLst/>
            <a:gdLst/>
            <a:ahLst/>
            <a:cxnLst/>
            <a:rect l="l" t="t" r="r" b="b"/>
            <a:pathLst>
              <a:path w="4332664" h="3152013">
                <a:moveTo>
                  <a:pt x="4332664" y="0"/>
                </a:moveTo>
                <a:lnTo>
                  <a:pt x="0" y="0"/>
                </a:lnTo>
                <a:lnTo>
                  <a:pt x="0" y="3152014"/>
                </a:lnTo>
                <a:lnTo>
                  <a:pt x="4332664" y="3152014"/>
                </a:lnTo>
                <a:lnTo>
                  <a:pt x="433266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3180899" flipH="1">
            <a:off x="626477" y="8464977"/>
            <a:ext cx="2782085" cy="2460986"/>
          </a:xfrm>
          <a:custGeom>
            <a:avLst/>
            <a:gdLst/>
            <a:ahLst/>
            <a:cxnLst/>
            <a:rect l="l" t="t" r="r" b="b"/>
            <a:pathLst>
              <a:path w="2782085" h="2460986">
                <a:moveTo>
                  <a:pt x="2782085" y="0"/>
                </a:moveTo>
                <a:lnTo>
                  <a:pt x="0" y="0"/>
                </a:lnTo>
                <a:lnTo>
                  <a:pt x="0" y="2460986"/>
                </a:lnTo>
                <a:lnTo>
                  <a:pt x="2782085" y="2460986"/>
                </a:lnTo>
                <a:lnTo>
                  <a:pt x="2782085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flipH="1">
            <a:off x="1894473" y="7389310"/>
            <a:ext cx="2281913" cy="3619691"/>
          </a:xfrm>
          <a:custGeom>
            <a:avLst/>
            <a:gdLst/>
            <a:ahLst/>
            <a:cxnLst/>
            <a:rect l="l" t="t" r="r" b="b"/>
            <a:pathLst>
              <a:path w="2281913" h="3619691">
                <a:moveTo>
                  <a:pt x="2281914" y="0"/>
                </a:moveTo>
                <a:lnTo>
                  <a:pt x="0" y="0"/>
                </a:lnTo>
                <a:lnTo>
                  <a:pt x="0" y="3619690"/>
                </a:lnTo>
                <a:lnTo>
                  <a:pt x="2281914" y="3619690"/>
                </a:lnTo>
                <a:lnTo>
                  <a:pt x="2281914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6868437">
            <a:off x="-1716297" y="185222"/>
            <a:ext cx="4084307" cy="2971333"/>
          </a:xfrm>
          <a:custGeom>
            <a:avLst/>
            <a:gdLst/>
            <a:ahLst/>
            <a:cxnLst/>
            <a:rect l="l" t="t" r="r" b="b"/>
            <a:pathLst>
              <a:path w="4084307" h="2971333">
                <a:moveTo>
                  <a:pt x="0" y="0"/>
                </a:moveTo>
                <a:lnTo>
                  <a:pt x="4084307" y="0"/>
                </a:lnTo>
                <a:lnTo>
                  <a:pt x="4084307" y="2971334"/>
                </a:lnTo>
                <a:lnTo>
                  <a:pt x="0" y="29713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8051270">
            <a:off x="322519" y="625767"/>
            <a:ext cx="2622610" cy="2319917"/>
          </a:xfrm>
          <a:custGeom>
            <a:avLst/>
            <a:gdLst/>
            <a:ahLst/>
            <a:cxnLst/>
            <a:rect l="l" t="t" r="r" b="b"/>
            <a:pathLst>
              <a:path w="2622610" h="2319917">
                <a:moveTo>
                  <a:pt x="0" y="0"/>
                </a:moveTo>
                <a:lnTo>
                  <a:pt x="2622610" y="0"/>
                </a:lnTo>
                <a:lnTo>
                  <a:pt x="2622610" y="2319917"/>
                </a:lnTo>
                <a:lnTo>
                  <a:pt x="0" y="23199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3612416">
            <a:off x="18977" y="-670626"/>
            <a:ext cx="3037156" cy="2218389"/>
          </a:xfrm>
          <a:custGeom>
            <a:avLst/>
            <a:gdLst/>
            <a:ahLst/>
            <a:cxnLst/>
            <a:rect l="l" t="t" r="r" b="b"/>
            <a:pathLst>
              <a:path w="3037156" h="2218389">
                <a:moveTo>
                  <a:pt x="0" y="0"/>
                </a:moveTo>
                <a:lnTo>
                  <a:pt x="3037156" y="0"/>
                </a:lnTo>
                <a:lnTo>
                  <a:pt x="3037156" y="2218389"/>
                </a:lnTo>
                <a:lnTo>
                  <a:pt x="0" y="22183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1857148" y="3646519"/>
            <a:ext cx="14952233" cy="4447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86"/>
              </a:lnSpc>
            </a:pPr>
            <a:r>
              <a:rPr lang="en-US" sz="8347" b="1" dirty="0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Lesson 4: Speaking</a:t>
            </a:r>
          </a:p>
          <a:p>
            <a:pPr algn="ctr">
              <a:lnSpc>
                <a:spcPts val="11686"/>
              </a:lnSpc>
              <a:spcBef>
                <a:spcPct val="0"/>
              </a:spcBef>
            </a:pPr>
            <a:r>
              <a:rPr lang="en-US" sz="8347" b="1" dirty="0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Activities for conserving wildlife</a:t>
            </a:r>
            <a:r>
              <a:rPr lang="en-US" sz="8347" b="1" dirty="0">
                <a:solidFill>
                  <a:srgbClr val="D1CFCB"/>
                </a:solidFill>
                <a:latin typeface="Nunito Bold"/>
                <a:ea typeface="Nunito Bold"/>
                <a:cs typeface="Nunito Bold"/>
                <a:sym typeface="Nunito Bold"/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239000" y="8942251"/>
            <a:ext cx="4648200" cy="773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13894">
            <a:off x="421001" y="6515062"/>
            <a:ext cx="2306269" cy="2040087"/>
          </a:xfrm>
          <a:custGeom>
            <a:avLst/>
            <a:gdLst/>
            <a:ahLst/>
            <a:cxnLst/>
            <a:rect l="l" t="t" r="r" b="b"/>
            <a:pathLst>
              <a:path w="2306269" h="2040087">
                <a:moveTo>
                  <a:pt x="0" y="0"/>
                </a:moveTo>
                <a:lnTo>
                  <a:pt x="2306269" y="0"/>
                </a:lnTo>
                <a:lnTo>
                  <a:pt x="2306269" y="2040087"/>
                </a:lnTo>
                <a:lnTo>
                  <a:pt x="0" y="2040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4606761">
            <a:off x="-1753969" y="1086312"/>
            <a:ext cx="4462424" cy="2472927"/>
          </a:xfrm>
          <a:custGeom>
            <a:avLst/>
            <a:gdLst/>
            <a:ahLst/>
            <a:cxnLst/>
            <a:rect l="l" t="t" r="r" b="b"/>
            <a:pathLst>
              <a:path w="4462424" h="2472927">
                <a:moveTo>
                  <a:pt x="0" y="0"/>
                </a:moveTo>
                <a:lnTo>
                  <a:pt x="4462424" y="0"/>
                </a:lnTo>
                <a:lnTo>
                  <a:pt x="4462424" y="2472927"/>
                </a:lnTo>
                <a:lnTo>
                  <a:pt x="0" y="24729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477243" y="895350"/>
            <a:ext cx="17551179" cy="9447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17"/>
              </a:lnSpc>
            </a:pPr>
            <a:r>
              <a:rPr lang="en-US" sz="4678" spc="350">
                <a:solidFill>
                  <a:srgbClr val="737373"/>
                </a:solidFill>
                <a:latin typeface="Nunito"/>
                <a:ea typeface="Nunito"/>
                <a:cs typeface="Nunito"/>
                <a:sym typeface="Nunito"/>
              </a:rPr>
              <a:t>Ex</a:t>
            </a:r>
            <a:r>
              <a:rPr lang="en-US" sz="4678" spc="350">
                <a:solidFill>
                  <a:srgbClr val="8F4B4B"/>
                </a:solidFill>
                <a:latin typeface="Nunito"/>
                <a:ea typeface="Nunito"/>
                <a:cs typeface="Nunito"/>
                <a:sym typeface="Nunito"/>
              </a:rPr>
              <a:t>ample Activities:</a:t>
            </a:r>
          </a:p>
          <a:p>
            <a:pPr algn="l">
              <a:lnSpc>
                <a:spcPts val="6567"/>
              </a:lnSpc>
            </a:pPr>
            <a:r>
              <a:rPr lang="en-US" sz="4378" spc="328">
                <a:solidFill>
                  <a:srgbClr val="8F4B4B"/>
                </a:solidFill>
                <a:latin typeface="Nunito"/>
                <a:ea typeface="Nunito"/>
                <a:cs typeface="Nunito"/>
                <a:sym typeface="Nunito"/>
              </a:rPr>
              <a:t>1.</a:t>
            </a:r>
            <a:r>
              <a:rPr lang="en-US" sz="4378" b="1" spc="328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Wildlife painting competition/ wildlife photography exhibition.</a:t>
            </a:r>
            <a:r>
              <a:rPr lang="en-US" sz="4378" spc="328">
                <a:solidFill>
                  <a:srgbClr val="8F4B4B"/>
                </a:solidFill>
                <a:latin typeface="Nunito"/>
                <a:ea typeface="Nunito"/>
                <a:cs typeface="Nunito"/>
                <a:sym typeface="Nunito"/>
              </a:rPr>
              <a:t>→ Raises awareness through art</a:t>
            </a:r>
          </a:p>
          <a:p>
            <a:pPr algn="l">
              <a:lnSpc>
                <a:spcPts val="6567"/>
              </a:lnSpc>
            </a:pPr>
            <a:r>
              <a:rPr lang="en-US" sz="4378" spc="328">
                <a:solidFill>
                  <a:srgbClr val="8F4B4B"/>
                </a:solidFill>
                <a:latin typeface="Nunito"/>
                <a:ea typeface="Nunito"/>
                <a:cs typeface="Nunito"/>
                <a:sym typeface="Nunito"/>
              </a:rPr>
              <a:t>2.</a:t>
            </a:r>
            <a:r>
              <a:rPr lang="en-US" sz="4378" b="1" spc="328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Tree planting campaign </a:t>
            </a:r>
            <a:r>
              <a:rPr lang="en-US" sz="4378" spc="328">
                <a:solidFill>
                  <a:srgbClr val="8F4B4B"/>
                </a:solidFill>
                <a:latin typeface="Nunito"/>
                <a:ea typeface="Nunito"/>
                <a:cs typeface="Nunito"/>
                <a:sym typeface="Nunito"/>
              </a:rPr>
              <a:t>→ Restores natural habitats</a:t>
            </a:r>
          </a:p>
          <a:p>
            <a:pPr algn="l">
              <a:lnSpc>
                <a:spcPts val="6567"/>
              </a:lnSpc>
            </a:pPr>
            <a:r>
              <a:rPr lang="en-US" sz="4378" spc="328">
                <a:solidFill>
                  <a:srgbClr val="8F4B4B"/>
                </a:solidFill>
                <a:latin typeface="Nunito"/>
                <a:ea typeface="Nunito"/>
                <a:cs typeface="Nunito"/>
                <a:sym typeface="Nunito"/>
              </a:rPr>
              <a:t>3.</a:t>
            </a:r>
            <a:r>
              <a:rPr lang="en-US" sz="4378" b="1" spc="328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Debate on wildlife protection laws</a:t>
            </a:r>
            <a:r>
              <a:rPr lang="en-US" sz="4378" spc="328">
                <a:solidFill>
                  <a:srgbClr val="8F4B4B"/>
                </a:solidFill>
                <a:latin typeface="Nunito"/>
                <a:ea typeface="Nunito"/>
                <a:cs typeface="Nunito"/>
                <a:sym typeface="Nunito"/>
              </a:rPr>
              <a:t> → Encourages critical thinking</a:t>
            </a:r>
          </a:p>
          <a:p>
            <a:pPr algn="l">
              <a:lnSpc>
                <a:spcPts val="6567"/>
              </a:lnSpc>
            </a:pPr>
            <a:r>
              <a:rPr lang="en-US" sz="4378" spc="328">
                <a:solidFill>
                  <a:srgbClr val="8F4B4B"/>
                </a:solidFill>
                <a:latin typeface="Nunito"/>
                <a:ea typeface="Nunito"/>
                <a:cs typeface="Nunito"/>
                <a:sym typeface="Nunito"/>
              </a:rPr>
              <a:t>4.</a:t>
            </a:r>
            <a:r>
              <a:rPr lang="en-US" sz="4378" b="1" spc="328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Charity run to raise funds</a:t>
            </a:r>
            <a:r>
              <a:rPr lang="en-US" sz="4378" spc="328">
                <a:solidFill>
                  <a:srgbClr val="8F4B4B"/>
                </a:solidFill>
                <a:latin typeface="Nunito"/>
                <a:ea typeface="Nunito"/>
                <a:cs typeface="Nunito"/>
                <a:sym typeface="Nunito"/>
              </a:rPr>
              <a:t> → Provides financial support for conservation</a:t>
            </a:r>
          </a:p>
          <a:p>
            <a:pPr algn="l">
              <a:lnSpc>
                <a:spcPts val="6567"/>
              </a:lnSpc>
            </a:pPr>
            <a:r>
              <a:rPr lang="en-US" sz="4378" spc="328">
                <a:solidFill>
                  <a:srgbClr val="8F4B4B"/>
                </a:solidFill>
                <a:latin typeface="Nunito"/>
                <a:ea typeface="Nunito"/>
                <a:cs typeface="Nunito"/>
                <a:sym typeface="Nunito"/>
              </a:rPr>
              <a:t>5.</a:t>
            </a:r>
            <a:r>
              <a:rPr lang="en-US" sz="4378" b="1" spc="328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Social media campaign</a:t>
            </a:r>
            <a:r>
              <a:rPr lang="en-US" sz="4378" spc="328">
                <a:solidFill>
                  <a:srgbClr val="8F4B4B"/>
                </a:solidFill>
                <a:latin typeface="Nunito"/>
                <a:ea typeface="Nunito"/>
                <a:cs typeface="Nunito"/>
                <a:sym typeface="Nunito"/>
              </a:rPr>
              <a:t> → Spreads awareness online</a:t>
            </a:r>
          </a:p>
          <a:p>
            <a:pPr algn="l">
              <a:lnSpc>
                <a:spcPts val="6567"/>
              </a:lnSpc>
            </a:pPr>
            <a:r>
              <a:rPr lang="en-US" sz="4378" spc="328">
                <a:solidFill>
                  <a:srgbClr val="8F4B4B"/>
                </a:solidFill>
                <a:latin typeface="Nunito"/>
                <a:ea typeface="Nunito"/>
                <a:cs typeface="Nunito"/>
                <a:sym typeface="Nunito"/>
              </a:rPr>
              <a:t>6. </a:t>
            </a:r>
            <a:r>
              <a:rPr lang="en-US" sz="4378" b="1" spc="328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The event with a speaking competition about wildlife conservation</a:t>
            </a:r>
            <a:r>
              <a:rPr lang="en-US" sz="4378" spc="328">
                <a:solidFill>
                  <a:srgbClr val="8F4B4B"/>
                </a:solidFill>
                <a:latin typeface="Nunito"/>
                <a:ea typeface="Nunito"/>
                <a:cs typeface="Nunito"/>
                <a:sym typeface="Nunito"/>
              </a:rPr>
              <a:t>. → debate the importance of wildlife</a:t>
            </a:r>
          </a:p>
          <a:p>
            <a:pPr marL="0" lvl="0" indent="0" algn="l">
              <a:lnSpc>
                <a:spcPts val="2060"/>
              </a:lnSpc>
              <a:spcBef>
                <a:spcPct val="0"/>
              </a:spcBef>
            </a:pPr>
            <a:endParaRPr lang="en-US" sz="4378" spc="328">
              <a:solidFill>
                <a:srgbClr val="8F4B4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174982" y="-250696"/>
            <a:ext cx="1567889" cy="1330746"/>
          </a:xfrm>
          <a:custGeom>
            <a:avLst/>
            <a:gdLst/>
            <a:ahLst/>
            <a:cxnLst/>
            <a:rect l="l" t="t" r="r" b="b"/>
            <a:pathLst>
              <a:path w="1567889" h="1330746">
                <a:moveTo>
                  <a:pt x="0" y="0"/>
                </a:moveTo>
                <a:lnTo>
                  <a:pt x="1567889" y="0"/>
                </a:lnTo>
                <a:lnTo>
                  <a:pt x="1567889" y="1330746"/>
                </a:lnTo>
                <a:lnTo>
                  <a:pt x="0" y="1330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378860" y="-150220"/>
            <a:ext cx="2227263" cy="2511950"/>
          </a:xfrm>
          <a:custGeom>
            <a:avLst/>
            <a:gdLst/>
            <a:ahLst/>
            <a:cxnLst/>
            <a:rect l="l" t="t" r="r" b="b"/>
            <a:pathLst>
              <a:path w="2227263" h="2511950">
                <a:moveTo>
                  <a:pt x="0" y="0"/>
                </a:moveTo>
                <a:lnTo>
                  <a:pt x="2227263" y="0"/>
                </a:lnTo>
                <a:lnTo>
                  <a:pt x="2227263" y="2511951"/>
                </a:lnTo>
                <a:lnTo>
                  <a:pt x="0" y="25119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8823962">
            <a:off x="76331" y="-320272"/>
            <a:ext cx="2548492" cy="2163033"/>
          </a:xfrm>
          <a:custGeom>
            <a:avLst/>
            <a:gdLst/>
            <a:ahLst/>
            <a:cxnLst/>
            <a:rect l="l" t="t" r="r" b="b"/>
            <a:pathLst>
              <a:path w="2548492" h="2163033">
                <a:moveTo>
                  <a:pt x="0" y="0"/>
                </a:moveTo>
                <a:lnTo>
                  <a:pt x="2548492" y="0"/>
                </a:lnTo>
                <a:lnTo>
                  <a:pt x="2548492" y="2163033"/>
                </a:lnTo>
                <a:lnTo>
                  <a:pt x="0" y="2163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-197197" y="8864473"/>
            <a:ext cx="18682394" cy="3582984"/>
            <a:chOff x="0" y="0"/>
            <a:chExt cx="6350000" cy="1217828"/>
          </a:xfrm>
        </p:grpSpPr>
        <p:sp>
          <p:nvSpPr>
            <p:cNvPr id="6" name="Freeform 6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5EFE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54385" y="2728691"/>
            <a:ext cx="15604915" cy="4793678"/>
            <a:chOff x="0" y="0"/>
            <a:chExt cx="6864979" cy="210885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864979" cy="2108855"/>
            </a:xfrm>
            <a:custGeom>
              <a:avLst/>
              <a:gdLst/>
              <a:ahLst/>
              <a:cxnLst/>
              <a:rect l="l" t="t" r="r" b="b"/>
              <a:pathLst>
                <a:path w="6864979" h="2108855">
                  <a:moveTo>
                    <a:pt x="25302" y="0"/>
                  </a:moveTo>
                  <a:lnTo>
                    <a:pt x="6839676" y="0"/>
                  </a:lnTo>
                  <a:cubicBezTo>
                    <a:pt x="6853651" y="0"/>
                    <a:pt x="6864979" y="11328"/>
                    <a:pt x="6864979" y="25302"/>
                  </a:cubicBezTo>
                  <a:lnTo>
                    <a:pt x="6864979" y="2083553"/>
                  </a:lnTo>
                  <a:cubicBezTo>
                    <a:pt x="6864979" y="2090263"/>
                    <a:pt x="6862313" y="2096699"/>
                    <a:pt x="6857567" y="2101444"/>
                  </a:cubicBezTo>
                  <a:cubicBezTo>
                    <a:pt x="6852823" y="2106189"/>
                    <a:pt x="6846387" y="2108855"/>
                    <a:pt x="6839676" y="2108855"/>
                  </a:cubicBezTo>
                  <a:lnTo>
                    <a:pt x="25302" y="2108855"/>
                  </a:lnTo>
                  <a:cubicBezTo>
                    <a:pt x="11328" y="2108855"/>
                    <a:pt x="0" y="2097527"/>
                    <a:pt x="0" y="2083553"/>
                  </a:cubicBezTo>
                  <a:lnTo>
                    <a:pt x="0" y="25302"/>
                  </a:lnTo>
                  <a:cubicBezTo>
                    <a:pt x="0" y="18592"/>
                    <a:pt x="2666" y="12156"/>
                    <a:pt x="7411" y="7411"/>
                  </a:cubicBezTo>
                  <a:cubicBezTo>
                    <a:pt x="12156" y="2666"/>
                    <a:pt x="18592" y="0"/>
                    <a:pt x="2530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6864979" cy="21374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2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995330" y="288732"/>
            <a:ext cx="2648531" cy="2439959"/>
          </a:xfrm>
          <a:custGeom>
            <a:avLst/>
            <a:gdLst/>
            <a:ahLst/>
            <a:cxnLst/>
            <a:rect l="l" t="t" r="r" b="b"/>
            <a:pathLst>
              <a:path w="2648531" h="2439959">
                <a:moveTo>
                  <a:pt x="0" y="0"/>
                </a:moveTo>
                <a:lnTo>
                  <a:pt x="2648531" y="0"/>
                </a:lnTo>
                <a:lnTo>
                  <a:pt x="2648531" y="2439959"/>
                </a:lnTo>
                <a:lnTo>
                  <a:pt x="0" y="24399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6142704">
            <a:off x="16560906" y="8912653"/>
            <a:ext cx="1396788" cy="1016163"/>
          </a:xfrm>
          <a:custGeom>
            <a:avLst/>
            <a:gdLst/>
            <a:ahLst/>
            <a:cxnLst/>
            <a:rect l="l" t="t" r="r" b="b"/>
            <a:pathLst>
              <a:path w="1396788" h="1016163">
                <a:moveTo>
                  <a:pt x="0" y="0"/>
                </a:moveTo>
                <a:lnTo>
                  <a:pt x="1396788" y="0"/>
                </a:lnTo>
                <a:lnTo>
                  <a:pt x="1396788" y="1016164"/>
                </a:lnTo>
                <a:lnTo>
                  <a:pt x="0" y="10161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64483">
            <a:off x="4337750" y="9270203"/>
            <a:ext cx="1277943" cy="929704"/>
          </a:xfrm>
          <a:custGeom>
            <a:avLst/>
            <a:gdLst/>
            <a:ahLst/>
            <a:cxnLst/>
            <a:rect l="l" t="t" r="r" b="b"/>
            <a:pathLst>
              <a:path w="1277943" h="929704">
                <a:moveTo>
                  <a:pt x="0" y="0"/>
                </a:moveTo>
                <a:lnTo>
                  <a:pt x="1277943" y="0"/>
                </a:lnTo>
                <a:lnTo>
                  <a:pt x="1277943" y="929704"/>
                </a:lnTo>
                <a:lnTo>
                  <a:pt x="0" y="9297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5232640" y="1008857"/>
            <a:ext cx="7822721" cy="743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69"/>
              </a:lnSpc>
              <a:spcBef>
                <a:spcPct val="0"/>
              </a:spcBef>
            </a:pPr>
            <a:r>
              <a:rPr lang="en-US" sz="5499" b="1" spc="153">
                <a:solidFill>
                  <a:srgbClr val="8F4B4B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PROMPTS</a:t>
            </a:r>
          </a:p>
        </p:txBody>
      </p:sp>
      <p:sp>
        <p:nvSpPr>
          <p:cNvPr id="14" name="Freeform 14"/>
          <p:cNvSpPr/>
          <p:nvPr/>
        </p:nvSpPr>
        <p:spPr>
          <a:xfrm rot="7658145">
            <a:off x="-670864" y="8536771"/>
            <a:ext cx="3215523" cy="2339293"/>
          </a:xfrm>
          <a:custGeom>
            <a:avLst/>
            <a:gdLst/>
            <a:ahLst/>
            <a:cxnLst/>
            <a:rect l="l" t="t" r="r" b="b"/>
            <a:pathLst>
              <a:path w="3215523" h="2339293">
                <a:moveTo>
                  <a:pt x="0" y="0"/>
                </a:moveTo>
                <a:lnTo>
                  <a:pt x="3215523" y="0"/>
                </a:lnTo>
                <a:lnTo>
                  <a:pt x="3215523" y="2339294"/>
                </a:lnTo>
                <a:lnTo>
                  <a:pt x="0" y="23392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028700" y="1842485"/>
            <a:ext cx="16876583" cy="6836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4"/>
              </a:lnSpc>
            </a:pPr>
            <a:endParaRPr/>
          </a:p>
          <a:p>
            <a:pPr algn="l">
              <a:lnSpc>
                <a:spcPts val="9504"/>
              </a:lnSpc>
              <a:spcBef>
                <a:spcPct val="0"/>
              </a:spcBef>
            </a:pPr>
            <a:r>
              <a:rPr lang="en-US" sz="6788" b="1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1.How about organizing …?</a:t>
            </a:r>
          </a:p>
          <a:p>
            <a:pPr algn="l">
              <a:lnSpc>
                <a:spcPts val="9364"/>
              </a:lnSpc>
              <a:spcBef>
                <a:spcPct val="0"/>
              </a:spcBef>
            </a:pPr>
            <a:r>
              <a:rPr lang="en-US" sz="6688" b="1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2. This activity will help raise awareness because …</a:t>
            </a:r>
          </a:p>
          <a:p>
            <a:pPr algn="l">
              <a:lnSpc>
                <a:spcPts val="9364"/>
              </a:lnSpc>
              <a:spcBef>
                <a:spcPct val="0"/>
              </a:spcBef>
            </a:pPr>
            <a:r>
              <a:rPr lang="en-US" sz="6688" b="1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3. We could also … to make the event more engaging.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48654" y="1200564"/>
            <a:ext cx="18483119" cy="10056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52"/>
              </a:lnSpc>
              <a:spcBef>
                <a:spcPct val="0"/>
              </a:spcBef>
            </a:pPr>
            <a:r>
              <a:rPr lang="en-US" sz="5680">
                <a:solidFill>
                  <a:srgbClr val="8F5B3D"/>
                </a:solidFill>
                <a:latin typeface="Nunito"/>
                <a:ea typeface="Nunito"/>
                <a:cs typeface="Nunito"/>
                <a:sym typeface="Nunito"/>
              </a:rPr>
              <a:t>A: Our group suggests organizing a wildlife photography exhibition. It will allow students to showcase pictures of nature and endangered species.</a:t>
            </a:r>
          </a:p>
          <a:p>
            <a:pPr algn="l">
              <a:lnSpc>
                <a:spcPts val="7952"/>
              </a:lnSpc>
              <a:spcBef>
                <a:spcPct val="0"/>
              </a:spcBef>
            </a:pPr>
            <a:r>
              <a:rPr lang="en-US" sz="5680">
                <a:solidFill>
                  <a:srgbClr val="8F5B3D"/>
                </a:solidFill>
                <a:latin typeface="Nunito"/>
                <a:ea typeface="Nunito"/>
                <a:cs typeface="Nunito"/>
                <a:sym typeface="Nunito"/>
              </a:rPr>
              <a:t>B: This activity raises awareness by showing the beauty of wildlife and the need for conservation.</a:t>
            </a:r>
          </a:p>
          <a:p>
            <a:pPr algn="l">
              <a:lnSpc>
                <a:spcPts val="7952"/>
              </a:lnSpc>
              <a:spcBef>
                <a:spcPct val="0"/>
              </a:spcBef>
            </a:pPr>
            <a:r>
              <a:rPr lang="en-US" sz="5680">
                <a:solidFill>
                  <a:srgbClr val="8F5B3D"/>
                </a:solidFill>
                <a:latin typeface="Nunito"/>
                <a:ea typeface="Nunito"/>
                <a:cs typeface="Nunito"/>
                <a:sym typeface="Nunito"/>
              </a:rPr>
              <a:t>C: We also plan to donate part of the ticket sales to a local animal rescue center.</a:t>
            </a:r>
          </a:p>
          <a:p>
            <a:pPr algn="l">
              <a:lnSpc>
                <a:spcPts val="7952"/>
              </a:lnSpc>
              <a:spcBef>
                <a:spcPct val="0"/>
              </a:spcBef>
            </a:pPr>
            <a:r>
              <a:rPr lang="en-US" sz="5680">
                <a:solidFill>
                  <a:srgbClr val="8F5B3D"/>
                </a:solidFill>
                <a:latin typeface="Nunito"/>
                <a:ea typeface="Nunito"/>
                <a:cs typeface="Nunito"/>
                <a:sym typeface="Nunito"/>
              </a:rPr>
              <a:t>A: I like your idea, but how will a speaking competition help preserve wildlife </a:t>
            </a:r>
          </a:p>
          <a:p>
            <a:pPr algn="l">
              <a:lnSpc>
                <a:spcPts val="7952"/>
              </a:lnSpc>
              <a:spcBef>
                <a:spcPct val="0"/>
              </a:spcBef>
            </a:pPr>
            <a:endParaRPr lang="en-US" sz="5680">
              <a:solidFill>
                <a:srgbClr val="8F5B3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806132" y="49255"/>
            <a:ext cx="6675736" cy="995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4"/>
              </a:lnSpc>
              <a:spcBef>
                <a:spcPct val="0"/>
              </a:spcBef>
            </a:pPr>
            <a:r>
              <a:rPr lang="en-US" sz="5789" b="1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Suggested answers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6981358" y="-132722"/>
            <a:ext cx="1425430" cy="1209834"/>
          </a:xfrm>
          <a:custGeom>
            <a:avLst/>
            <a:gdLst/>
            <a:ahLst/>
            <a:cxnLst/>
            <a:rect l="l" t="t" r="r" b="b"/>
            <a:pathLst>
              <a:path w="1425430" h="1209834">
                <a:moveTo>
                  <a:pt x="0" y="0"/>
                </a:moveTo>
                <a:lnTo>
                  <a:pt x="1425430" y="0"/>
                </a:lnTo>
                <a:lnTo>
                  <a:pt x="1425430" y="1209834"/>
                </a:lnTo>
                <a:lnTo>
                  <a:pt x="0" y="12098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8823962">
            <a:off x="14094885" y="-82885"/>
            <a:ext cx="2316935" cy="1966498"/>
          </a:xfrm>
          <a:custGeom>
            <a:avLst/>
            <a:gdLst/>
            <a:ahLst/>
            <a:cxnLst/>
            <a:rect l="l" t="t" r="r" b="b"/>
            <a:pathLst>
              <a:path w="2316935" h="1966498">
                <a:moveTo>
                  <a:pt x="0" y="0"/>
                </a:moveTo>
                <a:lnTo>
                  <a:pt x="2316935" y="0"/>
                </a:lnTo>
                <a:lnTo>
                  <a:pt x="2316935" y="1966498"/>
                </a:lnTo>
                <a:lnTo>
                  <a:pt x="0" y="19664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602853" y="-240520"/>
            <a:ext cx="2020863" cy="3050360"/>
          </a:xfrm>
          <a:custGeom>
            <a:avLst/>
            <a:gdLst/>
            <a:ahLst/>
            <a:cxnLst/>
            <a:rect l="l" t="t" r="r" b="b"/>
            <a:pathLst>
              <a:path w="2020863" h="3050360">
                <a:moveTo>
                  <a:pt x="0" y="0"/>
                </a:moveTo>
                <a:lnTo>
                  <a:pt x="2020863" y="0"/>
                </a:lnTo>
                <a:lnTo>
                  <a:pt x="2020863" y="3050360"/>
                </a:lnTo>
                <a:lnTo>
                  <a:pt x="0" y="30503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-197197" y="8718888"/>
            <a:ext cx="18682394" cy="3582984"/>
            <a:chOff x="0" y="0"/>
            <a:chExt cx="6350000" cy="1217828"/>
          </a:xfrm>
        </p:grpSpPr>
        <p:sp>
          <p:nvSpPr>
            <p:cNvPr id="6" name="Freeform 6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5EFE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 rot="3651282">
            <a:off x="16453903" y="7939794"/>
            <a:ext cx="2823848" cy="2054349"/>
          </a:xfrm>
          <a:custGeom>
            <a:avLst/>
            <a:gdLst/>
            <a:ahLst/>
            <a:cxnLst/>
            <a:rect l="l" t="t" r="r" b="b"/>
            <a:pathLst>
              <a:path w="2823848" h="2054349">
                <a:moveTo>
                  <a:pt x="0" y="0"/>
                </a:moveTo>
                <a:lnTo>
                  <a:pt x="2823847" y="0"/>
                </a:lnTo>
                <a:lnTo>
                  <a:pt x="2823847" y="2054349"/>
                </a:lnTo>
                <a:lnTo>
                  <a:pt x="0" y="20543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2407311">
            <a:off x="15314963" y="7496694"/>
            <a:ext cx="2596643" cy="2296947"/>
          </a:xfrm>
          <a:custGeom>
            <a:avLst/>
            <a:gdLst/>
            <a:ahLst/>
            <a:cxnLst/>
            <a:rect l="l" t="t" r="r" b="b"/>
            <a:pathLst>
              <a:path w="2596643" h="2296947">
                <a:moveTo>
                  <a:pt x="0" y="0"/>
                </a:moveTo>
                <a:lnTo>
                  <a:pt x="2596643" y="0"/>
                </a:lnTo>
                <a:lnTo>
                  <a:pt x="2596643" y="2296947"/>
                </a:lnTo>
                <a:lnTo>
                  <a:pt x="0" y="22969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7467863">
            <a:off x="16050313" y="9117493"/>
            <a:ext cx="2099858" cy="1533771"/>
          </a:xfrm>
          <a:custGeom>
            <a:avLst/>
            <a:gdLst/>
            <a:ahLst/>
            <a:cxnLst/>
            <a:rect l="l" t="t" r="r" b="b"/>
            <a:pathLst>
              <a:path w="2099858" h="1533771">
                <a:moveTo>
                  <a:pt x="0" y="0"/>
                </a:moveTo>
                <a:lnTo>
                  <a:pt x="2099858" y="0"/>
                </a:lnTo>
                <a:lnTo>
                  <a:pt x="2099858" y="1533772"/>
                </a:lnTo>
                <a:lnTo>
                  <a:pt x="0" y="15337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1834656">
            <a:off x="728821" y="190657"/>
            <a:ext cx="3575934" cy="1986133"/>
          </a:xfrm>
          <a:custGeom>
            <a:avLst/>
            <a:gdLst/>
            <a:ahLst/>
            <a:cxnLst/>
            <a:rect l="l" t="t" r="r" b="b"/>
            <a:pathLst>
              <a:path w="3575934" h="1986133">
                <a:moveTo>
                  <a:pt x="0" y="0"/>
                </a:moveTo>
                <a:lnTo>
                  <a:pt x="3575934" y="0"/>
                </a:lnTo>
                <a:lnTo>
                  <a:pt x="3575934" y="1986133"/>
                </a:lnTo>
                <a:lnTo>
                  <a:pt x="0" y="19861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9727231">
            <a:off x="-951733" y="-740977"/>
            <a:ext cx="3043161" cy="3301802"/>
          </a:xfrm>
          <a:custGeom>
            <a:avLst/>
            <a:gdLst/>
            <a:ahLst/>
            <a:cxnLst/>
            <a:rect l="l" t="t" r="r" b="b"/>
            <a:pathLst>
              <a:path w="3043161" h="3301802">
                <a:moveTo>
                  <a:pt x="0" y="0"/>
                </a:moveTo>
                <a:lnTo>
                  <a:pt x="3043161" y="0"/>
                </a:lnTo>
                <a:lnTo>
                  <a:pt x="3043161" y="3301802"/>
                </a:lnTo>
                <a:lnTo>
                  <a:pt x="0" y="33018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3265910">
            <a:off x="-1121228" y="7107577"/>
            <a:ext cx="3600479" cy="1999766"/>
          </a:xfrm>
          <a:custGeom>
            <a:avLst/>
            <a:gdLst/>
            <a:ahLst/>
            <a:cxnLst/>
            <a:rect l="l" t="t" r="r" b="b"/>
            <a:pathLst>
              <a:path w="3600479" h="1999766">
                <a:moveTo>
                  <a:pt x="0" y="0"/>
                </a:moveTo>
                <a:lnTo>
                  <a:pt x="3600479" y="0"/>
                </a:lnTo>
                <a:lnTo>
                  <a:pt x="3600479" y="1999765"/>
                </a:lnTo>
                <a:lnTo>
                  <a:pt x="0" y="199976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3453471">
            <a:off x="-503324" y="8025579"/>
            <a:ext cx="3064049" cy="3324465"/>
          </a:xfrm>
          <a:custGeom>
            <a:avLst/>
            <a:gdLst/>
            <a:ahLst/>
            <a:cxnLst/>
            <a:rect l="l" t="t" r="r" b="b"/>
            <a:pathLst>
              <a:path w="3064049" h="3324465">
                <a:moveTo>
                  <a:pt x="0" y="0"/>
                </a:moveTo>
                <a:lnTo>
                  <a:pt x="3064048" y="0"/>
                </a:lnTo>
                <a:lnTo>
                  <a:pt x="3064048" y="3324465"/>
                </a:lnTo>
                <a:lnTo>
                  <a:pt x="0" y="33244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368714">
            <a:off x="604662" y="8091813"/>
            <a:ext cx="2578983" cy="2611800"/>
          </a:xfrm>
          <a:custGeom>
            <a:avLst/>
            <a:gdLst/>
            <a:ahLst/>
            <a:cxnLst/>
            <a:rect l="l" t="t" r="r" b="b"/>
            <a:pathLst>
              <a:path w="2578983" h="2611800">
                <a:moveTo>
                  <a:pt x="0" y="0"/>
                </a:moveTo>
                <a:lnTo>
                  <a:pt x="2578984" y="0"/>
                </a:lnTo>
                <a:lnTo>
                  <a:pt x="2578984" y="2611800"/>
                </a:lnTo>
                <a:lnTo>
                  <a:pt x="0" y="2611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 b="-1333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>
            <a:off x="2716750" y="4256580"/>
            <a:ext cx="5935663" cy="0"/>
          </a:xfrm>
          <a:prstGeom prst="line">
            <a:avLst/>
          </a:prstGeom>
          <a:ln w="9525" cap="flat">
            <a:solidFill>
              <a:srgbClr val="737373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6300280" y="363052"/>
            <a:ext cx="7949120" cy="995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4"/>
              </a:lnSpc>
              <a:spcBef>
                <a:spcPct val="0"/>
              </a:spcBef>
            </a:pPr>
            <a:r>
              <a:rPr lang="en-US" sz="5789" b="1" dirty="0">
                <a:solidFill>
                  <a:srgbClr val="BF7B7B"/>
                </a:solidFill>
                <a:latin typeface="Nunito Bold"/>
                <a:ea typeface="Nunito Bold"/>
                <a:cs typeface="Nunito Bold"/>
                <a:sym typeface="Nunito Bold"/>
              </a:rPr>
              <a:t>POST – SPEAKING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0" y="3596503"/>
            <a:ext cx="18288000" cy="2989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64"/>
              </a:lnSpc>
              <a:spcBef>
                <a:spcPct val="0"/>
              </a:spcBef>
            </a:pPr>
            <a:r>
              <a:rPr lang="en-US" sz="5689" b="1" dirty="0">
                <a:solidFill>
                  <a:srgbClr val="BF7B7B"/>
                </a:solidFill>
                <a:latin typeface="Nunito Bold"/>
                <a:ea typeface="Nunito Bold"/>
                <a:cs typeface="Nunito Bold"/>
                <a:sym typeface="Nunito Bold"/>
              </a:rPr>
              <a:t>Work in groups. Summarize your ideas and present the activities for the World Wildlife Day to the class. Vote for the best ideas.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07702">
            <a:off x="-353231" y="85586"/>
            <a:ext cx="4094800" cy="2274320"/>
          </a:xfrm>
          <a:custGeom>
            <a:avLst/>
            <a:gdLst/>
            <a:ahLst/>
            <a:cxnLst/>
            <a:rect l="l" t="t" r="r" b="b"/>
            <a:pathLst>
              <a:path w="4094800" h="2274320">
                <a:moveTo>
                  <a:pt x="0" y="0"/>
                </a:moveTo>
                <a:lnTo>
                  <a:pt x="4094799" y="0"/>
                </a:lnTo>
                <a:lnTo>
                  <a:pt x="4094799" y="2274320"/>
                </a:lnTo>
                <a:lnTo>
                  <a:pt x="0" y="2274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8944935"/>
            <a:ext cx="18682394" cy="358298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5EFE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2700000">
            <a:off x="16251283" y="7714646"/>
            <a:ext cx="2972245" cy="2162308"/>
          </a:xfrm>
          <a:custGeom>
            <a:avLst/>
            <a:gdLst/>
            <a:ahLst/>
            <a:cxnLst/>
            <a:rect l="l" t="t" r="r" b="b"/>
            <a:pathLst>
              <a:path w="2972245" h="2162308">
                <a:moveTo>
                  <a:pt x="0" y="0"/>
                </a:moveTo>
                <a:lnTo>
                  <a:pt x="2972245" y="0"/>
                </a:lnTo>
                <a:lnTo>
                  <a:pt x="2972245" y="2162308"/>
                </a:lnTo>
                <a:lnTo>
                  <a:pt x="0" y="2162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3843150">
            <a:off x="15189568" y="7931476"/>
            <a:ext cx="2733100" cy="2417655"/>
          </a:xfrm>
          <a:custGeom>
            <a:avLst/>
            <a:gdLst/>
            <a:ahLst/>
            <a:cxnLst/>
            <a:rect l="l" t="t" r="r" b="b"/>
            <a:pathLst>
              <a:path w="2733100" h="2417655">
                <a:moveTo>
                  <a:pt x="0" y="0"/>
                </a:moveTo>
                <a:lnTo>
                  <a:pt x="2733100" y="0"/>
                </a:lnTo>
                <a:lnTo>
                  <a:pt x="2733100" y="2417655"/>
                </a:lnTo>
                <a:lnTo>
                  <a:pt x="0" y="24176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8495109">
            <a:off x="15822454" y="8841330"/>
            <a:ext cx="2873691" cy="2098992"/>
          </a:xfrm>
          <a:custGeom>
            <a:avLst/>
            <a:gdLst/>
            <a:ahLst/>
            <a:cxnLst/>
            <a:rect l="l" t="t" r="r" b="b"/>
            <a:pathLst>
              <a:path w="2873691" h="2098992">
                <a:moveTo>
                  <a:pt x="0" y="0"/>
                </a:moveTo>
                <a:lnTo>
                  <a:pt x="2873692" y="0"/>
                </a:lnTo>
                <a:lnTo>
                  <a:pt x="2873692" y="2098992"/>
                </a:lnTo>
                <a:lnTo>
                  <a:pt x="0" y="20989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358002">
            <a:off x="1871894" y="8750753"/>
            <a:ext cx="2456370" cy="2594757"/>
          </a:xfrm>
          <a:custGeom>
            <a:avLst/>
            <a:gdLst/>
            <a:ahLst/>
            <a:cxnLst/>
            <a:rect l="l" t="t" r="r" b="b"/>
            <a:pathLst>
              <a:path w="2456370" h="2594757">
                <a:moveTo>
                  <a:pt x="0" y="0"/>
                </a:moveTo>
                <a:lnTo>
                  <a:pt x="2456370" y="0"/>
                </a:lnTo>
                <a:lnTo>
                  <a:pt x="2456370" y="2594757"/>
                </a:lnTo>
                <a:lnTo>
                  <a:pt x="0" y="25947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8814497">
            <a:off x="15169170" y="1749237"/>
            <a:ext cx="4094800" cy="2274320"/>
          </a:xfrm>
          <a:custGeom>
            <a:avLst/>
            <a:gdLst/>
            <a:ahLst/>
            <a:cxnLst/>
            <a:rect l="l" t="t" r="r" b="b"/>
            <a:pathLst>
              <a:path w="4094800" h="2274320">
                <a:moveTo>
                  <a:pt x="0" y="0"/>
                </a:moveTo>
                <a:lnTo>
                  <a:pt x="4094800" y="0"/>
                </a:lnTo>
                <a:lnTo>
                  <a:pt x="4094800" y="2274320"/>
                </a:lnTo>
                <a:lnTo>
                  <a:pt x="0" y="2274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383098" y="923925"/>
            <a:ext cx="17904902" cy="8037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64"/>
              </a:lnSpc>
              <a:spcBef>
                <a:spcPct val="0"/>
              </a:spcBef>
            </a:pPr>
            <a:r>
              <a:rPr lang="en-US" sz="5689" b="1" dirty="0">
                <a:solidFill>
                  <a:srgbClr val="8F5B3D"/>
                </a:solidFill>
                <a:latin typeface="Nunito Bold"/>
                <a:ea typeface="Nunito Bold"/>
                <a:cs typeface="Nunito Bold"/>
                <a:sym typeface="Nunito Bold"/>
              </a:rPr>
              <a:t>Example</a:t>
            </a:r>
          </a:p>
          <a:p>
            <a:pPr algn="l">
              <a:lnSpc>
                <a:spcPts val="7964"/>
              </a:lnSpc>
              <a:spcBef>
                <a:spcPct val="0"/>
              </a:spcBef>
            </a:pPr>
            <a:r>
              <a:rPr lang="en-US" sz="5689" dirty="0">
                <a:solidFill>
                  <a:srgbClr val="8F5B3D"/>
                </a:solidFill>
                <a:latin typeface="Nunito"/>
                <a:ea typeface="Nunito"/>
                <a:cs typeface="Nunito"/>
                <a:sym typeface="Nunito"/>
              </a:rPr>
              <a:t>A: Our group suggests organizing a wildlife photography exhibition. It will allow students to showcase pictures of nature and endangered species.</a:t>
            </a:r>
          </a:p>
          <a:p>
            <a:pPr algn="l">
              <a:lnSpc>
                <a:spcPts val="7964"/>
              </a:lnSpc>
              <a:spcBef>
                <a:spcPct val="0"/>
              </a:spcBef>
            </a:pPr>
            <a:r>
              <a:rPr lang="en-US" sz="5689" dirty="0">
                <a:solidFill>
                  <a:srgbClr val="8F5B3D"/>
                </a:solidFill>
                <a:latin typeface="Nunito"/>
                <a:ea typeface="Nunito"/>
                <a:cs typeface="Nunito"/>
                <a:sym typeface="Nunito"/>
              </a:rPr>
              <a:t>B: This activity raises awareness by showing the beauty of wildlife and the need for conservation.</a:t>
            </a:r>
          </a:p>
          <a:p>
            <a:pPr algn="l">
              <a:lnSpc>
                <a:spcPts val="7964"/>
              </a:lnSpc>
              <a:spcBef>
                <a:spcPct val="0"/>
              </a:spcBef>
            </a:pPr>
            <a:r>
              <a:rPr lang="en-US" sz="5689" dirty="0">
                <a:solidFill>
                  <a:srgbClr val="8F5B3D"/>
                </a:solidFill>
                <a:latin typeface="Nunito"/>
                <a:ea typeface="Nunito"/>
                <a:cs typeface="Nunito"/>
                <a:sym typeface="Nunito"/>
              </a:rPr>
              <a:t>C: We also plan to donate part of the ticket sales to a local animal rescue center.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558153"/>
            <a:ext cx="18288000" cy="731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4"/>
              </a:lnSpc>
              <a:spcBef>
                <a:spcPct val="0"/>
              </a:spcBef>
            </a:pPr>
            <a:r>
              <a:rPr lang="en-US" sz="6289" b="1" dirty="0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Homework</a:t>
            </a:r>
          </a:p>
          <a:p>
            <a:pPr algn="l">
              <a:lnSpc>
                <a:spcPts val="8244"/>
              </a:lnSpc>
              <a:spcBef>
                <a:spcPct val="0"/>
              </a:spcBef>
            </a:pPr>
            <a:r>
              <a:rPr lang="en-US" sz="5889" b="1" dirty="0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- Write a short speech (100-150 words) about why wildlife conservation is important.</a:t>
            </a:r>
          </a:p>
          <a:p>
            <a:pPr algn="l">
              <a:lnSpc>
                <a:spcPts val="8244"/>
              </a:lnSpc>
              <a:spcBef>
                <a:spcPct val="0"/>
              </a:spcBef>
            </a:pPr>
            <a:r>
              <a:rPr lang="en-US" sz="5889" b="1" dirty="0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- Record yourself presenting the speech and submit it via email.</a:t>
            </a:r>
          </a:p>
          <a:p>
            <a:pPr algn="l">
              <a:lnSpc>
                <a:spcPts val="8244"/>
              </a:lnSpc>
              <a:spcBef>
                <a:spcPct val="0"/>
              </a:spcBef>
            </a:pPr>
            <a:r>
              <a:rPr lang="en-US" sz="5889" b="1" dirty="0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- Prepare for the next lesson Unit 8- Listening lesson.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7197" y="8584759"/>
            <a:ext cx="18682394" cy="3582984"/>
            <a:chOff x="0" y="0"/>
            <a:chExt cx="6350000" cy="1217828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FFCF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8814497">
            <a:off x="14947103" y="1935789"/>
            <a:ext cx="4094800" cy="2274320"/>
          </a:xfrm>
          <a:custGeom>
            <a:avLst/>
            <a:gdLst/>
            <a:ahLst/>
            <a:cxnLst/>
            <a:rect l="l" t="t" r="r" b="b"/>
            <a:pathLst>
              <a:path w="4094800" h="2274320">
                <a:moveTo>
                  <a:pt x="0" y="0"/>
                </a:moveTo>
                <a:lnTo>
                  <a:pt x="4094799" y="0"/>
                </a:lnTo>
                <a:lnTo>
                  <a:pt x="4094799" y="2274320"/>
                </a:lnTo>
                <a:lnTo>
                  <a:pt x="0" y="2274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6066120">
            <a:off x="15535764" y="-636313"/>
            <a:ext cx="3484721" cy="3780891"/>
          </a:xfrm>
          <a:custGeom>
            <a:avLst/>
            <a:gdLst/>
            <a:ahLst/>
            <a:cxnLst/>
            <a:rect l="l" t="t" r="r" b="b"/>
            <a:pathLst>
              <a:path w="3484721" h="3780891">
                <a:moveTo>
                  <a:pt x="0" y="0"/>
                </a:moveTo>
                <a:lnTo>
                  <a:pt x="3484721" y="0"/>
                </a:lnTo>
                <a:lnTo>
                  <a:pt x="3484721" y="3780891"/>
                </a:lnTo>
                <a:lnTo>
                  <a:pt x="0" y="37808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400000">
            <a:off x="4107867" y="-213510"/>
            <a:ext cx="1614731" cy="1370503"/>
          </a:xfrm>
          <a:custGeom>
            <a:avLst/>
            <a:gdLst/>
            <a:ahLst/>
            <a:cxnLst/>
            <a:rect l="l" t="t" r="r" b="b"/>
            <a:pathLst>
              <a:path w="1614731" h="1370503">
                <a:moveTo>
                  <a:pt x="0" y="0"/>
                </a:moveTo>
                <a:lnTo>
                  <a:pt x="1614731" y="0"/>
                </a:lnTo>
                <a:lnTo>
                  <a:pt x="1614731" y="1370503"/>
                </a:lnTo>
                <a:lnTo>
                  <a:pt x="0" y="13705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258085" y="-110032"/>
            <a:ext cx="2293803" cy="2586996"/>
          </a:xfrm>
          <a:custGeom>
            <a:avLst/>
            <a:gdLst/>
            <a:ahLst/>
            <a:cxnLst/>
            <a:rect l="l" t="t" r="r" b="b"/>
            <a:pathLst>
              <a:path w="2293803" h="2586996">
                <a:moveTo>
                  <a:pt x="0" y="0"/>
                </a:moveTo>
                <a:lnTo>
                  <a:pt x="2293803" y="0"/>
                </a:lnTo>
                <a:lnTo>
                  <a:pt x="2293803" y="2586996"/>
                </a:lnTo>
                <a:lnTo>
                  <a:pt x="0" y="25869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8823962">
            <a:off x="-113233" y="-285165"/>
            <a:ext cx="2624630" cy="2227654"/>
          </a:xfrm>
          <a:custGeom>
            <a:avLst/>
            <a:gdLst/>
            <a:ahLst/>
            <a:cxnLst/>
            <a:rect l="l" t="t" r="r" b="b"/>
            <a:pathLst>
              <a:path w="2624630" h="2227654">
                <a:moveTo>
                  <a:pt x="0" y="0"/>
                </a:moveTo>
                <a:lnTo>
                  <a:pt x="2624629" y="0"/>
                </a:lnTo>
                <a:lnTo>
                  <a:pt x="2624629" y="2227655"/>
                </a:lnTo>
                <a:lnTo>
                  <a:pt x="0" y="22276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8661873">
            <a:off x="238629" y="8513278"/>
            <a:ext cx="3521614" cy="2561974"/>
          </a:xfrm>
          <a:custGeom>
            <a:avLst/>
            <a:gdLst/>
            <a:ahLst/>
            <a:cxnLst/>
            <a:rect l="l" t="t" r="r" b="b"/>
            <a:pathLst>
              <a:path w="3521614" h="2561974">
                <a:moveTo>
                  <a:pt x="0" y="0"/>
                </a:moveTo>
                <a:lnTo>
                  <a:pt x="3521614" y="0"/>
                </a:lnTo>
                <a:lnTo>
                  <a:pt x="3521614" y="2561974"/>
                </a:lnTo>
                <a:lnTo>
                  <a:pt x="0" y="25619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13894">
            <a:off x="148655" y="6619319"/>
            <a:ext cx="2261294" cy="2000303"/>
          </a:xfrm>
          <a:custGeom>
            <a:avLst/>
            <a:gdLst/>
            <a:ahLst/>
            <a:cxnLst/>
            <a:rect l="l" t="t" r="r" b="b"/>
            <a:pathLst>
              <a:path w="2261294" h="2000303">
                <a:moveTo>
                  <a:pt x="0" y="0"/>
                </a:moveTo>
                <a:lnTo>
                  <a:pt x="2261295" y="0"/>
                </a:lnTo>
                <a:lnTo>
                  <a:pt x="2261295" y="2000303"/>
                </a:lnTo>
                <a:lnTo>
                  <a:pt x="0" y="20003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2457271">
            <a:off x="-720515" y="8238243"/>
            <a:ext cx="3017567" cy="2204081"/>
          </a:xfrm>
          <a:custGeom>
            <a:avLst/>
            <a:gdLst/>
            <a:ahLst/>
            <a:cxnLst/>
            <a:rect l="l" t="t" r="r" b="b"/>
            <a:pathLst>
              <a:path w="3017567" h="2204081">
                <a:moveTo>
                  <a:pt x="0" y="0"/>
                </a:moveTo>
                <a:lnTo>
                  <a:pt x="3017567" y="0"/>
                </a:lnTo>
                <a:lnTo>
                  <a:pt x="3017567" y="2204081"/>
                </a:lnTo>
                <a:lnTo>
                  <a:pt x="0" y="22040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3651282">
            <a:off x="16456254" y="7457331"/>
            <a:ext cx="3126293" cy="2274378"/>
          </a:xfrm>
          <a:custGeom>
            <a:avLst/>
            <a:gdLst/>
            <a:ahLst/>
            <a:cxnLst/>
            <a:rect l="l" t="t" r="r" b="b"/>
            <a:pathLst>
              <a:path w="3126293" h="2274378">
                <a:moveTo>
                  <a:pt x="0" y="0"/>
                </a:moveTo>
                <a:lnTo>
                  <a:pt x="3126293" y="0"/>
                </a:lnTo>
                <a:lnTo>
                  <a:pt x="3126293" y="2274378"/>
                </a:lnTo>
                <a:lnTo>
                  <a:pt x="0" y="22743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3029009">
            <a:off x="15619214" y="7390130"/>
            <a:ext cx="2007451" cy="1775758"/>
          </a:xfrm>
          <a:custGeom>
            <a:avLst/>
            <a:gdLst/>
            <a:ahLst/>
            <a:cxnLst/>
            <a:rect l="l" t="t" r="r" b="b"/>
            <a:pathLst>
              <a:path w="2007451" h="1775758">
                <a:moveTo>
                  <a:pt x="0" y="0"/>
                </a:moveTo>
                <a:lnTo>
                  <a:pt x="2007451" y="0"/>
                </a:lnTo>
                <a:lnTo>
                  <a:pt x="2007451" y="1775757"/>
                </a:lnTo>
                <a:lnTo>
                  <a:pt x="0" y="17757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4500371" y="7236058"/>
            <a:ext cx="1980649" cy="3141809"/>
          </a:xfrm>
          <a:custGeom>
            <a:avLst/>
            <a:gdLst/>
            <a:ahLst/>
            <a:cxnLst/>
            <a:rect l="l" t="t" r="r" b="b"/>
            <a:pathLst>
              <a:path w="1980649" h="3141809">
                <a:moveTo>
                  <a:pt x="0" y="0"/>
                </a:moveTo>
                <a:lnTo>
                  <a:pt x="1980649" y="0"/>
                </a:lnTo>
                <a:lnTo>
                  <a:pt x="1980649" y="3141809"/>
                </a:lnTo>
                <a:lnTo>
                  <a:pt x="0" y="31418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7467863">
            <a:off x="16131568" y="8638951"/>
            <a:ext cx="2678828" cy="1956661"/>
          </a:xfrm>
          <a:custGeom>
            <a:avLst/>
            <a:gdLst/>
            <a:ahLst/>
            <a:cxnLst/>
            <a:rect l="l" t="t" r="r" b="b"/>
            <a:pathLst>
              <a:path w="2678828" h="1956661">
                <a:moveTo>
                  <a:pt x="0" y="0"/>
                </a:moveTo>
                <a:lnTo>
                  <a:pt x="2678828" y="0"/>
                </a:lnTo>
                <a:lnTo>
                  <a:pt x="2678828" y="1956661"/>
                </a:lnTo>
                <a:lnTo>
                  <a:pt x="0" y="195666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0379145" y="8656498"/>
            <a:ext cx="2185259" cy="1587045"/>
          </a:xfrm>
          <a:custGeom>
            <a:avLst/>
            <a:gdLst/>
            <a:ahLst/>
            <a:cxnLst/>
            <a:rect l="l" t="t" r="r" b="b"/>
            <a:pathLst>
              <a:path w="2185259" h="1587045">
                <a:moveTo>
                  <a:pt x="0" y="0"/>
                </a:moveTo>
                <a:lnTo>
                  <a:pt x="2185259" y="0"/>
                </a:lnTo>
                <a:lnTo>
                  <a:pt x="2185259" y="1587044"/>
                </a:lnTo>
                <a:lnTo>
                  <a:pt x="0" y="158704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6142704">
            <a:off x="12139066" y="8658805"/>
            <a:ext cx="850675" cy="618866"/>
          </a:xfrm>
          <a:custGeom>
            <a:avLst/>
            <a:gdLst/>
            <a:ahLst/>
            <a:cxnLst/>
            <a:rect l="l" t="t" r="r" b="b"/>
            <a:pathLst>
              <a:path w="850675" h="618866">
                <a:moveTo>
                  <a:pt x="0" y="0"/>
                </a:moveTo>
                <a:lnTo>
                  <a:pt x="850675" y="0"/>
                </a:lnTo>
                <a:lnTo>
                  <a:pt x="850675" y="618866"/>
                </a:lnTo>
                <a:lnTo>
                  <a:pt x="0" y="61886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64483">
            <a:off x="9832857" y="8523372"/>
            <a:ext cx="778296" cy="566211"/>
          </a:xfrm>
          <a:custGeom>
            <a:avLst/>
            <a:gdLst/>
            <a:ahLst/>
            <a:cxnLst/>
            <a:rect l="l" t="t" r="r" b="b"/>
            <a:pathLst>
              <a:path w="778296" h="566211">
                <a:moveTo>
                  <a:pt x="0" y="0"/>
                </a:moveTo>
                <a:lnTo>
                  <a:pt x="778296" y="0"/>
                </a:lnTo>
                <a:lnTo>
                  <a:pt x="778296" y="566210"/>
                </a:lnTo>
                <a:lnTo>
                  <a:pt x="0" y="56621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1104777">
            <a:off x="2477602" y="8065930"/>
            <a:ext cx="2565493" cy="2598138"/>
          </a:xfrm>
          <a:custGeom>
            <a:avLst/>
            <a:gdLst/>
            <a:ahLst/>
            <a:cxnLst/>
            <a:rect l="l" t="t" r="r" b="b"/>
            <a:pathLst>
              <a:path w="2565493" h="2598138">
                <a:moveTo>
                  <a:pt x="0" y="0"/>
                </a:moveTo>
                <a:lnTo>
                  <a:pt x="2565493" y="0"/>
                </a:lnTo>
                <a:lnTo>
                  <a:pt x="2565493" y="2598138"/>
                </a:lnTo>
                <a:lnTo>
                  <a:pt x="0" y="259813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 b="-1333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2560659" y="3751356"/>
            <a:ext cx="13153293" cy="4764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40"/>
              </a:lnSpc>
            </a:pPr>
            <a:r>
              <a:rPr lang="en-US" sz="19816" b="1" dirty="0">
                <a:solidFill>
                  <a:srgbClr val="8F4B4B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THANK YOU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173723" y="2829603"/>
            <a:ext cx="14091178" cy="672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5"/>
              </a:lnSpc>
              <a:spcBef>
                <a:spcPct val="0"/>
              </a:spcBef>
            </a:pPr>
            <a:r>
              <a:rPr lang="en-US" sz="4985" b="1" u="none" spc="139" dirty="0">
                <a:solidFill>
                  <a:srgbClr val="34302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DO YOU HAVE ANY 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606761">
            <a:off x="-1807899" y="1295901"/>
            <a:ext cx="4927700" cy="2730767"/>
          </a:xfrm>
          <a:custGeom>
            <a:avLst/>
            <a:gdLst/>
            <a:ahLst/>
            <a:cxnLst/>
            <a:rect l="l" t="t" r="r" b="b"/>
            <a:pathLst>
              <a:path w="4927700" h="2730767">
                <a:moveTo>
                  <a:pt x="0" y="0"/>
                </a:moveTo>
                <a:lnTo>
                  <a:pt x="4927700" y="0"/>
                </a:lnTo>
                <a:lnTo>
                  <a:pt x="4927700" y="2730768"/>
                </a:lnTo>
                <a:lnTo>
                  <a:pt x="0" y="2730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942887">
            <a:off x="-554765" y="-45659"/>
            <a:ext cx="3487773" cy="2547528"/>
          </a:xfrm>
          <a:custGeom>
            <a:avLst/>
            <a:gdLst/>
            <a:ahLst/>
            <a:cxnLst/>
            <a:rect l="l" t="t" r="r" b="b"/>
            <a:pathLst>
              <a:path w="3487773" h="2547528">
                <a:moveTo>
                  <a:pt x="0" y="0"/>
                </a:moveTo>
                <a:lnTo>
                  <a:pt x="3487773" y="0"/>
                </a:lnTo>
                <a:lnTo>
                  <a:pt x="3487773" y="2547527"/>
                </a:lnTo>
                <a:lnTo>
                  <a:pt x="0" y="25475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3504291">
            <a:off x="14251135" y="-1094494"/>
            <a:ext cx="4084307" cy="2971333"/>
          </a:xfrm>
          <a:custGeom>
            <a:avLst/>
            <a:gdLst/>
            <a:ahLst/>
            <a:cxnLst/>
            <a:rect l="l" t="t" r="r" b="b"/>
            <a:pathLst>
              <a:path w="4084307" h="2971333">
                <a:moveTo>
                  <a:pt x="0" y="0"/>
                </a:moveTo>
                <a:lnTo>
                  <a:pt x="4084306" y="0"/>
                </a:lnTo>
                <a:lnTo>
                  <a:pt x="4084306" y="2971333"/>
                </a:lnTo>
                <a:lnTo>
                  <a:pt x="0" y="29713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184583">
            <a:off x="15820449" y="606130"/>
            <a:ext cx="2622610" cy="2319917"/>
          </a:xfrm>
          <a:custGeom>
            <a:avLst/>
            <a:gdLst/>
            <a:ahLst/>
            <a:cxnLst/>
            <a:rect l="l" t="t" r="r" b="b"/>
            <a:pathLst>
              <a:path w="2622610" h="2319917">
                <a:moveTo>
                  <a:pt x="0" y="0"/>
                </a:moveTo>
                <a:lnTo>
                  <a:pt x="2622610" y="0"/>
                </a:lnTo>
                <a:lnTo>
                  <a:pt x="2622610" y="2319917"/>
                </a:lnTo>
                <a:lnTo>
                  <a:pt x="0" y="23199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6976563">
            <a:off x="16473541" y="-400534"/>
            <a:ext cx="3037156" cy="2218389"/>
          </a:xfrm>
          <a:custGeom>
            <a:avLst/>
            <a:gdLst/>
            <a:ahLst/>
            <a:cxnLst/>
            <a:rect l="l" t="t" r="r" b="b"/>
            <a:pathLst>
              <a:path w="3037156" h="2218389">
                <a:moveTo>
                  <a:pt x="0" y="0"/>
                </a:moveTo>
                <a:lnTo>
                  <a:pt x="3037156" y="0"/>
                </a:lnTo>
                <a:lnTo>
                  <a:pt x="3037156" y="2218389"/>
                </a:lnTo>
                <a:lnTo>
                  <a:pt x="0" y="22183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162771">
            <a:off x="883236" y="-373993"/>
            <a:ext cx="2929127" cy="4336771"/>
          </a:xfrm>
          <a:custGeom>
            <a:avLst/>
            <a:gdLst/>
            <a:ahLst/>
            <a:cxnLst/>
            <a:rect l="l" t="t" r="r" b="b"/>
            <a:pathLst>
              <a:path w="2929127" h="4336771">
                <a:moveTo>
                  <a:pt x="0" y="0"/>
                </a:moveTo>
                <a:lnTo>
                  <a:pt x="2929128" y="0"/>
                </a:lnTo>
                <a:lnTo>
                  <a:pt x="2929128" y="4336771"/>
                </a:lnTo>
                <a:lnTo>
                  <a:pt x="0" y="43367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845985" y="2414145"/>
            <a:ext cx="1794254" cy="1717999"/>
          </a:xfrm>
          <a:custGeom>
            <a:avLst/>
            <a:gdLst/>
            <a:ahLst/>
            <a:cxnLst/>
            <a:rect l="l" t="t" r="r" b="b"/>
            <a:pathLst>
              <a:path w="1794254" h="1717999">
                <a:moveTo>
                  <a:pt x="0" y="0"/>
                </a:moveTo>
                <a:lnTo>
                  <a:pt x="1794254" y="0"/>
                </a:lnTo>
                <a:lnTo>
                  <a:pt x="1794254" y="1717999"/>
                </a:lnTo>
                <a:lnTo>
                  <a:pt x="0" y="17179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05727" y="4696307"/>
            <a:ext cx="1735504" cy="1661745"/>
          </a:xfrm>
          <a:custGeom>
            <a:avLst/>
            <a:gdLst/>
            <a:ahLst/>
            <a:cxnLst/>
            <a:rect l="l" t="t" r="r" b="b"/>
            <a:pathLst>
              <a:path w="1735504" h="1661745">
                <a:moveTo>
                  <a:pt x="0" y="0"/>
                </a:moveTo>
                <a:lnTo>
                  <a:pt x="1735504" y="0"/>
                </a:lnTo>
                <a:lnTo>
                  <a:pt x="1735504" y="1661745"/>
                </a:lnTo>
                <a:lnTo>
                  <a:pt x="0" y="16617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3744098">
            <a:off x="-469877" y="8194949"/>
            <a:ext cx="3452289" cy="2511540"/>
          </a:xfrm>
          <a:custGeom>
            <a:avLst/>
            <a:gdLst/>
            <a:ahLst/>
            <a:cxnLst/>
            <a:rect l="l" t="t" r="r" b="b"/>
            <a:pathLst>
              <a:path w="3452289" h="2511540">
                <a:moveTo>
                  <a:pt x="0" y="0"/>
                </a:moveTo>
                <a:lnTo>
                  <a:pt x="3452289" y="0"/>
                </a:lnTo>
                <a:lnTo>
                  <a:pt x="3452289" y="2511540"/>
                </a:lnTo>
                <a:lnTo>
                  <a:pt x="0" y="25115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358002">
            <a:off x="1629220" y="8755480"/>
            <a:ext cx="2058975" cy="2174973"/>
          </a:xfrm>
          <a:custGeom>
            <a:avLst/>
            <a:gdLst/>
            <a:ahLst/>
            <a:cxnLst/>
            <a:rect l="l" t="t" r="r" b="b"/>
            <a:pathLst>
              <a:path w="2058975" h="2174973">
                <a:moveTo>
                  <a:pt x="0" y="0"/>
                </a:moveTo>
                <a:lnTo>
                  <a:pt x="2058974" y="0"/>
                </a:lnTo>
                <a:lnTo>
                  <a:pt x="2058974" y="2174973"/>
                </a:lnTo>
                <a:lnTo>
                  <a:pt x="0" y="217497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3651282">
            <a:off x="15686164" y="8013740"/>
            <a:ext cx="3536054" cy="2572479"/>
          </a:xfrm>
          <a:custGeom>
            <a:avLst/>
            <a:gdLst/>
            <a:ahLst/>
            <a:cxnLst/>
            <a:rect l="l" t="t" r="r" b="b"/>
            <a:pathLst>
              <a:path w="3536054" h="2572479">
                <a:moveTo>
                  <a:pt x="0" y="0"/>
                </a:moveTo>
                <a:lnTo>
                  <a:pt x="3536055" y="0"/>
                </a:lnTo>
                <a:lnTo>
                  <a:pt x="3536055" y="2572479"/>
                </a:lnTo>
                <a:lnTo>
                  <a:pt x="0" y="25724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3029009">
            <a:off x="14717329" y="8232372"/>
            <a:ext cx="2270567" cy="2008505"/>
          </a:xfrm>
          <a:custGeom>
            <a:avLst/>
            <a:gdLst/>
            <a:ahLst/>
            <a:cxnLst/>
            <a:rect l="l" t="t" r="r" b="b"/>
            <a:pathLst>
              <a:path w="2270567" h="2008505">
                <a:moveTo>
                  <a:pt x="0" y="0"/>
                </a:moveTo>
                <a:lnTo>
                  <a:pt x="2270566" y="0"/>
                </a:lnTo>
                <a:lnTo>
                  <a:pt x="2270566" y="2008505"/>
                </a:lnTo>
                <a:lnTo>
                  <a:pt x="0" y="20085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905727" y="6653518"/>
            <a:ext cx="1752980" cy="1678478"/>
          </a:xfrm>
          <a:custGeom>
            <a:avLst/>
            <a:gdLst/>
            <a:ahLst/>
            <a:cxnLst/>
            <a:rect l="l" t="t" r="r" b="b"/>
            <a:pathLst>
              <a:path w="1752980" h="1678478">
                <a:moveTo>
                  <a:pt x="0" y="0"/>
                </a:moveTo>
                <a:lnTo>
                  <a:pt x="1752980" y="0"/>
                </a:lnTo>
                <a:lnTo>
                  <a:pt x="1752980" y="1678478"/>
                </a:lnTo>
                <a:lnTo>
                  <a:pt x="0" y="16784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905727" y="2935216"/>
            <a:ext cx="1680095" cy="1608691"/>
          </a:xfrm>
          <a:custGeom>
            <a:avLst/>
            <a:gdLst/>
            <a:ahLst/>
            <a:cxnLst/>
            <a:rect l="l" t="t" r="r" b="b"/>
            <a:pathLst>
              <a:path w="1680095" h="1608691">
                <a:moveTo>
                  <a:pt x="0" y="0"/>
                </a:moveTo>
                <a:lnTo>
                  <a:pt x="1680095" y="0"/>
                </a:lnTo>
                <a:lnTo>
                  <a:pt x="1680095" y="1608691"/>
                </a:lnTo>
                <a:lnTo>
                  <a:pt x="0" y="16086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7467863">
            <a:off x="15180784" y="9488468"/>
            <a:ext cx="2629466" cy="1920606"/>
          </a:xfrm>
          <a:custGeom>
            <a:avLst/>
            <a:gdLst/>
            <a:ahLst/>
            <a:cxnLst/>
            <a:rect l="l" t="t" r="r" b="b"/>
            <a:pathLst>
              <a:path w="2629466" h="1920606">
                <a:moveTo>
                  <a:pt x="0" y="0"/>
                </a:moveTo>
                <a:lnTo>
                  <a:pt x="2629467" y="0"/>
                </a:lnTo>
                <a:lnTo>
                  <a:pt x="2629467" y="1920606"/>
                </a:lnTo>
                <a:lnTo>
                  <a:pt x="0" y="19206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658707" y="1215589"/>
            <a:ext cx="14374555" cy="1250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52"/>
              </a:lnSpc>
              <a:spcBef>
                <a:spcPct val="0"/>
              </a:spcBef>
            </a:pPr>
            <a:r>
              <a:rPr lang="en-US" sz="9600" b="1" u="none" dirty="0">
                <a:solidFill>
                  <a:srgbClr val="8F4B4B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TABLE OF CONTENTS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89122" y="4857122"/>
            <a:ext cx="1158678" cy="96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64"/>
              </a:lnSpc>
            </a:pPr>
            <a:r>
              <a:rPr lang="en-US" sz="5689" b="1" dirty="0">
                <a:solidFill>
                  <a:srgbClr val="5C493E"/>
                </a:solidFill>
                <a:latin typeface="Nunito Bold"/>
                <a:ea typeface="Nunito Bold"/>
                <a:cs typeface="Nunito Bold"/>
                <a:sym typeface="Nunito Bold"/>
              </a:rPr>
              <a:t>02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32417" y="2734869"/>
            <a:ext cx="1098762" cy="962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62"/>
              </a:lnSpc>
            </a:pPr>
            <a:r>
              <a:rPr lang="en-US" sz="5616" b="1" dirty="0">
                <a:solidFill>
                  <a:srgbClr val="5C493E"/>
                </a:solidFill>
                <a:latin typeface="Nunito Bold"/>
                <a:ea typeface="Nunito Bold"/>
                <a:cs typeface="Nunito Bold"/>
                <a:sym typeface="Nunito Bold"/>
              </a:rPr>
              <a:t>04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86968" y="3249758"/>
            <a:ext cx="917613" cy="96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64"/>
              </a:lnSpc>
            </a:pPr>
            <a:r>
              <a:rPr lang="en-US" sz="5689" b="1" dirty="0">
                <a:solidFill>
                  <a:srgbClr val="5C493E"/>
                </a:solidFill>
                <a:latin typeface="Nunito Bold"/>
                <a:ea typeface="Nunito Bold"/>
                <a:cs typeface="Nunito Bold"/>
                <a:sym typeface="Nunito Bold"/>
              </a:rPr>
              <a:t>01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168824" y="3059041"/>
            <a:ext cx="5213360" cy="873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67"/>
              </a:lnSpc>
            </a:pPr>
            <a:r>
              <a:rPr lang="en-US" sz="6601" b="1" dirty="0">
                <a:solidFill>
                  <a:srgbClr val="737373"/>
                </a:solidFill>
                <a:latin typeface="Nunito Bold"/>
                <a:ea typeface="Nunito Bold"/>
                <a:cs typeface="Nunito Bold"/>
                <a:sym typeface="Nunito Bold"/>
              </a:rPr>
              <a:t>Warm-up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67957" y="6967652"/>
            <a:ext cx="1118447" cy="96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64"/>
              </a:lnSpc>
            </a:pPr>
            <a:r>
              <a:rPr lang="en-US" sz="5689" b="1" dirty="0">
                <a:solidFill>
                  <a:srgbClr val="5C493E"/>
                </a:solidFill>
                <a:latin typeface="Nunito Bold"/>
                <a:ea typeface="Nunito Bold"/>
                <a:cs typeface="Nunito Bold"/>
                <a:sym typeface="Nunito Bold"/>
              </a:rPr>
              <a:t>03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294132" y="7151212"/>
            <a:ext cx="6678366" cy="167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65"/>
              </a:lnSpc>
            </a:pPr>
            <a:r>
              <a:rPr lang="en-US" sz="6401" b="1" dirty="0">
                <a:solidFill>
                  <a:srgbClr val="737373"/>
                </a:solidFill>
                <a:latin typeface="Nunito Bold"/>
                <a:ea typeface="Nunito Bold"/>
                <a:cs typeface="Nunito Bold"/>
                <a:sym typeface="Nunito Bold"/>
              </a:rPr>
              <a:t>While-Speaking </a:t>
            </a:r>
          </a:p>
          <a:p>
            <a:pPr algn="l">
              <a:lnSpc>
                <a:spcPts val="6465"/>
              </a:lnSpc>
            </a:pPr>
            <a:r>
              <a:rPr lang="en-US" sz="6401" b="1" dirty="0">
                <a:solidFill>
                  <a:srgbClr val="737373"/>
                </a:solidFill>
                <a:latin typeface="Nunito Bold"/>
                <a:ea typeface="Nunito Bold"/>
                <a:cs typeface="Nunito Bold"/>
                <a:sym typeface="Nunito Bold"/>
              </a:rPr>
              <a:t>group discussion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527056" y="4236919"/>
            <a:ext cx="5142529" cy="2416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63"/>
              </a:lnSpc>
            </a:pPr>
            <a:r>
              <a:rPr lang="en-US" sz="6201" b="1" dirty="0">
                <a:solidFill>
                  <a:srgbClr val="737373"/>
                </a:solidFill>
                <a:latin typeface="Nunito Bold"/>
                <a:ea typeface="Nunito Bold"/>
                <a:cs typeface="Nunito Bold"/>
                <a:sym typeface="Nunito Bold"/>
              </a:rPr>
              <a:t>Pre-Speaking </a:t>
            </a:r>
          </a:p>
          <a:p>
            <a:pPr algn="l">
              <a:lnSpc>
                <a:spcPts val="6263"/>
              </a:lnSpc>
            </a:pPr>
            <a:r>
              <a:rPr lang="en-US" sz="6201" b="1" dirty="0">
                <a:solidFill>
                  <a:srgbClr val="737373"/>
                </a:solidFill>
                <a:latin typeface="Nunito Bold"/>
                <a:ea typeface="Nunito Bold"/>
                <a:cs typeface="Nunito Bold"/>
                <a:sym typeface="Nunito Bold"/>
              </a:rPr>
              <a:t>vocab and ranking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976082" y="5533769"/>
            <a:ext cx="5478109" cy="169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66"/>
              </a:lnSpc>
            </a:pPr>
            <a:r>
              <a:rPr lang="en-US" sz="6501" b="1" dirty="0">
                <a:solidFill>
                  <a:srgbClr val="737373"/>
                </a:solidFill>
                <a:latin typeface="Nunito Bold"/>
                <a:ea typeface="Nunito Bold"/>
                <a:cs typeface="Nunito Bold"/>
                <a:sym typeface="Nunito Bold"/>
              </a:rPr>
              <a:t>Wrap-up - reflection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024681" y="2579950"/>
            <a:ext cx="6006585" cy="2528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66"/>
              </a:lnSpc>
            </a:pPr>
            <a:r>
              <a:rPr lang="en-US" sz="6501" b="1" dirty="0">
                <a:solidFill>
                  <a:srgbClr val="737373"/>
                </a:solidFill>
                <a:latin typeface="Nunito Bold"/>
                <a:ea typeface="Nunito Bold"/>
                <a:cs typeface="Nunito Bold"/>
                <a:sym typeface="Nunito Bold"/>
              </a:rPr>
              <a:t>Post-Speaking</a:t>
            </a:r>
          </a:p>
          <a:p>
            <a:pPr algn="l">
              <a:lnSpc>
                <a:spcPts val="6566"/>
              </a:lnSpc>
            </a:pPr>
            <a:r>
              <a:rPr lang="en-US" sz="6501" b="1" dirty="0">
                <a:solidFill>
                  <a:srgbClr val="737373"/>
                </a:solidFill>
                <a:latin typeface="Nunito Bold"/>
                <a:ea typeface="Nunito Bold"/>
                <a:cs typeface="Nunito Bold"/>
                <a:sym typeface="Nunito Bold"/>
              </a:rPr>
              <a:t> Presentation &amp; Voting</a:t>
            </a:r>
          </a:p>
        </p:txBody>
      </p:sp>
      <p:sp>
        <p:nvSpPr>
          <p:cNvPr id="27" name="Freeform 27"/>
          <p:cNvSpPr/>
          <p:nvPr/>
        </p:nvSpPr>
        <p:spPr>
          <a:xfrm>
            <a:off x="9722403" y="5143500"/>
            <a:ext cx="1977454" cy="1893412"/>
          </a:xfrm>
          <a:custGeom>
            <a:avLst/>
            <a:gdLst/>
            <a:ahLst/>
            <a:cxnLst/>
            <a:rect l="l" t="t" r="r" b="b"/>
            <a:pathLst>
              <a:path w="1977454" h="1893412">
                <a:moveTo>
                  <a:pt x="0" y="0"/>
                </a:moveTo>
                <a:lnTo>
                  <a:pt x="1977454" y="0"/>
                </a:lnTo>
                <a:lnTo>
                  <a:pt x="1977454" y="1893412"/>
                </a:lnTo>
                <a:lnTo>
                  <a:pt x="0" y="18934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10222992" y="5683598"/>
            <a:ext cx="917613" cy="96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64"/>
              </a:lnSpc>
            </a:pPr>
            <a:r>
              <a:rPr lang="en-US" sz="5689" b="1" dirty="0">
                <a:solidFill>
                  <a:srgbClr val="5C493E"/>
                </a:solidFill>
                <a:latin typeface="Nunito Bold"/>
                <a:ea typeface="Nunito Bold"/>
                <a:cs typeface="Nunito Bold"/>
                <a:sym typeface="Nunito Bold"/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63623" y="6183770"/>
            <a:ext cx="7870340" cy="4255630"/>
          </a:xfrm>
          <a:custGeom>
            <a:avLst/>
            <a:gdLst/>
            <a:ahLst/>
            <a:cxnLst/>
            <a:rect l="l" t="t" r="r" b="b"/>
            <a:pathLst>
              <a:path w="7870340" h="4255630">
                <a:moveTo>
                  <a:pt x="0" y="0"/>
                </a:moveTo>
                <a:lnTo>
                  <a:pt x="7870340" y="0"/>
                </a:lnTo>
                <a:lnTo>
                  <a:pt x="7870340" y="4255630"/>
                </a:lnTo>
                <a:lnTo>
                  <a:pt x="0" y="4255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1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3651282">
            <a:off x="15420354" y="6735578"/>
            <a:ext cx="4332664" cy="3152013"/>
          </a:xfrm>
          <a:custGeom>
            <a:avLst/>
            <a:gdLst/>
            <a:ahLst/>
            <a:cxnLst/>
            <a:rect l="l" t="t" r="r" b="b"/>
            <a:pathLst>
              <a:path w="4332664" h="3152013">
                <a:moveTo>
                  <a:pt x="0" y="0"/>
                </a:moveTo>
                <a:lnTo>
                  <a:pt x="4332665" y="0"/>
                </a:lnTo>
                <a:lnTo>
                  <a:pt x="4332665" y="3152013"/>
                </a:lnTo>
                <a:lnTo>
                  <a:pt x="0" y="31520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8814497">
            <a:off x="14947103" y="1935789"/>
            <a:ext cx="4094800" cy="2274320"/>
          </a:xfrm>
          <a:custGeom>
            <a:avLst/>
            <a:gdLst/>
            <a:ahLst/>
            <a:cxnLst/>
            <a:rect l="l" t="t" r="r" b="b"/>
            <a:pathLst>
              <a:path w="4094800" h="2274320">
                <a:moveTo>
                  <a:pt x="0" y="0"/>
                </a:moveTo>
                <a:lnTo>
                  <a:pt x="4094799" y="0"/>
                </a:lnTo>
                <a:lnTo>
                  <a:pt x="4094799" y="2274320"/>
                </a:lnTo>
                <a:lnTo>
                  <a:pt x="0" y="22743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6066120">
            <a:off x="15535764" y="-636313"/>
            <a:ext cx="3484721" cy="3780891"/>
          </a:xfrm>
          <a:custGeom>
            <a:avLst/>
            <a:gdLst/>
            <a:ahLst/>
            <a:cxnLst/>
            <a:rect l="l" t="t" r="r" b="b"/>
            <a:pathLst>
              <a:path w="3484721" h="3780891">
                <a:moveTo>
                  <a:pt x="0" y="0"/>
                </a:moveTo>
                <a:lnTo>
                  <a:pt x="3484721" y="0"/>
                </a:lnTo>
                <a:lnTo>
                  <a:pt x="3484721" y="3780891"/>
                </a:lnTo>
                <a:lnTo>
                  <a:pt x="0" y="37808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785031" y="409273"/>
            <a:ext cx="12072962" cy="1350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048"/>
              </a:lnSpc>
              <a:spcBef>
                <a:spcPct val="0"/>
              </a:spcBef>
            </a:pPr>
            <a:r>
              <a:rPr lang="en-US" sz="10400" b="1" dirty="0">
                <a:solidFill>
                  <a:srgbClr val="8F4B4B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WARM-UP</a:t>
            </a:r>
          </a:p>
        </p:txBody>
      </p:sp>
      <p:sp>
        <p:nvSpPr>
          <p:cNvPr id="7" name="Freeform 7"/>
          <p:cNvSpPr/>
          <p:nvPr/>
        </p:nvSpPr>
        <p:spPr>
          <a:xfrm rot="5400000">
            <a:off x="3072316" y="-263098"/>
            <a:ext cx="1425430" cy="1209834"/>
          </a:xfrm>
          <a:custGeom>
            <a:avLst/>
            <a:gdLst/>
            <a:ahLst/>
            <a:cxnLst/>
            <a:rect l="l" t="t" r="r" b="b"/>
            <a:pathLst>
              <a:path w="1425430" h="1209834">
                <a:moveTo>
                  <a:pt x="0" y="0"/>
                </a:moveTo>
                <a:lnTo>
                  <a:pt x="1425430" y="0"/>
                </a:lnTo>
                <a:lnTo>
                  <a:pt x="1425430" y="1209834"/>
                </a:lnTo>
                <a:lnTo>
                  <a:pt x="0" y="12098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39391" y="-171751"/>
            <a:ext cx="2024893" cy="2283713"/>
          </a:xfrm>
          <a:custGeom>
            <a:avLst/>
            <a:gdLst/>
            <a:ahLst/>
            <a:cxnLst/>
            <a:rect l="l" t="t" r="r" b="b"/>
            <a:pathLst>
              <a:path w="2024893" h="2283713">
                <a:moveTo>
                  <a:pt x="0" y="0"/>
                </a:moveTo>
                <a:lnTo>
                  <a:pt x="2024893" y="0"/>
                </a:lnTo>
                <a:lnTo>
                  <a:pt x="2024893" y="2283714"/>
                </a:lnTo>
                <a:lnTo>
                  <a:pt x="0" y="22837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8823962">
            <a:off x="-653929" y="-326352"/>
            <a:ext cx="2316935" cy="1966498"/>
          </a:xfrm>
          <a:custGeom>
            <a:avLst/>
            <a:gdLst/>
            <a:ahLst/>
            <a:cxnLst/>
            <a:rect l="l" t="t" r="r" b="b"/>
            <a:pathLst>
              <a:path w="2316935" h="1966498">
                <a:moveTo>
                  <a:pt x="0" y="0"/>
                </a:moveTo>
                <a:lnTo>
                  <a:pt x="2316935" y="0"/>
                </a:lnTo>
                <a:lnTo>
                  <a:pt x="2316935" y="1966499"/>
                </a:lnTo>
                <a:lnTo>
                  <a:pt x="0" y="19664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39391" y="5143500"/>
            <a:ext cx="6060126" cy="4815195"/>
          </a:xfrm>
          <a:custGeom>
            <a:avLst/>
            <a:gdLst/>
            <a:ahLst/>
            <a:cxnLst/>
            <a:rect l="l" t="t" r="r" b="b"/>
            <a:pathLst>
              <a:path w="6060126" h="4815195">
                <a:moveTo>
                  <a:pt x="0" y="0"/>
                </a:moveTo>
                <a:lnTo>
                  <a:pt x="6060125" y="0"/>
                </a:lnTo>
                <a:lnTo>
                  <a:pt x="6060125" y="4815195"/>
                </a:lnTo>
                <a:lnTo>
                  <a:pt x="0" y="481519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r="-23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499516" y="5143500"/>
            <a:ext cx="6404364" cy="4556117"/>
          </a:xfrm>
          <a:custGeom>
            <a:avLst/>
            <a:gdLst/>
            <a:ahLst/>
            <a:cxnLst/>
            <a:rect l="l" t="t" r="r" b="b"/>
            <a:pathLst>
              <a:path w="6404364" h="4556117">
                <a:moveTo>
                  <a:pt x="0" y="0"/>
                </a:moveTo>
                <a:lnTo>
                  <a:pt x="6404365" y="0"/>
                </a:lnTo>
                <a:lnTo>
                  <a:pt x="6404365" y="4556117"/>
                </a:lnTo>
                <a:lnTo>
                  <a:pt x="0" y="455611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7732" r="-5651" b="-203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1327767" y="656897"/>
            <a:ext cx="6618782" cy="3950974"/>
          </a:xfrm>
          <a:custGeom>
            <a:avLst/>
            <a:gdLst/>
            <a:ahLst/>
            <a:cxnLst/>
            <a:rect l="l" t="t" r="r" b="b"/>
            <a:pathLst>
              <a:path w="6618782" h="3950974">
                <a:moveTo>
                  <a:pt x="0" y="0"/>
                </a:moveTo>
                <a:lnTo>
                  <a:pt x="6618782" y="0"/>
                </a:lnTo>
                <a:lnTo>
                  <a:pt x="6618782" y="3950974"/>
                </a:lnTo>
                <a:lnTo>
                  <a:pt x="0" y="395097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r="-7695" b="-199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903881" y="5143500"/>
            <a:ext cx="4530082" cy="4443121"/>
          </a:xfrm>
          <a:custGeom>
            <a:avLst/>
            <a:gdLst/>
            <a:ahLst/>
            <a:cxnLst/>
            <a:rect l="l" t="t" r="r" b="b"/>
            <a:pathLst>
              <a:path w="4530082" h="4443121">
                <a:moveTo>
                  <a:pt x="0" y="0"/>
                </a:moveTo>
                <a:lnTo>
                  <a:pt x="4530082" y="0"/>
                </a:lnTo>
                <a:lnTo>
                  <a:pt x="4530082" y="4443121"/>
                </a:lnTo>
                <a:lnTo>
                  <a:pt x="0" y="444312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17102" t="-6611" r="-444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693332" y="1845263"/>
            <a:ext cx="9870291" cy="2286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5"/>
              </a:lnSpc>
            </a:pPr>
            <a:r>
              <a:rPr lang="en-US" sz="6069" b="1" dirty="0">
                <a:solidFill>
                  <a:srgbClr val="34302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What do these animals have in common?"</a:t>
            </a:r>
          </a:p>
          <a:p>
            <a:pPr algn="l">
              <a:lnSpc>
                <a:spcPts val="5705"/>
              </a:lnSpc>
            </a:pPr>
            <a:r>
              <a:rPr lang="en-US" sz="6069" b="1" dirty="0">
                <a:solidFill>
                  <a:srgbClr val="34302F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“Can you name them?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BAFF4F7-04BE-CE66-9A4B-29FFCF9271B8}"/>
              </a:ext>
            </a:extLst>
          </p:cNvPr>
          <p:cNvSpPr txBox="1"/>
          <p:nvPr/>
        </p:nvSpPr>
        <p:spPr>
          <a:xfrm>
            <a:off x="2209800" y="571500"/>
            <a:ext cx="140970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8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uggested answers: </a:t>
            </a:r>
            <a:endParaRPr lang="en-US" sz="80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8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1.They are </a:t>
            </a:r>
            <a:r>
              <a:rPr lang="en-US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at risk /endangered.</a:t>
            </a:r>
          </a:p>
          <a:p>
            <a:pPr indent="-1270"/>
            <a:r>
              <a:rPr lang="en-US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2.They are </a:t>
            </a:r>
            <a:r>
              <a:rPr lang="en-US" sz="80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Rhino, </a:t>
            </a:r>
            <a:r>
              <a:rPr lang="en-US" sz="8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Leopard, </a:t>
            </a:r>
            <a:r>
              <a:rPr lang="en-US" sz="8000" kern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Sea turtle, Elephant </a:t>
            </a:r>
            <a:endParaRPr lang="en-US" sz="80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8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8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F787ED-FDC3-6E18-4203-BB528B25C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90" y="5753100"/>
            <a:ext cx="3828620" cy="42309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AB08E1-3F74-C393-FEB3-8BB2B5642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3800" y="0"/>
            <a:ext cx="3334801" cy="3712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6DAE84-7EE7-4202-FE38-15EA0F825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0731" y="5340562"/>
            <a:ext cx="3974937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1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265910">
            <a:off x="-1121228" y="7147581"/>
            <a:ext cx="3600479" cy="1999766"/>
          </a:xfrm>
          <a:custGeom>
            <a:avLst/>
            <a:gdLst/>
            <a:ahLst/>
            <a:cxnLst/>
            <a:rect l="l" t="t" r="r" b="b"/>
            <a:pathLst>
              <a:path w="3600479" h="1999766">
                <a:moveTo>
                  <a:pt x="0" y="0"/>
                </a:moveTo>
                <a:lnTo>
                  <a:pt x="3600479" y="0"/>
                </a:lnTo>
                <a:lnTo>
                  <a:pt x="3600479" y="1999766"/>
                </a:lnTo>
                <a:lnTo>
                  <a:pt x="0" y="19997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368714">
            <a:off x="-311393" y="7674588"/>
            <a:ext cx="1980809" cy="2006014"/>
          </a:xfrm>
          <a:custGeom>
            <a:avLst/>
            <a:gdLst/>
            <a:ahLst/>
            <a:cxnLst/>
            <a:rect l="l" t="t" r="r" b="b"/>
            <a:pathLst>
              <a:path w="1980809" h="2006014">
                <a:moveTo>
                  <a:pt x="0" y="0"/>
                </a:moveTo>
                <a:lnTo>
                  <a:pt x="1980809" y="0"/>
                </a:lnTo>
                <a:lnTo>
                  <a:pt x="1980809" y="2006014"/>
                </a:lnTo>
                <a:lnTo>
                  <a:pt x="0" y="2006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1333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8814497">
            <a:off x="15235999" y="1759737"/>
            <a:ext cx="3833172" cy="2129007"/>
          </a:xfrm>
          <a:custGeom>
            <a:avLst/>
            <a:gdLst/>
            <a:ahLst/>
            <a:cxnLst/>
            <a:rect l="l" t="t" r="r" b="b"/>
            <a:pathLst>
              <a:path w="3833172" h="2129007">
                <a:moveTo>
                  <a:pt x="0" y="0"/>
                </a:moveTo>
                <a:lnTo>
                  <a:pt x="3833172" y="0"/>
                </a:lnTo>
                <a:lnTo>
                  <a:pt x="3833172" y="2129008"/>
                </a:lnTo>
                <a:lnTo>
                  <a:pt x="0" y="2129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6066120">
            <a:off x="15787049" y="-648026"/>
            <a:ext cx="3262073" cy="3539320"/>
          </a:xfrm>
          <a:custGeom>
            <a:avLst/>
            <a:gdLst/>
            <a:ahLst/>
            <a:cxnLst/>
            <a:rect l="l" t="t" r="r" b="b"/>
            <a:pathLst>
              <a:path w="3262073" h="3539320">
                <a:moveTo>
                  <a:pt x="0" y="0"/>
                </a:moveTo>
                <a:lnTo>
                  <a:pt x="3262073" y="0"/>
                </a:lnTo>
                <a:lnTo>
                  <a:pt x="3262073" y="3539319"/>
                </a:lnTo>
                <a:lnTo>
                  <a:pt x="0" y="35393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609959">
            <a:off x="-753172" y="-318098"/>
            <a:ext cx="3264070" cy="5143500"/>
          </a:xfrm>
          <a:custGeom>
            <a:avLst/>
            <a:gdLst/>
            <a:ahLst/>
            <a:cxnLst/>
            <a:rect l="l" t="t" r="r" b="b"/>
            <a:pathLst>
              <a:path w="3264070" h="5143500">
                <a:moveTo>
                  <a:pt x="0" y="0"/>
                </a:moveTo>
                <a:lnTo>
                  <a:pt x="3264070" y="0"/>
                </a:lnTo>
                <a:lnTo>
                  <a:pt x="326407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22525" t="-1029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28700" y="2824241"/>
            <a:ext cx="5762994" cy="4750088"/>
          </a:xfrm>
          <a:custGeom>
            <a:avLst/>
            <a:gdLst/>
            <a:ahLst/>
            <a:cxnLst/>
            <a:rect l="l" t="t" r="r" b="b"/>
            <a:pathLst>
              <a:path w="5762994" h="4750088">
                <a:moveTo>
                  <a:pt x="0" y="0"/>
                </a:moveTo>
                <a:lnTo>
                  <a:pt x="5762994" y="0"/>
                </a:lnTo>
                <a:lnTo>
                  <a:pt x="5762994" y="4750088"/>
                </a:lnTo>
                <a:lnTo>
                  <a:pt x="0" y="475008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064" r="-26887" b="-106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926136" y="2827534"/>
            <a:ext cx="5590198" cy="4746795"/>
          </a:xfrm>
          <a:custGeom>
            <a:avLst/>
            <a:gdLst/>
            <a:ahLst/>
            <a:cxnLst/>
            <a:rect l="l" t="t" r="r" b="b"/>
            <a:pathLst>
              <a:path w="5590198" h="4746795">
                <a:moveTo>
                  <a:pt x="0" y="0"/>
                </a:moveTo>
                <a:lnTo>
                  <a:pt x="5590198" y="0"/>
                </a:lnTo>
                <a:lnTo>
                  <a:pt x="5590198" y="4746795"/>
                </a:lnTo>
                <a:lnTo>
                  <a:pt x="0" y="474679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89" t="-1813" r="-18451" b="-181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2649684" y="2827534"/>
            <a:ext cx="5638316" cy="4750088"/>
          </a:xfrm>
          <a:custGeom>
            <a:avLst/>
            <a:gdLst/>
            <a:ahLst/>
            <a:cxnLst/>
            <a:rect l="l" t="t" r="r" b="b"/>
            <a:pathLst>
              <a:path w="5638316" h="4750088">
                <a:moveTo>
                  <a:pt x="0" y="0"/>
                </a:moveTo>
                <a:lnTo>
                  <a:pt x="5638316" y="0"/>
                </a:lnTo>
                <a:lnTo>
                  <a:pt x="5638316" y="4750089"/>
                </a:lnTo>
                <a:lnTo>
                  <a:pt x="0" y="475008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90934" t="-25242" r="-41015" b="-291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79011" y="-54524"/>
            <a:ext cx="18096812" cy="222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44"/>
              </a:lnSpc>
              <a:spcBef>
                <a:spcPct val="0"/>
              </a:spcBef>
            </a:pPr>
            <a:r>
              <a:rPr lang="en-US" sz="6389" b="1" dirty="0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Why are these animals at risk or endangered?/ What can people do to protect them?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33114" y="8288380"/>
            <a:ext cx="4754166" cy="96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64"/>
              </a:lnSpc>
              <a:spcBef>
                <a:spcPct val="0"/>
              </a:spcBef>
            </a:pPr>
            <a:r>
              <a:rPr lang="en-US" sz="5689" b="1" dirty="0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Deforestation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791694" y="8288380"/>
            <a:ext cx="3296841" cy="96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64"/>
              </a:lnSpc>
              <a:spcBef>
                <a:spcPct val="0"/>
              </a:spcBef>
            </a:pPr>
            <a:r>
              <a:rPr lang="en-US" sz="5689" b="1" dirty="0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 Poaching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906559" y="8288380"/>
            <a:ext cx="7381441" cy="96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64"/>
              </a:lnSpc>
              <a:spcBef>
                <a:spcPct val="0"/>
              </a:spcBef>
            </a:pPr>
            <a:r>
              <a:rPr lang="en-US" sz="5689" b="1" dirty="0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 habitat destruction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174982" y="-250696"/>
            <a:ext cx="1567889" cy="1330746"/>
          </a:xfrm>
          <a:custGeom>
            <a:avLst/>
            <a:gdLst/>
            <a:ahLst/>
            <a:cxnLst/>
            <a:rect l="l" t="t" r="r" b="b"/>
            <a:pathLst>
              <a:path w="1567889" h="1330746">
                <a:moveTo>
                  <a:pt x="0" y="0"/>
                </a:moveTo>
                <a:lnTo>
                  <a:pt x="1567889" y="0"/>
                </a:lnTo>
                <a:lnTo>
                  <a:pt x="1567889" y="1330746"/>
                </a:lnTo>
                <a:lnTo>
                  <a:pt x="0" y="13307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97197" y="8908894"/>
            <a:ext cx="18682394" cy="3582984"/>
            <a:chOff x="0" y="0"/>
            <a:chExt cx="6350000" cy="1217828"/>
          </a:xfrm>
        </p:grpSpPr>
        <p:sp>
          <p:nvSpPr>
            <p:cNvPr id="4" name="Freeform 4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5EFE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2282034">
            <a:off x="-556632" y="8350964"/>
            <a:ext cx="3452289" cy="2511540"/>
          </a:xfrm>
          <a:custGeom>
            <a:avLst/>
            <a:gdLst/>
            <a:ahLst/>
            <a:cxnLst/>
            <a:rect l="l" t="t" r="r" b="b"/>
            <a:pathLst>
              <a:path w="3452289" h="2511540">
                <a:moveTo>
                  <a:pt x="0" y="0"/>
                </a:moveTo>
                <a:lnTo>
                  <a:pt x="3452289" y="0"/>
                </a:lnTo>
                <a:lnTo>
                  <a:pt x="3452289" y="2511540"/>
                </a:lnTo>
                <a:lnTo>
                  <a:pt x="0" y="2511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1236502">
            <a:off x="1349372" y="8877526"/>
            <a:ext cx="2058975" cy="2174973"/>
          </a:xfrm>
          <a:custGeom>
            <a:avLst/>
            <a:gdLst/>
            <a:ahLst/>
            <a:cxnLst/>
            <a:rect l="l" t="t" r="r" b="b"/>
            <a:pathLst>
              <a:path w="2058975" h="2174973">
                <a:moveTo>
                  <a:pt x="0" y="0"/>
                </a:moveTo>
                <a:lnTo>
                  <a:pt x="2058975" y="0"/>
                </a:lnTo>
                <a:lnTo>
                  <a:pt x="2058975" y="2174974"/>
                </a:lnTo>
                <a:lnTo>
                  <a:pt x="0" y="2174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8173886" y="5403232"/>
            <a:ext cx="8755839" cy="3021467"/>
            <a:chOff x="0" y="0"/>
            <a:chExt cx="2539084" cy="8761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39084" cy="876188"/>
            </a:xfrm>
            <a:custGeom>
              <a:avLst/>
              <a:gdLst/>
              <a:ahLst/>
              <a:cxnLst/>
              <a:rect l="l" t="t" r="r" b="b"/>
              <a:pathLst>
                <a:path w="2539084" h="876188">
                  <a:moveTo>
                    <a:pt x="45094" y="0"/>
                  </a:moveTo>
                  <a:lnTo>
                    <a:pt x="2493990" y="0"/>
                  </a:lnTo>
                  <a:cubicBezTo>
                    <a:pt x="2518895" y="0"/>
                    <a:pt x="2539084" y="20189"/>
                    <a:pt x="2539084" y="45094"/>
                  </a:cubicBezTo>
                  <a:lnTo>
                    <a:pt x="2539084" y="831093"/>
                  </a:lnTo>
                  <a:cubicBezTo>
                    <a:pt x="2539084" y="843053"/>
                    <a:pt x="2534333" y="854523"/>
                    <a:pt x="2525876" y="862980"/>
                  </a:cubicBezTo>
                  <a:cubicBezTo>
                    <a:pt x="2517420" y="871437"/>
                    <a:pt x="2505950" y="876188"/>
                    <a:pt x="2493990" y="876188"/>
                  </a:cubicBezTo>
                  <a:lnTo>
                    <a:pt x="45094" y="876188"/>
                  </a:lnTo>
                  <a:cubicBezTo>
                    <a:pt x="33135" y="876188"/>
                    <a:pt x="21665" y="871437"/>
                    <a:pt x="13208" y="862980"/>
                  </a:cubicBezTo>
                  <a:cubicBezTo>
                    <a:pt x="4751" y="854523"/>
                    <a:pt x="0" y="843053"/>
                    <a:pt x="0" y="831093"/>
                  </a:cubicBezTo>
                  <a:lnTo>
                    <a:pt x="0" y="45094"/>
                  </a:lnTo>
                  <a:cubicBezTo>
                    <a:pt x="0" y="20189"/>
                    <a:pt x="20189" y="0"/>
                    <a:pt x="4509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539084" cy="9047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2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3651282">
            <a:off x="16453903" y="7939794"/>
            <a:ext cx="2823848" cy="2054349"/>
          </a:xfrm>
          <a:custGeom>
            <a:avLst/>
            <a:gdLst/>
            <a:ahLst/>
            <a:cxnLst/>
            <a:rect l="l" t="t" r="r" b="b"/>
            <a:pathLst>
              <a:path w="2823848" h="2054349">
                <a:moveTo>
                  <a:pt x="0" y="0"/>
                </a:moveTo>
                <a:lnTo>
                  <a:pt x="2823847" y="0"/>
                </a:lnTo>
                <a:lnTo>
                  <a:pt x="2823847" y="2054349"/>
                </a:lnTo>
                <a:lnTo>
                  <a:pt x="0" y="20543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3029009">
            <a:off x="15680203" y="8114391"/>
            <a:ext cx="1813246" cy="1603967"/>
          </a:xfrm>
          <a:custGeom>
            <a:avLst/>
            <a:gdLst/>
            <a:ahLst/>
            <a:cxnLst/>
            <a:rect l="l" t="t" r="r" b="b"/>
            <a:pathLst>
              <a:path w="1813246" h="1603967">
                <a:moveTo>
                  <a:pt x="0" y="0"/>
                </a:moveTo>
                <a:lnTo>
                  <a:pt x="1813245" y="0"/>
                </a:lnTo>
                <a:lnTo>
                  <a:pt x="1813245" y="1603967"/>
                </a:lnTo>
                <a:lnTo>
                  <a:pt x="0" y="16039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7467863">
            <a:off x="16050313" y="9117493"/>
            <a:ext cx="2099858" cy="1533771"/>
          </a:xfrm>
          <a:custGeom>
            <a:avLst/>
            <a:gdLst/>
            <a:ahLst/>
            <a:cxnLst/>
            <a:rect l="l" t="t" r="r" b="b"/>
            <a:pathLst>
              <a:path w="2099858" h="1533771">
                <a:moveTo>
                  <a:pt x="0" y="0"/>
                </a:moveTo>
                <a:lnTo>
                  <a:pt x="2099858" y="0"/>
                </a:lnTo>
                <a:lnTo>
                  <a:pt x="2099858" y="1533772"/>
                </a:lnTo>
                <a:lnTo>
                  <a:pt x="0" y="15337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5878678" y="242470"/>
            <a:ext cx="2447993" cy="1651375"/>
          </a:xfrm>
          <a:custGeom>
            <a:avLst/>
            <a:gdLst/>
            <a:ahLst/>
            <a:cxnLst/>
            <a:rect l="l" t="t" r="r" b="b"/>
            <a:pathLst>
              <a:path w="2447993" h="1651375">
                <a:moveTo>
                  <a:pt x="0" y="0"/>
                </a:moveTo>
                <a:lnTo>
                  <a:pt x="2447993" y="0"/>
                </a:lnTo>
                <a:lnTo>
                  <a:pt x="2447993" y="1651375"/>
                </a:lnTo>
                <a:lnTo>
                  <a:pt x="0" y="165137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240825" y="-285801"/>
            <a:ext cx="6895929" cy="2565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44"/>
              </a:lnSpc>
              <a:spcBef>
                <a:spcPct val="0"/>
              </a:spcBef>
            </a:pPr>
            <a:r>
              <a:rPr lang="en-US" sz="7389" b="1" dirty="0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2. PRE-SPEAKING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898754" y="661274"/>
            <a:ext cx="7492504" cy="96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64"/>
              </a:lnSpc>
              <a:spcBef>
                <a:spcPct val="0"/>
              </a:spcBef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6306193" y="281327"/>
            <a:ext cx="9974869" cy="1177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32"/>
              </a:lnSpc>
              <a:spcBef>
                <a:spcPct val="0"/>
              </a:spcBef>
            </a:pPr>
            <a:r>
              <a:rPr lang="en-US" sz="6880" b="1" dirty="0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Ranking the Activities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40825" y="2352630"/>
            <a:ext cx="18471485" cy="7254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4"/>
              </a:lnSpc>
              <a:spcBef>
                <a:spcPct val="0"/>
              </a:spcBef>
            </a:pPr>
            <a:r>
              <a:rPr lang="en-US" sz="5888" b="1" dirty="0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1.Organizing art or photography exhibitions of </a:t>
            </a:r>
            <a:r>
              <a:rPr lang="en-US" sz="5888" b="1" dirty="0" err="1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wildlif</a:t>
            </a:r>
            <a:endParaRPr lang="en-US" sz="5888" b="1" dirty="0">
              <a:solidFill>
                <a:srgbClr val="8F4B4B"/>
              </a:solidFill>
              <a:latin typeface="Nunito Bold"/>
              <a:ea typeface="Nunito Bold"/>
              <a:cs typeface="Nunito Bold"/>
              <a:sym typeface="Nunito Bold"/>
            </a:endParaRPr>
          </a:p>
          <a:p>
            <a:pPr algn="l">
              <a:lnSpc>
                <a:spcPts val="8244"/>
              </a:lnSpc>
              <a:spcBef>
                <a:spcPct val="0"/>
              </a:spcBef>
            </a:pPr>
            <a:r>
              <a:rPr lang="en-US" sz="5888" b="1" dirty="0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2.Volunteering to help local wildlife</a:t>
            </a:r>
          </a:p>
          <a:p>
            <a:pPr algn="l">
              <a:lnSpc>
                <a:spcPts val="8244"/>
              </a:lnSpc>
              <a:spcBef>
                <a:spcPct val="0"/>
              </a:spcBef>
            </a:pPr>
            <a:r>
              <a:rPr lang="en-US" sz="5888" b="1" dirty="0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3.Avoiding activities that may harm the ecosystem</a:t>
            </a:r>
          </a:p>
          <a:p>
            <a:pPr algn="l">
              <a:lnSpc>
                <a:spcPts val="8244"/>
              </a:lnSpc>
              <a:spcBef>
                <a:spcPct val="0"/>
              </a:spcBef>
            </a:pPr>
            <a:r>
              <a:rPr lang="en-US" sz="5888" b="1" dirty="0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4.Inviting guest speakers to talk about conservation</a:t>
            </a:r>
          </a:p>
          <a:p>
            <a:pPr algn="l">
              <a:lnSpc>
                <a:spcPts val="8244"/>
              </a:lnSpc>
              <a:spcBef>
                <a:spcPct val="0"/>
              </a:spcBef>
            </a:pPr>
            <a:r>
              <a:rPr lang="en-US" sz="5888" b="1" dirty="0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5.Watching documentaries about wildlife</a:t>
            </a:r>
          </a:p>
          <a:p>
            <a:pPr algn="l">
              <a:lnSpc>
                <a:spcPts val="8244"/>
              </a:lnSpc>
              <a:spcBef>
                <a:spcPct val="0"/>
              </a:spcBef>
            </a:pPr>
            <a:r>
              <a:rPr lang="en-US" sz="5888" b="1" dirty="0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6.Raising funds for endangered species</a:t>
            </a:r>
          </a:p>
          <a:p>
            <a:pPr algn="l">
              <a:lnSpc>
                <a:spcPts val="8244"/>
              </a:lnSpc>
              <a:spcBef>
                <a:spcPct val="0"/>
              </a:spcBef>
            </a:pPr>
            <a:r>
              <a:rPr lang="en-US" sz="5888" b="1" dirty="0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7.Holding writing and speaking competitions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814497">
            <a:off x="15683741" y="1434749"/>
            <a:ext cx="3605001" cy="2002278"/>
          </a:xfrm>
          <a:custGeom>
            <a:avLst/>
            <a:gdLst/>
            <a:ahLst/>
            <a:cxnLst/>
            <a:rect l="l" t="t" r="r" b="b"/>
            <a:pathLst>
              <a:path w="3605001" h="2002278">
                <a:moveTo>
                  <a:pt x="0" y="0"/>
                </a:moveTo>
                <a:lnTo>
                  <a:pt x="3605001" y="0"/>
                </a:lnTo>
                <a:lnTo>
                  <a:pt x="3605001" y="2002278"/>
                </a:lnTo>
                <a:lnTo>
                  <a:pt x="0" y="2002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6066120">
            <a:off x="16201989" y="-829692"/>
            <a:ext cx="3067897" cy="3328640"/>
          </a:xfrm>
          <a:custGeom>
            <a:avLst/>
            <a:gdLst/>
            <a:ahLst/>
            <a:cxnLst/>
            <a:rect l="l" t="t" r="r" b="b"/>
            <a:pathLst>
              <a:path w="3067897" h="3328640">
                <a:moveTo>
                  <a:pt x="0" y="0"/>
                </a:moveTo>
                <a:lnTo>
                  <a:pt x="3067897" y="0"/>
                </a:lnTo>
                <a:lnTo>
                  <a:pt x="3067897" y="3328641"/>
                </a:lnTo>
                <a:lnTo>
                  <a:pt x="0" y="33286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429128" y="3431526"/>
            <a:ext cx="9019430" cy="1552684"/>
            <a:chOff x="0" y="0"/>
            <a:chExt cx="3349770" cy="5766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49770" cy="576659"/>
            </a:xfrm>
            <a:custGeom>
              <a:avLst/>
              <a:gdLst/>
              <a:ahLst/>
              <a:cxnLst/>
              <a:rect l="l" t="t" r="r" b="b"/>
              <a:pathLst>
                <a:path w="3349770" h="576659">
                  <a:moveTo>
                    <a:pt x="43776" y="0"/>
                  </a:moveTo>
                  <a:lnTo>
                    <a:pt x="3305994" y="0"/>
                  </a:lnTo>
                  <a:cubicBezTo>
                    <a:pt x="3330171" y="0"/>
                    <a:pt x="3349770" y="19599"/>
                    <a:pt x="3349770" y="43776"/>
                  </a:cubicBezTo>
                  <a:lnTo>
                    <a:pt x="3349770" y="532883"/>
                  </a:lnTo>
                  <a:cubicBezTo>
                    <a:pt x="3349770" y="544493"/>
                    <a:pt x="3345158" y="555627"/>
                    <a:pt x="3336949" y="563837"/>
                  </a:cubicBezTo>
                  <a:cubicBezTo>
                    <a:pt x="3328739" y="572047"/>
                    <a:pt x="3317604" y="576659"/>
                    <a:pt x="3305994" y="576659"/>
                  </a:cubicBezTo>
                  <a:lnTo>
                    <a:pt x="43776" y="576659"/>
                  </a:lnTo>
                  <a:cubicBezTo>
                    <a:pt x="19599" y="576659"/>
                    <a:pt x="0" y="557060"/>
                    <a:pt x="0" y="532883"/>
                  </a:cubicBezTo>
                  <a:lnTo>
                    <a:pt x="0" y="43776"/>
                  </a:lnTo>
                  <a:cubicBezTo>
                    <a:pt x="0" y="32166"/>
                    <a:pt x="4612" y="21031"/>
                    <a:pt x="12822" y="12822"/>
                  </a:cubicBezTo>
                  <a:cubicBezTo>
                    <a:pt x="21031" y="4612"/>
                    <a:pt x="32166" y="0"/>
                    <a:pt x="4377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3349770" cy="6052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429128" y="5452555"/>
            <a:ext cx="9019430" cy="1552684"/>
            <a:chOff x="0" y="0"/>
            <a:chExt cx="3349770" cy="57665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49770" cy="576659"/>
            </a:xfrm>
            <a:custGeom>
              <a:avLst/>
              <a:gdLst/>
              <a:ahLst/>
              <a:cxnLst/>
              <a:rect l="l" t="t" r="r" b="b"/>
              <a:pathLst>
                <a:path w="3349770" h="576659">
                  <a:moveTo>
                    <a:pt x="43776" y="0"/>
                  </a:moveTo>
                  <a:lnTo>
                    <a:pt x="3305994" y="0"/>
                  </a:lnTo>
                  <a:cubicBezTo>
                    <a:pt x="3330171" y="0"/>
                    <a:pt x="3349770" y="19599"/>
                    <a:pt x="3349770" y="43776"/>
                  </a:cubicBezTo>
                  <a:lnTo>
                    <a:pt x="3349770" y="532883"/>
                  </a:lnTo>
                  <a:cubicBezTo>
                    <a:pt x="3349770" y="544493"/>
                    <a:pt x="3345158" y="555627"/>
                    <a:pt x="3336949" y="563837"/>
                  </a:cubicBezTo>
                  <a:cubicBezTo>
                    <a:pt x="3328739" y="572047"/>
                    <a:pt x="3317604" y="576659"/>
                    <a:pt x="3305994" y="576659"/>
                  </a:cubicBezTo>
                  <a:lnTo>
                    <a:pt x="43776" y="576659"/>
                  </a:lnTo>
                  <a:cubicBezTo>
                    <a:pt x="19599" y="576659"/>
                    <a:pt x="0" y="557060"/>
                    <a:pt x="0" y="532883"/>
                  </a:cubicBezTo>
                  <a:lnTo>
                    <a:pt x="0" y="43776"/>
                  </a:lnTo>
                  <a:cubicBezTo>
                    <a:pt x="0" y="32166"/>
                    <a:pt x="4612" y="21031"/>
                    <a:pt x="12822" y="12822"/>
                  </a:cubicBezTo>
                  <a:cubicBezTo>
                    <a:pt x="21031" y="4612"/>
                    <a:pt x="32166" y="0"/>
                    <a:pt x="4377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3349770" cy="6052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2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197197" y="9022942"/>
            <a:ext cx="18682394" cy="3582984"/>
            <a:chOff x="0" y="0"/>
            <a:chExt cx="6350000" cy="1217828"/>
          </a:xfrm>
        </p:grpSpPr>
        <p:sp>
          <p:nvSpPr>
            <p:cNvPr id="11" name="Freeform 11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5EFE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429128" y="7470258"/>
            <a:ext cx="9008998" cy="1552684"/>
            <a:chOff x="0" y="0"/>
            <a:chExt cx="3345896" cy="57665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345896" cy="576659"/>
            </a:xfrm>
            <a:custGeom>
              <a:avLst/>
              <a:gdLst/>
              <a:ahLst/>
              <a:cxnLst/>
              <a:rect l="l" t="t" r="r" b="b"/>
              <a:pathLst>
                <a:path w="3345896" h="576659">
                  <a:moveTo>
                    <a:pt x="43827" y="0"/>
                  </a:moveTo>
                  <a:lnTo>
                    <a:pt x="3302069" y="0"/>
                  </a:lnTo>
                  <a:cubicBezTo>
                    <a:pt x="3326274" y="0"/>
                    <a:pt x="3345896" y="19622"/>
                    <a:pt x="3345896" y="43827"/>
                  </a:cubicBezTo>
                  <a:lnTo>
                    <a:pt x="3345896" y="532832"/>
                  </a:lnTo>
                  <a:cubicBezTo>
                    <a:pt x="3345896" y="544456"/>
                    <a:pt x="3341278" y="555603"/>
                    <a:pt x="3333059" y="563822"/>
                  </a:cubicBezTo>
                  <a:cubicBezTo>
                    <a:pt x="3324840" y="572041"/>
                    <a:pt x="3313692" y="576659"/>
                    <a:pt x="3302069" y="576659"/>
                  </a:cubicBezTo>
                  <a:lnTo>
                    <a:pt x="43827" y="576659"/>
                  </a:lnTo>
                  <a:cubicBezTo>
                    <a:pt x="19622" y="576659"/>
                    <a:pt x="0" y="557037"/>
                    <a:pt x="0" y="532832"/>
                  </a:cubicBezTo>
                  <a:lnTo>
                    <a:pt x="0" y="43827"/>
                  </a:lnTo>
                  <a:cubicBezTo>
                    <a:pt x="0" y="19622"/>
                    <a:pt x="19622" y="0"/>
                    <a:pt x="4382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3345896" cy="6052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2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-3494124">
            <a:off x="14528237" y="7109907"/>
            <a:ext cx="3244215" cy="2869779"/>
          </a:xfrm>
          <a:custGeom>
            <a:avLst/>
            <a:gdLst/>
            <a:ahLst/>
            <a:cxnLst/>
            <a:rect l="l" t="t" r="r" b="b"/>
            <a:pathLst>
              <a:path w="3244215" h="2869779">
                <a:moveTo>
                  <a:pt x="0" y="0"/>
                </a:moveTo>
                <a:lnTo>
                  <a:pt x="3244215" y="0"/>
                </a:lnTo>
                <a:lnTo>
                  <a:pt x="3244215" y="2869778"/>
                </a:lnTo>
                <a:lnTo>
                  <a:pt x="0" y="28697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4894469">
            <a:off x="15955089" y="7830596"/>
            <a:ext cx="3845183" cy="2797371"/>
          </a:xfrm>
          <a:custGeom>
            <a:avLst/>
            <a:gdLst/>
            <a:ahLst/>
            <a:cxnLst/>
            <a:rect l="l" t="t" r="r" b="b"/>
            <a:pathLst>
              <a:path w="3845183" h="2797371">
                <a:moveTo>
                  <a:pt x="0" y="0"/>
                </a:moveTo>
                <a:lnTo>
                  <a:pt x="3845182" y="0"/>
                </a:lnTo>
                <a:lnTo>
                  <a:pt x="3845182" y="2797370"/>
                </a:lnTo>
                <a:lnTo>
                  <a:pt x="0" y="27973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7607212">
            <a:off x="14669242" y="8851679"/>
            <a:ext cx="2859340" cy="2088509"/>
          </a:xfrm>
          <a:custGeom>
            <a:avLst/>
            <a:gdLst/>
            <a:ahLst/>
            <a:cxnLst/>
            <a:rect l="l" t="t" r="r" b="b"/>
            <a:pathLst>
              <a:path w="2859340" h="2088509">
                <a:moveTo>
                  <a:pt x="0" y="0"/>
                </a:moveTo>
                <a:lnTo>
                  <a:pt x="2859340" y="0"/>
                </a:lnTo>
                <a:lnTo>
                  <a:pt x="2859340" y="2088509"/>
                </a:lnTo>
                <a:lnTo>
                  <a:pt x="0" y="20885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252202" y="1228725"/>
            <a:ext cx="13453988" cy="1154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7742"/>
              </a:lnSpc>
              <a:spcBef>
                <a:spcPct val="0"/>
              </a:spcBef>
            </a:pPr>
            <a:r>
              <a:rPr lang="en-US" sz="8899" dirty="0">
                <a:solidFill>
                  <a:srgbClr val="8F4B4B"/>
                </a:solidFill>
                <a:latin typeface="Poppins"/>
                <a:ea typeface="Poppins"/>
                <a:cs typeface="Poppins"/>
                <a:sym typeface="Poppins"/>
              </a:rPr>
              <a:t>JUSTIFICATION PHRASES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95924" y="3405812"/>
            <a:ext cx="16290317" cy="4818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98"/>
              </a:lnSpc>
              <a:spcBef>
                <a:spcPct val="0"/>
              </a:spcBef>
            </a:pPr>
            <a:r>
              <a:rPr lang="en-US" sz="6856" b="1" dirty="0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1. I think … is the most important because …</a:t>
            </a:r>
          </a:p>
          <a:p>
            <a:pPr algn="l">
              <a:lnSpc>
                <a:spcPts val="9598"/>
              </a:lnSpc>
              <a:spcBef>
                <a:spcPct val="0"/>
              </a:spcBef>
            </a:pPr>
            <a:r>
              <a:rPr lang="en-US" sz="6856" b="1" dirty="0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2. In my opinion, … should be ranked higher/lower because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325425">
            <a:off x="14015336" y="-1307661"/>
            <a:ext cx="4084307" cy="2971333"/>
          </a:xfrm>
          <a:custGeom>
            <a:avLst/>
            <a:gdLst/>
            <a:ahLst/>
            <a:cxnLst/>
            <a:rect l="l" t="t" r="r" b="b"/>
            <a:pathLst>
              <a:path w="4084307" h="2971333">
                <a:moveTo>
                  <a:pt x="0" y="0"/>
                </a:moveTo>
                <a:lnTo>
                  <a:pt x="4084307" y="0"/>
                </a:lnTo>
                <a:lnTo>
                  <a:pt x="4084307" y="2971333"/>
                </a:lnTo>
                <a:lnTo>
                  <a:pt x="0" y="29713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9005717">
            <a:off x="15073536" y="594835"/>
            <a:ext cx="2622610" cy="2319917"/>
          </a:xfrm>
          <a:custGeom>
            <a:avLst/>
            <a:gdLst/>
            <a:ahLst/>
            <a:cxnLst/>
            <a:rect l="l" t="t" r="r" b="b"/>
            <a:pathLst>
              <a:path w="2622610" h="2319917">
                <a:moveTo>
                  <a:pt x="0" y="0"/>
                </a:moveTo>
                <a:lnTo>
                  <a:pt x="2622609" y="0"/>
                </a:lnTo>
                <a:lnTo>
                  <a:pt x="2622609" y="2319917"/>
                </a:lnTo>
                <a:lnTo>
                  <a:pt x="0" y="23199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4606761">
            <a:off x="-1807899" y="1295901"/>
            <a:ext cx="4927700" cy="2730767"/>
          </a:xfrm>
          <a:custGeom>
            <a:avLst/>
            <a:gdLst/>
            <a:ahLst/>
            <a:cxnLst/>
            <a:rect l="l" t="t" r="r" b="b"/>
            <a:pathLst>
              <a:path w="4927700" h="2730767">
                <a:moveTo>
                  <a:pt x="0" y="0"/>
                </a:moveTo>
                <a:lnTo>
                  <a:pt x="4927700" y="0"/>
                </a:lnTo>
                <a:lnTo>
                  <a:pt x="4927700" y="2730768"/>
                </a:lnTo>
                <a:lnTo>
                  <a:pt x="0" y="27307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3029009">
            <a:off x="14297075" y="5480395"/>
            <a:ext cx="2782085" cy="2460986"/>
          </a:xfrm>
          <a:custGeom>
            <a:avLst/>
            <a:gdLst/>
            <a:ahLst/>
            <a:cxnLst/>
            <a:rect l="l" t="t" r="r" b="b"/>
            <a:pathLst>
              <a:path w="2782085" h="2460986">
                <a:moveTo>
                  <a:pt x="0" y="0"/>
                </a:moveTo>
                <a:lnTo>
                  <a:pt x="2782085" y="0"/>
                </a:lnTo>
                <a:lnTo>
                  <a:pt x="2782085" y="2460986"/>
                </a:lnTo>
                <a:lnTo>
                  <a:pt x="0" y="24609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3651282">
            <a:off x="15384327" y="5938414"/>
            <a:ext cx="4332664" cy="3152013"/>
          </a:xfrm>
          <a:custGeom>
            <a:avLst/>
            <a:gdLst/>
            <a:ahLst/>
            <a:cxnLst/>
            <a:rect l="l" t="t" r="r" b="b"/>
            <a:pathLst>
              <a:path w="4332664" h="3152013">
                <a:moveTo>
                  <a:pt x="0" y="0"/>
                </a:moveTo>
                <a:lnTo>
                  <a:pt x="4332664" y="0"/>
                </a:lnTo>
                <a:lnTo>
                  <a:pt x="4332664" y="3152014"/>
                </a:lnTo>
                <a:lnTo>
                  <a:pt x="0" y="31520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2282034">
            <a:off x="-365794" y="8280640"/>
            <a:ext cx="3452289" cy="2511540"/>
          </a:xfrm>
          <a:custGeom>
            <a:avLst/>
            <a:gdLst/>
            <a:ahLst/>
            <a:cxnLst/>
            <a:rect l="l" t="t" r="r" b="b"/>
            <a:pathLst>
              <a:path w="3452289" h="2511540">
                <a:moveTo>
                  <a:pt x="0" y="0"/>
                </a:moveTo>
                <a:lnTo>
                  <a:pt x="3452289" y="0"/>
                </a:lnTo>
                <a:lnTo>
                  <a:pt x="3452289" y="2511540"/>
                </a:lnTo>
                <a:lnTo>
                  <a:pt x="0" y="25115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2849545" y="123825"/>
            <a:ext cx="15250316" cy="99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799"/>
              </a:lnSpc>
            </a:pPr>
            <a:r>
              <a:rPr lang="en-US" sz="7390" b="1">
                <a:solidFill>
                  <a:srgbClr val="8F4B4B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SAMPLE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09600" y="1005747"/>
            <a:ext cx="17490261" cy="9541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298"/>
              </a:lnSpc>
              <a:spcBef>
                <a:spcPct val="0"/>
              </a:spcBef>
            </a:pPr>
            <a:r>
              <a:rPr lang="en-US" sz="5927" b="1" dirty="0">
                <a:solidFill>
                  <a:srgbClr val="8F5B3D"/>
                </a:solidFill>
                <a:latin typeface="Nunito Bold"/>
                <a:ea typeface="Nunito Bold"/>
                <a:cs typeface="Nunito Bold"/>
                <a:sym typeface="Nunito Bold"/>
              </a:rPr>
              <a:t>Example 2:</a:t>
            </a:r>
          </a:p>
          <a:p>
            <a:pPr algn="l">
              <a:lnSpc>
                <a:spcPts val="8298"/>
              </a:lnSpc>
              <a:spcBef>
                <a:spcPct val="0"/>
              </a:spcBef>
            </a:pPr>
            <a:r>
              <a:rPr lang="en-US" sz="5927" b="1" dirty="0">
                <a:solidFill>
                  <a:srgbClr val="8F5B3D"/>
                </a:solidFill>
                <a:latin typeface="Nunito Bold"/>
                <a:ea typeface="Nunito Bold"/>
                <a:cs typeface="Nunito Bold"/>
                <a:sym typeface="Nunito Bold"/>
              </a:rPr>
              <a:t>A: I think volunteering is the most important because it involves real action to help animals.</a:t>
            </a:r>
          </a:p>
          <a:p>
            <a:pPr algn="l">
              <a:lnSpc>
                <a:spcPts val="8298"/>
              </a:lnSpc>
              <a:spcBef>
                <a:spcPct val="0"/>
              </a:spcBef>
            </a:pPr>
            <a:r>
              <a:rPr lang="en-US" sz="5927" b="1" dirty="0">
                <a:solidFill>
                  <a:srgbClr val="8F5B3D"/>
                </a:solidFill>
                <a:latin typeface="Nunito Bold"/>
                <a:ea typeface="Nunito Bold"/>
                <a:cs typeface="Nunito Bold"/>
                <a:sym typeface="Nunito Bold"/>
              </a:rPr>
              <a:t> B: I agree, but raising funds is also crucial because many organizations need money to protect wildlife.</a:t>
            </a:r>
          </a:p>
          <a:p>
            <a:pPr algn="l">
              <a:lnSpc>
                <a:spcPts val="8298"/>
              </a:lnSpc>
              <a:spcBef>
                <a:spcPct val="0"/>
              </a:spcBef>
            </a:pPr>
            <a:r>
              <a:rPr lang="en-US" sz="5927" b="1" dirty="0">
                <a:solidFill>
                  <a:srgbClr val="8F5B3D"/>
                </a:solidFill>
                <a:latin typeface="Nunito Bold"/>
                <a:ea typeface="Nunito Bold"/>
                <a:cs typeface="Nunito Bold"/>
                <a:sym typeface="Nunito Bold"/>
              </a:rPr>
              <a:t> C: What about guest speakers? If people are educated about conservation, they might change their behavior.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727902">
            <a:off x="-1047169" y="3349590"/>
            <a:ext cx="4151738" cy="2305945"/>
          </a:xfrm>
          <a:custGeom>
            <a:avLst/>
            <a:gdLst/>
            <a:ahLst/>
            <a:cxnLst/>
            <a:rect l="l" t="t" r="r" b="b"/>
            <a:pathLst>
              <a:path w="4151738" h="2305945">
                <a:moveTo>
                  <a:pt x="0" y="0"/>
                </a:moveTo>
                <a:lnTo>
                  <a:pt x="4151738" y="0"/>
                </a:lnTo>
                <a:lnTo>
                  <a:pt x="4151738" y="2305945"/>
                </a:lnTo>
                <a:lnTo>
                  <a:pt x="0" y="23059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6164672">
            <a:off x="-1102278" y="4596209"/>
            <a:ext cx="3533177" cy="3833465"/>
          </a:xfrm>
          <a:custGeom>
            <a:avLst/>
            <a:gdLst/>
            <a:ahLst/>
            <a:cxnLst/>
            <a:rect l="l" t="t" r="r" b="b"/>
            <a:pathLst>
              <a:path w="3533177" h="3833465">
                <a:moveTo>
                  <a:pt x="0" y="0"/>
                </a:moveTo>
                <a:lnTo>
                  <a:pt x="3533176" y="0"/>
                </a:lnTo>
                <a:lnTo>
                  <a:pt x="3533176" y="3833465"/>
                </a:lnTo>
                <a:lnTo>
                  <a:pt x="0" y="38334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5400000">
            <a:off x="17105760" y="-172562"/>
            <a:ext cx="1290851" cy="1095610"/>
          </a:xfrm>
          <a:custGeom>
            <a:avLst/>
            <a:gdLst/>
            <a:ahLst/>
            <a:cxnLst/>
            <a:rect l="l" t="t" r="r" b="b"/>
            <a:pathLst>
              <a:path w="1290851" h="1095610">
                <a:moveTo>
                  <a:pt x="0" y="0"/>
                </a:moveTo>
                <a:lnTo>
                  <a:pt x="1290851" y="0"/>
                </a:lnTo>
                <a:lnTo>
                  <a:pt x="1290851" y="1095610"/>
                </a:lnTo>
                <a:lnTo>
                  <a:pt x="0" y="10956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8823962">
            <a:off x="14491807" y="-127431"/>
            <a:ext cx="2098186" cy="1780836"/>
          </a:xfrm>
          <a:custGeom>
            <a:avLst/>
            <a:gdLst/>
            <a:ahLst/>
            <a:cxnLst/>
            <a:rect l="l" t="t" r="r" b="b"/>
            <a:pathLst>
              <a:path w="2098186" h="1780836">
                <a:moveTo>
                  <a:pt x="0" y="0"/>
                </a:moveTo>
                <a:lnTo>
                  <a:pt x="2098186" y="0"/>
                </a:lnTo>
                <a:lnTo>
                  <a:pt x="2098186" y="1780836"/>
                </a:lnTo>
                <a:lnTo>
                  <a:pt x="0" y="17808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-153251" y="8838594"/>
            <a:ext cx="18594503" cy="2282774"/>
          </a:xfrm>
          <a:custGeom>
            <a:avLst/>
            <a:gdLst/>
            <a:ahLst/>
            <a:cxnLst/>
            <a:rect l="l" t="t" r="r" b="b"/>
            <a:pathLst>
              <a:path w="18594503" h="2282774">
                <a:moveTo>
                  <a:pt x="0" y="0"/>
                </a:moveTo>
                <a:lnTo>
                  <a:pt x="18594502" y="0"/>
                </a:lnTo>
                <a:lnTo>
                  <a:pt x="18594502" y="2282774"/>
                </a:lnTo>
                <a:lnTo>
                  <a:pt x="0" y="22827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102" t="-6676" r="-3460" b="-10000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2145161" y="2282339"/>
            <a:ext cx="6296091" cy="4551226"/>
            <a:chOff x="0" y="0"/>
            <a:chExt cx="5265420" cy="3806190"/>
          </a:xfrm>
        </p:grpSpPr>
        <p:sp>
          <p:nvSpPr>
            <p:cNvPr id="8" name="Freeform 8"/>
            <p:cNvSpPr/>
            <p:nvPr/>
          </p:nvSpPr>
          <p:spPr>
            <a:xfrm>
              <a:off x="15240" y="15240"/>
              <a:ext cx="5234940" cy="3774440"/>
            </a:xfrm>
            <a:custGeom>
              <a:avLst/>
              <a:gdLst/>
              <a:ahLst/>
              <a:cxnLst/>
              <a:rect l="l" t="t" r="r" b="b"/>
              <a:pathLst>
                <a:path w="5234940" h="3774440">
                  <a:moveTo>
                    <a:pt x="5234940" y="2413000"/>
                  </a:moveTo>
                  <a:lnTo>
                    <a:pt x="5234940" y="3201670"/>
                  </a:lnTo>
                  <a:cubicBezTo>
                    <a:pt x="5234940" y="3517900"/>
                    <a:pt x="4978400" y="3774440"/>
                    <a:pt x="4662170" y="3774440"/>
                  </a:cubicBezTo>
                  <a:lnTo>
                    <a:pt x="2617470" y="3774440"/>
                  </a:lnTo>
                  <a:lnTo>
                    <a:pt x="574040" y="3774440"/>
                  </a:lnTo>
                  <a:cubicBezTo>
                    <a:pt x="257810" y="3774440"/>
                    <a:pt x="0" y="3517900"/>
                    <a:pt x="0" y="3201670"/>
                  </a:cubicBezTo>
                  <a:lnTo>
                    <a:pt x="0" y="2413000"/>
                  </a:lnTo>
                  <a:cubicBezTo>
                    <a:pt x="0" y="1576070"/>
                    <a:pt x="875030" y="0"/>
                    <a:pt x="2617470" y="0"/>
                  </a:cubicBezTo>
                  <a:cubicBezTo>
                    <a:pt x="4359910" y="0"/>
                    <a:pt x="5234940" y="1576070"/>
                    <a:pt x="5234940" y="2413000"/>
                  </a:cubicBezTo>
                  <a:close/>
                </a:path>
              </a:pathLst>
            </a:custGeom>
            <a:blipFill>
              <a:blip r:embed="rId10"/>
              <a:stretch>
                <a:fillRect l="-4109" r="-410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5265420" cy="3806190"/>
            </a:xfrm>
            <a:custGeom>
              <a:avLst/>
              <a:gdLst/>
              <a:ahLst/>
              <a:cxnLst/>
              <a:rect l="l" t="t" r="r" b="b"/>
              <a:pathLst>
                <a:path w="5265420" h="3806190">
                  <a:moveTo>
                    <a:pt x="4676140" y="3806190"/>
                  </a:moveTo>
                  <a:lnTo>
                    <a:pt x="589280" y="3806190"/>
                  </a:lnTo>
                  <a:cubicBezTo>
                    <a:pt x="264160" y="3806190"/>
                    <a:pt x="0" y="3542030"/>
                    <a:pt x="0" y="3216910"/>
                  </a:cubicBezTo>
                  <a:lnTo>
                    <a:pt x="0" y="2428240"/>
                  </a:lnTo>
                  <a:cubicBezTo>
                    <a:pt x="0" y="1955800"/>
                    <a:pt x="259080" y="1355090"/>
                    <a:pt x="659130" y="897890"/>
                  </a:cubicBezTo>
                  <a:cubicBezTo>
                    <a:pt x="1018540" y="488950"/>
                    <a:pt x="1652270" y="0"/>
                    <a:pt x="2632710" y="0"/>
                  </a:cubicBezTo>
                  <a:cubicBezTo>
                    <a:pt x="3614420" y="0"/>
                    <a:pt x="4246880" y="488950"/>
                    <a:pt x="4606290" y="897890"/>
                  </a:cubicBezTo>
                  <a:cubicBezTo>
                    <a:pt x="5006340" y="1355090"/>
                    <a:pt x="5265420" y="1955800"/>
                    <a:pt x="5265420" y="2428240"/>
                  </a:cubicBezTo>
                  <a:lnTo>
                    <a:pt x="5265420" y="3216910"/>
                  </a:lnTo>
                  <a:cubicBezTo>
                    <a:pt x="5265420" y="3542030"/>
                    <a:pt x="5001260" y="3806190"/>
                    <a:pt x="4676140" y="3806190"/>
                  </a:cubicBezTo>
                  <a:close/>
                  <a:moveTo>
                    <a:pt x="2632710" y="31750"/>
                  </a:moveTo>
                  <a:cubicBezTo>
                    <a:pt x="1663700" y="31750"/>
                    <a:pt x="1037590" y="514350"/>
                    <a:pt x="683260" y="919480"/>
                  </a:cubicBezTo>
                  <a:cubicBezTo>
                    <a:pt x="287020" y="1370330"/>
                    <a:pt x="31750" y="1963420"/>
                    <a:pt x="31750" y="2428240"/>
                  </a:cubicBezTo>
                  <a:lnTo>
                    <a:pt x="31750" y="3216910"/>
                  </a:lnTo>
                  <a:cubicBezTo>
                    <a:pt x="31750" y="3524250"/>
                    <a:pt x="281940" y="3774440"/>
                    <a:pt x="589280" y="3774440"/>
                  </a:cubicBezTo>
                  <a:lnTo>
                    <a:pt x="4676140" y="3774440"/>
                  </a:lnTo>
                  <a:cubicBezTo>
                    <a:pt x="4983480" y="3774440"/>
                    <a:pt x="5233670" y="3524250"/>
                    <a:pt x="5233670" y="3216910"/>
                  </a:cubicBezTo>
                  <a:lnTo>
                    <a:pt x="5233670" y="2428240"/>
                  </a:lnTo>
                  <a:cubicBezTo>
                    <a:pt x="5233670" y="1963420"/>
                    <a:pt x="4978400" y="1370330"/>
                    <a:pt x="4582160" y="918210"/>
                  </a:cubicBezTo>
                  <a:cubicBezTo>
                    <a:pt x="4227830" y="514350"/>
                    <a:pt x="3601720" y="31750"/>
                    <a:pt x="2632710" y="31750"/>
                  </a:cubicBezTo>
                  <a:close/>
                </a:path>
              </a:pathLst>
            </a:custGeom>
            <a:solidFill>
              <a:srgbClr val="FFE9E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64310" y="58780"/>
            <a:ext cx="12072962" cy="96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64"/>
              </a:lnSpc>
              <a:spcBef>
                <a:spcPct val="0"/>
              </a:spcBef>
            </a:pPr>
            <a:r>
              <a:rPr lang="en-US" sz="5689" b="1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3. WHILE - SPEAKING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999733" y="-114300"/>
            <a:ext cx="4541167" cy="1003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01"/>
              </a:lnSpc>
              <a:spcBef>
                <a:spcPct val="0"/>
              </a:spcBef>
            </a:pPr>
            <a:r>
              <a:rPr lang="en-US" sz="5857" b="1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Presentation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15124" y="1305564"/>
            <a:ext cx="9630037" cy="841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4"/>
              </a:lnSpc>
              <a:spcBef>
                <a:spcPct val="0"/>
              </a:spcBef>
            </a:pPr>
            <a:r>
              <a:rPr lang="en-US" sz="5989" b="1">
                <a:solidFill>
                  <a:srgbClr val="8F4B4B"/>
                </a:solidFill>
                <a:latin typeface="Nunito Bold"/>
                <a:ea typeface="Nunito Bold"/>
                <a:cs typeface="Nunito Bold"/>
                <a:sym typeface="Nunito Bold"/>
              </a:rPr>
              <a:t>Work in groups. Read the notice. Then brainstorm a list of activities you want to organize for the event. Explain how the activities will help conserve wildlife. Use the list in 1 and the example below to help you.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606</Words>
  <Application>Microsoft Office PowerPoint</Application>
  <PresentationFormat>Custom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Aptos Display</vt:lpstr>
      <vt:lpstr>Poppins Ultra-Bold</vt:lpstr>
      <vt:lpstr>Arial</vt:lpstr>
      <vt:lpstr>Nunito Bold</vt:lpstr>
      <vt:lpstr>Nunito</vt:lpstr>
      <vt:lpstr>Aptos</vt:lpstr>
      <vt:lpstr>Poppins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report on</dc:title>
  <cp:lastModifiedBy>ADMIN</cp:lastModifiedBy>
  <cp:revision>5</cp:revision>
  <dcterms:created xsi:type="dcterms:W3CDTF">2006-08-16T00:00:00Z</dcterms:created>
  <dcterms:modified xsi:type="dcterms:W3CDTF">2025-06-09T08:34:36Z</dcterms:modified>
  <dc:identifier>DAGgZrIWlrE</dc:identifier>
</cp:coreProperties>
</file>