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81" r:id="rId3"/>
    <p:sldId id="282" r:id="rId4"/>
    <p:sldId id="283" r:id="rId5"/>
    <p:sldId id="284" r:id="rId6"/>
    <p:sldId id="275" r:id="rId7"/>
    <p:sldId id="274" r:id="rId8"/>
    <p:sldId id="276" r:id="rId9"/>
    <p:sldId id="285" r:id="rId10"/>
    <p:sldId id="286" r:id="rId11"/>
    <p:sldId id="320" r:id="rId12"/>
    <p:sldId id="280" r:id="rId13"/>
    <p:sldId id="279" r:id="rId14"/>
    <p:sldId id="287" r:id="rId15"/>
    <p:sldId id="319" r:id="rId16"/>
    <p:sldId id="289" r:id="rId17"/>
    <p:sldId id="288" r:id="rId18"/>
    <p:sldId id="291" r:id="rId19"/>
    <p:sldId id="292" r:id="rId20"/>
    <p:sldId id="293" r:id="rId21"/>
    <p:sldId id="290" r:id="rId22"/>
    <p:sldId id="294" r:id="rId23"/>
    <p:sldId id="295" r:id="rId24"/>
    <p:sldId id="296" r:id="rId25"/>
    <p:sldId id="297" r:id="rId26"/>
    <p:sldId id="298" r:id="rId27"/>
    <p:sldId id="299" r:id="rId28"/>
    <p:sldId id="300" r:id="rId29"/>
    <p:sldId id="302" r:id="rId30"/>
    <p:sldId id="301" r:id="rId31"/>
    <p:sldId id="303" r:id="rId32"/>
    <p:sldId id="304" r:id="rId33"/>
    <p:sldId id="305" r:id="rId34"/>
    <p:sldId id="306" r:id="rId35"/>
    <p:sldId id="278" r:id="rId36"/>
    <p:sldId id="308" r:id="rId37"/>
    <p:sldId id="309" r:id="rId38"/>
    <p:sldId id="310" r:id="rId39"/>
    <p:sldId id="311" r:id="rId40"/>
    <p:sldId id="312" r:id="rId41"/>
    <p:sldId id="313" r:id="rId42"/>
    <p:sldId id="314" r:id="rId43"/>
    <p:sldId id="315" r:id="rId44"/>
    <p:sldId id="316" r:id="rId45"/>
    <p:sldId id="317" r:id="rId46"/>
    <p:sldId id="318" r:id="rId47"/>
  </p:sldIdLst>
  <p:sldSz cx="18288000" cy="10287000"/>
  <p:notesSz cx="6858000" cy="9144000"/>
  <p:embeddedFontLs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AACD0C-6396-48D2-A762-D90BE095895A}">
          <p14:sldIdLst>
            <p14:sldId id="256"/>
            <p14:sldId id="281"/>
            <p14:sldId id="282"/>
            <p14:sldId id="283"/>
            <p14:sldId id="284"/>
            <p14:sldId id="275"/>
            <p14:sldId id="274"/>
            <p14:sldId id="276"/>
            <p14:sldId id="285"/>
            <p14:sldId id="286"/>
            <p14:sldId id="320"/>
            <p14:sldId id="280"/>
            <p14:sldId id="279"/>
            <p14:sldId id="287"/>
            <p14:sldId id="319"/>
            <p14:sldId id="289"/>
            <p14:sldId id="288"/>
            <p14:sldId id="291"/>
            <p14:sldId id="292"/>
            <p14:sldId id="293"/>
            <p14:sldId id="290"/>
            <p14:sldId id="294"/>
            <p14:sldId id="295"/>
            <p14:sldId id="296"/>
            <p14:sldId id="297"/>
            <p14:sldId id="298"/>
            <p14:sldId id="299"/>
            <p14:sldId id="300"/>
            <p14:sldId id="302"/>
            <p14:sldId id="301"/>
            <p14:sldId id="303"/>
            <p14:sldId id="304"/>
            <p14:sldId id="305"/>
            <p14:sldId id="306"/>
            <p14:sldId id="278"/>
            <p14:sldId id="308"/>
            <p14:sldId id="309"/>
            <p14:sldId id="310"/>
            <p14:sldId id="311"/>
            <p14:sldId id="312"/>
            <p14:sldId id="313"/>
            <p14:sldId id="314"/>
            <p14:sldId id="315"/>
            <p14:sldId id="316"/>
            <p14:sldId id="317"/>
            <p14:sldId id="3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BEC"/>
    <a:srgbClr val="F3F0A3"/>
    <a:srgbClr val="FCDCC9"/>
    <a:srgbClr val="C2EAF2"/>
    <a:srgbClr val="FFD7A3"/>
    <a:srgbClr val="A0DAB4"/>
    <a:srgbClr val="FFBA90"/>
    <a:srgbClr val="FCE0EF"/>
    <a:srgbClr val="A0C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44BA2-8466-400C-80A0-A6F7C780CC37}"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302EE-A6DF-4AB9-B65D-40F8C8AA8E5C}" type="slidenum">
              <a:rPr lang="en-US" smtClean="0"/>
              <a:t>‹#›</a:t>
            </a:fld>
            <a:endParaRPr lang="en-US"/>
          </a:p>
        </p:txBody>
      </p:sp>
    </p:spTree>
    <p:extLst>
      <p:ext uri="{BB962C8B-B14F-4D97-AF65-F5344CB8AC3E}">
        <p14:creationId xmlns:p14="http://schemas.microsoft.com/office/powerpoint/2010/main" val="45205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7302EE-A6DF-4AB9-B65D-40F8C8AA8E5C}" type="slidenum">
              <a:rPr lang="en-US" smtClean="0"/>
              <a:t>13</a:t>
            </a:fld>
            <a:endParaRPr lang="en-US"/>
          </a:p>
        </p:txBody>
      </p:sp>
    </p:spTree>
    <p:extLst>
      <p:ext uri="{BB962C8B-B14F-4D97-AF65-F5344CB8AC3E}">
        <p14:creationId xmlns:p14="http://schemas.microsoft.com/office/powerpoint/2010/main" val="1434848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5.sv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7.sv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11" name="Rectangle: Rounded Corners 10">
            <a:extLst>
              <a:ext uri="{FF2B5EF4-FFF2-40B4-BE49-F238E27FC236}">
                <a16:creationId xmlns:a16="http://schemas.microsoft.com/office/drawing/2014/main" xmlns="" id="{8F910C6E-D728-8801-2FB6-6CB19D800830}"/>
              </a:ext>
            </a:extLst>
          </p:cNvPr>
          <p:cNvSpPr/>
          <p:nvPr/>
        </p:nvSpPr>
        <p:spPr>
          <a:xfrm>
            <a:off x="657679" y="418784"/>
            <a:ext cx="16972642" cy="5848666"/>
          </a:xfrm>
          <a:prstGeom prst="roundRect">
            <a:avLst>
              <a:gd name="adj" fmla="val 98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490643" y="6625440"/>
            <a:ext cx="19766393" cy="4842766"/>
          </a:xfrm>
          <a:custGeom>
            <a:avLst/>
            <a:gdLst/>
            <a:ahLst/>
            <a:cxnLst/>
            <a:rect l="l" t="t" r="r" b="b"/>
            <a:pathLst>
              <a:path w="19766393" h="4842766">
                <a:moveTo>
                  <a:pt x="0" y="0"/>
                </a:moveTo>
                <a:lnTo>
                  <a:pt x="19766393" y="0"/>
                </a:lnTo>
                <a:lnTo>
                  <a:pt x="19766393" y="4842766"/>
                </a:lnTo>
                <a:lnTo>
                  <a:pt x="0" y="4842766"/>
                </a:lnTo>
                <a:lnTo>
                  <a:pt x="0" y="0"/>
                </a:lnTo>
                <a:close/>
              </a:path>
            </a:pathLst>
          </a:custGeom>
          <a:blipFill>
            <a:blip r:embed="rId3"/>
            <a:stretch>
              <a:fillRect/>
            </a:stretch>
          </a:blipFill>
        </p:spPr>
      </p:sp>
      <p:sp>
        <p:nvSpPr>
          <p:cNvPr id="4" name="Freeform 4"/>
          <p:cNvSpPr/>
          <p:nvPr/>
        </p:nvSpPr>
        <p:spPr>
          <a:xfrm>
            <a:off x="10246126" y="6171761"/>
            <a:ext cx="3580711" cy="3379296"/>
          </a:xfrm>
          <a:custGeom>
            <a:avLst/>
            <a:gdLst/>
            <a:ahLst/>
            <a:cxnLst/>
            <a:rect l="l" t="t" r="r" b="b"/>
            <a:pathLst>
              <a:path w="4111754" h="3880468">
                <a:moveTo>
                  <a:pt x="0" y="0"/>
                </a:moveTo>
                <a:lnTo>
                  <a:pt x="4111755" y="0"/>
                </a:lnTo>
                <a:lnTo>
                  <a:pt x="4111755" y="3880468"/>
                </a:lnTo>
                <a:lnTo>
                  <a:pt x="0" y="3880468"/>
                </a:lnTo>
                <a:lnTo>
                  <a:pt x="0" y="0"/>
                </a:lnTo>
                <a:close/>
              </a:path>
            </a:pathLst>
          </a:custGeom>
          <a:blipFill>
            <a:blip r:embed="rId4"/>
            <a:stretch>
              <a:fillRect/>
            </a:stretch>
          </a:blipFill>
        </p:spPr>
      </p:sp>
      <p:sp>
        <p:nvSpPr>
          <p:cNvPr id="5" name="Freeform 5"/>
          <p:cNvSpPr/>
          <p:nvPr/>
        </p:nvSpPr>
        <p:spPr>
          <a:xfrm flipH="1">
            <a:off x="3964388" y="6057900"/>
            <a:ext cx="3401295" cy="3371534"/>
          </a:xfrm>
          <a:custGeom>
            <a:avLst/>
            <a:gdLst/>
            <a:ahLst/>
            <a:cxnLst/>
            <a:rect l="l" t="t" r="r" b="b"/>
            <a:pathLst>
              <a:path w="3905729" h="3871554">
                <a:moveTo>
                  <a:pt x="3905730" y="0"/>
                </a:moveTo>
                <a:lnTo>
                  <a:pt x="0" y="0"/>
                </a:lnTo>
                <a:lnTo>
                  <a:pt x="0" y="3871554"/>
                </a:lnTo>
                <a:lnTo>
                  <a:pt x="3905730" y="3871554"/>
                </a:lnTo>
                <a:lnTo>
                  <a:pt x="3905730" y="0"/>
                </a:lnTo>
                <a:close/>
              </a:path>
            </a:pathLst>
          </a:custGeom>
          <a:blipFill>
            <a:blip r:embed="rId5"/>
            <a:stretch>
              <a:fillRect/>
            </a:stretch>
          </a:blipFill>
        </p:spPr>
      </p:sp>
      <p:sp>
        <p:nvSpPr>
          <p:cNvPr id="6" name="Freeform 6"/>
          <p:cNvSpPr/>
          <p:nvPr/>
        </p:nvSpPr>
        <p:spPr>
          <a:xfrm>
            <a:off x="7115290" y="5951986"/>
            <a:ext cx="3373125" cy="3477448"/>
          </a:xfrm>
          <a:custGeom>
            <a:avLst/>
            <a:gdLst/>
            <a:ahLst/>
            <a:cxnLst/>
            <a:rect l="l" t="t" r="r" b="b"/>
            <a:pathLst>
              <a:path w="3873382" h="3993177">
                <a:moveTo>
                  <a:pt x="0" y="0"/>
                </a:moveTo>
                <a:lnTo>
                  <a:pt x="3873382" y="0"/>
                </a:lnTo>
                <a:lnTo>
                  <a:pt x="3873382" y="3993177"/>
                </a:lnTo>
                <a:lnTo>
                  <a:pt x="0" y="3993177"/>
                </a:lnTo>
                <a:lnTo>
                  <a:pt x="0" y="0"/>
                </a:lnTo>
                <a:close/>
              </a:path>
            </a:pathLst>
          </a:custGeom>
          <a:blipFill>
            <a:blip r:embed="rId6"/>
            <a:stretch>
              <a:fillRect/>
            </a:stretch>
          </a:blipFill>
        </p:spPr>
      </p:sp>
      <p:sp>
        <p:nvSpPr>
          <p:cNvPr id="9" name="Freeform 5">
            <a:extLst>
              <a:ext uri="{FF2B5EF4-FFF2-40B4-BE49-F238E27FC236}">
                <a16:creationId xmlns:a16="http://schemas.microsoft.com/office/drawing/2014/main" xmlns="" id="{DE62AFC6-F77D-ECF6-DB63-1CD5B32470CF}"/>
              </a:ext>
            </a:extLst>
          </p:cNvPr>
          <p:cNvSpPr/>
          <p:nvPr/>
        </p:nvSpPr>
        <p:spPr>
          <a:xfrm rot="883471">
            <a:off x="160560" y="171117"/>
            <a:ext cx="1535348" cy="146177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xmlns="" id="{859585FF-F6FD-40F6-16B6-39ED8F9359EA}"/>
              </a:ext>
            </a:extLst>
          </p:cNvPr>
          <p:cNvSpPr/>
          <p:nvPr/>
        </p:nvSpPr>
        <p:spPr>
          <a:xfrm rot="-1250143">
            <a:off x="15761167" y="6564120"/>
            <a:ext cx="1847141" cy="1556215"/>
          </a:xfrm>
          <a:custGeom>
            <a:avLst/>
            <a:gdLst/>
            <a:ahLst/>
            <a:cxnLst/>
            <a:rect l="l" t="t" r="r" b="b"/>
            <a:pathLst>
              <a:path w="1537919" h="1295696">
                <a:moveTo>
                  <a:pt x="0" y="0"/>
                </a:moveTo>
                <a:lnTo>
                  <a:pt x="1537919" y="0"/>
                </a:lnTo>
                <a:lnTo>
                  <a:pt x="1537919" y="1295696"/>
                </a:lnTo>
                <a:lnTo>
                  <a:pt x="0" y="129569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TextBox 11">
            <a:extLst>
              <a:ext uri="{FF2B5EF4-FFF2-40B4-BE49-F238E27FC236}">
                <a16:creationId xmlns:a16="http://schemas.microsoft.com/office/drawing/2014/main" xmlns="" id="{6F1E9477-0B81-02BA-A195-B3BE915F24C4}"/>
              </a:ext>
            </a:extLst>
          </p:cNvPr>
          <p:cNvSpPr txBox="1"/>
          <p:nvPr/>
        </p:nvSpPr>
        <p:spPr>
          <a:xfrm>
            <a:off x="914399" y="1459586"/>
            <a:ext cx="16459201" cy="2175596"/>
          </a:xfrm>
          <a:prstGeom prst="rect">
            <a:avLst/>
          </a:prstGeom>
          <a:noFill/>
        </p:spPr>
        <p:txBody>
          <a:bodyPr wrap="square" rtlCol="0">
            <a:spAutoFit/>
          </a:bodyPr>
          <a:lstStyle/>
          <a:p>
            <a:pPr algn="ctr">
              <a:lnSpc>
                <a:spcPct val="150000"/>
              </a:lnSpc>
            </a:pPr>
            <a:r>
              <a:rPr lang="en-US" sz="4800" b="1" dirty="0">
                <a:solidFill>
                  <a:srgbClr val="0070C0"/>
                </a:solidFill>
                <a:latin typeface="Times New Roman" panose="02020603050405020304" pitchFamily="18" charset="0"/>
                <a:cs typeface="Times New Roman" panose="02020603050405020304" pitchFamily="18" charset="0"/>
              </a:rPr>
              <a:t>MỜI CÁC EM ĐẾN VỚI TIẾT HỌC MÔN CÔNG NGHỆ</a:t>
            </a:r>
            <a:r>
              <a:rPr lang="en-US" sz="4800" b="1" dirty="0" smtClean="0">
                <a:solidFill>
                  <a:srgbClr val="0070C0"/>
                </a:solidFill>
                <a:latin typeface="Times New Roman" panose="02020603050405020304" pitchFamily="18" charset="0"/>
                <a:cs typeface="Times New Roman" panose="02020603050405020304" pitchFamily="18" charset="0"/>
              </a:rPr>
              <a:t>! BÀI 11- QUẢN LÍ MÔI TRƯỜNG NUÔI THUỶ SẢN</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963400" y="4076700"/>
            <a:ext cx="502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Lý</a:t>
            </a:r>
            <a:r>
              <a:rPr lang="en-US" dirty="0" smtClean="0"/>
              <a:t> </a:t>
            </a:r>
            <a:r>
              <a:rPr lang="en-US" dirty="0" err="1" smtClean="0"/>
              <a:t>Xuân</a:t>
            </a:r>
            <a:r>
              <a:rPr lang="en-US" dirty="0" smtClean="0"/>
              <a:t> </a:t>
            </a:r>
            <a:r>
              <a:rPr lang="en-US" dirty="0" err="1" smtClean="0"/>
              <a:t>Nhà</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37"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900" decel="100000" fill="hold"/>
                                        <p:tgtEl>
                                          <p:spTgt spid="1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900" decel="100000" fill="hold"/>
                                        <p:tgtEl>
                                          <p:spTgt spid="9"/>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6" fill="hold">
                            <p:stCondLst>
                              <p:cond delay="2000"/>
                            </p:stCondLst>
                            <p:childTnLst>
                              <p:par>
                                <p:cTn id="37" presetID="14" presetClass="entr" presetSubtype="1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C1B0BB73-1603-3AF8-93DC-413880F9496C}"/>
              </a:ext>
            </a:extLst>
          </p:cNvPr>
          <p:cNvSpPr txBox="1"/>
          <p:nvPr/>
        </p:nvSpPr>
        <p:spPr>
          <a:xfrm>
            <a:off x="10520363" y="1298881"/>
            <a:ext cx="6400800" cy="920252"/>
          </a:xfrm>
          <a:prstGeom prst="rect">
            <a:avLst/>
          </a:prstGeom>
          <a:noFill/>
        </p:spPr>
        <p:txBody>
          <a:bodyPr wrap="square">
            <a:spAutoFit/>
          </a:bodyPr>
          <a:lstStyle/>
          <a:p>
            <a:pPr algn="just">
              <a:lnSpc>
                <a:spcPct val="150000"/>
              </a:lnSpc>
            </a:pPr>
            <a:endParaRPr lang="en-US" sz="4000" b="1" i="1" dirty="0">
              <a:solidFill>
                <a:srgbClr val="C00000"/>
              </a:solidFill>
            </a:endParaRPr>
          </a:p>
        </p:txBody>
      </p:sp>
      <p:grpSp>
        <p:nvGrpSpPr>
          <p:cNvPr id="25" name="Group 24">
            <a:extLst>
              <a:ext uri="{FF2B5EF4-FFF2-40B4-BE49-F238E27FC236}">
                <a16:creationId xmlns:a16="http://schemas.microsoft.com/office/drawing/2014/main" xmlns="" id="{9C7FFA8E-A8E5-F8BD-C99C-18E0D45B30B1}"/>
              </a:ext>
            </a:extLst>
          </p:cNvPr>
          <p:cNvGrpSpPr/>
          <p:nvPr/>
        </p:nvGrpSpPr>
        <p:grpSpPr>
          <a:xfrm>
            <a:off x="1495900" y="1859724"/>
            <a:ext cx="16030099" cy="7855776"/>
            <a:chOff x="1316830" y="5600700"/>
            <a:chExt cx="10377721" cy="5909310"/>
          </a:xfrm>
        </p:grpSpPr>
        <p:sp>
          <p:nvSpPr>
            <p:cNvPr id="24" name="TextBox 23">
              <a:extLst>
                <a:ext uri="{FF2B5EF4-FFF2-40B4-BE49-F238E27FC236}">
                  <a16:creationId xmlns:a16="http://schemas.microsoft.com/office/drawing/2014/main" xmlns="" id="{E30FB2E9-4F1A-6C3B-203B-2799BAE67784}"/>
                </a:ext>
              </a:extLst>
            </p:cNvPr>
            <p:cNvSpPr txBox="1"/>
            <p:nvPr/>
          </p:nvSpPr>
          <p:spPr>
            <a:xfrm>
              <a:off x="1316830" y="5600700"/>
              <a:ext cx="3817245" cy="5551638"/>
            </a:xfrm>
            <a:prstGeom prst="rect">
              <a:avLst/>
            </a:prstGeom>
            <a:noFill/>
          </p:spPr>
          <p:txBody>
            <a:bodyPr wrap="square">
              <a:spAutoFit/>
            </a:bodyPr>
            <a:lstStyle/>
            <a:p>
              <a:pPr algn="just">
                <a:lnSpc>
                  <a:spcPct val="150000"/>
                </a:lnSpc>
              </a:pPr>
              <a:r>
                <a:rPr lang="vi-VN" sz="4000" i="1" dirty="0">
                  <a:latin typeface="+mj-lt"/>
                </a:rPr>
                <a:t>Nhiệt độ nước tăng là một trong những yếu tố thuận lợi gây hiện tượng “thủy triều đỏ”, sản sinh ra độc tố, làm giảm nồng độ oxy trong nước, khiến các loài sinh vật biển, các loài cá,... chết hàng loạt</a:t>
              </a:r>
              <a:endParaRPr lang="en-US" sz="4000" i="1" dirty="0">
                <a:latin typeface="+mj-lt"/>
              </a:endParaRPr>
            </a:p>
          </p:txBody>
        </p:sp>
        <p:pic>
          <p:nvPicPr>
            <p:cNvPr id="7170" name="Picture 2" descr="Hiểu biết về hiện tượng thủy triều đỏ - Cục Quản lý tài nguyên nước">
              <a:extLst>
                <a:ext uri="{FF2B5EF4-FFF2-40B4-BE49-F238E27FC236}">
                  <a16:creationId xmlns:a16="http://schemas.microsoft.com/office/drawing/2014/main" xmlns="" id="{9E308186-C79E-16E9-FDA5-99236B58AC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6" t="20261" r="4094"/>
            <a:stretch/>
          </p:blipFill>
          <p:spPr bwMode="auto">
            <a:xfrm>
              <a:off x="5293751" y="5600700"/>
              <a:ext cx="6400800" cy="59093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xmlns="" id="{AA1CBAAA-2E24-3440-C3C5-649CC0C0D13C}"/>
              </a:ext>
            </a:extLst>
          </p:cNvPr>
          <p:cNvGrpSpPr/>
          <p:nvPr/>
        </p:nvGrpSpPr>
        <p:grpSpPr>
          <a:xfrm>
            <a:off x="1460341" y="750627"/>
            <a:ext cx="2819400" cy="990600"/>
            <a:chOff x="1381124" y="4343400"/>
            <a:chExt cx="2819400" cy="990600"/>
          </a:xfrm>
        </p:grpSpPr>
        <p:sp>
          <p:nvSpPr>
            <p:cNvPr id="26" name="Oval 25">
              <a:extLst>
                <a:ext uri="{FF2B5EF4-FFF2-40B4-BE49-F238E27FC236}">
                  <a16:creationId xmlns:a16="http://schemas.microsoft.com/office/drawing/2014/main" xmlns="" id="{E74A068E-71FC-AC89-E0BE-C74BAE3BCC52}"/>
                </a:ext>
              </a:extLst>
            </p:cNvPr>
            <p:cNvSpPr/>
            <p:nvPr/>
          </p:nvSpPr>
          <p:spPr>
            <a:xfrm>
              <a:off x="1381124" y="4343400"/>
              <a:ext cx="2819400" cy="990600"/>
            </a:xfrm>
            <a:prstGeom prst="ellipse">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7D0FD10E-B40F-D798-C2B7-7E1AA4EDD75C}"/>
                </a:ext>
              </a:extLst>
            </p:cNvPr>
            <p:cNvSpPr txBox="1"/>
            <p:nvPr/>
          </p:nvSpPr>
          <p:spPr>
            <a:xfrm>
              <a:off x="1571624" y="4484757"/>
              <a:ext cx="2438400" cy="707886"/>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Ví dụ </a:t>
              </a:r>
            </a:p>
          </p:txBody>
        </p:sp>
      </p:grpSp>
    </p:spTree>
    <p:extLst>
      <p:ext uri="{BB962C8B-B14F-4D97-AF65-F5344CB8AC3E}">
        <p14:creationId xmlns:p14="http://schemas.microsoft.com/office/powerpoint/2010/main" val="1037343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866900"/>
            <a:ext cx="15087600" cy="4154984"/>
          </a:xfrm>
          <a:prstGeom prst="rect">
            <a:avLst/>
          </a:prstGeom>
        </p:spPr>
        <p:txBody>
          <a:bodyPr wrap="square">
            <a:spAutoFit/>
          </a:bodyPr>
          <a:lstStyle/>
          <a:p>
            <a:r>
              <a:rPr lang="en-US" sz="4400" dirty="0" err="1" smtClean="0">
                <a:solidFill>
                  <a:srgbClr val="1F1F1F"/>
                </a:solidFill>
                <a:latin typeface="Google Sans"/>
              </a:rPr>
              <a:t>Nguyên</a:t>
            </a:r>
            <a:r>
              <a:rPr lang="en-US" sz="4400" dirty="0" smtClean="0">
                <a:solidFill>
                  <a:srgbClr val="1F1F1F"/>
                </a:solidFill>
                <a:latin typeface="Google Sans"/>
              </a:rPr>
              <a:t> </a:t>
            </a:r>
            <a:r>
              <a:rPr lang="en-US" sz="4400" dirty="0" err="1" smtClean="0">
                <a:solidFill>
                  <a:srgbClr val="1F1F1F"/>
                </a:solidFill>
                <a:latin typeface="Google Sans"/>
              </a:rPr>
              <a:t>nhân</a:t>
            </a:r>
            <a:r>
              <a:rPr lang="en-US" sz="4400" smtClean="0">
                <a:solidFill>
                  <a:srgbClr val="1F1F1F"/>
                </a:solidFill>
                <a:latin typeface="Google Sans"/>
              </a:rPr>
              <a:t>:</a:t>
            </a:r>
            <a:r>
              <a:rPr lang="vi-VN" sz="4400" smtClean="0">
                <a:solidFill>
                  <a:srgbClr val="1F1F1F"/>
                </a:solidFill>
                <a:latin typeface="Google Sans"/>
              </a:rPr>
              <a:t>Thủy </a:t>
            </a:r>
            <a:r>
              <a:rPr lang="vi-VN" sz="4400" dirty="0">
                <a:solidFill>
                  <a:srgbClr val="1F1F1F"/>
                </a:solidFill>
                <a:latin typeface="Google Sans"/>
              </a:rPr>
              <a:t>triều đỏ còn được gọi là tảo nở hoa, bởi đây chính là </a:t>
            </a:r>
            <a:r>
              <a:rPr lang="vi-VN" sz="4400" dirty="0">
                <a:solidFill>
                  <a:srgbClr val="040C28"/>
                </a:solidFill>
                <a:latin typeface="Google Sans"/>
              </a:rPr>
              <a:t>hiện </a:t>
            </a:r>
            <a:r>
              <a:rPr lang="vi-VN" sz="4400" dirty="0" smtClean="0">
                <a:solidFill>
                  <a:srgbClr val="040C28"/>
                </a:solidFill>
                <a:latin typeface="Google Sans"/>
              </a:rPr>
              <a:t>tượn</a:t>
            </a:r>
            <a:r>
              <a:rPr lang="en-US" sz="4400" dirty="0" smtClean="0">
                <a:solidFill>
                  <a:srgbClr val="040C28"/>
                </a:solidFill>
                <a:latin typeface="Google Sans"/>
              </a:rPr>
              <a:t>g</a:t>
            </a:r>
            <a:r>
              <a:rPr lang="vi-VN" sz="4400" dirty="0" smtClean="0">
                <a:solidFill>
                  <a:srgbClr val="040C28"/>
                </a:solidFill>
                <a:latin typeface="Google Sans"/>
              </a:rPr>
              <a:t> </a:t>
            </a:r>
            <a:r>
              <a:rPr lang="vi-VN" sz="4400" dirty="0">
                <a:solidFill>
                  <a:srgbClr val="040C28"/>
                </a:solidFill>
                <a:latin typeface="Google Sans"/>
              </a:rPr>
              <a:t>tảo sinh sản với số lượng lớn trong nước đến mức làm mất màu nước ven biển</a:t>
            </a:r>
            <a:r>
              <a:rPr lang="vi-VN" sz="4400" dirty="0">
                <a:solidFill>
                  <a:srgbClr val="1F1F1F"/>
                </a:solidFill>
                <a:latin typeface="Google Sans"/>
              </a:rPr>
              <a:t>. Khi tảo ở cửa sông, biển hoặc nước ngọt tích tụ nhiều sẽ khiến mặt nước đục hoặc chuyển sang màu hồng, xám, tím, đỏ, đen hoặc xanh.</a:t>
            </a:r>
            <a:r>
              <a:rPr lang="vi-VN" sz="4400" dirty="0">
                <a:latin typeface="Google Sans"/>
              </a:rPr>
              <a:t>23 thg 6, 2022</a:t>
            </a:r>
            <a:endParaRPr lang="en-US" sz="4400" dirty="0"/>
          </a:p>
        </p:txBody>
      </p:sp>
    </p:spTree>
    <p:extLst>
      <p:ext uri="{BB962C8B-B14F-4D97-AF65-F5344CB8AC3E}">
        <p14:creationId xmlns:p14="http://schemas.microsoft.com/office/powerpoint/2010/main" val="4190716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0A740D96-DFCD-D94C-246F-A057B3A28827}"/>
              </a:ext>
            </a:extLst>
          </p:cNvPr>
          <p:cNvGrpSpPr/>
          <p:nvPr/>
        </p:nvGrpSpPr>
        <p:grpSpPr>
          <a:xfrm>
            <a:off x="1066800" y="342900"/>
            <a:ext cx="16687800" cy="1313834"/>
            <a:chOff x="1069240" y="8128317"/>
            <a:chExt cx="16687800" cy="1313834"/>
          </a:xfrm>
        </p:grpSpPr>
        <p:sp>
          <p:nvSpPr>
            <p:cNvPr id="16" name="TextBox 15">
              <a:extLst>
                <a:ext uri="{FF2B5EF4-FFF2-40B4-BE49-F238E27FC236}">
                  <a16:creationId xmlns:a16="http://schemas.microsoft.com/office/drawing/2014/main" xmlns="" id="{748FA4FC-8A69-CD07-094C-FC1427C9B55B}"/>
                </a:ext>
              </a:extLst>
            </p:cNvPr>
            <p:cNvSpPr txBox="1"/>
            <p:nvPr/>
          </p:nvSpPr>
          <p:spPr>
            <a:xfrm>
              <a:off x="2821839" y="8356917"/>
              <a:ext cx="14935201" cy="916276"/>
            </a:xfrm>
            <a:prstGeom prst="rect">
              <a:avLst/>
            </a:prstGeom>
            <a:noFill/>
          </p:spPr>
          <p:txBody>
            <a:bodyPr wrap="square">
              <a:spAutoFit/>
            </a:bodyPr>
            <a:lstStyle/>
            <a:p>
              <a:pPr algn="just">
                <a:lnSpc>
                  <a:spcPct val="150000"/>
                </a:lnSpc>
              </a:pPr>
              <a:r>
                <a:rPr lang="vi-VN" sz="4000" i="1">
                  <a:solidFill>
                    <a:srgbClr val="C00000"/>
                  </a:solidFill>
                </a:rPr>
                <a:t>Lợi ích khi môi trường nuôi thủy sản được quản lí tốt là gì?</a:t>
              </a:r>
              <a:endParaRPr lang="en-US" sz="4000" i="1">
                <a:solidFill>
                  <a:srgbClr val="C00000"/>
                </a:solidFill>
              </a:endParaRPr>
            </a:p>
          </p:txBody>
        </p:sp>
        <p:sp>
          <p:nvSpPr>
            <p:cNvPr id="17" name="Freeform 2">
              <a:extLst>
                <a:ext uri="{FF2B5EF4-FFF2-40B4-BE49-F238E27FC236}">
                  <a16:creationId xmlns:a16="http://schemas.microsoft.com/office/drawing/2014/main" xmlns="" id="{95443E38-19F1-0624-C140-4BD382364186}"/>
                </a:ext>
              </a:extLst>
            </p:cNvPr>
            <p:cNvSpPr/>
            <p:nvPr/>
          </p:nvSpPr>
          <p:spPr>
            <a:xfrm>
              <a:off x="1069240" y="8128317"/>
              <a:ext cx="1521559" cy="1313834"/>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pic>
        <p:nvPicPr>
          <p:cNvPr id="5126" name="Picture 6" descr="Lão nông miền Tây thu lãi tiền tỉ nhờ nuôi cá chình">
            <a:extLst>
              <a:ext uri="{FF2B5EF4-FFF2-40B4-BE49-F238E27FC236}">
                <a16:creationId xmlns:a16="http://schemas.microsoft.com/office/drawing/2014/main" xmlns="" id="{54240ABF-B58E-EF30-470B-4E17AD8104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92" r="22350"/>
          <a:stretch/>
        </p:blipFill>
        <p:spPr bwMode="auto">
          <a:xfrm>
            <a:off x="10501312" y="1638300"/>
            <a:ext cx="7239000" cy="835818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D9DA162D-D405-5363-232C-B0F677ECC200}"/>
              </a:ext>
            </a:extLst>
          </p:cNvPr>
          <p:cNvGrpSpPr/>
          <p:nvPr/>
        </p:nvGrpSpPr>
        <p:grpSpPr>
          <a:xfrm>
            <a:off x="1863326" y="2781300"/>
            <a:ext cx="7177087" cy="5867400"/>
            <a:chOff x="1863326" y="2781300"/>
            <a:chExt cx="7177087" cy="5867400"/>
          </a:xfrm>
        </p:grpSpPr>
        <p:sp>
          <p:nvSpPr>
            <p:cNvPr id="20" name="Rectangle: Rounded Corners 19">
              <a:extLst>
                <a:ext uri="{FF2B5EF4-FFF2-40B4-BE49-F238E27FC236}">
                  <a16:creationId xmlns:a16="http://schemas.microsoft.com/office/drawing/2014/main" xmlns="" id="{6BEC9C3B-C32D-9455-6C83-96A06026B45E}"/>
                </a:ext>
              </a:extLst>
            </p:cNvPr>
            <p:cNvSpPr/>
            <p:nvPr/>
          </p:nvSpPr>
          <p:spPr>
            <a:xfrm rot="21253547">
              <a:off x="1863326" y="2781300"/>
              <a:ext cx="7162800" cy="5867400"/>
            </a:xfrm>
            <a:prstGeom prst="roundRect">
              <a:avLst>
                <a:gd name="adj" fmla="val 8667"/>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9F8DAF9B-C59A-AC76-AC5D-60F4CDB78DB4}"/>
                </a:ext>
              </a:extLst>
            </p:cNvPr>
            <p:cNvSpPr/>
            <p:nvPr/>
          </p:nvSpPr>
          <p:spPr>
            <a:xfrm>
              <a:off x="1877613" y="2781300"/>
              <a:ext cx="7162800" cy="5867400"/>
            </a:xfrm>
            <a:prstGeom prst="roundRect">
              <a:avLst>
                <a:gd name="adj" fmla="val 8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5F1F5C5B-303F-F399-D2BC-512EC00ECF4D}"/>
                </a:ext>
              </a:extLst>
            </p:cNvPr>
            <p:cNvSpPr txBox="1"/>
            <p:nvPr/>
          </p:nvSpPr>
          <p:spPr>
            <a:xfrm>
              <a:off x="2133600" y="4048034"/>
              <a:ext cx="6617553" cy="3686266"/>
            </a:xfrm>
            <a:prstGeom prst="rect">
              <a:avLst/>
            </a:prstGeom>
            <a:noFill/>
          </p:spPr>
          <p:txBody>
            <a:bodyPr wrap="square">
              <a:spAutoFit/>
            </a:bodyPr>
            <a:lstStyle/>
            <a:p>
              <a:pPr algn="just">
                <a:lnSpc>
                  <a:spcPct val="150000"/>
                </a:lnSpc>
              </a:pPr>
              <a:r>
                <a:rPr lang="vi-VN" sz="4000"/>
                <a:t>Mục đích của quản lí môi trường nuôi thủy sản: yếu tố quyết định đến năng suất và chất lượng thủy sản.</a:t>
              </a:r>
              <a:endParaRPr lang="en-US" sz="4000"/>
            </a:p>
          </p:txBody>
        </p:sp>
        <p:sp>
          <p:nvSpPr>
            <p:cNvPr id="22" name="Oval 21">
              <a:extLst>
                <a:ext uri="{FF2B5EF4-FFF2-40B4-BE49-F238E27FC236}">
                  <a16:creationId xmlns:a16="http://schemas.microsoft.com/office/drawing/2014/main" xmlns="" id="{283A221F-043E-B246-65E3-120BC6438941}"/>
                </a:ext>
              </a:extLst>
            </p:cNvPr>
            <p:cNvSpPr/>
            <p:nvPr/>
          </p:nvSpPr>
          <p:spPr>
            <a:xfrm>
              <a:off x="2262496" y="3080488"/>
              <a:ext cx="480704" cy="480704"/>
            </a:xfrm>
            <a:prstGeom prst="ellipse">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7CFF4A54-D968-09BA-1D34-57E5E59341A0}"/>
                </a:ext>
              </a:extLst>
            </p:cNvPr>
            <p:cNvSpPr/>
            <p:nvPr/>
          </p:nvSpPr>
          <p:spPr>
            <a:xfrm>
              <a:off x="3128083" y="3066790"/>
              <a:ext cx="480704" cy="480704"/>
            </a:xfrm>
            <a:prstGeom prst="ellipse">
              <a:avLst/>
            </a:prstGeom>
            <a:solidFill>
              <a:srgbClr val="A0CE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4E2B501C-A93C-7F99-21FF-0BB793242352}"/>
                </a:ext>
              </a:extLst>
            </p:cNvPr>
            <p:cNvSpPr/>
            <p:nvPr/>
          </p:nvSpPr>
          <p:spPr>
            <a:xfrm>
              <a:off x="3994572" y="3081077"/>
              <a:ext cx="480704" cy="480704"/>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9">
            <a:extLst>
              <a:ext uri="{FF2B5EF4-FFF2-40B4-BE49-F238E27FC236}">
                <a16:creationId xmlns:a16="http://schemas.microsoft.com/office/drawing/2014/main" xmlns="" id="{00B18335-CCA2-4207-AD06-44B4CB1E618B}"/>
              </a:ext>
            </a:extLst>
          </p:cNvPr>
          <p:cNvSpPr/>
          <p:nvPr/>
        </p:nvSpPr>
        <p:spPr>
          <a:xfrm rot="-1250143">
            <a:off x="16609860" y="8605514"/>
            <a:ext cx="1556660" cy="1407812"/>
          </a:xfrm>
          <a:custGeom>
            <a:avLst/>
            <a:gdLst/>
            <a:ahLst/>
            <a:cxnLst/>
            <a:rect l="l" t="t" r="r" b="b"/>
            <a:pathLst>
              <a:path w="1537919" h="1295696">
                <a:moveTo>
                  <a:pt x="0" y="0"/>
                </a:moveTo>
                <a:lnTo>
                  <a:pt x="1537919" y="0"/>
                </a:lnTo>
                <a:lnTo>
                  <a:pt x="1537919" y="1295696"/>
                </a:lnTo>
                <a:lnTo>
                  <a:pt x="0" y="12956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77055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par>
                                <p:cTn id="13" presetID="22" presetClass="entr" presetSubtype="1"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wipe(up)">
                                      <p:cBhvr>
                                        <p:cTn id="15"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xmlns="" id="{FC9B3B5D-DEB3-1AB8-4883-B9EC42DCD8A5}"/>
              </a:ext>
            </a:extLst>
          </p:cNvPr>
          <p:cNvGrpSpPr/>
          <p:nvPr/>
        </p:nvGrpSpPr>
        <p:grpSpPr>
          <a:xfrm>
            <a:off x="990600" y="1470320"/>
            <a:ext cx="17041475" cy="6721180"/>
            <a:chOff x="1016400" y="1760841"/>
            <a:chExt cx="17041475" cy="6721180"/>
          </a:xfrm>
        </p:grpSpPr>
        <p:sp>
          <p:nvSpPr>
            <p:cNvPr id="16" name="Hexagon 15">
              <a:extLst>
                <a:ext uri="{FF2B5EF4-FFF2-40B4-BE49-F238E27FC236}">
                  <a16:creationId xmlns:a16="http://schemas.microsoft.com/office/drawing/2014/main" xmlns="" id="{4566DC15-DCB5-6C0E-0F8E-C5125E4FA5A3}"/>
                </a:ext>
              </a:extLst>
            </p:cNvPr>
            <p:cNvSpPr/>
            <p:nvPr/>
          </p:nvSpPr>
          <p:spPr>
            <a:xfrm>
              <a:off x="6934199" y="1877462"/>
              <a:ext cx="5467945" cy="5444255"/>
            </a:xfrm>
            <a:prstGeom prst="hexagon">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F68F91D1-AD5F-6AB2-93D5-A86C537A173F}"/>
                </a:ext>
              </a:extLst>
            </p:cNvPr>
            <p:cNvSpPr txBox="1"/>
            <p:nvPr/>
          </p:nvSpPr>
          <p:spPr>
            <a:xfrm>
              <a:off x="7897117" y="3291859"/>
              <a:ext cx="3542108" cy="26154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Quản lí môi trường nuôi thủy sản </a:t>
              </a:r>
            </a:p>
          </p:txBody>
        </p:sp>
        <p:grpSp>
          <p:nvGrpSpPr>
            <p:cNvPr id="22" name="Group 21">
              <a:extLst>
                <a:ext uri="{FF2B5EF4-FFF2-40B4-BE49-F238E27FC236}">
                  <a16:creationId xmlns:a16="http://schemas.microsoft.com/office/drawing/2014/main" xmlns="" id="{DC131959-2C9C-010F-9398-BBAB21E6E901}"/>
                </a:ext>
              </a:extLst>
            </p:cNvPr>
            <p:cNvGrpSpPr/>
            <p:nvPr/>
          </p:nvGrpSpPr>
          <p:grpSpPr>
            <a:xfrm>
              <a:off x="1016400" y="1760841"/>
              <a:ext cx="7019926" cy="2747619"/>
              <a:chOff x="1016400" y="1760841"/>
              <a:chExt cx="7019926" cy="2747619"/>
            </a:xfrm>
          </p:grpSpPr>
          <p:sp>
            <p:nvSpPr>
              <p:cNvPr id="20" name="Rectangle 19">
                <a:extLst>
                  <a:ext uri="{FF2B5EF4-FFF2-40B4-BE49-F238E27FC236}">
                    <a16:creationId xmlns:a16="http://schemas.microsoft.com/office/drawing/2014/main" xmlns="" id="{073681FA-3D62-9F95-D450-26ABA94F465F}"/>
                  </a:ext>
                </a:extLst>
              </p:cNvPr>
              <p:cNvSpPr/>
              <p:nvPr/>
            </p:nvSpPr>
            <p:spPr>
              <a:xfrm>
                <a:off x="1016400" y="1760841"/>
                <a:ext cx="7019926" cy="2747619"/>
              </a:xfrm>
              <a:custGeom>
                <a:avLst/>
                <a:gdLst>
                  <a:gd name="connsiteX0" fmla="*/ 0 w 5257800"/>
                  <a:gd name="connsiteY0" fmla="*/ 0 h 2406688"/>
                  <a:gd name="connsiteX1" fmla="*/ 5257800 w 5257800"/>
                  <a:gd name="connsiteY1" fmla="*/ 0 h 2406688"/>
                  <a:gd name="connsiteX2" fmla="*/ 5257800 w 5257800"/>
                  <a:gd name="connsiteY2" fmla="*/ 2406688 h 2406688"/>
                  <a:gd name="connsiteX3" fmla="*/ 0 w 5257800"/>
                  <a:gd name="connsiteY3" fmla="*/ 2406688 h 2406688"/>
                  <a:gd name="connsiteX4" fmla="*/ 0 w 5257800"/>
                  <a:gd name="connsiteY4" fmla="*/ 0 h 2406688"/>
                  <a:gd name="connsiteX0" fmla="*/ 0 w 6086475"/>
                  <a:gd name="connsiteY0" fmla="*/ 28575 h 2435263"/>
                  <a:gd name="connsiteX1" fmla="*/ 6086475 w 6086475"/>
                  <a:gd name="connsiteY1" fmla="*/ 0 h 2435263"/>
                  <a:gd name="connsiteX2" fmla="*/ 5257800 w 6086475"/>
                  <a:gd name="connsiteY2" fmla="*/ 2435263 h 2435263"/>
                  <a:gd name="connsiteX3" fmla="*/ 0 w 6086475"/>
                  <a:gd name="connsiteY3" fmla="*/ 2435263 h 2435263"/>
                  <a:gd name="connsiteX4" fmla="*/ 0 w 6086475"/>
                  <a:gd name="connsiteY4" fmla="*/ 28575 h 2435263"/>
                  <a:gd name="connsiteX0" fmla="*/ 0 w 6086475"/>
                  <a:gd name="connsiteY0" fmla="*/ 28575 h 2435263"/>
                  <a:gd name="connsiteX1" fmla="*/ 6086475 w 6086475"/>
                  <a:gd name="connsiteY1" fmla="*/ 0 h 2435263"/>
                  <a:gd name="connsiteX2" fmla="*/ 5100637 w 6086475"/>
                  <a:gd name="connsiteY2" fmla="*/ 2420976 h 2435263"/>
                  <a:gd name="connsiteX3" fmla="*/ 0 w 6086475"/>
                  <a:gd name="connsiteY3" fmla="*/ 2435263 h 2435263"/>
                  <a:gd name="connsiteX4" fmla="*/ 0 w 6086475"/>
                  <a:gd name="connsiteY4" fmla="*/ 28575 h 2435263"/>
                  <a:gd name="connsiteX0" fmla="*/ 0 w 6086475"/>
                  <a:gd name="connsiteY0" fmla="*/ 28575 h 2435263"/>
                  <a:gd name="connsiteX1" fmla="*/ 6086475 w 6086475"/>
                  <a:gd name="connsiteY1" fmla="*/ 0 h 2435263"/>
                  <a:gd name="connsiteX2" fmla="*/ 4929187 w 6086475"/>
                  <a:gd name="connsiteY2" fmla="*/ 2406689 h 2435263"/>
                  <a:gd name="connsiteX3" fmla="*/ 0 w 6086475"/>
                  <a:gd name="connsiteY3" fmla="*/ 2435263 h 2435263"/>
                  <a:gd name="connsiteX4" fmla="*/ 0 w 6086475"/>
                  <a:gd name="connsiteY4" fmla="*/ 28575 h 2435263"/>
                  <a:gd name="connsiteX0" fmla="*/ 0 w 6157913"/>
                  <a:gd name="connsiteY0" fmla="*/ 0 h 2406688"/>
                  <a:gd name="connsiteX1" fmla="*/ 6157913 w 6157913"/>
                  <a:gd name="connsiteY1" fmla="*/ 14288 h 2406688"/>
                  <a:gd name="connsiteX2" fmla="*/ 4929187 w 6157913"/>
                  <a:gd name="connsiteY2" fmla="*/ 2378114 h 2406688"/>
                  <a:gd name="connsiteX3" fmla="*/ 0 w 6157913"/>
                  <a:gd name="connsiteY3" fmla="*/ 2406688 h 2406688"/>
                  <a:gd name="connsiteX4" fmla="*/ 0 w 6157913"/>
                  <a:gd name="connsiteY4" fmla="*/ 0 h 2406688"/>
                  <a:gd name="connsiteX0" fmla="*/ 0 w 6078113"/>
                  <a:gd name="connsiteY0" fmla="*/ 28575 h 2435263"/>
                  <a:gd name="connsiteX1" fmla="*/ 6078113 w 6078113"/>
                  <a:gd name="connsiteY1" fmla="*/ 0 h 2435263"/>
                  <a:gd name="connsiteX2" fmla="*/ 4929187 w 6078113"/>
                  <a:gd name="connsiteY2" fmla="*/ 2406689 h 2435263"/>
                  <a:gd name="connsiteX3" fmla="*/ 0 w 6078113"/>
                  <a:gd name="connsiteY3" fmla="*/ 2435263 h 2435263"/>
                  <a:gd name="connsiteX4" fmla="*/ 0 w 6078113"/>
                  <a:gd name="connsiteY4" fmla="*/ 28575 h 2435263"/>
                  <a:gd name="connsiteX0" fmla="*/ 0 w 6064813"/>
                  <a:gd name="connsiteY0" fmla="*/ 0 h 2406688"/>
                  <a:gd name="connsiteX1" fmla="*/ 6064813 w 6064813"/>
                  <a:gd name="connsiteY1" fmla="*/ 42863 h 2406688"/>
                  <a:gd name="connsiteX2" fmla="*/ 4929187 w 6064813"/>
                  <a:gd name="connsiteY2" fmla="*/ 2378114 h 2406688"/>
                  <a:gd name="connsiteX3" fmla="*/ 0 w 6064813"/>
                  <a:gd name="connsiteY3" fmla="*/ 2406688 h 2406688"/>
                  <a:gd name="connsiteX4" fmla="*/ 0 w 6064813"/>
                  <a:gd name="connsiteY4" fmla="*/ 0 h 24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813" h="2406688">
                    <a:moveTo>
                      <a:pt x="0" y="0"/>
                    </a:moveTo>
                    <a:lnTo>
                      <a:pt x="6064813" y="42863"/>
                    </a:lnTo>
                    <a:lnTo>
                      <a:pt x="4929187" y="2378114"/>
                    </a:lnTo>
                    <a:lnTo>
                      <a:pt x="0" y="2406688"/>
                    </a:lnTo>
                    <a:lnTo>
                      <a:pt x="0" y="0"/>
                    </a:lnTo>
                    <a:close/>
                  </a:path>
                </a:pathLst>
              </a:cu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C5F7C822-72AD-28A2-69B0-039F5E3EFC45}"/>
                  </a:ext>
                </a:extLst>
              </p:cNvPr>
              <p:cNvSpPr txBox="1"/>
              <p:nvPr/>
            </p:nvSpPr>
            <p:spPr>
              <a:xfrm>
                <a:off x="1044975" y="1877462"/>
                <a:ext cx="6422626" cy="2482667"/>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Duy trì điều kiện sống ổn định, phù hợp cho động vật thủy sản sinh trưởng, phát triển. </a:t>
                </a:r>
              </a:p>
            </p:txBody>
          </p:sp>
        </p:grpSp>
        <p:grpSp>
          <p:nvGrpSpPr>
            <p:cNvPr id="23" name="Group 22">
              <a:extLst>
                <a:ext uri="{FF2B5EF4-FFF2-40B4-BE49-F238E27FC236}">
                  <a16:creationId xmlns:a16="http://schemas.microsoft.com/office/drawing/2014/main" xmlns="" id="{D186756D-32ED-7E4A-5AC1-E1DBAC2F5935}"/>
                </a:ext>
              </a:extLst>
            </p:cNvPr>
            <p:cNvGrpSpPr/>
            <p:nvPr/>
          </p:nvGrpSpPr>
          <p:grpSpPr>
            <a:xfrm>
              <a:off x="1016400" y="4874759"/>
              <a:ext cx="7005620" cy="2627246"/>
              <a:chOff x="1016400" y="1738339"/>
              <a:chExt cx="7005620" cy="2627246"/>
            </a:xfrm>
          </p:grpSpPr>
          <p:sp>
            <p:nvSpPr>
              <p:cNvPr id="24" name="Rectangle 19">
                <a:extLst>
                  <a:ext uri="{FF2B5EF4-FFF2-40B4-BE49-F238E27FC236}">
                    <a16:creationId xmlns:a16="http://schemas.microsoft.com/office/drawing/2014/main" xmlns="" id="{58FFB62D-CF25-A2EC-C095-DB8555B38683}"/>
                  </a:ext>
                </a:extLst>
              </p:cNvPr>
              <p:cNvSpPr/>
              <p:nvPr/>
            </p:nvSpPr>
            <p:spPr>
              <a:xfrm>
                <a:off x="1016400" y="1738339"/>
                <a:ext cx="7005620" cy="2627246"/>
              </a:xfrm>
              <a:custGeom>
                <a:avLst/>
                <a:gdLst>
                  <a:gd name="connsiteX0" fmla="*/ 0 w 5257800"/>
                  <a:gd name="connsiteY0" fmla="*/ 0 h 2406688"/>
                  <a:gd name="connsiteX1" fmla="*/ 5257800 w 5257800"/>
                  <a:gd name="connsiteY1" fmla="*/ 0 h 2406688"/>
                  <a:gd name="connsiteX2" fmla="*/ 5257800 w 5257800"/>
                  <a:gd name="connsiteY2" fmla="*/ 2406688 h 2406688"/>
                  <a:gd name="connsiteX3" fmla="*/ 0 w 5257800"/>
                  <a:gd name="connsiteY3" fmla="*/ 2406688 h 2406688"/>
                  <a:gd name="connsiteX4" fmla="*/ 0 w 5257800"/>
                  <a:gd name="connsiteY4" fmla="*/ 0 h 2406688"/>
                  <a:gd name="connsiteX0" fmla="*/ 0 w 6086475"/>
                  <a:gd name="connsiteY0" fmla="*/ 28575 h 2435263"/>
                  <a:gd name="connsiteX1" fmla="*/ 6086475 w 6086475"/>
                  <a:gd name="connsiteY1" fmla="*/ 0 h 2435263"/>
                  <a:gd name="connsiteX2" fmla="*/ 5257800 w 6086475"/>
                  <a:gd name="connsiteY2" fmla="*/ 2435263 h 2435263"/>
                  <a:gd name="connsiteX3" fmla="*/ 0 w 6086475"/>
                  <a:gd name="connsiteY3" fmla="*/ 2435263 h 2435263"/>
                  <a:gd name="connsiteX4" fmla="*/ 0 w 6086475"/>
                  <a:gd name="connsiteY4" fmla="*/ 28575 h 2435263"/>
                  <a:gd name="connsiteX0" fmla="*/ 0 w 6086475"/>
                  <a:gd name="connsiteY0" fmla="*/ 28575 h 2435263"/>
                  <a:gd name="connsiteX1" fmla="*/ 6086475 w 6086475"/>
                  <a:gd name="connsiteY1" fmla="*/ 0 h 2435263"/>
                  <a:gd name="connsiteX2" fmla="*/ 5100637 w 6086475"/>
                  <a:gd name="connsiteY2" fmla="*/ 2420976 h 2435263"/>
                  <a:gd name="connsiteX3" fmla="*/ 0 w 6086475"/>
                  <a:gd name="connsiteY3" fmla="*/ 2435263 h 2435263"/>
                  <a:gd name="connsiteX4" fmla="*/ 0 w 6086475"/>
                  <a:gd name="connsiteY4" fmla="*/ 28575 h 2435263"/>
                  <a:gd name="connsiteX0" fmla="*/ 0 w 6086475"/>
                  <a:gd name="connsiteY0" fmla="*/ 28575 h 2435263"/>
                  <a:gd name="connsiteX1" fmla="*/ 6086475 w 6086475"/>
                  <a:gd name="connsiteY1" fmla="*/ 0 h 2435263"/>
                  <a:gd name="connsiteX2" fmla="*/ 4929187 w 6086475"/>
                  <a:gd name="connsiteY2" fmla="*/ 2406689 h 2435263"/>
                  <a:gd name="connsiteX3" fmla="*/ 0 w 6086475"/>
                  <a:gd name="connsiteY3" fmla="*/ 2435263 h 2435263"/>
                  <a:gd name="connsiteX4" fmla="*/ 0 w 6086475"/>
                  <a:gd name="connsiteY4" fmla="*/ 28575 h 2435263"/>
                  <a:gd name="connsiteX0" fmla="*/ 0 w 6157913"/>
                  <a:gd name="connsiteY0" fmla="*/ 0 h 2406688"/>
                  <a:gd name="connsiteX1" fmla="*/ 6157913 w 6157913"/>
                  <a:gd name="connsiteY1" fmla="*/ 14288 h 2406688"/>
                  <a:gd name="connsiteX2" fmla="*/ 4929187 w 6157913"/>
                  <a:gd name="connsiteY2" fmla="*/ 2378114 h 2406688"/>
                  <a:gd name="connsiteX3" fmla="*/ 0 w 6157913"/>
                  <a:gd name="connsiteY3" fmla="*/ 2406688 h 2406688"/>
                  <a:gd name="connsiteX4" fmla="*/ 0 w 6157913"/>
                  <a:gd name="connsiteY4" fmla="*/ 0 h 2406688"/>
                  <a:gd name="connsiteX0" fmla="*/ 0 w 6078113"/>
                  <a:gd name="connsiteY0" fmla="*/ 28575 h 2435263"/>
                  <a:gd name="connsiteX1" fmla="*/ 6078113 w 6078113"/>
                  <a:gd name="connsiteY1" fmla="*/ 0 h 2435263"/>
                  <a:gd name="connsiteX2" fmla="*/ 4929187 w 6078113"/>
                  <a:gd name="connsiteY2" fmla="*/ 2406689 h 2435263"/>
                  <a:gd name="connsiteX3" fmla="*/ 0 w 6078113"/>
                  <a:gd name="connsiteY3" fmla="*/ 2435263 h 2435263"/>
                  <a:gd name="connsiteX4" fmla="*/ 0 w 6078113"/>
                  <a:gd name="connsiteY4" fmla="*/ 28575 h 2435263"/>
                  <a:gd name="connsiteX0" fmla="*/ 0 w 6064813"/>
                  <a:gd name="connsiteY0" fmla="*/ 0 h 2406688"/>
                  <a:gd name="connsiteX1" fmla="*/ 6064813 w 6064813"/>
                  <a:gd name="connsiteY1" fmla="*/ 42863 h 2406688"/>
                  <a:gd name="connsiteX2" fmla="*/ 4929187 w 6064813"/>
                  <a:gd name="connsiteY2" fmla="*/ 2378114 h 2406688"/>
                  <a:gd name="connsiteX3" fmla="*/ 0 w 6064813"/>
                  <a:gd name="connsiteY3" fmla="*/ 2406688 h 2406688"/>
                  <a:gd name="connsiteX4" fmla="*/ 0 w 6064813"/>
                  <a:gd name="connsiteY4" fmla="*/ 0 h 2406688"/>
                  <a:gd name="connsiteX0" fmla="*/ 0 w 4929187"/>
                  <a:gd name="connsiteY0" fmla="*/ 32225 h 2438913"/>
                  <a:gd name="connsiteX1" fmla="*/ 4916861 w 4929187"/>
                  <a:gd name="connsiteY1" fmla="*/ 0 h 2438913"/>
                  <a:gd name="connsiteX2" fmla="*/ 4929187 w 4929187"/>
                  <a:gd name="connsiteY2" fmla="*/ 2410339 h 2438913"/>
                  <a:gd name="connsiteX3" fmla="*/ 0 w 4929187"/>
                  <a:gd name="connsiteY3" fmla="*/ 2438913 h 2438913"/>
                  <a:gd name="connsiteX4" fmla="*/ 0 w 4929187"/>
                  <a:gd name="connsiteY4" fmla="*/ 32225 h 2438913"/>
                  <a:gd name="connsiteX0" fmla="*/ 0 w 6188232"/>
                  <a:gd name="connsiteY0" fmla="*/ 32225 h 2438913"/>
                  <a:gd name="connsiteX1" fmla="*/ 4916861 w 6188232"/>
                  <a:gd name="connsiteY1" fmla="*/ 0 h 2438913"/>
                  <a:gd name="connsiteX2" fmla="*/ 6188232 w 6188232"/>
                  <a:gd name="connsiteY2" fmla="*/ 2385309 h 2438913"/>
                  <a:gd name="connsiteX3" fmla="*/ 0 w 6188232"/>
                  <a:gd name="connsiteY3" fmla="*/ 2438913 h 2438913"/>
                  <a:gd name="connsiteX4" fmla="*/ 0 w 6188232"/>
                  <a:gd name="connsiteY4" fmla="*/ 32225 h 2438913"/>
                  <a:gd name="connsiteX0" fmla="*/ 0 w 6188232"/>
                  <a:gd name="connsiteY0" fmla="*/ 32225 h 2438913"/>
                  <a:gd name="connsiteX1" fmla="*/ 4916861 w 6188232"/>
                  <a:gd name="connsiteY1" fmla="*/ 0 h 2438913"/>
                  <a:gd name="connsiteX2" fmla="*/ 6188232 w 6188232"/>
                  <a:gd name="connsiteY2" fmla="*/ 2385309 h 2438913"/>
                  <a:gd name="connsiteX3" fmla="*/ 0 w 6188232"/>
                  <a:gd name="connsiteY3" fmla="*/ 2438913 h 2438913"/>
                  <a:gd name="connsiteX4" fmla="*/ 0 w 6188232"/>
                  <a:gd name="connsiteY4" fmla="*/ 32225 h 2438913"/>
                  <a:gd name="connsiteX0" fmla="*/ 0 w 6188232"/>
                  <a:gd name="connsiteY0" fmla="*/ 19710 h 2426398"/>
                  <a:gd name="connsiteX1" fmla="*/ 5040297 w 6188232"/>
                  <a:gd name="connsiteY1" fmla="*/ 0 h 2426398"/>
                  <a:gd name="connsiteX2" fmla="*/ 6188232 w 6188232"/>
                  <a:gd name="connsiteY2" fmla="*/ 2372794 h 2426398"/>
                  <a:gd name="connsiteX3" fmla="*/ 0 w 6188232"/>
                  <a:gd name="connsiteY3" fmla="*/ 2426398 h 2426398"/>
                  <a:gd name="connsiteX4" fmla="*/ 0 w 6188232"/>
                  <a:gd name="connsiteY4" fmla="*/ 19710 h 2426398"/>
                  <a:gd name="connsiteX0" fmla="*/ 0 w 6188232"/>
                  <a:gd name="connsiteY0" fmla="*/ 19710 h 2426398"/>
                  <a:gd name="connsiteX1" fmla="*/ 5040297 w 6188232"/>
                  <a:gd name="connsiteY1" fmla="*/ 0 h 2426398"/>
                  <a:gd name="connsiteX2" fmla="*/ 6188232 w 6188232"/>
                  <a:gd name="connsiteY2" fmla="*/ 2372794 h 2426398"/>
                  <a:gd name="connsiteX3" fmla="*/ 0 w 6188232"/>
                  <a:gd name="connsiteY3" fmla="*/ 2426398 h 2426398"/>
                  <a:gd name="connsiteX4" fmla="*/ 0 w 6188232"/>
                  <a:gd name="connsiteY4" fmla="*/ 19710 h 2426398"/>
                  <a:gd name="connsiteX0" fmla="*/ 0 w 6052453"/>
                  <a:gd name="connsiteY0" fmla="*/ 19710 h 2426398"/>
                  <a:gd name="connsiteX1" fmla="*/ 5040297 w 6052453"/>
                  <a:gd name="connsiteY1" fmla="*/ 0 h 2426398"/>
                  <a:gd name="connsiteX2" fmla="*/ 6052453 w 6052453"/>
                  <a:gd name="connsiteY2" fmla="*/ 2272677 h 2426398"/>
                  <a:gd name="connsiteX3" fmla="*/ 0 w 6052453"/>
                  <a:gd name="connsiteY3" fmla="*/ 2426398 h 2426398"/>
                  <a:gd name="connsiteX4" fmla="*/ 0 w 6052453"/>
                  <a:gd name="connsiteY4" fmla="*/ 19710 h 2426398"/>
                  <a:gd name="connsiteX0" fmla="*/ 0 w 6052453"/>
                  <a:gd name="connsiteY0" fmla="*/ 19710 h 2301251"/>
                  <a:gd name="connsiteX1" fmla="*/ 5040297 w 6052453"/>
                  <a:gd name="connsiteY1" fmla="*/ 0 h 2301251"/>
                  <a:gd name="connsiteX2" fmla="*/ 6052453 w 6052453"/>
                  <a:gd name="connsiteY2" fmla="*/ 2272677 h 2301251"/>
                  <a:gd name="connsiteX3" fmla="*/ 24687 w 6052453"/>
                  <a:gd name="connsiteY3" fmla="*/ 2301251 h 2301251"/>
                  <a:gd name="connsiteX4" fmla="*/ 0 w 6052453"/>
                  <a:gd name="connsiteY4" fmla="*/ 19710 h 230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453" h="2301251">
                    <a:moveTo>
                      <a:pt x="0" y="19710"/>
                    </a:moveTo>
                    <a:lnTo>
                      <a:pt x="5040297" y="0"/>
                    </a:lnTo>
                    <a:cubicBezTo>
                      <a:pt x="5414713" y="803446"/>
                      <a:pt x="5715067" y="1481746"/>
                      <a:pt x="6052453" y="2272677"/>
                    </a:cubicBezTo>
                    <a:lnTo>
                      <a:pt x="24687" y="2301251"/>
                    </a:lnTo>
                    <a:lnTo>
                      <a:pt x="0" y="19710"/>
                    </a:lnTo>
                    <a:close/>
                  </a:path>
                </a:pathLst>
              </a:cu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0231E2BA-C006-1CD1-82CB-C58147FF1CB6}"/>
                  </a:ext>
                </a:extLst>
              </p:cNvPr>
              <p:cNvSpPr txBox="1"/>
              <p:nvPr/>
            </p:nvSpPr>
            <p:spPr>
              <a:xfrm>
                <a:off x="1190084" y="1856061"/>
                <a:ext cx="5680656" cy="2482667"/>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Giảm chi phí xử lí ô nhiễm </a:t>
                </a:r>
              </a:p>
              <a:p>
                <a:pPr>
                  <a:lnSpc>
                    <a:spcPct val="150000"/>
                  </a:lnSpc>
                </a:pPr>
                <a:r>
                  <a:rPr lang="en-US" sz="3600">
                    <a:latin typeface="Arial" panose="020B0604020202020204" pitchFamily="34" charset="0"/>
                    <a:cs typeface="Arial" panose="020B0604020202020204" pitchFamily="34" charset="0"/>
                  </a:rPr>
                  <a:t>môi trường trong nuôi thủy sản </a:t>
                </a:r>
              </a:p>
            </p:txBody>
          </p:sp>
        </p:grpSp>
        <p:grpSp>
          <p:nvGrpSpPr>
            <p:cNvPr id="28" name="Group 27">
              <a:extLst>
                <a:ext uri="{FF2B5EF4-FFF2-40B4-BE49-F238E27FC236}">
                  <a16:creationId xmlns:a16="http://schemas.microsoft.com/office/drawing/2014/main" xmlns="" id="{DFC34373-7DB2-F7A2-E397-03B1F18BF6A0}"/>
                </a:ext>
              </a:extLst>
            </p:cNvPr>
            <p:cNvGrpSpPr/>
            <p:nvPr/>
          </p:nvGrpSpPr>
          <p:grpSpPr>
            <a:xfrm>
              <a:off x="11157870" y="1832491"/>
              <a:ext cx="6870025" cy="2792599"/>
              <a:chOff x="11157870" y="1832491"/>
              <a:chExt cx="6870025" cy="2792599"/>
            </a:xfrm>
          </p:grpSpPr>
          <p:sp>
            <p:nvSpPr>
              <p:cNvPr id="26" name="Rectangle 25">
                <a:extLst>
                  <a:ext uri="{FF2B5EF4-FFF2-40B4-BE49-F238E27FC236}">
                    <a16:creationId xmlns:a16="http://schemas.microsoft.com/office/drawing/2014/main" xmlns="" id="{83E36A21-FA5B-29CB-CF58-13EA340D18B1}"/>
                  </a:ext>
                </a:extLst>
              </p:cNvPr>
              <p:cNvSpPr/>
              <p:nvPr/>
            </p:nvSpPr>
            <p:spPr>
              <a:xfrm>
                <a:off x="11157870" y="1832491"/>
                <a:ext cx="6870025" cy="2792599"/>
              </a:xfrm>
              <a:custGeom>
                <a:avLst/>
                <a:gdLst>
                  <a:gd name="connsiteX0" fmla="*/ 0 w 7019926"/>
                  <a:gd name="connsiteY0" fmla="*/ 0 h 2732639"/>
                  <a:gd name="connsiteX1" fmla="*/ 7019926 w 7019926"/>
                  <a:gd name="connsiteY1" fmla="*/ 0 h 2732639"/>
                  <a:gd name="connsiteX2" fmla="*/ 7019926 w 7019926"/>
                  <a:gd name="connsiteY2" fmla="*/ 2732639 h 2732639"/>
                  <a:gd name="connsiteX3" fmla="*/ 0 w 7019926"/>
                  <a:gd name="connsiteY3" fmla="*/ 2732639 h 2732639"/>
                  <a:gd name="connsiteX4" fmla="*/ 0 w 7019926"/>
                  <a:gd name="connsiteY4" fmla="*/ 0 h 2732639"/>
                  <a:gd name="connsiteX0" fmla="*/ 0 w 7019926"/>
                  <a:gd name="connsiteY0" fmla="*/ 0 h 2747629"/>
                  <a:gd name="connsiteX1" fmla="*/ 7019926 w 7019926"/>
                  <a:gd name="connsiteY1" fmla="*/ 0 h 2747629"/>
                  <a:gd name="connsiteX2" fmla="*/ 7019926 w 7019926"/>
                  <a:gd name="connsiteY2" fmla="*/ 2732639 h 2747629"/>
                  <a:gd name="connsiteX3" fmla="*/ 1588957 w 7019926"/>
                  <a:gd name="connsiteY3" fmla="*/ 2747629 h 2747629"/>
                  <a:gd name="connsiteX4" fmla="*/ 0 w 7019926"/>
                  <a:gd name="connsiteY4" fmla="*/ 0 h 2747629"/>
                  <a:gd name="connsiteX0" fmla="*/ 0 w 6870025"/>
                  <a:gd name="connsiteY0" fmla="*/ 0 h 2792599"/>
                  <a:gd name="connsiteX1" fmla="*/ 6870025 w 6870025"/>
                  <a:gd name="connsiteY1" fmla="*/ 44970 h 2792599"/>
                  <a:gd name="connsiteX2" fmla="*/ 6870025 w 6870025"/>
                  <a:gd name="connsiteY2" fmla="*/ 2777609 h 2792599"/>
                  <a:gd name="connsiteX3" fmla="*/ 1439056 w 6870025"/>
                  <a:gd name="connsiteY3" fmla="*/ 2792599 h 2792599"/>
                  <a:gd name="connsiteX4" fmla="*/ 0 w 6870025"/>
                  <a:gd name="connsiteY4" fmla="*/ 0 h 279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025" h="2792599">
                    <a:moveTo>
                      <a:pt x="0" y="0"/>
                    </a:moveTo>
                    <a:lnTo>
                      <a:pt x="6870025" y="44970"/>
                    </a:lnTo>
                    <a:lnTo>
                      <a:pt x="6870025" y="2777609"/>
                    </a:lnTo>
                    <a:lnTo>
                      <a:pt x="1439056" y="2792599"/>
                    </a:lnTo>
                    <a:lnTo>
                      <a:pt x="0" y="0"/>
                    </a:lnTo>
                    <a:close/>
                  </a:path>
                </a:pathLst>
              </a:cu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F137DD2C-0828-F765-45AF-674CDB665AD6}"/>
                  </a:ext>
                </a:extLst>
              </p:cNvPr>
              <p:cNvSpPr txBox="1"/>
              <p:nvPr/>
            </p:nvSpPr>
            <p:spPr>
              <a:xfrm>
                <a:off x="12192000" y="1893316"/>
                <a:ext cx="5467945" cy="2482667"/>
              </a:xfrm>
              <a:prstGeom prst="rect">
                <a:avLst/>
              </a:prstGeom>
              <a:noFill/>
            </p:spPr>
            <p:txBody>
              <a:bodyPr wrap="square" rtlCol="0">
                <a:spAutoFit/>
              </a:bodyPr>
              <a:lstStyle/>
              <a:p>
                <a:pPr algn="r">
                  <a:lnSpc>
                    <a:spcPct val="150000"/>
                  </a:lnSpc>
                </a:pPr>
                <a:r>
                  <a:rPr lang="en-US" sz="3600">
                    <a:latin typeface="Arial" panose="020B0604020202020204" pitchFamily="34" charset="0"/>
                    <a:cs typeface="Arial" panose="020B0604020202020204" pitchFamily="34" charset="0"/>
                  </a:rPr>
                  <a:t>Ngăn ngừa sự phát sinh ô nhiễm môi trường trên diện rộng</a:t>
                </a:r>
              </a:p>
            </p:txBody>
          </p:sp>
        </p:grpSp>
        <p:grpSp>
          <p:nvGrpSpPr>
            <p:cNvPr id="31" name="Group 30">
              <a:extLst>
                <a:ext uri="{FF2B5EF4-FFF2-40B4-BE49-F238E27FC236}">
                  <a16:creationId xmlns:a16="http://schemas.microsoft.com/office/drawing/2014/main" xmlns="" id="{AABDC64C-BDB9-BBFE-77A4-D9BE95DD4A72}"/>
                </a:ext>
              </a:extLst>
            </p:cNvPr>
            <p:cNvGrpSpPr/>
            <p:nvPr/>
          </p:nvGrpSpPr>
          <p:grpSpPr>
            <a:xfrm>
              <a:off x="11277107" y="4741711"/>
              <a:ext cx="6780768" cy="2594995"/>
              <a:chOff x="11277107" y="4741711"/>
              <a:chExt cx="6780768" cy="2594995"/>
            </a:xfrm>
          </p:grpSpPr>
          <p:sp>
            <p:nvSpPr>
              <p:cNvPr id="29" name="Rectangle 28">
                <a:extLst>
                  <a:ext uri="{FF2B5EF4-FFF2-40B4-BE49-F238E27FC236}">
                    <a16:creationId xmlns:a16="http://schemas.microsoft.com/office/drawing/2014/main" xmlns="" id="{FA239A46-138A-37BE-0841-B489565B8332}"/>
                  </a:ext>
                </a:extLst>
              </p:cNvPr>
              <p:cNvSpPr/>
              <p:nvPr/>
            </p:nvSpPr>
            <p:spPr>
              <a:xfrm>
                <a:off x="11277107" y="4741711"/>
                <a:ext cx="6780768" cy="2594995"/>
              </a:xfrm>
              <a:custGeom>
                <a:avLst/>
                <a:gdLst>
                  <a:gd name="connsiteX0" fmla="*/ 0 w 6855719"/>
                  <a:gd name="connsiteY0" fmla="*/ 0 h 2580005"/>
                  <a:gd name="connsiteX1" fmla="*/ 6855719 w 6855719"/>
                  <a:gd name="connsiteY1" fmla="*/ 0 h 2580005"/>
                  <a:gd name="connsiteX2" fmla="*/ 6855719 w 6855719"/>
                  <a:gd name="connsiteY2" fmla="*/ 2580005 h 2580005"/>
                  <a:gd name="connsiteX3" fmla="*/ 0 w 6855719"/>
                  <a:gd name="connsiteY3" fmla="*/ 2580005 h 2580005"/>
                  <a:gd name="connsiteX4" fmla="*/ 0 w 6855719"/>
                  <a:gd name="connsiteY4" fmla="*/ 0 h 2580005"/>
                  <a:gd name="connsiteX0" fmla="*/ 1424066 w 6855719"/>
                  <a:gd name="connsiteY0" fmla="*/ 29980 h 2580005"/>
                  <a:gd name="connsiteX1" fmla="*/ 6855719 w 6855719"/>
                  <a:gd name="connsiteY1" fmla="*/ 0 h 2580005"/>
                  <a:gd name="connsiteX2" fmla="*/ 6855719 w 6855719"/>
                  <a:gd name="connsiteY2" fmla="*/ 2580005 h 2580005"/>
                  <a:gd name="connsiteX3" fmla="*/ 0 w 6855719"/>
                  <a:gd name="connsiteY3" fmla="*/ 2580005 h 2580005"/>
                  <a:gd name="connsiteX4" fmla="*/ 1424066 w 6855719"/>
                  <a:gd name="connsiteY4" fmla="*/ 29980 h 2580005"/>
                  <a:gd name="connsiteX0" fmla="*/ 1304145 w 6855719"/>
                  <a:gd name="connsiteY0" fmla="*/ 44971 h 2580005"/>
                  <a:gd name="connsiteX1" fmla="*/ 6855719 w 6855719"/>
                  <a:gd name="connsiteY1" fmla="*/ 0 h 2580005"/>
                  <a:gd name="connsiteX2" fmla="*/ 6855719 w 6855719"/>
                  <a:gd name="connsiteY2" fmla="*/ 2580005 h 2580005"/>
                  <a:gd name="connsiteX3" fmla="*/ 0 w 6855719"/>
                  <a:gd name="connsiteY3" fmla="*/ 2580005 h 2580005"/>
                  <a:gd name="connsiteX4" fmla="*/ 1304145 w 6855719"/>
                  <a:gd name="connsiteY4" fmla="*/ 44971 h 2580005"/>
                  <a:gd name="connsiteX0" fmla="*/ 1229194 w 6780768"/>
                  <a:gd name="connsiteY0" fmla="*/ 44971 h 2594995"/>
                  <a:gd name="connsiteX1" fmla="*/ 6780768 w 6780768"/>
                  <a:gd name="connsiteY1" fmla="*/ 0 h 2594995"/>
                  <a:gd name="connsiteX2" fmla="*/ 6780768 w 6780768"/>
                  <a:gd name="connsiteY2" fmla="*/ 2580005 h 2594995"/>
                  <a:gd name="connsiteX3" fmla="*/ 0 w 6780768"/>
                  <a:gd name="connsiteY3" fmla="*/ 2594995 h 2594995"/>
                  <a:gd name="connsiteX4" fmla="*/ 1229194 w 6780768"/>
                  <a:gd name="connsiteY4" fmla="*/ 44971 h 259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0768" h="2594995">
                    <a:moveTo>
                      <a:pt x="1229194" y="44971"/>
                    </a:moveTo>
                    <a:lnTo>
                      <a:pt x="6780768" y="0"/>
                    </a:lnTo>
                    <a:lnTo>
                      <a:pt x="6780768" y="2580005"/>
                    </a:lnTo>
                    <a:lnTo>
                      <a:pt x="0" y="2594995"/>
                    </a:lnTo>
                    <a:lnTo>
                      <a:pt x="1229194" y="44971"/>
                    </a:lnTo>
                    <a:close/>
                  </a:path>
                </a:pathLst>
              </a:cu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2B439AF0-7CB5-A747-67EB-F33F01C6CBA6}"/>
                  </a:ext>
                </a:extLst>
              </p:cNvPr>
              <p:cNvSpPr txBox="1"/>
              <p:nvPr/>
            </p:nvSpPr>
            <p:spPr>
              <a:xfrm>
                <a:off x="12399883" y="5244429"/>
                <a:ext cx="5467945" cy="1651671"/>
              </a:xfrm>
              <a:prstGeom prst="rect">
                <a:avLst/>
              </a:prstGeom>
              <a:noFill/>
            </p:spPr>
            <p:txBody>
              <a:bodyPr wrap="square" rtlCol="0">
                <a:spAutoFit/>
              </a:bodyPr>
              <a:lstStyle/>
              <a:p>
                <a:pPr algn="r">
                  <a:lnSpc>
                    <a:spcPct val="150000"/>
                  </a:lnSpc>
                </a:pPr>
                <a:r>
                  <a:rPr lang="en-US" sz="3600">
                    <a:latin typeface="Arial" panose="020B0604020202020204" pitchFamily="34" charset="0"/>
                    <a:cs typeface="Arial" panose="020B0604020202020204" pitchFamily="34" charset="0"/>
                  </a:rPr>
                  <a:t>Hạn chế các tác động xấu đến sức khỏe con người</a:t>
                </a:r>
              </a:p>
            </p:txBody>
          </p:sp>
        </p:grpSp>
        <p:sp>
          <p:nvSpPr>
            <p:cNvPr id="32" name="Rectangle 31">
              <a:extLst>
                <a:ext uri="{FF2B5EF4-FFF2-40B4-BE49-F238E27FC236}">
                  <a16:creationId xmlns:a16="http://schemas.microsoft.com/office/drawing/2014/main" xmlns="" id="{1E929E50-D5A3-87FE-A0DE-A1C9AEAA725C}"/>
                </a:ext>
              </a:extLst>
            </p:cNvPr>
            <p:cNvSpPr/>
            <p:nvPr/>
          </p:nvSpPr>
          <p:spPr>
            <a:xfrm>
              <a:off x="1044975" y="7791342"/>
              <a:ext cx="17012900" cy="6906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Hình 11.2. Vai trò của quản lí môi trường nuôi thủy sản </a:t>
              </a:r>
            </a:p>
          </p:txBody>
        </p:sp>
      </p:grpSp>
      <p:grpSp>
        <p:nvGrpSpPr>
          <p:cNvPr id="37" name="Group 36">
            <a:extLst>
              <a:ext uri="{FF2B5EF4-FFF2-40B4-BE49-F238E27FC236}">
                <a16:creationId xmlns:a16="http://schemas.microsoft.com/office/drawing/2014/main" xmlns="" id="{A000BCF8-89F2-8B59-FE90-0D4CFF913F98}"/>
              </a:ext>
            </a:extLst>
          </p:cNvPr>
          <p:cNvGrpSpPr/>
          <p:nvPr/>
        </p:nvGrpSpPr>
        <p:grpSpPr>
          <a:xfrm>
            <a:off x="1164284" y="8493736"/>
            <a:ext cx="17618652" cy="1313834"/>
            <a:chOff x="1069240" y="8128317"/>
            <a:chExt cx="17618652" cy="1313834"/>
          </a:xfrm>
        </p:grpSpPr>
        <p:sp>
          <p:nvSpPr>
            <p:cNvPr id="35" name="TextBox 34">
              <a:extLst>
                <a:ext uri="{FF2B5EF4-FFF2-40B4-BE49-F238E27FC236}">
                  <a16:creationId xmlns:a16="http://schemas.microsoft.com/office/drawing/2014/main" xmlns="" id="{C3EB8A84-F176-85F3-A563-334EF445390E}"/>
                </a:ext>
              </a:extLst>
            </p:cNvPr>
            <p:cNvSpPr txBox="1"/>
            <p:nvPr/>
          </p:nvSpPr>
          <p:spPr>
            <a:xfrm>
              <a:off x="2821839" y="8291865"/>
              <a:ext cx="15866053" cy="916276"/>
            </a:xfrm>
            <a:prstGeom prst="rect">
              <a:avLst/>
            </a:prstGeom>
            <a:noFill/>
          </p:spPr>
          <p:txBody>
            <a:bodyPr wrap="square">
              <a:spAutoFit/>
            </a:bodyPr>
            <a:lstStyle/>
            <a:p>
              <a:pPr algn="just">
                <a:lnSpc>
                  <a:spcPct val="150000"/>
                </a:lnSpc>
              </a:pPr>
              <a:r>
                <a:rPr lang="vi-VN" sz="4000" i="1" dirty="0">
                  <a:solidFill>
                    <a:srgbClr val="C00000"/>
                  </a:solidFill>
                </a:rPr>
                <a:t>Nêu các vai trò chính của việc quản lí môi trường nuôi thủy sản.</a:t>
              </a:r>
              <a:endParaRPr lang="en-US" sz="4000" i="1" dirty="0">
                <a:solidFill>
                  <a:srgbClr val="C00000"/>
                </a:solidFill>
              </a:endParaRPr>
            </a:p>
          </p:txBody>
        </p:sp>
        <p:sp>
          <p:nvSpPr>
            <p:cNvPr id="36" name="Freeform 2">
              <a:extLst>
                <a:ext uri="{FF2B5EF4-FFF2-40B4-BE49-F238E27FC236}">
                  <a16:creationId xmlns:a16="http://schemas.microsoft.com/office/drawing/2014/main" xmlns="" id="{998E55EB-71DA-AA59-0CC2-B7BF6F95EDC2}"/>
                </a:ext>
              </a:extLst>
            </p:cNvPr>
            <p:cNvSpPr/>
            <p:nvPr/>
          </p:nvSpPr>
          <p:spPr>
            <a:xfrm>
              <a:off x="1069240" y="8128317"/>
              <a:ext cx="1521559" cy="1313834"/>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38" name="TextBox 37">
            <a:extLst>
              <a:ext uri="{FF2B5EF4-FFF2-40B4-BE49-F238E27FC236}">
                <a16:creationId xmlns:a16="http://schemas.microsoft.com/office/drawing/2014/main" xmlns="" id="{3823BCAE-CEE6-A527-6AC7-D241AB7C5591}"/>
              </a:ext>
            </a:extLst>
          </p:cNvPr>
          <p:cNvSpPr txBox="1"/>
          <p:nvPr/>
        </p:nvSpPr>
        <p:spPr>
          <a:xfrm>
            <a:off x="1019175" y="473097"/>
            <a:ext cx="12325557"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latin typeface="Arial" panose="020B0604020202020204" pitchFamily="34" charset="0"/>
                <a:cs typeface="Arial" panose="020B0604020202020204" pitchFamily="34" charset="0"/>
              </a:rPr>
              <a:t>Nghiên cứu hình 11.2 và thực hiện yêu cầu: </a:t>
            </a:r>
          </a:p>
        </p:txBody>
      </p:sp>
    </p:spTree>
    <p:extLst>
      <p:ext uri="{BB962C8B-B14F-4D97-AF65-F5344CB8AC3E}">
        <p14:creationId xmlns:p14="http://schemas.microsoft.com/office/powerpoint/2010/main" val="306367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D66C018C-613D-9748-1944-65A88A98BA2F}"/>
              </a:ext>
            </a:extLst>
          </p:cNvPr>
          <p:cNvSpPr/>
          <p:nvPr/>
        </p:nvSpPr>
        <p:spPr>
          <a:xfrm>
            <a:off x="2057400" y="800100"/>
            <a:ext cx="14782800" cy="1143000"/>
          </a:xfrm>
          <a:prstGeom prst="roundRect">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a:t>Vai trò của quản lí môi trường nuôi thủy sản</a:t>
            </a:r>
            <a:endParaRPr lang="en-US" sz="4500" b="1"/>
          </a:p>
        </p:txBody>
      </p:sp>
      <p:sp>
        <p:nvSpPr>
          <p:cNvPr id="4" name="Rectangle: Rounded Corners 3">
            <a:extLst>
              <a:ext uri="{FF2B5EF4-FFF2-40B4-BE49-F238E27FC236}">
                <a16:creationId xmlns:a16="http://schemas.microsoft.com/office/drawing/2014/main" xmlns="" id="{32139967-F236-34D4-4B92-4775F86B7467}"/>
              </a:ext>
            </a:extLst>
          </p:cNvPr>
          <p:cNvSpPr/>
          <p:nvPr/>
        </p:nvSpPr>
        <p:spPr>
          <a:xfrm>
            <a:off x="1066800" y="3009900"/>
            <a:ext cx="3962400" cy="6858000"/>
          </a:xfrm>
          <a:prstGeom prst="roundRect">
            <a:avLst>
              <a:gd name="adj" fmla="val 9822"/>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Duy trì điều kiện sống ổn định, phù hợp cho động vật thủy sản sinh trưởng, phát triển.</a:t>
            </a:r>
            <a:endParaRPr lang="en-US" sz="3800">
              <a:solidFill>
                <a:schemeClr val="tx1"/>
              </a:solidFill>
            </a:endParaRPr>
          </a:p>
        </p:txBody>
      </p:sp>
      <p:sp>
        <p:nvSpPr>
          <p:cNvPr id="5" name="Rectangle: Rounded Corners 4">
            <a:extLst>
              <a:ext uri="{FF2B5EF4-FFF2-40B4-BE49-F238E27FC236}">
                <a16:creationId xmlns:a16="http://schemas.microsoft.com/office/drawing/2014/main" xmlns="" id="{ECA90E59-E474-DD8E-A216-5F218F476731}"/>
              </a:ext>
            </a:extLst>
          </p:cNvPr>
          <p:cNvSpPr/>
          <p:nvPr/>
        </p:nvSpPr>
        <p:spPr>
          <a:xfrm>
            <a:off x="5410200" y="3009900"/>
            <a:ext cx="3962400" cy="6858000"/>
          </a:xfrm>
          <a:prstGeom prst="roundRect">
            <a:avLst>
              <a:gd name="adj" fmla="val 9822"/>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Giảm chi phí xử lí ô nhiễm môi trường trong nuôi thủy sản.</a:t>
            </a:r>
            <a:endParaRPr lang="en-US" sz="3800">
              <a:solidFill>
                <a:schemeClr val="tx1"/>
              </a:solidFill>
            </a:endParaRPr>
          </a:p>
        </p:txBody>
      </p:sp>
      <p:sp>
        <p:nvSpPr>
          <p:cNvPr id="6" name="Rectangle: Rounded Corners 5">
            <a:extLst>
              <a:ext uri="{FF2B5EF4-FFF2-40B4-BE49-F238E27FC236}">
                <a16:creationId xmlns:a16="http://schemas.microsoft.com/office/drawing/2014/main" xmlns="" id="{962913E6-C7CE-D4C2-A6A9-309FCCB8E27B}"/>
              </a:ext>
            </a:extLst>
          </p:cNvPr>
          <p:cNvSpPr/>
          <p:nvPr/>
        </p:nvSpPr>
        <p:spPr>
          <a:xfrm>
            <a:off x="9729787" y="3009900"/>
            <a:ext cx="3962400" cy="6858000"/>
          </a:xfrm>
          <a:prstGeom prst="roundRect">
            <a:avLst>
              <a:gd name="adj" fmla="val 9822"/>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Ngăn ngừa sự phát sinh ô nhiễm môi trường trên diện rộng.</a:t>
            </a:r>
            <a:endParaRPr lang="en-US" sz="3800">
              <a:solidFill>
                <a:schemeClr val="tx1"/>
              </a:solidFill>
            </a:endParaRPr>
          </a:p>
        </p:txBody>
      </p:sp>
      <p:sp>
        <p:nvSpPr>
          <p:cNvPr id="7" name="Rectangle: Rounded Corners 6">
            <a:extLst>
              <a:ext uri="{FF2B5EF4-FFF2-40B4-BE49-F238E27FC236}">
                <a16:creationId xmlns:a16="http://schemas.microsoft.com/office/drawing/2014/main" xmlns="" id="{D81F3CCB-A373-8276-5BBE-3BBBAFB9382A}"/>
              </a:ext>
            </a:extLst>
          </p:cNvPr>
          <p:cNvSpPr/>
          <p:nvPr/>
        </p:nvSpPr>
        <p:spPr>
          <a:xfrm>
            <a:off x="14073187" y="3009900"/>
            <a:ext cx="3962400" cy="6858000"/>
          </a:xfrm>
          <a:prstGeom prst="roundRect">
            <a:avLst>
              <a:gd name="adj" fmla="val 9822"/>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Hạn chế các tác động xấu đến sức khỏe con người.</a:t>
            </a:r>
            <a:endParaRPr lang="en-US" sz="3800">
              <a:solidFill>
                <a:schemeClr val="tx1"/>
              </a:solidFill>
            </a:endParaRPr>
          </a:p>
        </p:txBody>
      </p:sp>
      <p:cxnSp>
        <p:nvCxnSpPr>
          <p:cNvPr id="9" name="Straight Connector 8">
            <a:extLst>
              <a:ext uri="{FF2B5EF4-FFF2-40B4-BE49-F238E27FC236}">
                <a16:creationId xmlns:a16="http://schemas.microsoft.com/office/drawing/2014/main" xmlns="" id="{5118E41E-A7A4-2191-056B-FF97CD561759}"/>
              </a:ext>
            </a:extLst>
          </p:cNvPr>
          <p:cNvCxnSpPr>
            <a:stCxn id="3" idx="2"/>
            <a:endCxn id="4" idx="0"/>
          </p:cNvCxnSpPr>
          <p:nvPr/>
        </p:nvCxnSpPr>
        <p:spPr>
          <a:xfrm flipH="1">
            <a:off x="3048000" y="1943100"/>
            <a:ext cx="6400800" cy="1066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83E3697-0070-A6B0-5DB7-F1E5C0E68458}"/>
              </a:ext>
            </a:extLst>
          </p:cNvPr>
          <p:cNvCxnSpPr>
            <a:cxnSpLocks/>
            <a:stCxn id="3" idx="2"/>
            <a:endCxn id="5" idx="0"/>
          </p:cNvCxnSpPr>
          <p:nvPr/>
        </p:nvCxnSpPr>
        <p:spPr>
          <a:xfrm flipH="1">
            <a:off x="7391400" y="1943100"/>
            <a:ext cx="2057400" cy="1066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83118BF-255E-6D76-85EE-0FA70FA308BD}"/>
              </a:ext>
            </a:extLst>
          </p:cNvPr>
          <p:cNvCxnSpPr>
            <a:cxnSpLocks/>
            <a:stCxn id="3" idx="2"/>
            <a:endCxn id="6" idx="0"/>
          </p:cNvCxnSpPr>
          <p:nvPr/>
        </p:nvCxnSpPr>
        <p:spPr>
          <a:xfrm>
            <a:off x="9448800" y="1943100"/>
            <a:ext cx="2262187" cy="1066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2BDDA43-A1F9-36B2-FD5F-8B9C33660A4E}"/>
              </a:ext>
            </a:extLst>
          </p:cNvPr>
          <p:cNvCxnSpPr>
            <a:cxnSpLocks/>
            <a:stCxn id="3" idx="2"/>
            <a:endCxn id="7" idx="0"/>
          </p:cNvCxnSpPr>
          <p:nvPr/>
        </p:nvCxnSpPr>
        <p:spPr>
          <a:xfrm>
            <a:off x="9448800" y="1943100"/>
            <a:ext cx="6605587" cy="1066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672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409700"/>
            <a:ext cx="14554200" cy="4154984"/>
          </a:xfrm>
          <a:prstGeom prst="rect">
            <a:avLst/>
          </a:prstGeom>
        </p:spPr>
        <p:txBody>
          <a:bodyPr wrap="square">
            <a:spAutoFit/>
          </a:bodyPr>
          <a:lstStyle/>
          <a:p>
            <a:pPr algn="ctr">
              <a:lnSpc>
                <a:spcPct val="150000"/>
              </a:lnSpc>
            </a:pPr>
            <a:r>
              <a:rPr lang="en-US" sz="4400" i="1" dirty="0" smtClean="0">
                <a:solidFill>
                  <a:srgbClr val="C00000"/>
                </a:solidFill>
                <a:latin typeface="Times New Roman" panose="02020603050405020304" pitchFamily="18" charset="0"/>
                <a:cs typeface="Times New Roman" panose="02020603050405020304" pitchFamily="18" charset="0"/>
              </a:rPr>
              <a:t>KIỂM TRA 15 PHÚT</a:t>
            </a:r>
          </a:p>
          <a:p>
            <a:pPr algn="just">
              <a:lnSpc>
                <a:spcPct val="150000"/>
              </a:lnSpc>
            </a:pPr>
            <a:r>
              <a:rPr lang="en-US" sz="4400" i="1" dirty="0" err="1" smtClean="0">
                <a:solidFill>
                  <a:srgbClr val="C00000"/>
                </a:solidFill>
                <a:latin typeface="Times New Roman" panose="02020603050405020304" pitchFamily="18" charset="0"/>
                <a:cs typeface="Times New Roman" panose="02020603050405020304" pitchFamily="18" charset="0"/>
              </a:rPr>
              <a:t>Câu</a:t>
            </a:r>
            <a:r>
              <a:rPr lang="en-US" sz="4400" i="1" dirty="0" smtClean="0">
                <a:solidFill>
                  <a:srgbClr val="C00000"/>
                </a:solidFill>
                <a:latin typeface="Times New Roman" panose="02020603050405020304" pitchFamily="18" charset="0"/>
                <a:cs typeface="Times New Roman" panose="02020603050405020304" pitchFamily="18" charset="0"/>
              </a:rPr>
              <a:t> 1.</a:t>
            </a:r>
            <a:r>
              <a:rPr lang="vi-VN" sz="4400" i="1" dirty="0" smtClean="0">
                <a:solidFill>
                  <a:srgbClr val="C00000"/>
                </a:solidFill>
                <a:latin typeface="Times New Roman" panose="02020603050405020304" pitchFamily="18" charset="0"/>
                <a:cs typeface="Times New Roman" panose="02020603050405020304" pitchFamily="18" charset="0"/>
              </a:rPr>
              <a:t>Nêu </a:t>
            </a:r>
            <a:r>
              <a:rPr lang="vi-VN" sz="4400" i="1" dirty="0">
                <a:solidFill>
                  <a:srgbClr val="C00000"/>
                </a:solidFill>
                <a:latin typeface="Times New Roman" panose="02020603050405020304" pitchFamily="18" charset="0"/>
                <a:cs typeface="Times New Roman" panose="02020603050405020304" pitchFamily="18" charset="0"/>
              </a:rPr>
              <a:t>các vai trò chính của việc quản lí môi trường nuôi thủy </a:t>
            </a:r>
            <a:r>
              <a:rPr lang="vi-VN" sz="4400" i="1" dirty="0" smtClean="0">
                <a:solidFill>
                  <a:srgbClr val="C00000"/>
                </a:solidFill>
                <a:latin typeface="Times New Roman" panose="02020603050405020304" pitchFamily="18" charset="0"/>
                <a:cs typeface="Times New Roman" panose="02020603050405020304" pitchFamily="18" charset="0"/>
              </a:rPr>
              <a:t>sản</a:t>
            </a:r>
            <a:r>
              <a:rPr lang="en-US" sz="4400" i="1" dirty="0" smtClean="0">
                <a:solidFill>
                  <a:srgbClr val="C00000"/>
                </a:solidFill>
                <a:latin typeface="Times New Roman" panose="02020603050405020304" pitchFamily="18" charset="0"/>
                <a:cs typeface="Times New Roman" panose="02020603050405020304" pitchFamily="18" charset="0"/>
              </a:rPr>
              <a:t> ?</a:t>
            </a:r>
          </a:p>
          <a:p>
            <a:pPr algn="just">
              <a:lnSpc>
                <a:spcPct val="150000"/>
              </a:lnSpc>
            </a:pPr>
            <a:r>
              <a:rPr lang="en-US" sz="4400" i="1" dirty="0" err="1" smtClean="0">
                <a:solidFill>
                  <a:srgbClr val="C00000"/>
                </a:solidFill>
                <a:latin typeface="Times New Roman" panose="02020603050405020304" pitchFamily="18" charset="0"/>
                <a:cs typeface="Times New Roman" panose="02020603050405020304" pitchFamily="18" charset="0"/>
              </a:rPr>
              <a:t>Câu</a:t>
            </a:r>
            <a:r>
              <a:rPr lang="en-US" sz="4400" i="1" dirty="0" smtClean="0">
                <a:solidFill>
                  <a:srgbClr val="C00000"/>
                </a:solidFill>
                <a:latin typeface="Times New Roman" panose="02020603050405020304" pitchFamily="18" charset="0"/>
                <a:cs typeface="Times New Roman" panose="02020603050405020304" pitchFamily="18" charset="0"/>
              </a:rPr>
              <a:t> 2. </a:t>
            </a:r>
            <a:r>
              <a:rPr lang="en-US" sz="4400" i="1" dirty="0" err="1" smtClean="0">
                <a:solidFill>
                  <a:srgbClr val="C00000"/>
                </a:solidFill>
                <a:latin typeface="Times New Roman" panose="02020603050405020304" pitchFamily="18" charset="0"/>
                <a:cs typeface="Times New Roman" panose="02020603050405020304" pitchFamily="18" charset="0"/>
              </a:rPr>
              <a:t>Lợi</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ích</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của</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việc</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quản</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lí</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tốt</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môi</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trường</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nuôi</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thuỷ</a:t>
            </a:r>
            <a:r>
              <a:rPr lang="en-US" sz="4400" i="1" dirty="0" smtClean="0">
                <a:solidFill>
                  <a:srgbClr val="C00000"/>
                </a:solidFill>
                <a:latin typeface="Times New Roman" panose="02020603050405020304" pitchFamily="18" charset="0"/>
                <a:cs typeface="Times New Roman" panose="02020603050405020304" pitchFamily="18" charset="0"/>
              </a:rPr>
              <a:t> </a:t>
            </a:r>
            <a:r>
              <a:rPr lang="en-US" sz="4400" i="1" dirty="0" err="1" smtClean="0">
                <a:solidFill>
                  <a:srgbClr val="C00000"/>
                </a:solidFill>
                <a:latin typeface="Times New Roman" panose="02020603050405020304" pitchFamily="18" charset="0"/>
                <a:cs typeface="Times New Roman" panose="02020603050405020304" pitchFamily="18" charset="0"/>
              </a:rPr>
              <a:t>sản</a:t>
            </a:r>
            <a:r>
              <a:rPr lang="en-US" sz="4400" i="1" dirty="0" smtClean="0">
                <a:solidFill>
                  <a:srgbClr val="C00000"/>
                </a:solidFill>
                <a:latin typeface="Times New Roman" panose="02020603050405020304" pitchFamily="18" charset="0"/>
                <a:cs typeface="Times New Roman" panose="02020603050405020304" pitchFamily="18" charset="0"/>
              </a:rPr>
              <a:t> ?</a:t>
            </a:r>
            <a:endParaRPr lang="en-US" sz="44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100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E191DAAD-CAAD-D3F9-0357-4A64A5D87F35}"/>
              </a:ext>
            </a:extLst>
          </p:cNvPr>
          <p:cNvSpPr/>
          <p:nvPr/>
        </p:nvSpPr>
        <p:spPr>
          <a:xfrm>
            <a:off x="-179294" y="-4200525"/>
            <a:ext cx="18646588" cy="9372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30082"/>
            </a:stretch>
          </a:blipFill>
        </p:spPr>
      </p:sp>
      <p:grpSp>
        <p:nvGrpSpPr>
          <p:cNvPr id="16" name="Group 15">
            <a:extLst>
              <a:ext uri="{FF2B5EF4-FFF2-40B4-BE49-F238E27FC236}">
                <a16:creationId xmlns:a16="http://schemas.microsoft.com/office/drawing/2014/main" xmlns="" id="{214FE70D-35FD-97C8-B28B-5587A6A5A69A}"/>
              </a:ext>
            </a:extLst>
          </p:cNvPr>
          <p:cNvGrpSpPr/>
          <p:nvPr/>
        </p:nvGrpSpPr>
        <p:grpSpPr>
          <a:xfrm>
            <a:off x="5696282" y="3554293"/>
            <a:ext cx="6343318" cy="2513534"/>
            <a:chOff x="5696282" y="5449366"/>
            <a:chExt cx="6343318" cy="2513534"/>
          </a:xfrm>
        </p:grpSpPr>
        <p:sp>
          <p:nvSpPr>
            <p:cNvPr id="15" name="Rectangle: Rounded Corners 14">
              <a:extLst>
                <a:ext uri="{FF2B5EF4-FFF2-40B4-BE49-F238E27FC236}">
                  <a16:creationId xmlns:a16="http://schemas.microsoft.com/office/drawing/2014/main" xmlns="" id="{AEFC35A6-9690-0ABD-80E0-74F88D9F8254}"/>
                </a:ext>
              </a:extLst>
            </p:cNvPr>
            <p:cNvSpPr/>
            <p:nvPr/>
          </p:nvSpPr>
          <p:spPr>
            <a:xfrm>
              <a:off x="6172200" y="6057900"/>
              <a:ext cx="5867400" cy="190500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500" b="1">
                  <a:solidFill>
                    <a:srgbClr val="0070C0"/>
                  </a:solidFill>
                  <a:latin typeface="Arial" panose="020B0604020202020204" pitchFamily="34" charset="0"/>
                  <a:cs typeface="Arial" panose="020B0604020202020204" pitchFamily="34" charset="0"/>
                </a:rPr>
                <a:t>PHẦN II</a:t>
              </a:r>
            </a:p>
          </p:txBody>
        </p:sp>
        <p:sp>
          <p:nvSpPr>
            <p:cNvPr id="14" name="Freeform 5">
              <a:extLst>
                <a:ext uri="{FF2B5EF4-FFF2-40B4-BE49-F238E27FC236}">
                  <a16:creationId xmlns:a16="http://schemas.microsoft.com/office/drawing/2014/main" xmlns="" id="{38453FC4-B26B-B783-EF73-1E4F9DC85237}"/>
                </a:ext>
              </a:extLst>
            </p:cNvPr>
            <p:cNvSpPr/>
            <p:nvPr/>
          </p:nvSpPr>
          <p:spPr>
            <a:xfrm rot="883471">
              <a:off x="5696282" y="5449366"/>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8" name="TextBox 17">
            <a:extLst>
              <a:ext uri="{FF2B5EF4-FFF2-40B4-BE49-F238E27FC236}">
                <a16:creationId xmlns:a16="http://schemas.microsoft.com/office/drawing/2014/main" xmlns="" id="{79BDE0EF-67F6-DDB7-4385-189C1BB6654D}"/>
              </a:ext>
            </a:extLst>
          </p:cNvPr>
          <p:cNvSpPr txBox="1"/>
          <p:nvPr/>
        </p:nvSpPr>
        <p:spPr>
          <a:xfrm>
            <a:off x="1767482" y="6286500"/>
            <a:ext cx="14753035" cy="1998176"/>
          </a:xfrm>
          <a:prstGeom prst="rect">
            <a:avLst/>
          </a:prstGeom>
          <a:noFill/>
        </p:spPr>
        <p:txBody>
          <a:bodyPr wrap="square">
            <a:spAutoFit/>
          </a:bodyPr>
          <a:lstStyle/>
          <a:p>
            <a:pPr algn="ctr">
              <a:lnSpc>
                <a:spcPct val="150000"/>
              </a:lnSpc>
            </a:pPr>
            <a:r>
              <a:rPr lang="en-US" sz="4400" b="1" dirty="0" err="1" smtClean="0">
                <a:solidFill>
                  <a:srgbClr val="0070C0"/>
                </a:solidFill>
                <a:latin typeface="Times New Roman" panose="02020603050405020304" pitchFamily="18" charset="0"/>
                <a:cs typeface="Times New Roman" panose="02020603050405020304" pitchFamily="18" charset="0"/>
              </a:rPr>
              <a:t>Tiết</a:t>
            </a:r>
            <a:r>
              <a:rPr lang="en-US" sz="4400" b="1" dirty="0" smtClean="0">
                <a:solidFill>
                  <a:srgbClr val="0070C0"/>
                </a:solidFill>
                <a:latin typeface="Times New Roman" panose="02020603050405020304" pitchFamily="18" charset="0"/>
                <a:cs typeface="Times New Roman" panose="02020603050405020304" pitchFamily="18" charset="0"/>
              </a:rPr>
              <a:t> 27.</a:t>
            </a:r>
            <a:r>
              <a:rPr lang="vi-VN" sz="4400" b="1" dirty="0" smtClean="0">
                <a:solidFill>
                  <a:srgbClr val="0070C0"/>
                </a:solidFill>
                <a:latin typeface="Times New Roman" panose="02020603050405020304" pitchFamily="18" charset="0"/>
                <a:cs typeface="Times New Roman" panose="02020603050405020304" pitchFamily="18" charset="0"/>
              </a:rPr>
              <a:t>CÁC </a:t>
            </a:r>
            <a:r>
              <a:rPr lang="vi-VN" sz="4400" b="1" dirty="0">
                <a:solidFill>
                  <a:srgbClr val="0070C0"/>
                </a:solidFill>
                <a:latin typeface="Times New Roman" panose="02020603050405020304" pitchFamily="18" charset="0"/>
                <a:cs typeface="Times New Roman" panose="02020603050405020304" pitchFamily="18" charset="0"/>
              </a:rPr>
              <a:t>BIỆN PHÁP QUẢN LÍ MÔI TRƯỜNG NUÔI THỦY SẢN</a:t>
            </a:r>
          </a:p>
        </p:txBody>
      </p:sp>
    </p:spTree>
    <p:extLst>
      <p:ext uri="{BB962C8B-B14F-4D97-AF65-F5344CB8AC3E}">
        <p14:creationId xmlns:p14="http://schemas.microsoft.com/office/powerpoint/2010/main" val="206741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B6BD50F-756B-7763-FB67-F78B6C8023A5}"/>
              </a:ext>
            </a:extLst>
          </p:cNvPr>
          <p:cNvSpPr/>
          <p:nvPr/>
        </p:nvSpPr>
        <p:spPr>
          <a:xfrm>
            <a:off x="304800" y="342900"/>
            <a:ext cx="17678400" cy="1066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a:solidFill>
                  <a:srgbClr val="002060"/>
                </a:solidFill>
              </a:rPr>
              <a:t>1. Quản lí nguồn nước trước khi nuôi</a:t>
            </a:r>
            <a:endParaRPr lang="en-US" sz="4500" b="1">
              <a:solidFill>
                <a:srgbClr val="002060"/>
              </a:solidFill>
            </a:endParaRPr>
          </a:p>
        </p:txBody>
      </p:sp>
      <p:grpSp>
        <p:nvGrpSpPr>
          <p:cNvPr id="15" name="Group 14">
            <a:extLst>
              <a:ext uri="{FF2B5EF4-FFF2-40B4-BE49-F238E27FC236}">
                <a16:creationId xmlns:a16="http://schemas.microsoft.com/office/drawing/2014/main" xmlns="" id="{1364D5D4-2640-B3B3-8E1D-DC9F10D6810D}"/>
              </a:ext>
            </a:extLst>
          </p:cNvPr>
          <p:cNvGrpSpPr/>
          <p:nvPr/>
        </p:nvGrpSpPr>
        <p:grpSpPr>
          <a:xfrm>
            <a:off x="304800" y="1638300"/>
            <a:ext cx="17616488" cy="1839606"/>
            <a:chOff x="290512" y="1709097"/>
            <a:chExt cx="17616488" cy="1839606"/>
          </a:xfrm>
        </p:grpSpPr>
        <p:sp>
          <p:nvSpPr>
            <p:cNvPr id="11" name="Freeform 2">
              <a:extLst>
                <a:ext uri="{FF2B5EF4-FFF2-40B4-BE49-F238E27FC236}">
                  <a16:creationId xmlns:a16="http://schemas.microsoft.com/office/drawing/2014/main" xmlns="" id="{17EC8F01-1768-DA06-4F62-5F8542168423}"/>
                </a:ext>
              </a:extLst>
            </p:cNvPr>
            <p:cNvSpPr/>
            <p:nvPr/>
          </p:nvSpPr>
          <p:spPr>
            <a:xfrm>
              <a:off x="290512" y="2019300"/>
              <a:ext cx="1447800" cy="12192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xmlns="" id="{926EBF0B-E9C0-5698-5092-E947EC8308B2}"/>
                </a:ext>
              </a:extLst>
            </p:cNvPr>
            <p:cNvSpPr txBox="1"/>
            <p:nvPr/>
          </p:nvSpPr>
          <p:spPr>
            <a:xfrm>
              <a:off x="2057400" y="1709097"/>
              <a:ext cx="15849600" cy="1839606"/>
            </a:xfrm>
            <a:prstGeom prst="rect">
              <a:avLst/>
            </a:prstGeom>
            <a:noFill/>
          </p:spPr>
          <p:txBody>
            <a:bodyPr wrap="square">
              <a:spAutoFit/>
            </a:bodyPr>
            <a:lstStyle/>
            <a:p>
              <a:pPr algn="just">
                <a:lnSpc>
                  <a:spcPct val="150000"/>
                </a:lnSpc>
              </a:pPr>
              <a:r>
                <a:rPr lang="vi-VN" sz="4000" i="1">
                  <a:solidFill>
                    <a:srgbClr val="C00000"/>
                  </a:solidFill>
                </a:rPr>
                <a:t>Nghiên cứu mục II.1 trong SGK</a:t>
              </a:r>
              <a:r>
                <a:rPr lang="en-US" sz="4000" i="1">
                  <a:solidFill>
                    <a:srgbClr val="C00000"/>
                  </a:solidFill>
                </a:rPr>
                <a:t> </a:t>
              </a:r>
              <a:r>
                <a:rPr lang="vi-VN" sz="4000" i="1">
                  <a:solidFill>
                    <a:srgbClr val="C00000"/>
                  </a:solidFill>
                </a:rPr>
                <a:t>và trả lời câu hỏi: </a:t>
              </a:r>
              <a:r>
                <a:rPr lang="vi-VN" sz="4000"/>
                <a:t>Khi quản lí môi trường nước trước khi nuôi thủy sản cần chú ý những điểm gì?</a:t>
              </a:r>
              <a:endParaRPr lang="en-US" sz="4000"/>
            </a:p>
          </p:txBody>
        </p:sp>
      </p:grpSp>
      <p:sp>
        <p:nvSpPr>
          <p:cNvPr id="16" name="Rectangle: Rounded Corners 15">
            <a:extLst>
              <a:ext uri="{FF2B5EF4-FFF2-40B4-BE49-F238E27FC236}">
                <a16:creationId xmlns:a16="http://schemas.microsoft.com/office/drawing/2014/main" xmlns="" id="{CE699D33-212B-5A5B-7F8C-7F3A4AD58578}"/>
              </a:ext>
            </a:extLst>
          </p:cNvPr>
          <p:cNvSpPr/>
          <p:nvPr/>
        </p:nvSpPr>
        <p:spPr>
          <a:xfrm>
            <a:off x="533400" y="3848100"/>
            <a:ext cx="6019800" cy="2819400"/>
          </a:xfrm>
          <a:prstGeom prst="roundRect">
            <a:avLst>
              <a:gd name="adj" fmla="val 10586"/>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Nguồn nước là yếu tố quan trọng đầu tiên của môi trường nuôi thủy sản</a:t>
            </a:r>
            <a:r>
              <a:rPr lang="en-US" sz="3800">
                <a:solidFill>
                  <a:schemeClr val="tx1"/>
                </a:solidFill>
              </a:rPr>
              <a:t>.</a:t>
            </a:r>
          </a:p>
        </p:txBody>
      </p:sp>
      <p:sp>
        <p:nvSpPr>
          <p:cNvPr id="17" name="Arrow: Right 16">
            <a:extLst>
              <a:ext uri="{FF2B5EF4-FFF2-40B4-BE49-F238E27FC236}">
                <a16:creationId xmlns:a16="http://schemas.microsoft.com/office/drawing/2014/main" xmlns="" id="{4C6C0DF9-CF31-23AC-544D-2B716AB1DED4}"/>
              </a:ext>
            </a:extLst>
          </p:cNvPr>
          <p:cNvSpPr/>
          <p:nvPr/>
        </p:nvSpPr>
        <p:spPr>
          <a:xfrm>
            <a:off x="6781800" y="4999344"/>
            <a:ext cx="457200" cy="4572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F0CB1BCF-AED6-C958-CC3E-7AE5AB6BD7F9}"/>
              </a:ext>
            </a:extLst>
          </p:cNvPr>
          <p:cNvSpPr/>
          <p:nvPr/>
        </p:nvSpPr>
        <p:spPr>
          <a:xfrm>
            <a:off x="7543800" y="3848100"/>
            <a:ext cx="4572000" cy="2819400"/>
          </a:xfrm>
          <a:prstGeom prst="roundRect">
            <a:avLst>
              <a:gd name="adj" fmla="val 10586"/>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Kiểm tra nguồn nước, đánh giá độ an toàn </a:t>
            </a:r>
          </a:p>
        </p:txBody>
      </p:sp>
      <p:sp>
        <p:nvSpPr>
          <p:cNvPr id="19" name="Arrow: Right 18">
            <a:extLst>
              <a:ext uri="{FF2B5EF4-FFF2-40B4-BE49-F238E27FC236}">
                <a16:creationId xmlns:a16="http://schemas.microsoft.com/office/drawing/2014/main" xmlns="" id="{E5787359-4692-8E1F-53C8-045E69820B30}"/>
              </a:ext>
            </a:extLst>
          </p:cNvPr>
          <p:cNvSpPr/>
          <p:nvPr/>
        </p:nvSpPr>
        <p:spPr>
          <a:xfrm>
            <a:off x="12344400" y="4999344"/>
            <a:ext cx="457200" cy="4572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1D085DBF-A81C-46AA-D863-E7A9EBBCCF75}"/>
              </a:ext>
            </a:extLst>
          </p:cNvPr>
          <p:cNvSpPr/>
          <p:nvPr/>
        </p:nvSpPr>
        <p:spPr>
          <a:xfrm>
            <a:off x="13106400" y="3848100"/>
            <a:ext cx="4572000" cy="2819400"/>
          </a:xfrm>
          <a:prstGeom prst="roundRect">
            <a:avLst>
              <a:gd name="adj" fmla="val 10586"/>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Chỉ đưa thủy sản vào nuôi khi nguồn nước đảm bảo. </a:t>
            </a:r>
          </a:p>
        </p:txBody>
      </p:sp>
      <p:sp>
        <p:nvSpPr>
          <p:cNvPr id="21" name="Rectangle: Rounded Corners 20">
            <a:extLst>
              <a:ext uri="{FF2B5EF4-FFF2-40B4-BE49-F238E27FC236}">
                <a16:creationId xmlns:a16="http://schemas.microsoft.com/office/drawing/2014/main" xmlns="" id="{6D9025B8-0952-274A-700E-3677CECDFAF7}"/>
              </a:ext>
            </a:extLst>
          </p:cNvPr>
          <p:cNvSpPr/>
          <p:nvPr/>
        </p:nvSpPr>
        <p:spPr>
          <a:xfrm>
            <a:off x="533400" y="7124700"/>
            <a:ext cx="6019800" cy="2819400"/>
          </a:xfrm>
          <a:prstGeom prst="roundRect">
            <a:avLst>
              <a:gd name="adj" fmla="val 10586"/>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Chủ động kiểm soát nước nuôi về </a:t>
            </a:r>
            <a:r>
              <a:rPr lang="vi-VN" sz="3800">
                <a:solidFill>
                  <a:schemeClr val="tx1"/>
                </a:solidFill>
                <a:latin typeface="Arial" panose="020B0604020202020204" pitchFamily="34" charset="0"/>
                <a:cs typeface="Arial" panose="020B0604020202020204" pitchFamily="34" charset="0"/>
              </a:rPr>
              <a:t>số lượng, lưu lượng và chất lượng. </a:t>
            </a:r>
            <a:endParaRPr lang="en-US" sz="3800">
              <a:solidFill>
                <a:schemeClr val="tx1"/>
              </a:solidFill>
              <a:latin typeface="Arial" panose="020B0604020202020204" pitchFamily="34" charset="0"/>
              <a:cs typeface="Arial" panose="020B0604020202020204" pitchFamily="34" charset="0"/>
            </a:endParaRPr>
          </a:p>
        </p:txBody>
      </p:sp>
      <p:sp>
        <p:nvSpPr>
          <p:cNvPr id="22" name="Arrow: Right 21">
            <a:extLst>
              <a:ext uri="{FF2B5EF4-FFF2-40B4-BE49-F238E27FC236}">
                <a16:creationId xmlns:a16="http://schemas.microsoft.com/office/drawing/2014/main" xmlns="" id="{1735EA51-A42A-1454-1580-59CDCB299FFA}"/>
              </a:ext>
            </a:extLst>
          </p:cNvPr>
          <p:cNvSpPr/>
          <p:nvPr/>
        </p:nvSpPr>
        <p:spPr>
          <a:xfrm>
            <a:off x="6781800" y="8324850"/>
            <a:ext cx="457200" cy="4572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EDFF4EE2-5229-BB7A-9935-82BE49FF8FC2}"/>
              </a:ext>
            </a:extLst>
          </p:cNvPr>
          <p:cNvSpPr/>
          <p:nvPr/>
        </p:nvSpPr>
        <p:spPr>
          <a:xfrm>
            <a:off x="7543800" y="7124700"/>
            <a:ext cx="4572000" cy="2819400"/>
          </a:xfrm>
          <a:prstGeom prst="roundRect">
            <a:avLst>
              <a:gd name="adj" fmla="val 10586"/>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chemeClr val="tx1"/>
                </a:solidFill>
                <a:latin typeface="Arial" panose="020B0604020202020204" pitchFamily="34" charset="0"/>
                <a:cs typeface="Arial" panose="020B0604020202020204" pitchFamily="34" charset="0"/>
              </a:rPr>
              <a:t>Cần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có</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hệ</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thống</a:t>
            </a:r>
            <a:r>
              <a:rPr lang="en-US" sz="3800" dirty="0">
                <a:solidFill>
                  <a:schemeClr val="tx1"/>
                </a:solidFill>
                <a:latin typeface="Arial" panose="020B0604020202020204" pitchFamily="34" charset="0"/>
                <a:cs typeface="Arial" panose="020B0604020202020204" pitchFamily="34" charset="0"/>
              </a:rPr>
              <a:t> </a:t>
            </a:r>
            <a:r>
              <a:rPr lang="en-US" sz="3800" smtClean="0">
                <a:solidFill>
                  <a:schemeClr val="tx1"/>
                </a:solidFill>
                <a:latin typeface="Arial" panose="020B0604020202020204" pitchFamily="34" charset="0"/>
                <a:cs typeface="Arial" panose="020B0604020202020204" pitchFamily="34" charset="0"/>
              </a:rPr>
              <a:t>dự </a:t>
            </a:r>
            <a:r>
              <a:rPr lang="en-US" sz="3800" dirty="0" err="1">
                <a:solidFill>
                  <a:schemeClr val="tx1"/>
                </a:solidFill>
                <a:latin typeface="Arial" panose="020B0604020202020204" pitchFamily="34" charset="0"/>
                <a:cs typeface="Arial" panose="020B0604020202020204" pitchFamily="34" charset="0"/>
              </a:rPr>
              <a:t>trữ</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nước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khi</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có</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nhu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cầu</a:t>
            </a:r>
            <a:r>
              <a:rPr lang="en-US" sz="3800" dirty="0">
                <a:solidFill>
                  <a:schemeClr val="tx1"/>
                </a:solidFill>
                <a:latin typeface="Arial" panose="020B0604020202020204" pitchFamily="34" charset="0"/>
                <a:cs typeface="Arial" panose="020B0604020202020204" pitchFamily="34" charset="0"/>
              </a:rPr>
              <a:t>. </a:t>
            </a:r>
          </a:p>
        </p:txBody>
      </p:sp>
      <p:sp>
        <p:nvSpPr>
          <p:cNvPr id="24" name="Arrow: Right 23">
            <a:extLst>
              <a:ext uri="{FF2B5EF4-FFF2-40B4-BE49-F238E27FC236}">
                <a16:creationId xmlns:a16="http://schemas.microsoft.com/office/drawing/2014/main" xmlns="" id="{AFB8AD25-7353-08D2-405C-ABB5596F15C8}"/>
              </a:ext>
            </a:extLst>
          </p:cNvPr>
          <p:cNvSpPr/>
          <p:nvPr/>
        </p:nvSpPr>
        <p:spPr>
          <a:xfrm>
            <a:off x="12344400" y="8324850"/>
            <a:ext cx="457200" cy="4572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DD06B68A-7C12-ADD2-A8C1-6A340A3502FB}"/>
              </a:ext>
            </a:extLst>
          </p:cNvPr>
          <p:cNvSpPr/>
          <p:nvPr/>
        </p:nvSpPr>
        <p:spPr>
          <a:xfrm>
            <a:off x="13106400" y="7124700"/>
            <a:ext cx="4572000" cy="2819400"/>
          </a:xfrm>
          <a:prstGeom prst="roundRect">
            <a:avLst>
              <a:gd name="adj" fmla="val 10586"/>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Nước nuôi, nước thải cần được xử lí đúng quy định.</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10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DEF88D7E-8E9D-6CD7-BBBA-F58EBDC6F39E}"/>
              </a:ext>
            </a:extLst>
          </p:cNvPr>
          <p:cNvGrpSpPr/>
          <p:nvPr/>
        </p:nvGrpSpPr>
        <p:grpSpPr>
          <a:xfrm>
            <a:off x="9296400" y="3535502"/>
            <a:ext cx="4119562" cy="6356210"/>
            <a:chOff x="304800" y="3535502"/>
            <a:chExt cx="4119562" cy="6356210"/>
          </a:xfrm>
        </p:grpSpPr>
        <p:sp>
          <p:nvSpPr>
            <p:cNvPr id="28" name="Rectangle: Rounded Corners 27">
              <a:extLst>
                <a:ext uri="{FF2B5EF4-FFF2-40B4-BE49-F238E27FC236}">
                  <a16:creationId xmlns:a16="http://schemas.microsoft.com/office/drawing/2014/main" xmlns="" id="{C890FCDC-FBBD-091F-11FD-5EE9B2E96E28}"/>
                </a:ext>
              </a:extLst>
            </p:cNvPr>
            <p:cNvSpPr/>
            <p:nvPr/>
          </p:nvSpPr>
          <p:spPr>
            <a:xfrm>
              <a:off x="304800" y="4762500"/>
              <a:ext cx="4114800" cy="5129212"/>
            </a:xfrm>
            <a:prstGeom prst="roundRect">
              <a:avLst>
                <a:gd name="adj" fmla="val 5076"/>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Tìm hiểu biện pháp quản lí các yếu tố thủy sinh.</a:t>
              </a:r>
            </a:p>
          </p:txBody>
        </p:sp>
        <p:sp>
          <p:nvSpPr>
            <p:cNvPr id="29" name="Rectangle: Rounded Corners 28">
              <a:extLst>
                <a:ext uri="{FF2B5EF4-FFF2-40B4-BE49-F238E27FC236}">
                  <a16:creationId xmlns:a16="http://schemas.microsoft.com/office/drawing/2014/main" xmlns="" id="{38F0B5EE-1E8E-6223-BE99-80E98C49F85B}"/>
                </a:ext>
              </a:extLst>
            </p:cNvPr>
            <p:cNvSpPr/>
            <p:nvPr/>
          </p:nvSpPr>
          <p:spPr>
            <a:xfrm>
              <a:off x="309562" y="3535502"/>
              <a:ext cx="4114800" cy="1066800"/>
            </a:xfrm>
            <a:prstGeom prst="roundRect">
              <a:avLst>
                <a:gd name="adj" fmla="val 17130"/>
              </a:avLst>
            </a:prstGeom>
            <a:solidFill>
              <a:srgbClr val="A0DA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3</a:t>
              </a:r>
            </a:p>
          </p:txBody>
        </p:sp>
      </p:grpSp>
      <p:grpSp>
        <p:nvGrpSpPr>
          <p:cNvPr id="30" name="Group 29">
            <a:extLst>
              <a:ext uri="{FF2B5EF4-FFF2-40B4-BE49-F238E27FC236}">
                <a16:creationId xmlns:a16="http://schemas.microsoft.com/office/drawing/2014/main" xmlns="" id="{42B235C7-1D5B-E857-A031-EF39FAF3CA4B}"/>
              </a:ext>
            </a:extLst>
          </p:cNvPr>
          <p:cNvGrpSpPr/>
          <p:nvPr/>
        </p:nvGrpSpPr>
        <p:grpSpPr>
          <a:xfrm>
            <a:off x="13711238" y="3535502"/>
            <a:ext cx="4119562" cy="6356210"/>
            <a:chOff x="304800" y="3535502"/>
            <a:chExt cx="4119562" cy="6356210"/>
          </a:xfrm>
        </p:grpSpPr>
        <p:sp>
          <p:nvSpPr>
            <p:cNvPr id="31" name="Rectangle: Rounded Corners 30">
              <a:extLst>
                <a:ext uri="{FF2B5EF4-FFF2-40B4-BE49-F238E27FC236}">
                  <a16:creationId xmlns:a16="http://schemas.microsoft.com/office/drawing/2014/main" xmlns="" id="{48BD1141-F96C-E79E-67CD-89EB04A6CFC2}"/>
                </a:ext>
              </a:extLst>
            </p:cNvPr>
            <p:cNvSpPr/>
            <p:nvPr/>
          </p:nvSpPr>
          <p:spPr>
            <a:xfrm>
              <a:off x="304800" y="4762500"/>
              <a:ext cx="4114800" cy="5129212"/>
            </a:xfrm>
            <a:prstGeom prst="roundRect">
              <a:avLst>
                <a:gd name="adj" fmla="val 5076"/>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Tìm hiểu biện pháp quản lí chất thải nuôi thủy sản.</a:t>
              </a:r>
            </a:p>
          </p:txBody>
        </p:sp>
        <p:sp>
          <p:nvSpPr>
            <p:cNvPr id="32" name="Rectangle: Rounded Corners 31">
              <a:extLst>
                <a:ext uri="{FF2B5EF4-FFF2-40B4-BE49-F238E27FC236}">
                  <a16:creationId xmlns:a16="http://schemas.microsoft.com/office/drawing/2014/main" xmlns="" id="{2331E813-A0F3-083B-8B6A-B550AFDF23EE}"/>
                </a:ext>
              </a:extLst>
            </p:cNvPr>
            <p:cNvSpPr/>
            <p:nvPr/>
          </p:nvSpPr>
          <p:spPr>
            <a:xfrm>
              <a:off x="309562" y="3535502"/>
              <a:ext cx="4114800" cy="1066800"/>
            </a:xfrm>
            <a:prstGeom prst="roundRect">
              <a:avLst>
                <a:gd name="adj" fmla="val 17130"/>
              </a:avLst>
            </a:prstGeom>
            <a:solidFill>
              <a:srgbClr val="FFBA9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4</a:t>
              </a:r>
            </a:p>
          </p:txBody>
        </p:sp>
      </p:grpSp>
      <p:sp>
        <p:nvSpPr>
          <p:cNvPr id="8" name="Rectangle 7">
            <a:extLst>
              <a:ext uri="{FF2B5EF4-FFF2-40B4-BE49-F238E27FC236}">
                <a16:creationId xmlns:a16="http://schemas.microsoft.com/office/drawing/2014/main" xmlns="" id="{1B6BD50F-756B-7763-FB67-F78B6C8023A5}"/>
              </a:ext>
            </a:extLst>
          </p:cNvPr>
          <p:cNvSpPr/>
          <p:nvPr/>
        </p:nvSpPr>
        <p:spPr>
          <a:xfrm>
            <a:off x="304800" y="342900"/>
            <a:ext cx="17678400" cy="1066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a:solidFill>
                  <a:srgbClr val="002060"/>
                </a:solidFill>
              </a:rPr>
              <a:t>2. Quản lí nguồn nước trong quá trình nuôi</a:t>
            </a:r>
            <a:endParaRPr lang="en-US" sz="4500" b="1">
              <a:solidFill>
                <a:srgbClr val="002060"/>
              </a:solidFill>
            </a:endParaRPr>
          </a:p>
        </p:txBody>
      </p:sp>
      <p:grpSp>
        <p:nvGrpSpPr>
          <p:cNvPr id="5" name="Group 4">
            <a:extLst>
              <a:ext uri="{FF2B5EF4-FFF2-40B4-BE49-F238E27FC236}">
                <a16:creationId xmlns:a16="http://schemas.microsoft.com/office/drawing/2014/main" xmlns="" id="{BE2F48F2-2F3C-9F7A-3798-A243785112FC}"/>
              </a:ext>
            </a:extLst>
          </p:cNvPr>
          <p:cNvGrpSpPr/>
          <p:nvPr/>
        </p:nvGrpSpPr>
        <p:grpSpPr>
          <a:xfrm>
            <a:off x="457200" y="1866900"/>
            <a:ext cx="15621000" cy="990600"/>
            <a:chOff x="685800" y="3512998"/>
            <a:chExt cx="15621000" cy="990600"/>
          </a:xfrm>
        </p:grpSpPr>
        <p:sp>
          <p:nvSpPr>
            <p:cNvPr id="3" name="TextBox 2">
              <a:extLst>
                <a:ext uri="{FF2B5EF4-FFF2-40B4-BE49-F238E27FC236}">
                  <a16:creationId xmlns:a16="http://schemas.microsoft.com/office/drawing/2014/main" xmlns="" id="{46D0A664-7B88-60FD-D6A1-49A6C76CD336}"/>
                </a:ext>
              </a:extLst>
            </p:cNvPr>
            <p:cNvSpPr txBox="1"/>
            <p:nvPr/>
          </p:nvSpPr>
          <p:spPr>
            <a:xfrm>
              <a:off x="1981200" y="3771900"/>
              <a:ext cx="14325600" cy="707886"/>
            </a:xfrm>
            <a:prstGeom prst="rect">
              <a:avLst/>
            </a:prstGeom>
            <a:noFill/>
          </p:spPr>
          <p:txBody>
            <a:bodyPr wrap="square">
              <a:spAutoFit/>
            </a:bodyPr>
            <a:lstStyle/>
            <a:p>
              <a:r>
                <a:rPr lang="en-US" sz="4000" b="1" i="1">
                  <a:solidFill>
                    <a:srgbClr val="0070C0"/>
                  </a:solidFill>
                  <a:latin typeface="Arial" panose="020B0604020202020204" pitchFamily="34" charset="0"/>
                  <a:cs typeface="Arial" panose="020B0604020202020204" pitchFamily="34" charset="0"/>
                </a:rPr>
                <a:t>Vòng chuyên gia: </a:t>
              </a:r>
              <a:r>
                <a:rPr lang="en-US" sz="4000">
                  <a:latin typeface="Arial" panose="020B0604020202020204" pitchFamily="34" charset="0"/>
                  <a:cs typeface="Arial" panose="020B0604020202020204" pitchFamily="34" charset="0"/>
                </a:rPr>
                <a:t>Mỗi nhóm thực hiện các nhiệm vụ sau:</a:t>
              </a:r>
            </a:p>
          </p:txBody>
        </p:sp>
        <p:sp>
          <p:nvSpPr>
            <p:cNvPr id="4" name="Freeform 4">
              <a:extLst>
                <a:ext uri="{FF2B5EF4-FFF2-40B4-BE49-F238E27FC236}">
                  <a16:creationId xmlns:a16="http://schemas.microsoft.com/office/drawing/2014/main" xmlns="" id="{1BEFE57E-1104-D0F5-4044-D96844BA0360}"/>
                </a:ext>
              </a:extLst>
            </p:cNvPr>
            <p:cNvSpPr/>
            <p:nvPr/>
          </p:nvSpPr>
          <p:spPr>
            <a:xfrm>
              <a:off x="685800" y="3512998"/>
              <a:ext cx="1066799" cy="9906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10" name="Group 9">
            <a:extLst>
              <a:ext uri="{FF2B5EF4-FFF2-40B4-BE49-F238E27FC236}">
                <a16:creationId xmlns:a16="http://schemas.microsoft.com/office/drawing/2014/main" xmlns="" id="{6ADAF270-882A-D6BE-2CE7-773EBEF4F3C7}"/>
              </a:ext>
            </a:extLst>
          </p:cNvPr>
          <p:cNvGrpSpPr/>
          <p:nvPr/>
        </p:nvGrpSpPr>
        <p:grpSpPr>
          <a:xfrm>
            <a:off x="466724" y="3535502"/>
            <a:ext cx="4119562" cy="6356210"/>
            <a:chOff x="304800" y="3535502"/>
            <a:chExt cx="4119562" cy="6356210"/>
          </a:xfrm>
        </p:grpSpPr>
        <p:sp>
          <p:nvSpPr>
            <p:cNvPr id="6" name="Rectangle: Rounded Corners 5">
              <a:extLst>
                <a:ext uri="{FF2B5EF4-FFF2-40B4-BE49-F238E27FC236}">
                  <a16:creationId xmlns:a16="http://schemas.microsoft.com/office/drawing/2014/main" xmlns="" id="{2C9D5E6F-5BEC-F26E-9F5A-B6C148D6415A}"/>
                </a:ext>
              </a:extLst>
            </p:cNvPr>
            <p:cNvSpPr/>
            <p:nvPr/>
          </p:nvSpPr>
          <p:spPr>
            <a:xfrm>
              <a:off x="304800" y="4762500"/>
              <a:ext cx="4114800" cy="5129212"/>
            </a:xfrm>
            <a:prstGeom prst="roundRect">
              <a:avLst>
                <a:gd name="adj" fmla="val 5076"/>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Tìm hiểu biện pháp quản lí các yếu tố thủy lí.</a:t>
              </a:r>
            </a:p>
          </p:txBody>
        </p:sp>
        <p:sp>
          <p:nvSpPr>
            <p:cNvPr id="7" name="Rectangle: Rounded Corners 6">
              <a:extLst>
                <a:ext uri="{FF2B5EF4-FFF2-40B4-BE49-F238E27FC236}">
                  <a16:creationId xmlns:a16="http://schemas.microsoft.com/office/drawing/2014/main" xmlns="" id="{B89DD0CB-02C1-4985-D173-5BE940A92A3E}"/>
                </a:ext>
              </a:extLst>
            </p:cNvPr>
            <p:cNvSpPr/>
            <p:nvPr/>
          </p:nvSpPr>
          <p:spPr>
            <a:xfrm>
              <a:off x="309562" y="3535502"/>
              <a:ext cx="4114800" cy="1066800"/>
            </a:xfrm>
            <a:prstGeom prst="roundRect">
              <a:avLst>
                <a:gd name="adj" fmla="val 17130"/>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1</a:t>
              </a:r>
            </a:p>
          </p:txBody>
        </p:sp>
      </p:grpSp>
      <p:grpSp>
        <p:nvGrpSpPr>
          <p:cNvPr id="12" name="Group 11">
            <a:extLst>
              <a:ext uri="{FF2B5EF4-FFF2-40B4-BE49-F238E27FC236}">
                <a16:creationId xmlns:a16="http://schemas.microsoft.com/office/drawing/2014/main" xmlns="" id="{8BE7C322-9EAA-CE02-C3F8-B20E38F83443}"/>
              </a:ext>
            </a:extLst>
          </p:cNvPr>
          <p:cNvGrpSpPr/>
          <p:nvPr/>
        </p:nvGrpSpPr>
        <p:grpSpPr>
          <a:xfrm>
            <a:off x="4881562" y="3535502"/>
            <a:ext cx="4119562" cy="6356210"/>
            <a:chOff x="304800" y="3535502"/>
            <a:chExt cx="4119562" cy="6356210"/>
          </a:xfrm>
        </p:grpSpPr>
        <p:sp>
          <p:nvSpPr>
            <p:cNvPr id="13" name="Rectangle: Rounded Corners 12">
              <a:extLst>
                <a:ext uri="{FF2B5EF4-FFF2-40B4-BE49-F238E27FC236}">
                  <a16:creationId xmlns:a16="http://schemas.microsoft.com/office/drawing/2014/main" xmlns="" id="{CCA4EB68-F511-B2BA-638A-00EF1728CACC}"/>
                </a:ext>
              </a:extLst>
            </p:cNvPr>
            <p:cNvSpPr/>
            <p:nvPr/>
          </p:nvSpPr>
          <p:spPr>
            <a:xfrm>
              <a:off x="304800" y="4762500"/>
              <a:ext cx="4114800" cy="5129212"/>
            </a:xfrm>
            <a:prstGeom prst="roundRect">
              <a:avLst>
                <a:gd name="adj" fmla="val 5076"/>
              </a:avLst>
            </a:prstGeom>
            <a:solidFill>
              <a:srgbClr val="F3F0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Tìm hiểu biện pháp quản lí các yếu tố thủy hóa.</a:t>
              </a:r>
            </a:p>
          </p:txBody>
        </p:sp>
        <p:sp>
          <p:nvSpPr>
            <p:cNvPr id="26" name="Rectangle: Rounded Corners 25">
              <a:extLst>
                <a:ext uri="{FF2B5EF4-FFF2-40B4-BE49-F238E27FC236}">
                  <a16:creationId xmlns:a16="http://schemas.microsoft.com/office/drawing/2014/main" xmlns="" id="{E34AD5BE-32F4-2F19-685F-4E938279A1F0}"/>
                </a:ext>
              </a:extLst>
            </p:cNvPr>
            <p:cNvSpPr/>
            <p:nvPr/>
          </p:nvSpPr>
          <p:spPr>
            <a:xfrm>
              <a:off x="309562" y="3535502"/>
              <a:ext cx="4114800" cy="1066800"/>
            </a:xfrm>
            <a:prstGeom prst="roundRect">
              <a:avLst>
                <a:gd name="adj" fmla="val 17130"/>
              </a:avLst>
            </a:prstGeom>
            <a:solidFill>
              <a:srgbClr val="FCE0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2</a:t>
              </a:r>
            </a:p>
          </p:txBody>
        </p:sp>
      </p:grpSp>
    </p:spTree>
    <p:extLst>
      <p:ext uri="{BB962C8B-B14F-4D97-AF65-F5344CB8AC3E}">
        <p14:creationId xmlns:p14="http://schemas.microsoft.com/office/powerpoint/2010/main" val="233892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par>
                                <p:cTn id="24" presetID="22"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FC797CA-14AC-4432-9193-3C622AC49CC8}"/>
              </a:ext>
            </a:extLst>
          </p:cNvPr>
          <p:cNvGrpSpPr/>
          <p:nvPr/>
        </p:nvGrpSpPr>
        <p:grpSpPr>
          <a:xfrm>
            <a:off x="504991" y="571500"/>
            <a:ext cx="15621000" cy="990600"/>
            <a:chOff x="685800" y="3512998"/>
            <a:chExt cx="15621000" cy="990600"/>
          </a:xfrm>
        </p:grpSpPr>
        <p:sp>
          <p:nvSpPr>
            <p:cNvPr id="18" name="TextBox 17">
              <a:extLst>
                <a:ext uri="{FF2B5EF4-FFF2-40B4-BE49-F238E27FC236}">
                  <a16:creationId xmlns:a16="http://schemas.microsoft.com/office/drawing/2014/main" xmlns="" id="{9351B558-CE93-7B92-0FF1-B4DF8D5AE0C2}"/>
                </a:ext>
              </a:extLst>
            </p:cNvPr>
            <p:cNvSpPr txBox="1"/>
            <p:nvPr/>
          </p:nvSpPr>
          <p:spPr>
            <a:xfrm>
              <a:off x="1981200" y="3771900"/>
              <a:ext cx="14325600" cy="707886"/>
            </a:xfrm>
            <a:prstGeom prst="rect">
              <a:avLst/>
            </a:prstGeom>
            <a:noFill/>
          </p:spPr>
          <p:txBody>
            <a:bodyPr wrap="square">
              <a:spAutoFit/>
            </a:bodyPr>
            <a:lstStyle/>
            <a:p>
              <a:r>
                <a:rPr lang="en-US" sz="4000" b="1" i="1">
                  <a:solidFill>
                    <a:srgbClr val="0070C0"/>
                  </a:solidFill>
                  <a:latin typeface="Arial" panose="020B0604020202020204" pitchFamily="34" charset="0"/>
                  <a:cs typeface="Arial" panose="020B0604020202020204" pitchFamily="34" charset="0"/>
                </a:rPr>
                <a:t>Vòng mảnh ghép: </a:t>
              </a:r>
              <a:r>
                <a:rPr lang="en-US" sz="4000">
                  <a:latin typeface="Arial" panose="020B0604020202020204" pitchFamily="34" charset="0"/>
                  <a:cs typeface="Arial" panose="020B0604020202020204" pitchFamily="34" charset="0"/>
                </a:rPr>
                <a:t>Mỗi nhóm thực hiện các nhiệm vụ sau:</a:t>
              </a:r>
            </a:p>
          </p:txBody>
        </p:sp>
        <p:sp>
          <p:nvSpPr>
            <p:cNvPr id="19" name="Freeform 4">
              <a:extLst>
                <a:ext uri="{FF2B5EF4-FFF2-40B4-BE49-F238E27FC236}">
                  <a16:creationId xmlns:a16="http://schemas.microsoft.com/office/drawing/2014/main" xmlns="" id="{B577C57D-B866-1D30-AC05-C6E7FD96F5C3}"/>
                </a:ext>
              </a:extLst>
            </p:cNvPr>
            <p:cNvSpPr/>
            <p:nvPr/>
          </p:nvSpPr>
          <p:spPr>
            <a:xfrm>
              <a:off x="685800" y="3512998"/>
              <a:ext cx="1066799" cy="9906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38" name="Group 37">
            <a:extLst>
              <a:ext uri="{FF2B5EF4-FFF2-40B4-BE49-F238E27FC236}">
                <a16:creationId xmlns:a16="http://schemas.microsoft.com/office/drawing/2014/main" xmlns="" id="{37F8B1ED-8985-F00B-862B-50A351E21B12}"/>
              </a:ext>
            </a:extLst>
          </p:cNvPr>
          <p:cNvGrpSpPr/>
          <p:nvPr/>
        </p:nvGrpSpPr>
        <p:grpSpPr>
          <a:xfrm>
            <a:off x="324182" y="1866900"/>
            <a:ext cx="17278018" cy="2415632"/>
            <a:chOff x="381000" y="2247900"/>
            <a:chExt cx="17278018" cy="2415632"/>
          </a:xfrm>
        </p:grpSpPr>
        <p:grpSp>
          <p:nvGrpSpPr>
            <p:cNvPr id="35" name="Group 34">
              <a:extLst>
                <a:ext uri="{FF2B5EF4-FFF2-40B4-BE49-F238E27FC236}">
                  <a16:creationId xmlns:a16="http://schemas.microsoft.com/office/drawing/2014/main" xmlns="" id="{F449B745-86CC-F39D-681C-ECB8276D41A7}"/>
                </a:ext>
              </a:extLst>
            </p:cNvPr>
            <p:cNvGrpSpPr/>
            <p:nvPr/>
          </p:nvGrpSpPr>
          <p:grpSpPr>
            <a:xfrm>
              <a:off x="381000" y="2247900"/>
              <a:ext cx="17278018" cy="2415632"/>
              <a:chOff x="1162382" y="2542771"/>
              <a:chExt cx="17278018" cy="2415632"/>
            </a:xfrm>
          </p:grpSpPr>
          <p:sp>
            <p:nvSpPr>
              <p:cNvPr id="34" name="Rectangle: Rounded Corners 33">
                <a:extLst>
                  <a:ext uri="{FF2B5EF4-FFF2-40B4-BE49-F238E27FC236}">
                    <a16:creationId xmlns:a16="http://schemas.microsoft.com/office/drawing/2014/main" xmlns="" id="{89CBB236-AEDE-EABC-ACD3-151AEED8C037}"/>
                  </a:ext>
                </a:extLst>
              </p:cNvPr>
              <p:cNvSpPr/>
              <p:nvPr/>
            </p:nvSpPr>
            <p:spPr>
              <a:xfrm>
                <a:off x="1801543" y="2781300"/>
                <a:ext cx="16638857" cy="2177103"/>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5">
                <a:extLst>
                  <a:ext uri="{FF2B5EF4-FFF2-40B4-BE49-F238E27FC236}">
                    <a16:creationId xmlns:a16="http://schemas.microsoft.com/office/drawing/2014/main" xmlns="" id="{4EFE4933-D763-F19C-C5D0-D92E34DDDF05}"/>
                  </a:ext>
                </a:extLst>
              </p:cNvPr>
              <p:cNvSpPr/>
              <p:nvPr/>
            </p:nvSpPr>
            <p:spPr>
              <a:xfrm rot="883471">
                <a:off x="1162382" y="25427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37" name="TextBox 36">
              <a:extLst>
                <a:ext uri="{FF2B5EF4-FFF2-40B4-BE49-F238E27FC236}">
                  <a16:creationId xmlns:a16="http://schemas.microsoft.com/office/drawing/2014/main" xmlns="" id="{21B693BC-0661-EBB9-F722-6323083EC5DD}"/>
                </a:ext>
              </a:extLst>
            </p:cNvPr>
            <p:cNvSpPr txBox="1"/>
            <p:nvPr/>
          </p:nvSpPr>
          <p:spPr>
            <a:xfrm>
              <a:off x="1738312" y="2645249"/>
              <a:ext cx="15621000" cy="1839606"/>
            </a:xfrm>
            <a:prstGeom prst="rect">
              <a:avLst/>
            </a:prstGeom>
            <a:noFill/>
          </p:spPr>
          <p:txBody>
            <a:bodyPr wrap="square">
              <a:spAutoFit/>
            </a:bodyPr>
            <a:lstStyle/>
            <a:p>
              <a:pPr algn="just">
                <a:lnSpc>
                  <a:spcPct val="150000"/>
                </a:lnSpc>
              </a:pPr>
              <a:r>
                <a:rPr lang="vi-VN" sz="4000"/>
                <a:t>Thành lập nhóm mảnh ghép: mỗi nhóm được thành lập từ ít nhất một thành viên của nhóm chuyên gia.</a:t>
              </a:r>
              <a:endParaRPr lang="en-US" sz="4000"/>
            </a:p>
          </p:txBody>
        </p:sp>
      </p:grpSp>
      <p:grpSp>
        <p:nvGrpSpPr>
          <p:cNvPr id="39" name="Group 38">
            <a:extLst>
              <a:ext uri="{FF2B5EF4-FFF2-40B4-BE49-F238E27FC236}">
                <a16:creationId xmlns:a16="http://schemas.microsoft.com/office/drawing/2014/main" xmlns="" id="{C9A8C773-B9E0-BB74-2245-50B66330A94B}"/>
              </a:ext>
            </a:extLst>
          </p:cNvPr>
          <p:cNvGrpSpPr/>
          <p:nvPr/>
        </p:nvGrpSpPr>
        <p:grpSpPr>
          <a:xfrm>
            <a:off x="324182" y="4544065"/>
            <a:ext cx="17278018" cy="2339572"/>
            <a:chOff x="381000" y="2247900"/>
            <a:chExt cx="17278018" cy="2339572"/>
          </a:xfrm>
        </p:grpSpPr>
        <p:grpSp>
          <p:nvGrpSpPr>
            <p:cNvPr id="40" name="Group 39">
              <a:extLst>
                <a:ext uri="{FF2B5EF4-FFF2-40B4-BE49-F238E27FC236}">
                  <a16:creationId xmlns:a16="http://schemas.microsoft.com/office/drawing/2014/main" xmlns="" id="{683E4925-11FB-3534-94C6-D52CD5284A18}"/>
                </a:ext>
              </a:extLst>
            </p:cNvPr>
            <p:cNvGrpSpPr/>
            <p:nvPr/>
          </p:nvGrpSpPr>
          <p:grpSpPr>
            <a:xfrm>
              <a:off x="381000" y="2247900"/>
              <a:ext cx="17278018" cy="2339572"/>
              <a:chOff x="1162382" y="2542771"/>
              <a:chExt cx="17278018" cy="2339572"/>
            </a:xfrm>
          </p:grpSpPr>
          <p:sp>
            <p:nvSpPr>
              <p:cNvPr id="42" name="Rectangle: Rounded Corners 41">
                <a:extLst>
                  <a:ext uri="{FF2B5EF4-FFF2-40B4-BE49-F238E27FC236}">
                    <a16:creationId xmlns:a16="http://schemas.microsoft.com/office/drawing/2014/main" xmlns="" id="{A7509152-729E-F86B-8470-A53FEB06D935}"/>
                  </a:ext>
                </a:extLst>
              </p:cNvPr>
              <p:cNvSpPr/>
              <p:nvPr/>
            </p:nvSpPr>
            <p:spPr>
              <a:xfrm>
                <a:off x="1801543" y="2781300"/>
                <a:ext cx="16638857" cy="2101043"/>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5">
                <a:extLst>
                  <a:ext uri="{FF2B5EF4-FFF2-40B4-BE49-F238E27FC236}">
                    <a16:creationId xmlns:a16="http://schemas.microsoft.com/office/drawing/2014/main" xmlns="" id="{BB9869C2-3A72-6DD0-F9EA-EF8707D43002}"/>
                  </a:ext>
                </a:extLst>
              </p:cNvPr>
              <p:cNvSpPr/>
              <p:nvPr/>
            </p:nvSpPr>
            <p:spPr>
              <a:xfrm rot="883471">
                <a:off x="1162382" y="25427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41" name="TextBox 40">
              <a:extLst>
                <a:ext uri="{FF2B5EF4-FFF2-40B4-BE49-F238E27FC236}">
                  <a16:creationId xmlns:a16="http://schemas.microsoft.com/office/drawing/2014/main" xmlns="" id="{0140202B-C876-ED7D-B601-684D60421198}"/>
                </a:ext>
              </a:extLst>
            </p:cNvPr>
            <p:cNvSpPr txBox="1"/>
            <p:nvPr/>
          </p:nvSpPr>
          <p:spPr>
            <a:xfrm>
              <a:off x="1752600" y="2595396"/>
              <a:ext cx="15621000" cy="1839606"/>
            </a:xfrm>
            <a:prstGeom prst="rect">
              <a:avLst/>
            </a:prstGeom>
            <a:noFill/>
          </p:spPr>
          <p:txBody>
            <a:bodyPr wrap="square">
              <a:spAutoFit/>
            </a:bodyPr>
            <a:lstStyle/>
            <a:p>
              <a:pPr algn="just">
                <a:lnSpc>
                  <a:spcPct val="150000"/>
                </a:lnSpc>
              </a:pPr>
              <a:r>
                <a:rPr lang="vi-VN" sz="4000"/>
                <a:t>Mỗi thành viên có nhiệm vụ trình bày lại cho cả nhóm kết quả tìm hiểu ở nhóm chuyên gia</a:t>
              </a:r>
              <a:endParaRPr lang="en-US" sz="4000"/>
            </a:p>
          </p:txBody>
        </p:sp>
      </p:grpSp>
      <p:grpSp>
        <p:nvGrpSpPr>
          <p:cNvPr id="44" name="Group 43">
            <a:extLst>
              <a:ext uri="{FF2B5EF4-FFF2-40B4-BE49-F238E27FC236}">
                <a16:creationId xmlns:a16="http://schemas.microsoft.com/office/drawing/2014/main" xmlns="" id="{0BD51BA7-4716-29B9-A6D7-9F31401A7B05}"/>
              </a:ext>
            </a:extLst>
          </p:cNvPr>
          <p:cNvGrpSpPr/>
          <p:nvPr/>
        </p:nvGrpSpPr>
        <p:grpSpPr>
          <a:xfrm>
            <a:off x="324182" y="7154554"/>
            <a:ext cx="17278018" cy="2339572"/>
            <a:chOff x="381000" y="2247900"/>
            <a:chExt cx="17278018" cy="2339572"/>
          </a:xfrm>
        </p:grpSpPr>
        <p:grpSp>
          <p:nvGrpSpPr>
            <p:cNvPr id="45" name="Group 44">
              <a:extLst>
                <a:ext uri="{FF2B5EF4-FFF2-40B4-BE49-F238E27FC236}">
                  <a16:creationId xmlns:a16="http://schemas.microsoft.com/office/drawing/2014/main" xmlns="" id="{BFD111A2-78E8-8126-3ABA-081C6C667CA5}"/>
                </a:ext>
              </a:extLst>
            </p:cNvPr>
            <p:cNvGrpSpPr/>
            <p:nvPr/>
          </p:nvGrpSpPr>
          <p:grpSpPr>
            <a:xfrm>
              <a:off x="381000" y="2247900"/>
              <a:ext cx="17278018" cy="2339572"/>
              <a:chOff x="1162382" y="2542771"/>
              <a:chExt cx="17278018" cy="2339572"/>
            </a:xfrm>
          </p:grpSpPr>
          <p:sp>
            <p:nvSpPr>
              <p:cNvPr id="47" name="Rectangle: Rounded Corners 46">
                <a:extLst>
                  <a:ext uri="{FF2B5EF4-FFF2-40B4-BE49-F238E27FC236}">
                    <a16:creationId xmlns:a16="http://schemas.microsoft.com/office/drawing/2014/main" xmlns="" id="{6B3288FA-D48F-0563-D858-3E8B3C38D411}"/>
                  </a:ext>
                </a:extLst>
              </p:cNvPr>
              <p:cNvSpPr/>
              <p:nvPr/>
            </p:nvSpPr>
            <p:spPr>
              <a:xfrm>
                <a:off x="1801543" y="2781300"/>
                <a:ext cx="16638857" cy="2101043"/>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5">
                <a:extLst>
                  <a:ext uri="{FF2B5EF4-FFF2-40B4-BE49-F238E27FC236}">
                    <a16:creationId xmlns:a16="http://schemas.microsoft.com/office/drawing/2014/main" xmlns="" id="{3EA7E5DD-D79A-ACCF-4AD9-5740C255859C}"/>
                  </a:ext>
                </a:extLst>
              </p:cNvPr>
              <p:cNvSpPr/>
              <p:nvPr/>
            </p:nvSpPr>
            <p:spPr>
              <a:xfrm rot="883471">
                <a:off x="1162382" y="25427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46" name="TextBox 45">
              <a:extLst>
                <a:ext uri="{FF2B5EF4-FFF2-40B4-BE49-F238E27FC236}">
                  <a16:creationId xmlns:a16="http://schemas.microsoft.com/office/drawing/2014/main" xmlns="" id="{677C42C4-E949-0B01-C7DC-5926976E6F5B}"/>
                </a:ext>
              </a:extLst>
            </p:cNvPr>
            <p:cNvSpPr txBox="1"/>
            <p:nvPr/>
          </p:nvSpPr>
          <p:spPr>
            <a:xfrm>
              <a:off x="1738312" y="2588240"/>
              <a:ext cx="15621000" cy="1839606"/>
            </a:xfrm>
            <a:prstGeom prst="rect">
              <a:avLst/>
            </a:prstGeom>
            <a:noFill/>
          </p:spPr>
          <p:txBody>
            <a:bodyPr wrap="square">
              <a:spAutoFit/>
            </a:bodyPr>
            <a:lstStyle/>
            <a:p>
              <a:pPr algn="just">
                <a:lnSpc>
                  <a:spcPct val="150000"/>
                </a:lnSpc>
              </a:pPr>
              <a:r>
                <a:rPr lang="vi-VN" sz="4000"/>
                <a:t>Nhóm mảnh ghép thảo luận và trả lời các câu hỏi về biện pháp quản lí nguồn nước trong quá trình nuôi.</a:t>
              </a:r>
              <a:endParaRPr lang="en-US" sz="4000"/>
            </a:p>
          </p:txBody>
        </p:sp>
      </p:grpSp>
    </p:spTree>
    <p:extLst>
      <p:ext uri="{BB962C8B-B14F-4D97-AF65-F5344CB8AC3E}">
        <p14:creationId xmlns:p14="http://schemas.microsoft.com/office/powerpoint/2010/main" val="1200156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par>
                                <p:cTn id="13" presetID="2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8C5505BE-058C-CE4E-1879-14A2586FB557}"/>
              </a:ext>
            </a:extLst>
          </p:cNvPr>
          <p:cNvSpPr txBox="1"/>
          <p:nvPr/>
        </p:nvSpPr>
        <p:spPr>
          <a:xfrm>
            <a:off x="128587" y="468749"/>
            <a:ext cx="180308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KHỞI ĐỘNG </a:t>
            </a:r>
          </a:p>
        </p:txBody>
      </p:sp>
      <p:grpSp>
        <p:nvGrpSpPr>
          <p:cNvPr id="8" name="Group 7">
            <a:extLst>
              <a:ext uri="{FF2B5EF4-FFF2-40B4-BE49-F238E27FC236}">
                <a16:creationId xmlns:a16="http://schemas.microsoft.com/office/drawing/2014/main" xmlns="" id="{C0BD26EE-D022-1CC9-7338-AFEC0307EF8D}"/>
              </a:ext>
            </a:extLst>
          </p:cNvPr>
          <p:cNvGrpSpPr/>
          <p:nvPr/>
        </p:nvGrpSpPr>
        <p:grpSpPr>
          <a:xfrm>
            <a:off x="9829800" y="2603358"/>
            <a:ext cx="8042632" cy="6966234"/>
            <a:chOff x="10116780" y="2464594"/>
            <a:chExt cx="8042632" cy="6966234"/>
          </a:xfrm>
        </p:grpSpPr>
        <p:pic>
          <p:nvPicPr>
            <p:cNvPr id="1026" name="Picture 2">
              <a:extLst>
                <a:ext uri="{FF2B5EF4-FFF2-40B4-BE49-F238E27FC236}">
                  <a16:creationId xmlns:a16="http://schemas.microsoft.com/office/drawing/2014/main" xmlns="" id="{238B7603-A701-9E60-CB89-FF30B3DE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6780" y="2464594"/>
              <a:ext cx="8042632" cy="5357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09EB7DE1-9391-4C4E-BA3B-8E8D24390027}"/>
                </a:ext>
              </a:extLst>
            </p:cNvPr>
            <p:cNvSpPr txBox="1"/>
            <p:nvPr/>
          </p:nvSpPr>
          <p:spPr>
            <a:xfrm>
              <a:off x="11090096" y="8039100"/>
              <a:ext cx="6096000" cy="13917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11.1. </a:t>
              </a:r>
              <a:r>
                <a:rPr kumimoji="0" lang="en-US" sz="3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Kiểm tra chất lượng nước nuôi thủy sản </a:t>
              </a:r>
            </a:p>
          </p:txBody>
        </p:sp>
      </p:grpSp>
      <p:grpSp>
        <p:nvGrpSpPr>
          <p:cNvPr id="13" name="Group 12">
            <a:extLst>
              <a:ext uri="{FF2B5EF4-FFF2-40B4-BE49-F238E27FC236}">
                <a16:creationId xmlns:a16="http://schemas.microsoft.com/office/drawing/2014/main" xmlns="" id="{2C648EFC-5C90-607D-6197-4358C4A006E1}"/>
              </a:ext>
            </a:extLst>
          </p:cNvPr>
          <p:cNvGrpSpPr/>
          <p:nvPr/>
        </p:nvGrpSpPr>
        <p:grpSpPr>
          <a:xfrm>
            <a:off x="1600200" y="2324100"/>
            <a:ext cx="7315200" cy="6477000"/>
            <a:chOff x="1600200" y="2400300"/>
            <a:chExt cx="7315200" cy="6477000"/>
          </a:xfrm>
        </p:grpSpPr>
        <p:sp>
          <p:nvSpPr>
            <p:cNvPr id="11" name="Rectangle: Rounded Corners 10">
              <a:extLst>
                <a:ext uri="{FF2B5EF4-FFF2-40B4-BE49-F238E27FC236}">
                  <a16:creationId xmlns:a16="http://schemas.microsoft.com/office/drawing/2014/main" xmlns="" id="{63B9E35E-F637-16D7-FB02-5957953B4343}"/>
                </a:ext>
              </a:extLst>
            </p:cNvPr>
            <p:cNvSpPr/>
            <p:nvPr/>
          </p:nvSpPr>
          <p:spPr>
            <a:xfrm>
              <a:off x="1600200" y="3314700"/>
              <a:ext cx="7315200" cy="5562600"/>
            </a:xfrm>
            <a:prstGeom prst="roundRect">
              <a:avLst>
                <a:gd name="adj" fmla="val 793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374EE6F6-E329-6AA6-0C01-1A9A26030682}"/>
                </a:ext>
              </a:extLst>
            </p:cNvPr>
            <p:cNvSpPr txBox="1"/>
            <p:nvPr/>
          </p:nvSpPr>
          <p:spPr>
            <a:xfrm>
              <a:off x="1772244" y="4076700"/>
              <a:ext cx="6971111" cy="46095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Tại sao phải quản lí môi trường nuôi thủy sản? Những biện pháp nào được áp dụng trong quản lí môi trường nuôi thủy sản?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7">
              <a:extLst>
                <a:ext uri="{FF2B5EF4-FFF2-40B4-BE49-F238E27FC236}">
                  <a16:creationId xmlns:a16="http://schemas.microsoft.com/office/drawing/2014/main" xmlns="" id="{A166711D-E6ED-EBEB-A371-ADFA7292780F}"/>
                </a:ext>
              </a:extLst>
            </p:cNvPr>
            <p:cNvSpPr/>
            <p:nvPr/>
          </p:nvSpPr>
          <p:spPr>
            <a:xfrm>
              <a:off x="4100668" y="2400300"/>
              <a:ext cx="2314262" cy="169519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Tree>
    <p:extLst>
      <p:ext uri="{BB962C8B-B14F-4D97-AF65-F5344CB8AC3E}">
        <p14:creationId xmlns:p14="http://schemas.microsoft.com/office/powerpoint/2010/main" val="402931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78CC8E0-E7F9-AE8F-E494-3F563F6F34B0}"/>
              </a:ext>
            </a:extLst>
          </p:cNvPr>
          <p:cNvSpPr/>
          <p:nvPr/>
        </p:nvSpPr>
        <p:spPr>
          <a:xfrm>
            <a:off x="381000" y="457200"/>
            <a:ext cx="17526000" cy="9372600"/>
          </a:xfrm>
          <a:prstGeom prst="roundRect">
            <a:avLst>
              <a:gd name="adj" fmla="val 71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xmlns="" id="{2C715C1B-6977-4D5A-BD7C-9002A1D980C4}"/>
              </a:ext>
            </a:extLst>
          </p:cNvPr>
          <p:cNvSpPr/>
          <p:nvPr/>
        </p:nvSpPr>
        <p:spPr>
          <a:xfrm rot="883471">
            <a:off x="16875996" y="8927460"/>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xmlns="" id="{07041A04-DF8F-029A-0D51-C08079CE8F98}"/>
              </a:ext>
            </a:extLst>
          </p:cNvPr>
          <p:cNvSpPr/>
          <p:nvPr/>
        </p:nvSpPr>
        <p:spPr>
          <a:xfrm rot="883471">
            <a:off x="-18717" y="281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xmlns="" id="{4BDD530E-EA5A-BEF4-98E2-3E193FE8ABE7}"/>
              </a:ext>
            </a:extLst>
          </p:cNvPr>
          <p:cNvSpPr txBox="1"/>
          <p:nvPr/>
        </p:nvSpPr>
        <p:spPr>
          <a:xfrm>
            <a:off x="3827264" y="1004989"/>
            <a:ext cx="10633472"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a. Quản lí các yếu tố thủy lí</a:t>
            </a:r>
          </a:p>
        </p:txBody>
      </p:sp>
      <p:grpSp>
        <p:nvGrpSpPr>
          <p:cNvPr id="10" name="Group 9">
            <a:extLst>
              <a:ext uri="{FF2B5EF4-FFF2-40B4-BE49-F238E27FC236}">
                <a16:creationId xmlns:a16="http://schemas.microsoft.com/office/drawing/2014/main" xmlns="" id="{3FC59608-F25B-B4E8-C7A6-168500F33B4C}"/>
              </a:ext>
            </a:extLst>
          </p:cNvPr>
          <p:cNvGrpSpPr/>
          <p:nvPr/>
        </p:nvGrpSpPr>
        <p:grpSpPr>
          <a:xfrm>
            <a:off x="914400" y="2655076"/>
            <a:ext cx="8077200" cy="2209800"/>
            <a:chOff x="1676400" y="3124200"/>
            <a:chExt cx="8077200" cy="2209800"/>
          </a:xfrm>
        </p:grpSpPr>
        <p:sp>
          <p:nvSpPr>
            <p:cNvPr id="11" name="Oval 10">
              <a:extLst>
                <a:ext uri="{FF2B5EF4-FFF2-40B4-BE49-F238E27FC236}">
                  <a16:creationId xmlns:a16="http://schemas.microsoft.com/office/drawing/2014/main" xmlns="" id="{AB51F837-AAEE-DB49-85E7-111910DD7FD0}"/>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A0CCCBBA-50F5-4E46-316B-F251F1C64568}"/>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Thường xuyên kiểm tra các yếu tố thủy lí </a:t>
              </a:r>
              <a:endParaRPr lang="en-US" sz="4000">
                <a:solidFill>
                  <a:schemeClr val="tx1"/>
                </a:solidFill>
              </a:endParaRPr>
            </a:p>
          </p:txBody>
        </p:sp>
      </p:grpSp>
      <p:grpSp>
        <p:nvGrpSpPr>
          <p:cNvPr id="16" name="Group 15">
            <a:extLst>
              <a:ext uri="{FF2B5EF4-FFF2-40B4-BE49-F238E27FC236}">
                <a16:creationId xmlns:a16="http://schemas.microsoft.com/office/drawing/2014/main" xmlns="" id="{A44E7AE9-AAA5-9E99-1A2B-E8902488706B}"/>
              </a:ext>
            </a:extLst>
          </p:cNvPr>
          <p:cNvGrpSpPr/>
          <p:nvPr/>
        </p:nvGrpSpPr>
        <p:grpSpPr>
          <a:xfrm>
            <a:off x="9986965" y="2840173"/>
            <a:ext cx="6929435" cy="1839606"/>
            <a:chOff x="9296402" y="2559084"/>
            <a:chExt cx="6929435" cy="1839606"/>
          </a:xfrm>
        </p:grpSpPr>
        <p:sp>
          <p:nvSpPr>
            <p:cNvPr id="13" name="Arrow: Right 12">
              <a:extLst>
                <a:ext uri="{FF2B5EF4-FFF2-40B4-BE49-F238E27FC236}">
                  <a16:creationId xmlns:a16="http://schemas.microsoft.com/office/drawing/2014/main" xmlns="" id="{1C458E24-945D-E871-B9A7-A749270A6102}"/>
                </a:ext>
              </a:extLst>
            </p:cNvPr>
            <p:cNvSpPr/>
            <p:nvPr/>
          </p:nvSpPr>
          <p:spPr>
            <a:xfrm>
              <a:off x="9296402" y="3185874"/>
              <a:ext cx="533400" cy="597813"/>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1F4721B2-D231-8935-5703-62DC3A0B9A63}"/>
                </a:ext>
              </a:extLst>
            </p:cNvPr>
            <p:cNvSpPr txBox="1"/>
            <p:nvPr/>
          </p:nvSpPr>
          <p:spPr>
            <a:xfrm>
              <a:off x="10198894" y="2559084"/>
              <a:ext cx="6026943" cy="1839606"/>
            </a:xfrm>
            <a:prstGeom prst="rect">
              <a:avLst/>
            </a:prstGeom>
            <a:noFill/>
          </p:spPr>
          <p:txBody>
            <a:bodyPr wrap="square">
              <a:spAutoFit/>
            </a:bodyPr>
            <a:lstStyle/>
            <a:p>
              <a:pPr>
                <a:lnSpc>
                  <a:spcPct val="150000"/>
                </a:lnSpc>
              </a:pPr>
              <a:r>
                <a:rPr lang="en-US" sz="4000" b="1" i="1">
                  <a:latin typeface="Arial" panose="020B0604020202020204" pitchFamily="34" charset="0"/>
                  <a:cs typeface="Arial" panose="020B0604020202020204" pitchFamily="34" charset="0"/>
                </a:rPr>
                <a:t>Ví dụ: </a:t>
              </a:r>
              <a:r>
                <a:rPr lang="vi-VN" sz="4000" i="1"/>
                <a:t>nhiệt độ, độ trong của nước,….</a:t>
              </a:r>
              <a:endParaRPr lang="en-US" sz="4000" i="1"/>
            </a:p>
          </p:txBody>
        </p:sp>
      </p:grpSp>
      <p:grpSp>
        <p:nvGrpSpPr>
          <p:cNvPr id="20" name="Group 19">
            <a:extLst>
              <a:ext uri="{FF2B5EF4-FFF2-40B4-BE49-F238E27FC236}">
                <a16:creationId xmlns:a16="http://schemas.microsoft.com/office/drawing/2014/main" xmlns="" id="{4F8F7A2F-0085-37F9-90E8-C00C0BCDCE86}"/>
              </a:ext>
            </a:extLst>
          </p:cNvPr>
          <p:cNvGrpSpPr/>
          <p:nvPr/>
        </p:nvGrpSpPr>
        <p:grpSpPr>
          <a:xfrm>
            <a:off x="914400" y="6074987"/>
            <a:ext cx="8077200" cy="2702402"/>
            <a:chOff x="1676400" y="3428999"/>
            <a:chExt cx="8077200" cy="2702402"/>
          </a:xfrm>
        </p:grpSpPr>
        <p:sp>
          <p:nvSpPr>
            <p:cNvPr id="21" name="Oval 20">
              <a:extLst>
                <a:ext uri="{FF2B5EF4-FFF2-40B4-BE49-F238E27FC236}">
                  <a16:creationId xmlns:a16="http://schemas.microsoft.com/office/drawing/2014/main" xmlns="" id="{919C6BD6-074A-BA23-705F-33141105E949}"/>
                </a:ext>
              </a:extLst>
            </p:cNvPr>
            <p:cNvSpPr/>
            <p:nvPr/>
          </p:nvSpPr>
          <p:spPr>
            <a:xfrm>
              <a:off x="1676400" y="4455001"/>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63BF9491-D358-7DFE-9676-00C79369432E}"/>
                </a:ext>
              </a:extLst>
            </p:cNvPr>
            <p:cNvSpPr/>
            <p:nvPr/>
          </p:nvSpPr>
          <p:spPr>
            <a:xfrm>
              <a:off x="2743200" y="3428999"/>
              <a:ext cx="7010400" cy="2702402"/>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Xử lí kịp thời các tình huống bất thường</a:t>
              </a:r>
              <a:endParaRPr lang="en-US" sz="4000">
                <a:solidFill>
                  <a:schemeClr val="tx1"/>
                </a:solidFill>
              </a:endParaRPr>
            </a:p>
          </p:txBody>
        </p:sp>
      </p:grpSp>
      <p:grpSp>
        <p:nvGrpSpPr>
          <p:cNvPr id="23" name="Group 22">
            <a:extLst>
              <a:ext uri="{FF2B5EF4-FFF2-40B4-BE49-F238E27FC236}">
                <a16:creationId xmlns:a16="http://schemas.microsoft.com/office/drawing/2014/main" xmlns="" id="{0E630C7F-8754-A1FB-807D-EF33960E430B}"/>
              </a:ext>
            </a:extLst>
          </p:cNvPr>
          <p:cNvGrpSpPr/>
          <p:nvPr/>
        </p:nvGrpSpPr>
        <p:grpSpPr>
          <a:xfrm>
            <a:off x="9984582" y="6110389"/>
            <a:ext cx="7084218" cy="2766911"/>
            <a:chOff x="9296402" y="2093843"/>
            <a:chExt cx="7084218" cy="2766911"/>
          </a:xfrm>
        </p:grpSpPr>
        <p:sp>
          <p:nvSpPr>
            <p:cNvPr id="24" name="Arrow: Right 23">
              <a:extLst>
                <a:ext uri="{FF2B5EF4-FFF2-40B4-BE49-F238E27FC236}">
                  <a16:creationId xmlns:a16="http://schemas.microsoft.com/office/drawing/2014/main" xmlns="" id="{984090B2-9123-0371-C1D3-3A7FA14507CF}"/>
                </a:ext>
              </a:extLst>
            </p:cNvPr>
            <p:cNvSpPr/>
            <p:nvPr/>
          </p:nvSpPr>
          <p:spPr>
            <a:xfrm>
              <a:off x="9296402" y="3185874"/>
              <a:ext cx="533400" cy="597813"/>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67B34F63-E020-740D-D583-561F10F9FB50}"/>
                </a:ext>
              </a:extLst>
            </p:cNvPr>
            <p:cNvSpPr txBox="1"/>
            <p:nvPr/>
          </p:nvSpPr>
          <p:spPr>
            <a:xfrm>
              <a:off x="10198894" y="2093843"/>
              <a:ext cx="6181726" cy="2766911"/>
            </a:xfrm>
            <a:prstGeom prst="rect">
              <a:avLst/>
            </a:prstGeom>
            <a:noFill/>
          </p:spPr>
          <p:txBody>
            <a:bodyPr wrap="square">
              <a:spAutoFit/>
            </a:bodyPr>
            <a:lstStyle/>
            <a:p>
              <a:pPr algn="just">
                <a:lnSpc>
                  <a:spcPct val="150000"/>
                </a:lnSpc>
              </a:pPr>
              <a:r>
                <a:rPr lang="en-US" sz="4000" b="1" i="1">
                  <a:latin typeface="Arial" panose="020B0604020202020204" pitchFamily="34" charset="0"/>
                  <a:cs typeface="Arial" panose="020B0604020202020204" pitchFamily="34" charset="0"/>
                </a:rPr>
                <a:t>Ví dụ: </a:t>
              </a:r>
              <a:r>
                <a:rPr lang="vi-VN" sz="4000" i="1">
                  <a:latin typeface="Arial" panose="020B0604020202020204" pitchFamily="34" charset="0"/>
                  <a:cs typeface="Arial" panose="020B0604020202020204" pitchFamily="34" charset="0"/>
                </a:rPr>
                <a:t>nắng nóng, mưa nhiều, nhiệt độ tăng cao</a:t>
              </a:r>
              <a:r>
                <a:rPr lang="en-US" sz="4000" i="1">
                  <a:latin typeface="Arial" panose="020B0604020202020204" pitchFamily="34" charset="0"/>
                  <a:cs typeface="Arial" panose="020B0604020202020204" pitchFamily="34" charset="0"/>
                </a:rPr>
                <a:t>, giảm nhiệt độ. </a:t>
              </a:r>
            </a:p>
          </p:txBody>
        </p:sp>
      </p:grpSp>
    </p:spTree>
    <p:extLst>
      <p:ext uri="{BB962C8B-B14F-4D97-AF65-F5344CB8AC3E}">
        <p14:creationId xmlns:p14="http://schemas.microsoft.com/office/powerpoint/2010/main" val="328173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ảo vệ môi trường trong nuôi trồng thủy sản ở Móng Cái | Cổng thông tin  điện tử thành phố Móng Cái">
            <a:extLst>
              <a:ext uri="{FF2B5EF4-FFF2-40B4-BE49-F238E27FC236}">
                <a16:creationId xmlns:a16="http://schemas.microsoft.com/office/drawing/2014/main" xmlns="" id="{71A82C3A-60B5-9E83-25E8-9559307D5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242" y="2552700"/>
            <a:ext cx="8652933" cy="4876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Quản Lý Tốt Nồng Độ Oxy Hòa Tan Trong Ao Nuôi Tôm • Tin Cậy 2024">
            <a:extLst>
              <a:ext uri="{FF2B5EF4-FFF2-40B4-BE49-F238E27FC236}">
                <a16:creationId xmlns:a16="http://schemas.microsoft.com/office/drawing/2014/main" xmlns="" id="{CE244C63-34A4-07D2-9AB1-0266D21E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49" b="6249"/>
          <a:stretch/>
        </p:blipFill>
        <p:spPr bwMode="auto">
          <a:xfrm>
            <a:off x="10058400" y="2552700"/>
            <a:ext cx="8034867"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F7CDA291-003B-6B9B-8E42-1C0B661B133F}"/>
              </a:ext>
            </a:extLst>
          </p:cNvPr>
          <p:cNvSpPr/>
          <p:nvPr/>
        </p:nvSpPr>
        <p:spPr>
          <a:xfrm>
            <a:off x="1752600" y="876300"/>
            <a:ext cx="6934200" cy="1066800"/>
          </a:xfrm>
          <a:prstGeom prst="roundRect">
            <a:avLst/>
          </a:prstGeom>
          <a:solidFill>
            <a:srgbClr val="FCE0EF"/>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i="1">
                <a:solidFill>
                  <a:schemeClr val="tx1"/>
                </a:solidFill>
                <a:latin typeface="Arial" panose="020B0604020202020204" pitchFamily="34" charset="0"/>
                <a:cs typeface="Arial" panose="020B0604020202020204" pitchFamily="34" charset="0"/>
              </a:rPr>
              <a:t>Nhiệt độ tăng cao </a:t>
            </a:r>
          </a:p>
        </p:txBody>
      </p:sp>
      <p:sp>
        <p:nvSpPr>
          <p:cNvPr id="4" name="Rectangle: Rounded Corners 3">
            <a:extLst>
              <a:ext uri="{FF2B5EF4-FFF2-40B4-BE49-F238E27FC236}">
                <a16:creationId xmlns:a16="http://schemas.microsoft.com/office/drawing/2014/main" xmlns="" id="{1DCE10E7-FDB9-7DF2-3DA9-FB56ED43E16F}"/>
              </a:ext>
            </a:extLst>
          </p:cNvPr>
          <p:cNvSpPr/>
          <p:nvPr/>
        </p:nvSpPr>
        <p:spPr>
          <a:xfrm>
            <a:off x="10608733" y="876300"/>
            <a:ext cx="6934200" cy="1066800"/>
          </a:xfrm>
          <a:prstGeom prst="roundRect">
            <a:avLst/>
          </a:prstGeom>
          <a:solidFill>
            <a:srgbClr val="FCE0EF"/>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i="1">
                <a:solidFill>
                  <a:schemeClr val="tx1"/>
                </a:solidFill>
                <a:latin typeface="Arial" panose="020B0604020202020204" pitchFamily="34" charset="0"/>
                <a:cs typeface="Arial" panose="020B0604020202020204" pitchFamily="34" charset="0"/>
              </a:rPr>
              <a:t>Giảm nhiệt độ </a:t>
            </a:r>
          </a:p>
        </p:txBody>
      </p:sp>
      <p:grpSp>
        <p:nvGrpSpPr>
          <p:cNvPr id="7" name="Group 6">
            <a:extLst>
              <a:ext uri="{FF2B5EF4-FFF2-40B4-BE49-F238E27FC236}">
                <a16:creationId xmlns:a16="http://schemas.microsoft.com/office/drawing/2014/main" xmlns="" id="{26BCF2E7-4881-F5D3-75D9-1D7DAD241689}"/>
              </a:ext>
            </a:extLst>
          </p:cNvPr>
          <p:cNvGrpSpPr/>
          <p:nvPr/>
        </p:nvGrpSpPr>
        <p:grpSpPr>
          <a:xfrm>
            <a:off x="1866900" y="7529512"/>
            <a:ext cx="6705600" cy="2182111"/>
            <a:chOff x="1866900" y="7834312"/>
            <a:chExt cx="6705600" cy="2182111"/>
          </a:xfrm>
        </p:grpSpPr>
        <p:sp>
          <p:nvSpPr>
            <p:cNvPr id="5" name="Arrow: Down 4">
              <a:extLst>
                <a:ext uri="{FF2B5EF4-FFF2-40B4-BE49-F238E27FC236}">
                  <a16:creationId xmlns:a16="http://schemas.microsoft.com/office/drawing/2014/main" xmlns="" id="{13EC1527-4657-5BA4-3DCF-F0FB22380E1B}"/>
                </a:ext>
              </a:extLst>
            </p:cNvPr>
            <p:cNvSpPr/>
            <p:nvPr/>
          </p:nvSpPr>
          <p:spPr>
            <a:xfrm>
              <a:off x="4610100" y="7834312"/>
              <a:ext cx="1219200" cy="5334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01EF32D-152D-3E78-7D8C-84064C348BED}"/>
                </a:ext>
              </a:extLst>
            </p:cNvPr>
            <p:cNvSpPr txBox="1"/>
            <p:nvPr/>
          </p:nvSpPr>
          <p:spPr>
            <a:xfrm>
              <a:off x="1866900" y="8191500"/>
              <a:ext cx="67056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Sử dụng mái che hoặc </a:t>
              </a:r>
            </a:p>
            <a:p>
              <a:pPr algn="ctr">
                <a:lnSpc>
                  <a:spcPct val="150000"/>
                </a:lnSpc>
              </a:pPr>
              <a:r>
                <a:rPr lang="en-US" sz="4000">
                  <a:latin typeface="Arial" panose="020B0604020202020204" pitchFamily="34" charset="0"/>
                  <a:cs typeface="Arial" panose="020B0604020202020204" pitchFamily="34" charset="0"/>
                </a:rPr>
                <a:t>bổ sung nước. </a:t>
              </a:r>
            </a:p>
          </p:txBody>
        </p:sp>
      </p:grpSp>
      <p:grpSp>
        <p:nvGrpSpPr>
          <p:cNvPr id="8" name="Group 7">
            <a:extLst>
              <a:ext uri="{FF2B5EF4-FFF2-40B4-BE49-F238E27FC236}">
                <a16:creationId xmlns:a16="http://schemas.microsoft.com/office/drawing/2014/main" xmlns="" id="{21232C93-84D3-90F6-BCEC-CE8F7647C423}"/>
              </a:ext>
            </a:extLst>
          </p:cNvPr>
          <p:cNvGrpSpPr/>
          <p:nvPr/>
        </p:nvGrpSpPr>
        <p:grpSpPr>
          <a:xfrm>
            <a:off x="10483849" y="7529512"/>
            <a:ext cx="7183967" cy="2182110"/>
            <a:chOff x="1627716" y="7834312"/>
            <a:chExt cx="7183967" cy="2182110"/>
          </a:xfrm>
        </p:grpSpPr>
        <p:sp>
          <p:nvSpPr>
            <p:cNvPr id="9" name="Arrow: Down 8">
              <a:extLst>
                <a:ext uri="{FF2B5EF4-FFF2-40B4-BE49-F238E27FC236}">
                  <a16:creationId xmlns:a16="http://schemas.microsoft.com/office/drawing/2014/main" xmlns="" id="{3117F93D-5536-5867-8860-1A34EF16744E}"/>
                </a:ext>
              </a:extLst>
            </p:cNvPr>
            <p:cNvSpPr/>
            <p:nvPr/>
          </p:nvSpPr>
          <p:spPr>
            <a:xfrm>
              <a:off x="4610100" y="7834312"/>
              <a:ext cx="1219200" cy="5334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A879797-6A58-8E6C-A834-548603E6557B}"/>
                </a:ext>
              </a:extLst>
            </p:cNvPr>
            <p:cNvSpPr txBox="1"/>
            <p:nvPr/>
          </p:nvSpPr>
          <p:spPr>
            <a:xfrm>
              <a:off x="1627716" y="8191499"/>
              <a:ext cx="7183967"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sử dụng hệ thống nâng nhiệt, chiếu đèn hoặc sục khí,…</a:t>
              </a:r>
            </a:p>
          </p:txBody>
        </p:sp>
      </p:grpSp>
    </p:spTree>
    <p:extLst>
      <p:ext uri="{BB962C8B-B14F-4D97-AF65-F5344CB8AC3E}">
        <p14:creationId xmlns:p14="http://schemas.microsoft.com/office/powerpoint/2010/main" val="314209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wipe(right)">
                                      <p:cBhvr>
                                        <p:cTn id="27" dur="500"/>
                                        <p:tgtEl>
                                          <p:spTgt spid="92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78CC8E0-E7F9-AE8F-E494-3F563F6F34B0}"/>
              </a:ext>
            </a:extLst>
          </p:cNvPr>
          <p:cNvSpPr/>
          <p:nvPr/>
        </p:nvSpPr>
        <p:spPr>
          <a:xfrm>
            <a:off x="381000" y="457200"/>
            <a:ext cx="17526000" cy="9372600"/>
          </a:xfrm>
          <a:prstGeom prst="roundRect">
            <a:avLst>
              <a:gd name="adj" fmla="val 71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xmlns="" id="{2C715C1B-6977-4D5A-BD7C-9002A1D980C4}"/>
              </a:ext>
            </a:extLst>
          </p:cNvPr>
          <p:cNvSpPr/>
          <p:nvPr/>
        </p:nvSpPr>
        <p:spPr>
          <a:xfrm rot="883471">
            <a:off x="16875996" y="8927460"/>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xmlns="" id="{07041A04-DF8F-029A-0D51-C08079CE8F98}"/>
              </a:ext>
            </a:extLst>
          </p:cNvPr>
          <p:cNvSpPr/>
          <p:nvPr/>
        </p:nvSpPr>
        <p:spPr>
          <a:xfrm rot="883471">
            <a:off x="-18717" y="281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xmlns="" id="{4BDD530E-EA5A-BEF4-98E2-3E193FE8ABE7}"/>
              </a:ext>
            </a:extLst>
          </p:cNvPr>
          <p:cNvSpPr txBox="1"/>
          <p:nvPr/>
        </p:nvSpPr>
        <p:spPr>
          <a:xfrm>
            <a:off x="3903464" y="800100"/>
            <a:ext cx="10633472"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b. Quản lí các yếu tố thủy hóa</a:t>
            </a:r>
          </a:p>
        </p:txBody>
      </p:sp>
      <p:sp>
        <p:nvSpPr>
          <p:cNvPr id="3" name="TextBox 2">
            <a:extLst>
              <a:ext uri="{FF2B5EF4-FFF2-40B4-BE49-F238E27FC236}">
                <a16:creationId xmlns:a16="http://schemas.microsoft.com/office/drawing/2014/main" xmlns="" id="{EF7FB442-3915-A4E5-BED7-B14DCD329D3C}"/>
              </a:ext>
            </a:extLst>
          </p:cNvPr>
          <p:cNvSpPr txBox="1"/>
          <p:nvPr/>
        </p:nvSpPr>
        <p:spPr>
          <a:xfrm>
            <a:off x="914400" y="1890611"/>
            <a:ext cx="166878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Định kì đo độ mặn, pH, hàm lượng oxygen hòa tan và hàm lượng NH3 trong môi trường nuôi thủy sản.</a:t>
            </a:r>
          </a:p>
          <a:p>
            <a:pPr marL="571500" indent="-571500" algn="just">
              <a:lnSpc>
                <a:spcPct val="150000"/>
              </a:lnSpc>
              <a:buFont typeface="Arial" panose="020B0604020202020204" pitchFamily="34" charset="0"/>
              <a:buChar char="•"/>
            </a:pPr>
            <a:r>
              <a:rPr lang="vi-VN" sz="4000"/>
              <a:t>Việc kiểm tra phải được tiến hành thường xuyên và khi phát hiện những bất thường ở đối tượng nuôi</a:t>
            </a:r>
            <a:r>
              <a:rPr lang="en-US" sz="4000"/>
              <a:t>.</a:t>
            </a:r>
            <a:endParaRPr lang="vi-VN" sz="4000"/>
          </a:p>
        </p:txBody>
      </p:sp>
      <p:grpSp>
        <p:nvGrpSpPr>
          <p:cNvPr id="17" name="Group 16">
            <a:extLst>
              <a:ext uri="{FF2B5EF4-FFF2-40B4-BE49-F238E27FC236}">
                <a16:creationId xmlns:a16="http://schemas.microsoft.com/office/drawing/2014/main" xmlns="" id="{639D79DA-71A2-1951-AF3A-675CB6EB3B11}"/>
              </a:ext>
            </a:extLst>
          </p:cNvPr>
          <p:cNvGrpSpPr/>
          <p:nvPr/>
        </p:nvGrpSpPr>
        <p:grpSpPr>
          <a:xfrm>
            <a:off x="1219200" y="5753100"/>
            <a:ext cx="7362825" cy="3810000"/>
            <a:chOff x="1219200" y="5753100"/>
            <a:chExt cx="7362825" cy="3810000"/>
          </a:xfrm>
        </p:grpSpPr>
        <p:pic>
          <p:nvPicPr>
            <p:cNvPr id="11266" name="Picture 2" descr="Những cách cứu cá thiếu oxy không phải bà con nào cũng biết">
              <a:extLst>
                <a:ext uri="{FF2B5EF4-FFF2-40B4-BE49-F238E27FC236}">
                  <a16:creationId xmlns:a16="http://schemas.microsoft.com/office/drawing/2014/main" xmlns="" id="{5A3E6B0A-82A4-6F41-635C-B7540EA0D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753100"/>
              <a:ext cx="7362825"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CEAE926-F4D4-A45E-5B17-C6981A2CF71F}"/>
                </a:ext>
              </a:extLst>
            </p:cNvPr>
            <p:cNvSpPr txBox="1"/>
            <p:nvPr/>
          </p:nvSpPr>
          <p:spPr>
            <a:xfrm>
              <a:off x="1905000" y="8894802"/>
              <a:ext cx="5867400"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Cá bơi nổi trên mặt nước </a:t>
              </a:r>
            </a:p>
          </p:txBody>
        </p:sp>
      </p:grpSp>
      <p:grpSp>
        <p:nvGrpSpPr>
          <p:cNvPr id="14" name="Group 13">
            <a:extLst>
              <a:ext uri="{FF2B5EF4-FFF2-40B4-BE49-F238E27FC236}">
                <a16:creationId xmlns:a16="http://schemas.microsoft.com/office/drawing/2014/main" xmlns="" id="{6FB1D7D3-6A8C-508F-1B36-7A3B427E9299}"/>
              </a:ext>
            </a:extLst>
          </p:cNvPr>
          <p:cNvGrpSpPr/>
          <p:nvPr/>
        </p:nvGrpSpPr>
        <p:grpSpPr>
          <a:xfrm>
            <a:off x="8991600" y="5779442"/>
            <a:ext cx="7848600" cy="3769200"/>
            <a:chOff x="8991600" y="5779442"/>
            <a:chExt cx="7848600" cy="3769200"/>
          </a:xfrm>
        </p:grpSpPr>
        <p:pic>
          <p:nvPicPr>
            <p:cNvPr id="11268" name="Picture 4" descr="Hà Nam: cá chết hàng loạt, ô nhiễm nghiêm trọng - Tuổi Trẻ Online">
              <a:extLst>
                <a:ext uri="{FF2B5EF4-FFF2-40B4-BE49-F238E27FC236}">
                  <a16:creationId xmlns:a16="http://schemas.microsoft.com/office/drawing/2014/main" xmlns="" id="{E84BD189-4D87-DDA0-875D-6DB81C9D8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0" y="5779442"/>
              <a:ext cx="7848600" cy="376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52BBC8E-8E52-296C-F02A-9D65BEC6E1BE}"/>
                </a:ext>
              </a:extLst>
            </p:cNvPr>
            <p:cNvSpPr txBox="1"/>
            <p:nvPr/>
          </p:nvSpPr>
          <p:spPr>
            <a:xfrm>
              <a:off x="9918969" y="8894802"/>
              <a:ext cx="5867400" cy="553998"/>
            </a:xfrm>
            <a:prstGeom prst="rect">
              <a:avLst/>
            </a:prstGeom>
            <a:solidFill>
              <a:schemeClr val="bg1"/>
            </a:solidFill>
          </p:spPr>
          <p:txBody>
            <a:bodyPr wrap="square" rtlCol="0">
              <a:spAutoFit/>
            </a:bodyPr>
            <a:lstStyle/>
            <a:p>
              <a:pPr algn="ctr"/>
              <a:r>
                <a:rPr lang="en-US" sz="3000" i="1">
                  <a:latin typeface="Arial" panose="020B0604020202020204" pitchFamily="34" charset="0"/>
                  <a:cs typeface="Arial" panose="020B0604020202020204" pitchFamily="34" charset="0"/>
                </a:rPr>
                <a:t>Cá chết hàng loạt </a:t>
              </a:r>
            </a:p>
          </p:txBody>
        </p:sp>
      </p:grpSp>
    </p:spTree>
    <p:extLst>
      <p:ext uri="{BB962C8B-B14F-4D97-AF65-F5344CB8AC3E}">
        <p14:creationId xmlns:p14="http://schemas.microsoft.com/office/powerpoint/2010/main" val="824938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78CC8E0-E7F9-AE8F-E494-3F563F6F34B0}"/>
              </a:ext>
            </a:extLst>
          </p:cNvPr>
          <p:cNvSpPr/>
          <p:nvPr/>
        </p:nvSpPr>
        <p:spPr>
          <a:xfrm>
            <a:off x="381000" y="457200"/>
            <a:ext cx="17526000" cy="9372600"/>
          </a:xfrm>
          <a:prstGeom prst="roundRect">
            <a:avLst>
              <a:gd name="adj" fmla="val 71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a:extLst>
              <a:ext uri="{FF2B5EF4-FFF2-40B4-BE49-F238E27FC236}">
                <a16:creationId xmlns:a16="http://schemas.microsoft.com/office/drawing/2014/main" xmlns="" id="{07041A04-DF8F-029A-0D51-C08079CE8F98}"/>
              </a:ext>
            </a:extLst>
          </p:cNvPr>
          <p:cNvSpPr/>
          <p:nvPr/>
        </p:nvSpPr>
        <p:spPr>
          <a:xfrm rot="883471">
            <a:off x="-18717" y="281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xmlns="" id="{4BDD530E-EA5A-BEF4-98E2-3E193FE8ABE7}"/>
              </a:ext>
            </a:extLst>
          </p:cNvPr>
          <p:cNvSpPr txBox="1"/>
          <p:nvPr/>
        </p:nvSpPr>
        <p:spPr>
          <a:xfrm>
            <a:off x="3903464" y="800100"/>
            <a:ext cx="10633472"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c. Quản lí các yếu tố thủy sinh</a:t>
            </a:r>
          </a:p>
        </p:txBody>
      </p:sp>
      <p:sp>
        <p:nvSpPr>
          <p:cNvPr id="3" name="TextBox 2">
            <a:extLst>
              <a:ext uri="{FF2B5EF4-FFF2-40B4-BE49-F238E27FC236}">
                <a16:creationId xmlns:a16="http://schemas.microsoft.com/office/drawing/2014/main" xmlns="" id="{EF7FB442-3915-A4E5-BED7-B14DCD329D3C}"/>
              </a:ext>
            </a:extLst>
          </p:cNvPr>
          <p:cNvSpPr txBox="1"/>
          <p:nvPr/>
        </p:nvSpPr>
        <p:spPr>
          <a:xfrm>
            <a:off x="838200" y="2063386"/>
            <a:ext cx="8229600"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Định kì kiểm tra sự có mặt của tảo trong nước nuôi thủy sản hoặc kiểm tra khi thấy có sự thay đổi bất thường của màu nước.</a:t>
            </a:r>
          </a:p>
          <a:p>
            <a:pPr marL="571500" indent="-571500" algn="just">
              <a:lnSpc>
                <a:spcPct val="150000"/>
              </a:lnSpc>
              <a:buFont typeface="Arial" panose="020B0604020202020204" pitchFamily="34" charset="0"/>
              <a:buChar char="•"/>
            </a:pPr>
            <a:r>
              <a:rPr lang="vi-VN" sz="4000"/>
              <a:t>Quản lí các yếu tố thủy sinh khác như rong, rêu, vi sinh vật, cây trồng ven bờ,… một cách phù hợp.</a:t>
            </a:r>
          </a:p>
        </p:txBody>
      </p:sp>
      <p:pic>
        <p:nvPicPr>
          <p:cNvPr id="12290" name="Picture 2" descr="Quản lý môi trường nước và nền đáy trong nuôi tôm – Tạp chí Thủy sản Việt  Nam">
            <a:extLst>
              <a:ext uri="{FF2B5EF4-FFF2-40B4-BE49-F238E27FC236}">
                <a16:creationId xmlns:a16="http://schemas.microsoft.com/office/drawing/2014/main" xmlns="" id="{3F16BDCE-DB5D-67D0-0E8A-1D359E5D18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4" t="7592" r="28983"/>
          <a:stretch/>
        </p:blipFill>
        <p:spPr bwMode="auto">
          <a:xfrm>
            <a:off x="9601199" y="2063386"/>
            <a:ext cx="7977189" cy="7484387"/>
          </a:xfrm>
          <a:prstGeom prst="roundRect">
            <a:avLst>
              <a:gd name="adj" fmla="val 11271"/>
            </a:avLst>
          </a:prstGeom>
          <a:noFill/>
          <a:extLst>
            <a:ext uri="{909E8E84-426E-40DD-AFC4-6F175D3DCCD1}">
              <a14:hiddenFill xmlns:a14="http://schemas.microsoft.com/office/drawing/2010/main">
                <a:solidFill>
                  <a:srgbClr val="FFFFFF"/>
                </a:solidFill>
              </a14:hiddenFill>
            </a:ext>
          </a:extLst>
        </p:spPr>
      </p:pic>
      <p:sp>
        <p:nvSpPr>
          <p:cNvPr id="6" name="Freeform 5">
            <a:extLst>
              <a:ext uri="{FF2B5EF4-FFF2-40B4-BE49-F238E27FC236}">
                <a16:creationId xmlns:a16="http://schemas.microsoft.com/office/drawing/2014/main" xmlns="" id="{2C715C1B-6977-4D5A-BD7C-9002A1D980C4}"/>
              </a:ext>
            </a:extLst>
          </p:cNvPr>
          <p:cNvSpPr/>
          <p:nvPr/>
        </p:nvSpPr>
        <p:spPr>
          <a:xfrm rot="883471">
            <a:off x="16875996" y="8927460"/>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3591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wipe(up)">
                                      <p:cBhvr>
                                        <p:cTn id="1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78CC8E0-E7F9-AE8F-E494-3F563F6F34B0}"/>
              </a:ext>
            </a:extLst>
          </p:cNvPr>
          <p:cNvSpPr/>
          <p:nvPr/>
        </p:nvSpPr>
        <p:spPr>
          <a:xfrm>
            <a:off x="381000" y="457200"/>
            <a:ext cx="17526000" cy="9372600"/>
          </a:xfrm>
          <a:prstGeom prst="roundRect">
            <a:avLst>
              <a:gd name="adj" fmla="val 71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a:extLst>
              <a:ext uri="{FF2B5EF4-FFF2-40B4-BE49-F238E27FC236}">
                <a16:creationId xmlns:a16="http://schemas.microsoft.com/office/drawing/2014/main" xmlns="" id="{07041A04-DF8F-029A-0D51-C08079CE8F98}"/>
              </a:ext>
            </a:extLst>
          </p:cNvPr>
          <p:cNvSpPr/>
          <p:nvPr/>
        </p:nvSpPr>
        <p:spPr>
          <a:xfrm rot="883471">
            <a:off x="-18717" y="28171"/>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xmlns="" id="{4BDD530E-EA5A-BEF4-98E2-3E193FE8ABE7}"/>
              </a:ext>
            </a:extLst>
          </p:cNvPr>
          <p:cNvSpPr txBox="1"/>
          <p:nvPr/>
        </p:nvSpPr>
        <p:spPr>
          <a:xfrm>
            <a:off x="3903464" y="800100"/>
            <a:ext cx="10633472" cy="861774"/>
          </a:xfrm>
          <a:prstGeom prst="rect">
            <a:avLst/>
          </a:prstGeom>
          <a:noFill/>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d. Quản lí chất thải nuôi thủy sản</a:t>
            </a:r>
          </a:p>
        </p:txBody>
      </p:sp>
      <p:sp>
        <p:nvSpPr>
          <p:cNvPr id="6" name="Freeform 5">
            <a:extLst>
              <a:ext uri="{FF2B5EF4-FFF2-40B4-BE49-F238E27FC236}">
                <a16:creationId xmlns:a16="http://schemas.microsoft.com/office/drawing/2014/main" xmlns="" id="{2C715C1B-6977-4D5A-BD7C-9002A1D980C4}"/>
              </a:ext>
            </a:extLst>
          </p:cNvPr>
          <p:cNvSpPr/>
          <p:nvPr/>
        </p:nvSpPr>
        <p:spPr>
          <a:xfrm rot="883471">
            <a:off x="16875996" y="8927460"/>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Rounded Corners 1">
            <a:extLst>
              <a:ext uri="{FF2B5EF4-FFF2-40B4-BE49-F238E27FC236}">
                <a16:creationId xmlns:a16="http://schemas.microsoft.com/office/drawing/2014/main" xmlns="" id="{73A16B94-6A7E-0493-7FC3-799574766A45}"/>
              </a:ext>
            </a:extLst>
          </p:cNvPr>
          <p:cNvSpPr/>
          <p:nvPr/>
        </p:nvSpPr>
        <p:spPr>
          <a:xfrm>
            <a:off x="1752600" y="2324101"/>
            <a:ext cx="6154936" cy="2712561"/>
          </a:xfrm>
          <a:prstGeom prst="roundRect">
            <a:avLst/>
          </a:prstGeom>
          <a:solidFill>
            <a:srgbClr val="FFD7A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Tránh ô nhiễm môi trường nuôi thủy sản </a:t>
            </a:r>
          </a:p>
        </p:txBody>
      </p:sp>
      <p:sp>
        <p:nvSpPr>
          <p:cNvPr id="4" name="Rectangle: Rounded Corners 3">
            <a:extLst>
              <a:ext uri="{FF2B5EF4-FFF2-40B4-BE49-F238E27FC236}">
                <a16:creationId xmlns:a16="http://schemas.microsoft.com/office/drawing/2014/main" xmlns="" id="{176CDB84-29B5-2EB6-F86C-B253CB18B522}"/>
              </a:ext>
            </a:extLst>
          </p:cNvPr>
          <p:cNvSpPr/>
          <p:nvPr/>
        </p:nvSpPr>
        <p:spPr>
          <a:xfrm>
            <a:off x="9833416" y="2324100"/>
            <a:ext cx="6705600" cy="2712562"/>
          </a:xfrm>
          <a:prstGeom prst="round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Xử lí kịp thời lượng thức ăn dư thừa và chất thải của thủy sản</a:t>
            </a:r>
            <a:endParaRPr lang="en-US" sz="4000">
              <a:solidFill>
                <a:schemeClr val="tx1"/>
              </a:solidFill>
            </a:endParaRPr>
          </a:p>
        </p:txBody>
      </p:sp>
      <p:sp>
        <p:nvSpPr>
          <p:cNvPr id="8" name="Arrow: Right 7">
            <a:extLst>
              <a:ext uri="{FF2B5EF4-FFF2-40B4-BE49-F238E27FC236}">
                <a16:creationId xmlns:a16="http://schemas.microsoft.com/office/drawing/2014/main" xmlns="" id="{AA933991-C66C-73BC-FC04-E75CE9AE4AE1}"/>
              </a:ext>
            </a:extLst>
          </p:cNvPr>
          <p:cNvSpPr/>
          <p:nvPr/>
        </p:nvSpPr>
        <p:spPr>
          <a:xfrm>
            <a:off x="8451376" y="3367326"/>
            <a:ext cx="838200" cy="63317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xmlns="" id="{C2C40530-0F3C-406C-5C4F-371E4C05EBFA}"/>
              </a:ext>
            </a:extLst>
          </p:cNvPr>
          <p:cNvSpPr/>
          <p:nvPr/>
        </p:nvSpPr>
        <p:spPr>
          <a:xfrm rot="16200000">
            <a:off x="8439589" y="538877"/>
            <a:ext cx="861774" cy="10633474"/>
          </a:xfrm>
          <a:prstGeom prst="leftBrace">
            <a:avLst>
              <a:gd name="adj1" fmla="val 97083"/>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82277747-79E3-E7D7-3E0E-FBE28DCA4C47}"/>
              </a:ext>
            </a:extLst>
          </p:cNvPr>
          <p:cNvSpPr/>
          <p:nvPr/>
        </p:nvSpPr>
        <p:spPr>
          <a:xfrm>
            <a:off x="1126766" y="6604160"/>
            <a:ext cx="7406603" cy="2712561"/>
          </a:xfrm>
          <a:prstGeom prst="roundRect">
            <a:avLst/>
          </a:prstGeom>
          <a:solidFill>
            <a:schemeClr val="bg1"/>
          </a:solidFill>
          <a:ln w="38100">
            <a:solidFill>
              <a:schemeClr val="accent5">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Bổ sung các chế phẩm vi sinh, enzyme để hỗ trợ quá trình chuyển hóa.</a:t>
            </a:r>
          </a:p>
        </p:txBody>
      </p:sp>
      <p:sp>
        <p:nvSpPr>
          <p:cNvPr id="12" name="Rectangle: Rounded Corners 11">
            <a:extLst>
              <a:ext uri="{FF2B5EF4-FFF2-40B4-BE49-F238E27FC236}">
                <a16:creationId xmlns:a16="http://schemas.microsoft.com/office/drawing/2014/main" xmlns="" id="{B3F5DDF3-6A54-F01D-D795-E1FB7DD889F3}"/>
              </a:ext>
            </a:extLst>
          </p:cNvPr>
          <p:cNvSpPr/>
          <p:nvPr/>
        </p:nvSpPr>
        <p:spPr>
          <a:xfrm>
            <a:off x="9482914" y="6604159"/>
            <a:ext cx="7406603" cy="2712561"/>
          </a:xfrm>
          <a:prstGeom prst="roundRect">
            <a:avLst/>
          </a:prstGeom>
          <a:solidFill>
            <a:schemeClr val="bg1"/>
          </a:solidFill>
          <a:ln w="38100">
            <a:solidFill>
              <a:schemeClr val="accent5">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Sử dụng biện pháp thu gom cơ học theo chu kì.</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63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4" grpId="0" animBg="1"/>
      <p:bldP spid="8"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B6BD50F-756B-7763-FB67-F78B6C8023A5}"/>
              </a:ext>
            </a:extLst>
          </p:cNvPr>
          <p:cNvSpPr/>
          <p:nvPr/>
        </p:nvSpPr>
        <p:spPr>
          <a:xfrm>
            <a:off x="304800" y="342900"/>
            <a:ext cx="17678400" cy="10668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002060"/>
                </a:solidFill>
                <a:effectLst/>
                <a:uLnTx/>
                <a:uFillTx/>
                <a:latin typeface="Arial" panose="020B0604020202020204" pitchFamily="34" charset="0"/>
                <a:ea typeface="+mn-ea"/>
                <a:cs typeface="+mn-cs"/>
              </a:rPr>
              <a:t>3. Quản lí nguồn nước sau khi nuôi</a:t>
            </a:r>
            <a:endParaRPr kumimoji="0" lang="en-US" sz="4500" b="1" i="0" u="none" strike="noStrike" kern="1200" cap="none" spc="0" normalizeH="0" baseline="0" noProof="0">
              <a:ln>
                <a:noFill/>
              </a:ln>
              <a:solidFill>
                <a:srgbClr val="00206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BE2F48F2-2F3C-9F7A-3798-A243785112FC}"/>
              </a:ext>
            </a:extLst>
          </p:cNvPr>
          <p:cNvGrpSpPr/>
          <p:nvPr/>
        </p:nvGrpSpPr>
        <p:grpSpPr>
          <a:xfrm>
            <a:off x="457200" y="1638300"/>
            <a:ext cx="17221200" cy="1824923"/>
            <a:chOff x="685800" y="3771900"/>
            <a:chExt cx="17221200" cy="1824923"/>
          </a:xfrm>
        </p:grpSpPr>
        <p:sp>
          <p:nvSpPr>
            <p:cNvPr id="3" name="TextBox 2">
              <a:extLst>
                <a:ext uri="{FF2B5EF4-FFF2-40B4-BE49-F238E27FC236}">
                  <a16:creationId xmlns:a16="http://schemas.microsoft.com/office/drawing/2014/main" xmlns="" id="{46D0A664-7B88-60FD-D6A1-49A6C76CD336}"/>
                </a:ext>
              </a:extLst>
            </p:cNvPr>
            <p:cNvSpPr txBox="1"/>
            <p:nvPr/>
          </p:nvSpPr>
          <p:spPr>
            <a:xfrm>
              <a:off x="1981200" y="3771900"/>
              <a:ext cx="15925800"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Nghiên cứu mục II.3 và thực hiện yêu cầu: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biết cách xử lí nguồn nước sau khi nuôi thủy sản.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a:extLst>
                <a:ext uri="{FF2B5EF4-FFF2-40B4-BE49-F238E27FC236}">
                  <a16:creationId xmlns:a16="http://schemas.microsoft.com/office/drawing/2014/main" xmlns="" id="{1BEFE57E-1104-D0F5-4044-D96844BA0360}"/>
                </a:ext>
              </a:extLst>
            </p:cNvPr>
            <p:cNvSpPr/>
            <p:nvPr/>
          </p:nvSpPr>
          <p:spPr>
            <a:xfrm>
              <a:off x="685800" y="4274998"/>
              <a:ext cx="1066799" cy="99060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2" name="Rectangle: Rounded Corners 1">
            <a:extLst>
              <a:ext uri="{FF2B5EF4-FFF2-40B4-BE49-F238E27FC236}">
                <a16:creationId xmlns:a16="http://schemas.microsoft.com/office/drawing/2014/main" xmlns="" id="{63C66936-B670-0274-CB24-4357DE157C77}"/>
              </a:ext>
            </a:extLst>
          </p:cNvPr>
          <p:cNvSpPr/>
          <p:nvPr/>
        </p:nvSpPr>
        <p:spPr>
          <a:xfrm>
            <a:off x="685800" y="4218733"/>
            <a:ext cx="5257800" cy="2712561"/>
          </a:xfrm>
          <a:prstGeom prst="roundRect">
            <a:avLst/>
          </a:prstGeom>
          <a:solidFill>
            <a:srgbClr val="C2EAF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Nguồn nước thải ra sau khi nuôi</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B4A05D09-B86C-C32F-82E7-85D7CA99909A}"/>
              </a:ext>
            </a:extLst>
          </p:cNvPr>
          <p:cNvSpPr/>
          <p:nvPr/>
        </p:nvSpPr>
        <p:spPr>
          <a:xfrm>
            <a:off x="7046714" y="4218733"/>
            <a:ext cx="5257800" cy="2712561"/>
          </a:xfrm>
          <a:prstGeom prst="roundRect">
            <a:avLst/>
          </a:prstGeom>
          <a:solidFill>
            <a:srgbClr val="C2EAF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Nguồn nước bị ô nhiễm </a:t>
            </a:r>
            <a:endParaRPr lang="en-US" sz="4000">
              <a:solidFill>
                <a:schemeClr val="tx1"/>
              </a:solidFill>
              <a:latin typeface="Arial" panose="020B0604020202020204" pitchFamily="34" charset="0"/>
              <a:cs typeface="Arial" panose="020B0604020202020204" pitchFamily="34" charset="0"/>
            </a:endParaRPr>
          </a:p>
        </p:txBody>
      </p:sp>
      <p:sp>
        <p:nvSpPr>
          <p:cNvPr id="11" name="Left Brace 10">
            <a:extLst>
              <a:ext uri="{FF2B5EF4-FFF2-40B4-BE49-F238E27FC236}">
                <a16:creationId xmlns:a16="http://schemas.microsoft.com/office/drawing/2014/main" xmlns="" id="{DD3B20F9-C33F-5E45-AE72-6BB2AE4E1ED5}"/>
              </a:ext>
            </a:extLst>
          </p:cNvPr>
          <p:cNvSpPr/>
          <p:nvPr/>
        </p:nvSpPr>
        <p:spPr>
          <a:xfrm rot="16200000">
            <a:off x="6193036" y="2861952"/>
            <a:ext cx="685801" cy="8957073"/>
          </a:xfrm>
          <a:prstGeom prst="leftBrace">
            <a:avLst>
              <a:gd name="adj1" fmla="val 6494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xmlns="" id="{637B59D3-8FE3-6BF3-ADE1-BE2C82179720}"/>
              </a:ext>
            </a:extLst>
          </p:cNvPr>
          <p:cNvSpPr txBox="1"/>
          <p:nvPr/>
        </p:nvSpPr>
        <p:spPr>
          <a:xfrm>
            <a:off x="3068836" y="7683389"/>
            <a:ext cx="6934200" cy="1839606"/>
          </a:xfrm>
          <a:prstGeom prst="rect">
            <a:avLst/>
          </a:prstGeom>
          <a:noFill/>
        </p:spPr>
        <p:txBody>
          <a:bodyPr wrap="square">
            <a:spAutoFit/>
          </a:bodyPr>
          <a:lstStyle/>
          <a:p>
            <a:pPr algn="ctr">
              <a:lnSpc>
                <a:spcPct val="150000"/>
              </a:lnSpc>
            </a:pPr>
            <a:r>
              <a:rPr lang="vi-VN" sz="4000" b="1" i="1">
                <a:solidFill>
                  <a:srgbClr val="C00000"/>
                </a:solidFill>
              </a:rPr>
              <a:t>Cần được xử lí trước khi đưa ra môi trường</a:t>
            </a:r>
            <a:endParaRPr lang="en-US" sz="4000" b="1" i="1">
              <a:solidFill>
                <a:srgbClr val="C00000"/>
              </a:solidFill>
            </a:endParaRPr>
          </a:p>
        </p:txBody>
      </p:sp>
      <p:grpSp>
        <p:nvGrpSpPr>
          <p:cNvPr id="21" name="Group 20">
            <a:extLst>
              <a:ext uri="{FF2B5EF4-FFF2-40B4-BE49-F238E27FC236}">
                <a16:creationId xmlns:a16="http://schemas.microsoft.com/office/drawing/2014/main" xmlns="" id="{9065ECEF-AFD9-7072-4E69-04129C3E7C41}"/>
              </a:ext>
            </a:extLst>
          </p:cNvPr>
          <p:cNvGrpSpPr/>
          <p:nvPr/>
        </p:nvGrpSpPr>
        <p:grpSpPr>
          <a:xfrm>
            <a:off x="12877800" y="3884195"/>
            <a:ext cx="533400" cy="5638800"/>
            <a:chOff x="12877800" y="3884195"/>
            <a:chExt cx="533400" cy="5638800"/>
          </a:xfrm>
        </p:grpSpPr>
        <p:cxnSp>
          <p:nvCxnSpPr>
            <p:cNvPr id="18" name="Straight Connector 17">
              <a:extLst>
                <a:ext uri="{FF2B5EF4-FFF2-40B4-BE49-F238E27FC236}">
                  <a16:creationId xmlns:a16="http://schemas.microsoft.com/office/drawing/2014/main" xmlns="" id="{80925A69-FA07-ADD6-0333-732DB93E6D6C}"/>
                </a:ext>
              </a:extLst>
            </p:cNvPr>
            <p:cNvCxnSpPr/>
            <p:nvPr/>
          </p:nvCxnSpPr>
          <p:spPr>
            <a:xfrm>
              <a:off x="12877800" y="3884195"/>
              <a:ext cx="0" cy="5638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F930FE5-7996-2E3E-EC4B-4F4CF1A4D5B0}"/>
                </a:ext>
              </a:extLst>
            </p:cNvPr>
            <p:cNvCxnSpPr/>
            <p:nvPr/>
          </p:nvCxnSpPr>
          <p:spPr>
            <a:xfrm>
              <a:off x="12877800" y="6774131"/>
              <a:ext cx="533400" cy="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xmlns="" id="{4D8A7A35-457F-E9ED-CC54-455A5EB6DCA3}"/>
              </a:ext>
            </a:extLst>
          </p:cNvPr>
          <p:cNvSpPr txBox="1"/>
          <p:nvPr/>
        </p:nvSpPr>
        <p:spPr>
          <a:xfrm>
            <a:off x="13563600" y="3944474"/>
            <a:ext cx="3813572" cy="5518242"/>
          </a:xfrm>
          <a:prstGeom prst="rect">
            <a:avLst/>
          </a:prstGeom>
          <a:noFill/>
        </p:spPr>
        <p:txBody>
          <a:bodyPr wrap="square">
            <a:spAutoFit/>
          </a:bodyPr>
          <a:lstStyle/>
          <a:p>
            <a:pPr algn="just">
              <a:lnSpc>
                <a:spcPct val="150000"/>
              </a:lnSpc>
            </a:pPr>
            <a:r>
              <a:rPr lang="en-US" sz="4000" i="1">
                <a:solidFill>
                  <a:srgbClr val="0070C0"/>
                </a:solidFill>
                <a:latin typeface="Arial" panose="020B0604020202020204" pitchFamily="34" charset="0"/>
                <a:cs typeface="Arial" panose="020B0604020202020204" pitchFamily="34" charset="0"/>
              </a:rPr>
              <a:t>Tùy từng mức độ ô nhiễm khác nhau mà thực hiện các biện pháp xử lí phù hợp </a:t>
            </a:r>
          </a:p>
        </p:txBody>
      </p:sp>
    </p:spTree>
    <p:extLst>
      <p:ext uri="{BB962C8B-B14F-4D97-AF65-F5344CB8AC3E}">
        <p14:creationId xmlns:p14="http://schemas.microsoft.com/office/powerpoint/2010/main" val="1298953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P spid="11" grpId="0" animBg="1"/>
      <p:bldP spid="15"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4CE73080-7503-5345-54A4-65A4A75C372E}"/>
              </a:ext>
            </a:extLst>
          </p:cNvPr>
          <p:cNvGrpSpPr/>
          <p:nvPr/>
        </p:nvGrpSpPr>
        <p:grpSpPr>
          <a:xfrm>
            <a:off x="0" y="589318"/>
            <a:ext cx="19507200" cy="1219200"/>
            <a:chOff x="0" y="589318"/>
            <a:chExt cx="19507200" cy="1219200"/>
          </a:xfrm>
        </p:grpSpPr>
        <p:sp>
          <p:nvSpPr>
            <p:cNvPr id="3" name="TextBox 2">
              <a:extLst>
                <a:ext uri="{FF2B5EF4-FFF2-40B4-BE49-F238E27FC236}">
                  <a16:creationId xmlns:a16="http://schemas.microsoft.com/office/drawing/2014/main" xmlns="" id="{46D0A664-7B88-60FD-D6A1-49A6C76CD336}"/>
                </a:ext>
              </a:extLst>
            </p:cNvPr>
            <p:cNvSpPr txBox="1"/>
            <p:nvPr/>
          </p:nvSpPr>
          <p:spPr>
            <a:xfrm>
              <a:off x="3581400" y="687538"/>
              <a:ext cx="159258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Vì sao khi nuôi thủy sản trong ao, sau mỗi vụ phải thay nước?</a:t>
              </a:r>
              <a:endParaRPr kumimoji="0" lang="en-US" sz="40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xmlns="" id="{BAFB5BDA-BFE6-A272-6F89-29EFC24F2217}"/>
                </a:ext>
              </a:extLst>
            </p:cNvPr>
            <p:cNvGrpSpPr/>
            <p:nvPr/>
          </p:nvGrpSpPr>
          <p:grpSpPr>
            <a:xfrm>
              <a:off x="0" y="589318"/>
              <a:ext cx="3810000" cy="1219200"/>
              <a:chOff x="800100" y="2582755"/>
              <a:chExt cx="4038600" cy="1219200"/>
            </a:xfrm>
          </p:grpSpPr>
          <p:sp>
            <p:nvSpPr>
              <p:cNvPr id="6" name="Oval 5">
                <a:extLst>
                  <a:ext uri="{FF2B5EF4-FFF2-40B4-BE49-F238E27FC236}">
                    <a16:creationId xmlns:a16="http://schemas.microsoft.com/office/drawing/2014/main" xmlns="" id="{0A862E23-F976-34F2-1748-722DFD0553D3}"/>
                  </a:ext>
                </a:extLst>
              </p:cNvPr>
              <p:cNvSpPr/>
              <p:nvPr/>
            </p:nvSpPr>
            <p:spPr>
              <a:xfrm>
                <a:off x="1143000" y="2582755"/>
                <a:ext cx="3352800" cy="1219200"/>
              </a:xfrm>
              <a:prstGeom prst="ellipse">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616FD16-2720-E62A-1BD5-A0EB83D11ABE}"/>
                  </a:ext>
                </a:extLst>
              </p:cNvPr>
              <p:cNvSpPr txBox="1"/>
              <p:nvPr/>
            </p:nvSpPr>
            <p:spPr>
              <a:xfrm>
                <a:off x="800100" y="2799940"/>
                <a:ext cx="4038600" cy="754053"/>
              </a:xfrm>
              <a:prstGeom prst="rect">
                <a:avLst/>
              </a:prstGeom>
              <a:noFill/>
            </p:spPr>
            <p:txBody>
              <a:bodyPr wrap="square" rtlCol="0">
                <a:spAutoFit/>
              </a:bodyPr>
              <a:lstStyle/>
              <a:p>
                <a:pPr algn="ctr"/>
                <a:r>
                  <a:rPr lang="en-US" sz="4300" b="1" i="1">
                    <a:solidFill>
                      <a:schemeClr val="bg1"/>
                    </a:solidFill>
                    <a:latin typeface="Arial" panose="020B0604020202020204" pitchFamily="34" charset="0"/>
                    <a:cs typeface="Arial" panose="020B0604020202020204" pitchFamily="34" charset="0"/>
                  </a:rPr>
                  <a:t>Khám phá </a:t>
                </a:r>
              </a:p>
            </p:txBody>
          </p:sp>
        </p:grpSp>
      </p:grpSp>
      <p:graphicFrame>
        <p:nvGraphicFramePr>
          <p:cNvPr id="13" name="Table 12">
            <a:extLst>
              <a:ext uri="{FF2B5EF4-FFF2-40B4-BE49-F238E27FC236}">
                <a16:creationId xmlns:a16="http://schemas.microsoft.com/office/drawing/2014/main" xmlns="" id="{01CAA304-2495-1021-9422-D96DE3E7A06A}"/>
              </a:ext>
            </a:extLst>
          </p:cNvPr>
          <p:cNvGraphicFramePr>
            <a:graphicFrameLocks noGrp="1"/>
          </p:cNvGraphicFramePr>
          <p:nvPr>
            <p:extLst>
              <p:ext uri="{D42A27DB-BD31-4B8C-83A1-F6EECF244321}">
                <p14:modId xmlns:p14="http://schemas.microsoft.com/office/powerpoint/2010/main" val="777176729"/>
              </p:ext>
            </p:extLst>
          </p:nvPr>
        </p:nvGraphicFramePr>
        <p:xfrm>
          <a:off x="285750" y="3300415"/>
          <a:ext cx="17716499" cy="20664485"/>
        </p:xfrm>
        <a:graphic>
          <a:graphicData uri="http://schemas.openxmlformats.org/drawingml/2006/table">
            <a:tbl>
              <a:tblPr firstRow="1" firstCol="1" bandRow="1"/>
              <a:tblGrid>
                <a:gridCol w="2525989">
                  <a:extLst>
                    <a:ext uri="{9D8B030D-6E8A-4147-A177-3AD203B41FA5}">
                      <a16:colId xmlns:a16="http://schemas.microsoft.com/office/drawing/2014/main" xmlns="" val="2818484495"/>
                    </a:ext>
                  </a:extLst>
                </a:gridCol>
                <a:gridCol w="15190510">
                  <a:extLst>
                    <a:ext uri="{9D8B030D-6E8A-4147-A177-3AD203B41FA5}">
                      <a16:colId xmlns:a16="http://schemas.microsoft.com/office/drawing/2014/main" xmlns="" val="1193922827"/>
                    </a:ext>
                  </a:extLst>
                </a:gridCol>
              </a:tblGrid>
              <a:tr h="1221420">
                <a:tc>
                  <a:txBody>
                    <a:bodyPr/>
                    <a:lstStyle/>
                    <a:p>
                      <a:pPr marL="0" marR="0" algn="ctr">
                        <a:lnSpc>
                          <a:spcPct val="100000"/>
                        </a:lnSpc>
                        <a:spcBef>
                          <a:spcPts val="0"/>
                        </a:spcBef>
                        <a:spcAft>
                          <a:spcPts val="0"/>
                        </a:spcAft>
                      </a:pPr>
                      <a:r>
                        <a:rPr lang="en-US" sz="3800" b="1" i="0" u="none">
                          <a:effectLst/>
                          <a:latin typeface="Arial" panose="020B0604020202020204" pitchFamily="34" charset="0"/>
                          <a:ea typeface="Times New Roman" panose="02020603050405020304" pitchFamily="18" charset="0"/>
                          <a:cs typeface="Arial" panose="020B0604020202020204" pitchFamily="34" charset="0"/>
                        </a:rPr>
                        <a:t>Lí do</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tc>
                  <a:txBody>
                    <a:bodyPr/>
                    <a:lstStyle/>
                    <a:p>
                      <a:pPr marL="0" marR="0" algn="ctr">
                        <a:lnSpc>
                          <a:spcPct val="100000"/>
                        </a:lnSpc>
                        <a:spcBef>
                          <a:spcPts val="0"/>
                        </a:spcBef>
                        <a:spcAft>
                          <a:spcPts val="0"/>
                        </a:spcAft>
                      </a:pPr>
                      <a:r>
                        <a:rPr lang="en-US" sz="3800" b="1" i="0" u="none">
                          <a:effectLst/>
                          <a:latin typeface="Arial" panose="020B0604020202020204" pitchFamily="34" charset="0"/>
                          <a:ea typeface="Times New Roman" panose="02020603050405020304" pitchFamily="18" charset="0"/>
                          <a:cs typeface="Arial" panose="020B0604020202020204" pitchFamily="34" charset="0"/>
                        </a:rPr>
                        <a:t>Giải thích</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extLst>
                  <a:ext uri="{0D108BD9-81ED-4DB2-BD59-A6C34878D82A}">
                    <a16:rowId xmlns:a16="http://schemas.microsoft.com/office/drawing/2014/main" xmlns="" val="1824485655"/>
                  </a:ext>
                </a:extLst>
              </a:tr>
              <a:tr h="315424">
                <a:tc>
                  <a:txBody>
                    <a:bodyPr/>
                    <a:lstStyle/>
                    <a:p>
                      <a:pPr marL="0" marR="0" algn="ctr">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Loại bỏ chất thải</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571500" marR="0" indent="-571500" algn="just">
                        <a:lnSpc>
                          <a:spcPct val="150000"/>
                        </a:lnSpc>
                        <a:spcBef>
                          <a:spcPts val="0"/>
                        </a:spcBef>
                        <a:spcAft>
                          <a:spcPts val="0"/>
                        </a:spcAft>
                        <a:buFont typeface="Arial" panose="020B0604020202020204" pitchFamily="34" charset="0"/>
                        <a:buChar char="•"/>
                      </a:pPr>
                      <a:r>
                        <a:rPr lang="en-US" sz="3800" i="0" u="none">
                          <a:effectLst/>
                          <a:latin typeface="Arial" panose="020B0604020202020204" pitchFamily="34" charset="0"/>
                          <a:ea typeface="Times New Roman" panose="02020603050405020304" pitchFamily="18" charset="0"/>
                          <a:cs typeface="Arial" panose="020B0604020202020204" pitchFamily="34" charset="0"/>
                        </a:rPr>
                        <a:t>Trong quá trình nuôi, thủy sản thải ra nhiều chất thải như thức ăn thừa, phân, xác tảo,…</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800" i="0" u="none">
                          <a:effectLst/>
                          <a:latin typeface="Arial" panose="020B0604020202020204" pitchFamily="34" charset="0"/>
                          <a:ea typeface="Times New Roman" panose="02020603050405020304" pitchFamily="18" charset="0"/>
                          <a:cs typeface="Arial" panose="020B0604020202020204" pitchFamily="34" charset="0"/>
                        </a:rPr>
                        <a:t>Những chất thải này tích tụ trong ao sẽ làm giảm chất lượng nước, ảnh hưởng đến sức khỏe và khả năng phát triển của thủy sản.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3800" i="0" u="none">
                          <a:effectLst/>
                          <a:latin typeface="Arial" panose="020B0604020202020204" pitchFamily="34" charset="0"/>
                          <a:ea typeface="Times New Roman" panose="02020603050405020304" pitchFamily="18" charset="0"/>
                          <a:cs typeface="Arial" panose="020B0604020202020204" pitchFamily="34" charset="0"/>
                        </a:rPr>
                        <a:t>Thay nước giúp loại bỏ chất thải, cải thiện chất lượng nước và tạo môi trường sống tốt hơn cho con nuôi.</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255556472"/>
                  </a:ext>
                </a:extLst>
              </a:tr>
              <a:tr h="315424">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Bổ sung oxygen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Oxygen hòa tan trong nước rất quan trọng cho sự hô hấp của thủy sản.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Khi mật độ nuôi cao, lượng oxygen trong nước có thể không đủ đáp ứng nhu cầu của thủy sản.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Thay nước giúp bổ sung oxygen vào ao, đảm bảo thủy sản có đủ oxygen để hô hấp và phát triển khỏe mạnh.</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740854683"/>
                  </a:ext>
                </a:extLst>
              </a:tr>
              <a:tr h="291412">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Cung cấp dinh dưỡng</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Nước có chứa các chất dinh dưỡng cần thiết cho sự phát triển của thủy sản như tảo, vi sinh vật,…</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Sau mỗi vụ nuôi, lượng dinh dưỡng trong nước có thể bị suy giảm.</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Thay nước giúp bổ sung dinh dưỡng vào ao, tạo điều kiện cho con nuôi phát triển tốt hơn.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89066090"/>
                  </a:ext>
                </a:extLst>
              </a:tr>
              <a:tr h="195540">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Phòng ngừa dịch bệnh</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Môi trường nước ô nhiễm là điều kiện thuận lợi cho mầm bệnh phát triển. </a:t>
                      </a:r>
                      <a:endParaRPr lang="en-US" sz="38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 Thay nước giúp loại bỏ mầm bệnh, giảm nguy cơ dịch bệnh xảy ra.</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297850853"/>
                  </a:ext>
                </a:extLst>
              </a:tr>
              <a:tr h="195540">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Kích thích sinh trưởng</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800" i="0" u="none">
                          <a:effectLst/>
                          <a:latin typeface="Arial" panose="020B0604020202020204" pitchFamily="34" charset="0"/>
                          <a:ea typeface="Times New Roman" panose="02020603050405020304" pitchFamily="18" charset="0"/>
                          <a:cs typeface="Arial" panose="020B0604020202020204" pitchFamily="34" charset="0"/>
                        </a:rPr>
                        <a:t>Thay nước giúp thay đổi môi trường sống của thủy sản, kích thích thủy sản phát triển tốt hơn.</a:t>
                      </a:r>
                      <a:endParaRPr lang="en-US" sz="38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214753388"/>
                  </a:ext>
                </a:extLst>
              </a:tr>
            </a:tbl>
          </a:graphicData>
        </a:graphic>
      </p:graphicFrame>
      <p:sp>
        <p:nvSpPr>
          <p:cNvPr id="14" name="TextBox 13">
            <a:extLst>
              <a:ext uri="{FF2B5EF4-FFF2-40B4-BE49-F238E27FC236}">
                <a16:creationId xmlns:a16="http://schemas.microsoft.com/office/drawing/2014/main" xmlns="" id="{6AE19D0D-BD3F-E7C4-8860-6C1E1151ACD5}"/>
              </a:ext>
            </a:extLst>
          </p:cNvPr>
          <p:cNvSpPr txBox="1"/>
          <p:nvPr/>
        </p:nvSpPr>
        <p:spPr>
          <a:xfrm>
            <a:off x="7124699" y="2171700"/>
            <a:ext cx="4038600" cy="707886"/>
          </a:xfrm>
          <a:prstGeom prst="rect">
            <a:avLst/>
          </a:prstGeom>
          <a:noFill/>
        </p:spPr>
        <p:txBody>
          <a:bodyPr wrap="square" rtlCol="0">
            <a:spAutoFit/>
          </a:bodyPr>
          <a:lstStyle/>
          <a:p>
            <a:pPr algn="ctr"/>
            <a:r>
              <a:rPr lang="en-US" sz="4000" b="1" u="sng">
                <a:solidFill>
                  <a:srgbClr val="0070C0"/>
                </a:solidFill>
                <a:latin typeface="Arial" panose="020B0604020202020204" pitchFamily="34" charset="0"/>
                <a:cs typeface="Arial" panose="020B0604020202020204" pitchFamily="34" charset="0"/>
              </a:rPr>
              <a:t>Hướng dẫn</a:t>
            </a:r>
          </a:p>
        </p:txBody>
      </p:sp>
    </p:spTree>
    <p:extLst>
      <p:ext uri="{BB962C8B-B14F-4D97-AF65-F5344CB8AC3E}">
        <p14:creationId xmlns:p14="http://schemas.microsoft.com/office/powerpoint/2010/main" val="88162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01CAA304-2495-1021-9422-D96DE3E7A06A}"/>
              </a:ext>
            </a:extLst>
          </p:cNvPr>
          <p:cNvGraphicFramePr>
            <a:graphicFrameLocks noGrp="1"/>
          </p:cNvGraphicFramePr>
          <p:nvPr>
            <p:extLst>
              <p:ext uri="{D42A27DB-BD31-4B8C-83A1-F6EECF244321}">
                <p14:modId xmlns:p14="http://schemas.microsoft.com/office/powerpoint/2010/main" val="388872238"/>
              </p:ext>
            </p:extLst>
          </p:nvPr>
        </p:nvGraphicFramePr>
        <p:xfrm>
          <a:off x="285750" y="266700"/>
          <a:ext cx="17716499" cy="13540168"/>
        </p:xfrm>
        <a:graphic>
          <a:graphicData uri="http://schemas.openxmlformats.org/drawingml/2006/table">
            <a:tbl>
              <a:tblPr firstRow="1" firstCol="1" bandRow="1"/>
              <a:tblGrid>
                <a:gridCol w="2525989">
                  <a:extLst>
                    <a:ext uri="{9D8B030D-6E8A-4147-A177-3AD203B41FA5}">
                      <a16:colId xmlns:a16="http://schemas.microsoft.com/office/drawing/2014/main" xmlns="" val="2818484495"/>
                    </a:ext>
                  </a:extLst>
                </a:gridCol>
                <a:gridCol w="15190510">
                  <a:extLst>
                    <a:ext uri="{9D8B030D-6E8A-4147-A177-3AD203B41FA5}">
                      <a16:colId xmlns:a16="http://schemas.microsoft.com/office/drawing/2014/main" xmlns="" val="1193922827"/>
                    </a:ext>
                  </a:extLst>
                </a:gridCol>
              </a:tblGrid>
              <a:tr h="1256784">
                <a:tc>
                  <a:txBody>
                    <a:bodyPr/>
                    <a:lstStyle/>
                    <a:p>
                      <a:pPr marL="0" marR="0" algn="ctr">
                        <a:lnSpc>
                          <a:spcPct val="100000"/>
                        </a:lnSpc>
                        <a:spcBef>
                          <a:spcPts val="0"/>
                        </a:spcBef>
                        <a:spcAft>
                          <a:spcPts val="0"/>
                        </a:spcAft>
                      </a:pPr>
                      <a:r>
                        <a:rPr lang="en-US" sz="3600" b="1" i="0" u="none">
                          <a:effectLst/>
                          <a:latin typeface="Arial" panose="020B0604020202020204" pitchFamily="34" charset="0"/>
                          <a:ea typeface="Times New Roman" panose="02020603050405020304" pitchFamily="18" charset="0"/>
                          <a:cs typeface="Arial" panose="020B0604020202020204" pitchFamily="34" charset="0"/>
                        </a:rPr>
                        <a:t>Lí do</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tc>
                  <a:txBody>
                    <a:bodyPr/>
                    <a:lstStyle/>
                    <a:p>
                      <a:pPr marL="0" marR="0" algn="ctr">
                        <a:lnSpc>
                          <a:spcPct val="100000"/>
                        </a:lnSpc>
                        <a:spcBef>
                          <a:spcPts val="0"/>
                        </a:spcBef>
                        <a:spcAft>
                          <a:spcPts val="0"/>
                        </a:spcAft>
                      </a:pPr>
                      <a:r>
                        <a:rPr lang="en-US" sz="3600" b="1" i="0" u="none">
                          <a:effectLst/>
                          <a:latin typeface="Arial" panose="020B0604020202020204" pitchFamily="34" charset="0"/>
                          <a:ea typeface="Times New Roman" panose="02020603050405020304" pitchFamily="18" charset="0"/>
                          <a:cs typeface="Arial" panose="020B0604020202020204" pitchFamily="34" charset="0"/>
                        </a:rPr>
                        <a:t>Giải thích</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extLst>
                  <a:ext uri="{0D108BD9-81ED-4DB2-BD59-A6C34878D82A}">
                    <a16:rowId xmlns:a16="http://schemas.microsoft.com/office/drawing/2014/main" xmlns="" val="1824485655"/>
                  </a:ext>
                </a:extLst>
              </a:tr>
              <a:tr h="4129330">
                <a:tc>
                  <a:txBody>
                    <a:bodyPr/>
                    <a:lstStyle/>
                    <a:p>
                      <a:pPr marL="0" marR="0" algn="ctr">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Bổ sung oxygen</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Oxygen hòa tan trong nước rất quan trọng cho sự hô hấp của thủy sản.</a:t>
                      </a:r>
                      <a:endParaRPr lang="en-US" sz="36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Khi mật độ nuôi cao, lượng oxygen trong nước có thể không đủ đáp ứng nhu cầu của thủy sản.</a:t>
                      </a:r>
                      <a:endParaRPr lang="en-US" sz="36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Thay nước giúp bổ sung oxygen vào ao, đảm bảo thủy sản có đủ oxygen để hô hấp và phát triển khỏe mạnh.</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740854683"/>
                  </a:ext>
                </a:extLst>
              </a:tr>
              <a:tr h="4129330">
                <a:tc>
                  <a:txBody>
                    <a:bodyPr/>
                    <a:lstStyle/>
                    <a:p>
                      <a:pPr marL="0" marR="0" algn="ctr">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Cung cấp dinh dưỡng</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Nước có chứa các chất dinh dưỡng cần thiết cho sự phát triển của thủy sản như tảo, vi sinh vật,…</a:t>
                      </a:r>
                      <a:endParaRPr lang="en-US" sz="36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Sau mỗi vụ nuôi, lượng dinh dưỡng trong nước có thể bị suy giảm.</a:t>
                      </a:r>
                      <a:endParaRPr lang="en-US" sz="36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i="0" u="none">
                          <a:effectLst/>
                          <a:latin typeface="Arial" panose="020B0604020202020204" pitchFamily="34" charset="0"/>
                          <a:ea typeface="Times New Roman" panose="02020603050405020304" pitchFamily="18" charset="0"/>
                          <a:cs typeface="Arial" panose="020B0604020202020204" pitchFamily="34" charset="0"/>
                        </a:rPr>
                        <a:t>Thay nước giúp bổ sung dinh dưỡng vào ao, tạo điều kiện cho con nuôi phát triển tốt hơn.</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89066090"/>
                  </a:ext>
                </a:extLst>
              </a:tr>
              <a:tr h="2435756">
                <a:tc>
                  <a:txBody>
                    <a:bodyPr/>
                    <a:lstStyle/>
                    <a:p>
                      <a:pPr marL="0" marR="0" algn="just">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Phòng ngừa dịch bệnh</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 Môi trường nước ô nhiễm là điều kiện thuận lợi cho mầm bệnh phát triển. </a:t>
                      </a:r>
                      <a:endParaRPr lang="en-US" sz="3600" i="0" u="none">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 Thay nước giúp loại bỏ mầm bệnh, giảm nguy cơ dịch bệnh xảy ra.</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297850853"/>
                  </a:ext>
                </a:extLst>
              </a:tr>
              <a:tr h="1588968">
                <a:tc>
                  <a:txBody>
                    <a:bodyPr/>
                    <a:lstStyle/>
                    <a:p>
                      <a:pPr marL="0" marR="0" algn="just">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Kích thích sinh trưởng</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3600" i="0" u="none">
                          <a:effectLst/>
                          <a:latin typeface="Arial" panose="020B0604020202020204" pitchFamily="34" charset="0"/>
                          <a:ea typeface="Times New Roman" panose="02020603050405020304" pitchFamily="18" charset="0"/>
                          <a:cs typeface="Arial" panose="020B0604020202020204" pitchFamily="34" charset="0"/>
                        </a:rPr>
                        <a:t>Thay nước giúp thay đổi môi trường sống của thủy sản, kích thích thủy sản phát triển tốt hơn.</a:t>
                      </a:r>
                      <a:endParaRPr lang="en-US" sz="36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214753388"/>
                  </a:ext>
                </a:extLst>
              </a:tr>
            </a:tbl>
          </a:graphicData>
        </a:graphic>
      </p:graphicFrame>
    </p:spTree>
    <p:extLst>
      <p:ext uri="{BB962C8B-B14F-4D97-AF65-F5344CB8AC3E}">
        <p14:creationId xmlns:p14="http://schemas.microsoft.com/office/powerpoint/2010/main" val="172645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01CAA304-2495-1021-9422-D96DE3E7A06A}"/>
              </a:ext>
            </a:extLst>
          </p:cNvPr>
          <p:cNvGraphicFramePr>
            <a:graphicFrameLocks noGrp="1"/>
          </p:cNvGraphicFramePr>
          <p:nvPr>
            <p:extLst>
              <p:ext uri="{D42A27DB-BD31-4B8C-83A1-F6EECF244321}">
                <p14:modId xmlns:p14="http://schemas.microsoft.com/office/powerpoint/2010/main" val="1877939773"/>
              </p:ext>
            </p:extLst>
          </p:nvPr>
        </p:nvGraphicFramePr>
        <p:xfrm>
          <a:off x="285750" y="266700"/>
          <a:ext cx="17716499" cy="7431652"/>
        </p:xfrm>
        <a:graphic>
          <a:graphicData uri="http://schemas.openxmlformats.org/drawingml/2006/table">
            <a:tbl>
              <a:tblPr firstRow="1" firstCol="1" bandRow="1"/>
              <a:tblGrid>
                <a:gridCol w="2525989">
                  <a:extLst>
                    <a:ext uri="{9D8B030D-6E8A-4147-A177-3AD203B41FA5}">
                      <a16:colId xmlns:a16="http://schemas.microsoft.com/office/drawing/2014/main" xmlns="" val="2818484495"/>
                    </a:ext>
                  </a:extLst>
                </a:gridCol>
                <a:gridCol w="15190510">
                  <a:extLst>
                    <a:ext uri="{9D8B030D-6E8A-4147-A177-3AD203B41FA5}">
                      <a16:colId xmlns:a16="http://schemas.microsoft.com/office/drawing/2014/main" xmlns="" val="1193922827"/>
                    </a:ext>
                  </a:extLst>
                </a:gridCol>
              </a:tblGrid>
              <a:tr h="1256784">
                <a:tc>
                  <a:txBody>
                    <a:bodyPr/>
                    <a:lstStyle/>
                    <a:p>
                      <a:pPr marL="0" marR="0" algn="ctr">
                        <a:lnSpc>
                          <a:spcPct val="100000"/>
                        </a:lnSpc>
                        <a:spcBef>
                          <a:spcPts val="0"/>
                        </a:spcBef>
                        <a:spcAft>
                          <a:spcPts val="0"/>
                        </a:spcAft>
                      </a:pPr>
                      <a:r>
                        <a:rPr lang="en-US" sz="4000" b="1" i="0" u="none">
                          <a:effectLst/>
                          <a:latin typeface="Arial" panose="020B0604020202020204" pitchFamily="34" charset="0"/>
                          <a:ea typeface="Times New Roman" panose="02020603050405020304" pitchFamily="18" charset="0"/>
                          <a:cs typeface="Arial" panose="020B0604020202020204" pitchFamily="34" charset="0"/>
                        </a:rPr>
                        <a:t>Lí do</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tc>
                  <a:txBody>
                    <a:bodyPr/>
                    <a:lstStyle/>
                    <a:p>
                      <a:pPr marL="0" marR="0" algn="ctr">
                        <a:lnSpc>
                          <a:spcPct val="100000"/>
                        </a:lnSpc>
                        <a:spcBef>
                          <a:spcPts val="0"/>
                        </a:spcBef>
                        <a:spcAft>
                          <a:spcPts val="0"/>
                        </a:spcAft>
                      </a:pPr>
                      <a:r>
                        <a:rPr lang="en-US" sz="4000" b="1" i="0" u="none">
                          <a:effectLst/>
                          <a:latin typeface="Arial" panose="020B0604020202020204" pitchFamily="34" charset="0"/>
                          <a:ea typeface="Times New Roman" panose="02020603050405020304" pitchFamily="18" charset="0"/>
                          <a:cs typeface="Arial" panose="020B0604020202020204" pitchFamily="34" charset="0"/>
                        </a:rPr>
                        <a:t>Giải thích</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A90"/>
                    </a:solidFill>
                  </a:tcPr>
                </a:tc>
                <a:extLst>
                  <a:ext uri="{0D108BD9-81ED-4DB2-BD59-A6C34878D82A}">
                    <a16:rowId xmlns:a16="http://schemas.microsoft.com/office/drawing/2014/main" xmlns="" val="1824485655"/>
                  </a:ext>
                </a:extLst>
              </a:tr>
              <a:tr h="2435756">
                <a:tc>
                  <a:txBody>
                    <a:bodyPr/>
                    <a:lstStyle/>
                    <a:p>
                      <a:pPr marL="0" marR="0" algn="ctr">
                        <a:lnSpc>
                          <a:spcPct val="150000"/>
                        </a:lnSpc>
                        <a:spcBef>
                          <a:spcPts val="0"/>
                        </a:spcBef>
                        <a:spcAft>
                          <a:spcPts val="0"/>
                        </a:spcAft>
                      </a:pPr>
                      <a:r>
                        <a:rPr lang="en-US" sz="4000" i="0" u="none">
                          <a:effectLst/>
                          <a:latin typeface="Arial" panose="020B0604020202020204" pitchFamily="34" charset="0"/>
                          <a:ea typeface="Times New Roman" panose="02020603050405020304" pitchFamily="18" charset="0"/>
                          <a:cs typeface="Arial" panose="020B0604020202020204" pitchFamily="34" charset="0"/>
                        </a:rPr>
                        <a:t>Phòng ngừa dịch bệnh</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571500" marR="0" indent="-571500" algn="just">
                        <a:lnSpc>
                          <a:spcPct val="150000"/>
                        </a:lnSpc>
                        <a:spcBef>
                          <a:spcPts val="0"/>
                        </a:spcBef>
                        <a:spcAft>
                          <a:spcPts val="0"/>
                        </a:spcAft>
                        <a:buFont typeface="Wingdings" panose="05000000000000000000" pitchFamily="2" charset="2"/>
                        <a:buChar char="§"/>
                      </a:pPr>
                      <a:r>
                        <a:rPr lang="en-US" sz="4000" i="0" u="none">
                          <a:effectLst/>
                          <a:latin typeface="Arial" panose="020B0604020202020204" pitchFamily="34" charset="0"/>
                          <a:ea typeface="Times New Roman" panose="02020603050405020304" pitchFamily="18" charset="0"/>
                          <a:cs typeface="Arial" panose="020B0604020202020204" pitchFamily="34" charset="0"/>
                        </a:rPr>
                        <a:t>Môi trường nước ô nhiễm là điều kiện thuận lợi cho mầm bệnh phát triển. </a:t>
                      </a:r>
                      <a:endParaRPr lang="en-US" sz="4000" i="0" u="none">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4000" i="0" u="none">
                          <a:effectLst/>
                          <a:latin typeface="Arial" panose="020B0604020202020204" pitchFamily="34" charset="0"/>
                          <a:ea typeface="Times New Roman" panose="02020603050405020304" pitchFamily="18" charset="0"/>
                          <a:cs typeface="Arial" panose="020B0604020202020204" pitchFamily="34" charset="0"/>
                        </a:rPr>
                        <a:t>Thay nước giúp loại bỏ mầm bệnh, giảm nguy cơ dịch bệnh xảy ra.</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297850853"/>
                  </a:ext>
                </a:extLst>
              </a:tr>
              <a:tr h="1588968">
                <a:tc>
                  <a:txBody>
                    <a:bodyPr/>
                    <a:lstStyle/>
                    <a:p>
                      <a:pPr marL="0" marR="0" algn="ctr">
                        <a:lnSpc>
                          <a:spcPct val="150000"/>
                        </a:lnSpc>
                        <a:spcBef>
                          <a:spcPts val="0"/>
                        </a:spcBef>
                        <a:spcAft>
                          <a:spcPts val="0"/>
                        </a:spcAft>
                      </a:pPr>
                      <a:r>
                        <a:rPr lang="en-US" sz="4000" i="0" u="none">
                          <a:effectLst/>
                          <a:latin typeface="Arial" panose="020B0604020202020204" pitchFamily="34" charset="0"/>
                          <a:ea typeface="Times New Roman" panose="02020603050405020304" pitchFamily="18" charset="0"/>
                          <a:cs typeface="Arial" panose="020B0604020202020204" pitchFamily="34" charset="0"/>
                        </a:rPr>
                        <a:t>Kích thích sinh trưởng</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571500" marR="0" indent="-571500" algn="just">
                        <a:lnSpc>
                          <a:spcPct val="150000"/>
                        </a:lnSpc>
                        <a:spcBef>
                          <a:spcPts val="0"/>
                        </a:spcBef>
                        <a:spcAft>
                          <a:spcPts val="0"/>
                        </a:spcAft>
                        <a:buFont typeface="Wingdings" panose="05000000000000000000" pitchFamily="2" charset="2"/>
                        <a:buChar char="§"/>
                      </a:pPr>
                      <a:r>
                        <a:rPr lang="en-US" sz="4000" i="0" u="none">
                          <a:effectLst/>
                          <a:latin typeface="Arial" panose="020B0604020202020204" pitchFamily="34" charset="0"/>
                          <a:ea typeface="Times New Roman" panose="02020603050405020304" pitchFamily="18" charset="0"/>
                          <a:cs typeface="Arial" panose="020B0604020202020204" pitchFamily="34" charset="0"/>
                        </a:rPr>
                        <a:t>Thay nước giúp thay đổi môi trường sống của thủy sản, kích thích thủy sản phát triển tốt hơn.</a:t>
                      </a:r>
                      <a:endParaRPr lang="en-US" sz="4000" i="0" u="none">
                        <a:effectLst/>
                        <a:latin typeface="Arial" panose="020B0604020202020204" pitchFamily="34" charset="0"/>
                        <a:ea typeface="Calibri" panose="020F0502020204030204" pitchFamily="34" charset="0"/>
                        <a:cs typeface="Arial" panose="020B0604020202020204" pitchFamily="34" charset="0"/>
                      </a:endParaRPr>
                    </a:p>
                  </a:txBody>
                  <a:tcPr marL="30150" marR="301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214753388"/>
                  </a:ext>
                </a:extLst>
              </a:tr>
            </a:tbl>
          </a:graphicData>
        </a:graphic>
      </p:graphicFrame>
      <p:sp>
        <p:nvSpPr>
          <p:cNvPr id="2" name="Freeform 8">
            <a:extLst>
              <a:ext uri="{FF2B5EF4-FFF2-40B4-BE49-F238E27FC236}">
                <a16:creationId xmlns:a16="http://schemas.microsoft.com/office/drawing/2014/main" xmlns="" id="{EB245DCC-0CB5-FA72-73F3-BF53B64CC903}"/>
              </a:ext>
            </a:extLst>
          </p:cNvPr>
          <p:cNvSpPr/>
          <p:nvPr/>
        </p:nvSpPr>
        <p:spPr>
          <a:xfrm>
            <a:off x="5791199" y="7847838"/>
            <a:ext cx="6705601" cy="243916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69248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E191DAAD-CAAD-D3F9-0357-4A64A5D87F35}"/>
              </a:ext>
            </a:extLst>
          </p:cNvPr>
          <p:cNvSpPr/>
          <p:nvPr/>
        </p:nvSpPr>
        <p:spPr>
          <a:xfrm>
            <a:off x="-179294" y="-4200525"/>
            <a:ext cx="18646588" cy="9372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30082"/>
            </a:stretch>
          </a:blipFill>
        </p:spPr>
      </p:sp>
      <p:grpSp>
        <p:nvGrpSpPr>
          <p:cNvPr id="16" name="Group 15">
            <a:extLst>
              <a:ext uri="{FF2B5EF4-FFF2-40B4-BE49-F238E27FC236}">
                <a16:creationId xmlns:a16="http://schemas.microsoft.com/office/drawing/2014/main" xmlns="" id="{214FE70D-35FD-97C8-B28B-5587A6A5A69A}"/>
              </a:ext>
            </a:extLst>
          </p:cNvPr>
          <p:cNvGrpSpPr/>
          <p:nvPr/>
        </p:nvGrpSpPr>
        <p:grpSpPr>
          <a:xfrm>
            <a:off x="5696282" y="3554293"/>
            <a:ext cx="6343318" cy="2513534"/>
            <a:chOff x="5696282" y="5449366"/>
            <a:chExt cx="6343318" cy="2513534"/>
          </a:xfrm>
        </p:grpSpPr>
        <p:sp>
          <p:nvSpPr>
            <p:cNvPr id="15" name="Rectangle: Rounded Corners 14">
              <a:extLst>
                <a:ext uri="{FF2B5EF4-FFF2-40B4-BE49-F238E27FC236}">
                  <a16:creationId xmlns:a16="http://schemas.microsoft.com/office/drawing/2014/main" xmlns="" id="{AEFC35A6-9690-0ABD-80E0-74F88D9F8254}"/>
                </a:ext>
              </a:extLst>
            </p:cNvPr>
            <p:cNvSpPr/>
            <p:nvPr/>
          </p:nvSpPr>
          <p:spPr>
            <a:xfrm>
              <a:off x="6172200" y="6057900"/>
              <a:ext cx="5867400" cy="190500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PHẦN III</a:t>
              </a:r>
            </a:p>
          </p:txBody>
        </p:sp>
        <p:sp>
          <p:nvSpPr>
            <p:cNvPr id="14" name="Freeform 5">
              <a:extLst>
                <a:ext uri="{FF2B5EF4-FFF2-40B4-BE49-F238E27FC236}">
                  <a16:creationId xmlns:a16="http://schemas.microsoft.com/office/drawing/2014/main" xmlns="" id="{38453FC4-B26B-B783-EF73-1E4F9DC85237}"/>
                </a:ext>
              </a:extLst>
            </p:cNvPr>
            <p:cNvSpPr/>
            <p:nvPr/>
          </p:nvSpPr>
          <p:spPr>
            <a:xfrm rot="883471">
              <a:off x="5696282" y="5449366"/>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8" name="TextBox 17">
            <a:extLst>
              <a:ext uri="{FF2B5EF4-FFF2-40B4-BE49-F238E27FC236}">
                <a16:creationId xmlns:a16="http://schemas.microsoft.com/office/drawing/2014/main" xmlns="" id="{79BDE0EF-67F6-DDB7-4385-189C1BB6654D}"/>
              </a:ext>
            </a:extLst>
          </p:cNvPr>
          <p:cNvSpPr txBox="1"/>
          <p:nvPr/>
        </p:nvSpPr>
        <p:spPr>
          <a:xfrm>
            <a:off x="1036141" y="6286500"/>
            <a:ext cx="16139517" cy="528606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Tiết</a:t>
            </a:r>
            <a:r>
              <a:rPr kumimoji="0" lang="en-US" sz="7500" b="1" i="0" u="none" strike="noStrike" kern="1200" cap="none" spc="0" normalizeH="0" noProof="0" dirty="0" smtClean="0">
                <a:ln>
                  <a:noFill/>
                </a:ln>
                <a:solidFill>
                  <a:srgbClr val="0070C0"/>
                </a:solidFill>
                <a:effectLst/>
                <a:uLnTx/>
                <a:uFillTx/>
                <a:latin typeface="Arial" panose="020B0604020202020204" pitchFamily="34" charset="0"/>
                <a:ea typeface="+mn-ea"/>
                <a:cs typeface="Arial" panose="020B0604020202020204" pitchFamily="34" charset="0"/>
              </a:rPr>
              <a:t> 28.</a:t>
            </a:r>
            <a:r>
              <a:rPr kumimoji="0" lang="vi-VN" sz="75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XÁC </a:t>
            </a:r>
            <a:r>
              <a:rPr kumimoji="0" lang="vi-VN" sz="7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ĐỊNH MỘT SỐ CHỈ TIÊU CƠ BẢN CỦA NƯỚC NUÔI THỦY SẢN</a:t>
            </a:r>
          </a:p>
        </p:txBody>
      </p:sp>
    </p:spTree>
    <p:extLst>
      <p:ext uri="{BB962C8B-B14F-4D97-AF65-F5344CB8AC3E}">
        <p14:creationId xmlns:p14="http://schemas.microsoft.com/office/powerpoint/2010/main" val="481823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C35C4F5B-D8A5-669E-1DC1-60901265BFBA}"/>
              </a:ext>
            </a:extLst>
          </p:cNvPr>
          <p:cNvSpPr/>
          <p:nvPr/>
        </p:nvSpPr>
        <p:spPr>
          <a:xfrm>
            <a:off x="1447800" y="723900"/>
            <a:ext cx="16154400" cy="1219200"/>
          </a:xfrm>
          <a:prstGeom prst="roundRect">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Lí do </a:t>
            </a:r>
            <a:r>
              <a:rPr lang="vi-VN" sz="4500" b="1">
                <a:solidFill>
                  <a:schemeClr val="tx1"/>
                </a:solidFill>
                <a:latin typeface="Arial" panose="020B0604020202020204" pitchFamily="34" charset="0"/>
                <a:cs typeface="Arial" panose="020B0604020202020204" pitchFamily="34" charset="0"/>
              </a:rPr>
              <a:t>quản lí môi trường nuôi thủy sản </a:t>
            </a:r>
            <a:endParaRPr lang="en-US" sz="4500" b="1">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0CDCED2E-E7E1-1FB6-6158-7B397052C600}"/>
              </a:ext>
            </a:extLst>
          </p:cNvPr>
          <p:cNvSpPr/>
          <p:nvPr/>
        </p:nvSpPr>
        <p:spPr>
          <a:xfrm>
            <a:off x="1447800" y="2628900"/>
            <a:ext cx="7543800" cy="32766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Duy trì điều kiện sống ổn định, phù hợp cho động vật thủy sinh sinh trưởng và phát triển.</a:t>
            </a:r>
            <a:endParaRPr lang="en-US" sz="4000">
              <a:solidFill>
                <a:schemeClr val="tx1"/>
              </a:solidFill>
            </a:endParaRPr>
          </a:p>
        </p:txBody>
      </p:sp>
      <p:sp>
        <p:nvSpPr>
          <p:cNvPr id="6" name="Rectangle: Rounded Corners 5">
            <a:extLst>
              <a:ext uri="{FF2B5EF4-FFF2-40B4-BE49-F238E27FC236}">
                <a16:creationId xmlns:a16="http://schemas.microsoft.com/office/drawing/2014/main" xmlns="" id="{91B1C954-0520-4DC5-012C-D2F26B98E13B}"/>
              </a:ext>
            </a:extLst>
          </p:cNvPr>
          <p:cNvSpPr/>
          <p:nvPr/>
        </p:nvSpPr>
        <p:spPr>
          <a:xfrm>
            <a:off x="10058400" y="2628900"/>
            <a:ext cx="7543800" cy="32766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Giảm chi phí xử lí ô nhiễm trong nuôi thủy sản.</a:t>
            </a:r>
            <a:endParaRPr lang="en-US" sz="4000">
              <a:solidFill>
                <a:schemeClr val="tx1"/>
              </a:solidFill>
            </a:endParaRPr>
          </a:p>
        </p:txBody>
      </p:sp>
      <p:sp>
        <p:nvSpPr>
          <p:cNvPr id="9" name="Rectangle: Rounded Corners 8">
            <a:extLst>
              <a:ext uri="{FF2B5EF4-FFF2-40B4-BE49-F238E27FC236}">
                <a16:creationId xmlns:a16="http://schemas.microsoft.com/office/drawing/2014/main" xmlns="" id="{0800B4AF-6D2C-5F62-D843-22C47F67512D}"/>
              </a:ext>
            </a:extLst>
          </p:cNvPr>
          <p:cNvSpPr/>
          <p:nvPr/>
        </p:nvSpPr>
        <p:spPr>
          <a:xfrm>
            <a:off x="1447800" y="6515100"/>
            <a:ext cx="7543800" cy="32766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Ngăn ngừa sự phát sinh ô nhiễm môi trường trên diện rộng.</a:t>
            </a:r>
            <a:endParaRPr lang="en-US" sz="4000">
              <a:solidFill>
                <a:schemeClr val="tx1"/>
              </a:solidFill>
            </a:endParaRPr>
          </a:p>
        </p:txBody>
      </p:sp>
      <p:sp>
        <p:nvSpPr>
          <p:cNvPr id="14" name="Rectangle: Rounded Corners 13">
            <a:extLst>
              <a:ext uri="{FF2B5EF4-FFF2-40B4-BE49-F238E27FC236}">
                <a16:creationId xmlns:a16="http://schemas.microsoft.com/office/drawing/2014/main" xmlns="" id="{7C664BF9-EBAE-943C-4FEE-2841DA20ADC7}"/>
              </a:ext>
            </a:extLst>
          </p:cNvPr>
          <p:cNvSpPr/>
          <p:nvPr/>
        </p:nvSpPr>
        <p:spPr>
          <a:xfrm>
            <a:off x="10058400" y="6515100"/>
            <a:ext cx="7543800" cy="32766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Hạn chế các tác động xấu đến sức khỏe con người.</a:t>
            </a:r>
            <a:endParaRPr lang="en-US" sz="4000">
              <a:solidFill>
                <a:schemeClr val="tx1"/>
              </a:solidFill>
            </a:endParaRPr>
          </a:p>
        </p:txBody>
      </p:sp>
    </p:spTree>
    <p:extLst>
      <p:ext uri="{BB962C8B-B14F-4D97-AF65-F5344CB8AC3E}">
        <p14:creationId xmlns:p14="http://schemas.microsoft.com/office/powerpoint/2010/main" val="39389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658A7CB-D79B-02DE-FEC5-15F141103F5B}"/>
              </a:ext>
            </a:extLst>
          </p:cNvPr>
          <p:cNvSpPr/>
          <p:nvPr/>
        </p:nvSpPr>
        <p:spPr>
          <a:xfrm>
            <a:off x="304800" y="342900"/>
            <a:ext cx="17678400" cy="10668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chemeClr val="tx1"/>
                </a:solidFill>
                <a:effectLst/>
                <a:uLnTx/>
                <a:uFillTx/>
                <a:latin typeface="Arial" panose="020B0604020202020204" pitchFamily="34" charset="0"/>
                <a:ea typeface="+mn-ea"/>
                <a:cs typeface="+mn-cs"/>
              </a:rPr>
              <a:t>1. Xác định độ mặn, pH và hàm lượng oxygen hòa tan của nước</a:t>
            </a:r>
            <a:endParaRPr kumimoji="0" lang="en-US" sz="4500" b="1" i="0" u="none" strike="noStrike" kern="1200" cap="none" spc="0" normalizeH="0" baseline="0" noProof="0">
              <a:ln>
                <a:noFill/>
              </a:ln>
              <a:solidFill>
                <a:schemeClr val="tx1"/>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9726A5E7-9E4A-6B60-07F7-CE003375F1EC}"/>
              </a:ext>
            </a:extLst>
          </p:cNvPr>
          <p:cNvSpPr/>
          <p:nvPr/>
        </p:nvSpPr>
        <p:spPr>
          <a:xfrm>
            <a:off x="304800" y="2019300"/>
            <a:ext cx="3733800" cy="914400"/>
          </a:xfrm>
          <a:prstGeom prst="roundRect">
            <a:avLst>
              <a:gd name="adj" fmla="val 50000"/>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C00000"/>
                </a:solidFill>
                <a:latin typeface="Arial" panose="020B0604020202020204" pitchFamily="34" charset="0"/>
                <a:cs typeface="Arial" panose="020B0604020202020204" pitchFamily="34" charset="0"/>
              </a:rPr>
              <a:t>a. Chuẩn bị </a:t>
            </a:r>
          </a:p>
        </p:txBody>
      </p:sp>
      <p:sp>
        <p:nvSpPr>
          <p:cNvPr id="9" name="TextBox 8">
            <a:extLst>
              <a:ext uri="{FF2B5EF4-FFF2-40B4-BE49-F238E27FC236}">
                <a16:creationId xmlns:a16="http://schemas.microsoft.com/office/drawing/2014/main" xmlns="" id="{5BD7A772-0A2D-CCE9-7E14-52B2EBD0E574}"/>
              </a:ext>
            </a:extLst>
          </p:cNvPr>
          <p:cNvSpPr txBox="1"/>
          <p:nvPr/>
        </p:nvSpPr>
        <p:spPr>
          <a:xfrm>
            <a:off x="533400" y="3088038"/>
            <a:ext cx="172212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Dụng cụ: thiết bị đo độ mặn, pH và hàm lượng oxygen hòa tan; dụng cụ đựng nước (ca, cốc, chai,…) </a:t>
            </a:r>
          </a:p>
        </p:txBody>
      </p:sp>
      <p:grpSp>
        <p:nvGrpSpPr>
          <p:cNvPr id="11" name="Group 10">
            <a:extLst>
              <a:ext uri="{FF2B5EF4-FFF2-40B4-BE49-F238E27FC236}">
                <a16:creationId xmlns:a16="http://schemas.microsoft.com/office/drawing/2014/main" xmlns="" id="{1485231E-BD62-AAB1-AD36-C3307AA28859}"/>
              </a:ext>
            </a:extLst>
          </p:cNvPr>
          <p:cNvGrpSpPr/>
          <p:nvPr/>
        </p:nvGrpSpPr>
        <p:grpSpPr>
          <a:xfrm>
            <a:off x="1371600" y="5119565"/>
            <a:ext cx="15544800" cy="4748335"/>
            <a:chOff x="1371600" y="5067299"/>
            <a:chExt cx="15544800" cy="4748335"/>
          </a:xfrm>
        </p:grpSpPr>
        <p:pic>
          <p:nvPicPr>
            <p:cNvPr id="7" name="Picture 6">
              <a:extLst>
                <a:ext uri="{FF2B5EF4-FFF2-40B4-BE49-F238E27FC236}">
                  <a16:creationId xmlns:a16="http://schemas.microsoft.com/office/drawing/2014/main" xmlns="" id="{E14BB6EB-5ED5-3C6F-C043-A0276C5F4E14}"/>
                </a:ext>
              </a:extLst>
            </p:cNvPr>
            <p:cNvPicPr>
              <a:picLocks noChangeAspect="1"/>
            </p:cNvPicPr>
            <p:nvPr/>
          </p:nvPicPr>
          <p:blipFill>
            <a:blip r:embed="rId2"/>
            <a:srcRect l="2688" t="29628" r="2688" b="25515"/>
            <a:stretch/>
          </p:blipFill>
          <p:spPr>
            <a:xfrm>
              <a:off x="1371600" y="5067299"/>
              <a:ext cx="15544800" cy="4060597"/>
            </a:xfrm>
            <a:prstGeom prst="rect">
              <a:avLst/>
            </a:prstGeom>
          </p:spPr>
        </p:pic>
        <p:sp>
          <p:nvSpPr>
            <p:cNvPr id="10" name="Rectangle 9">
              <a:extLst>
                <a:ext uri="{FF2B5EF4-FFF2-40B4-BE49-F238E27FC236}">
                  <a16:creationId xmlns:a16="http://schemas.microsoft.com/office/drawing/2014/main" xmlns="" id="{6B027F35-1FC1-97A7-2FBE-26CCC055CAB7}"/>
                </a:ext>
              </a:extLst>
            </p:cNvPr>
            <p:cNvSpPr/>
            <p:nvPr/>
          </p:nvSpPr>
          <p:spPr>
            <a:xfrm>
              <a:off x="2438400" y="9282234"/>
              <a:ext cx="13411200" cy="533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Arial" panose="020B0604020202020204" pitchFamily="34" charset="0"/>
                  <a:cs typeface="Arial" panose="020B0604020202020204" pitchFamily="34" charset="0"/>
                </a:rPr>
                <a:t>Hình 11.3. Dụng cụ, thiết bị </a:t>
              </a:r>
            </a:p>
          </p:txBody>
        </p:sp>
      </p:grpSp>
    </p:spTree>
    <p:extLst>
      <p:ext uri="{BB962C8B-B14F-4D97-AF65-F5344CB8AC3E}">
        <p14:creationId xmlns:p14="http://schemas.microsoft.com/office/powerpoint/2010/main" val="394101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9726A5E7-9E4A-6B60-07F7-CE003375F1EC}"/>
              </a:ext>
            </a:extLst>
          </p:cNvPr>
          <p:cNvSpPr/>
          <p:nvPr/>
        </p:nvSpPr>
        <p:spPr>
          <a:xfrm>
            <a:off x="500062" y="495300"/>
            <a:ext cx="6400800" cy="914400"/>
          </a:xfrm>
          <a:prstGeom prst="roundRect">
            <a:avLst>
              <a:gd name="adj" fmla="val 50000"/>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solidFill>
                  <a:srgbClr val="C00000"/>
                </a:solidFill>
                <a:latin typeface="Arial" panose="020B0604020202020204" pitchFamily="34" charset="0"/>
                <a:cs typeface="Arial" panose="020B0604020202020204" pitchFamily="34" charset="0"/>
              </a:rPr>
              <a:t>b. Các bước thực hành</a:t>
            </a:r>
          </a:p>
        </p:txBody>
      </p:sp>
      <p:grpSp>
        <p:nvGrpSpPr>
          <p:cNvPr id="19" name="Group 18">
            <a:extLst>
              <a:ext uri="{FF2B5EF4-FFF2-40B4-BE49-F238E27FC236}">
                <a16:creationId xmlns:a16="http://schemas.microsoft.com/office/drawing/2014/main" xmlns="" id="{5904FB15-03CB-C4B6-7F21-42BE54441A92}"/>
              </a:ext>
            </a:extLst>
          </p:cNvPr>
          <p:cNvGrpSpPr/>
          <p:nvPr/>
        </p:nvGrpSpPr>
        <p:grpSpPr>
          <a:xfrm>
            <a:off x="381001" y="1641549"/>
            <a:ext cx="6857999" cy="8378751"/>
            <a:chOff x="381001" y="1641549"/>
            <a:chExt cx="6857999" cy="8378751"/>
          </a:xfrm>
        </p:grpSpPr>
        <p:sp>
          <p:nvSpPr>
            <p:cNvPr id="14" name="Rectangle 13">
              <a:extLst>
                <a:ext uri="{FF2B5EF4-FFF2-40B4-BE49-F238E27FC236}">
                  <a16:creationId xmlns:a16="http://schemas.microsoft.com/office/drawing/2014/main" xmlns="" id="{0DDDE209-9B67-DFB9-4D5E-680677610847}"/>
                </a:ext>
              </a:extLst>
            </p:cNvPr>
            <p:cNvSpPr/>
            <p:nvPr/>
          </p:nvSpPr>
          <p:spPr>
            <a:xfrm>
              <a:off x="381001" y="1641549"/>
              <a:ext cx="6857999" cy="8378751"/>
            </a:xfrm>
            <a:prstGeom prst="rect">
              <a:avLst/>
            </a:prstGeom>
            <a:solidFill>
              <a:srgbClr val="FC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5BD7A772-0A2D-CCE9-7E14-52B2EBD0E574}"/>
                </a:ext>
              </a:extLst>
            </p:cNvPr>
            <p:cNvSpPr txBox="1"/>
            <p:nvPr/>
          </p:nvSpPr>
          <p:spPr>
            <a:xfrm>
              <a:off x="533399" y="1641549"/>
              <a:ext cx="6553200" cy="4568751"/>
            </a:xfrm>
            <a:prstGeom prst="rect">
              <a:avLst/>
            </a:prstGeom>
            <a:noFill/>
          </p:spPr>
          <p:txBody>
            <a:bodyPr wrap="square" rtlCol="0">
              <a:spAutoFit/>
            </a:bodyPr>
            <a:lstStyle/>
            <a:p>
              <a:pPr algn="just">
                <a:lnSpc>
                  <a:spcPct val="150000"/>
                </a:lnSpc>
              </a:pPr>
              <a:r>
                <a:rPr lang="en-US" sz="3300" b="1" i="1">
                  <a:latin typeface="Arial" panose="020B0604020202020204" pitchFamily="34" charset="0"/>
                  <a:cs typeface="Arial" panose="020B0604020202020204" pitchFamily="34" charset="0"/>
                </a:rPr>
                <a:t>Bước 1</a:t>
              </a:r>
              <a:r>
                <a:rPr lang="en-US" sz="3300">
                  <a:latin typeface="Arial" panose="020B0604020202020204" pitchFamily="34" charset="0"/>
                  <a:cs typeface="Arial" panose="020B0604020202020204" pitchFamily="34" charset="0"/>
                </a:rPr>
                <a:t>. Khởi động thiết bị đo </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Lắp pin (hoặc cắm nguồn) vào thiết bị. </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Bấm nút On/Off, khi nhìn thấy đèn sáng hoặc hiển thị thông số là thiết bị đã được khởi động</a:t>
              </a:r>
            </a:p>
          </p:txBody>
        </p:sp>
        <p:pic>
          <p:nvPicPr>
            <p:cNvPr id="4" name="Picture 3">
              <a:extLst>
                <a:ext uri="{FF2B5EF4-FFF2-40B4-BE49-F238E27FC236}">
                  <a16:creationId xmlns:a16="http://schemas.microsoft.com/office/drawing/2014/main" xmlns="" id="{11BAF32C-B263-6CB1-C18F-C27B366AE2FF}"/>
                </a:ext>
              </a:extLst>
            </p:cNvPr>
            <p:cNvPicPr>
              <a:picLocks noChangeAspect="1"/>
            </p:cNvPicPr>
            <p:nvPr/>
          </p:nvPicPr>
          <p:blipFill>
            <a:blip r:embed="rId2"/>
            <a:srcRect l="5909" t="52309" r="68636" b="15383"/>
            <a:stretch/>
          </p:blipFill>
          <p:spPr>
            <a:xfrm>
              <a:off x="1104899" y="6442149"/>
              <a:ext cx="5410200" cy="3200400"/>
            </a:xfrm>
            <a:prstGeom prst="rect">
              <a:avLst/>
            </a:prstGeom>
          </p:spPr>
        </p:pic>
      </p:grpSp>
      <p:grpSp>
        <p:nvGrpSpPr>
          <p:cNvPr id="18" name="Group 17">
            <a:extLst>
              <a:ext uri="{FF2B5EF4-FFF2-40B4-BE49-F238E27FC236}">
                <a16:creationId xmlns:a16="http://schemas.microsoft.com/office/drawing/2014/main" xmlns="" id="{98AC3898-156B-C78F-4668-C3993E7C17A2}"/>
              </a:ext>
            </a:extLst>
          </p:cNvPr>
          <p:cNvGrpSpPr/>
          <p:nvPr/>
        </p:nvGrpSpPr>
        <p:grpSpPr>
          <a:xfrm>
            <a:off x="7391399" y="495300"/>
            <a:ext cx="5562602" cy="9525000"/>
            <a:chOff x="7391399" y="495300"/>
            <a:chExt cx="5562602" cy="9525000"/>
          </a:xfrm>
        </p:grpSpPr>
        <p:sp>
          <p:nvSpPr>
            <p:cNvPr id="15" name="Rectangle 14">
              <a:extLst>
                <a:ext uri="{FF2B5EF4-FFF2-40B4-BE49-F238E27FC236}">
                  <a16:creationId xmlns:a16="http://schemas.microsoft.com/office/drawing/2014/main" xmlns="" id="{6A806D35-A504-A47D-A285-3D8697ED18C8}"/>
                </a:ext>
              </a:extLst>
            </p:cNvPr>
            <p:cNvSpPr/>
            <p:nvPr/>
          </p:nvSpPr>
          <p:spPr>
            <a:xfrm>
              <a:off x="7391399" y="495300"/>
              <a:ext cx="5562602" cy="9525000"/>
            </a:xfrm>
            <a:prstGeom prst="rect">
              <a:avLst/>
            </a:prstGeom>
            <a:solidFill>
              <a:srgbClr val="FC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295C3D5-AF52-DE93-18D0-18DAFC2A916A}"/>
                </a:ext>
              </a:extLst>
            </p:cNvPr>
            <p:cNvSpPr txBox="1"/>
            <p:nvPr/>
          </p:nvSpPr>
          <p:spPr>
            <a:xfrm>
              <a:off x="7567757" y="647700"/>
              <a:ext cx="5233843" cy="5330498"/>
            </a:xfrm>
            <a:prstGeom prst="rect">
              <a:avLst/>
            </a:prstGeom>
            <a:noFill/>
          </p:spPr>
          <p:txBody>
            <a:bodyPr wrap="square" rtlCol="0">
              <a:spAutoFit/>
            </a:bodyPr>
            <a:lstStyle/>
            <a:p>
              <a:pPr algn="just">
                <a:lnSpc>
                  <a:spcPct val="150000"/>
                </a:lnSpc>
              </a:pPr>
              <a:r>
                <a:rPr lang="en-US" sz="3300" b="1" i="1">
                  <a:latin typeface="Arial" panose="020B0604020202020204" pitchFamily="34" charset="0"/>
                  <a:cs typeface="Arial" panose="020B0604020202020204" pitchFamily="34" charset="0"/>
                </a:rPr>
                <a:t>Bước 2. </a:t>
              </a:r>
              <a:r>
                <a:rPr lang="en-US" sz="3300">
                  <a:latin typeface="Arial" panose="020B0604020202020204" pitchFamily="34" charset="0"/>
                  <a:cs typeface="Arial" panose="020B0604020202020204" pitchFamily="34" charset="0"/>
                </a:rPr>
                <a:t>Đo các chỉ tiêu</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Chuyển thiết bị về chế độ đo độ mặn/pH/hàm lượng oxygen hòa tan.</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Mở nắp đậy điện cực, cắm chìm điện cực vào mẫu nước cần đo</a:t>
              </a:r>
            </a:p>
          </p:txBody>
        </p:sp>
        <p:pic>
          <p:nvPicPr>
            <p:cNvPr id="12" name="Picture 11">
              <a:extLst>
                <a:ext uri="{FF2B5EF4-FFF2-40B4-BE49-F238E27FC236}">
                  <a16:creationId xmlns:a16="http://schemas.microsoft.com/office/drawing/2014/main" xmlns="" id="{2271FC48-4FD0-E95D-BEB9-F96ECDDAC3A1}"/>
                </a:ext>
              </a:extLst>
            </p:cNvPr>
            <p:cNvPicPr>
              <a:picLocks noChangeAspect="1"/>
            </p:cNvPicPr>
            <p:nvPr/>
          </p:nvPicPr>
          <p:blipFill>
            <a:blip r:embed="rId2"/>
            <a:srcRect l="39446" t="48265" r="41911" b="15383"/>
            <a:stretch/>
          </p:blipFill>
          <p:spPr>
            <a:xfrm>
              <a:off x="8203478" y="6198742"/>
              <a:ext cx="3962400" cy="3601014"/>
            </a:xfrm>
            <a:prstGeom prst="rect">
              <a:avLst/>
            </a:prstGeom>
          </p:spPr>
        </p:pic>
      </p:grpSp>
      <p:grpSp>
        <p:nvGrpSpPr>
          <p:cNvPr id="17" name="Group 16">
            <a:extLst>
              <a:ext uri="{FF2B5EF4-FFF2-40B4-BE49-F238E27FC236}">
                <a16:creationId xmlns:a16="http://schemas.microsoft.com/office/drawing/2014/main" xmlns="" id="{B99A19B4-3B89-96B3-F457-481611E5F4C2}"/>
              </a:ext>
            </a:extLst>
          </p:cNvPr>
          <p:cNvGrpSpPr/>
          <p:nvPr/>
        </p:nvGrpSpPr>
        <p:grpSpPr>
          <a:xfrm>
            <a:off x="13106400" y="495300"/>
            <a:ext cx="5029201" cy="8001000"/>
            <a:chOff x="13106400" y="495300"/>
            <a:chExt cx="5029201" cy="8001000"/>
          </a:xfrm>
        </p:grpSpPr>
        <p:sp>
          <p:nvSpPr>
            <p:cNvPr id="16" name="Rectangle 15">
              <a:extLst>
                <a:ext uri="{FF2B5EF4-FFF2-40B4-BE49-F238E27FC236}">
                  <a16:creationId xmlns:a16="http://schemas.microsoft.com/office/drawing/2014/main" xmlns="" id="{13D9A1D3-C685-B59A-A901-21BED23D8463}"/>
                </a:ext>
              </a:extLst>
            </p:cNvPr>
            <p:cNvSpPr/>
            <p:nvPr/>
          </p:nvSpPr>
          <p:spPr>
            <a:xfrm>
              <a:off x="13106400" y="495300"/>
              <a:ext cx="5029201" cy="8001000"/>
            </a:xfrm>
            <a:prstGeom prst="rect">
              <a:avLst/>
            </a:prstGeom>
            <a:solidFill>
              <a:srgbClr val="FC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D16CB04-5F3F-F7F4-FD5E-22F94FDD566D}"/>
                </a:ext>
              </a:extLst>
            </p:cNvPr>
            <p:cNvSpPr txBox="1"/>
            <p:nvPr/>
          </p:nvSpPr>
          <p:spPr>
            <a:xfrm>
              <a:off x="13268470" y="647700"/>
              <a:ext cx="4852843" cy="3807004"/>
            </a:xfrm>
            <a:prstGeom prst="rect">
              <a:avLst/>
            </a:prstGeom>
            <a:noFill/>
          </p:spPr>
          <p:txBody>
            <a:bodyPr wrap="square" rtlCol="0">
              <a:spAutoFit/>
            </a:bodyPr>
            <a:lstStyle/>
            <a:p>
              <a:pPr algn="just">
                <a:lnSpc>
                  <a:spcPct val="150000"/>
                </a:lnSpc>
              </a:pPr>
              <a:r>
                <a:rPr lang="en-US" sz="3300" b="1" i="1">
                  <a:latin typeface="Arial" panose="020B0604020202020204" pitchFamily="34" charset="0"/>
                  <a:cs typeface="Arial" panose="020B0604020202020204" pitchFamily="34" charset="0"/>
                </a:rPr>
                <a:t>Bước 3. </a:t>
              </a:r>
              <a:r>
                <a:rPr lang="en-US" sz="3300">
                  <a:latin typeface="Arial" panose="020B0604020202020204" pitchFamily="34" charset="0"/>
                  <a:cs typeface="Arial" panose="020B0604020202020204" pitchFamily="34" charset="0"/>
                </a:rPr>
                <a:t>Đọc kết quả</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Đợi từ 5 đến 10 giây, kết quả đo sẽ hiển thị trên màn hình thiết bị. </a:t>
              </a:r>
            </a:p>
            <a:p>
              <a:pPr marL="457200" indent="-457200" algn="just">
                <a:lnSpc>
                  <a:spcPct val="150000"/>
                </a:lnSpc>
                <a:buFont typeface="Arial" panose="020B0604020202020204" pitchFamily="34" charset="0"/>
                <a:buChar char="•"/>
              </a:pPr>
              <a:r>
                <a:rPr lang="en-US" sz="3300">
                  <a:latin typeface="Arial" panose="020B0604020202020204" pitchFamily="34" charset="0"/>
                  <a:cs typeface="Arial" panose="020B0604020202020204" pitchFamily="34" charset="0"/>
                </a:rPr>
                <a:t>Ghi nhận kết quả đo.</a:t>
              </a:r>
            </a:p>
          </p:txBody>
        </p:sp>
        <p:pic>
          <p:nvPicPr>
            <p:cNvPr id="13" name="Picture 12">
              <a:extLst>
                <a:ext uri="{FF2B5EF4-FFF2-40B4-BE49-F238E27FC236}">
                  <a16:creationId xmlns:a16="http://schemas.microsoft.com/office/drawing/2014/main" xmlns="" id="{65DF7BB8-374F-96DA-40AD-99525CD5767A}"/>
                </a:ext>
              </a:extLst>
            </p:cNvPr>
            <p:cNvPicPr>
              <a:picLocks noChangeAspect="1"/>
            </p:cNvPicPr>
            <p:nvPr/>
          </p:nvPicPr>
          <p:blipFill>
            <a:blip r:embed="rId2"/>
            <a:srcRect l="67007" t="52111" r="11948" b="15383"/>
            <a:stretch/>
          </p:blipFill>
          <p:spPr>
            <a:xfrm>
              <a:off x="13384454" y="4991100"/>
              <a:ext cx="4473092" cy="3220014"/>
            </a:xfrm>
            <a:prstGeom prst="rect">
              <a:avLst/>
            </a:prstGeom>
          </p:spPr>
        </p:pic>
      </p:grpSp>
      <p:sp>
        <p:nvSpPr>
          <p:cNvPr id="20" name="Freeform 8">
            <a:extLst>
              <a:ext uri="{FF2B5EF4-FFF2-40B4-BE49-F238E27FC236}">
                <a16:creationId xmlns:a16="http://schemas.microsoft.com/office/drawing/2014/main" xmlns="" id="{A8AC143A-4390-FFCE-B770-1368CBD7F3B1}"/>
              </a:ext>
            </a:extLst>
          </p:cNvPr>
          <p:cNvSpPr/>
          <p:nvPr/>
        </p:nvSpPr>
        <p:spPr>
          <a:xfrm>
            <a:off x="13258801" y="8560069"/>
            <a:ext cx="4862512" cy="1698356"/>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15035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658A7CB-D79B-02DE-FEC5-15F141103F5B}"/>
              </a:ext>
            </a:extLst>
          </p:cNvPr>
          <p:cNvSpPr/>
          <p:nvPr/>
        </p:nvSpPr>
        <p:spPr>
          <a:xfrm>
            <a:off x="304800" y="342900"/>
            <a:ext cx="17678400" cy="10668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black"/>
                </a:solidFill>
                <a:effectLst/>
                <a:uLnTx/>
                <a:uFillTx/>
                <a:latin typeface="Arial" panose="020B0604020202020204" pitchFamily="34" charset="0"/>
                <a:ea typeface="+mn-ea"/>
                <a:cs typeface="+mn-cs"/>
              </a:rPr>
              <a:t>2. Xác định sinh vật phù du trong nước</a:t>
            </a:r>
            <a:endParaRPr kumimoji="0" lang="en-US" sz="4500" b="1"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9726A5E7-9E4A-6B60-07F7-CE003375F1EC}"/>
              </a:ext>
            </a:extLst>
          </p:cNvPr>
          <p:cNvSpPr/>
          <p:nvPr/>
        </p:nvSpPr>
        <p:spPr>
          <a:xfrm>
            <a:off x="304800" y="2019300"/>
            <a:ext cx="3733800" cy="914400"/>
          </a:xfrm>
          <a:prstGeom prst="roundRect">
            <a:avLst>
              <a:gd name="adj" fmla="val 50000"/>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Chuẩn bị </a:t>
            </a:r>
          </a:p>
        </p:txBody>
      </p:sp>
      <p:sp>
        <p:nvSpPr>
          <p:cNvPr id="9" name="TextBox 8">
            <a:extLst>
              <a:ext uri="{FF2B5EF4-FFF2-40B4-BE49-F238E27FC236}">
                <a16:creationId xmlns:a16="http://schemas.microsoft.com/office/drawing/2014/main" xmlns="" id="{5BD7A772-0A2D-CCE9-7E14-52B2EBD0E574}"/>
              </a:ext>
            </a:extLst>
          </p:cNvPr>
          <p:cNvSpPr txBox="1"/>
          <p:nvPr/>
        </p:nvSpPr>
        <p:spPr>
          <a:xfrm>
            <a:off x="533400" y="3314700"/>
            <a:ext cx="9753600" cy="6441572"/>
          </a:xfrm>
          <a:prstGeom prst="rect">
            <a:avLst/>
          </a:prstGeom>
          <a:noFill/>
        </p:spPr>
        <p:txBody>
          <a:bodyPr wrap="square" rtlCol="0">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Dụng cụ: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kính hiển vi quang học có kính 4x, 10x, 40x, 100x và thị kính 10x (tương đương với độ phóng đại từ 40 lần đến 1 000 lần); lam kính, lamen, bông, pipet, dụng cụ đựng nước.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i="1">
                <a:solidFill>
                  <a:prstClr val="black"/>
                </a:solidFill>
                <a:latin typeface="Arial" panose="020B0604020202020204" pitchFamily="34" charset="0"/>
                <a:cs typeface="Arial" panose="020B0604020202020204" pitchFamily="34" charset="0"/>
              </a:rPr>
              <a:t>Mẫu nước: </a:t>
            </a:r>
            <a:r>
              <a:rPr lang="en-US" sz="4000">
                <a:solidFill>
                  <a:prstClr val="black"/>
                </a:solidFill>
                <a:latin typeface="Arial" panose="020B0604020202020204" pitchFamily="34" charset="0"/>
                <a:cs typeface="Arial" panose="020B0604020202020204" pitchFamily="34" charset="0"/>
              </a:rPr>
              <a:t>mẫu nước được lấy từ các nguồn nước nuôi thủy sản khác nhau.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338" name="Picture 2" descr="Động vật phù du và tôm thẻ: Sự bền vững của quá trình cho ăn | Công Ty Cổ  Phần Thủy Sản Châu Phi">
            <a:extLst>
              <a:ext uri="{FF2B5EF4-FFF2-40B4-BE49-F238E27FC236}">
                <a16:creationId xmlns:a16="http://schemas.microsoft.com/office/drawing/2014/main" xmlns="" id="{71013090-08A6-F079-0489-10BA3C1EA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181"/>
          <a:stretch/>
        </p:blipFill>
        <p:spPr bwMode="auto">
          <a:xfrm>
            <a:off x="10896600" y="1866900"/>
            <a:ext cx="67056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60 Vai trò nền tảng của thực vật phù du trong hệ sinh thái ao nuôi">
            <a:extLst>
              <a:ext uri="{FF2B5EF4-FFF2-40B4-BE49-F238E27FC236}">
                <a16:creationId xmlns:a16="http://schemas.microsoft.com/office/drawing/2014/main" xmlns="" id="{476FC34D-96B6-FD0A-9BC6-4B14A009A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6096000"/>
            <a:ext cx="6705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77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wipe(up)">
                                      <p:cBhvr>
                                        <p:cTn id="18" dur="500"/>
                                        <p:tgtEl>
                                          <p:spTgt spid="14338"/>
                                        </p:tgtEl>
                                      </p:cBhvr>
                                    </p:animEffect>
                                  </p:childTnLst>
                                </p:cTn>
                              </p:par>
                              <p:par>
                                <p:cTn id="19" presetID="22" presetClass="entr" presetSubtype="1" fill="hold" nodeType="withEffect">
                                  <p:stCondLst>
                                    <p:cond delay="0"/>
                                  </p:stCondLst>
                                  <p:childTnLst>
                                    <p:set>
                                      <p:cBhvr>
                                        <p:cTn id="20" dur="1" fill="hold">
                                          <p:stCondLst>
                                            <p:cond delay="0"/>
                                          </p:stCondLst>
                                        </p:cTn>
                                        <p:tgtEl>
                                          <p:spTgt spid="14340"/>
                                        </p:tgtEl>
                                        <p:attrNameLst>
                                          <p:attrName>style.visibility</p:attrName>
                                        </p:attrNameLst>
                                      </p:cBhvr>
                                      <p:to>
                                        <p:strVal val="visible"/>
                                      </p:to>
                                    </p:set>
                                    <p:animEffect transition="in" filter="wipe(up)">
                                      <p:cBhvr>
                                        <p:cTn id="21"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9726A5E7-9E4A-6B60-07F7-CE003375F1EC}"/>
              </a:ext>
            </a:extLst>
          </p:cNvPr>
          <p:cNvSpPr/>
          <p:nvPr/>
        </p:nvSpPr>
        <p:spPr>
          <a:xfrm>
            <a:off x="500062" y="495300"/>
            <a:ext cx="6400800" cy="914400"/>
          </a:xfrm>
          <a:prstGeom prst="roundRect">
            <a:avLst>
              <a:gd name="adj" fmla="val 50000"/>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Các bước thực hành</a:t>
            </a:r>
          </a:p>
        </p:txBody>
      </p:sp>
      <p:sp>
        <p:nvSpPr>
          <p:cNvPr id="7" name="Rectangle: Rounded Corners 6">
            <a:extLst>
              <a:ext uri="{FF2B5EF4-FFF2-40B4-BE49-F238E27FC236}">
                <a16:creationId xmlns:a16="http://schemas.microsoft.com/office/drawing/2014/main" xmlns="" id="{802F2A59-EE9F-6C46-4B67-FE3CB88EF28D}"/>
              </a:ext>
            </a:extLst>
          </p:cNvPr>
          <p:cNvSpPr/>
          <p:nvPr/>
        </p:nvSpPr>
        <p:spPr>
          <a:xfrm>
            <a:off x="585787" y="1871662"/>
            <a:ext cx="8177213" cy="4110038"/>
          </a:xfrm>
          <a:prstGeom prst="roundRect">
            <a:avLst>
              <a:gd name="adj" fmla="val 8750"/>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Bước 1. Chuẩn bị tiêu bản</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Đặt một ít sợi bông lên lam kính.</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Dùng pipet nhỏ một giọt nước mẫu lên phần sợi bông trên lam kính.</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Đậy lamen lên mẫu nước. </a:t>
            </a:r>
          </a:p>
        </p:txBody>
      </p:sp>
      <p:sp>
        <p:nvSpPr>
          <p:cNvPr id="10" name="Rectangle: Rounded Corners 9">
            <a:extLst>
              <a:ext uri="{FF2B5EF4-FFF2-40B4-BE49-F238E27FC236}">
                <a16:creationId xmlns:a16="http://schemas.microsoft.com/office/drawing/2014/main" xmlns="" id="{8BFAA47E-4E8A-3357-E2C1-1617A80EEF3A}"/>
              </a:ext>
            </a:extLst>
          </p:cNvPr>
          <p:cNvSpPr/>
          <p:nvPr/>
        </p:nvSpPr>
        <p:spPr>
          <a:xfrm>
            <a:off x="585787" y="6367462"/>
            <a:ext cx="12149138" cy="3500438"/>
          </a:xfrm>
          <a:prstGeom prst="roundRect">
            <a:avLst>
              <a:gd name="adj" fmla="val 8750"/>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Bước 2. Quan sát tiêu bản trên kính hiển vi</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Đặt tiêu bản lên mâm kính.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mẫu vật ở các độ phóng đại khác nhau (quan sát mẫu vật lần lượt từ vật kính nhỏ đến vật kính lớn).</a:t>
            </a:r>
          </a:p>
        </p:txBody>
      </p:sp>
      <p:sp>
        <p:nvSpPr>
          <p:cNvPr id="11" name="Rectangle: Rounded Corners 10">
            <a:extLst>
              <a:ext uri="{FF2B5EF4-FFF2-40B4-BE49-F238E27FC236}">
                <a16:creationId xmlns:a16="http://schemas.microsoft.com/office/drawing/2014/main" xmlns="" id="{2FBF9702-527B-608C-B26A-106D5FFE859F}"/>
              </a:ext>
            </a:extLst>
          </p:cNvPr>
          <p:cNvSpPr/>
          <p:nvPr/>
        </p:nvSpPr>
        <p:spPr>
          <a:xfrm>
            <a:off x="9372600" y="1871662"/>
            <a:ext cx="8177213" cy="4110038"/>
          </a:xfrm>
          <a:prstGeom prst="roundRect">
            <a:avLst>
              <a:gd name="adj" fmla="val 8750"/>
            </a:avLst>
          </a:prstGeom>
          <a:solidFill>
            <a:srgbClr val="DDEB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chemeClr val="tx1"/>
                </a:solidFill>
                <a:latin typeface="Arial" panose="020B0604020202020204" pitchFamily="34" charset="0"/>
                <a:cs typeface="Arial" panose="020B0604020202020204" pitchFamily="34" charset="0"/>
              </a:rPr>
              <a:t>Bước 3. Ghi nhận kết quả</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ghi chép, vẽ lại những sinh vật quan sát được.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Thu dọn dụng cụ thực hành.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Bảo quản kính hiển vi đúng cách. </a:t>
            </a:r>
          </a:p>
        </p:txBody>
      </p:sp>
      <p:sp>
        <p:nvSpPr>
          <p:cNvPr id="21" name="Freeform 9">
            <a:extLst>
              <a:ext uri="{FF2B5EF4-FFF2-40B4-BE49-F238E27FC236}">
                <a16:creationId xmlns:a16="http://schemas.microsoft.com/office/drawing/2014/main" xmlns="" id="{69BFA7EF-7C6A-EBA5-BBA6-8523F5D8FD48}"/>
              </a:ext>
            </a:extLst>
          </p:cNvPr>
          <p:cNvSpPr/>
          <p:nvPr/>
        </p:nvSpPr>
        <p:spPr>
          <a:xfrm>
            <a:off x="12877800" y="6711792"/>
            <a:ext cx="5334000" cy="3407092"/>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10928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75ECF64-A510-E8A1-26E3-344CEA202E5B}"/>
              </a:ext>
            </a:extLst>
          </p:cNvPr>
          <p:cNvGraphicFramePr>
            <a:graphicFrameLocks noGrp="1"/>
          </p:cNvGraphicFramePr>
          <p:nvPr>
            <p:extLst>
              <p:ext uri="{D42A27DB-BD31-4B8C-83A1-F6EECF244321}">
                <p14:modId xmlns:p14="http://schemas.microsoft.com/office/powerpoint/2010/main" val="185885638"/>
              </p:ext>
            </p:extLst>
          </p:nvPr>
        </p:nvGraphicFramePr>
        <p:xfrm>
          <a:off x="152399" y="1485900"/>
          <a:ext cx="17983201" cy="8505511"/>
        </p:xfrm>
        <a:graphic>
          <a:graphicData uri="http://schemas.openxmlformats.org/drawingml/2006/table">
            <a:tbl>
              <a:tblPr firstRow="1" firstCol="1" bandRow="1"/>
              <a:tblGrid>
                <a:gridCol w="4053413">
                  <a:extLst>
                    <a:ext uri="{9D8B030D-6E8A-4147-A177-3AD203B41FA5}">
                      <a16:colId xmlns:a16="http://schemas.microsoft.com/office/drawing/2014/main" xmlns="" val="162009950"/>
                    </a:ext>
                  </a:extLst>
                </a:gridCol>
                <a:gridCol w="3947588">
                  <a:extLst>
                    <a:ext uri="{9D8B030D-6E8A-4147-A177-3AD203B41FA5}">
                      <a16:colId xmlns:a16="http://schemas.microsoft.com/office/drawing/2014/main" xmlns="" val="2571184265"/>
                    </a:ext>
                  </a:extLst>
                </a:gridCol>
                <a:gridCol w="3733799">
                  <a:extLst>
                    <a:ext uri="{9D8B030D-6E8A-4147-A177-3AD203B41FA5}">
                      <a16:colId xmlns:a16="http://schemas.microsoft.com/office/drawing/2014/main" xmlns="" val="851334054"/>
                    </a:ext>
                  </a:extLst>
                </a:gridCol>
                <a:gridCol w="4495800">
                  <a:extLst>
                    <a:ext uri="{9D8B030D-6E8A-4147-A177-3AD203B41FA5}">
                      <a16:colId xmlns:a16="http://schemas.microsoft.com/office/drawing/2014/main" xmlns="" val="1768866936"/>
                    </a:ext>
                  </a:extLst>
                </a:gridCol>
                <a:gridCol w="1752601">
                  <a:extLst>
                    <a:ext uri="{9D8B030D-6E8A-4147-A177-3AD203B41FA5}">
                      <a16:colId xmlns:a16="http://schemas.microsoft.com/office/drawing/2014/main" xmlns="" val="4115350843"/>
                    </a:ext>
                  </a:extLst>
                </a:gridCol>
              </a:tblGrid>
              <a:tr h="275654">
                <a:tc rowSpan="2">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 chí đánh giá</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79646"/>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accent6">
                        <a:lumMod val="60000"/>
                        <a:lumOff val="40000"/>
                      </a:schemeClr>
                    </a:solidFill>
                  </a:tcPr>
                </a:tc>
                <a:tc gridSpan="3">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hMerge="1">
                  <a:txBody>
                    <a:bodyPr/>
                    <a:lstStyle/>
                    <a:p>
                      <a:endParaRPr lang="en-US"/>
                    </a:p>
                  </a:txBody>
                  <a:tcPr/>
                </a:tc>
                <a:tc rowSpan="2">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đánh giá</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103448562"/>
                  </a:ext>
                </a:extLst>
              </a:tr>
              <a:tr h="699771">
                <a:tc vMerge="1">
                  <a:txBody>
                    <a:bodyPr/>
                    <a:lstStyle/>
                    <a:p>
                      <a:endParaRPr lang="en-US"/>
                    </a:p>
                  </a:txBody>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đạt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xmlns="" val="2372517504"/>
                  </a:ext>
                </a:extLst>
              </a:tr>
              <a:tr h="584264">
                <a:tc>
                  <a:txBody>
                    <a:bodyPr/>
                    <a:lstStyle/>
                    <a:p>
                      <a:pPr marL="0" marR="0" algn="just">
                        <a:lnSpc>
                          <a:spcPct val="150000"/>
                        </a:lnSpc>
                        <a:spcBef>
                          <a:spcPts val="0"/>
                        </a:spcBef>
                        <a:spcAft>
                          <a:spcPts val="0"/>
                        </a:spcAft>
                      </a:pPr>
                      <a:r>
                        <a:rPr lang="en-US" sz="3000" b="1">
                          <a:effectLst/>
                          <a:latin typeface="Arial" panose="020B0604020202020204" pitchFamily="34" charset="0"/>
                          <a:ea typeface="Times New Roman" panose="02020603050405020304" pitchFamily="18" charset="0"/>
                          <a:cs typeface="Arial" panose="020B0604020202020204" pitchFamily="34" charset="0"/>
                        </a:rPr>
                        <a:t>Quy trình thực hành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Thực hiện đầy đủ các bước, phối hợp tốt.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Thực hiện đầy đủ các bước.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Thực hiện không đầy đủ các bước, lộn xộn.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extLst>
                  <a:ext uri="{0D108BD9-81ED-4DB2-BD59-A6C34878D82A}">
                    <a16:rowId xmlns:a16="http://schemas.microsoft.com/office/drawing/2014/main" xmlns="" val="3998791886"/>
                  </a:ext>
                </a:extLst>
              </a:tr>
              <a:tr h="892874">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Kĩ thuật thực hành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đúng kĩ thuật; gọn gàng, cẩn thận.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đúng kĩ thuật.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không đúng kĩ thuật; không cẩn thận; đùa nghịch.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extLst>
                  <a:ext uri="{0D108BD9-81ED-4DB2-BD59-A6C34878D82A}">
                    <a16:rowId xmlns:a16="http://schemas.microsoft.com/office/drawing/2014/main" xmlns="" val="1076549609"/>
                  </a:ext>
                </a:extLst>
              </a:tr>
              <a:tr h="275654">
                <a:tc>
                  <a:txBody>
                    <a:bodyPr/>
                    <a:lstStyle/>
                    <a:p>
                      <a:pPr marL="0" marR="0" algn="just">
                        <a:lnSpc>
                          <a:spcPct val="150000"/>
                        </a:lnSpc>
                        <a:spcBef>
                          <a:spcPts val="0"/>
                        </a:spcBef>
                        <a:spcAft>
                          <a:spcPts val="0"/>
                        </a:spcAft>
                      </a:pPr>
                      <a:r>
                        <a:rPr lang="en-US" sz="3000" b="1">
                          <a:effectLst/>
                          <a:latin typeface="Arial" panose="020B0604020202020204" pitchFamily="34" charset="0"/>
                          <a:ea typeface="Times New Roman" panose="02020603050405020304" pitchFamily="18" charset="0"/>
                          <a:cs typeface="Arial" panose="020B0604020202020204" pitchFamily="34" charset="0"/>
                        </a:rPr>
                        <a:t>Kết quả thực hành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Kết quả đo chính xác.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Kết quả đo có sai số nhỏ.</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Chưa có kết quả.</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extLst>
                  <a:ext uri="{0D108BD9-81ED-4DB2-BD59-A6C34878D82A}">
                    <a16:rowId xmlns:a16="http://schemas.microsoft.com/office/drawing/2014/main" xmlns="" val="1871146775"/>
                  </a:ext>
                </a:extLst>
              </a:tr>
              <a:tr h="892874">
                <a:tc>
                  <a:txBody>
                    <a:bodyPr/>
                    <a:lstStyle/>
                    <a:p>
                      <a:pPr marL="0" marR="0" algn="just">
                        <a:lnSpc>
                          <a:spcPct val="150000"/>
                        </a:lnSpc>
                        <a:spcBef>
                          <a:spcPts val="0"/>
                        </a:spcBef>
                        <a:spcAft>
                          <a:spcPts val="0"/>
                        </a:spcAft>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toàn lao động và vệ sinh môi trường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Gọn gàng, sạch sẽ; đồ dùng sử dụng cẩn thận, lau dọn sau khi dùng.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đồ dùng cẩn thận.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đồ dùng không cẩn thận; không gọn gàng, không sạch sẽ.</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000">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chemeClr val="bg1"/>
                    </a:solidFill>
                  </a:tcPr>
                </a:tc>
                <a:extLst>
                  <a:ext uri="{0D108BD9-81ED-4DB2-BD59-A6C34878D82A}">
                    <a16:rowId xmlns:a16="http://schemas.microsoft.com/office/drawing/2014/main" xmlns="" val="921450712"/>
                  </a:ext>
                </a:extLst>
              </a:tr>
            </a:tbl>
          </a:graphicData>
        </a:graphic>
      </p:graphicFrame>
      <p:sp>
        <p:nvSpPr>
          <p:cNvPr id="3" name="TextBox 2">
            <a:extLst>
              <a:ext uri="{FF2B5EF4-FFF2-40B4-BE49-F238E27FC236}">
                <a16:creationId xmlns:a16="http://schemas.microsoft.com/office/drawing/2014/main" xmlns="" id="{33090B9C-2152-6D66-284D-31406D08D578}"/>
              </a:ext>
            </a:extLst>
          </p:cNvPr>
          <p:cNvSpPr txBox="1"/>
          <p:nvPr/>
        </p:nvSpPr>
        <p:spPr>
          <a:xfrm>
            <a:off x="2933699" y="419100"/>
            <a:ext cx="12420600"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BẢNG ĐÁNH GIÁ </a:t>
            </a:r>
          </a:p>
        </p:txBody>
      </p:sp>
    </p:spTree>
    <p:extLst>
      <p:ext uri="{BB962C8B-B14F-4D97-AF65-F5344CB8AC3E}">
        <p14:creationId xmlns:p14="http://schemas.microsoft.com/office/powerpoint/2010/main" val="28513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93B9C2E8-6981-0099-C54C-14BC91C950CE}"/>
              </a:ext>
            </a:extLst>
          </p:cNvPr>
          <p:cNvSpPr txBox="1"/>
          <p:nvPr/>
        </p:nvSpPr>
        <p:spPr>
          <a:xfrm>
            <a:off x="4419600" y="342900"/>
            <a:ext cx="9448800" cy="1169551"/>
          </a:xfrm>
          <a:prstGeom prst="rect">
            <a:avLst/>
          </a:prstGeom>
          <a:noFill/>
        </p:spPr>
        <p:txBody>
          <a:bodyPr wrap="square" rtlCol="0">
            <a:spAutoFit/>
          </a:bodyPr>
          <a:lstStyle/>
          <a:p>
            <a:pPr algn="ctr"/>
            <a:r>
              <a:rPr lang="en-US" sz="7000" b="1">
                <a:solidFill>
                  <a:srgbClr val="7030A0"/>
                </a:solidFill>
                <a:latin typeface="Arial" panose="020B0604020202020204" pitchFamily="34" charset="0"/>
                <a:cs typeface="Arial" panose="020B0604020202020204" pitchFamily="34" charset="0"/>
              </a:rPr>
              <a:t>LUYỆN TẬP </a:t>
            </a:r>
          </a:p>
        </p:txBody>
      </p:sp>
      <p:sp>
        <p:nvSpPr>
          <p:cNvPr id="15" name="TextBox 14">
            <a:extLst>
              <a:ext uri="{FF2B5EF4-FFF2-40B4-BE49-F238E27FC236}">
                <a16:creationId xmlns:a16="http://schemas.microsoft.com/office/drawing/2014/main" xmlns="" id="{F7BAF87B-A7DE-DE99-08C2-F577897D48D5}"/>
              </a:ext>
            </a:extLst>
          </p:cNvPr>
          <p:cNvSpPr txBox="1"/>
          <p:nvPr/>
        </p:nvSpPr>
        <p:spPr>
          <a:xfrm>
            <a:off x="1066800" y="1866900"/>
            <a:ext cx="16154400" cy="707886"/>
          </a:xfrm>
          <a:prstGeom prst="rect">
            <a:avLst/>
          </a:prstGeom>
          <a:noFill/>
        </p:spPr>
        <p:txBody>
          <a:bodyPr wrap="square">
            <a:spAutoFit/>
          </a:bodyPr>
          <a:lstStyle/>
          <a:p>
            <a:pPr algn="ctr"/>
            <a:r>
              <a:rPr lang="vi-VN" sz="4000" b="1" i="1">
                <a:solidFill>
                  <a:srgbClr val="C00000"/>
                </a:solidFill>
              </a:rPr>
              <a:t>Câu 1:</a:t>
            </a:r>
            <a:r>
              <a:rPr lang="vi-VN" sz="4000"/>
              <a:t> Đâu không phải vai trò của quản lí môi trường nuôi thuỷ sản?</a:t>
            </a:r>
            <a:endParaRPr lang="en-US" sz="4000"/>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381000" y="3138487"/>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Duy trì điều kiện sống ổn định phù hợp cho động vật thuỷ sản sinh trưởng, phát triển.</a:t>
            </a:r>
            <a:endParaRPr lang="en-US" sz="3800">
              <a:solidFill>
                <a:schemeClr val="tx1"/>
              </a:solidFill>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9672637" y="3138487"/>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Tăng chi phí xử lí ô nhiễm môi trường trong nuôi thuỷ sản.</a:t>
            </a:r>
            <a:endParaRPr lang="en-US" sz="3800">
              <a:solidFill>
                <a:schemeClr val="tx1"/>
              </a:solidFill>
            </a:endParaRPr>
          </a:p>
        </p:txBody>
      </p:sp>
      <p:sp>
        <p:nvSpPr>
          <p:cNvPr id="18" name="Rectangle: Rounded Corners 17">
            <a:extLst>
              <a:ext uri="{FF2B5EF4-FFF2-40B4-BE49-F238E27FC236}">
                <a16:creationId xmlns:a16="http://schemas.microsoft.com/office/drawing/2014/main" xmlns="" id="{F808014D-0AC1-BB01-2D06-8ED9DFBB41EB}"/>
              </a:ext>
            </a:extLst>
          </p:cNvPr>
          <p:cNvSpPr/>
          <p:nvPr/>
        </p:nvSpPr>
        <p:spPr>
          <a:xfrm>
            <a:off x="381000" y="6673988"/>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Ngăn ngừa sự phát sinh ô nhiễm môi trường trên diện rộng.</a:t>
            </a:r>
            <a:endParaRPr lang="en-US" sz="3800">
              <a:solidFill>
                <a:schemeClr val="tx1"/>
              </a:solidFill>
            </a:endParaRPr>
          </a:p>
        </p:txBody>
      </p:sp>
      <p:sp>
        <p:nvSpPr>
          <p:cNvPr id="19" name="Rectangle: Rounded Corners 18">
            <a:extLst>
              <a:ext uri="{FF2B5EF4-FFF2-40B4-BE49-F238E27FC236}">
                <a16:creationId xmlns:a16="http://schemas.microsoft.com/office/drawing/2014/main" xmlns="" id="{0ABA0E74-9BE4-EFAF-1BF6-7825E026C19F}"/>
              </a:ext>
            </a:extLst>
          </p:cNvPr>
          <p:cNvSpPr/>
          <p:nvPr/>
        </p:nvSpPr>
        <p:spPr>
          <a:xfrm>
            <a:off x="9672637" y="6673988"/>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Hạn chế các tác động xấu đến sức khoẻ con người.</a:t>
            </a:r>
            <a:endParaRPr lang="en-US" sz="3800">
              <a:solidFill>
                <a:schemeClr val="tx1"/>
              </a:solidFill>
            </a:endParaRPr>
          </a:p>
        </p:txBody>
      </p:sp>
      <p:sp>
        <p:nvSpPr>
          <p:cNvPr id="20" name="Rectangle: Rounded Corners 19">
            <a:extLst>
              <a:ext uri="{FF2B5EF4-FFF2-40B4-BE49-F238E27FC236}">
                <a16:creationId xmlns:a16="http://schemas.microsoft.com/office/drawing/2014/main" xmlns="" id="{33AFA277-C468-6260-B565-68A30D4A97D2}"/>
              </a:ext>
            </a:extLst>
          </p:cNvPr>
          <p:cNvSpPr/>
          <p:nvPr/>
        </p:nvSpPr>
        <p:spPr>
          <a:xfrm>
            <a:off x="9667874" y="3138487"/>
            <a:ext cx="8229600" cy="2971800"/>
          </a:xfrm>
          <a:prstGeom prst="roundRect">
            <a:avLst>
              <a:gd name="adj" fmla="val 11859"/>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Tăng chi phí xử lí ô nhiễm môi trường trong nuôi thuỷ sản.</a:t>
            </a:r>
            <a:endParaRPr lang="en-US" sz="3800">
              <a:solidFill>
                <a:schemeClr val="tx1"/>
              </a:solidFill>
            </a:endParaRPr>
          </a:p>
        </p:txBody>
      </p:sp>
    </p:spTree>
    <p:extLst>
      <p:ext uri="{BB962C8B-B14F-4D97-AF65-F5344CB8AC3E}">
        <p14:creationId xmlns:p14="http://schemas.microsoft.com/office/powerpoint/2010/main" val="157512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7BAF87B-A7DE-DE99-08C2-F577897D48D5}"/>
              </a:ext>
            </a:extLst>
          </p:cNvPr>
          <p:cNvSpPr txBox="1"/>
          <p:nvPr/>
        </p:nvSpPr>
        <p:spPr>
          <a:xfrm>
            <a:off x="1066800" y="952500"/>
            <a:ext cx="16154400" cy="707886"/>
          </a:xfrm>
          <a:prstGeom prst="rect">
            <a:avLst/>
          </a:prstGeom>
          <a:noFill/>
        </p:spPr>
        <p:txBody>
          <a:bodyPr wrap="square">
            <a:spAutoFit/>
          </a:bodyPr>
          <a:lstStyle/>
          <a:p>
            <a:pPr algn="ct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Các yếu tố thuỷ sinh không bao gồm</a:t>
            </a:r>
            <a:endParaRPr lang="en-US" sz="400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381000" y="2608124"/>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nhiệt độ.</a:t>
            </a:r>
            <a:endParaRPr lang="en-US" sz="3800">
              <a:solidFill>
                <a:schemeClr val="tx1"/>
              </a:solidFill>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9672637" y="2608124"/>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rong, rêu.</a:t>
            </a:r>
            <a:endParaRPr lang="en-US" sz="3800">
              <a:solidFill>
                <a:schemeClr val="tx1"/>
              </a:solidFill>
            </a:endParaRPr>
          </a:p>
        </p:txBody>
      </p:sp>
      <p:sp>
        <p:nvSpPr>
          <p:cNvPr id="18" name="Rectangle: Rounded Corners 17">
            <a:extLst>
              <a:ext uri="{FF2B5EF4-FFF2-40B4-BE49-F238E27FC236}">
                <a16:creationId xmlns:a16="http://schemas.microsoft.com/office/drawing/2014/main" xmlns="" id="{F808014D-0AC1-BB01-2D06-8ED9DFBB41EB}"/>
              </a:ext>
            </a:extLst>
          </p:cNvPr>
          <p:cNvSpPr/>
          <p:nvPr/>
        </p:nvSpPr>
        <p:spPr>
          <a:xfrm>
            <a:off x="381000" y="6591300"/>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tảo.</a:t>
            </a:r>
            <a:endParaRPr lang="en-US" sz="3800">
              <a:solidFill>
                <a:schemeClr val="tx1"/>
              </a:solidFill>
            </a:endParaRPr>
          </a:p>
        </p:txBody>
      </p:sp>
      <p:sp>
        <p:nvSpPr>
          <p:cNvPr id="19" name="Rectangle: Rounded Corners 18">
            <a:extLst>
              <a:ext uri="{FF2B5EF4-FFF2-40B4-BE49-F238E27FC236}">
                <a16:creationId xmlns:a16="http://schemas.microsoft.com/office/drawing/2014/main" xmlns="" id="{0ABA0E74-9BE4-EFAF-1BF6-7825E026C19F}"/>
              </a:ext>
            </a:extLst>
          </p:cNvPr>
          <p:cNvSpPr/>
          <p:nvPr/>
        </p:nvSpPr>
        <p:spPr>
          <a:xfrm>
            <a:off x="9672637" y="6591300"/>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cây trồng ven bờ.</a:t>
            </a:r>
            <a:endParaRPr lang="en-US" sz="3800">
              <a:solidFill>
                <a:schemeClr val="tx1"/>
              </a:solidFill>
            </a:endParaRPr>
          </a:p>
        </p:txBody>
      </p:sp>
      <p:sp>
        <p:nvSpPr>
          <p:cNvPr id="20" name="Rectangle: Rounded Corners 19">
            <a:extLst>
              <a:ext uri="{FF2B5EF4-FFF2-40B4-BE49-F238E27FC236}">
                <a16:creationId xmlns:a16="http://schemas.microsoft.com/office/drawing/2014/main" xmlns="" id="{33AFA277-C468-6260-B565-68A30D4A97D2}"/>
              </a:ext>
            </a:extLst>
          </p:cNvPr>
          <p:cNvSpPr/>
          <p:nvPr/>
        </p:nvSpPr>
        <p:spPr>
          <a:xfrm>
            <a:off x="381000" y="2608124"/>
            <a:ext cx="8229600" cy="2971800"/>
          </a:xfrm>
          <a:prstGeom prst="roundRect">
            <a:avLst>
              <a:gd name="adj" fmla="val 11859"/>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nhiệt độ.</a:t>
            </a:r>
            <a:endParaRPr lang="en-US" sz="3800">
              <a:solidFill>
                <a:schemeClr val="tx1"/>
              </a:solidFill>
            </a:endParaRPr>
          </a:p>
        </p:txBody>
      </p:sp>
    </p:spTree>
    <p:extLst>
      <p:ext uri="{BB962C8B-B14F-4D97-AF65-F5344CB8AC3E}">
        <p14:creationId xmlns:p14="http://schemas.microsoft.com/office/powerpoint/2010/main" val="186756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7BAF87B-A7DE-DE99-08C2-F577897D48D5}"/>
              </a:ext>
            </a:extLst>
          </p:cNvPr>
          <p:cNvSpPr txBox="1"/>
          <p:nvPr/>
        </p:nvSpPr>
        <p:spPr>
          <a:xfrm>
            <a:off x="1066800" y="952500"/>
            <a:ext cx="16154400" cy="707886"/>
          </a:xfrm>
          <a:prstGeom prst="rect">
            <a:avLst/>
          </a:prstGeom>
          <a:noFill/>
        </p:spPr>
        <p:txBody>
          <a:bodyPr wrap="square">
            <a:spAutoFit/>
          </a:bodyPr>
          <a:lstStyle/>
          <a:p>
            <a:pPr algn="ct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vi-VN" sz="4000">
                <a:cs typeface="Arial" panose="020B0604020202020204" pitchFamily="34" charset="0"/>
              </a:rPr>
              <a:t>Hệ thống nâng nhiệt, chiếu đèn hoặc sục khí được sử dụng khi</a:t>
            </a:r>
            <a:endParaRPr lang="en-US" sz="400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381000" y="2608124"/>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nhiệt độ tăng cao.</a:t>
            </a:r>
            <a:endParaRPr lang="en-US" sz="3800">
              <a:solidFill>
                <a:schemeClr val="tx1"/>
              </a:solidFill>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9672637" y="2608124"/>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nhiệt độ giảm thấp.</a:t>
            </a:r>
            <a:endParaRPr lang="en-US" sz="3800">
              <a:solidFill>
                <a:schemeClr val="tx1"/>
              </a:solidFill>
            </a:endParaRPr>
          </a:p>
        </p:txBody>
      </p:sp>
      <p:sp>
        <p:nvSpPr>
          <p:cNvPr id="18" name="Rectangle: Rounded Corners 17">
            <a:extLst>
              <a:ext uri="{FF2B5EF4-FFF2-40B4-BE49-F238E27FC236}">
                <a16:creationId xmlns:a16="http://schemas.microsoft.com/office/drawing/2014/main" xmlns="" id="{F808014D-0AC1-BB01-2D06-8ED9DFBB41EB}"/>
              </a:ext>
            </a:extLst>
          </p:cNvPr>
          <p:cNvSpPr/>
          <p:nvPr/>
        </p:nvSpPr>
        <p:spPr>
          <a:xfrm>
            <a:off x="381000" y="6591300"/>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độ mặn cao.</a:t>
            </a:r>
            <a:endParaRPr lang="en-US" sz="3800">
              <a:solidFill>
                <a:schemeClr val="tx1"/>
              </a:solidFill>
            </a:endParaRPr>
          </a:p>
        </p:txBody>
      </p:sp>
      <p:sp>
        <p:nvSpPr>
          <p:cNvPr id="19" name="Rectangle: Rounded Corners 18">
            <a:extLst>
              <a:ext uri="{FF2B5EF4-FFF2-40B4-BE49-F238E27FC236}">
                <a16:creationId xmlns:a16="http://schemas.microsoft.com/office/drawing/2014/main" xmlns="" id="{0ABA0E74-9BE4-EFAF-1BF6-7825E026C19F}"/>
              </a:ext>
            </a:extLst>
          </p:cNvPr>
          <p:cNvSpPr/>
          <p:nvPr/>
        </p:nvSpPr>
        <p:spPr>
          <a:xfrm>
            <a:off x="9672637" y="6591300"/>
            <a:ext cx="8229600" cy="29718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độ pH cao.</a:t>
            </a:r>
            <a:endParaRPr lang="en-US" sz="3800">
              <a:solidFill>
                <a:schemeClr val="tx1"/>
              </a:solidFill>
            </a:endParaRPr>
          </a:p>
        </p:txBody>
      </p:sp>
      <p:sp>
        <p:nvSpPr>
          <p:cNvPr id="20" name="Rectangle: Rounded Corners 19">
            <a:extLst>
              <a:ext uri="{FF2B5EF4-FFF2-40B4-BE49-F238E27FC236}">
                <a16:creationId xmlns:a16="http://schemas.microsoft.com/office/drawing/2014/main" xmlns="" id="{33AFA277-C468-6260-B565-68A30D4A97D2}"/>
              </a:ext>
            </a:extLst>
          </p:cNvPr>
          <p:cNvSpPr/>
          <p:nvPr/>
        </p:nvSpPr>
        <p:spPr>
          <a:xfrm>
            <a:off x="9672637" y="2608124"/>
            <a:ext cx="8229600" cy="2971800"/>
          </a:xfrm>
          <a:prstGeom prst="roundRect">
            <a:avLst>
              <a:gd name="adj" fmla="val 11859"/>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nhiệt độ giảm thấp.</a:t>
            </a:r>
            <a:endParaRPr lang="en-US" sz="3800">
              <a:solidFill>
                <a:schemeClr val="tx1"/>
              </a:solidFill>
            </a:endParaRPr>
          </a:p>
        </p:txBody>
      </p:sp>
    </p:spTree>
    <p:extLst>
      <p:ext uri="{BB962C8B-B14F-4D97-AF65-F5344CB8AC3E}">
        <p14:creationId xmlns:p14="http://schemas.microsoft.com/office/powerpoint/2010/main" val="35584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7BAF87B-A7DE-DE99-08C2-F577897D48D5}"/>
              </a:ext>
            </a:extLst>
          </p:cNvPr>
          <p:cNvSpPr txBox="1"/>
          <p:nvPr/>
        </p:nvSpPr>
        <p:spPr>
          <a:xfrm>
            <a:off x="1066800" y="723900"/>
            <a:ext cx="16154400" cy="2748253"/>
          </a:xfrm>
          <a:prstGeom prst="rect">
            <a:avLst/>
          </a:prstGeom>
          <a:noFill/>
        </p:spPr>
        <p:txBody>
          <a:bodyPr wrap="square">
            <a:spAutoFit/>
          </a:bodyPr>
          <a:lstStyle/>
          <a:p>
            <a:pPr algn="just">
              <a:lnSpc>
                <a:spcPct val="150000"/>
              </a:lnSpc>
            </a:pPr>
            <a:r>
              <a:rPr lang="vi-VN" sz="4000" b="1" i="1">
                <a:solidFill>
                  <a:srgbClr val="C00000"/>
                </a:solidFill>
                <a:latin typeface="Arial" panose="020B0604020202020204" pitchFamily="34" charset="0"/>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vi-VN" sz="4000">
                <a:cs typeface="Arial" panose="020B0604020202020204" pitchFamily="34" charset="0"/>
              </a:rPr>
              <a:t>Ao nuôi thuỷ sản nổi váng, xuất hiện bọt nước li ti, màu nước thay đổi chứng tỏ mật độ tảo trong môi trường đang ở mức cao. Cách xử lý nào sau đây không phù hợp trong trường hợp này?</a:t>
            </a:r>
            <a:endParaRPr lang="en-US" sz="400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381000" y="3886200"/>
            <a:ext cx="8229600" cy="25146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Thay thế một phần nước bề mặt.</a:t>
            </a:r>
            <a:endParaRPr lang="en-US" sz="3800">
              <a:solidFill>
                <a:schemeClr val="tx1"/>
              </a:solidFill>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9672637" y="3886200"/>
            <a:ext cx="8229600" cy="25146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Sử dụng hoá chất diệt tảo phù hợp.</a:t>
            </a:r>
            <a:endParaRPr lang="en-US" sz="3800">
              <a:solidFill>
                <a:schemeClr val="tx1"/>
              </a:solidFill>
            </a:endParaRPr>
          </a:p>
        </p:txBody>
      </p:sp>
      <p:sp>
        <p:nvSpPr>
          <p:cNvPr id="18" name="Rectangle: Rounded Corners 17">
            <a:extLst>
              <a:ext uri="{FF2B5EF4-FFF2-40B4-BE49-F238E27FC236}">
                <a16:creationId xmlns:a16="http://schemas.microsoft.com/office/drawing/2014/main" xmlns="" id="{F808014D-0AC1-BB01-2D06-8ED9DFBB41EB}"/>
              </a:ext>
            </a:extLst>
          </p:cNvPr>
          <p:cNvSpPr/>
          <p:nvPr/>
        </p:nvSpPr>
        <p:spPr>
          <a:xfrm>
            <a:off x="381000" y="7048500"/>
            <a:ext cx="8229600" cy="25146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Sục khí, quạt nước để bổ sung oxygen cho nước.</a:t>
            </a:r>
            <a:endParaRPr lang="en-US" sz="3800">
              <a:solidFill>
                <a:schemeClr val="tx1"/>
              </a:solidFill>
            </a:endParaRPr>
          </a:p>
        </p:txBody>
      </p:sp>
      <p:sp>
        <p:nvSpPr>
          <p:cNvPr id="19" name="Rectangle: Rounded Corners 18">
            <a:extLst>
              <a:ext uri="{FF2B5EF4-FFF2-40B4-BE49-F238E27FC236}">
                <a16:creationId xmlns:a16="http://schemas.microsoft.com/office/drawing/2014/main" xmlns="" id="{0ABA0E74-9BE4-EFAF-1BF6-7825E026C19F}"/>
              </a:ext>
            </a:extLst>
          </p:cNvPr>
          <p:cNvSpPr/>
          <p:nvPr/>
        </p:nvSpPr>
        <p:spPr>
          <a:xfrm>
            <a:off x="9672637" y="7048500"/>
            <a:ext cx="8229600" cy="25146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Trồng bổ sung các loại cây thuỷ sinh như rong, rêu,…</a:t>
            </a:r>
            <a:endParaRPr lang="en-US" sz="3800">
              <a:solidFill>
                <a:schemeClr val="tx1"/>
              </a:solidFill>
            </a:endParaRPr>
          </a:p>
        </p:txBody>
      </p:sp>
      <p:sp>
        <p:nvSpPr>
          <p:cNvPr id="20" name="Rectangle: Rounded Corners 19">
            <a:extLst>
              <a:ext uri="{FF2B5EF4-FFF2-40B4-BE49-F238E27FC236}">
                <a16:creationId xmlns:a16="http://schemas.microsoft.com/office/drawing/2014/main" xmlns="" id="{33AFA277-C468-6260-B565-68A30D4A97D2}"/>
              </a:ext>
            </a:extLst>
          </p:cNvPr>
          <p:cNvSpPr/>
          <p:nvPr/>
        </p:nvSpPr>
        <p:spPr>
          <a:xfrm>
            <a:off x="9672637" y="7048500"/>
            <a:ext cx="8229600" cy="2514600"/>
          </a:xfrm>
          <a:prstGeom prst="roundRect">
            <a:avLst>
              <a:gd name="adj" fmla="val 11859"/>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Trồng bổ sung các loại cây thuỷ sinh như rong, rêu,…</a:t>
            </a:r>
            <a:endParaRPr lang="en-US" sz="3800">
              <a:solidFill>
                <a:schemeClr val="tx1"/>
              </a:solidFill>
            </a:endParaRPr>
          </a:p>
        </p:txBody>
      </p:sp>
    </p:spTree>
    <p:extLst>
      <p:ext uri="{BB962C8B-B14F-4D97-AF65-F5344CB8AC3E}">
        <p14:creationId xmlns:p14="http://schemas.microsoft.com/office/powerpoint/2010/main" val="195906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7BAF87B-A7DE-DE99-08C2-F577897D48D5}"/>
              </a:ext>
            </a:extLst>
          </p:cNvPr>
          <p:cNvSpPr txBox="1"/>
          <p:nvPr/>
        </p:nvSpPr>
        <p:spPr>
          <a:xfrm>
            <a:off x="681037" y="162681"/>
            <a:ext cx="9165431" cy="9961638"/>
          </a:xfrm>
          <a:prstGeom prst="rect">
            <a:avLst/>
          </a:prstGeom>
          <a:noFill/>
        </p:spPr>
        <p:txBody>
          <a:bodyPr wrap="square">
            <a:spAutoFit/>
          </a:bodyPr>
          <a:lstStyle/>
          <a:p>
            <a:pPr algn="just">
              <a:lnSpc>
                <a:spcPct val="150000"/>
              </a:lnSpc>
            </a:pPr>
            <a:r>
              <a:rPr lang="vi-VN" sz="3600" b="1" i="1">
                <a:solidFill>
                  <a:srgbClr val="C00000"/>
                </a:solidFill>
                <a:latin typeface="Arial" panose="020B0604020202020204" pitchFamily="34" charset="0"/>
                <a:cs typeface="Arial" panose="020B0604020202020204" pitchFamily="34" charset="0"/>
              </a:rPr>
              <a:t>Câu </a:t>
            </a:r>
            <a:r>
              <a:rPr lang="en-US" sz="3600" b="1" i="1">
                <a:solidFill>
                  <a:srgbClr val="C00000"/>
                </a:solidFill>
                <a:latin typeface="Arial" panose="020B0604020202020204" pitchFamily="34" charset="0"/>
                <a:cs typeface="Arial" panose="020B0604020202020204" pitchFamily="34" charset="0"/>
              </a:rPr>
              <a:t>5</a:t>
            </a:r>
            <a:r>
              <a:rPr lang="vi-VN" sz="3600" b="1" i="1">
                <a:solidFill>
                  <a:srgbClr val="C00000"/>
                </a:solidFill>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 </a:t>
            </a:r>
            <a:r>
              <a:rPr lang="vi-VN" sz="3600">
                <a:cs typeface="Arial" panose="020B0604020202020204" pitchFamily="34" charset="0"/>
              </a:rPr>
              <a:t>Cho các nhận định sau:</a:t>
            </a:r>
            <a:endParaRPr lang="en-US" sz="3600">
              <a:cs typeface="Arial" panose="020B0604020202020204" pitchFamily="34" charset="0"/>
            </a:endParaRPr>
          </a:p>
          <a:p>
            <a:pPr marL="742950" indent="-742950" algn="just">
              <a:lnSpc>
                <a:spcPct val="150000"/>
              </a:lnSpc>
              <a:buFont typeface="+mj-lt"/>
              <a:buAutoNum type="arabicParenR"/>
            </a:pPr>
            <a:r>
              <a:rPr lang="vi-VN" sz="3500">
                <a:cs typeface="Arial" panose="020B0604020202020204" pitchFamily="34" charset="0"/>
              </a:rPr>
              <a:t>Yếu tố quan trọng đầu tiên của môi trường nuôi thuỷ sản là nguồn nước.</a:t>
            </a:r>
          </a:p>
          <a:p>
            <a:pPr marL="742950" indent="-742950" algn="just">
              <a:lnSpc>
                <a:spcPct val="150000"/>
              </a:lnSpc>
              <a:buFont typeface="+mj-lt"/>
              <a:buAutoNum type="arabicParenR"/>
            </a:pPr>
            <a:r>
              <a:rPr lang="vi-VN" sz="3500">
                <a:cs typeface="Arial" panose="020B0604020202020204" pitchFamily="34" charset="0"/>
              </a:rPr>
              <a:t>Ta xác định sinh vật phù du trong nước bằng kính lúp.</a:t>
            </a:r>
          </a:p>
          <a:p>
            <a:pPr marL="742950" indent="-742950" algn="just">
              <a:lnSpc>
                <a:spcPct val="150000"/>
              </a:lnSpc>
              <a:buFont typeface="+mj-lt"/>
              <a:buAutoNum type="arabicParenR"/>
            </a:pPr>
            <a:r>
              <a:rPr lang="vi-VN" sz="3500">
                <a:cs typeface="Arial" panose="020B0604020202020204" pitchFamily="34" charset="0"/>
              </a:rPr>
              <a:t>Có thể xử lý chất thải nuôi thuỷ sản bằng cách xả trực tiếp ra môi trường.</a:t>
            </a:r>
          </a:p>
          <a:p>
            <a:pPr marL="742950" indent="-742950" algn="just">
              <a:lnSpc>
                <a:spcPct val="150000"/>
              </a:lnSpc>
              <a:buFont typeface="+mj-lt"/>
              <a:buAutoNum type="arabicParenR"/>
            </a:pPr>
            <a:r>
              <a:rPr lang="vi-VN" sz="3500">
                <a:cs typeface="Arial" panose="020B0604020202020204" pitchFamily="34" charset="0"/>
              </a:rPr>
              <a:t>Yếu tố thuỷ lí của nguồn nước trong quá trình nuôi là pH, độ mặn.</a:t>
            </a:r>
          </a:p>
          <a:p>
            <a:pPr marL="742950" indent="-742950" algn="just">
              <a:lnSpc>
                <a:spcPct val="150000"/>
              </a:lnSpc>
              <a:buFont typeface="+mj-lt"/>
              <a:buAutoNum type="arabicParenR"/>
            </a:pPr>
            <a:r>
              <a:rPr lang="vi-VN" sz="3500">
                <a:cs typeface="Arial" panose="020B0604020202020204" pitchFamily="34" charset="0"/>
              </a:rPr>
              <a:t>Hệ thống mái che hoặc bổ sung nước được sử dụng khi nhiệt độ tăng cao.</a:t>
            </a:r>
          </a:p>
          <a:p>
            <a:pPr algn="just">
              <a:lnSpc>
                <a:spcPct val="150000"/>
              </a:lnSpc>
            </a:pPr>
            <a:r>
              <a:rPr lang="vi-VN" sz="3600" b="1" i="1">
                <a:cs typeface="Arial" panose="020B0604020202020204" pitchFamily="34" charset="0"/>
              </a:rPr>
              <a:t>Số nhận định </a:t>
            </a:r>
            <a:r>
              <a:rPr lang="vi-VN" sz="3600" b="1" i="1">
                <a:solidFill>
                  <a:srgbClr val="C00000"/>
                </a:solidFill>
                <a:cs typeface="Arial" panose="020B0604020202020204" pitchFamily="34" charset="0"/>
              </a:rPr>
              <a:t>không </a:t>
            </a:r>
            <a:r>
              <a:rPr lang="vi-VN" sz="3600" b="1" i="1">
                <a:cs typeface="Arial" panose="020B0604020202020204" pitchFamily="34" charset="0"/>
              </a:rPr>
              <a:t>chính xác là</a:t>
            </a:r>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11201400" y="1066800"/>
            <a:ext cx="6324600" cy="14097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A. 1.</a:t>
            </a:r>
            <a:endParaRPr lang="en-US" sz="380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11206163" y="3276600"/>
            <a:ext cx="6324600" cy="14097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B. </a:t>
            </a:r>
            <a:r>
              <a:rPr lang="en-US" sz="3800">
                <a:solidFill>
                  <a:schemeClr val="tx1"/>
                </a:solidFill>
                <a:latin typeface="Arial" panose="020B0604020202020204" pitchFamily="34" charset="0"/>
                <a:cs typeface="Arial" panose="020B0604020202020204" pitchFamily="34" charset="0"/>
              </a:rPr>
              <a:t>2</a:t>
            </a:r>
          </a:p>
        </p:txBody>
      </p:sp>
      <p:sp>
        <p:nvSpPr>
          <p:cNvPr id="18" name="Rectangle: Rounded Corners 17">
            <a:extLst>
              <a:ext uri="{FF2B5EF4-FFF2-40B4-BE49-F238E27FC236}">
                <a16:creationId xmlns:a16="http://schemas.microsoft.com/office/drawing/2014/main" xmlns="" id="{F808014D-0AC1-BB01-2D06-8ED9DFBB41EB}"/>
              </a:ext>
            </a:extLst>
          </p:cNvPr>
          <p:cNvSpPr/>
          <p:nvPr/>
        </p:nvSpPr>
        <p:spPr>
          <a:xfrm>
            <a:off x="11201400" y="5448300"/>
            <a:ext cx="6324600" cy="14097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C. </a:t>
            </a:r>
            <a:r>
              <a:rPr lang="en-US" sz="3800">
                <a:solidFill>
                  <a:schemeClr val="tx1"/>
                </a:solidFill>
                <a:latin typeface="Arial" panose="020B0604020202020204" pitchFamily="34" charset="0"/>
                <a:cs typeface="Arial" panose="020B0604020202020204" pitchFamily="34" charset="0"/>
              </a:rPr>
              <a:t>3</a:t>
            </a:r>
          </a:p>
        </p:txBody>
      </p:sp>
      <p:sp>
        <p:nvSpPr>
          <p:cNvPr id="19" name="Rectangle: Rounded Corners 18">
            <a:extLst>
              <a:ext uri="{FF2B5EF4-FFF2-40B4-BE49-F238E27FC236}">
                <a16:creationId xmlns:a16="http://schemas.microsoft.com/office/drawing/2014/main" xmlns="" id="{0ABA0E74-9BE4-EFAF-1BF6-7825E026C19F}"/>
              </a:ext>
            </a:extLst>
          </p:cNvPr>
          <p:cNvSpPr/>
          <p:nvPr/>
        </p:nvSpPr>
        <p:spPr>
          <a:xfrm>
            <a:off x="11201400" y="7772400"/>
            <a:ext cx="6324600" cy="14097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D. </a:t>
            </a:r>
            <a:r>
              <a:rPr lang="en-US" sz="3800">
                <a:solidFill>
                  <a:schemeClr val="tx1"/>
                </a:solidFill>
                <a:latin typeface="Arial" panose="020B0604020202020204" pitchFamily="34" charset="0"/>
                <a:cs typeface="Arial" panose="020B0604020202020204" pitchFamily="34" charset="0"/>
              </a:rPr>
              <a:t>4</a:t>
            </a:r>
          </a:p>
        </p:txBody>
      </p:sp>
      <p:sp>
        <p:nvSpPr>
          <p:cNvPr id="20" name="Rectangle: Rounded Corners 19">
            <a:extLst>
              <a:ext uri="{FF2B5EF4-FFF2-40B4-BE49-F238E27FC236}">
                <a16:creationId xmlns:a16="http://schemas.microsoft.com/office/drawing/2014/main" xmlns="" id="{33AFA277-C468-6260-B565-68A30D4A97D2}"/>
              </a:ext>
            </a:extLst>
          </p:cNvPr>
          <p:cNvSpPr/>
          <p:nvPr/>
        </p:nvSpPr>
        <p:spPr>
          <a:xfrm>
            <a:off x="11210925" y="5448300"/>
            <a:ext cx="6324600" cy="1409700"/>
          </a:xfrm>
          <a:prstGeom prst="roundRect">
            <a:avLst>
              <a:gd name="adj" fmla="val 11859"/>
            </a:avLst>
          </a:prstGeom>
          <a:solidFill>
            <a:srgbClr val="F3F0A3"/>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a:t>
            </a:r>
            <a:r>
              <a:rPr lang="en-US" sz="380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69781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ACA3E3F5-0195-D4C9-3303-326A14375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2400300"/>
            <a:ext cx="7862808" cy="7695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C35C4F5B-D8A5-669E-1DC1-60901265BFBA}"/>
              </a:ext>
            </a:extLst>
          </p:cNvPr>
          <p:cNvSpPr/>
          <p:nvPr/>
        </p:nvSpPr>
        <p:spPr>
          <a:xfrm>
            <a:off x="1447800" y="723900"/>
            <a:ext cx="16154400" cy="1219200"/>
          </a:xfrm>
          <a:prstGeom prst="roundRect">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Một số biện pháp áp dụng </a:t>
            </a:r>
          </a:p>
        </p:txBody>
      </p:sp>
      <p:grpSp>
        <p:nvGrpSpPr>
          <p:cNvPr id="8" name="Group 7">
            <a:extLst>
              <a:ext uri="{FF2B5EF4-FFF2-40B4-BE49-F238E27FC236}">
                <a16:creationId xmlns:a16="http://schemas.microsoft.com/office/drawing/2014/main" xmlns="" id="{ACBB5484-5CEF-7ECA-016D-C1D172B1ABCC}"/>
              </a:ext>
            </a:extLst>
          </p:cNvPr>
          <p:cNvGrpSpPr/>
          <p:nvPr/>
        </p:nvGrpSpPr>
        <p:grpSpPr>
          <a:xfrm>
            <a:off x="1504950" y="2405062"/>
            <a:ext cx="8077200" cy="2209800"/>
            <a:chOff x="1676400" y="3124200"/>
            <a:chExt cx="8077200" cy="2209800"/>
          </a:xfrm>
        </p:grpSpPr>
        <p:sp>
          <p:nvSpPr>
            <p:cNvPr id="4" name="Oval 3">
              <a:extLst>
                <a:ext uri="{FF2B5EF4-FFF2-40B4-BE49-F238E27FC236}">
                  <a16:creationId xmlns:a16="http://schemas.microsoft.com/office/drawing/2014/main" xmlns="" id="{4FC309D4-1952-DB11-4825-7AB17B3B01A0}"/>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E08D25C3-E5DE-0365-715C-33551A3E122A}"/>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trước khi nuôi.</a:t>
              </a:r>
              <a:endParaRPr lang="en-US" sz="4000">
                <a:solidFill>
                  <a:schemeClr val="tx1"/>
                </a:solidFill>
              </a:endParaRPr>
            </a:p>
          </p:txBody>
        </p:sp>
      </p:grpSp>
      <p:grpSp>
        <p:nvGrpSpPr>
          <p:cNvPr id="17" name="Group 16">
            <a:extLst>
              <a:ext uri="{FF2B5EF4-FFF2-40B4-BE49-F238E27FC236}">
                <a16:creationId xmlns:a16="http://schemas.microsoft.com/office/drawing/2014/main" xmlns="" id="{48879148-E5EF-7AB7-0129-39C7508D93F1}"/>
              </a:ext>
            </a:extLst>
          </p:cNvPr>
          <p:cNvGrpSpPr/>
          <p:nvPr/>
        </p:nvGrpSpPr>
        <p:grpSpPr>
          <a:xfrm>
            <a:off x="1514475" y="5005386"/>
            <a:ext cx="8077200" cy="2209800"/>
            <a:chOff x="1676400" y="3124200"/>
            <a:chExt cx="8077200" cy="2209800"/>
          </a:xfrm>
        </p:grpSpPr>
        <p:sp>
          <p:nvSpPr>
            <p:cNvPr id="18" name="Oval 17">
              <a:extLst>
                <a:ext uri="{FF2B5EF4-FFF2-40B4-BE49-F238E27FC236}">
                  <a16:creationId xmlns:a16="http://schemas.microsoft.com/office/drawing/2014/main" xmlns="" id="{F748D3BE-0DAE-CCEB-9AF6-399482D0CC73}"/>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FC2F1BE2-EA13-DCD8-B09C-CD013394FE3B}"/>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trong quá trình nuôi.</a:t>
              </a:r>
              <a:endParaRPr lang="en-US" sz="4000">
                <a:solidFill>
                  <a:schemeClr val="tx1"/>
                </a:solidFill>
              </a:endParaRPr>
            </a:p>
          </p:txBody>
        </p:sp>
      </p:grpSp>
      <p:grpSp>
        <p:nvGrpSpPr>
          <p:cNvPr id="20" name="Group 19">
            <a:extLst>
              <a:ext uri="{FF2B5EF4-FFF2-40B4-BE49-F238E27FC236}">
                <a16:creationId xmlns:a16="http://schemas.microsoft.com/office/drawing/2014/main" xmlns="" id="{C56D45F1-D99F-4989-9445-5363136F9FF3}"/>
              </a:ext>
            </a:extLst>
          </p:cNvPr>
          <p:cNvGrpSpPr/>
          <p:nvPr/>
        </p:nvGrpSpPr>
        <p:grpSpPr>
          <a:xfrm>
            <a:off x="1514475" y="7672385"/>
            <a:ext cx="8077200" cy="2209800"/>
            <a:chOff x="1676400" y="3124200"/>
            <a:chExt cx="8077200" cy="2209800"/>
          </a:xfrm>
        </p:grpSpPr>
        <p:sp>
          <p:nvSpPr>
            <p:cNvPr id="21" name="Oval 20">
              <a:extLst>
                <a:ext uri="{FF2B5EF4-FFF2-40B4-BE49-F238E27FC236}">
                  <a16:creationId xmlns:a16="http://schemas.microsoft.com/office/drawing/2014/main" xmlns="" id="{30BC4D65-00AC-3FCE-9EBA-09C3A40BF8EB}"/>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4CEB1143-8DCA-69AE-D1BB-0A5F2F2B6AE0}"/>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sau khi nuôi.</a:t>
              </a:r>
              <a:endParaRPr lang="en-US" sz="4000">
                <a:solidFill>
                  <a:schemeClr val="tx1"/>
                </a:solidFill>
              </a:endParaRPr>
            </a:p>
          </p:txBody>
        </p:sp>
      </p:grpSp>
    </p:spTree>
    <p:extLst>
      <p:ext uri="{BB962C8B-B14F-4D97-AF65-F5344CB8AC3E}">
        <p14:creationId xmlns:p14="http://schemas.microsoft.com/office/powerpoint/2010/main" val="166494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up)">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7BAF87B-A7DE-DE99-08C2-F577897D48D5}"/>
              </a:ext>
            </a:extLst>
          </p:cNvPr>
          <p:cNvSpPr txBox="1"/>
          <p:nvPr/>
        </p:nvSpPr>
        <p:spPr>
          <a:xfrm>
            <a:off x="609600" y="1369756"/>
            <a:ext cx="17145000" cy="2748253"/>
          </a:xfrm>
          <a:prstGeom prst="rect">
            <a:avLst/>
          </a:prstGeom>
          <a:noFill/>
        </p:spPr>
        <p:txBody>
          <a:bodyPr wrap="square">
            <a:spAutoFit/>
          </a:bodyPr>
          <a:lstStyle/>
          <a:p>
            <a:pPr lvl="0" algn="just">
              <a:lnSpc>
                <a:spcPct val="150000"/>
              </a:lnSpc>
            </a:pP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a:t>
            </a:r>
            <a:r>
              <a:rPr lang="en-US" sz="4000" b="1" i="1">
                <a:solidFill>
                  <a:srgbClr val="C00000"/>
                </a:solidFill>
                <a:latin typeface="Arial" panose="020B0604020202020204" pitchFamily="34" charset="0"/>
                <a:cs typeface="Arial" panose="020B0604020202020204" pitchFamily="34" charset="0"/>
              </a:rPr>
              <a:t>1</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vi-VN" sz="4000">
                <a:solidFill>
                  <a:prstClr val="black"/>
                </a:solidFill>
                <a:cs typeface="Arial" panose="020B0604020202020204" pitchFamily="34" charset="0"/>
              </a:rPr>
              <a:t>Sau khi đi thực tế hướng nghiệp ở trại nuôi tôm, nhóm học sinh được giao nhiệm vụ thảo luận để viết bài thu hoạch nhóm về quản lí môi trường nuôi, sau đây là một số nhận định: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xmlns="" id="{5A0C1CBA-B5F9-7C8E-1756-34725AD68CD8}"/>
              </a:ext>
            </a:extLst>
          </p:cNvPr>
          <p:cNvSpPr/>
          <p:nvPr/>
        </p:nvSpPr>
        <p:spPr>
          <a:xfrm>
            <a:off x="571500" y="4504476"/>
            <a:ext cx="17145000" cy="22860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800">
                <a:solidFill>
                  <a:prstClr val="black"/>
                </a:solidFill>
              </a:rPr>
              <a:t>A. Trước khi sử dụng cho nuôi thủy sản, cần quan trắc một số thông số thủy lí, thủy hóa cơ bản của nguồn nước để đảm bảo chất lượng nước đạt yêu cầu.</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571500" y="7353300"/>
            <a:ext cx="17145000" cy="22860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800">
                <a:solidFill>
                  <a:prstClr val="black"/>
                </a:solidFill>
              </a:rPr>
              <a:t>B. Nước được cấp trực tiếp từ kênh mương tự nhiên vào ao nuôi không cần qua ao chứa.</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C9B651AF-6A31-909E-42DE-91BF7FAF2295}"/>
              </a:ext>
            </a:extLst>
          </p:cNvPr>
          <p:cNvSpPr txBox="1"/>
          <p:nvPr/>
        </p:nvSpPr>
        <p:spPr>
          <a:xfrm>
            <a:off x="4457700" y="472470"/>
            <a:ext cx="9372600" cy="784830"/>
          </a:xfrm>
          <a:prstGeom prst="rect">
            <a:avLst/>
          </a:prstGeom>
          <a:noFill/>
        </p:spPr>
        <p:txBody>
          <a:bodyPr wrap="square" rtlCol="0">
            <a:spAutoFit/>
          </a:bodyPr>
          <a:lstStyle/>
          <a:p>
            <a:pPr algn="ctr"/>
            <a:r>
              <a:rPr lang="en-US" sz="4500" b="1">
                <a:solidFill>
                  <a:srgbClr val="7030A0"/>
                </a:solidFill>
                <a:latin typeface="Arial" panose="020B0604020202020204" pitchFamily="34" charset="0"/>
                <a:cs typeface="Arial" panose="020B0604020202020204" pitchFamily="34" charset="0"/>
              </a:rPr>
              <a:t>CÂU HỎI ĐÚNG – SAI </a:t>
            </a:r>
          </a:p>
        </p:txBody>
      </p:sp>
      <p:sp>
        <p:nvSpPr>
          <p:cNvPr id="3" name="Freeform 2">
            <a:extLst>
              <a:ext uri="{FF2B5EF4-FFF2-40B4-BE49-F238E27FC236}">
                <a16:creationId xmlns:a16="http://schemas.microsoft.com/office/drawing/2014/main" xmlns="" id="{59C6CF24-E1B0-9B15-CAAC-0E209C85DAD2}"/>
              </a:ext>
            </a:extLst>
          </p:cNvPr>
          <p:cNvSpPr/>
          <p:nvPr/>
        </p:nvSpPr>
        <p:spPr>
          <a:xfrm>
            <a:off x="16002000" y="4887398"/>
            <a:ext cx="1876910" cy="1903078"/>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xmlns="" id="{1435E332-5727-0D83-5B5D-608AD924ECFB}"/>
              </a:ext>
            </a:extLst>
          </p:cNvPr>
          <p:cNvSpPr/>
          <p:nvPr/>
        </p:nvSpPr>
        <p:spPr>
          <a:xfrm>
            <a:off x="15781808" y="7965705"/>
            <a:ext cx="2317294" cy="1903078"/>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70269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5A0C1CBA-B5F9-7C8E-1756-34725AD68CD8}"/>
              </a:ext>
            </a:extLst>
          </p:cNvPr>
          <p:cNvSpPr/>
          <p:nvPr/>
        </p:nvSpPr>
        <p:spPr>
          <a:xfrm>
            <a:off x="571500" y="952500"/>
            <a:ext cx="17145000" cy="22860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800">
                <a:solidFill>
                  <a:prstClr val="black"/>
                </a:solidFill>
              </a:rPr>
              <a:t>C. Có thể sử dụng đồng thời hóa chất diệt khuẩn và chế phẩm sinh học đẩy nhanh quá trình gây màu nước.</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xmlns="" id="{F3C07F25-4D5E-29F3-BBF5-378ECE2216E2}"/>
              </a:ext>
            </a:extLst>
          </p:cNvPr>
          <p:cNvSpPr/>
          <p:nvPr/>
        </p:nvSpPr>
        <p:spPr>
          <a:xfrm>
            <a:off x="571500" y="4000500"/>
            <a:ext cx="17145000" cy="2286000"/>
          </a:xfrm>
          <a:prstGeom prst="roundRect">
            <a:avLst>
              <a:gd name="adj" fmla="val 11859"/>
            </a:avLst>
          </a:prstGeom>
          <a:solidFill>
            <a:schemeClr val="accent5">
              <a:lumMod val="20000"/>
              <a:lumOff val="80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800">
                <a:solidFill>
                  <a:prstClr val="black"/>
                </a:solidFill>
              </a:rPr>
              <a:t>D. Khi quản lí độ trong và màu nước ao nuôi phù hợp cũng gián tiếp quản lí được mật độ động, thực vật phù du và vi sinh vật trong nước.</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xmlns="" id="{9B1E51F9-3538-675E-7F28-09A109B9FDEF}"/>
              </a:ext>
            </a:extLst>
          </p:cNvPr>
          <p:cNvSpPr/>
          <p:nvPr/>
        </p:nvSpPr>
        <p:spPr>
          <a:xfrm>
            <a:off x="5203072" y="7439025"/>
            <a:ext cx="7881856" cy="2867025"/>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Freeform 2">
            <a:extLst>
              <a:ext uri="{FF2B5EF4-FFF2-40B4-BE49-F238E27FC236}">
                <a16:creationId xmlns:a16="http://schemas.microsoft.com/office/drawing/2014/main" xmlns="" id="{AC437941-E803-8497-546B-733C47E5561C}"/>
              </a:ext>
            </a:extLst>
          </p:cNvPr>
          <p:cNvSpPr/>
          <p:nvPr/>
        </p:nvSpPr>
        <p:spPr>
          <a:xfrm>
            <a:off x="15849600" y="4363091"/>
            <a:ext cx="1956657" cy="1983936"/>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xmlns="" id="{660A1076-E5E0-764A-8004-BBA76E63DFC8}"/>
              </a:ext>
            </a:extLst>
          </p:cNvPr>
          <p:cNvSpPr/>
          <p:nvPr/>
        </p:nvSpPr>
        <p:spPr>
          <a:xfrm>
            <a:off x="15620052" y="1103532"/>
            <a:ext cx="2415752" cy="1983936"/>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14652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4ACCA1-1FC3-E3DD-FDA3-CBB6CC913E29}"/>
              </a:ext>
            </a:extLst>
          </p:cNvPr>
          <p:cNvGrpSpPr/>
          <p:nvPr/>
        </p:nvGrpSpPr>
        <p:grpSpPr>
          <a:xfrm>
            <a:off x="563538" y="342900"/>
            <a:ext cx="17160923" cy="1839606"/>
            <a:chOff x="1219200" y="3303894"/>
            <a:chExt cx="16643446" cy="1839606"/>
          </a:xfrm>
        </p:grpSpPr>
        <p:sp>
          <p:nvSpPr>
            <p:cNvPr id="3" name="TextBox 2">
              <a:extLst>
                <a:ext uri="{FF2B5EF4-FFF2-40B4-BE49-F238E27FC236}">
                  <a16:creationId xmlns:a16="http://schemas.microsoft.com/office/drawing/2014/main" xmlns="" id="{803CE397-B4FE-4410-577B-BB273AD31BFA}"/>
                </a:ext>
              </a:extLst>
            </p:cNvPr>
            <p:cNvSpPr txBox="1"/>
            <p:nvPr/>
          </p:nvSpPr>
          <p:spPr>
            <a:xfrm>
              <a:off x="2622646" y="3303894"/>
              <a:ext cx="15240000" cy="1839606"/>
            </a:xfrm>
            <a:prstGeom prst="rect">
              <a:avLst/>
            </a:prstGeom>
            <a:noFill/>
          </p:spPr>
          <p:txBody>
            <a:bodyPr wrap="square">
              <a:spAutoFit/>
            </a:bodyPr>
            <a:lstStyle/>
            <a:p>
              <a:pPr algn="just">
                <a:lnSpc>
                  <a:spcPct val="150000"/>
                </a:lnSpc>
              </a:pPr>
              <a:r>
                <a:rPr lang="vi-VN" sz="4000" b="1" i="1">
                  <a:solidFill>
                    <a:srgbClr val="C00000"/>
                  </a:solidFill>
                </a:rPr>
                <a:t>Nêu vai trò của việc quản lí môi trường nuôi thủy sản và tóm tắt các biện pháp quản lí môi trường nuôi thủy sản.</a:t>
              </a:r>
              <a:endParaRPr lang="en-US" sz="4000" b="1" i="1">
                <a:solidFill>
                  <a:srgbClr val="C00000"/>
                </a:solidFill>
              </a:endParaRPr>
            </a:p>
          </p:txBody>
        </p:sp>
        <p:grpSp>
          <p:nvGrpSpPr>
            <p:cNvPr id="5" name="Group 4">
              <a:extLst>
                <a:ext uri="{FF2B5EF4-FFF2-40B4-BE49-F238E27FC236}">
                  <a16:creationId xmlns:a16="http://schemas.microsoft.com/office/drawing/2014/main" xmlns="" id="{B5A5B3C3-BDA4-C3AB-4D4D-9008386C9E05}"/>
                </a:ext>
              </a:extLst>
            </p:cNvPr>
            <p:cNvGrpSpPr/>
            <p:nvPr/>
          </p:nvGrpSpPr>
          <p:grpSpPr>
            <a:xfrm>
              <a:off x="1219200" y="3677335"/>
              <a:ext cx="1143000" cy="1143000"/>
              <a:chOff x="1028700" y="4610433"/>
              <a:chExt cx="824190" cy="824190"/>
            </a:xfrm>
          </p:grpSpPr>
          <p:grpSp>
            <p:nvGrpSpPr>
              <p:cNvPr id="6" name="Group 14">
                <a:extLst>
                  <a:ext uri="{FF2B5EF4-FFF2-40B4-BE49-F238E27FC236}">
                    <a16:creationId xmlns:a16="http://schemas.microsoft.com/office/drawing/2014/main" xmlns="" id="{036BA533-8DB5-C12A-83A4-8ABFE572F8BF}"/>
                  </a:ext>
                </a:extLst>
              </p:cNvPr>
              <p:cNvGrpSpPr/>
              <p:nvPr/>
            </p:nvGrpSpPr>
            <p:grpSpPr>
              <a:xfrm>
                <a:off x="1028700" y="4610433"/>
                <a:ext cx="824190" cy="824190"/>
                <a:chOff x="0" y="0"/>
                <a:chExt cx="812800" cy="812800"/>
              </a:xfrm>
            </p:grpSpPr>
            <p:sp>
              <p:nvSpPr>
                <p:cNvPr id="8" name="Freeform 15">
                  <a:extLst>
                    <a:ext uri="{FF2B5EF4-FFF2-40B4-BE49-F238E27FC236}">
                      <a16:creationId xmlns:a16="http://schemas.microsoft.com/office/drawing/2014/main" xmlns="" id="{6B87BD99-C539-4603-BB39-C159D21293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xmlns="" id="{6EEB12A3-AD33-E11B-626A-BEE65C0EB9B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26">
                <a:extLst>
                  <a:ext uri="{FF2B5EF4-FFF2-40B4-BE49-F238E27FC236}">
                    <a16:creationId xmlns:a16="http://schemas.microsoft.com/office/drawing/2014/main" xmlns="" id="{A3F00D1E-3966-89CC-F9A3-8EE551992C3F}"/>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sp>
        <p:nvSpPr>
          <p:cNvPr id="11" name="Rectangle: Rounded Corners 10">
            <a:extLst>
              <a:ext uri="{FF2B5EF4-FFF2-40B4-BE49-F238E27FC236}">
                <a16:creationId xmlns:a16="http://schemas.microsoft.com/office/drawing/2014/main" xmlns="" id="{ED7361B3-EA63-FEBE-E7EB-15326D1497E9}"/>
              </a:ext>
            </a:extLst>
          </p:cNvPr>
          <p:cNvSpPr/>
          <p:nvPr/>
        </p:nvSpPr>
        <p:spPr>
          <a:xfrm>
            <a:off x="1066800" y="2528048"/>
            <a:ext cx="16154400" cy="1055994"/>
          </a:xfrm>
          <a:prstGeom prst="roundRect">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Vai trò </a:t>
            </a:r>
            <a:r>
              <a:rPr lang="vi-VN" sz="4000" b="1">
                <a:solidFill>
                  <a:schemeClr val="tx1"/>
                </a:solidFill>
                <a:latin typeface="Arial" panose="020B0604020202020204" pitchFamily="34" charset="0"/>
                <a:cs typeface="Arial" panose="020B0604020202020204" pitchFamily="34" charset="0"/>
              </a:rPr>
              <a:t>quản lí môi trường nuôi thủy sản </a:t>
            </a:r>
            <a:endParaRPr lang="en-US" sz="4000" b="1">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E750E25B-65E0-4BCA-DB5A-B6343AAED0B5}"/>
              </a:ext>
            </a:extLst>
          </p:cNvPr>
          <p:cNvSpPr/>
          <p:nvPr/>
        </p:nvSpPr>
        <p:spPr>
          <a:xfrm>
            <a:off x="1066800" y="4152900"/>
            <a:ext cx="7543800" cy="25908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Duy trì điều kiện sống ổn định, phù hợp cho động vật thủy sinh sinh trưởng và phát triển.</a:t>
            </a:r>
            <a:endParaRPr lang="en-US" sz="3800">
              <a:solidFill>
                <a:schemeClr val="tx1"/>
              </a:solidFill>
            </a:endParaRPr>
          </a:p>
        </p:txBody>
      </p:sp>
      <p:sp>
        <p:nvSpPr>
          <p:cNvPr id="13" name="Rectangle: Rounded Corners 12">
            <a:extLst>
              <a:ext uri="{FF2B5EF4-FFF2-40B4-BE49-F238E27FC236}">
                <a16:creationId xmlns:a16="http://schemas.microsoft.com/office/drawing/2014/main" xmlns="" id="{F4919599-7262-BE72-B32C-DE471DDDD052}"/>
              </a:ext>
            </a:extLst>
          </p:cNvPr>
          <p:cNvSpPr/>
          <p:nvPr/>
        </p:nvSpPr>
        <p:spPr>
          <a:xfrm>
            <a:off x="9677400" y="4152900"/>
            <a:ext cx="7543800" cy="25908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Giảm chi phí xử lí ô nhiễm trong nuôi thủy sản.</a:t>
            </a:r>
            <a:endParaRPr lang="en-US" sz="3800">
              <a:solidFill>
                <a:schemeClr val="tx1"/>
              </a:solidFill>
            </a:endParaRPr>
          </a:p>
        </p:txBody>
      </p:sp>
      <p:sp>
        <p:nvSpPr>
          <p:cNvPr id="14" name="Rectangle: Rounded Corners 13">
            <a:extLst>
              <a:ext uri="{FF2B5EF4-FFF2-40B4-BE49-F238E27FC236}">
                <a16:creationId xmlns:a16="http://schemas.microsoft.com/office/drawing/2014/main" xmlns="" id="{3A0B1238-8395-C9E5-D501-DAB8AEA0A769}"/>
              </a:ext>
            </a:extLst>
          </p:cNvPr>
          <p:cNvSpPr/>
          <p:nvPr/>
        </p:nvSpPr>
        <p:spPr>
          <a:xfrm>
            <a:off x="1066800" y="7277100"/>
            <a:ext cx="7543800" cy="25908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Ngăn ngừa sự phát sinh ô nhiễm môi trường trên diện rộng.</a:t>
            </a:r>
            <a:endParaRPr lang="en-US" sz="3800">
              <a:solidFill>
                <a:schemeClr val="tx1"/>
              </a:solidFill>
            </a:endParaRPr>
          </a:p>
        </p:txBody>
      </p:sp>
      <p:sp>
        <p:nvSpPr>
          <p:cNvPr id="15" name="Rectangle: Rounded Corners 14">
            <a:extLst>
              <a:ext uri="{FF2B5EF4-FFF2-40B4-BE49-F238E27FC236}">
                <a16:creationId xmlns:a16="http://schemas.microsoft.com/office/drawing/2014/main" xmlns="" id="{A018DC79-CCDA-C67A-31A9-4BAA5E37F24C}"/>
              </a:ext>
            </a:extLst>
          </p:cNvPr>
          <p:cNvSpPr/>
          <p:nvPr/>
        </p:nvSpPr>
        <p:spPr>
          <a:xfrm>
            <a:off x="9677400" y="7277100"/>
            <a:ext cx="7543800" cy="2590800"/>
          </a:xfrm>
          <a:prstGeom prst="roundRect">
            <a:avLst>
              <a:gd name="adj" fmla="val 8688"/>
            </a:avLst>
          </a:prstGeom>
          <a:solidFill>
            <a:schemeClr val="bg1"/>
          </a:solidFill>
          <a:ln w="38100">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Hạn chế các tác động xấu đến sức khỏe con người.</a:t>
            </a:r>
            <a:endParaRPr lang="en-US" sz="3800">
              <a:solidFill>
                <a:schemeClr val="tx1"/>
              </a:solidFill>
            </a:endParaRPr>
          </a:p>
        </p:txBody>
      </p:sp>
    </p:spTree>
    <p:extLst>
      <p:ext uri="{BB962C8B-B14F-4D97-AF65-F5344CB8AC3E}">
        <p14:creationId xmlns:p14="http://schemas.microsoft.com/office/powerpoint/2010/main" val="3746695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C908D19-2ED2-03D2-DE28-C1473EAD1AE0}"/>
              </a:ext>
            </a:extLst>
          </p:cNvPr>
          <p:cNvSpPr/>
          <p:nvPr/>
        </p:nvSpPr>
        <p:spPr>
          <a:xfrm>
            <a:off x="1023937" y="416376"/>
            <a:ext cx="16154400" cy="968826"/>
          </a:xfrm>
          <a:prstGeom prst="roundRect">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Các biện pháp quản lí môi trường thủy sản</a:t>
            </a:r>
          </a:p>
        </p:txBody>
      </p:sp>
      <p:grpSp>
        <p:nvGrpSpPr>
          <p:cNvPr id="16" name="Group 15">
            <a:extLst>
              <a:ext uri="{FF2B5EF4-FFF2-40B4-BE49-F238E27FC236}">
                <a16:creationId xmlns:a16="http://schemas.microsoft.com/office/drawing/2014/main" xmlns="" id="{67335C54-2C0F-03F0-B03D-9F6A3D31A8FD}"/>
              </a:ext>
            </a:extLst>
          </p:cNvPr>
          <p:cNvGrpSpPr/>
          <p:nvPr/>
        </p:nvGrpSpPr>
        <p:grpSpPr>
          <a:xfrm>
            <a:off x="457200" y="1861451"/>
            <a:ext cx="8077200" cy="2209800"/>
            <a:chOff x="1676400" y="3124200"/>
            <a:chExt cx="8077200" cy="2209800"/>
          </a:xfrm>
        </p:grpSpPr>
        <p:sp>
          <p:nvSpPr>
            <p:cNvPr id="17" name="Oval 16">
              <a:extLst>
                <a:ext uri="{FF2B5EF4-FFF2-40B4-BE49-F238E27FC236}">
                  <a16:creationId xmlns:a16="http://schemas.microsoft.com/office/drawing/2014/main" xmlns="" id="{392B7D5C-F3BF-D45D-81C5-D06A69FE2A46}"/>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10EE3245-F743-C08F-CCEC-CE77C3C8FCEA}"/>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trước khi nuôi.</a:t>
              </a:r>
              <a:endParaRPr lang="en-US" sz="4000">
                <a:solidFill>
                  <a:schemeClr val="tx1"/>
                </a:solidFill>
              </a:endParaRPr>
            </a:p>
          </p:txBody>
        </p:sp>
      </p:grpSp>
      <p:grpSp>
        <p:nvGrpSpPr>
          <p:cNvPr id="19" name="Group 18">
            <a:extLst>
              <a:ext uri="{FF2B5EF4-FFF2-40B4-BE49-F238E27FC236}">
                <a16:creationId xmlns:a16="http://schemas.microsoft.com/office/drawing/2014/main" xmlns="" id="{6DCBB316-66E2-9ABC-1EC3-27369285D729}"/>
              </a:ext>
            </a:extLst>
          </p:cNvPr>
          <p:cNvGrpSpPr/>
          <p:nvPr/>
        </p:nvGrpSpPr>
        <p:grpSpPr>
          <a:xfrm>
            <a:off x="466725" y="4810468"/>
            <a:ext cx="8077200" cy="2209800"/>
            <a:chOff x="1676400" y="3124200"/>
            <a:chExt cx="8077200" cy="2209800"/>
          </a:xfrm>
        </p:grpSpPr>
        <p:sp>
          <p:nvSpPr>
            <p:cNvPr id="20" name="Oval 19">
              <a:extLst>
                <a:ext uri="{FF2B5EF4-FFF2-40B4-BE49-F238E27FC236}">
                  <a16:creationId xmlns:a16="http://schemas.microsoft.com/office/drawing/2014/main" xmlns="" id="{7A795293-07FF-4882-B446-C582E4B958E3}"/>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58FF9F6B-E7C0-6B81-A41D-19046DEB6B0F}"/>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trong quá trình nuôi.</a:t>
              </a:r>
              <a:endParaRPr lang="en-US" sz="4000">
                <a:solidFill>
                  <a:schemeClr val="tx1"/>
                </a:solidFill>
              </a:endParaRPr>
            </a:p>
          </p:txBody>
        </p:sp>
      </p:grpSp>
      <p:grpSp>
        <p:nvGrpSpPr>
          <p:cNvPr id="22" name="Group 21">
            <a:extLst>
              <a:ext uri="{FF2B5EF4-FFF2-40B4-BE49-F238E27FC236}">
                <a16:creationId xmlns:a16="http://schemas.microsoft.com/office/drawing/2014/main" xmlns="" id="{282844F0-E491-15DC-0652-9A5F3BFEFB7C}"/>
              </a:ext>
            </a:extLst>
          </p:cNvPr>
          <p:cNvGrpSpPr/>
          <p:nvPr/>
        </p:nvGrpSpPr>
        <p:grpSpPr>
          <a:xfrm>
            <a:off x="466725" y="7660824"/>
            <a:ext cx="8077200" cy="2209800"/>
            <a:chOff x="1676400" y="3124200"/>
            <a:chExt cx="8077200" cy="2209800"/>
          </a:xfrm>
        </p:grpSpPr>
        <p:sp>
          <p:nvSpPr>
            <p:cNvPr id="23" name="Oval 22">
              <a:extLst>
                <a:ext uri="{FF2B5EF4-FFF2-40B4-BE49-F238E27FC236}">
                  <a16:creationId xmlns:a16="http://schemas.microsoft.com/office/drawing/2014/main" xmlns="" id="{8A084300-453E-58B5-4700-91552E5A381C}"/>
                </a:ext>
              </a:extLst>
            </p:cNvPr>
            <p:cNvSpPr/>
            <p:nvPr/>
          </p:nvSpPr>
          <p:spPr>
            <a:xfrm>
              <a:off x="1676400" y="3924300"/>
              <a:ext cx="609600" cy="6096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xmlns="" id="{92FA542B-8C35-8354-691C-E9D8498EB412}"/>
                </a:ext>
              </a:extLst>
            </p:cNvPr>
            <p:cNvSpPr/>
            <p:nvPr/>
          </p:nvSpPr>
          <p:spPr>
            <a:xfrm>
              <a:off x="2743200" y="3124200"/>
              <a:ext cx="7010400" cy="2209800"/>
            </a:xfrm>
            <a:prstGeom prst="roundRect">
              <a:avLst>
                <a:gd name="adj" fmla="val 12917"/>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Quản lí nguồn nước sau khi nuôi.</a:t>
              </a:r>
              <a:endParaRPr lang="en-US" sz="4000">
                <a:solidFill>
                  <a:schemeClr val="tx1"/>
                </a:solidFill>
              </a:endParaRPr>
            </a:p>
          </p:txBody>
        </p:sp>
      </p:grpSp>
      <p:grpSp>
        <p:nvGrpSpPr>
          <p:cNvPr id="28" name="Group 27">
            <a:extLst>
              <a:ext uri="{FF2B5EF4-FFF2-40B4-BE49-F238E27FC236}">
                <a16:creationId xmlns:a16="http://schemas.microsoft.com/office/drawing/2014/main" xmlns="" id="{5BED89DC-C609-FD87-009B-38E850DB7677}"/>
              </a:ext>
            </a:extLst>
          </p:cNvPr>
          <p:cNvGrpSpPr/>
          <p:nvPr/>
        </p:nvGrpSpPr>
        <p:grpSpPr>
          <a:xfrm>
            <a:off x="8882062" y="1539639"/>
            <a:ext cx="8720140" cy="2762936"/>
            <a:chOff x="8882062" y="1930850"/>
            <a:chExt cx="8720140" cy="2762936"/>
          </a:xfrm>
        </p:grpSpPr>
        <p:sp>
          <p:nvSpPr>
            <p:cNvPr id="25" name="Arrow: Right 24">
              <a:extLst>
                <a:ext uri="{FF2B5EF4-FFF2-40B4-BE49-F238E27FC236}">
                  <a16:creationId xmlns:a16="http://schemas.microsoft.com/office/drawing/2014/main" xmlns="" id="{71F40443-5C7C-69C7-036E-004029A0B462}"/>
                </a:ext>
              </a:extLst>
            </p:cNvPr>
            <p:cNvSpPr/>
            <p:nvPr/>
          </p:nvSpPr>
          <p:spPr>
            <a:xfrm>
              <a:off x="8882062" y="2997993"/>
              <a:ext cx="533400" cy="71913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D8435119-9ED5-7410-6BC4-C7DEC92B6485}"/>
                </a:ext>
              </a:extLst>
            </p:cNvPr>
            <p:cNvSpPr txBox="1"/>
            <p:nvPr/>
          </p:nvSpPr>
          <p:spPr>
            <a:xfrm>
              <a:off x="9753602" y="1930850"/>
              <a:ext cx="7848600" cy="2762936"/>
            </a:xfrm>
            <a:prstGeom prst="rect">
              <a:avLst/>
            </a:prstGeom>
            <a:noFill/>
          </p:spPr>
          <p:txBody>
            <a:bodyPr wrap="square">
              <a:spAutoFit/>
            </a:bodyPr>
            <a:lstStyle/>
            <a:p>
              <a:pPr algn="just">
                <a:lnSpc>
                  <a:spcPct val="150000"/>
                </a:lnSpc>
              </a:pPr>
              <a:r>
                <a:rPr lang="vi-VN" sz="4000" i="1"/>
                <a:t>Nguồn nước cần phải được kiểm tra, đánh giá và xử lí các chỉ số an toàn. </a:t>
              </a:r>
              <a:endParaRPr lang="en-US" sz="4000" i="1"/>
            </a:p>
          </p:txBody>
        </p:sp>
      </p:grpSp>
      <p:grpSp>
        <p:nvGrpSpPr>
          <p:cNvPr id="29" name="Group 28">
            <a:extLst>
              <a:ext uri="{FF2B5EF4-FFF2-40B4-BE49-F238E27FC236}">
                <a16:creationId xmlns:a16="http://schemas.microsoft.com/office/drawing/2014/main" xmlns="" id="{FA356475-4036-95D5-6CD5-2B0E3D78CC74}"/>
              </a:ext>
            </a:extLst>
          </p:cNvPr>
          <p:cNvGrpSpPr/>
          <p:nvPr/>
        </p:nvGrpSpPr>
        <p:grpSpPr>
          <a:xfrm>
            <a:off x="8882062" y="4533900"/>
            <a:ext cx="8720140" cy="2762936"/>
            <a:chOff x="8882062" y="1930850"/>
            <a:chExt cx="8720140" cy="2762936"/>
          </a:xfrm>
        </p:grpSpPr>
        <p:sp>
          <p:nvSpPr>
            <p:cNvPr id="30" name="Arrow: Right 29">
              <a:extLst>
                <a:ext uri="{FF2B5EF4-FFF2-40B4-BE49-F238E27FC236}">
                  <a16:creationId xmlns:a16="http://schemas.microsoft.com/office/drawing/2014/main" xmlns="" id="{1E2149B7-DD72-557E-5A2C-2A5E44FE4B44}"/>
                </a:ext>
              </a:extLst>
            </p:cNvPr>
            <p:cNvSpPr/>
            <p:nvPr/>
          </p:nvSpPr>
          <p:spPr>
            <a:xfrm>
              <a:off x="8882062" y="2997993"/>
              <a:ext cx="533400" cy="71913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75635F1D-3B4C-564F-36C8-C8E990D4AE17}"/>
                </a:ext>
              </a:extLst>
            </p:cNvPr>
            <p:cNvSpPr txBox="1"/>
            <p:nvPr/>
          </p:nvSpPr>
          <p:spPr>
            <a:xfrm>
              <a:off x="9753602" y="1930850"/>
              <a:ext cx="7848600" cy="2762936"/>
            </a:xfrm>
            <a:prstGeom prst="rect">
              <a:avLst/>
            </a:prstGeom>
            <a:noFill/>
          </p:spPr>
          <p:txBody>
            <a:bodyPr wrap="square">
              <a:spAutoFit/>
            </a:bodyPr>
            <a:lstStyle/>
            <a:p>
              <a:pPr algn="just">
                <a:lnSpc>
                  <a:spcPct val="150000"/>
                </a:lnSpc>
              </a:pPr>
              <a:r>
                <a:rPr lang="vi-VN" sz="4000" i="1"/>
                <a:t>Quản lí các yếu tố thủy lí, thủy hóa, thủy sinh, quản lí chất thải nuôi thủy sản. </a:t>
              </a:r>
              <a:endParaRPr lang="en-US" sz="4000" i="1"/>
            </a:p>
          </p:txBody>
        </p:sp>
      </p:grpSp>
      <p:grpSp>
        <p:nvGrpSpPr>
          <p:cNvPr id="32" name="Group 31">
            <a:extLst>
              <a:ext uri="{FF2B5EF4-FFF2-40B4-BE49-F238E27FC236}">
                <a16:creationId xmlns:a16="http://schemas.microsoft.com/office/drawing/2014/main" xmlns="" id="{BC44809A-61D6-A460-C76B-3E56D489DB86}"/>
              </a:ext>
            </a:extLst>
          </p:cNvPr>
          <p:cNvGrpSpPr/>
          <p:nvPr/>
        </p:nvGrpSpPr>
        <p:grpSpPr>
          <a:xfrm>
            <a:off x="9001125" y="7801757"/>
            <a:ext cx="8720140" cy="1843582"/>
            <a:chOff x="8882062" y="2435771"/>
            <a:chExt cx="8720140" cy="1843582"/>
          </a:xfrm>
        </p:grpSpPr>
        <p:sp>
          <p:nvSpPr>
            <p:cNvPr id="33" name="Arrow: Right 32">
              <a:extLst>
                <a:ext uri="{FF2B5EF4-FFF2-40B4-BE49-F238E27FC236}">
                  <a16:creationId xmlns:a16="http://schemas.microsoft.com/office/drawing/2014/main" xmlns="" id="{73810CCB-B11E-3772-CBC1-16627CFC660A}"/>
                </a:ext>
              </a:extLst>
            </p:cNvPr>
            <p:cNvSpPr/>
            <p:nvPr/>
          </p:nvSpPr>
          <p:spPr>
            <a:xfrm>
              <a:off x="8882062" y="2997993"/>
              <a:ext cx="533400" cy="719138"/>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75C9C2A7-FAA1-DE21-E20A-597EBE8CCED0}"/>
                </a:ext>
              </a:extLst>
            </p:cNvPr>
            <p:cNvSpPr txBox="1"/>
            <p:nvPr/>
          </p:nvSpPr>
          <p:spPr>
            <a:xfrm>
              <a:off x="9753602" y="2435771"/>
              <a:ext cx="7848600" cy="1843582"/>
            </a:xfrm>
            <a:prstGeom prst="rect">
              <a:avLst/>
            </a:prstGeom>
            <a:noFill/>
          </p:spPr>
          <p:txBody>
            <a:bodyPr wrap="square">
              <a:spAutoFit/>
            </a:bodyPr>
            <a:lstStyle/>
            <a:p>
              <a:pPr algn="just">
                <a:lnSpc>
                  <a:spcPct val="150000"/>
                </a:lnSpc>
              </a:pPr>
              <a:r>
                <a:rPr lang="en-US" sz="4000" i="1">
                  <a:latin typeface="Arial" panose="020B0604020202020204" pitchFamily="34" charset="0"/>
                  <a:cs typeface="Arial" panose="020B0604020202020204" pitchFamily="34" charset="0"/>
                </a:rPr>
                <a:t>Nước thải, nước sau nuôi cần phải được xử lí trước khi xả thải.</a:t>
              </a:r>
            </a:p>
          </p:txBody>
        </p:sp>
      </p:grpSp>
    </p:spTree>
    <p:extLst>
      <p:ext uri="{BB962C8B-B14F-4D97-AF65-F5344CB8AC3E}">
        <p14:creationId xmlns:p14="http://schemas.microsoft.com/office/powerpoint/2010/main" val="401672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EA244FE-28C1-71FF-32C0-4C0AF2839533}"/>
              </a:ext>
            </a:extLst>
          </p:cNvPr>
          <p:cNvSpPr txBox="1"/>
          <p:nvPr/>
        </p:nvSpPr>
        <p:spPr>
          <a:xfrm>
            <a:off x="4076700" y="419100"/>
            <a:ext cx="101346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VẬN DỤNG </a:t>
            </a:r>
          </a:p>
        </p:txBody>
      </p:sp>
      <p:grpSp>
        <p:nvGrpSpPr>
          <p:cNvPr id="8" name="Group 7">
            <a:extLst>
              <a:ext uri="{FF2B5EF4-FFF2-40B4-BE49-F238E27FC236}">
                <a16:creationId xmlns:a16="http://schemas.microsoft.com/office/drawing/2014/main" xmlns="" id="{2E14429D-A2EC-0FD6-3AF9-28A13DED70AE}"/>
              </a:ext>
            </a:extLst>
          </p:cNvPr>
          <p:cNvGrpSpPr/>
          <p:nvPr/>
        </p:nvGrpSpPr>
        <p:grpSpPr>
          <a:xfrm>
            <a:off x="609600" y="1588651"/>
            <a:ext cx="8229600" cy="8269557"/>
            <a:chOff x="885825" y="1598343"/>
            <a:chExt cx="8229600" cy="8269557"/>
          </a:xfrm>
        </p:grpSpPr>
        <p:sp>
          <p:nvSpPr>
            <p:cNvPr id="6" name="Rectangle: Rounded Corners 5">
              <a:extLst>
                <a:ext uri="{FF2B5EF4-FFF2-40B4-BE49-F238E27FC236}">
                  <a16:creationId xmlns:a16="http://schemas.microsoft.com/office/drawing/2014/main" xmlns="" id="{23DA46A6-3EEE-7A08-8DDE-99AAE8A98A88}"/>
                </a:ext>
              </a:extLst>
            </p:cNvPr>
            <p:cNvSpPr/>
            <p:nvPr/>
          </p:nvSpPr>
          <p:spPr>
            <a:xfrm>
              <a:off x="885825" y="2705100"/>
              <a:ext cx="8229600" cy="7162800"/>
            </a:xfrm>
            <a:prstGeom prst="roundRect">
              <a:avLst>
                <a:gd name="adj" fmla="val 7443"/>
              </a:avLst>
            </a:prstGeom>
            <a:solidFill>
              <a:srgbClr val="DDEBEC"/>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1E25BDDA-08CF-7021-3205-91C28BC6702F}"/>
                </a:ext>
              </a:extLst>
            </p:cNvPr>
            <p:cNvSpPr txBox="1"/>
            <p:nvPr/>
          </p:nvSpPr>
          <p:spPr>
            <a:xfrm>
              <a:off x="1114425" y="3413370"/>
              <a:ext cx="7772400" cy="6212983"/>
            </a:xfrm>
            <a:prstGeom prst="rect">
              <a:avLst/>
            </a:prstGeom>
            <a:noFill/>
          </p:spPr>
          <p:txBody>
            <a:bodyPr wrap="square">
              <a:spAutoFit/>
            </a:bodyPr>
            <a:lstStyle/>
            <a:p>
              <a:pPr algn="ctr">
                <a:lnSpc>
                  <a:spcPct val="150000"/>
                </a:lnSpc>
              </a:pPr>
              <a:r>
                <a:rPr lang="en-US" sz="4500" b="1">
                  <a:solidFill>
                    <a:srgbClr val="C00000"/>
                  </a:solidFill>
                  <a:latin typeface="Arial" panose="020B0604020202020204" pitchFamily="34" charset="0"/>
                  <a:cs typeface="Arial" panose="020B0604020202020204" pitchFamily="34" charset="0"/>
                </a:rPr>
                <a:t>NHIỆM VỤ</a:t>
              </a:r>
            </a:p>
            <a:p>
              <a:pPr algn="just">
                <a:lnSpc>
                  <a:spcPct val="150000"/>
                </a:lnSpc>
              </a:pPr>
              <a:r>
                <a:rPr lang="vi-VN" sz="4500"/>
                <a:t>Sử dụng internet, sách, báo,… để tìm hiểu về việc quản lí môi trường nuôi một loài thủy sản phổ biến ở địa phương em.</a:t>
              </a:r>
              <a:endParaRPr lang="en-US" sz="4500"/>
            </a:p>
          </p:txBody>
        </p:sp>
        <p:sp>
          <p:nvSpPr>
            <p:cNvPr id="7" name="Freeform 7">
              <a:extLst>
                <a:ext uri="{FF2B5EF4-FFF2-40B4-BE49-F238E27FC236}">
                  <a16:creationId xmlns:a16="http://schemas.microsoft.com/office/drawing/2014/main" xmlns="" id="{77975297-E9CD-9EB1-B810-5415EFC993E4}"/>
                </a:ext>
              </a:extLst>
            </p:cNvPr>
            <p:cNvSpPr/>
            <p:nvPr/>
          </p:nvSpPr>
          <p:spPr>
            <a:xfrm>
              <a:off x="3733800" y="1598343"/>
              <a:ext cx="2343150" cy="171635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12">
            <a:extLst>
              <a:ext uri="{FF2B5EF4-FFF2-40B4-BE49-F238E27FC236}">
                <a16:creationId xmlns:a16="http://schemas.microsoft.com/office/drawing/2014/main" xmlns="" id="{B94A12C7-1748-19D9-A150-741E4E535718}"/>
              </a:ext>
            </a:extLst>
          </p:cNvPr>
          <p:cNvSpPr/>
          <p:nvPr/>
        </p:nvSpPr>
        <p:spPr>
          <a:xfrm>
            <a:off x="9223732" y="2057400"/>
            <a:ext cx="9064268" cy="8229600"/>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21899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9227CF8A-7325-2080-FA5E-D530F4EE557C}"/>
              </a:ext>
            </a:extLst>
          </p:cNvPr>
          <p:cNvSpPr/>
          <p:nvPr/>
        </p:nvSpPr>
        <p:spPr>
          <a:xfrm flipH="1">
            <a:off x="-555431" y="6692512"/>
            <a:ext cx="19398862" cy="5043704"/>
          </a:xfrm>
          <a:custGeom>
            <a:avLst/>
            <a:gdLst/>
            <a:ahLst/>
            <a:cxnLst/>
            <a:rect l="l" t="t" r="r" b="b"/>
            <a:pathLst>
              <a:path w="19398862" h="5043704">
                <a:moveTo>
                  <a:pt x="19398862" y="0"/>
                </a:moveTo>
                <a:lnTo>
                  <a:pt x="0" y="0"/>
                </a:lnTo>
                <a:lnTo>
                  <a:pt x="0" y="5043704"/>
                </a:lnTo>
                <a:lnTo>
                  <a:pt x="19398862" y="5043704"/>
                </a:lnTo>
                <a:lnTo>
                  <a:pt x="19398862" y="0"/>
                </a:lnTo>
                <a:close/>
              </a:path>
            </a:pathLst>
          </a:custGeom>
          <a:blipFill>
            <a:blip r:embed="rId2"/>
            <a:stretch>
              <a:fillRect/>
            </a:stretch>
          </a:blipFill>
        </p:spPr>
      </p:sp>
      <p:sp>
        <p:nvSpPr>
          <p:cNvPr id="4" name="Freeform 3">
            <a:extLst>
              <a:ext uri="{FF2B5EF4-FFF2-40B4-BE49-F238E27FC236}">
                <a16:creationId xmlns:a16="http://schemas.microsoft.com/office/drawing/2014/main" xmlns="" id="{02EDA793-76F0-ECE2-9A7C-EF1D05FF0CD7}"/>
              </a:ext>
            </a:extLst>
          </p:cNvPr>
          <p:cNvSpPr/>
          <p:nvPr/>
        </p:nvSpPr>
        <p:spPr>
          <a:xfrm>
            <a:off x="304800" y="6727981"/>
            <a:ext cx="1244265" cy="2079342"/>
          </a:xfrm>
          <a:custGeom>
            <a:avLst/>
            <a:gdLst/>
            <a:ahLst/>
            <a:cxnLst/>
            <a:rect l="l" t="t" r="r" b="b"/>
            <a:pathLst>
              <a:path w="1244265" h="2079342">
                <a:moveTo>
                  <a:pt x="0" y="0"/>
                </a:moveTo>
                <a:lnTo>
                  <a:pt x="1244265" y="0"/>
                </a:lnTo>
                <a:lnTo>
                  <a:pt x="1244265" y="2079342"/>
                </a:lnTo>
                <a:lnTo>
                  <a:pt x="0" y="20793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10" name="Freeform 5">
            <a:extLst>
              <a:ext uri="{FF2B5EF4-FFF2-40B4-BE49-F238E27FC236}">
                <a16:creationId xmlns:a16="http://schemas.microsoft.com/office/drawing/2014/main" xmlns="" id="{5DEC5971-2FD0-7259-9C0B-5C9B91214785}"/>
              </a:ext>
            </a:extLst>
          </p:cNvPr>
          <p:cNvSpPr/>
          <p:nvPr/>
        </p:nvSpPr>
        <p:spPr>
          <a:xfrm rot="883471">
            <a:off x="-639162" y="405322"/>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6">
            <a:extLst>
              <a:ext uri="{FF2B5EF4-FFF2-40B4-BE49-F238E27FC236}">
                <a16:creationId xmlns:a16="http://schemas.microsoft.com/office/drawing/2014/main" xmlns="" id="{7864D6DA-25F5-2038-EE3A-69FF40433AAD}"/>
              </a:ext>
            </a:extLst>
          </p:cNvPr>
          <p:cNvSpPr/>
          <p:nvPr/>
        </p:nvSpPr>
        <p:spPr>
          <a:xfrm>
            <a:off x="16840200" y="6438900"/>
            <a:ext cx="954002" cy="1594271"/>
          </a:xfrm>
          <a:custGeom>
            <a:avLst/>
            <a:gdLst/>
            <a:ahLst/>
            <a:cxnLst/>
            <a:rect l="l" t="t" r="r" b="b"/>
            <a:pathLst>
              <a:path w="954002" h="1594271">
                <a:moveTo>
                  <a:pt x="0" y="0"/>
                </a:moveTo>
                <a:lnTo>
                  <a:pt x="954002" y="0"/>
                </a:lnTo>
                <a:lnTo>
                  <a:pt x="954002" y="1594271"/>
                </a:lnTo>
                <a:lnTo>
                  <a:pt x="0" y="15942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12" name="Freeform 5">
            <a:extLst>
              <a:ext uri="{FF2B5EF4-FFF2-40B4-BE49-F238E27FC236}">
                <a16:creationId xmlns:a16="http://schemas.microsoft.com/office/drawing/2014/main" xmlns="" id="{9ADA6C43-2643-935A-AE21-3047C7E6D114}"/>
              </a:ext>
            </a:extLst>
          </p:cNvPr>
          <p:cNvSpPr/>
          <p:nvPr/>
        </p:nvSpPr>
        <p:spPr>
          <a:xfrm rot="883471">
            <a:off x="17648839" y="2127320"/>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TextBox 12">
            <a:extLst>
              <a:ext uri="{FF2B5EF4-FFF2-40B4-BE49-F238E27FC236}">
                <a16:creationId xmlns:a16="http://schemas.microsoft.com/office/drawing/2014/main" xmlns="" id="{7FE90F38-033D-3730-682E-D20A0C306402}"/>
              </a:ext>
            </a:extLst>
          </p:cNvPr>
          <p:cNvSpPr txBox="1"/>
          <p:nvPr/>
        </p:nvSpPr>
        <p:spPr>
          <a:xfrm>
            <a:off x="3581400" y="773549"/>
            <a:ext cx="11125200" cy="1169551"/>
          </a:xfrm>
          <a:prstGeom prst="rect">
            <a:avLst/>
          </a:prstGeom>
          <a:noFill/>
        </p:spPr>
        <p:txBody>
          <a:bodyPr wrap="square" rtlCol="0">
            <a:spAutoFit/>
          </a:bodyPr>
          <a:lstStyle/>
          <a:p>
            <a:pPr algn="ctr"/>
            <a:r>
              <a:rPr lang="en-US" sz="7000" b="1">
                <a:solidFill>
                  <a:schemeClr val="accent4">
                    <a:lumMod val="75000"/>
                  </a:schemeClr>
                </a:solidFill>
                <a:latin typeface="Arial" panose="020B0604020202020204" pitchFamily="34" charset="0"/>
                <a:cs typeface="Arial" panose="020B0604020202020204" pitchFamily="34" charset="0"/>
              </a:rPr>
              <a:t>HƯỚNG DẪN VỀ NHÀ </a:t>
            </a:r>
          </a:p>
        </p:txBody>
      </p:sp>
      <p:grpSp>
        <p:nvGrpSpPr>
          <p:cNvPr id="16" name="Group 15">
            <a:extLst>
              <a:ext uri="{FF2B5EF4-FFF2-40B4-BE49-F238E27FC236}">
                <a16:creationId xmlns:a16="http://schemas.microsoft.com/office/drawing/2014/main" xmlns="" id="{7A12ED0D-57DE-A7BD-B35B-68665A6FBCBB}"/>
              </a:ext>
            </a:extLst>
          </p:cNvPr>
          <p:cNvGrpSpPr/>
          <p:nvPr/>
        </p:nvGrpSpPr>
        <p:grpSpPr>
          <a:xfrm>
            <a:off x="2514600" y="2682026"/>
            <a:ext cx="12344400" cy="1824923"/>
            <a:chOff x="3429000" y="2237308"/>
            <a:chExt cx="12344400" cy="1824923"/>
          </a:xfrm>
        </p:grpSpPr>
        <p:sp>
          <p:nvSpPr>
            <p:cNvPr id="14" name="Freeform 6">
              <a:extLst>
                <a:ext uri="{FF2B5EF4-FFF2-40B4-BE49-F238E27FC236}">
                  <a16:creationId xmlns:a16="http://schemas.microsoft.com/office/drawing/2014/main" xmlns="" id="{B57DC2C4-2F0A-0346-0AC8-68490D64E8FE}"/>
                </a:ext>
              </a:extLst>
            </p:cNvPr>
            <p:cNvSpPr/>
            <p:nvPr/>
          </p:nvSpPr>
          <p:spPr>
            <a:xfrm>
              <a:off x="3429000" y="2705099"/>
              <a:ext cx="1162540" cy="889343"/>
            </a:xfrm>
            <a:custGeom>
              <a:avLst/>
              <a:gdLst/>
              <a:ahLst/>
              <a:cxnLst/>
              <a:rect l="l" t="t" r="r" b="b"/>
              <a:pathLst>
                <a:path w="1658154" h="1268488">
                  <a:moveTo>
                    <a:pt x="0" y="0"/>
                  </a:moveTo>
                  <a:lnTo>
                    <a:pt x="1658154" y="0"/>
                  </a:lnTo>
                  <a:lnTo>
                    <a:pt x="1658154" y="1268488"/>
                  </a:lnTo>
                  <a:lnTo>
                    <a:pt x="0" y="1268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4">
              <a:extLst>
                <a:ext uri="{FF2B5EF4-FFF2-40B4-BE49-F238E27FC236}">
                  <a16:creationId xmlns:a16="http://schemas.microsoft.com/office/drawing/2014/main" xmlns="" id="{8EFB6F43-ECF5-D716-B6EB-D8348FF696F7}"/>
                </a:ext>
              </a:extLst>
            </p:cNvPr>
            <p:cNvSpPr txBox="1"/>
            <p:nvPr/>
          </p:nvSpPr>
          <p:spPr>
            <a:xfrm>
              <a:off x="5181600" y="2237308"/>
              <a:ext cx="105918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Ôn tập lại nội dung chính của bài học ngày hôm nay. </a:t>
              </a:r>
            </a:p>
          </p:txBody>
        </p:sp>
      </p:grpSp>
      <p:grpSp>
        <p:nvGrpSpPr>
          <p:cNvPr id="17" name="Group 16">
            <a:extLst>
              <a:ext uri="{FF2B5EF4-FFF2-40B4-BE49-F238E27FC236}">
                <a16:creationId xmlns:a16="http://schemas.microsoft.com/office/drawing/2014/main" xmlns="" id="{79BBE46C-5674-63EC-324F-3F59995B33B3}"/>
              </a:ext>
            </a:extLst>
          </p:cNvPr>
          <p:cNvGrpSpPr/>
          <p:nvPr/>
        </p:nvGrpSpPr>
        <p:grpSpPr>
          <a:xfrm>
            <a:off x="2514600" y="4760561"/>
            <a:ext cx="12344400" cy="1824923"/>
            <a:chOff x="3429000" y="2237308"/>
            <a:chExt cx="12344400" cy="1824923"/>
          </a:xfrm>
        </p:grpSpPr>
        <p:sp>
          <p:nvSpPr>
            <p:cNvPr id="18" name="Freeform 6">
              <a:extLst>
                <a:ext uri="{FF2B5EF4-FFF2-40B4-BE49-F238E27FC236}">
                  <a16:creationId xmlns:a16="http://schemas.microsoft.com/office/drawing/2014/main" xmlns="" id="{6A160EB7-8FC0-73FE-C869-7FB12100466B}"/>
                </a:ext>
              </a:extLst>
            </p:cNvPr>
            <p:cNvSpPr/>
            <p:nvPr/>
          </p:nvSpPr>
          <p:spPr>
            <a:xfrm>
              <a:off x="3429000" y="2705099"/>
              <a:ext cx="1162540" cy="889343"/>
            </a:xfrm>
            <a:custGeom>
              <a:avLst/>
              <a:gdLst/>
              <a:ahLst/>
              <a:cxnLst/>
              <a:rect l="l" t="t" r="r" b="b"/>
              <a:pathLst>
                <a:path w="1658154" h="1268488">
                  <a:moveTo>
                    <a:pt x="0" y="0"/>
                  </a:moveTo>
                  <a:lnTo>
                    <a:pt x="1658154" y="0"/>
                  </a:lnTo>
                  <a:lnTo>
                    <a:pt x="1658154" y="1268488"/>
                  </a:lnTo>
                  <a:lnTo>
                    <a:pt x="0" y="1268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TextBox 18">
              <a:extLst>
                <a:ext uri="{FF2B5EF4-FFF2-40B4-BE49-F238E27FC236}">
                  <a16:creationId xmlns:a16="http://schemas.microsoft.com/office/drawing/2014/main" xmlns="" id="{D501DAF6-FF76-BB3C-429E-38C6F76FFCD7}"/>
                </a:ext>
              </a:extLst>
            </p:cNvPr>
            <p:cNvSpPr txBox="1"/>
            <p:nvPr/>
          </p:nvSpPr>
          <p:spPr>
            <a:xfrm>
              <a:off x="5181600" y="2237308"/>
              <a:ext cx="105918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Hoàn thành bài tập phần vận dụng và bài trong vở bài tập. </a:t>
              </a:r>
            </a:p>
          </p:txBody>
        </p:sp>
      </p:grpSp>
      <p:grpSp>
        <p:nvGrpSpPr>
          <p:cNvPr id="20" name="Group 19">
            <a:extLst>
              <a:ext uri="{FF2B5EF4-FFF2-40B4-BE49-F238E27FC236}">
                <a16:creationId xmlns:a16="http://schemas.microsoft.com/office/drawing/2014/main" xmlns="" id="{5C544FBB-4D4C-E1ED-058C-1ED81E1D4902}"/>
              </a:ext>
            </a:extLst>
          </p:cNvPr>
          <p:cNvGrpSpPr/>
          <p:nvPr/>
        </p:nvGrpSpPr>
        <p:grpSpPr>
          <a:xfrm>
            <a:off x="2519362" y="6763400"/>
            <a:ext cx="12344400" cy="1824923"/>
            <a:chOff x="3429000" y="2237308"/>
            <a:chExt cx="12344400" cy="1824923"/>
          </a:xfrm>
        </p:grpSpPr>
        <p:sp>
          <p:nvSpPr>
            <p:cNvPr id="21" name="Freeform 6">
              <a:extLst>
                <a:ext uri="{FF2B5EF4-FFF2-40B4-BE49-F238E27FC236}">
                  <a16:creationId xmlns:a16="http://schemas.microsoft.com/office/drawing/2014/main" xmlns="" id="{DE3A6893-035B-984B-883B-BFCB1A0687F3}"/>
                </a:ext>
              </a:extLst>
            </p:cNvPr>
            <p:cNvSpPr/>
            <p:nvPr/>
          </p:nvSpPr>
          <p:spPr>
            <a:xfrm>
              <a:off x="3429000" y="2705099"/>
              <a:ext cx="1162540" cy="889343"/>
            </a:xfrm>
            <a:custGeom>
              <a:avLst/>
              <a:gdLst/>
              <a:ahLst/>
              <a:cxnLst/>
              <a:rect l="l" t="t" r="r" b="b"/>
              <a:pathLst>
                <a:path w="1658154" h="1268488">
                  <a:moveTo>
                    <a:pt x="0" y="0"/>
                  </a:moveTo>
                  <a:lnTo>
                    <a:pt x="1658154" y="0"/>
                  </a:lnTo>
                  <a:lnTo>
                    <a:pt x="1658154" y="1268488"/>
                  </a:lnTo>
                  <a:lnTo>
                    <a:pt x="0" y="1268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TextBox 21">
              <a:extLst>
                <a:ext uri="{FF2B5EF4-FFF2-40B4-BE49-F238E27FC236}">
                  <a16:creationId xmlns:a16="http://schemas.microsoft.com/office/drawing/2014/main" xmlns="" id="{132498AE-953D-0012-08F7-0074FFA6A018}"/>
                </a:ext>
              </a:extLst>
            </p:cNvPr>
            <p:cNvSpPr txBox="1"/>
            <p:nvPr/>
          </p:nvSpPr>
          <p:spPr>
            <a:xfrm>
              <a:off x="5181600" y="2237308"/>
              <a:ext cx="105918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Đọc trước và chuẩn bị bài mới,</a:t>
              </a:r>
              <a:r>
                <a:rPr lang="vi-VN" sz="4000">
                  <a:latin typeface="Arial" panose="020B0604020202020204" pitchFamily="34" charset="0"/>
                  <a:cs typeface="Arial" panose="020B0604020202020204" pitchFamily="34" charset="0"/>
                </a:rPr>
                <a:t> </a:t>
              </a:r>
              <a:r>
                <a:rPr lang="vi-VN" sz="4000" b="1" i="1">
                  <a:latin typeface="Arial" panose="020B0604020202020204" pitchFamily="34" charset="0"/>
                  <a:cs typeface="Arial" panose="020B0604020202020204" pitchFamily="34" charset="0"/>
                </a:rPr>
                <a:t>Bài 12 – Biện pháp xử lí môi trường nuôi thủy sản.</a:t>
              </a:r>
              <a:r>
                <a:rPr lang="en-US" sz="4000" b="1" i="1">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94703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E191DAAD-CAAD-D3F9-0357-4A64A5D87F35}"/>
              </a:ext>
            </a:extLst>
          </p:cNvPr>
          <p:cNvSpPr/>
          <p:nvPr/>
        </p:nvSpPr>
        <p:spPr>
          <a:xfrm>
            <a:off x="-179294" y="-4320735"/>
            <a:ext cx="18646588" cy="9372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30082"/>
            </a:stretch>
          </a:blipFill>
        </p:spPr>
      </p:sp>
      <p:sp>
        <p:nvSpPr>
          <p:cNvPr id="14" name="Freeform 5">
            <a:extLst>
              <a:ext uri="{FF2B5EF4-FFF2-40B4-BE49-F238E27FC236}">
                <a16:creationId xmlns:a16="http://schemas.microsoft.com/office/drawing/2014/main" xmlns="" id="{38453FC4-B26B-B783-EF73-1E4F9DC85237}"/>
              </a:ext>
            </a:extLst>
          </p:cNvPr>
          <p:cNvSpPr/>
          <p:nvPr/>
        </p:nvSpPr>
        <p:spPr>
          <a:xfrm rot="883471">
            <a:off x="514682" y="4293546"/>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TextBox 17">
            <a:extLst>
              <a:ext uri="{FF2B5EF4-FFF2-40B4-BE49-F238E27FC236}">
                <a16:creationId xmlns:a16="http://schemas.microsoft.com/office/drawing/2014/main" xmlns="" id="{79BDE0EF-67F6-DDB7-4385-189C1BB6654D}"/>
              </a:ext>
            </a:extLst>
          </p:cNvPr>
          <p:cNvSpPr txBox="1"/>
          <p:nvPr/>
        </p:nvSpPr>
        <p:spPr>
          <a:xfrm>
            <a:off x="1767482" y="5841121"/>
            <a:ext cx="14753035" cy="33409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CẢM ƠN CÁC EM ĐÃ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CHÚ Ý LẮNG NGHE BÀI GIẢNG!</a:t>
            </a:r>
          </a:p>
        </p:txBody>
      </p:sp>
      <p:sp>
        <p:nvSpPr>
          <p:cNvPr id="2" name="Freeform 5">
            <a:extLst>
              <a:ext uri="{FF2B5EF4-FFF2-40B4-BE49-F238E27FC236}">
                <a16:creationId xmlns:a16="http://schemas.microsoft.com/office/drawing/2014/main" xmlns="" id="{294D785D-6F26-BA56-5952-5542F87ED953}"/>
              </a:ext>
            </a:extLst>
          </p:cNvPr>
          <p:cNvSpPr/>
          <p:nvPr/>
        </p:nvSpPr>
        <p:spPr>
          <a:xfrm rot="883471">
            <a:off x="17354881" y="2442758"/>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683892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xmlns="" id="{8C06F4B3-7015-F27B-3B9C-821FBD95A7AE}"/>
              </a:ext>
            </a:extLst>
          </p:cNvPr>
          <p:cNvGrpSpPr/>
          <p:nvPr/>
        </p:nvGrpSpPr>
        <p:grpSpPr>
          <a:xfrm>
            <a:off x="1371600" y="495300"/>
            <a:ext cx="16383000" cy="1839606"/>
            <a:chOff x="1447800" y="644998"/>
            <a:chExt cx="16383000" cy="1839606"/>
          </a:xfrm>
        </p:grpSpPr>
        <p:sp>
          <p:nvSpPr>
            <p:cNvPr id="6" name="TextBox 5">
              <a:extLst>
                <a:ext uri="{FF2B5EF4-FFF2-40B4-BE49-F238E27FC236}">
                  <a16:creationId xmlns:a16="http://schemas.microsoft.com/office/drawing/2014/main" xmlns="" id="{83CD418F-2E29-681F-D1AC-2814F0743430}"/>
                </a:ext>
              </a:extLst>
            </p:cNvPr>
            <p:cNvSpPr txBox="1"/>
            <p:nvPr/>
          </p:nvSpPr>
          <p:spPr>
            <a:xfrm>
              <a:off x="3276600" y="644998"/>
              <a:ext cx="14554200" cy="1839606"/>
            </a:xfrm>
            <a:prstGeom prst="rect">
              <a:avLst/>
            </a:prstGeom>
            <a:noFill/>
          </p:spPr>
          <p:txBody>
            <a:bodyPr wrap="square">
              <a:spAutoFit/>
            </a:bodyPr>
            <a:lstStyle/>
            <a:p>
              <a:pPr algn="just">
                <a:lnSpc>
                  <a:spcPct val="150000"/>
                </a:lnSpc>
              </a:pPr>
              <a:r>
                <a:rPr lang="vi-VN" sz="4000" i="1">
                  <a:solidFill>
                    <a:srgbClr val="C00000"/>
                  </a:solidFill>
                </a:rPr>
                <a:t>Làm thế nào để xác định được một số chỉ tiêu cơ bản của nước nuôi thủy sản?</a:t>
              </a:r>
              <a:endParaRPr lang="en-US" sz="4000" i="1">
                <a:solidFill>
                  <a:srgbClr val="C00000"/>
                </a:solidFill>
              </a:endParaRPr>
            </a:p>
          </p:txBody>
        </p:sp>
        <p:sp>
          <p:nvSpPr>
            <p:cNvPr id="9" name="Freeform 10">
              <a:extLst>
                <a:ext uri="{FF2B5EF4-FFF2-40B4-BE49-F238E27FC236}">
                  <a16:creationId xmlns:a16="http://schemas.microsoft.com/office/drawing/2014/main" xmlns="" id="{1F5AA6F0-9F56-3B91-3348-FC6F0D068834}"/>
                </a:ext>
              </a:extLst>
            </p:cNvPr>
            <p:cNvSpPr/>
            <p:nvPr/>
          </p:nvSpPr>
          <p:spPr>
            <a:xfrm>
              <a:off x="1447800" y="800100"/>
              <a:ext cx="1529403" cy="152940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11" name="Rectangle: Rounded Corners 10">
            <a:extLst>
              <a:ext uri="{FF2B5EF4-FFF2-40B4-BE49-F238E27FC236}">
                <a16:creationId xmlns:a16="http://schemas.microsoft.com/office/drawing/2014/main" xmlns="" id="{BC13497F-06D0-FE1A-A9AE-EEDA238DF571}"/>
              </a:ext>
            </a:extLst>
          </p:cNvPr>
          <p:cNvSpPr/>
          <p:nvPr/>
        </p:nvSpPr>
        <p:spPr>
          <a:xfrm>
            <a:off x="7181850" y="2552700"/>
            <a:ext cx="4648200" cy="1143000"/>
          </a:xfrm>
          <a:prstGeom prst="roundRect">
            <a:avLst/>
          </a:prstGeom>
          <a:solidFill>
            <a:schemeClr val="accent2">
              <a:lumMod val="20000"/>
              <a:lumOff val="80000"/>
            </a:schemeClr>
          </a:solidFill>
          <a:ln w="38100">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Cách thực hiện</a:t>
            </a:r>
          </a:p>
        </p:txBody>
      </p:sp>
      <p:sp>
        <p:nvSpPr>
          <p:cNvPr id="12" name="Rectangle: Rounded Corners 11">
            <a:extLst>
              <a:ext uri="{FF2B5EF4-FFF2-40B4-BE49-F238E27FC236}">
                <a16:creationId xmlns:a16="http://schemas.microsoft.com/office/drawing/2014/main" xmlns="" id="{E0E9712B-00A4-EEEE-E18D-7219BB5E134E}"/>
              </a:ext>
            </a:extLst>
          </p:cNvPr>
          <p:cNvSpPr/>
          <p:nvPr/>
        </p:nvSpPr>
        <p:spPr>
          <a:xfrm>
            <a:off x="1333500" y="4533900"/>
            <a:ext cx="4953000" cy="5467350"/>
          </a:xfrm>
          <a:prstGeom prst="roundRect">
            <a:avLst>
              <a:gd name="adj" fmla="val 10228"/>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Thu thập dữ liệu: bao gồm số lượng con giống thả, lượng thực ăn sử dụng, </a:t>
            </a:r>
            <a:r>
              <a:rPr lang="en-US" sz="4000">
                <a:solidFill>
                  <a:schemeClr val="tx1"/>
                </a:solidFill>
                <a:latin typeface="Arial" panose="020B0604020202020204" pitchFamily="34" charset="0"/>
                <a:cs typeface="Arial" panose="020B0604020202020204" pitchFamily="34" charset="0"/>
              </a:rPr>
              <a:t>khối lượng thu hoạch,…</a:t>
            </a:r>
          </a:p>
        </p:txBody>
      </p:sp>
      <p:sp>
        <p:nvSpPr>
          <p:cNvPr id="13" name="Rectangle: Rounded Corners 12">
            <a:extLst>
              <a:ext uri="{FF2B5EF4-FFF2-40B4-BE49-F238E27FC236}">
                <a16:creationId xmlns:a16="http://schemas.microsoft.com/office/drawing/2014/main" xmlns="" id="{1C6F1EBB-0AF4-C109-4096-F7E6C15EFC6D}"/>
              </a:ext>
            </a:extLst>
          </p:cNvPr>
          <p:cNvSpPr/>
          <p:nvPr/>
        </p:nvSpPr>
        <p:spPr>
          <a:xfrm>
            <a:off x="7029450" y="4533900"/>
            <a:ext cx="4953000" cy="5467350"/>
          </a:xfrm>
          <a:prstGeom prst="roundRect">
            <a:avLst>
              <a:gd name="adj" fmla="val 10228"/>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Tính toán theo công thức: sử dụng các công thức trên để tính toán các chỉ tiêu cơ bản.</a:t>
            </a:r>
            <a:endParaRPr lang="en-US" sz="40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BC2D6C80-6065-4D9F-9541-6CE5A45DF242}"/>
              </a:ext>
            </a:extLst>
          </p:cNvPr>
          <p:cNvSpPr/>
          <p:nvPr/>
        </p:nvSpPr>
        <p:spPr>
          <a:xfrm>
            <a:off x="12725400" y="4533900"/>
            <a:ext cx="4953000" cy="5467350"/>
          </a:xfrm>
          <a:prstGeom prst="roundRect">
            <a:avLst>
              <a:gd name="adj" fmla="val 10228"/>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Phân tích và đánh giá: so sánh kết quả thu được với các tiêu chuẩn kĩ thuật</a:t>
            </a:r>
            <a:r>
              <a:rPr lang="en-US" sz="4000">
                <a:solidFill>
                  <a:schemeClr val="tx1"/>
                </a:solidFill>
                <a:latin typeface="Arial" panose="020B0604020202020204" pitchFamily="34" charset="0"/>
                <a:cs typeface="Arial" panose="020B0604020202020204" pitchFamily="34" charset="0"/>
              </a:rPr>
              <a:t> để đánh giá. </a:t>
            </a:r>
          </a:p>
        </p:txBody>
      </p:sp>
      <p:cxnSp>
        <p:nvCxnSpPr>
          <p:cNvPr id="16" name="Straight Connector 15">
            <a:extLst>
              <a:ext uri="{FF2B5EF4-FFF2-40B4-BE49-F238E27FC236}">
                <a16:creationId xmlns:a16="http://schemas.microsoft.com/office/drawing/2014/main" xmlns="" id="{17472F85-B860-12D6-FBAB-C6E3D9A1C0E8}"/>
              </a:ext>
            </a:extLst>
          </p:cNvPr>
          <p:cNvCxnSpPr>
            <a:stCxn id="11" idx="2"/>
            <a:endCxn id="12" idx="0"/>
          </p:cNvCxnSpPr>
          <p:nvPr/>
        </p:nvCxnSpPr>
        <p:spPr>
          <a:xfrm rot="5400000">
            <a:off x="6238875" y="1266825"/>
            <a:ext cx="838200" cy="5695950"/>
          </a:xfrm>
          <a:prstGeom prst="curved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CF048D2-4F6E-5373-A353-C113F2165528}"/>
              </a:ext>
            </a:extLst>
          </p:cNvPr>
          <p:cNvCxnSpPr>
            <a:cxnSpLocks/>
            <a:stCxn id="11" idx="2"/>
            <a:endCxn id="14" idx="0"/>
          </p:cNvCxnSpPr>
          <p:nvPr/>
        </p:nvCxnSpPr>
        <p:spPr>
          <a:xfrm rot="16200000" flipH="1">
            <a:off x="11934825" y="1266825"/>
            <a:ext cx="838200" cy="5695950"/>
          </a:xfrm>
          <a:prstGeom prst="curvedConnector3">
            <a:avLst>
              <a:gd name="adj1"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22D0BB2-FD18-6E82-28E9-B592FC39014E}"/>
              </a:ext>
            </a:extLst>
          </p:cNvPr>
          <p:cNvCxnSpPr>
            <a:cxnSpLocks/>
            <a:stCxn id="11" idx="2"/>
            <a:endCxn id="13" idx="0"/>
          </p:cNvCxnSpPr>
          <p:nvPr/>
        </p:nvCxnSpPr>
        <p:spPr>
          <a:xfrm>
            <a:off x="9505950" y="3695700"/>
            <a:ext cx="0" cy="8382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8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3E00AFD3-E23B-3741-A5A3-88DBE7570CA2}"/>
              </a:ext>
            </a:extLst>
          </p:cNvPr>
          <p:cNvSpPr/>
          <p:nvPr/>
        </p:nvSpPr>
        <p:spPr>
          <a:xfrm>
            <a:off x="775292" y="850190"/>
            <a:ext cx="16737415" cy="8586620"/>
          </a:xfrm>
          <a:prstGeom prst="roundRect">
            <a:avLst>
              <a:gd name="adj" fmla="val 8650"/>
            </a:avLst>
          </a:prstGeom>
          <a:solidFill>
            <a:schemeClr val="bg1"/>
          </a:solidFill>
          <a:ln w="57150">
            <a:solidFill>
              <a:schemeClr val="accent1">
                <a:lumMod val="60000"/>
                <a:lumOff val="40000"/>
              </a:schemeClr>
            </a:solidFill>
            <a:prstDash val="sysDo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xmlns="" id="{E9C01EC9-BDD6-305C-F090-62CD2C95FB9A}"/>
              </a:ext>
            </a:extLst>
          </p:cNvPr>
          <p:cNvSpPr/>
          <p:nvPr/>
        </p:nvSpPr>
        <p:spPr>
          <a:xfrm>
            <a:off x="16445650" y="7909396"/>
            <a:ext cx="1244265" cy="2079342"/>
          </a:xfrm>
          <a:custGeom>
            <a:avLst/>
            <a:gdLst/>
            <a:ahLst/>
            <a:cxnLst/>
            <a:rect l="l" t="t" r="r" b="b"/>
            <a:pathLst>
              <a:path w="1244265" h="2079342">
                <a:moveTo>
                  <a:pt x="0" y="0"/>
                </a:moveTo>
                <a:lnTo>
                  <a:pt x="1244265" y="0"/>
                </a:lnTo>
                <a:lnTo>
                  <a:pt x="1244265" y="2079342"/>
                </a:lnTo>
                <a:lnTo>
                  <a:pt x="0" y="207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6" name="Freeform 5">
            <a:extLst>
              <a:ext uri="{FF2B5EF4-FFF2-40B4-BE49-F238E27FC236}">
                <a16:creationId xmlns:a16="http://schemas.microsoft.com/office/drawing/2014/main" xmlns="" id="{9D775011-9D69-0470-DF02-32AE59FC15F1}"/>
              </a:ext>
            </a:extLst>
          </p:cNvPr>
          <p:cNvSpPr/>
          <p:nvPr/>
        </p:nvSpPr>
        <p:spPr>
          <a:xfrm>
            <a:off x="406567" y="728830"/>
            <a:ext cx="1244265" cy="2079342"/>
          </a:xfrm>
          <a:custGeom>
            <a:avLst/>
            <a:gdLst/>
            <a:ahLst/>
            <a:cxnLst/>
            <a:rect l="l" t="t" r="r" b="b"/>
            <a:pathLst>
              <a:path w="1244265" h="2079342">
                <a:moveTo>
                  <a:pt x="0" y="0"/>
                </a:moveTo>
                <a:lnTo>
                  <a:pt x="1244266" y="0"/>
                </a:lnTo>
                <a:lnTo>
                  <a:pt x="1244266" y="2079342"/>
                </a:lnTo>
                <a:lnTo>
                  <a:pt x="0" y="207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18" name="Freeform 5">
            <a:extLst>
              <a:ext uri="{FF2B5EF4-FFF2-40B4-BE49-F238E27FC236}">
                <a16:creationId xmlns:a16="http://schemas.microsoft.com/office/drawing/2014/main" xmlns="" id="{3D0695EB-E1B8-7767-5B3C-C461F6EC3CDD}"/>
              </a:ext>
            </a:extLst>
          </p:cNvPr>
          <p:cNvSpPr/>
          <p:nvPr/>
        </p:nvSpPr>
        <p:spPr>
          <a:xfrm rot="883471">
            <a:off x="136130" y="4904973"/>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Freeform 11">
            <a:extLst>
              <a:ext uri="{FF2B5EF4-FFF2-40B4-BE49-F238E27FC236}">
                <a16:creationId xmlns:a16="http://schemas.microsoft.com/office/drawing/2014/main" xmlns="" id="{B6C7F15A-6F68-D5FF-5740-BA03EB946464}"/>
              </a:ext>
            </a:extLst>
          </p:cNvPr>
          <p:cNvSpPr/>
          <p:nvPr/>
        </p:nvSpPr>
        <p:spPr>
          <a:xfrm>
            <a:off x="0" y="7899926"/>
            <a:ext cx="2984429" cy="1802868"/>
          </a:xfrm>
          <a:custGeom>
            <a:avLst/>
            <a:gdLst/>
            <a:ahLst/>
            <a:cxnLst/>
            <a:rect l="l" t="t" r="r" b="b"/>
            <a:pathLst>
              <a:path w="2984429" h="1802868">
                <a:moveTo>
                  <a:pt x="0" y="0"/>
                </a:moveTo>
                <a:lnTo>
                  <a:pt x="2984429" y="0"/>
                </a:lnTo>
                <a:lnTo>
                  <a:pt x="2984429" y="1802868"/>
                </a:lnTo>
                <a:lnTo>
                  <a:pt x="0" y="18028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3" name="Group 22">
            <a:extLst>
              <a:ext uri="{FF2B5EF4-FFF2-40B4-BE49-F238E27FC236}">
                <a16:creationId xmlns:a16="http://schemas.microsoft.com/office/drawing/2014/main" xmlns="" id="{C04A268F-D548-F66D-8004-9EFC69239DEA}"/>
              </a:ext>
            </a:extLst>
          </p:cNvPr>
          <p:cNvGrpSpPr/>
          <p:nvPr/>
        </p:nvGrpSpPr>
        <p:grpSpPr>
          <a:xfrm>
            <a:off x="2287223" y="2064867"/>
            <a:ext cx="13713551" cy="6157266"/>
            <a:chOff x="2287223" y="1866900"/>
            <a:chExt cx="13713551" cy="6157266"/>
          </a:xfrm>
        </p:grpSpPr>
        <p:sp>
          <p:nvSpPr>
            <p:cNvPr id="20" name="Rectangle: Rounded Corners 19">
              <a:extLst>
                <a:ext uri="{FF2B5EF4-FFF2-40B4-BE49-F238E27FC236}">
                  <a16:creationId xmlns:a16="http://schemas.microsoft.com/office/drawing/2014/main" xmlns="" id="{ECB36777-1F8A-3C0E-A39B-CAF9E3144E7E}"/>
                </a:ext>
              </a:extLst>
            </p:cNvPr>
            <p:cNvSpPr/>
            <p:nvPr/>
          </p:nvSpPr>
          <p:spPr>
            <a:xfrm>
              <a:off x="6819899" y="1866900"/>
              <a:ext cx="4648200" cy="1627162"/>
            </a:xfrm>
            <a:prstGeom prst="roundRect">
              <a:avLst/>
            </a:prstGeom>
            <a:solidFill>
              <a:srgbClr val="A0CE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dirty="0">
                  <a:solidFill>
                    <a:schemeClr val="tx1"/>
                  </a:solidFill>
                  <a:latin typeface="Arial" panose="020B0604020202020204" pitchFamily="34" charset="0"/>
                  <a:cs typeface="Arial" panose="020B0604020202020204" pitchFamily="34" charset="0"/>
                </a:rPr>
                <a:t>BÀI 11</a:t>
              </a:r>
            </a:p>
          </p:txBody>
        </p:sp>
        <p:sp>
          <p:nvSpPr>
            <p:cNvPr id="22" name="TextBox 21">
              <a:extLst>
                <a:ext uri="{FF2B5EF4-FFF2-40B4-BE49-F238E27FC236}">
                  <a16:creationId xmlns:a16="http://schemas.microsoft.com/office/drawing/2014/main" xmlns="" id="{715BFF5C-0D8C-ABA9-C5F7-DA04A4081E20}"/>
                </a:ext>
              </a:extLst>
            </p:cNvPr>
            <p:cNvSpPr txBox="1"/>
            <p:nvPr/>
          </p:nvSpPr>
          <p:spPr>
            <a:xfrm>
              <a:off x="2287223" y="4000500"/>
              <a:ext cx="13713551" cy="4023666"/>
            </a:xfrm>
            <a:prstGeom prst="rect">
              <a:avLst/>
            </a:prstGeom>
            <a:noFill/>
          </p:spPr>
          <p:txBody>
            <a:bodyPr wrap="square">
              <a:spAutoFit/>
            </a:bodyPr>
            <a:lstStyle/>
            <a:p>
              <a:pPr algn="ctr">
                <a:lnSpc>
                  <a:spcPct val="150000"/>
                </a:lnSpc>
              </a:pPr>
              <a:r>
                <a:rPr lang="vi-VN" sz="9000" b="1" dirty="0"/>
                <a:t>QUẢN LÍ MÔI TRƯỜNG NUÔI THỦY SẢN</a:t>
              </a:r>
              <a:endParaRPr lang="en-US" sz="9000" b="1" dirty="0"/>
            </a:p>
          </p:txBody>
        </p:sp>
      </p:grpSp>
    </p:spTree>
    <p:extLst>
      <p:ext uri="{BB962C8B-B14F-4D97-AF65-F5344CB8AC3E}">
        <p14:creationId xmlns:p14="http://schemas.microsoft.com/office/powerpoint/2010/main" val="57431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F9ADFD-D4A4-F014-6089-B48868C8F1FE}"/>
              </a:ext>
            </a:extLst>
          </p:cNvPr>
          <p:cNvSpPr/>
          <p:nvPr/>
        </p:nvSpPr>
        <p:spPr>
          <a:xfrm>
            <a:off x="381000" y="266700"/>
            <a:ext cx="12573000" cy="975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xmlns="" id="{2350F9AD-C3B5-3CBB-FB22-4E0268C4B53A}"/>
              </a:ext>
            </a:extLst>
          </p:cNvPr>
          <p:cNvSpPr/>
          <p:nvPr/>
        </p:nvSpPr>
        <p:spPr>
          <a:xfrm>
            <a:off x="13182600" y="266700"/>
            <a:ext cx="4695824" cy="9758362"/>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l="-212619" r="-1"/>
            </a:stretch>
          </a:blipFill>
        </p:spPr>
      </p:sp>
      <p:sp>
        <p:nvSpPr>
          <p:cNvPr id="12" name="TextBox 11">
            <a:extLst>
              <a:ext uri="{FF2B5EF4-FFF2-40B4-BE49-F238E27FC236}">
                <a16:creationId xmlns:a16="http://schemas.microsoft.com/office/drawing/2014/main" xmlns="" id="{BB1A9AE4-DD90-8A1D-E973-821E36CA04FA}"/>
              </a:ext>
            </a:extLst>
          </p:cNvPr>
          <p:cNvSpPr txBox="1"/>
          <p:nvPr/>
        </p:nvSpPr>
        <p:spPr>
          <a:xfrm>
            <a:off x="1181100" y="571500"/>
            <a:ext cx="10972800"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NỘI DUNG BÀI HỌC </a:t>
            </a:r>
          </a:p>
        </p:txBody>
      </p:sp>
      <p:cxnSp>
        <p:nvCxnSpPr>
          <p:cNvPr id="14" name="Straight Connector 13">
            <a:extLst>
              <a:ext uri="{FF2B5EF4-FFF2-40B4-BE49-F238E27FC236}">
                <a16:creationId xmlns:a16="http://schemas.microsoft.com/office/drawing/2014/main" xmlns="" id="{9BD4986C-C290-E83E-B6E5-9815F87F7F86}"/>
              </a:ext>
            </a:extLst>
          </p:cNvPr>
          <p:cNvCxnSpPr/>
          <p:nvPr/>
        </p:nvCxnSpPr>
        <p:spPr>
          <a:xfrm>
            <a:off x="990600" y="1866900"/>
            <a:ext cx="1143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513FF778-3A95-2E6D-F71E-9B189F7DA2CD}"/>
              </a:ext>
            </a:extLst>
          </p:cNvPr>
          <p:cNvGrpSpPr/>
          <p:nvPr/>
        </p:nvGrpSpPr>
        <p:grpSpPr>
          <a:xfrm>
            <a:off x="685800" y="2247900"/>
            <a:ext cx="11963400" cy="2041456"/>
            <a:chOff x="762000" y="2320523"/>
            <a:chExt cx="11963400" cy="2041456"/>
          </a:xfrm>
        </p:grpSpPr>
        <p:sp>
          <p:nvSpPr>
            <p:cNvPr id="17" name="Rectangle: Rounded Corners 16">
              <a:extLst>
                <a:ext uri="{FF2B5EF4-FFF2-40B4-BE49-F238E27FC236}">
                  <a16:creationId xmlns:a16="http://schemas.microsoft.com/office/drawing/2014/main" xmlns="" id="{98DF45E2-7CD7-A2DB-C2B8-E6DB53B95D09}"/>
                </a:ext>
              </a:extLst>
            </p:cNvPr>
            <p:cNvSpPr/>
            <p:nvPr/>
          </p:nvSpPr>
          <p:spPr>
            <a:xfrm>
              <a:off x="762000" y="2654241"/>
              <a:ext cx="1485900" cy="14097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I</a:t>
              </a:r>
            </a:p>
          </p:txBody>
        </p:sp>
        <p:sp>
          <p:nvSpPr>
            <p:cNvPr id="18" name="TextBox 17">
              <a:extLst>
                <a:ext uri="{FF2B5EF4-FFF2-40B4-BE49-F238E27FC236}">
                  <a16:creationId xmlns:a16="http://schemas.microsoft.com/office/drawing/2014/main" xmlns="" id="{508CCDDC-2C8B-1624-F58C-84F8B252D8A1}"/>
                </a:ext>
              </a:extLst>
            </p:cNvPr>
            <p:cNvSpPr txBox="1"/>
            <p:nvPr/>
          </p:nvSpPr>
          <p:spPr>
            <a:xfrm>
              <a:off x="2676998" y="2320523"/>
              <a:ext cx="10048402"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Vai trò của việc quản lí môi trường nuôi thủy sản </a:t>
              </a:r>
            </a:p>
          </p:txBody>
        </p:sp>
      </p:grpSp>
      <p:grpSp>
        <p:nvGrpSpPr>
          <p:cNvPr id="20" name="Group 19">
            <a:extLst>
              <a:ext uri="{FF2B5EF4-FFF2-40B4-BE49-F238E27FC236}">
                <a16:creationId xmlns:a16="http://schemas.microsoft.com/office/drawing/2014/main" xmlns="" id="{E91B4F9A-5F16-635F-81DB-BECFBAB5356E}"/>
              </a:ext>
            </a:extLst>
          </p:cNvPr>
          <p:cNvGrpSpPr/>
          <p:nvPr/>
        </p:nvGrpSpPr>
        <p:grpSpPr>
          <a:xfrm>
            <a:off x="685800" y="4778444"/>
            <a:ext cx="11963400" cy="2041456"/>
            <a:chOff x="762000" y="2320523"/>
            <a:chExt cx="11963400" cy="2041456"/>
          </a:xfrm>
        </p:grpSpPr>
        <p:sp>
          <p:nvSpPr>
            <p:cNvPr id="21" name="Rectangle: Rounded Corners 20">
              <a:extLst>
                <a:ext uri="{FF2B5EF4-FFF2-40B4-BE49-F238E27FC236}">
                  <a16:creationId xmlns:a16="http://schemas.microsoft.com/office/drawing/2014/main" xmlns="" id="{B7215E10-2C77-FA31-3EAA-D6A714B8992E}"/>
                </a:ext>
              </a:extLst>
            </p:cNvPr>
            <p:cNvSpPr/>
            <p:nvPr/>
          </p:nvSpPr>
          <p:spPr>
            <a:xfrm>
              <a:off x="762000" y="2654241"/>
              <a:ext cx="1485900" cy="14097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II</a:t>
              </a:r>
            </a:p>
          </p:txBody>
        </p:sp>
        <p:sp>
          <p:nvSpPr>
            <p:cNvPr id="22" name="TextBox 21">
              <a:extLst>
                <a:ext uri="{FF2B5EF4-FFF2-40B4-BE49-F238E27FC236}">
                  <a16:creationId xmlns:a16="http://schemas.microsoft.com/office/drawing/2014/main" xmlns="" id="{E669F607-F2C8-0C90-D562-4C491E6641BC}"/>
                </a:ext>
              </a:extLst>
            </p:cNvPr>
            <p:cNvSpPr txBox="1"/>
            <p:nvPr/>
          </p:nvSpPr>
          <p:spPr>
            <a:xfrm>
              <a:off x="2676998" y="2320523"/>
              <a:ext cx="10048402"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Các biện pháp quản lí môi trường nuôi thủy sản</a:t>
              </a:r>
            </a:p>
          </p:txBody>
        </p:sp>
      </p:grpSp>
      <p:grpSp>
        <p:nvGrpSpPr>
          <p:cNvPr id="23" name="Group 22">
            <a:extLst>
              <a:ext uri="{FF2B5EF4-FFF2-40B4-BE49-F238E27FC236}">
                <a16:creationId xmlns:a16="http://schemas.microsoft.com/office/drawing/2014/main" xmlns="" id="{F9F1D125-B10F-372E-7A8C-CF7F24CCC04D}"/>
              </a:ext>
            </a:extLst>
          </p:cNvPr>
          <p:cNvGrpSpPr/>
          <p:nvPr/>
        </p:nvGrpSpPr>
        <p:grpSpPr>
          <a:xfrm>
            <a:off x="685800" y="7269127"/>
            <a:ext cx="11963400" cy="2041456"/>
            <a:chOff x="762000" y="2320523"/>
            <a:chExt cx="11963400" cy="2041456"/>
          </a:xfrm>
        </p:grpSpPr>
        <p:sp>
          <p:nvSpPr>
            <p:cNvPr id="24" name="Rectangle: Rounded Corners 23">
              <a:extLst>
                <a:ext uri="{FF2B5EF4-FFF2-40B4-BE49-F238E27FC236}">
                  <a16:creationId xmlns:a16="http://schemas.microsoft.com/office/drawing/2014/main" xmlns="" id="{6485C8B3-94A3-0CA5-B281-5F3637199524}"/>
                </a:ext>
              </a:extLst>
            </p:cNvPr>
            <p:cNvSpPr/>
            <p:nvPr/>
          </p:nvSpPr>
          <p:spPr>
            <a:xfrm>
              <a:off x="762000" y="2654241"/>
              <a:ext cx="1485900" cy="14097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III</a:t>
              </a:r>
            </a:p>
          </p:txBody>
        </p:sp>
        <p:sp>
          <p:nvSpPr>
            <p:cNvPr id="25" name="TextBox 24">
              <a:extLst>
                <a:ext uri="{FF2B5EF4-FFF2-40B4-BE49-F238E27FC236}">
                  <a16:creationId xmlns:a16="http://schemas.microsoft.com/office/drawing/2014/main" xmlns="" id="{242C283B-8F5E-3FA7-B490-26F84A7423F7}"/>
                </a:ext>
              </a:extLst>
            </p:cNvPr>
            <p:cNvSpPr txBox="1"/>
            <p:nvPr/>
          </p:nvSpPr>
          <p:spPr>
            <a:xfrm>
              <a:off x="2676998" y="2320523"/>
              <a:ext cx="10048402"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Xác định một số chỉ tiêu cơ bản của nước nuôi thủy sản</a:t>
              </a:r>
            </a:p>
          </p:txBody>
        </p:sp>
      </p:grpSp>
    </p:spTree>
    <p:extLst>
      <p:ext uri="{BB962C8B-B14F-4D97-AF65-F5344CB8AC3E}">
        <p14:creationId xmlns:p14="http://schemas.microsoft.com/office/powerpoint/2010/main" val="31015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xmlns="" id="{E191DAAD-CAAD-D3F9-0357-4A64A5D87F35}"/>
              </a:ext>
            </a:extLst>
          </p:cNvPr>
          <p:cNvSpPr/>
          <p:nvPr/>
        </p:nvSpPr>
        <p:spPr>
          <a:xfrm>
            <a:off x="-179294" y="-4200525"/>
            <a:ext cx="18646588" cy="9372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t="1" b="-30082"/>
            </a:stretch>
          </a:blipFill>
        </p:spPr>
      </p:sp>
      <p:grpSp>
        <p:nvGrpSpPr>
          <p:cNvPr id="16" name="Group 15">
            <a:extLst>
              <a:ext uri="{FF2B5EF4-FFF2-40B4-BE49-F238E27FC236}">
                <a16:creationId xmlns:a16="http://schemas.microsoft.com/office/drawing/2014/main" xmlns="" id="{214FE70D-35FD-97C8-B28B-5587A6A5A69A}"/>
              </a:ext>
            </a:extLst>
          </p:cNvPr>
          <p:cNvGrpSpPr/>
          <p:nvPr/>
        </p:nvGrpSpPr>
        <p:grpSpPr>
          <a:xfrm>
            <a:off x="5696282" y="3210327"/>
            <a:ext cx="6114718" cy="1905000"/>
            <a:chOff x="5696282" y="5105400"/>
            <a:chExt cx="6114718" cy="1905000"/>
          </a:xfrm>
        </p:grpSpPr>
        <p:sp>
          <p:nvSpPr>
            <p:cNvPr id="15" name="Rectangle: Rounded Corners 14">
              <a:extLst>
                <a:ext uri="{FF2B5EF4-FFF2-40B4-BE49-F238E27FC236}">
                  <a16:creationId xmlns:a16="http://schemas.microsoft.com/office/drawing/2014/main" xmlns="" id="{AEFC35A6-9690-0ABD-80E0-74F88D9F8254}"/>
                </a:ext>
              </a:extLst>
            </p:cNvPr>
            <p:cNvSpPr/>
            <p:nvPr/>
          </p:nvSpPr>
          <p:spPr>
            <a:xfrm>
              <a:off x="5943600" y="5105400"/>
              <a:ext cx="5867400" cy="190500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latin typeface="Times New Roman" panose="02020603050405020304" pitchFamily="18" charset="0"/>
                  <a:cs typeface="Times New Roman" panose="02020603050405020304" pitchFamily="18" charset="0"/>
                </a:rPr>
                <a:t>PHẦN I</a:t>
              </a:r>
            </a:p>
          </p:txBody>
        </p:sp>
        <p:sp>
          <p:nvSpPr>
            <p:cNvPr id="14" name="Freeform 5">
              <a:extLst>
                <a:ext uri="{FF2B5EF4-FFF2-40B4-BE49-F238E27FC236}">
                  <a16:creationId xmlns:a16="http://schemas.microsoft.com/office/drawing/2014/main" xmlns="" id="{38453FC4-B26B-B783-EF73-1E4F9DC85237}"/>
                </a:ext>
              </a:extLst>
            </p:cNvPr>
            <p:cNvSpPr/>
            <p:nvPr/>
          </p:nvSpPr>
          <p:spPr>
            <a:xfrm rot="883471">
              <a:off x="5696282" y="5449366"/>
              <a:ext cx="1278322" cy="1217069"/>
            </a:xfrm>
            <a:custGeom>
              <a:avLst/>
              <a:gdLst/>
              <a:ahLst/>
              <a:cxnLst/>
              <a:rect l="l" t="t" r="r" b="b"/>
              <a:pathLst>
                <a:path w="1278322" h="1217069">
                  <a:moveTo>
                    <a:pt x="0" y="0"/>
                  </a:moveTo>
                  <a:lnTo>
                    <a:pt x="1278322" y="0"/>
                  </a:lnTo>
                  <a:lnTo>
                    <a:pt x="1278322" y="1217070"/>
                  </a:lnTo>
                  <a:lnTo>
                    <a:pt x="0" y="12170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8" name="TextBox 17">
            <a:extLst>
              <a:ext uri="{FF2B5EF4-FFF2-40B4-BE49-F238E27FC236}">
                <a16:creationId xmlns:a16="http://schemas.microsoft.com/office/drawing/2014/main" xmlns="" id="{79BDE0EF-67F6-DDB7-4385-189C1BB6654D}"/>
              </a:ext>
            </a:extLst>
          </p:cNvPr>
          <p:cNvSpPr txBox="1"/>
          <p:nvPr/>
        </p:nvSpPr>
        <p:spPr>
          <a:xfrm>
            <a:off x="1767482" y="6374521"/>
            <a:ext cx="14753035" cy="1824923"/>
          </a:xfrm>
          <a:prstGeom prst="rect">
            <a:avLst/>
          </a:prstGeom>
          <a:noFill/>
        </p:spPr>
        <p:txBody>
          <a:bodyPr wrap="square">
            <a:spAutoFit/>
          </a:bodyPr>
          <a:lstStyle/>
          <a:p>
            <a:pPr algn="ctr">
              <a:lnSpc>
                <a:spcPct val="150000"/>
              </a:lnSpc>
            </a:pPr>
            <a:r>
              <a:rPr lang="en-US" sz="4000" b="1" dirty="0" err="1" smtClean="0">
                <a:solidFill>
                  <a:srgbClr val="0070C0"/>
                </a:solidFill>
                <a:latin typeface="Times New Roman" panose="02020603050405020304" pitchFamily="18" charset="0"/>
                <a:cs typeface="Times New Roman" panose="02020603050405020304" pitchFamily="18" charset="0"/>
              </a:rPr>
              <a:t>Tiết</a:t>
            </a:r>
            <a:r>
              <a:rPr lang="en-US" sz="4000" b="1" dirty="0" smtClean="0">
                <a:solidFill>
                  <a:srgbClr val="0070C0"/>
                </a:solidFill>
                <a:latin typeface="Times New Roman" panose="02020603050405020304" pitchFamily="18" charset="0"/>
                <a:cs typeface="Times New Roman" panose="02020603050405020304" pitchFamily="18" charset="0"/>
              </a:rPr>
              <a:t> 26.VAI </a:t>
            </a:r>
            <a:r>
              <a:rPr lang="en-US" sz="4000" b="1" dirty="0">
                <a:solidFill>
                  <a:srgbClr val="0070C0"/>
                </a:solidFill>
                <a:latin typeface="Times New Roman" panose="02020603050405020304" pitchFamily="18" charset="0"/>
                <a:cs typeface="Times New Roman" panose="02020603050405020304" pitchFamily="18" charset="0"/>
              </a:rPr>
              <a:t>TRÒ CỦA VIỆC QUẢN LÍ MÔI TRƯỜNG NUÔI THỦY SẢN </a:t>
            </a:r>
          </a:p>
        </p:txBody>
      </p:sp>
    </p:spTree>
    <p:extLst>
      <p:ext uri="{BB962C8B-B14F-4D97-AF65-F5344CB8AC3E}">
        <p14:creationId xmlns:p14="http://schemas.microsoft.com/office/powerpoint/2010/main" val="74362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5D24B1-9B32-2B81-46E6-48AAE6E96196}"/>
              </a:ext>
            </a:extLst>
          </p:cNvPr>
          <p:cNvSpPr/>
          <p:nvPr/>
        </p:nvSpPr>
        <p:spPr>
          <a:xfrm>
            <a:off x="-152400" y="-114300"/>
            <a:ext cx="990600" cy="10668000"/>
          </a:xfrm>
          <a:prstGeom prst="rect">
            <a:avLst/>
          </a:prstGeom>
          <a:solidFill>
            <a:srgbClr val="A0C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xmlns="" id="{4B08CF4C-2D98-31FD-7EAD-9F4D5DCEE205}"/>
              </a:ext>
            </a:extLst>
          </p:cNvPr>
          <p:cNvGrpSpPr/>
          <p:nvPr/>
        </p:nvGrpSpPr>
        <p:grpSpPr>
          <a:xfrm>
            <a:off x="1280219" y="3495573"/>
            <a:ext cx="7635181" cy="6166602"/>
            <a:chOff x="1386780" y="2098042"/>
            <a:chExt cx="4221739" cy="6166602"/>
          </a:xfrm>
        </p:grpSpPr>
        <p:pic>
          <p:nvPicPr>
            <p:cNvPr id="5122" name="Picture 2" descr="Monitoring pH of shrimp ponds">
              <a:extLst>
                <a:ext uri="{FF2B5EF4-FFF2-40B4-BE49-F238E27FC236}">
                  <a16:creationId xmlns:a16="http://schemas.microsoft.com/office/drawing/2014/main" xmlns="" id="{BC2BDA20-3A49-19A0-C701-52D71CFF94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00" b="33704"/>
            <a:stretch/>
          </p:blipFill>
          <p:spPr bwMode="auto">
            <a:xfrm>
              <a:off x="1632921" y="2098042"/>
              <a:ext cx="3975598" cy="3788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1FAF5A4-B6FC-3EC6-481B-BE098DE3921B}"/>
                </a:ext>
              </a:extLst>
            </p:cNvPr>
            <p:cNvSpPr txBox="1"/>
            <p:nvPr/>
          </p:nvSpPr>
          <p:spPr>
            <a:xfrm>
              <a:off x="1386780" y="6094819"/>
              <a:ext cx="3899398" cy="21698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dõi độ pH của môi trường ao nuôi tôm</a:t>
              </a:r>
            </a:p>
          </p:txBody>
        </p:sp>
      </p:grpSp>
      <p:grpSp>
        <p:nvGrpSpPr>
          <p:cNvPr id="9" name="Group 8">
            <a:extLst>
              <a:ext uri="{FF2B5EF4-FFF2-40B4-BE49-F238E27FC236}">
                <a16:creationId xmlns:a16="http://schemas.microsoft.com/office/drawing/2014/main" xmlns="" id="{2ADFD474-EA0D-BA2E-3E0E-FAE082FFF071}"/>
              </a:ext>
            </a:extLst>
          </p:cNvPr>
          <p:cNvGrpSpPr/>
          <p:nvPr/>
        </p:nvGrpSpPr>
        <p:grpSpPr>
          <a:xfrm>
            <a:off x="10210800" y="3619500"/>
            <a:ext cx="6629400" cy="5206491"/>
            <a:chOff x="9753600" y="3364969"/>
            <a:chExt cx="7239000" cy="5206491"/>
          </a:xfrm>
        </p:grpSpPr>
        <p:pic>
          <p:nvPicPr>
            <p:cNvPr id="5124" name="Picture 4" descr="Water environment and soil quality in shrimp ponds">
              <a:extLst>
                <a:ext uri="{FF2B5EF4-FFF2-40B4-BE49-F238E27FC236}">
                  <a16:creationId xmlns:a16="http://schemas.microsoft.com/office/drawing/2014/main" xmlns="" id="{C5B1A257-4315-1056-0D9D-95DB3019A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364969"/>
              <a:ext cx="7239000" cy="3814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3C7535A-6C80-6F63-F99F-C6ED79AFCABC}"/>
                </a:ext>
              </a:extLst>
            </p:cNvPr>
            <p:cNvSpPr txBox="1"/>
            <p:nvPr/>
          </p:nvSpPr>
          <p:spPr>
            <a:xfrm>
              <a:off x="10494764" y="7179732"/>
              <a:ext cx="5756672" cy="13917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0" i="1" u="none" strike="noStrike" kern="1200" cap="none" spc="0" normalizeH="0" baseline="0" noProof="0">
                  <a:ln>
                    <a:noFill/>
                  </a:ln>
                  <a:solidFill>
                    <a:prstClr val="black"/>
                  </a:solidFill>
                  <a:effectLst/>
                  <a:uLnTx/>
                  <a:uFillTx/>
                  <a:latin typeface="Arial" panose="020B0604020202020204" pitchFamily="34" charset="0"/>
                  <a:ea typeface="+mn-ea"/>
                  <a:cs typeface="+mn-cs"/>
                </a:rPr>
                <a:t>Môi trường nước và chất lượng đất trong ao nuôi tôm</a:t>
              </a:r>
            </a:p>
          </p:txBody>
        </p:sp>
      </p:grpSp>
      <p:grpSp>
        <p:nvGrpSpPr>
          <p:cNvPr id="10" name="Group 9">
            <a:extLst>
              <a:ext uri="{FF2B5EF4-FFF2-40B4-BE49-F238E27FC236}">
                <a16:creationId xmlns:a16="http://schemas.microsoft.com/office/drawing/2014/main" xmlns="" id="{B1E3FA40-79BA-8E52-5619-49ECE6DC2ABF}"/>
              </a:ext>
            </a:extLst>
          </p:cNvPr>
          <p:cNvGrpSpPr/>
          <p:nvPr/>
        </p:nvGrpSpPr>
        <p:grpSpPr>
          <a:xfrm>
            <a:off x="1661279" y="525056"/>
            <a:ext cx="2702441" cy="1518298"/>
            <a:chOff x="1864330" y="455712"/>
            <a:chExt cx="3342521" cy="1627389"/>
          </a:xfrm>
        </p:grpSpPr>
        <p:sp>
          <p:nvSpPr>
            <p:cNvPr id="4" name="Rectangle: Rounded Corners 3">
              <a:extLst>
                <a:ext uri="{FF2B5EF4-FFF2-40B4-BE49-F238E27FC236}">
                  <a16:creationId xmlns:a16="http://schemas.microsoft.com/office/drawing/2014/main" xmlns="" id="{89CB2A76-C141-D986-31CF-88BE269881F1}"/>
                </a:ext>
              </a:extLst>
            </p:cNvPr>
            <p:cNvSpPr/>
            <p:nvPr/>
          </p:nvSpPr>
          <p:spPr>
            <a:xfrm>
              <a:off x="1864330" y="455712"/>
              <a:ext cx="3342521" cy="1470660"/>
            </a:xfrm>
            <a:prstGeom prst="roundRect">
              <a:avLst>
                <a:gd name="adj" fmla="val 9636"/>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43F2F1B-B80E-DF63-A377-A1E5BB0A0E38}"/>
                </a:ext>
              </a:extLst>
            </p:cNvPr>
            <p:cNvSpPr txBox="1"/>
            <p:nvPr/>
          </p:nvSpPr>
          <p:spPr>
            <a:xfrm>
              <a:off x="1966019" y="605773"/>
              <a:ext cx="3215699" cy="1477328"/>
            </a:xfrm>
            <a:prstGeom prst="rect">
              <a:avLst/>
            </a:prstGeom>
            <a:noFill/>
          </p:spPr>
          <p:txBody>
            <a:bodyPr wrap="square">
              <a:spAutoFit/>
            </a:bodyPr>
            <a:lstStyle/>
            <a:p>
              <a:pPr algn="ctr">
                <a:lnSpc>
                  <a:spcPct val="150000"/>
                </a:lnSpc>
              </a:pPr>
              <a:r>
                <a:rPr lang="vi-VN" sz="2000" dirty="0"/>
                <a:t>Quản lí môi trường nuôi thủy sản</a:t>
              </a:r>
              <a:endParaRPr lang="en-US" sz="2000" dirty="0"/>
            </a:p>
          </p:txBody>
        </p:sp>
      </p:grpSp>
      <p:sp>
        <p:nvSpPr>
          <p:cNvPr id="12" name="Rectangle: Rounded Corners 11">
            <a:extLst>
              <a:ext uri="{FF2B5EF4-FFF2-40B4-BE49-F238E27FC236}">
                <a16:creationId xmlns:a16="http://schemas.microsoft.com/office/drawing/2014/main" xmlns="" id="{97BF7369-0623-4FD9-1F5D-F4B932726DDD}"/>
              </a:ext>
            </a:extLst>
          </p:cNvPr>
          <p:cNvSpPr/>
          <p:nvPr/>
        </p:nvSpPr>
        <p:spPr>
          <a:xfrm>
            <a:off x="5621637" y="461980"/>
            <a:ext cx="2633998" cy="1553434"/>
          </a:xfrm>
          <a:prstGeom prst="roundRect">
            <a:avLst>
              <a:gd name="adj" fmla="val 9636"/>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Quản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lí</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yếu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tố</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ảnh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hưởng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môi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ao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nuô</a:t>
            </a:r>
            <a:r>
              <a:rPr lang="en-US" sz="2400" dirty="0" err="1" smtClean="0">
                <a:latin typeface="Times New Roman" panose="02020603050405020304" pitchFamily="18" charset="0"/>
                <a:cs typeface="Times New Roman" panose="02020603050405020304" pitchFamily="18" charset="0"/>
              </a:rPr>
              <a:t>i</a:t>
            </a:r>
            <a:endParaRPr lang="en-US" sz="2400" dirty="0">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xmlns="" id="{1276940F-5C36-428A-D555-28F38B41E9A8}"/>
              </a:ext>
            </a:extLst>
          </p:cNvPr>
          <p:cNvSpPr/>
          <p:nvPr/>
        </p:nvSpPr>
        <p:spPr>
          <a:xfrm>
            <a:off x="4509194" y="1017809"/>
            <a:ext cx="901005" cy="67279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9301900" y="235186"/>
            <a:ext cx="3737172" cy="22380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Right Arrow 16"/>
          <p:cNvSpPr/>
          <p:nvPr/>
        </p:nvSpPr>
        <p:spPr>
          <a:xfrm>
            <a:off x="8467073" y="1017809"/>
            <a:ext cx="680084" cy="672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4401800" y="461980"/>
            <a:ext cx="3429000" cy="178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b="1" i="1" dirty="0">
                <a:solidFill>
                  <a:srgbClr val="C00000"/>
                </a:solidFill>
                <a:ea typeface="Times New Roman" panose="02020603050405020304" pitchFamily="18" charset="0"/>
              </a:rPr>
              <a:t>Thiệt hại trong sản xuất thủy sản</a:t>
            </a:r>
            <a:endParaRPr lang="en-US" b="1" i="1" dirty="0">
              <a:solidFill>
                <a:srgbClr val="C00000"/>
              </a:solidFill>
            </a:endParaRPr>
          </a:p>
        </p:txBody>
      </p:sp>
      <p:pic>
        <p:nvPicPr>
          <p:cNvPr id="20" name="Picture 19"/>
          <p:cNvPicPr>
            <a:picLocks noChangeAspect="1"/>
          </p:cNvPicPr>
          <p:nvPr/>
        </p:nvPicPr>
        <p:blipFill>
          <a:blip r:embed="rId5"/>
          <a:stretch>
            <a:fillRect/>
          </a:stretch>
        </p:blipFill>
        <p:spPr>
          <a:xfrm>
            <a:off x="13532493" y="1080950"/>
            <a:ext cx="682811" cy="609653"/>
          </a:xfrm>
          <a:prstGeom prst="rect">
            <a:avLst/>
          </a:prstGeom>
        </p:spPr>
      </p:pic>
    </p:spTree>
    <p:extLst>
      <p:ext uri="{BB962C8B-B14F-4D97-AF65-F5344CB8AC3E}">
        <p14:creationId xmlns:p14="http://schemas.microsoft.com/office/powerpoint/2010/main" val="148186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3298</Words>
  <Application>Microsoft Office PowerPoint</Application>
  <PresentationFormat>Custom</PresentationFormat>
  <Paragraphs>279</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Wingdings</vt:lpstr>
      <vt:lpstr>Google Sans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Incredible Penguins Education Presentation in Colorful Simple Style</dc:title>
  <cp:lastModifiedBy>ADMIN</cp:lastModifiedBy>
  <cp:revision>20</cp:revision>
  <dcterms:created xsi:type="dcterms:W3CDTF">2006-08-16T00:00:00Z</dcterms:created>
  <dcterms:modified xsi:type="dcterms:W3CDTF">2025-06-09T08:20:26Z</dcterms:modified>
  <dc:identifier>DAGTsvggjcE</dc:identifier>
</cp:coreProperties>
</file>