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273" r:id="rId2"/>
    <p:sldId id="319" r:id="rId3"/>
    <p:sldId id="320" r:id="rId4"/>
    <p:sldId id="321" r:id="rId5"/>
    <p:sldId id="274" r:id="rId6"/>
    <p:sldId id="275" r:id="rId7"/>
    <p:sldId id="276" r:id="rId8"/>
    <p:sldId id="322" r:id="rId9"/>
    <p:sldId id="323" r:id="rId10"/>
    <p:sldId id="324" r:id="rId11"/>
    <p:sldId id="325" r:id="rId12"/>
    <p:sldId id="326" r:id="rId13"/>
    <p:sldId id="327" r:id="rId14"/>
    <p:sldId id="280" r:id="rId15"/>
    <p:sldId id="328" r:id="rId16"/>
    <p:sldId id="329" r:id="rId17"/>
    <p:sldId id="330" r:id="rId18"/>
    <p:sldId id="332" r:id="rId19"/>
    <p:sldId id="333" r:id="rId20"/>
    <p:sldId id="334" r:id="rId21"/>
    <p:sldId id="335" r:id="rId22"/>
    <p:sldId id="336" r:id="rId23"/>
    <p:sldId id="331" r:id="rId24"/>
    <p:sldId id="339" r:id="rId25"/>
    <p:sldId id="340" r:id="rId26"/>
    <p:sldId id="342" r:id="rId27"/>
    <p:sldId id="341" r:id="rId28"/>
    <p:sldId id="345" r:id="rId29"/>
    <p:sldId id="343" r:id="rId30"/>
    <p:sldId id="347" r:id="rId31"/>
    <p:sldId id="346" r:id="rId32"/>
    <p:sldId id="348" r:id="rId33"/>
    <p:sldId id="349" r:id="rId34"/>
    <p:sldId id="350" r:id="rId35"/>
    <p:sldId id="351" r:id="rId36"/>
    <p:sldId id="352" r:id="rId37"/>
    <p:sldId id="338" r:id="rId38"/>
    <p:sldId id="368" r:id="rId39"/>
    <p:sldId id="367" r:id="rId40"/>
    <p:sldId id="369" r:id="rId41"/>
    <p:sldId id="370" r:id="rId42"/>
    <p:sldId id="371" r:id="rId43"/>
    <p:sldId id="373" r:id="rId44"/>
    <p:sldId id="372" r:id="rId45"/>
    <p:sldId id="374" r:id="rId46"/>
    <p:sldId id="375" r:id="rId47"/>
    <p:sldId id="376" r:id="rId48"/>
    <p:sldId id="378" r:id="rId49"/>
    <p:sldId id="377" r:id="rId50"/>
    <p:sldId id="379" r:id="rId51"/>
    <p:sldId id="380" r:id="rId52"/>
    <p:sldId id="381" r:id="rId53"/>
    <p:sldId id="382" r:id="rId54"/>
    <p:sldId id="383" r:id="rId55"/>
    <p:sldId id="385" r:id="rId56"/>
    <p:sldId id="386" r:id="rId57"/>
    <p:sldId id="387" r:id="rId58"/>
    <p:sldId id="384" r:id="rId59"/>
    <p:sldId id="388" r:id="rId60"/>
    <p:sldId id="389" r:id="rId61"/>
    <p:sldId id="390" r:id="rId62"/>
    <p:sldId id="391" r:id="rId63"/>
    <p:sldId id="392" r:id="rId64"/>
    <p:sldId id="308" r:id="rId65"/>
    <p:sldId id="310" r:id="rId66"/>
    <p:sldId id="353" r:id="rId67"/>
    <p:sldId id="354" r:id="rId68"/>
    <p:sldId id="355" r:id="rId69"/>
    <p:sldId id="356" r:id="rId70"/>
    <p:sldId id="357" r:id="rId71"/>
    <p:sldId id="358" r:id="rId72"/>
    <p:sldId id="359" r:id="rId73"/>
    <p:sldId id="360" r:id="rId74"/>
    <p:sldId id="361" r:id="rId75"/>
    <p:sldId id="363" r:id="rId76"/>
    <p:sldId id="362" r:id="rId77"/>
    <p:sldId id="364" r:id="rId78"/>
    <p:sldId id="365" r:id="rId79"/>
    <p:sldId id="344" r:id="rId80"/>
    <p:sldId id="317" r:id="rId81"/>
    <p:sldId id="318" r:id="rId82"/>
  </p:sldIdLst>
  <p:sldSz cx="18288000" cy="10287000"/>
  <p:notesSz cx="6858000" cy="9144000"/>
  <p:embeddedFontLst>
    <p:embeddedFont>
      <p:font typeface="Calibri" panose="020F0502020204030204" pitchFamily="34" charset="0"/>
      <p:regular r:id="rId84"/>
      <p:bold r:id="rId85"/>
      <p:italic r:id="rId86"/>
      <p:boldItalic r:id="rId87"/>
    </p:embeddedFont>
    <p:embeddedFont>
      <p:font typeface="Now" panose="020B0604020202020204" charset="0"/>
      <p:regular r:id="rId88"/>
    </p:embeddedFont>
    <p:embeddedFont>
      <p:font typeface="Agency FB" panose="020B0503020202020204" pitchFamily="34" charset="0"/>
      <p:regular r:id="rId89"/>
      <p:bold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840B49-6604-440B-B6E7-C2C74B17902C}">
          <p14:sldIdLst>
            <p14:sldId id="273"/>
            <p14:sldId id="319"/>
            <p14:sldId id="320"/>
            <p14:sldId id="321"/>
            <p14:sldId id="274"/>
            <p14:sldId id="275"/>
            <p14:sldId id="276"/>
            <p14:sldId id="322"/>
            <p14:sldId id="323"/>
            <p14:sldId id="324"/>
            <p14:sldId id="325"/>
            <p14:sldId id="326"/>
            <p14:sldId id="327"/>
            <p14:sldId id="280"/>
            <p14:sldId id="328"/>
            <p14:sldId id="329"/>
            <p14:sldId id="330"/>
            <p14:sldId id="332"/>
            <p14:sldId id="333"/>
            <p14:sldId id="334"/>
            <p14:sldId id="335"/>
            <p14:sldId id="336"/>
            <p14:sldId id="331"/>
            <p14:sldId id="339"/>
            <p14:sldId id="340"/>
            <p14:sldId id="342"/>
            <p14:sldId id="341"/>
            <p14:sldId id="345"/>
            <p14:sldId id="343"/>
            <p14:sldId id="347"/>
            <p14:sldId id="346"/>
            <p14:sldId id="348"/>
            <p14:sldId id="349"/>
            <p14:sldId id="350"/>
            <p14:sldId id="351"/>
            <p14:sldId id="352"/>
            <p14:sldId id="338"/>
            <p14:sldId id="368"/>
            <p14:sldId id="367"/>
            <p14:sldId id="369"/>
            <p14:sldId id="370"/>
            <p14:sldId id="371"/>
            <p14:sldId id="373"/>
            <p14:sldId id="372"/>
            <p14:sldId id="374"/>
            <p14:sldId id="375"/>
            <p14:sldId id="376"/>
            <p14:sldId id="378"/>
            <p14:sldId id="377"/>
            <p14:sldId id="379"/>
            <p14:sldId id="380"/>
            <p14:sldId id="381"/>
            <p14:sldId id="382"/>
            <p14:sldId id="383"/>
            <p14:sldId id="385"/>
            <p14:sldId id="386"/>
            <p14:sldId id="387"/>
            <p14:sldId id="384"/>
            <p14:sldId id="388"/>
            <p14:sldId id="389"/>
            <p14:sldId id="390"/>
            <p14:sldId id="391"/>
            <p14:sldId id="392"/>
            <p14:sldId id="308"/>
            <p14:sldId id="310"/>
            <p14:sldId id="353"/>
            <p14:sldId id="354"/>
            <p14:sldId id="355"/>
            <p14:sldId id="356"/>
            <p14:sldId id="357"/>
            <p14:sldId id="358"/>
            <p14:sldId id="359"/>
            <p14:sldId id="360"/>
            <p14:sldId id="361"/>
            <p14:sldId id="363"/>
            <p14:sldId id="362"/>
            <p14:sldId id="364"/>
            <p14:sldId id="365"/>
            <p14:sldId id="344"/>
            <p14:sldId id="317"/>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C62"/>
    <a:srgbClr val="FFFFF9"/>
    <a:srgbClr val="744C24"/>
    <a:srgbClr val="5F600E"/>
    <a:srgbClr val="F7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94FE3-C2A1-4102-A5C5-017C611F6E9F}"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6782F-5DDB-4AF6-AE5F-10E9B7090416}" type="slidenum">
              <a:rPr lang="en-US" smtClean="0"/>
              <a:t>‹#›</a:t>
            </a:fld>
            <a:endParaRPr lang="en-US"/>
          </a:p>
        </p:txBody>
      </p:sp>
    </p:spTree>
    <p:extLst>
      <p:ext uri="{BB962C8B-B14F-4D97-AF65-F5344CB8AC3E}">
        <p14:creationId xmlns:p14="http://schemas.microsoft.com/office/powerpoint/2010/main" val="213971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6782F-5DDB-4AF6-AE5F-10E9B7090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72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5.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svg"/><Relationship Id="rId7"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5.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svg"/><Relationship Id="rId7"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5.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5.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5.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5.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svg"/><Relationship Id="rId7" Type="http://schemas.openxmlformats.org/officeDocument/2006/relationships/image" Target="../media/image5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5.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sv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5.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svg"/><Relationship Id="rId7"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5.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5.sv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3.svg"/><Relationship Id="rId7"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svg"/><Relationship Id="rId7"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5.sv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sv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5.sv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svg"/><Relationship Id="rId7"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sv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16.svg"/></Relationships>
</file>

<file path=ppt/slides/_rels/slide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5.sv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5.sv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svg"/><Relationship Id="rId7" Type="http://schemas.openxmlformats.org/officeDocument/2006/relationships/image" Target="../media/image9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8.svg"/></Relationships>
</file>

<file path=ppt/slides/_rels/slide7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svg"/><Relationship Id="rId7" Type="http://schemas.openxmlformats.org/officeDocument/2006/relationships/image" Target="../media/image9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8.svg"/></Relationships>
</file>

<file path=ppt/slides/_rels/slide7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svg"/><Relationship Id="rId7" Type="http://schemas.openxmlformats.org/officeDocument/2006/relationships/image" Target="../media/image10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02.sv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7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10" Type="http://schemas.openxmlformats.org/officeDocument/2006/relationships/image" Target="../media/image19.jpeg"/><Relationship Id="rId4" Type="http://schemas.openxmlformats.org/officeDocument/2006/relationships/image" Target="../media/image3.png"/><Relationship Id="rId9"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sv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5.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43FC2190-A8B3-FF48-C3A7-E766D0C47BDF}"/>
              </a:ext>
            </a:extLst>
          </p:cNvPr>
          <p:cNvSpPr/>
          <p:nvPr/>
        </p:nvSpPr>
        <p:spPr>
          <a:xfrm>
            <a:off x="-431222" y="-1181100"/>
            <a:ext cx="19150443" cy="67818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1" b="-88136"/>
            </a:stretch>
          </a:blipFill>
        </p:spPr>
      </p:sp>
      <p:grpSp>
        <p:nvGrpSpPr>
          <p:cNvPr id="9" name="Group 8">
            <a:extLst>
              <a:ext uri="{FF2B5EF4-FFF2-40B4-BE49-F238E27FC236}">
                <a16:creationId xmlns:a16="http://schemas.microsoft.com/office/drawing/2014/main" xmlns="" id="{FF485F26-1A67-F575-FB32-890DF9F61C54}"/>
              </a:ext>
            </a:extLst>
          </p:cNvPr>
          <p:cNvGrpSpPr/>
          <p:nvPr/>
        </p:nvGrpSpPr>
        <p:grpSpPr>
          <a:xfrm>
            <a:off x="7123507" y="5143500"/>
            <a:ext cx="4040983" cy="956427"/>
            <a:chOff x="7160417" y="5122486"/>
            <a:chExt cx="4040983" cy="956427"/>
          </a:xfrm>
        </p:grpSpPr>
        <p:grpSp>
          <p:nvGrpSpPr>
            <p:cNvPr id="3" name="Group 12">
              <a:extLst>
                <a:ext uri="{FF2B5EF4-FFF2-40B4-BE49-F238E27FC236}">
                  <a16:creationId xmlns:a16="http://schemas.microsoft.com/office/drawing/2014/main" xmlns="" id="{1D4103B2-01D4-E944-55B7-E80E0ABCC31D}"/>
                </a:ext>
              </a:extLst>
            </p:cNvPr>
            <p:cNvGrpSpPr/>
            <p:nvPr/>
          </p:nvGrpSpPr>
          <p:grpSpPr>
            <a:xfrm>
              <a:off x="7160417" y="5122486"/>
              <a:ext cx="3967163" cy="956427"/>
              <a:chOff x="0" y="0"/>
              <a:chExt cx="812800" cy="195955"/>
            </a:xfrm>
          </p:grpSpPr>
          <p:sp>
            <p:nvSpPr>
              <p:cNvPr id="4" name="Freeform 13">
                <a:extLst>
                  <a:ext uri="{FF2B5EF4-FFF2-40B4-BE49-F238E27FC236}">
                    <a16:creationId xmlns:a16="http://schemas.microsoft.com/office/drawing/2014/main" xmlns="" id="{81FED9D5-0B69-A848-81E3-18FCE9F098DC}"/>
                  </a:ext>
                </a:extLst>
              </p:cNvPr>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5F600E"/>
              </a:solidFill>
              <a:ln>
                <a:solidFill>
                  <a:srgbClr val="744C24"/>
                </a:solidFill>
              </a:ln>
              <a:effectLst>
                <a:outerShdw blurRad="50800" dist="38100" dir="8100000" algn="tr" rotWithShape="0">
                  <a:prstClr val="black">
                    <a:alpha val="40000"/>
                  </a:prstClr>
                </a:outerShdw>
              </a:effectLst>
            </p:spPr>
            <p:txBody>
              <a:bodyPr/>
              <a:lstStyle/>
              <a:p>
                <a:endParaRPr lang="en-US"/>
              </a:p>
            </p:txBody>
          </p:sp>
          <p:sp>
            <p:nvSpPr>
              <p:cNvPr id="5" name="TextBox 14">
                <a:extLst>
                  <a:ext uri="{FF2B5EF4-FFF2-40B4-BE49-F238E27FC236}">
                    <a16:creationId xmlns:a16="http://schemas.microsoft.com/office/drawing/2014/main" xmlns="" id="{CB3FD760-EDDC-7D5F-F054-67EB0EBC6620}"/>
                  </a:ext>
                </a:extLst>
              </p:cNvPr>
              <p:cNvSpPr txBox="1"/>
              <p:nvPr/>
            </p:nvSpPr>
            <p:spPr>
              <a:xfrm>
                <a:off x="0" y="-47625"/>
                <a:ext cx="812800" cy="243580"/>
              </a:xfrm>
              <a:prstGeom prst="rect">
                <a:avLst/>
              </a:prstGeom>
            </p:spPr>
            <p:txBody>
              <a:bodyPr lIns="50800" tIns="50800" rIns="50800" bIns="50800" rtlCol="0" anchor="ctr"/>
              <a:lstStyle/>
              <a:p>
                <a:pPr algn="ctr">
                  <a:lnSpc>
                    <a:spcPts val="2659"/>
                  </a:lnSpc>
                </a:pPr>
                <a:endParaRPr/>
              </a:p>
            </p:txBody>
          </p:sp>
        </p:grpSp>
        <p:sp>
          <p:nvSpPr>
            <p:cNvPr id="8" name="TextBox 7">
              <a:hlinkClick r:id="rId3" action="ppaction://hlinksldjump"/>
              <a:extLst>
                <a:ext uri="{FF2B5EF4-FFF2-40B4-BE49-F238E27FC236}">
                  <a16:creationId xmlns:a16="http://schemas.microsoft.com/office/drawing/2014/main" xmlns="" id="{A755BB7A-FA11-3F4E-817A-377460D69B36}"/>
                </a:ext>
              </a:extLst>
            </p:cNvPr>
            <p:cNvSpPr txBox="1"/>
            <p:nvPr/>
          </p:nvSpPr>
          <p:spPr>
            <a:xfrm>
              <a:off x="7234237" y="5273814"/>
              <a:ext cx="3967163" cy="707886"/>
            </a:xfrm>
            <a:prstGeom prst="rect">
              <a:avLst/>
            </a:prstGeom>
            <a:noFill/>
          </p:spPr>
          <p:txBody>
            <a:bodyPr wrap="square" rtlCol="0">
              <a:spAutoFit/>
            </a:bodyPr>
            <a:lstStyle/>
            <a:p>
              <a:pPr algn="ctr"/>
              <a:r>
                <a:rPr lang="en-US" sz="4000" b="1">
                  <a:solidFill>
                    <a:schemeClr val="bg1"/>
                  </a:solidFill>
                  <a:latin typeface="Agency FB" panose="020B0503020202020204" pitchFamily="34" charset="0"/>
                </a:rPr>
                <a:t>START </a:t>
              </a:r>
            </a:p>
          </p:txBody>
        </p:sp>
      </p:grpSp>
      <p:sp>
        <p:nvSpPr>
          <p:cNvPr id="10" name="TextBox 9">
            <a:extLst>
              <a:ext uri="{FF2B5EF4-FFF2-40B4-BE49-F238E27FC236}">
                <a16:creationId xmlns:a16="http://schemas.microsoft.com/office/drawing/2014/main" xmlns="" id="{59E7546C-9851-8814-857D-70252137D71B}"/>
              </a:ext>
            </a:extLst>
          </p:cNvPr>
          <p:cNvSpPr txBox="1"/>
          <p:nvPr/>
        </p:nvSpPr>
        <p:spPr>
          <a:xfrm>
            <a:off x="341708" y="6438900"/>
            <a:ext cx="17678400" cy="3340979"/>
          </a:xfrm>
          <a:prstGeom prst="rect">
            <a:avLst/>
          </a:prstGeom>
          <a:noFill/>
        </p:spPr>
        <p:txBody>
          <a:bodyPr wrap="square" rtlCol="0">
            <a:spAutoFit/>
          </a:bodyPr>
          <a:lstStyle/>
          <a:p>
            <a:pPr algn="ctr">
              <a:lnSpc>
                <a:spcPct val="150000"/>
              </a:lnSpc>
            </a:pPr>
            <a:r>
              <a:rPr lang="en-US" sz="7500" b="1">
                <a:solidFill>
                  <a:srgbClr val="744C24"/>
                </a:solidFill>
                <a:latin typeface="Arial" panose="020B0604020202020204" pitchFamily="34" charset="0"/>
                <a:cs typeface="Arial" panose="020B0604020202020204" pitchFamily="34" charset="0"/>
              </a:rPr>
              <a:t>CHÀO MỪNG CÁC EM </a:t>
            </a:r>
          </a:p>
          <a:p>
            <a:pPr algn="ctr">
              <a:lnSpc>
                <a:spcPct val="150000"/>
              </a:lnSpc>
            </a:pPr>
            <a:r>
              <a:rPr lang="en-US" sz="7500" b="1" dirty="0">
                <a:solidFill>
                  <a:srgbClr val="744C24"/>
                </a:solidFill>
                <a:latin typeface="Arial" panose="020B0604020202020204" pitchFamily="34" charset="0"/>
                <a:cs typeface="Arial" panose="020B0604020202020204" pitchFamily="34" charset="0"/>
              </a:rPr>
              <a:t>ĐẾN VỚI BÀI HỌC NGÀY HÔM NAY!</a:t>
            </a:r>
          </a:p>
        </p:txBody>
      </p:sp>
      <p:sp>
        <p:nvSpPr>
          <p:cNvPr id="6" name="Rectangle 5"/>
          <p:cNvSpPr/>
          <p:nvPr/>
        </p:nvSpPr>
        <p:spPr>
          <a:xfrm>
            <a:off x="12573000" y="5829300"/>
            <a:ext cx="5447108"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Lý</a:t>
            </a:r>
            <a:r>
              <a:rPr lang="en-US" dirty="0" smtClean="0"/>
              <a:t> </a:t>
            </a:r>
            <a:r>
              <a:rPr lang="en-US" dirty="0" err="1" smtClean="0"/>
              <a:t>Xuân</a:t>
            </a:r>
            <a:r>
              <a:rPr lang="en-US" dirty="0" smtClean="0"/>
              <a:t> </a:t>
            </a:r>
            <a:r>
              <a:rPr lang="en-US" dirty="0" err="1" smtClean="0"/>
              <a:t>Nhà</a:t>
            </a:r>
            <a:endParaRPr lang="en-US" dirty="0"/>
          </a:p>
        </p:txBody>
      </p:sp>
    </p:spTree>
    <p:extLst>
      <p:ext uri="{BB962C8B-B14F-4D97-AF65-F5344CB8AC3E}">
        <p14:creationId xmlns:p14="http://schemas.microsoft.com/office/powerpoint/2010/main" val="95749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Rounded Corners 1">
            <a:extLst>
              <a:ext uri="{FF2B5EF4-FFF2-40B4-BE49-F238E27FC236}">
                <a16:creationId xmlns:a16="http://schemas.microsoft.com/office/drawing/2014/main" xmlns="" id="{AE15754A-375B-FD67-BE54-FEFA37655D1B}"/>
              </a:ext>
            </a:extLst>
          </p:cNvPr>
          <p:cNvSpPr/>
          <p:nvPr/>
        </p:nvSpPr>
        <p:spPr>
          <a:xfrm>
            <a:off x="5905500" y="1015179"/>
            <a:ext cx="6477000" cy="1075814"/>
          </a:xfrm>
          <a:prstGeom prst="roundRect">
            <a:avLst/>
          </a:prstGeom>
          <a:solidFill>
            <a:schemeClr val="accent3">
              <a:lumMod val="20000"/>
              <a:lumOff val="80000"/>
            </a:schemeClr>
          </a:solidFill>
          <a:ln w="38100">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Cung cấp dược liệu</a:t>
            </a:r>
          </a:p>
        </p:txBody>
      </p:sp>
      <p:sp>
        <p:nvSpPr>
          <p:cNvPr id="11" name="TextBox 10">
            <a:extLst>
              <a:ext uri="{FF2B5EF4-FFF2-40B4-BE49-F238E27FC236}">
                <a16:creationId xmlns:a16="http://schemas.microsoft.com/office/drawing/2014/main" xmlns="" id="{8977978D-3743-2F05-86F9-ECEDEBBFC90A}"/>
              </a:ext>
            </a:extLst>
          </p:cNvPr>
          <p:cNvSpPr txBox="1"/>
          <p:nvPr/>
        </p:nvSpPr>
        <p:spPr>
          <a:xfrm>
            <a:off x="952500" y="7721685"/>
            <a:ext cx="16383000"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Cung cấp dược liệu quý phục vụ nhu cầu chữa bệnh và nâng cao sức khỏe cho con người.</a:t>
            </a:r>
            <a:endParaRPr lang="en-US" sz="4000">
              <a:latin typeface="Arial" panose="020B0604020202020204" pitchFamily="34" charset="0"/>
              <a:cs typeface="Arial" panose="020B0604020202020204" pitchFamily="34" charset="0"/>
            </a:endParaRPr>
          </a:p>
        </p:txBody>
      </p:sp>
      <p:pic>
        <p:nvPicPr>
          <p:cNvPr id="5122" name="Picture 2" descr="Củ bách hợp: Công dụng, các bài thuốc, mua ở đâu, lưu ý khi sử dụng">
            <a:extLst>
              <a:ext uri="{FF2B5EF4-FFF2-40B4-BE49-F238E27FC236}">
                <a16:creationId xmlns:a16="http://schemas.microsoft.com/office/drawing/2014/main" xmlns="" id="{9FA6143C-1419-CD84-C5B4-4A647A2E11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231"/>
          <a:stretch/>
        </p:blipFill>
        <p:spPr bwMode="auto">
          <a:xfrm>
            <a:off x="280129" y="2696562"/>
            <a:ext cx="5953716" cy="4711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E4ABC00-DA09-49D7-A98B-7630E49CBDDB}"/>
              </a:ext>
            </a:extLst>
          </p:cNvPr>
          <p:cNvPicPr>
            <a:picLocks noChangeAspect="1"/>
          </p:cNvPicPr>
          <p:nvPr/>
        </p:nvPicPr>
        <p:blipFill rotWithShape="1">
          <a:blip r:embed="rId7"/>
          <a:srcRect l="22401"/>
          <a:stretch/>
        </p:blipFill>
        <p:spPr>
          <a:xfrm>
            <a:off x="6467278" y="2696562"/>
            <a:ext cx="5645406" cy="4711785"/>
          </a:xfrm>
          <a:prstGeom prst="rect">
            <a:avLst/>
          </a:prstGeom>
        </p:spPr>
      </p:pic>
      <p:pic>
        <p:nvPicPr>
          <p:cNvPr id="5126" name="Picture 6" descr="7 loài cây có khả năng đặc biệt giống con người - QuanTriMang.com">
            <a:extLst>
              <a:ext uri="{FF2B5EF4-FFF2-40B4-BE49-F238E27FC236}">
                <a16:creationId xmlns:a16="http://schemas.microsoft.com/office/drawing/2014/main" xmlns="" id="{1EC4DAC8-BEDF-1FDD-8F4F-53E0C9E994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448"/>
          <a:stretch/>
        </p:blipFill>
        <p:spPr bwMode="auto">
          <a:xfrm>
            <a:off x="12268200" y="2696562"/>
            <a:ext cx="5768246" cy="4711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18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randombar(horizontal)">
                                      <p:cBhvr>
                                        <p:cTn id="11" dur="500"/>
                                        <p:tgtEl>
                                          <p:spTgt spid="5122"/>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randombar(horizontal)">
                                      <p:cBhvr>
                                        <p:cTn id="17" dur="500"/>
                                        <p:tgtEl>
                                          <p:spTgt spid="512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Rounded Corners 1">
            <a:extLst>
              <a:ext uri="{FF2B5EF4-FFF2-40B4-BE49-F238E27FC236}">
                <a16:creationId xmlns:a16="http://schemas.microsoft.com/office/drawing/2014/main" xmlns="" id="{AE15754A-375B-FD67-BE54-FEFA37655D1B}"/>
              </a:ext>
            </a:extLst>
          </p:cNvPr>
          <p:cNvSpPr/>
          <p:nvPr/>
        </p:nvSpPr>
        <p:spPr>
          <a:xfrm>
            <a:off x="5905500" y="1081933"/>
            <a:ext cx="6477000" cy="1075814"/>
          </a:xfrm>
          <a:prstGeom prst="roundRect">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Tạo công việc làm</a:t>
            </a:r>
          </a:p>
        </p:txBody>
      </p:sp>
      <p:sp>
        <p:nvSpPr>
          <p:cNvPr id="11" name="TextBox 10">
            <a:extLst>
              <a:ext uri="{FF2B5EF4-FFF2-40B4-BE49-F238E27FC236}">
                <a16:creationId xmlns:a16="http://schemas.microsoft.com/office/drawing/2014/main" xmlns="" id="{8977978D-3743-2F05-86F9-ECEDEBBFC90A}"/>
              </a:ext>
            </a:extLst>
          </p:cNvPr>
          <p:cNvSpPr txBox="1"/>
          <p:nvPr/>
        </p:nvSpPr>
        <p:spPr>
          <a:xfrm>
            <a:off x="952500" y="7721685"/>
            <a:ext cx="16383000"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Tạo công ăn việc làm, mang lại nguồn thu nhập chính giúp ổn định đời sống của đồng bào các dân tộc miền núi.</a:t>
            </a:r>
            <a:endParaRPr lang="en-US" sz="4000">
              <a:latin typeface="Arial" panose="020B0604020202020204" pitchFamily="34" charset="0"/>
              <a:cs typeface="Arial" panose="020B0604020202020204" pitchFamily="34" charset="0"/>
            </a:endParaRPr>
          </a:p>
        </p:txBody>
      </p:sp>
      <p:pic>
        <p:nvPicPr>
          <p:cNvPr id="6146" name="Picture 2" descr="Bảo vệ người lao động thời vụ thu hái cà phê ở Đắk Nông">
            <a:extLst>
              <a:ext uri="{FF2B5EF4-FFF2-40B4-BE49-F238E27FC236}">
                <a16:creationId xmlns:a16="http://schemas.microsoft.com/office/drawing/2014/main" xmlns="" id="{A3966158-2F39-7D7B-197D-0A8C5EC532F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856"/>
          <a:stretch/>
        </p:blipFill>
        <p:spPr bwMode="auto">
          <a:xfrm>
            <a:off x="228600" y="2670128"/>
            <a:ext cx="6324600" cy="45665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Xưởng sản xuất Đồ Gỗ tự nhiên">
            <a:extLst>
              <a:ext uri="{FF2B5EF4-FFF2-40B4-BE49-F238E27FC236}">
                <a16:creationId xmlns:a16="http://schemas.microsoft.com/office/drawing/2014/main" xmlns="" id="{DB9E988F-2398-523C-C289-A91C577890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33" r="20465"/>
          <a:stretch/>
        </p:blipFill>
        <p:spPr bwMode="auto">
          <a:xfrm>
            <a:off x="6767511" y="2670128"/>
            <a:ext cx="5638800" cy="4566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05EDA5EC-D019-40FE-91BC-9BFF136699E0}"/>
              </a:ext>
            </a:extLst>
          </p:cNvPr>
          <p:cNvPicPr>
            <a:picLocks noChangeAspect="1"/>
          </p:cNvPicPr>
          <p:nvPr/>
        </p:nvPicPr>
        <p:blipFill rotWithShape="1">
          <a:blip r:embed="rId8"/>
          <a:srcRect r="15899"/>
          <a:stretch/>
        </p:blipFill>
        <p:spPr>
          <a:xfrm>
            <a:off x="12572999" y="2670128"/>
            <a:ext cx="5486400" cy="4566504"/>
          </a:xfrm>
          <a:prstGeom prst="rect">
            <a:avLst/>
          </a:prstGeom>
        </p:spPr>
      </p:pic>
    </p:spTree>
    <p:extLst>
      <p:ext uri="{BB962C8B-B14F-4D97-AF65-F5344CB8AC3E}">
        <p14:creationId xmlns:p14="http://schemas.microsoft.com/office/powerpoint/2010/main" val="367311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randombar(horizontal)">
                                      <p:cBhvr>
                                        <p:cTn id="15" dur="500"/>
                                        <p:tgtEl>
                                          <p:spTgt spid="6148"/>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Rounded Corners 1">
            <a:extLst>
              <a:ext uri="{FF2B5EF4-FFF2-40B4-BE49-F238E27FC236}">
                <a16:creationId xmlns:a16="http://schemas.microsoft.com/office/drawing/2014/main" xmlns="" id="{AE15754A-375B-FD67-BE54-FEFA37655D1B}"/>
              </a:ext>
            </a:extLst>
          </p:cNvPr>
          <p:cNvSpPr/>
          <p:nvPr/>
        </p:nvSpPr>
        <p:spPr>
          <a:xfrm>
            <a:off x="5886450" y="799622"/>
            <a:ext cx="6477000" cy="1075814"/>
          </a:xfrm>
          <a:prstGeom prst="roundRect">
            <a:avLst/>
          </a:prstGeom>
          <a:solidFill>
            <a:schemeClr val="accent4">
              <a:lumMod val="20000"/>
              <a:lumOff val="80000"/>
            </a:schemeClr>
          </a:solid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Tín ngưỡng </a:t>
            </a:r>
          </a:p>
        </p:txBody>
      </p:sp>
      <p:sp>
        <p:nvSpPr>
          <p:cNvPr id="11" name="TextBox 10">
            <a:extLst>
              <a:ext uri="{FF2B5EF4-FFF2-40B4-BE49-F238E27FC236}">
                <a16:creationId xmlns:a16="http://schemas.microsoft.com/office/drawing/2014/main" xmlns="" id="{8977978D-3743-2F05-86F9-ECEDEBBFC90A}"/>
              </a:ext>
            </a:extLst>
          </p:cNvPr>
          <p:cNvSpPr txBox="1"/>
          <p:nvPr/>
        </p:nvSpPr>
        <p:spPr>
          <a:xfrm>
            <a:off x="952500" y="7721685"/>
            <a:ext cx="16383000"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Một số khu rừng có vai trò quan trọng trong đời sống tinh thần của các dân tộc thiểu số. </a:t>
            </a:r>
          </a:p>
        </p:txBody>
      </p:sp>
      <p:pic>
        <p:nvPicPr>
          <p:cNvPr id="7170" name="Picture 2" descr="Tục cúng rừng, bảo vệ nguồn nước của người Hà Nhì">
            <a:extLst>
              <a:ext uri="{FF2B5EF4-FFF2-40B4-BE49-F238E27FC236}">
                <a16:creationId xmlns:a16="http://schemas.microsoft.com/office/drawing/2014/main" xmlns="" id="{38C5F8DD-435E-E0C8-2B2B-B43622C0E3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544"/>
          <a:stretch/>
        </p:blipFill>
        <p:spPr bwMode="auto">
          <a:xfrm>
            <a:off x="453054" y="2770102"/>
            <a:ext cx="5738196" cy="4229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ễ hội Háu Đoong của người Giáy ở Lai Châu | Báo Dân tộc và Phát triển">
            <a:extLst>
              <a:ext uri="{FF2B5EF4-FFF2-40B4-BE49-F238E27FC236}">
                <a16:creationId xmlns:a16="http://schemas.microsoft.com/office/drawing/2014/main" xmlns="" id="{3537B77E-0A00-53CF-094D-D96A85F06D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9617"/>
          <a:stretch/>
        </p:blipFill>
        <p:spPr bwMode="auto">
          <a:xfrm>
            <a:off x="6396654" y="2770103"/>
            <a:ext cx="5738196" cy="42291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uyện về rừng cấm nghìn tuổi và 'hùm xám' đại ngàn Cốc Ly">
            <a:extLst>
              <a:ext uri="{FF2B5EF4-FFF2-40B4-BE49-F238E27FC236}">
                <a16:creationId xmlns:a16="http://schemas.microsoft.com/office/drawing/2014/main" xmlns="" id="{B53B26EA-867B-0DA0-24B9-29B2197A2B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0978"/>
          <a:stretch/>
        </p:blipFill>
        <p:spPr bwMode="auto">
          <a:xfrm>
            <a:off x="12287252" y="2770101"/>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7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randombar(horizontal)">
                                      <p:cBhvr>
                                        <p:cTn id="15" dur="500"/>
                                        <p:tgtEl>
                                          <p:spTgt spid="7172"/>
                                        </p:tgtEl>
                                      </p:cBhvr>
                                    </p:animEffect>
                                  </p:childTnLst>
                                </p:cTn>
                              </p:par>
                              <p:par>
                                <p:cTn id="16" presetID="14" presetClass="entr" presetSubtype="1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randombar(horizontal)">
                                      <p:cBhvr>
                                        <p:cTn id="18" dur="500"/>
                                        <p:tgtEl>
                                          <p:spTgt spid="717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9">
            <a:extLst>
              <a:ext uri="{FF2B5EF4-FFF2-40B4-BE49-F238E27FC236}">
                <a16:creationId xmlns:a16="http://schemas.microsoft.com/office/drawing/2014/main" xmlns="" id="{BA74A916-208D-FCD8-CF20-8C312C8636D1}"/>
              </a:ext>
            </a:extLst>
          </p:cNvPr>
          <p:cNvGrpSpPr/>
          <p:nvPr/>
        </p:nvGrpSpPr>
        <p:grpSpPr>
          <a:xfrm>
            <a:off x="486391" y="566951"/>
            <a:ext cx="16962596" cy="1972270"/>
            <a:chOff x="952500" y="2247900"/>
            <a:chExt cx="16962596" cy="1972270"/>
          </a:xfrm>
        </p:grpSpPr>
        <p:sp>
          <p:nvSpPr>
            <p:cNvPr id="8" name="TextBox 7">
              <a:extLst>
                <a:ext uri="{FF2B5EF4-FFF2-40B4-BE49-F238E27FC236}">
                  <a16:creationId xmlns:a16="http://schemas.microsoft.com/office/drawing/2014/main" xmlns="" id="{D45DE3F4-2602-614E-2400-BA305495BD7A}"/>
                </a:ext>
              </a:extLst>
            </p:cNvPr>
            <p:cNvSpPr txBox="1"/>
            <p:nvPr/>
          </p:nvSpPr>
          <p:spPr>
            <a:xfrm>
              <a:off x="952500" y="2380564"/>
              <a:ext cx="16962596" cy="1839606"/>
            </a:xfrm>
            <a:prstGeom prst="rect">
              <a:avLst/>
            </a:prstGeom>
            <a:noFill/>
          </p:spPr>
          <p:txBody>
            <a:bodyPr wrap="square">
              <a:spAutoFit/>
            </a:bodyPr>
            <a:lstStyle/>
            <a:p>
              <a:pPr algn="just">
                <a:lnSpc>
                  <a:spcPct val="150000"/>
                </a:lnSpc>
              </a:pPr>
              <a:r>
                <a:rPr lang="en-US" sz="4000"/>
                <a:t>                </a:t>
              </a:r>
              <a:r>
                <a:rPr lang="vi-VN" sz="4000"/>
                <a:t>Quan sát Hình 1.2 SGK tr.7 và trả lời câu hỏi mục Khám phá SGK tr.8: </a:t>
              </a:r>
              <a:r>
                <a:rPr lang="vi-VN" sz="4000" i="1">
                  <a:solidFill>
                    <a:srgbClr val="C00000"/>
                  </a:solidFill>
                </a:rPr>
                <a:t>Nêu các vai trò của lâm nghiệp đối với đời sống con người.</a:t>
              </a:r>
              <a:endParaRPr lang="en-US" sz="4000" i="1">
                <a:solidFill>
                  <a:srgbClr val="C00000"/>
                </a:solidFill>
              </a:endParaRPr>
            </a:p>
          </p:txBody>
        </p:sp>
        <p:sp>
          <p:nvSpPr>
            <p:cNvPr id="9" name="Freeform 12">
              <a:extLst>
                <a:ext uri="{FF2B5EF4-FFF2-40B4-BE49-F238E27FC236}">
                  <a16:creationId xmlns:a16="http://schemas.microsoft.com/office/drawing/2014/main" xmlns="" id="{153411B0-9D24-B413-AE54-102A4F8DC946}"/>
                </a:ext>
              </a:extLst>
            </p:cNvPr>
            <p:cNvSpPr/>
            <p:nvPr/>
          </p:nvSpPr>
          <p:spPr>
            <a:xfrm>
              <a:off x="1225452" y="2247900"/>
              <a:ext cx="1517748" cy="1210186"/>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6" name="Group 15">
            <a:extLst>
              <a:ext uri="{FF2B5EF4-FFF2-40B4-BE49-F238E27FC236}">
                <a16:creationId xmlns:a16="http://schemas.microsoft.com/office/drawing/2014/main" xmlns="" id="{AAE97BA9-D151-1920-DF31-E3DDFB52C86E}"/>
              </a:ext>
            </a:extLst>
          </p:cNvPr>
          <p:cNvGrpSpPr/>
          <p:nvPr/>
        </p:nvGrpSpPr>
        <p:grpSpPr>
          <a:xfrm>
            <a:off x="11589" y="3390900"/>
            <a:ext cx="18478514" cy="6033577"/>
            <a:chOff x="136498" y="3254029"/>
            <a:chExt cx="18478514" cy="6033577"/>
          </a:xfrm>
        </p:grpSpPr>
        <p:grpSp>
          <p:nvGrpSpPr>
            <p:cNvPr id="15" name="Group 14">
              <a:extLst>
                <a:ext uri="{FF2B5EF4-FFF2-40B4-BE49-F238E27FC236}">
                  <a16:creationId xmlns:a16="http://schemas.microsoft.com/office/drawing/2014/main" xmlns="" id="{70BEB8D7-EE3E-6460-B227-965D2874CF6E}"/>
                </a:ext>
              </a:extLst>
            </p:cNvPr>
            <p:cNvGrpSpPr/>
            <p:nvPr/>
          </p:nvGrpSpPr>
          <p:grpSpPr>
            <a:xfrm>
              <a:off x="1864679" y="8550059"/>
              <a:ext cx="14206020" cy="737547"/>
              <a:chOff x="1952834" y="9020819"/>
              <a:chExt cx="14206020" cy="737547"/>
            </a:xfrm>
          </p:grpSpPr>
          <p:sp>
            <p:nvSpPr>
              <p:cNvPr id="14" name="Rectangle: Rounded Corners 13">
                <a:extLst>
                  <a:ext uri="{FF2B5EF4-FFF2-40B4-BE49-F238E27FC236}">
                    <a16:creationId xmlns:a16="http://schemas.microsoft.com/office/drawing/2014/main" xmlns="" id="{B0C7A94B-5EBC-7337-2B86-CB8901D5EE07}"/>
                  </a:ext>
                </a:extLst>
              </p:cNvPr>
              <p:cNvSpPr/>
              <p:nvPr/>
            </p:nvSpPr>
            <p:spPr>
              <a:xfrm>
                <a:off x="2129145" y="9059136"/>
                <a:ext cx="14029709" cy="69923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8977978D-3743-2F05-86F9-ECEDEBBFC90A}"/>
                  </a:ext>
                </a:extLst>
              </p:cNvPr>
              <p:cNvSpPr txBox="1"/>
              <p:nvPr/>
            </p:nvSpPr>
            <p:spPr>
              <a:xfrm>
                <a:off x="1952834" y="9020819"/>
                <a:ext cx="14029709" cy="699230"/>
              </a:xfrm>
              <a:prstGeom prst="rect">
                <a:avLst/>
              </a:prstGeom>
              <a:noFill/>
            </p:spPr>
            <p:txBody>
              <a:bodyPr wrap="square">
                <a:spAutoFit/>
              </a:bodyPr>
              <a:lstStyle/>
              <a:p>
                <a:pPr algn="ctr">
                  <a:lnSpc>
                    <a:spcPct val="150000"/>
                  </a:lnSpc>
                </a:pPr>
                <a:r>
                  <a:rPr lang="en-US" sz="3000" b="1" i="1">
                    <a:solidFill>
                      <a:srgbClr val="002060"/>
                    </a:solidFill>
                    <a:latin typeface="Arial" panose="020B0604020202020204" pitchFamily="34" charset="0"/>
                    <a:cs typeface="Arial" panose="020B0604020202020204" pitchFamily="34" charset="0"/>
                  </a:rPr>
                  <a:t>Hình 1.2. </a:t>
                </a:r>
                <a:r>
                  <a:rPr lang="en-US" sz="3000" i="1">
                    <a:solidFill>
                      <a:srgbClr val="002060"/>
                    </a:solidFill>
                    <a:latin typeface="Arial" panose="020B0604020202020204" pitchFamily="34" charset="0"/>
                    <a:cs typeface="Arial" panose="020B0604020202020204" pitchFamily="34" charset="0"/>
                  </a:rPr>
                  <a:t>Một số sản phẩm của lâm nghiệp cung cấp cho đời sống con người </a:t>
                </a:r>
              </a:p>
            </p:txBody>
          </p:sp>
        </p:grpSp>
        <p:pic>
          <p:nvPicPr>
            <p:cNvPr id="13" name="Picture 12">
              <a:extLst>
                <a:ext uri="{FF2B5EF4-FFF2-40B4-BE49-F238E27FC236}">
                  <a16:creationId xmlns:a16="http://schemas.microsoft.com/office/drawing/2014/main" xmlns="" id="{03C68A30-7293-1735-65A3-40C39688B754}"/>
                </a:ext>
              </a:extLst>
            </p:cNvPr>
            <p:cNvPicPr>
              <a:picLocks noChangeAspect="1"/>
            </p:cNvPicPr>
            <p:nvPr/>
          </p:nvPicPr>
          <p:blipFill rotWithShape="1">
            <a:blip r:embed="rId8"/>
            <a:srcRect b="16509"/>
            <a:stretch/>
          </p:blipFill>
          <p:spPr>
            <a:xfrm>
              <a:off x="136498" y="3254029"/>
              <a:ext cx="18478514" cy="4986897"/>
            </a:xfrm>
            <a:prstGeom prst="rect">
              <a:avLst/>
            </a:prstGeom>
          </p:spPr>
        </p:pic>
      </p:grpSp>
    </p:spTree>
    <p:extLst>
      <p:ext uri="{BB962C8B-B14F-4D97-AF65-F5344CB8AC3E}">
        <p14:creationId xmlns:p14="http://schemas.microsoft.com/office/powerpoint/2010/main" val="143713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A349C4EC-7008-199B-4D75-710F1CCF4AB3}"/>
              </a:ext>
            </a:extLst>
          </p:cNvPr>
          <p:cNvSpPr/>
          <p:nvPr/>
        </p:nvSpPr>
        <p:spPr>
          <a:xfrm>
            <a:off x="0" y="-342900"/>
            <a:ext cx="5715000" cy="11937336"/>
          </a:xfrm>
          <a:custGeom>
            <a:avLst/>
            <a:gdLst/>
            <a:ahLst/>
            <a:cxnLst/>
            <a:rect l="l" t="t" r="r" b="b"/>
            <a:pathLst>
              <a:path w="3939921" h="8229600">
                <a:moveTo>
                  <a:pt x="0" y="0"/>
                </a:moveTo>
                <a:lnTo>
                  <a:pt x="3939921" y="0"/>
                </a:lnTo>
                <a:lnTo>
                  <a:pt x="3939921" y="8229600"/>
                </a:lnTo>
                <a:lnTo>
                  <a:pt x="0" y="8229600"/>
                </a:lnTo>
                <a:lnTo>
                  <a:pt x="0" y="0"/>
                </a:lnTo>
                <a:close/>
              </a:path>
            </a:pathLst>
          </a:custGeom>
          <a:blipFill>
            <a:blip r:embed="rId2"/>
            <a:stretch>
              <a:fillRect/>
            </a:stretch>
          </a:blipFill>
        </p:spPr>
      </p:sp>
      <p:sp>
        <p:nvSpPr>
          <p:cNvPr id="3" name="TextBox 2">
            <a:extLst>
              <a:ext uri="{FF2B5EF4-FFF2-40B4-BE49-F238E27FC236}">
                <a16:creationId xmlns:a16="http://schemas.microsoft.com/office/drawing/2014/main" xmlns="" id="{8D43B7F9-CDD4-C8A6-5D0B-04869EF015F0}"/>
              </a:ext>
            </a:extLst>
          </p:cNvPr>
          <p:cNvSpPr txBox="1"/>
          <p:nvPr/>
        </p:nvSpPr>
        <p:spPr>
          <a:xfrm>
            <a:off x="5743575" y="876300"/>
            <a:ext cx="12573000" cy="707886"/>
          </a:xfrm>
          <a:prstGeom prst="rect">
            <a:avLst/>
          </a:prstGeom>
          <a:noFill/>
        </p:spPr>
        <p:txBody>
          <a:bodyPr wrap="square" rtlCol="0">
            <a:spAutoFit/>
          </a:bodyPr>
          <a:lstStyle/>
          <a:p>
            <a:pPr algn="ctr"/>
            <a:r>
              <a:rPr lang="en-US" sz="4000" b="1" kern="2000" spc="600">
                <a:solidFill>
                  <a:srgbClr val="5F600E"/>
                </a:solidFill>
                <a:latin typeface="Arial" panose="020B0604020202020204" pitchFamily="34" charset="0"/>
                <a:cs typeface="Arial" panose="020B0604020202020204" pitchFamily="34" charset="0"/>
              </a:rPr>
              <a:t>Vai trò của lâm nghiệp: </a:t>
            </a:r>
          </a:p>
        </p:txBody>
      </p:sp>
      <p:sp>
        <p:nvSpPr>
          <p:cNvPr id="5" name="TextBox 4">
            <a:extLst>
              <a:ext uri="{FF2B5EF4-FFF2-40B4-BE49-F238E27FC236}">
                <a16:creationId xmlns:a16="http://schemas.microsoft.com/office/drawing/2014/main" xmlns="" id="{7607FC0D-307D-B919-E14B-A3FDD1786446}"/>
              </a:ext>
            </a:extLst>
          </p:cNvPr>
          <p:cNvSpPr txBox="1"/>
          <p:nvPr/>
        </p:nvSpPr>
        <p:spPr>
          <a:xfrm>
            <a:off x="6281738" y="2019300"/>
            <a:ext cx="11506200" cy="7468648"/>
          </a:xfrm>
          <a:prstGeom prst="rect">
            <a:avLst/>
          </a:prstGeom>
          <a:solidFill>
            <a:schemeClr val="accent3">
              <a:lumMod val="20000"/>
              <a:lumOff val="80000"/>
            </a:schemeClr>
          </a:solidFill>
        </p:spPr>
        <p:txBody>
          <a:bodyPr wrap="square">
            <a:spAutoFit/>
          </a:bodyPr>
          <a:lstStyle/>
          <a:p>
            <a:pPr marL="571500" indent="-571500" algn="just">
              <a:lnSpc>
                <a:spcPct val="150000"/>
              </a:lnSpc>
              <a:buFont typeface="Wingdings" panose="05000000000000000000" pitchFamily="2" charset="2"/>
              <a:buChar char="§"/>
            </a:pPr>
            <a:r>
              <a:rPr lang="vi-VN" sz="3600"/>
              <a:t>Cung cấp lâm sản, đặc sản cây công nghiệp phục vụ cho nhu cầu tiêu dùng và xuất khẩu.</a:t>
            </a:r>
          </a:p>
          <a:p>
            <a:pPr marL="571500" indent="-571500" algn="just">
              <a:lnSpc>
                <a:spcPct val="150000"/>
              </a:lnSpc>
              <a:buFont typeface="Wingdings" panose="05000000000000000000" pitchFamily="2" charset="2"/>
              <a:buChar char="§"/>
            </a:pPr>
            <a:r>
              <a:rPr lang="vi-VN" sz="3600"/>
              <a:t>Cung cấp nguyên liệu cho công nghiệp, nông nghiệp, xây dựng cơ bản.</a:t>
            </a:r>
          </a:p>
          <a:p>
            <a:pPr marL="571500" indent="-571500" algn="just">
              <a:lnSpc>
                <a:spcPct val="150000"/>
              </a:lnSpc>
              <a:buFont typeface="Wingdings" panose="05000000000000000000" pitchFamily="2" charset="2"/>
              <a:buChar char="§"/>
            </a:pPr>
            <a:r>
              <a:rPr lang="vi-VN" sz="3600"/>
              <a:t>Cung cấp dược liệu quý phục vụ nhu cầu chữa bệnh và nâng cao sức khỏe cho con người.</a:t>
            </a:r>
          </a:p>
          <a:p>
            <a:pPr marL="571500" indent="-571500" algn="just">
              <a:lnSpc>
                <a:spcPct val="150000"/>
              </a:lnSpc>
              <a:buFont typeface="Wingdings" panose="05000000000000000000" pitchFamily="2" charset="2"/>
              <a:buChar char="§"/>
            </a:pPr>
            <a:r>
              <a:rPr lang="vi-VN" sz="3600"/>
              <a:t>Tạo công ăn việc làm, mang lại nguồn thu nhập chính giúp ổn định đời sống của đồng bào các dân tộc miền núi.</a:t>
            </a:r>
          </a:p>
        </p:txBody>
      </p:sp>
    </p:spTree>
    <p:extLst>
      <p:ext uri="{BB962C8B-B14F-4D97-AF65-F5344CB8AC3E}">
        <p14:creationId xmlns:p14="http://schemas.microsoft.com/office/powerpoint/2010/main" val="123357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xmlns="" id="{21F87067-C53A-E7E8-2D08-61E7D1381E4D}"/>
              </a:ext>
            </a:extLst>
          </p:cNvPr>
          <p:cNvSpPr/>
          <p:nvPr/>
        </p:nvSpPr>
        <p:spPr>
          <a:xfrm>
            <a:off x="-430779" y="-4991100"/>
            <a:ext cx="18906666" cy="1026002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2" b="-227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3">
            <a:extLst>
              <a:ext uri="{FF2B5EF4-FFF2-40B4-BE49-F238E27FC236}">
                <a16:creationId xmlns:a16="http://schemas.microsoft.com/office/drawing/2014/main" xmlns="" id="{1CF119EE-3763-F652-C15F-C820D3EA98A0}"/>
              </a:ext>
            </a:extLst>
          </p:cNvPr>
          <p:cNvGrpSpPr/>
          <p:nvPr/>
        </p:nvGrpSpPr>
        <p:grpSpPr>
          <a:xfrm>
            <a:off x="108539" y="5219700"/>
            <a:ext cx="17506280" cy="4653897"/>
            <a:chOff x="108539" y="5273685"/>
            <a:chExt cx="17506280" cy="4653897"/>
          </a:xfrm>
        </p:grpSpPr>
        <p:sp>
          <p:nvSpPr>
            <p:cNvPr id="13" name="Rectangle: Rounded Corners 12">
              <a:extLst>
                <a:ext uri="{FF2B5EF4-FFF2-40B4-BE49-F238E27FC236}">
                  <a16:creationId xmlns:a16="http://schemas.microsoft.com/office/drawing/2014/main" xmlns="" id="{6FE2FBB5-EFAB-2673-9B8A-44D74731449B}"/>
                </a:ext>
              </a:extLst>
            </p:cNvPr>
            <p:cNvSpPr/>
            <p:nvPr/>
          </p:nvSpPr>
          <p:spPr>
            <a:xfrm>
              <a:off x="491154" y="5829300"/>
              <a:ext cx="17123665" cy="4098282"/>
            </a:xfrm>
            <a:prstGeom prst="roundRect">
              <a:avLst>
                <a:gd name="adj" fmla="val 7577"/>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D972D256-2938-80D3-67DE-A4174A86C209}"/>
                </a:ext>
              </a:extLst>
            </p:cNvPr>
            <p:cNvSpPr txBox="1"/>
            <p:nvPr/>
          </p:nvSpPr>
          <p:spPr>
            <a:xfrm>
              <a:off x="781712" y="6158449"/>
              <a:ext cx="16542547" cy="3506537"/>
            </a:xfrm>
            <a:prstGeom prst="rect">
              <a:avLst/>
            </a:prstGeom>
            <a:noFill/>
          </p:spPr>
          <p:txBody>
            <a:bodyPr wrap="square">
              <a:spAutoFit/>
            </a:bodyPr>
            <a:lstStyle/>
            <a:p>
              <a:pPr algn="just">
                <a:lnSpc>
                  <a:spcPct val="150000"/>
                </a:lnSpc>
              </a:pPr>
              <a:r>
                <a:rPr lang="vi-VN" sz="3800"/>
                <a:t>Theo báo cáo của Tổng cục Lâm nghiệp, năm 2022 cả nước đã khai thác 19,7 triệu m^3 gỗ. Giá trị xuất khẩu lâm sản năm 2022 ước đạt khoảng 16,928 tỉ USD, tăng 6,1% so với năm 2021. Trong đó, xuất khẩu gỗ và sản phẩm gỗ ước đạt 15,85 tỉ USD, còn lại là lam sản ngoài gỗ đạt 1,1 tỉ USD.</a:t>
              </a:r>
              <a:endParaRPr lang="en-US" sz="3800"/>
            </a:p>
          </p:txBody>
        </p:sp>
        <p:pic>
          <p:nvPicPr>
            <p:cNvPr id="8194" name="Picture 2" descr="About us ">
              <a:extLst>
                <a:ext uri="{FF2B5EF4-FFF2-40B4-BE49-F238E27FC236}">
                  <a16:creationId xmlns:a16="http://schemas.microsoft.com/office/drawing/2014/main" xmlns="" id="{BA73845C-931E-C499-3118-685A01702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39" y="5273685"/>
              <a:ext cx="820202" cy="8202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783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DBAFB269-98AE-BECC-5E84-64215B8E6627}"/>
              </a:ext>
            </a:extLst>
          </p:cNvPr>
          <p:cNvSpPr txBox="1"/>
          <p:nvPr/>
        </p:nvSpPr>
        <p:spPr>
          <a:xfrm>
            <a:off x="862826" y="396270"/>
            <a:ext cx="12779115"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mn-cs"/>
              </a:rPr>
              <a:t>2. Vai trò đối với môi trường sinh thái</a:t>
            </a:r>
            <a:endParaRPr kumimoji="0" lang="en-US" sz="4500" b="1" i="0" u="none" strike="noStrike" kern="1200" cap="none" spc="0" normalizeH="0" baseline="0" noProof="0">
              <a:ln>
                <a:noFill/>
              </a:ln>
              <a:solidFill>
                <a:srgbClr val="C00000"/>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D76DB4B-D21E-EC59-1EA6-0E983013085C}"/>
              </a:ext>
            </a:extLst>
          </p:cNvPr>
          <p:cNvGrpSpPr/>
          <p:nvPr/>
        </p:nvGrpSpPr>
        <p:grpSpPr>
          <a:xfrm>
            <a:off x="10713242" y="1491892"/>
            <a:ext cx="7086600" cy="8421403"/>
            <a:chOff x="10713242" y="1491892"/>
            <a:chExt cx="7086600" cy="8421403"/>
          </a:xfrm>
        </p:grpSpPr>
        <p:pic>
          <p:nvPicPr>
            <p:cNvPr id="9218" name="Picture 2" descr="Rừng phòng hộ đầu nguồn – CVD">
              <a:extLst>
                <a:ext uri="{FF2B5EF4-FFF2-40B4-BE49-F238E27FC236}">
                  <a16:creationId xmlns:a16="http://schemas.microsoft.com/office/drawing/2014/main" xmlns="" id="{5878BE8F-456F-7EA0-CD37-DB8DC5148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3242" y="1491892"/>
              <a:ext cx="7086600" cy="343549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ừng phòng hộ là gì? Phân loại và chức năng rừng phòng hộ?">
              <a:extLst>
                <a:ext uri="{FF2B5EF4-FFF2-40B4-BE49-F238E27FC236}">
                  <a16:creationId xmlns:a16="http://schemas.microsoft.com/office/drawing/2014/main" xmlns="" id="{04BFCDD9-949B-6C85-B210-72617D1C58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877"/>
            <a:stretch/>
          </p:blipFill>
          <p:spPr bwMode="auto">
            <a:xfrm>
              <a:off x="10713242" y="5876538"/>
              <a:ext cx="7086600" cy="4036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6864018-B035-9EBB-84C7-1E05BB1F9FB7}"/>
                </a:ext>
              </a:extLst>
            </p:cNvPr>
            <p:cNvSpPr txBox="1"/>
            <p:nvPr/>
          </p:nvSpPr>
          <p:spPr>
            <a:xfrm>
              <a:off x="11208542" y="5086489"/>
              <a:ext cx="6096000" cy="630942"/>
            </a:xfrm>
            <a:prstGeom prst="rect">
              <a:avLst/>
            </a:prstGeom>
            <a:noFill/>
          </p:spPr>
          <p:txBody>
            <a:bodyPr wrap="square" rtlCol="0">
              <a:spAutoFit/>
            </a:bodyPr>
            <a:lstStyle/>
            <a:p>
              <a:pPr algn="ctr"/>
              <a:r>
                <a:rPr lang="en-US" sz="3500" i="1">
                  <a:solidFill>
                    <a:srgbClr val="0070C0"/>
                  </a:solidFill>
                  <a:latin typeface="Arial" panose="020B0604020202020204" pitchFamily="34" charset="0"/>
                  <a:cs typeface="Arial" panose="020B0604020202020204" pitchFamily="34" charset="0"/>
                </a:rPr>
                <a:t>Rừng phòng hộ đầu nguồn </a:t>
              </a:r>
            </a:p>
          </p:txBody>
        </p:sp>
      </p:grpSp>
      <p:grpSp>
        <p:nvGrpSpPr>
          <p:cNvPr id="16" name="Group 15">
            <a:extLst>
              <a:ext uri="{FF2B5EF4-FFF2-40B4-BE49-F238E27FC236}">
                <a16:creationId xmlns:a16="http://schemas.microsoft.com/office/drawing/2014/main" xmlns="" id="{7108E8AF-D8A6-56CE-BC45-539D020A62A6}"/>
              </a:ext>
            </a:extLst>
          </p:cNvPr>
          <p:cNvGrpSpPr/>
          <p:nvPr/>
        </p:nvGrpSpPr>
        <p:grpSpPr>
          <a:xfrm>
            <a:off x="-76200" y="2803780"/>
            <a:ext cx="9748221" cy="1006616"/>
            <a:chOff x="0" y="1927084"/>
            <a:chExt cx="9748221" cy="1006616"/>
          </a:xfrm>
        </p:grpSpPr>
        <p:sp>
          <p:nvSpPr>
            <p:cNvPr id="11" name="Rectangle 10">
              <a:extLst>
                <a:ext uri="{FF2B5EF4-FFF2-40B4-BE49-F238E27FC236}">
                  <a16:creationId xmlns:a16="http://schemas.microsoft.com/office/drawing/2014/main" xmlns="" id="{C218C0C8-B2B5-4E4F-74BA-F145419FC57A}"/>
                </a:ext>
              </a:extLst>
            </p:cNvPr>
            <p:cNvSpPr/>
            <p:nvPr/>
          </p:nvSpPr>
          <p:spPr>
            <a:xfrm>
              <a:off x="0" y="2571254"/>
              <a:ext cx="9601200" cy="362446"/>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AA56B4A1-0F81-C699-F82C-BE13AA3A01D7}"/>
                </a:ext>
              </a:extLst>
            </p:cNvPr>
            <p:cNvSpPr txBox="1"/>
            <p:nvPr/>
          </p:nvSpPr>
          <p:spPr>
            <a:xfrm>
              <a:off x="381000" y="1927084"/>
              <a:ext cx="9367221" cy="901593"/>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Phát triển rừng phòng hộ đầu nguồn:  </a:t>
              </a:r>
            </a:p>
          </p:txBody>
        </p:sp>
      </p:grpSp>
      <p:sp>
        <p:nvSpPr>
          <p:cNvPr id="19" name="TextBox 18">
            <a:extLst>
              <a:ext uri="{FF2B5EF4-FFF2-40B4-BE49-F238E27FC236}">
                <a16:creationId xmlns:a16="http://schemas.microsoft.com/office/drawing/2014/main" xmlns="" id="{6959645B-940F-8715-3884-9D2C6BDE5A8A}"/>
              </a:ext>
            </a:extLst>
          </p:cNvPr>
          <p:cNvSpPr txBox="1"/>
          <p:nvPr/>
        </p:nvSpPr>
        <p:spPr>
          <a:xfrm>
            <a:off x="751901" y="4276634"/>
            <a:ext cx="9367220" cy="368626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Điều hòa dòng chảy</a:t>
            </a:r>
            <a:r>
              <a:rPr lang="en-US" sz="4000"/>
              <a:t>.</a:t>
            </a:r>
          </a:p>
          <a:p>
            <a:pPr marL="571500" indent="-571500" algn="just">
              <a:lnSpc>
                <a:spcPct val="150000"/>
              </a:lnSpc>
              <a:buFont typeface="Arial" panose="020B0604020202020204" pitchFamily="34" charset="0"/>
              <a:buChar char="•"/>
            </a:pPr>
            <a:r>
              <a:rPr lang="vi-VN" sz="4000"/>
              <a:t>Chống xói mòn rửa trôi, giảm thiểu lũ lụt, hạn hán</a:t>
            </a:r>
            <a:r>
              <a:rPr lang="en-US" sz="4000"/>
              <a:t>.</a:t>
            </a:r>
          </a:p>
          <a:p>
            <a:pPr marL="571500" indent="-571500" algn="just">
              <a:lnSpc>
                <a:spcPct val="150000"/>
              </a:lnSpc>
              <a:buFont typeface="Arial" panose="020B0604020202020204" pitchFamily="34" charset="0"/>
              <a:buChar char="•"/>
            </a:pPr>
            <a:r>
              <a:rPr lang="vi-VN" sz="4000"/>
              <a:t>giữ ổn định nguồn nước.</a:t>
            </a:r>
            <a:endParaRPr lang="en-US" sz="4000"/>
          </a:p>
        </p:txBody>
      </p:sp>
    </p:spTree>
    <p:extLst>
      <p:ext uri="{BB962C8B-B14F-4D97-AF65-F5344CB8AC3E}">
        <p14:creationId xmlns:p14="http://schemas.microsoft.com/office/powerpoint/2010/main" val="237055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a:extLst>
              <a:ext uri="{FF2B5EF4-FFF2-40B4-BE49-F238E27FC236}">
                <a16:creationId xmlns:a16="http://schemas.microsoft.com/office/drawing/2014/main" xmlns="" id="{7108E8AF-D8A6-56CE-BC45-539D020A62A6}"/>
              </a:ext>
            </a:extLst>
          </p:cNvPr>
          <p:cNvGrpSpPr/>
          <p:nvPr/>
        </p:nvGrpSpPr>
        <p:grpSpPr>
          <a:xfrm>
            <a:off x="-23813" y="2112342"/>
            <a:ext cx="9748221" cy="1006616"/>
            <a:chOff x="0" y="1927084"/>
            <a:chExt cx="9748221" cy="1006616"/>
          </a:xfrm>
        </p:grpSpPr>
        <p:sp>
          <p:nvSpPr>
            <p:cNvPr id="11" name="Rectangle 10">
              <a:extLst>
                <a:ext uri="{FF2B5EF4-FFF2-40B4-BE49-F238E27FC236}">
                  <a16:creationId xmlns:a16="http://schemas.microsoft.com/office/drawing/2014/main" xmlns="" id="{C218C0C8-B2B5-4E4F-74BA-F145419FC57A}"/>
                </a:ext>
              </a:extLst>
            </p:cNvPr>
            <p:cNvSpPr/>
            <p:nvPr/>
          </p:nvSpPr>
          <p:spPr>
            <a:xfrm>
              <a:off x="0" y="2571254"/>
              <a:ext cx="9601200" cy="362446"/>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AA56B4A1-0F81-C699-F82C-BE13AA3A01D7}"/>
                </a:ext>
              </a:extLst>
            </p:cNvPr>
            <p:cNvSpPr txBox="1"/>
            <p:nvPr/>
          </p:nvSpPr>
          <p:spPr>
            <a:xfrm>
              <a:off x="381000" y="1927084"/>
              <a:ext cx="9367221" cy="901593"/>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Phát triển rừng phòng hộ ven biển:  </a:t>
              </a:r>
            </a:p>
          </p:txBody>
        </p:sp>
      </p:grpSp>
      <p:sp>
        <p:nvSpPr>
          <p:cNvPr id="19" name="TextBox 18">
            <a:extLst>
              <a:ext uri="{FF2B5EF4-FFF2-40B4-BE49-F238E27FC236}">
                <a16:creationId xmlns:a16="http://schemas.microsoft.com/office/drawing/2014/main" xmlns="" id="{6959645B-940F-8715-3884-9D2C6BDE5A8A}"/>
              </a:ext>
            </a:extLst>
          </p:cNvPr>
          <p:cNvSpPr txBox="1"/>
          <p:nvPr/>
        </p:nvSpPr>
        <p:spPr>
          <a:xfrm>
            <a:off x="462579" y="3658105"/>
            <a:ext cx="8996320" cy="4609595"/>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Chắn sóng, chắn gió, chống cát bay</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Chống</a:t>
            </a:r>
            <a:r>
              <a:rPr lang="en-US" sz="4000">
                <a:latin typeface="Arial" panose="020B0604020202020204" pitchFamily="34" charset="0"/>
                <a:cs typeface="Arial" panose="020B0604020202020204" pitchFamily="34" charset="0"/>
              </a:rPr>
              <a:t>, giảm thiểu</a:t>
            </a:r>
            <a:r>
              <a:rPr lang="vi-VN" sz="4000">
                <a:latin typeface="Arial" panose="020B0604020202020204" pitchFamily="34" charset="0"/>
                <a:cs typeface="Arial" panose="020B0604020202020204" pitchFamily="34" charset="0"/>
              </a:rPr>
              <a:t> sự xâm nhập của nước mặn,...</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Bảo vệ đồng ruộng và khu dân cư ven biển.</a:t>
            </a:r>
            <a:endParaRPr lang="en-US" sz="40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13ACE51B-3D42-000B-C426-B32C4A174C66}"/>
              </a:ext>
            </a:extLst>
          </p:cNvPr>
          <p:cNvGrpSpPr/>
          <p:nvPr/>
        </p:nvGrpSpPr>
        <p:grpSpPr>
          <a:xfrm>
            <a:off x="10161992" y="217061"/>
            <a:ext cx="7357244" cy="9852877"/>
            <a:chOff x="10015539" y="108043"/>
            <a:chExt cx="7357244" cy="9852877"/>
          </a:xfrm>
        </p:grpSpPr>
        <p:sp>
          <p:nvSpPr>
            <p:cNvPr id="2" name="TextBox 1">
              <a:extLst>
                <a:ext uri="{FF2B5EF4-FFF2-40B4-BE49-F238E27FC236}">
                  <a16:creationId xmlns:a16="http://schemas.microsoft.com/office/drawing/2014/main" xmlns="" id="{66864018-B035-9EBB-84C7-1E05BB1F9FB7}"/>
                </a:ext>
              </a:extLst>
            </p:cNvPr>
            <p:cNvSpPr txBox="1"/>
            <p:nvPr/>
          </p:nvSpPr>
          <p:spPr>
            <a:xfrm>
              <a:off x="10439400" y="4719010"/>
              <a:ext cx="6096000" cy="630942"/>
            </a:xfrm>
            <a:prstGeom prst="rect">
              <a:avLst/>
            </a:prstGeom>
            <a:noFill/>
          </p:spPr>
          <p:txBody>
            <a:bodyPr wrap="square" rtlCol="0">
              <a:spAutoFit/>
            </a:bodyPr>
            <a:lstStyle/>
            <a:p>
              <a:pPr algn="ctr"/>
              <a:r>
                <a:rPr lang="en-US" sz="3500" i="1">
                  <a:solidFill>
                    <a:srgbClr val="0070C0"/>
                  </a:solidFill>
                  <a:latin typeface="Arial" panose="020B0604020202020204" pitchFamily="34" charset="0"/>
                  <a:cs typeface="Arial" panose="020B0604020202020204" pitchFamily="34" charset="0"/>
                </a:rPr>
                <a:t>Rừng phòng hộ ven biển </a:t>
              </a:r>
            </a:p>
          </p:txBody>
        </p:sp>
        <p:pic>
          <p:nvPicPr>
            <p:cNvPr id="10244" name="Picture 4" descr="Nâng cao hiệu quả quản lý rừng ngập mặn ở Việt Nam">
              <a:extLst>
                <a:ext uri="{FF2B5EF4-FFF2-40B4-BE49-F238E27FC236}">
                  <a16:creationId xmlns:a16="http://schemas.microsoft.com/office/drawing/2014/main" xmlns="" id="{A1295431-A71F-E082-2F34-4F8528E49B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644"/>
            <a:stretch/>
          </p:blipFill>
          <p:spPr bwMode="auto">
            <a:xfrm>
              <a:off x="10015539" y="5473275"/>
              <a:ext cx="7357244" cy="448764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ảo vệ, phát triển rừng phòng hộ ven biển ở Trà Vinh - Môi trường Du lịch">
              <a:extLst>
                <a:ext uri="{FF2B5EF4-FFF2-40B4-BE49-F238E27FC236}">
                  <a16:creationId xmlns:a16="http://schemas.microsoft.com/office/drawing/2014/main" xmlns="" id="{193797E3-C6E9-7BCD-4977-92311AA775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17"/>
            <a:stretch/>
          </p:blipFill>
          <p:spPr bwMode="auto">
            <a:xfrm>
              <a:off x="10015539" y="108043"/>
              <a:ext cx="7357244" cy="44876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224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a:extLst>
              <a:ext uri="{FF2B5EF4-FFF2-40B4-BE49-F238E27FC236}">
                <a16:creationId xmlns:a16="http://schemas.microsoft.com/office/drawing/2014/main" xmlns="" id="{7108E8AF-D8A6-56CE-BC45-539D020A62A6}"/>
              </a:ext>
            </a:extLst>
          </p:cNvPr>
          <p:cNvGrpSpPr/>
          <p:nvPr/>
        </p:nvGrpSpPr>
        <p:grpSpPr>
          <a:xfrm>
            <a:off x="0" y="2019300"/>
            <a:ext cx="9748221" cy="1006616"/>
            <a:chOff x="0" y="1927084"/>
            <a:chExt cx="9748221" cy="1006616"/>
          </a:xfrm>
        </p:grpSpPr>
        <p:sp>
          <p:nvSpPr>
            <p:cNvPr id="11" name="Rectangle 10">
              <a:extLst>
                <a:ext uri="{FF2B5EF4-FFF2-40B4-BE49-F238E27FC236}">
                  <a16:creationId xmlns:a16="http://schemas.microsoft.com/office/drawing/2014/main" xmlns="" id="{C218C0C8-B2B5-4E4F-74BA-F145419FC57A}"/>
                </a:ext>
              </a:extLst>
            </p:cNvPr>
            <p:cNvSpPr/>
            <p:nvPr/>
          </p:nvSpPr>
          <p:spPr>
            <a:xfrm>
              <a:off x="0" y="2571254"/>
              <a:ext cx="9601200" cy="362446"/>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AA56B4A1-0F81-C699-F82C-BE13AA3A01D7}"/>
                </a:ext>
              </a:extLst>
            </p:cNvPr>
            <p:cNvSpPr txBox="1"/>
            <p:nvPr/>
          </p:nvSpPr>
          <p:spPr>
            <a:xfrm>
              <a:off x="381000" y="1927084"/>
              <a:ext cx="9367221" cy="901593"/>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Cây ven đô thị và khu công nghiệp:</a:t>
              </a:r>
            </a:p>
          </p:txBody>
        </p:sp>
      </p:grpSp>
      <p:sp>
        <p:nvSpPr>
          <p:cNvPr id="19" name="TextBox 18">
            <a:extLst>
              <a:ext uri="{FF2B5EF4-FFF2-40B4-BE49-F238E27FC236}">
                <a16:creationId xmlns:a16="http://schemas.microsoft.com/office/drawing/2014/main" xmlns="" id="{6959645B-940F-8715-3884-9D2C6BDE5A8A}"/>
              </a:ext>
            </a:extLst>
          </p:cNvPr>
          <p:cNvSpPr txBox="1"/>
          <p:nvPr/>
        </p:nvSpPr>
        <p:spPr>
          <a:xfrm>
            <a:off x="462579" y="3605884"/>
            <a:ext cx="899632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Làm sạch không khí, giảm thiểu tiếng ồn, điều hòa khí hậu</a:t>
            </a:r>
            <a:r>
              <a:rPr lang="en-US" sz="40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Tạo ra môi trường sống trong lành cho con người và tạo điều kiện cho công nghiệp phát triển.</a:t>
            </a:r>
            <a:endParaRPr lang="en-US" sz="40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D7FD4426-810F-31F9-020F-2926D699D752}"/>
              </a:ext>
            </a:extLst>
          </p:cNvPr>
          <p:cNvGrpSpPr/>
          <p:nvPr/>
        </p:nvGrpSpPr>
        <p:grpSpPr>
          <a:xfrm>
            <a:off x="10176846" y="534364"/>
            <a:ext cx="7648575" cy="9218272"/>
            <a:chOff x="10272713" y="464464"/>
            <a:chExt cx="7648575" cy="9218272"/>
          </a:xfrm>
        </p:grpSpPr>
        <p:sp>
          <p:nvSpPr>
            <p:cNvPr id="2" name="TextBox 1">
              <a:extLst>
                <a:ext uri="{FF2B5EF4-FFF2-40B4-BE49-F238E27FC236}">
                  <a16:creationId xmlns:a16="http://schemas.microsoft.com/office/drawing/2014/main" xmlns="" id="{66864018-B035-9EBB-84C7-1E05BB1F9FB7}"/>
                </a:ext>
              </a:extLst>
            </p:cNvPr>
            <p:cNvSpPr txBox="1"/>
            <p:nvPr/>
          </p:nvSpPr>
          <p:spPr>
            <a:xfrm>
              <a:off x="10272713" y="4969758"/>
              <a:ext cx="7620000" cy="630942"/>
            </a:xfrm>
            <a:prstGeom prst="rect">
              <a:avLst/>
            </a:prstGeom>
            <a:noFill/>
          </p:spPr>
          <p:txBody>
            <a:bodyPr wrap="square" rtlCol="0">
              <a:spAutoFit/>
            </a:bodyPr>
            <a:lstStyle/>
            <a:p>
              <a:pPr algn="ctr"/>
              <a:r>
                <a:rPr lang="en-US" sz="3500" i="1">
                  <a:solidFill>
                    <a:srgbClr val="0070C0"/>
                  </a:solidFill>
                  <a:latin typeface="Arial" panose="020B0604020202020204" pitchFamily="34" charset="0"/>
                  <a:cs typeface="Arial" panose="020B0604020202020204" pitchFamily="34" charset="0"/>
                </a:rPr>
                <a:t>Cây trồng ven đô, khu công nghiệp</a:t>
              </a:r>
            </a:p>
          </p:txBody>
        </p:sp>
        <p:pic>
          <p:nvPicPr>
            <p:cNvPr id="11266" name="Picture 2" descr="Diện tích cây xanh tối thiểu trong khu công nghiệp">
              <a:extLst>
                <a:ext uri="{FF2B5EF4-FFF2-40B4-BE49-F238E27FC236}">
                  <a16:creationId xmlns:a16="http://schemas.microsoft.com/office/drawing/2014/main" xmlns="" id="{FE6BF379-C71C-1091-65B1-012CC5ACA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1288" y="5682236"/>
              <a:ext cx="762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ải thiện hành lang pháp lý để phát triển khu công nghiệp xanh">
              <a:extLst>
                <a:ext uri="{FF2B5EF4-FFF2-40B4-BE49-F238E27FC236}">
                  <a16:creationId xmlns:a16="http://schemas.microsoft.com/office/drawing/2014/main" xmlns="" id="{7C3E2E52-1496-4B5D-A2BC-6936E18FC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1288" y="464464"/>
              <a:ext cx="7620000" cy="438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3955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2290" name="Picture 2" descr="Môi trường sống của sinh vật là gì? Có mấy loại? Cách bảo vệ môi trường  sống của sinh vật | Trường Mầm non Tân Thông Hội 1">
            <a:extLst>
              <a:ext uri="{FF2B5EF4-FFF2-40B4-BE49-F238E27FC236}">
                <a16:creationId xmlns:a16="http://schemas.microsoft.com/office/drawing/2014/main" xmlns="" id="{32EE0B8C-84DB-BB17-2FE0-68F3C0E451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60" y="1333283"/>
            <a:ext cx="8498440" cy="567270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Kiên Giang: Nhiều loài thực vật, động vật quý hiếm cần được bảo vệ">
            <a:extLst>
              <a:ext uri="{FF2B5EF4-FFF2-40B4-BE49-F238E27FC236}">
                <a16:creationId xmlns:a16="http://schemas.microsoft.com/office/drawing/2014/main" xmlns="" id="{7E3967DF-DED8-6D62-2C94-36CE344F35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912"/>
          <a:stretch/>
        </p:blipFill>
        <p:spPr bwMode="auto">
          <a:xfrm>
            <a:off x="9377316" y="1333283"/>
            <a:ext cx="8265124" cy="56727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7A912F7-54F1-7084-3063-BB18DCB9BC6B}"/>
              </a:ext>
            </a:extLst>
          </p:cNvPr>
          <p:cNvSpPr txBox="1"/>
          <p:nvPr/>
        </p:nvSpPr>
        <p:spPr>
          <a:xfrm>
            <a:off x="645560" y="7357177"/>
            <a:ext cx="1699688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Phát triển, bảo vệ rừng là đang bảo vệ môi trường sống tự nhiên của rất nhiều loài động vật. </a:t>
            </a:r>
          </a:p>
        </p:txBody>
      </p:sp>
    </p:spTree>
    <p:extLst>
      <p:ext uri="{BB962C8B-B14F-4D97-AF65-F5344CB8AC3E}">
        <p14:creationId xmlns:p14="http://schemas.microsoft.com/office/powerpoint/2010/main" val="155577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barn(inVertical)">
                                      <p:cBhvr>
                                        <p:cTn id="10" dur="500"/>
                                        <p:tgtEl>
                                          <p:spTgt spid="1229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1">
            <a:extLst>
              <a:ext uri="{FF2B5EF4-FFF2-40B4-BE49-F238E27FC236}">
                <a16:creationId xmlns:a16="http://schemas.microsoft.com/office/drawing/2014/main" xmlns="" id="{C50DBF53-59E8-E95A-53F9-BA59F5A7C54F}"/>
              </a:ext>
            </a:extLst>
          </p:cNvPr>
          <p:cNvSpPr txBox="1"/>
          <p:nvPr/>
        </p:nvSpPr>
        <p:spPr>
          <a:xfrm>
            <a:off x="4572000" y="441429"/>
            <a:ext cx="9144000" cy="1092607"/>
          </a:xfrm>
          <a:prstGeom prst="rect">
            <a:avLst/>
          </a:prstGeom>
          <a:noFill/>
        </p:spPr>
        <p:txBody>
          <a:bodyPr wrap="square" rtlCol="0">
            <a:spAutoFit/>
          </a:bodyPr>
          <a:lstStyle/>
          <a:p>
            <a:pPr algn="ctr"/>
            <a:r>
              <a:rPr lang="en-US" sz="6500" b="1">
                <a:solidFill>
                  <a:schemeClr val="accent4">
                    <a:lumMod val="75000"/>
                  </a:schemeClr>
                </a:solidFill>
                <a:latin typeface="Arial" panose="020B0604020202020204" pitchFamily="34" charset="0"/>
                <a:cs typeface="Arial" panose="020B0604020202020204" pitchFamily="34" charset="0"/>
              </a:rPr>
              <a:t>KHỞI ĐỘNG </a:t>
            </a:r>
          </a:p>
        </p:txBody>
      </p:sp>
      <p:grpSp>
        <p:nvGrpSpPr>
          <p:cNvPr id="16" name="Group 15">
            <a:extLst>
              <a:ext uri="{FF2B5EF4-FFF2-40B4-BE49-F238E27FC236}">
                <a16:creationId xmlns:a16="http://schemas.microsoft.com/office/drawing/2014/main" xmlns="" id="{BD3B63B2-9274-F3C3-87BF-909FE03B42DB}"/>
              </a:ext>
            </a:extLst>
          </p:cNvPr>
          <p:cNvGrpSpPr/>
          <p:nvPr/>
        </p:nvGrpSpPr>
        <p:grpSpPr>
          <a:xfrm>
            <a:off x="643554" y="3086100"/>
            <a:ext cx="6705600" cy="6344728"/>
            <a:chOff x="1295400" y="1866900"/>
            <a:chExt cx="6705600" cy="6344728"/>
          </a:xfrm>
        </p:grpSpPr>
        <p:pic>
          <p:nvPicPr>
            <p:cNvPr id="11" name="Picture 10">
              <a:extLst>
                <a:ext uri="{FF2B5EF4-FFF2-40B4-BE49-F238E27FC236}">
                  <a16:creationId xmlns:a16="http://schemas.microsoft.com/office/drawing/2014/main" xmlns="" id="{9C7D73DD-607B-432E-0A82-592EE62B4724}"/>
                </a:ext>
              </a:extLst>
            </p:cNvPr>
            <p:cNvPicPr>
              <a:picLocks noChangeAspect="1"/>
            </p:cNvPicPr>
            <p:nvPr/>
          </p:nvPicPr>
          <p:blipFill rotWithShape="1">
            <a:blip r:embed="rId6"/>
            <a:srcRect t="2824"/>
            <a:stretch/>
          </p:blipFill>
          <p:spPr>
            <a:xfrm>
              <a:off x="1295400" y="1866900"/>
              <a:ext cx="6705600" cy="4797067"/>
            </a:xfrm>
            <a:prstGeom prst="roundRect">
              <a:avLst/>
            </a:prstGeom>
          </p:spPr>
        </p:pic>
        <p:sp>
          <p:nvSpPr>
            <p:cNvPr id="15" name="TextBox 14">
              <a:extLst>
                <a:ext uri="{FF2B5EF4-FFF2-40B4-BE49-F238E27FC236}">
                  <a16:creationId xmlns:a16="http://schemas.microsoft.com/office/drawing/2014/main" xmlns="" id="{439503EF-4EE4-76D8-F330-5E593CF299D7}"/>
                </a:ext>
              </a:extLst>
            </p:cNvPr>
            <p:cNvSpPr txBox="1"/>
            <p:nvPr/>
          </p:nvSpPr>
          <p:spPr>
            <a:xfrm>
              <a:off x="1790700" y="6819900"/>
              <a:ext cx="5562600" cy="1391728"/>
            </a:xfrm>
            <a:prstGeom prst="rect">
              <a:avLst/>
            </a:prstGeom>
            <a:noFill/>
          </p:spPr>
          <p:txBody>
            <a:bodyPr wrap="square" rtlCol="0">
              <a:spAutoFit/>
            </a:bodyPr>
            <a:lstStyle/>
            <a:p>
              <a:pPr algn="ctr">
                <a:lnSpc>
                  <a:spcPct val="150000"/>
                </a:lnSpc>
              </a:pPr>
              <a:r>
                <a:rPr lang="en-US" sz="3000" b="1" i="1">
                  <a:solidFill>
                    <a:srgbClr val="002060"/>
                  </a:solidFill>
                  <a:latin typeface="Arial" panose="020B0604020202020204" pitchFamily="34" charset="0"/>
                  <a:cs typeface="Arial" panose="020B0604020202020204" pitchFamily="34" charset="0"/>
                </a:rPr>
                <a:t>Hình 1.1. </a:t>
              </a:r>
              <a:r>
                <a:rPr lang="en-US" sz="3000" i="1">
                  <a:solidFill>
                    <a:srgbClr val="002060"/>
                  </a:solidFill>
                  <a:latin typeface="Arial" panose="020B0604020202020204" pitchFamily="34" charset="0"/>
                  <a:cs typeface="Arial" panose="020B0604020202020204" pitchFamily="34" charset="0"/>
                </a:rPr>
                <a:t>Một số vai trò chung của lâm nghiệp </a:t>
              </a:r>
            </a:p>
          </p:txBody>
        </p:sp>
      </p:grpSp>
      <p:grpSp>
        <p:nvGrpSpPr>
          <p:cNvPr id="22" name="Group 21">
            <a:extLst>
              <a:ext uri="{FF2B5EF4-FFF2-40B4-BE49-F238E27FC236}">
                <a16:creationId xmlns:a16="http://schemas.microsoft.com/office/drawing/2014/main" xmlns="" id="{277A74E1-708C-D848-F649-68B035C83992}"/>
              </a:ext>
            </a:extLst>
          </p:cNvPr>
          <p:cNvGrpSpPr/>
          <p:nvPr/>
        </p:nvGrpSpPr>
        <p:grpSpPr>
          <a:xfrm>
            <a:off x="7635298" y="1848671"/>
            <a:ext cx="10164544" cy="7104829"/>
            <a:chOff x="7507862" y="1630135"/>
            <a:chExt cx="10164544" cy="7104829"/>
          </a:xfrm>
        </p:grpSpPr>
        <p:grpSp>
          <p:nvGrpSpPr>
            <p:cNvPr id="19" name="Group 18">
              <a:extLst>
                <a:ext uri="{FF2B5EF4-FFF2-40B4-BE49-F238E27FC236}">
                  <a16:creationId xmlns:a16="http://schemas.microsoft.com/office/drawing/2014/main" xmlns="" id="{60F1ED33-BEA9-8FB7-4453-81441062DB02}"/>
                </a:ext>
              </a:extLst>
            </p:cNvPr>
            <p:cNvGrpSpPr/>
            <p:nvPr/>
          </p:nvGrpSpPr>
          <p:grpSpPr>
            <a:xfrm>
              <a:off x="7507862" y="1630135"/>
              <a:ext cx="10164544" cy="7104829"/>
              <a:chOff x="7644823" y="1669170"/>
              <a:chExt cx="10164544" cy="7104829"/>
            </a:xfrm>
          </p:grpSpPr>
          <p:sp>
            <p:nvSpPr>
              <p:cNvPr id="17" name="Rectangle 16">
                <a:extLst>
                  <a:ext uri="{FF2B5EF4-FFF2-40B4-BE49-F238E27FC236}">
                    <a16:creationId xmlns:a16="http://schemas.microsoft.com/office/drawing/2014/main" xmlns="" id="{1C79FCEE-197D-670A-F410-A15BC3CB0C7C}"/>
                  </a:ext>
                </a:extLst>
              </p:cNvPr>
              <p:cNvSpPr/>
              <p:nvPr/>
            </p:nvSpPr>
            <p:spPr>
              <a:xfrm>
                <a:off x="7825798" y="2195267"/>
                <a:ext cx="9983569" cy="657873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
                <a:extLst>
                  <a:ext uri="{FF2B5EF4-FFF2-40B4-BE49-F238E27FC236}">
                    <a16:creationId xmlns:a16="http://schemas.microsoft.com/office/drawing/2014/main" xmlns="" id="{3D30C010-9575-6598-E374-CD6E127CC2B4}"/>
                  </a:ext>
                </a:extLst>
              </p:cNvPr>
              <p:cNvSpPr/>
              <p:nvPr/>
            </p:nvSpPr>
            <p:spPr>
              <a:xfrm>
                <a:off x="7644823" y="1669170"/>
                <a:ext cx="1499177" cy="1281796"/>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21" name="TextBox 20">
              <a:extLst>
                <a:ext uri="{FF2B5EF4-FFF2-40B4-BE49-F238E27FC236}">
                  <a16:creationId xmlns:a16="http://schemas.microsoft.com/office/drawing/2014/main" xmlns="" id="{4DDFA24D-D07E-3EC8-4FBA-F63927939082}"/>
                </a:ext>
              </a:extLst>
            </p:cNvPr>
            <p:cNvSpPr txBox="1"/>
            <p:nvPr/>
          </p:nvSpPr>
          <p:spPr>
            <a:xfrm>
              <a:off x="7871112" y="3054258"/>
              <a:ext cx="9619017" cy="5518242"/>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Đóng vai theo nhóm đôi hỏi đáp về vai trò của lâm nghiệp trong đời sống: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Học sinh 1: Nêu tên một lĩnh vực trong đời sống.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Học sinh 2: Nêu vai trò của lâm nghiệp trong lĩnh vực đó.</a:t>
              </a:r>
            </a:p>
          </p:txBody>
        </p:sp>
      </p:grpSp>
    </p:spTree>
    <p:extLst>
      <p:ext uri="{BB962C8B-B14F-4D97-AF65-F5344CB8AC3E}">
        <p14:creationId xmlns:p14="http://schemas.microsoft.com/office/powerpoint/2010/main" val="354692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a:extLst>
              <a:ext uri="{FF2B5EF4-FFF2-40B4-BE49-F238E27FC236}">
                <a16:creationId xmlns:a16="http://schemas.microsoft.com/office/drawing/2014/main" xmlns="" id="{C7A912F7-54F1-7084-3063-BB18DCB9BC6B}"/>
              </a:ext>
            </a:extLst>
          </p:cNvPr>
          <p:cNvSpPr txBox="1"/>
          <p:nvPr/>
        </p:nvSpPr>
        <p:spPr>
          <a:xfrm>
            <a:off x="645560" y="7738177"/>
            <a:ext cx="1699688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Rừng là môi trường sinh trưởng, phát triển của hàng ngàn loài thực vật quý hiếm. </a:t>
            </a:r>
          </a:p>
        </p:txBody>
      </p:sp>
      <p:pic>
        <p:nvPicPr>
          <p:cNvPr id="13314" name="Picture 2" descr="Nấm rừng thông, ăn ngon đến quên cả no">
            <a:extLst>
              <a:ext uri="{FF2B5EF4-FFF2-40B4-BE49-F238E27FC236}">
                <a16:creationId xmlns:a16="http://schemas.microsoft.com/office/drawing/2014/main" xmlns="" id="{707C69C2-1B18-DE5B-22E2-160D4DEFD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79" y="1333500"/>
            <a:ext cx="7774270" cy="588623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au rừng – Cung cấp thực phẩm sạch Hạnh Dung">
            <a:extLst>
              <a:ext uri="{FF2B5EF4-FFF2-40B4-BE49-F238E27FC236}">
                <a16:creationId xmlns:a16="http://schemas.microsoft.com/office/drawing/2014/main" xmlns="" id="{0B887229-C62C-2993-8C25-62329961B5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0588" y="1333500"/>
            <a:ext cx="9152374" cy="588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6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randombar(horizontal)">
                                      <p:cBhvr>
                                        <p:cTn id="10" dur="500"/>
                                        <p:tgtEl>
                                          <p:spTgt spid="13316"/>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8">
            <a:extLst>
              <a:ext uri="{FF2B5EF4-FFF2-40B4-BE49-F238E27FC236}">
                <a16:creationId xmlns:a16="http://schemas.microsoft.com/office/drawing/2014/main" xmlns="" id="{F2F6CCEF-89E2-4A6A-DAF1-D7DD839B21E4}"/>
              </a:ext>
            </a:extLst>
          </p:cNvPr>
          <p:cNvGrpSpPr/>
          <p:nvPr/>
        </p:nvGrpSpPr>
        <p:grpSpPr>
          <a:xfrm>
            <a:off x="462579" y="400561"/>
            <a:ext cx="6928821" cy="1143000"/>
            <a:chOff x="462579" y="2095500"/>
            <a:chExt cx="6928821" cy="1143000"/>
          </a:xfrm>
        </p:grpSpPr>
        <p:sp>
          <p:nvSpPr>
            <p:cNvPr id="2" name="TextBox 1">
              <a:extLst>
                <a:ext uri="{FF2B5EF4-FFF2-40B4-BE49-F238E27FC236}">
                  <a16:creationId xmlns:a16="http://schemas.microsoft.com/office/drawing/2014/main" xmlns="" id="{C6F1E6F6-26A1-76D0-464C-40877C1CA672}"/>
                </a:ext>
              </a:extLst>
            </p:cNvPr>
            <p:cNvSpPr txBox="1"/>
            <p:nvPr/>
          </p:nvSpPr>
          <p:spPr>
            <a:xfrm>
              <a:off x="1752600" y="2371759"/>
              <a:ext cx="5638800" cy="738664"/>
            </a:xfrm>
            <a:prstGeom prst="rect">
              <a:avLst/>
            </a:prstGeom>
            <a:noFill/>
          </p:spPr>
          <p:txBody>
            <a:bodyPr wrap="square" rtlCol="0">
              <a:spAutoFit/>
            </a:bodyPr>
            <a:lstStyle/>
            <a:p>
              <a:r>
                <a:rPr lang="en-US" sz="4200" b="1" i="1">
                  <a:solidFill>
                    <a:srgbClr val="C00000"/>
                  </a:solidFill>
                  <a:latin typeface="Arial" panose="020B0604020202020204" pitchFamily="34" charset="0"/>
                  <a:cs typeface="Arial" panose="020B0604020202020204" pitchFamily="34" charset="0"/>
                </a:rPr>
                <a:t>Kết nối năng lực: </a:t>
              </a:r>
            </a:p>
          </p:txBody>
        </p:sp>
        <p:sp>
          <p:nvSpPr>
            <p:cNvPr id="7" name="Freeform 10">
              <a:extLst>
                <a:ext uri="{FF2B5EF4-FFF2-40B4-BE49-F238E27FC236}">
                  <a16:creationId xmlns:a16="http://schemas.microsoft.com/office/drawing/2014/main" xmlns="" id="{53AEFE1F-2DFF-3889-E777-2F42FA75E87A}"/>
                </a:ext>
              </a:extLst>
            </p:cNvPr>
            <p:cNvSpPr/>
            <p:nvPr/>
          </p:nvSpPr>
          <p:spPr>
            <a:xfrm>
              <a:off x="462579" y="2095500"/>
              <a:ext cx="1143000" cy="11430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3" name="Group 12">
            <a:extLst>
              <a:ext uri="{FF2B5EF4-FFF2-40B4-BE49-F238E27FC236}">
                <a16:creationId xmlns:a16="http://schemas.microsoft.com/office/drawing/2014/main" xmlns="" id="{131A4AA8-73CD-196C-4E10-6C8D587A92EB}"/>
              </a:ext>
            </a:extLst>
          </p:cNvPr>
          <p:cNvGrpSpPr/>
          <p:nvPr/>
        </p:nvGrpSpPr>
        <p:grpSpPr>
          <a:xfrm>
            <a:off x="467341" y="1790700"/>
            <a:ext cx="16962596" cy="2438400"/>
            <a:chOff x="319802" y="1653702"/>
            <a:chExt cx="16962596" cy="2438400"/>
          </a:xfrm>
        </p:grpSpPr>
        <p:sp>
          <p:nvSpPr>
            <p:cNvPr id="12" name="Rectangle: Rounded Corners 11">
              <a:extLst>
                <a:ext uri="{FF2B5EF4-FFF2-40B4-BE49-F238E27FC236}">
                  <a16:creationId xmlns:a16="http://schemas.microsoft.com/office/drawing/2014/main" xmlns="" id="{966272BD-AFE5-A7BF-A144-EBA42DBF5236}"/>
                </a:ext>
              </a:extLst>
            </p:cNvPr>
            <p:cNvSpPr/>
            <p:nvPr/>
          </p:nvSpPr>
          <p:spPr>
            <a:xfrm>
              <a:off x="319802" y="1653702"/>
              <a:ext cx="16962596" cy="2438400"/>
            </a:xfrm>
            <a:prstGeom prst="roundRect">
              <a:avLst>
                <a:gd name="adj" fmla="val 13151"/>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C052DDE0-8469-EA0A-91DD-EC6290B9D18A}"/>
                </a:ext>
              </a:extLst>
            </p:cNvPr>
            <p:cNvSpPr txBox="1"/>
            <p:nvPr/>
          </p:nvSpPr>
          <p:spPr>
            <a:xfrm>
              <a:off x="533400" y="1953099"/>
              <a:ext cx="16535400" cy="1839606"/>
            </a:xfrm>
            <a:prstGeom prst="rect">
              <a:avLst/>
            </a:prstGeom>
            <a:noFill/>
          </p:spPr>
          <p:txBody>
            <a:bodyPr wrap="square">
              <a:spAutoFit/>
            </a:bodyPr>
            <a:lstStyle/>
            <a:p>
              <a:pPr algn="just">
                <a:lnSpc>
                  <a:spcPct val="150000"/>
                </a:lnSpc>
              </a:pPr>
              <a:r>
                <a:rPr lang="vi-VN" sz="4000"/>
                <a:t>Sử dụng internet, sách, báo,... tìm hiểu về vai trò của lâm nghiệp trong việc ứng phó với biến đổi khí hậu và bảo vệ môi trường sinh thái. </a:t>
              </a:r>
              <a:endParaRPr lang="en-US" sz="4000"/>
            </a:p>
          </p:txBody>
        </p:sp>
      </p:grpSp>
      <p:pic>
        <p:nvPicPr>
          <p:cNvPr id="14340" name="Picture 4" descr="Rừng mưa nhiệt đới trên thế giới đang hồi sinh - KhoaHoc.tv">
            <a:extLst>
              <a:ext uri="{FF2B5EF4-FFF2-40B4-BE49-F238E27FC236}">
                <a16:creationId xmlns:a16="http://schemas.microsoft.com/office/drawing/2014/main" xmlns="" id="{AC9B5DFE-4BDF-AFF0-93C9-6D3F14C14D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23" t="34640" r="18775"/>
          <a:stretch/>
        </p:blipFill>
        <p:spPr bwMode="auto">
          <a:xfrm>
            <a:off x="6743736" y="4808452"/>
            <a:ext cx="4281217" cy="3081640"/>
          </a:xfrm>
          <a:prstGeom prst="round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8634E8EF-74BD-A840-1453-A4DCC2017E8D}"/>
              </a:ext>
            </a:extLst>
          </p:cNvPr>
          <p:cNvGrpSpPr/>
          <p:nvPr/>
        </p:nvGrpSpPr>
        <p:grpSpPr>
          <a:xfrm>
            <a:off x="2317832" y="5956857"/>
            <a:ext cx="3716057" cy="784830"/>
            <a:chOff x="2317832" y="5956857"/>
            <a:chExt cx="3716057" cy="784830"/>
          </a:xfrm>
        </p:grpSpPr>
        <p:sp>
          <p:nvSpPr>
            <p:cNvPr id="14" name="Arrow: Right 13">
              <a:extLst>
                <a:ext uri="{FF2B5EF4-FFF2-40B4-BE49-F238E27FC236}">
                  <a16:creationId xmlns:a16="http://schemas.microsoft.com/office/drawing/2014/main" xmlns="" id="{72A583D1-CC2A-8606-5A79-8C6E00F6292C}"/>
                </a:ext>
              </a:extLst>
            </p:cNvPr>
            <p:cNvSpPr/>
            <p:nvPr/>
          </p:nvSpPr>
          <p:spPr>
            <a:xfrm>
              <a:off x="5371902" y="6044472"/>
              <a:ext cx="661987" cy="6096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265E4536-5FFD-3B31-32C5-051481C40B85}"/>
                </a:ext>
              </a:extLst>
            </p:cNvPr>
            <p:cNvSpPr txBox="1"/>
            <p:nvPr/>
          </p:nvSpPr>
          <p:spPr>
            <a:xfrm>
              <a:off x="2317832" y="5956857"/>
              <a:ext cx="26670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CO</a:t>
              </a:r>
              <a:r>
                <a:rPr lang="en-US" sz="4500" b="1" baseline="-25000">
                  <a:latin typeface="Arial" panose="020B0604020202020204" pitchFamily="34" charset="0"/>
                  <a:cs typeface="Arial" panose="020B0604020202020204" pitchFamily="34" charset="0"/>
                </a:rPr>
                <a:t>2</a:t>
              </a:r>
            </a:p>
          </p:txBody>
        </p:sp>
      </p:grpSp>
      <p:grpSp>
        <p:nvGrpSpPr>
          <p:cNvPr id="18" name="Group 17">
            <a:extLst>
              <a:ext uri="{FF2B5EF4-FFF2-40B4-BE49-F238E27FC236}">
                <a16:creationId xmlns:a16="http://schemas.microsoft.com/office/drawing/2014/main" xmlns="" id="{C87A5F57-FA88-19EE-2906-CE2A108CDCBE}"/>
              </a:ext>
            </a:extLst>
          </p:cNvPr>
          <p:cNvGrpSpPr/>
          <p:nvPr/>
        </p:nvGrpSpPr>
        <p:grpSpPr>
          <a:xfrm>
            <a:off x="11734800" y="5956857"/>
            <a:ext cx="3505200" cy="784830"/>
            <a:chOff x="11734800" y="5956857"/>
            <a:chExt cx="3505200" cy="784830"/>
          </a:xfrm>
        </p:grpSpPr>
        <p:sp>
          <p:nvSpPr>
            <p:cNvPr id="15" name="Arrow: Right 14">
              <a:extLst>
                <a:ext uri="{FF2B5EF4-FFF2-40B4-BE49-F238E27FC236}">
                  <a16:creationId xmlns:a16="http://schemas.microsoft.com/office/drawing/2014/main" xmlns="" id="{9511211F-B927-FA05-A43A-755B0CA1FF87}"/>
                </a:ext>
              </a:extLst>
            </p:cNvPr>
            <p:cNvSpPr/>
            <p:nvPr/>
          </p:nvSpPr>
          <p:spPr>
            <a:xfrm>
              <a:off x="11734800" y="6044472"/>
              <a:ext cx="661987" cy="609600"/>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854A991C-4605-A1D5-1C35-062566799554}"/>
                </a:ext>
              </a:extLst>
            </p:cNvPr>
            <p:cNvSpPr txBox="1"/>
            <p:nvPr/>
          </p:nvSpPr>
          <p:spPr>
            <a:xfrm>
              <a:off x="12573000" y="5956857"/>
              <a:ext cx="26670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O</a:t>
              </a:r>
              <a:r>
                <a:rPr lang="en-US" sz="4500" b="1" baseline="-25000">
                  <a:latin typeface="Arial" panose="020B0604020202020204" pitchFamily="34" charset="0"/>
                  <a:cs typeface="Arial" panose="020B0604020202020204" pitchFamily="34" charset="0"/>
                </a:rPr>
                <a:t>2</a:t>
              </a:r>
            </a:p>
          </p:txBody>
        </p:sp>
      </p:grpSp>
      <p:sp>
        <p:nvSpPr>
          <p:cNvPr id="20" name="TextBox 19">
            <a:extLst>
              <a:ext uri="{FF2B5EF4-FFF2-40B4-BE49-F238E27FC236}">
                <a16:creationId xmlns:a16="http://schemas.microsoft.com/office/drawing/2014/main" xmlns="" id="{BF0D488F-3BDD-F360-F4AA-E0D304719702}"/>
              </a:ext>
            </a:extLst>
          </p:cNvPr>
          <p:cNvSpPr txBox="1"/>
          <p:nvPr/>
        </p:nvSpPr>
        <p:spPr>
          <a:xfrm>
            <a:off x="3550344" y="8740490"/>
            <a:ext cx="106680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Giảm hiệu ứng nhà kính, nóng lên toàn cầu </a:t>
            </a:r>
          </a:p>
        </p:txBody>
      </p:sp>
      <p:cxnSp>
        <p:nvCxnSpPr>
          <p:cNvPr id="22" name="Straight Connector 21">
            <a:extLst>
              <a:ext uri="{FF2B5EF4-FFF2-40B4-BE49-F238E27FC236}">
                <a16:creationId xmlns:a16="http://schemas.microsoft.com/office/drawing/2014/main" xmlns="" id="{073828D2-79FC-2EA5-F14A-1472F94DE9D9}"/>
              </a:ext>
            </a:extLst>
          </p:cNvPr>
          <p:cNvCxnSpPr>
            <a:stCxn id="16" idx="1"/>
            <a:endCxn id="20" idx="1"/>
          </p:cNvCxnSpPr>
          <p:nvPr/>
        </p:nvCxnSpPr>
        <p:spPr>
          <a:xfrm rot="10800000" flipH="1" flipV="1">
            <a:off x="2317832" y="6349272"/>
            <a:ext cx="1232512" cy="2729772"/>
          </a:xfrm>
          <a:prstGeom prst="bentConnector3">
            <a:avLst>
              <a:gd name="adj1" fmla="val -18547"/>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1">
            <a:extLst>
              <a:ext uri="{FF2B5EF4-FFF2-40B4-BE49-F238E27FC236}">
                <a16:creationId xmlns:a16="http://schemas.microsoft.com/office/drawing/2014/main" xmlns="" id="{CC0F0F25-479B-F1D6-19A4-C5F6371236CC}"/>
              </a:ext>
            </a:extLst>
          </p:cNvPr>
          <p:cNvCxnSpPr>
            <a:cxnSpLocks/>
            <a:stCxn id="17" idx="3"/>
            <a:endCxn id="20" idx="3"/>
          </p:cNvCxnSpPr>
          <p:nvPr/>
        </p:nvCxnSpPr>
        <p:spPr>
          <a:xfrm flipH="1">
            <a:off x="14218344" y="6349272"/>
            <a:ext cx="1021656" cy="2729772"/>
          </a:xfrm>
          <a:prstGeom prst="bentConnector3">
            <a:avLst>
              <a:gd name="adj1" fmla="val -22375"/>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53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14340"/>
                                        </p:tgtEl>
                                        <p:attrNameLst>
                                          <p:attrName>style.visibility</p:attrName>
                                        </p:attrNameLst>
                                      </p:cBhvr>
                                      <p:to>
                                        <p:strVal val="visible"/>
                                      </p:to>
                                    </p:set>
                                    <p:animEffect transition="in" filter="barn(inVertical)">
                                      <p:cBhvr>
                                        <p:cTn id="21" dur="500"/>
                                        <p:tgtEl>
                                          <p:spTgt spid="143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4669789" y="7644657"/>
            <a:ext cx="9831976" cy="5284687"/>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1177639" y="-1320634"/>
            <a:ext cx="8260206" cy="12943390"/>
            <a:chOff x="0" y="0"/>
            <a:chExt cx="2175528" cy="3408959"/>
          </a:xfrm>
        </p:grpSpPr>
        <p:sp>
          <p:nvSpPr>
            <p:cNvPr id="4" name="Freeform 4"/>
            <p:cNvSpPr/>
            <p:nvPr/>
          </p:nvSpPr>
          <p:spPr>
            <a:xfrm>
              <a:off x="0" y="0"/>
              <a:ext cx="2175528" cy="3408959"/>
            </a:xfrm>
            <a:custGeom>
              <a:avLst/>
              <a:gdLst/>
              <a:ahLst/>
              <a:cxnLst/>
              <a:rect l="l" t="t" r="r" b="b"/>
              <a:pathLst>
                <a:path w="2175528" h="3408959">
                  <a:moveTo>
                    <a:pt x="0" y="0"/>
                  </a:moveTo>
                  <a:lnTo>
                    <a:pt x="2175528" y="0"/>
                  </a:lnTo>
                  <a:lnTo>
                    <a:pt x="2175528" y="3408959"/>
                  </a:lnTo>
                  <a:lnTo>
                    <a:pt x="0" y="3408959"/>
                  </a:lnTo>
                  <a:close/>
                </a:path>
              </a:pathLst>
            </a:custGeom>
            <a:solidFill>
              <a:srgbClr val="F7F8FA"/>
            </a:solidFill>
          </p:spPr>
        </p:sp>
        <p:sp>
          <p:nvSpPr>
            <p:cNvPr id="5" name="TextBox 5"/>
            <p:cNvSpPr txBox="1"/>
            <p:nvPr/>
          </p:nvSpPr>
          <p:spPr>
            <a:xfrm>
              <a:off x="0" y="-47625"/>
              <a:ext cx="2175528" cy="34565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3387131" y="3694048"/>
            <a:ext cx="4854350" cy="935962"/>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9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PHẦN II.</a:t>
            </a:r>
          </a:p>
        </p:txBody>
      </p:sp>
      <p:grpSp>
        <p:nvGrpSpPr>
          <p:cNvPr id="13" name="Group 13"/>
          <p:cNvGrpSpPr/>
          <p:nvPr/>
        </p:nvGrpSpPr>
        <p:grpSpPr>
          <a:xfrm>
            <a:off x="1028700" y="8514285"/>
            <a:ext cx="3086100" cy="744015"/>
            <a:chOff x="0" y="0"/>
            <a:chExt cx="812800" cy="195955"/>
          </a:xfrm>
        </p:grpSpPr>
        <p:sp>
          <p:nvSpPr>
            <p:cNvPr id="14" name="Freeform 14"/>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p:spPr>
        </p:sp>
        <p:sp>
          <p:nvSpPr>
            <p:cNvPr id="15" name="TextBox 15"/>
            <p:cNvSpPr txBox="1"/>
            <p:nvPr/>
          </p:nvSpPr>
          <p:spPr>
            <a:xfrm>
              <a:off x="0" y="-47625"/>
              <a:ext cx="812800" cy="2435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455999" y="8494805"/>
            <a:ext cx="2231501" cy="626307"/>
          </a:xfrm>
          <a:prstGeom prst="rect">
            <a:avLst/>
          </a:prstGeom>
        </p:spPr>
        <p:txBody>
          <a:bodyPr lIns="0" tIns="0" rIns="0" bIns="0" rtlCol="0" anchor="t">
            <a:spAutoFit/>
          </a:bodyPr>
          <a:lstStyle/>
          <a:p>
            <a:pPr marL="0" marR="0" lvl="0" indent="0" algn="ctr" defTabSz="914400" rtl="0" eaLnBrk="1" fontAlgn="auto" latinLnBrk="0" hangingPunct="1">
              <a:lnSpc>
                <a:spcPts val="5452"/>
              </a:lnSpc>
              <a:spcBef>
                <a:spcPts val="0"/>
              </a:spcBef>
              <a:spcAft>
                <a:spcPts val="0"/>
              </a:spcAft>
              <a:buClrTx/>
              <a:buSzTx/>
              <a:buFontTx/>
              <a:buNone/>
              <a:tabLst/>
              <a:defRPr/>
            </a:pPr>
            <a:r>
              <a:rPr kumimoji="0" lang="en-US" sz="3029" b="0" i="0" u="none" strike="noStrike" kern="1200" cap="none" spc="1190" normalizeH="0" baseline="0" noProof="0">
                <a:ln>
                  <a:noFill/>
                </a:ln>
                <a:solidFill>
                  <a:srgbClr val="000000"/>
                </a:solidFill>
                <a:effectLst/>
                <a:uLnTx/>
                <a:uFillTx/>
                <a:latin typeface="Now"/>
                <a:ea typeface="+mn-ea"/>
                <a:cs typeface="+mn-cs"/>
              </a:rPr>
              <a:t>NEXT</a:t>
            </a:r>
          </a:p>
        </p:txBody>
      </p:sp>
      <p:sp>
        <p:nvSpPr>
          <p:cNvPr id="17" name="Freeform 17"/>
          <p:cNvSpPr/>
          <p:nvPr/>
        </p:nvSpPr>
        <p:spPr>
          <a:xfrm>
            <a:off x="-3353663" y="-4109715"/>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8">
            <a:extLst>
              <a:ext uri="{FF2B5EF4-FFF2-40B4-BE49-F238E27FC236}">
                <a16:creationId xmlns:a16="http://schemas.microsoft.com/office/drawing/2014/main" xmlns="" id="{9D9B0E91-449A-353E-6F5B-0BF74E7ADAFC}"/>
              </a:ext>
            </a:extLst>
          </p:cNvPr>
          <p:cNvSpPr/>
          <p:nvPr/>
        </p:nvSpPr>
        <p:spPr>
          <a:xfrm>
            <a:off x="11728457" y="7135359"/>
            <a:ext cx="5486372" cy="365529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a:stretch>
          </a:blipFill>
        </p:spPr>
      </p:sp>
      <p:sp>
        <p:nvSpPr>
          <p:cNvPr id="20" name="Freeform 11">
            <a:extLst>
              <a:ext uri="{FF2B5EF4-FFF2-40B4-BE49-F238E27FC236}">
                <a16:creationId xmlns:a16="http://schemas.microsoft.com/office/drawing/2014/main" xmlns="" id="{8EE133EA-5F99-FE15-94FD-2830454A9396}"/>
              </a:ext>
            </a:extLst>
          </p:cNvPr>
          <p:cNvSpPr/>
          <p:nvPr/>
        </p:nvSpPr>
        <p:spPr>
          <a:xfrm>
            <a:off x="11738796" y="3301691"/>
            <a:ext cx="5520504" cy="3698739"/>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5"/>
            <a:stretch>
              <a:fillRect t="-7742" b="-4198"/>
            </a:stretch>
          </a:blipFill>
        </p:spPr>
      </p:sp>
      <p:sp>
        <p:nvSpPr>
          <p:cNvPr id="21" name="Freeform 6">
            <a:extLst>
              <a:ext uri="{FF2B5EF4-FFF2-40B4-BE49-F238E27FC236}">
                <a16:creationId xmlns:a16="http://schemas.microsoft.com/office/drawing/2014/main" xmlns="" id="{346EC54F-FEB1-079F-ED2B-2EC15F4CC5DA}"/>
              </a:ext>
            </a:extLst>
          </p:cNvPr>
          <p:cNvSpPr/>
          <p:nvPr/>
        </p:nvSpPr>
        <p:spPr>
          <a:xfrm>
            <a:off x="11728457" y="-536728"/>
            <a:ext cx="5520505" cy="3698739"/>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6"/>
            <a:stretch>
              <a:fillRect/>
            </a:stretch>
          </a:blipFill>
        </p:spPr>
      </p:sp>
      <p:sp>
        <p:nvSpPr>
          <p:cNvPr id="23" name="TextBox 22">
            <a:extLst>
              <a:ext uri="{FF2B5EF4-FFF2-40B4-BE49-F238E27FC236}">
                <a16:creationId xmlns:a16="http://schemas.microsoft.com/office/drawing/2014/main" xmlns="" id="{FA293A63-732E-16AD-0B71-485F67907255}"/>
              </a:ext>
            </a:extLst>
          </p:cNvPr>
          <p:cNvSpPr txBox="1"/>
          <p:nvPr/>
        </p:nvSpPr>
        <p:spPr>
          <a:xfrm>
            <a:off x="114296" y="5272326"/>
            <a:ext cx="1140002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TRIỂN VỌNG CỦA LÂM NGHIỆP</a:t>
            </a:r>
          </a:p>
        </p:txBody>
      </p:sp>
    </p:spTree>
    <p:extLst>
      <p:ext uri="{BB962C8B-B14F-4D97-AF65-F5344CB8AC3E}">
        <p14:creationId xmlns:p14="http://schemas.microsoft.com/office/powerpoint/2010/main" val="2577997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a:extLst>
              <a:ext uri="{FF2B5EF4-FFF2-40B4-BE49-F238E27FC236}">
                <a16:creationId xmlns:a16="http://schemas.microsoft.com/office/drawing/2014/main" xmlns="" id="{3E01E704-0D1E-7B33-4870-4AEC8821CDE9}"/>
              </a:ext>
            </a:extLst>
          </p:cNvPr>
          <p:cNvSpPr txBox="1"/>
          <p:nvPr/>
        </p:nvSpPr>
        <p:spPr>
          <a:xfrm>
            <a:off x="1066800" y="189901"/>
            <a:ext cx="16472675" cy="2057999"/>
          </a:xfrm>
          <a:prstGeom prst="rect">
            <a:avLst/>
          </a:prstGeom>
          <a:noFill/>
        </p:spPr>
        <p:txBody>
          <a:bodyPr wrap="square">
            <a:spAutoFit/>
          </a:bodyPr>
          <a:lstStyle/>
          <a:p>
            <a:pPr algn="just">
              <a:lnSpc>
                <a:spcPct val="150000"/>
              </a:lnSpc>
            </a:pPr>
            <a:r>
              <a:rPr lang="vi-VN" sz="4500" b="1">
                <a:solidFill>
                  <a:srgbClr val="C00000"/>
                </a:solidFill>
              </a:rPr>
              <a:t>1. Phát triển để bảo tồn đa dạng sinh học và bảo vệ môi trường sinh thái</a:t>
            </a:r>
            <a:endParaRPr lang="en-US" sz="4500" b="1">
              <a:solidFill>
                <a:srgbClr val="C00000"/>
              </a:solidFill>
            </a:endParaRPr>
          </a:p>
        </p:txBody>
      </p:sp>
      <p:grpSp>
        <p:nvGrpSpPr>
          <p:cNvPr id="13" name="Group 12">
            <a:extLst>
              <a:ext uri="{FF2B5EF4-FFF2-40B4-BE49-F238E27FC236}">
                <a16:creationId xmlns:a16="http://schemas.microsoft.com/office/drawing/2014/main" xmlns="" id="{D3903B20-AB74-EC56-F0F8-D086D710D623}"/>
              </a:ext>
            </a:extLst>
          </p:cNvPr>
          <p:cNvGrpSpPr/>
          <p:nvPr/>
        </p:nvGrpSpPr>
        <p:grpSpPr>
          <a:xfrm>
            <a:off x="609600" y="2400300"/>
            <a:ext cx="16929876" cy="1824923"/>
            <a:chOff x="609600" y="2628900"/>
            <a:chExt cx="16929876" cy="1824923"/>
          </a:xfrm>
        </p:grpSpPr>
        <p:sp>
          <p:nvSpPr>
            <p:cNvPr id="10" name="TextBox 9">
              <a:extLst>
                <a:ext uri="{FF2B5EF4-FFF2-40B4-BE49-F238E27FC236}">
                  <a16:creationId xmlns:a16="http://schemas.microsoft.com/office/drawing/2014/main" xmlns="" id="{D8BC3A4B-03B8-03FF-4B6F-65A5DADBE8C9}"/>
                </a:ext>
              </a:extLst>
            </p:cNvPr>
            <p:cNvSpPr txBox="1"/>
            <p:nvPr/>
          </p:nvSpPr>
          <p:spPr>
            <a:xfrm>
              <a:off x="2157064" y="2628900"/>
              <a:ext cx="15382412"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Khai thác thông tin mục II.1, II.2, II.3 SGK tr.8, 9 và điền Phiếu học tập số 1: </a:t>
              </a:r>
              <a:r>
                <a:rPr lang="en-US" sz="4000" i="1">
                  <a:solidFill>
                    <a:srgbClr val="C00000"/>
                  </a:solidFill>
                  <a:latin typeface="Arial" panose="020B0604020202020204" pitchFamily="34" charset="0"/>
                  <a:cs typeface="Arial" panose="020B0604020202020204" pitchFamily="34" charset="0"/>
                </a:rPr>
                <a:t>Trình bày triển vọng của lâm nghiệp.</a:t>
              </a:r>
            </a:p>
          </p:txBody>
        </p:sp>
        <p:sp>
          <p:nvSpPr>
            <p:cNvPr id="12" name="Freeform 4">
              <a:extLst>
                <a:ext uri="{FF2B5EF4-FFF2-40B4-BE49-F238E27FC236}">
                  <a16:creationId xmlns:a16="http://schemas.microsoft.com/office/drawing/2014/main" xmlns="" id="{32FB369B-2EFD-C22C-3947-C35084BC4070}"/>
                </a:ext>
              </a:extLst>
            </p:cNvPr>
            <p:cNvSpPr/>
            <p:nvPr/>
          </p:nvSpPr>
          <p:spPr>
            <a:xfrm>
              <a:off x="609600" y="3090631"/>
              <a:ext cx="1275736" cy="123586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aphicFrame>
        <p:nvGraphicFramePr>
          <p:cNvPr id="14" name="Table 13">
            <a:extLst>
              <a:ext uri="{FF2B5EF4-FFF2-40B4-BE49-F238E27FC236}">
                <a16:creationId xmlns:a16="http://schemas.microsoft.com/office/drawing/2014/main" xmlns="" id="{209CACAE-F3EB-8D2C-926D-B05D93F9E73B}"/>
              </a:ext>
            </a:extLst>
          </p:cNvPr>
          <p:cNvGraphicFramePr>
            <a:graphicFrameLocks noGrp="1"/>
          </p:cNvGraphicFramePr>
          <p:nvPr>
            <p:extLst>
              <p:ext uri="{D42A27DB-BD31-4B8C-83A1-F6EECF244321}">
                <p14:modId xmlns:p14="http://schemas.microsoft.com/office/powerpoint/2010/main" val="4130738457"/>
              </p:ext>
            </p:extLst>
          </p:nvPr>
        </p:nvGraphicFramePr>
        <p:xfrm>
          <a:off x="377631" y="5829300"/>
          <a:ext cx="17532737" cy="4127616"/>
        </p:xfrm>
        <a:graphic>
          <a:graphicData uri="http://schemas.openxmlformats.org/drawingml/2006/table">
            <a:tbl>
              <a:tblPr bandRow="1"/>
              <a:tblGrid>
                <a:gridCol w="12184007">
                  <a:extLst>
                    <a:ext uri="{9D8B030D-6E8A-4147-A177-3AD203B41FA5}">
                      <a16:colId xmlns:a16="http://schemas.microsoft.com/office/drawing/2014/main" xmlns="" val="2551827068"/>
                    </a:ext>
                  </a:extLst>
                </a:gridCol>
                <a:gridCol w="5348730">
                  <a:extLst>
                    <a:ext uri="{9D8B030D-6E8A-4147-A177-3AD203B41FA5}">
                      <a16:colId xmlns:a16="http://schemas.microsoft.com/office/drawing/2014/main" xmlns="" val="2082812653"/>
                    </a:ext>
                  </a:extLst>
                </a:gridCol>
              </a:tblGrid>
              <a:tr h="826523">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Triển vọng của lâm nghiệp</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Giải thích</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3591033099"/>
                  </a:ext>
                </a:extLst>
              </a:tr>
              <a:tr h="1495743">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bảo tồn đa dạng sinh học và bảo vệ môi trường sinh thái.</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1397243"/>
                  </a:ext>
                </a:extLst>
              </a:tr>
              <a:tr h="738166">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phục vụ tiêu dùng và sản xuất.</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543889720"/>
                  </a:ext>
                </a:extLst>
              </a:tr>
              <a:tr h="1048833">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thực hện chức năng xã hội của rừng.</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841055959"/>
                  </a:ext>
                </a:extLst>
              </a:tr>
            </a:tbl>
          </a:graphicData>
        </a:graphic>
      </p:graphicFrame>
      <p:sp>
        <p:nvSpPr>
          <p:cNvPr id="18" name="TextBox 17">
            <a:extLst>
              <a:ext uri="{FF2B5EF4-FFF2-40B4-BE49-F238E27FC236}">
                <a16:creationId xmlns:a16="http://schemas.microsoft.com/office/drawing/2014/main" xmlns="" id="{E4D479BD-E624-E25A-6129-6CF479FA993A}"/>
              </a:ext>
            </a:extLst>
          </p:cNvPr>
          <p:cNvSpPr txBox="1"/>
          <p:nvPr/>
        </p:nvSpPr>
        <p:spPr>
          <a:xfrm>
            <a:off x="4296422" y="4627626"/>
            <a:ext cx="10013430" cy="820674"/>
          </a:xfrm>
          <a:prstGeom prst="rect">
            <a:avLst/>
          </a:prstGeom>
          <a:noFill/>
        </p:spPr>
        <p:txBody>
          <a:bodyPr wrap="square">
            <a:spAutoFit/>
          </a:bodyPr>
          <a:lstStyle/>
          <a:p>
            <a:pPr algn="ctr">
              <a:lnSpc>
                <a:spcPct val="150000"/>
              </a:lnSpc>
            </a:pPr>
            <a:r>
              <a:rPr lang="en-US" sz="3600" b="1">
                <a:solidFill>
                  <a:srgbClr val="0070C0"/>
                </a:solidFill>
                <a:latin typeface="Arial" panose="020B0604020202020204" pitchFamily="34" charset="0"/>
                <a:cs typeface="Arial" panose="020B0604020202020204" pitchFamily="34" charset="0"/>
              </a:rPr>
              <a:t>PHIẾU HỌC TẬP SỐ 1</a:t>
            </a:r>
          </a:p>
        </p:txBody>
      </p:sp>
    </p:spTree>
    <p:extLst>
      <p:ext uri="{BB962C8B-B14F-4D97-AF65-F5344CB8AC3E}">
        <p14:creationId xmlns:p14="http://schemas.microsoft.com/office/powerpoint/2010/main" val="214865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9">
            <a:extLst>
              <a:ext uri="{FF2B5EF4-FFF2-40B4-BE49-F238E27FC236}">
                <a16:creationId xmlns:a16="http://schemas.microsoft.com/office/drawing/2014/main" xmlns="" id="{DA8835FC-DCF1-840C-1DF6-271DDCB0D0F4}"/>
              </a:ext>
            </a:extLst>
          </p:cNvPr>
          <p:cNvGrpSpPr/>
          <p:nvPr/>
        </p:nvGrpSpPr>
        <p:grpSpPr>
          <a:xfrm>
            <a:off x="786627" y="345130"/>
            <a:ext cx="16758424" cy="1839606"/>
            <a:chOff x="843776" y="1705658"/>
            <a:chExt cx="16758424" cy="1839606"/>
          </a:xfrm>
        </p:grpSpPr>
        <p:sp>
          <p:nvSpPr>
            <p:cNvPr id="8" name="TextBox 7">
              <a:extLst>
                <a:ext uri="{FF2B5EF4-FFF2-40B4-BE49-F238E27FC236}">
                  <a16:creationId xmlns:a16="http://schemas.microsoft.com/office/drawing/2014/main" xmlns="" id="{0B4DEF76-F81C-16F5-F2B2-CE556EB82906}"/>
                </a:ext>
              </a:extLst>
            </p:cNvPr>
            <p:cNvSpPr txBox="1"/>
            <p:nvPr/>
          </p:nvSpPr>
          <p:spPr>
            <a:xfrm>
              <a:off x="2514600" y="1705658"/>
              <a:ext cx="15087600" cy="1839606"/>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hỏi khám phá tr.8: </a:t>
              </a:r>
              <a:r>
                <a:rPr lang="vi-VN" sz="4000" i="1"/>
                <a:t>Vì sao rừng lại có vai trò quan trọng trong bảo tồn đa dạng sinh học và bảo vệ môi trường sinh thái?</a:t>
              </a:r>
              <a:endParaRPr lang="en-US" sz="4000" i="1"/>
            </a:p>
          </p:txBody>
        </p:sp>
        <p:sp>
          <p:nvSpPr>
            <p:cNvPr id="9" name="Freeform 9">
              <a:extLst>
                <a:ext uri="{FF2B5EF4-FFF2-40B4-BE49-F238E27FC236}">
                  <a16:creationId xmlns:a16="http://schemas.microsoft.com/office/drawing/2014/main" xmlns="" id="{0D3FA745-CA10-3F78-E185-C14A2329FF9D}"/>
                </a:ext>
              </a:extLst>
            </p:cNvPr>
            <p:cNvSpPr/>
            <p:nvPr/>
          </p:nvSpPr>
          <p:spPr>
            <a:xfrm>
              <a:off x="843776" y="1981072"/>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1" name="Rectangle: Rounded Corners 10">
            <a:extLst>
              <a:ext uri="{FF2B5EF4-FFF2-40B4-BE49-F238E27FC236}">
                <a16:creationId xmlns:a16="http://schemas.microsoft.com/office/drawing/2014/main" xmlns="" id="{BA6A2178-471F-D84F-B943-5B91946C656E}"/>
              </a:ext>
            </a:extLst>
          </p:cNvPr>
          <p:cNvSpPr/>
          <p:nvPr/>
        </p:nvSpPr>
        <p:spPr>
          <a:xfrm>
            <a:off x="2362659" y="2781300"/>
            <a:ext cx="13562682" cy="9144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Vai trò của lâm nghiệp đối với cuộc sống của con người </a:t>
            </a:r>
          </a:p>
        </p:txBody>
      </p:sp>
      <p:sp>
        <p:nvSpPr>
          <p:cNvPr id="12" name="Rectangle: Rounded Corners 11">
            <a:extLst>
              <a:ext uri="{FF2B5EF4-FFF2-40B4-BE49-F238E27FC236}">
                <a16:creationId xmlns:a16="http://schemas.microsoft.com/office/drawing/2014/main" xmlns="" id="{869AA0D2-2AE3-DD8C-F407-05C824D52F07}"/>
              </a:ext>
            </a:extLst>
          </p:cNvPr>
          <p:cNvSpPr/>
          <p:nvPr/>
        </p:nvSpPr>
        <p:spPr>
          <a:xfrm>
            <a:off x="324664" y="4991100"/>
            <a:ext cx="3657600" cy="4953000"/>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Cung cấp lâm sản, đặc sản cây công nghiệp phục vụ nhu cầu tiêu dùng và xuất khẩu.</a:t>
            </a:r>
          </a:p>
        </p:txBody>
      </p:sp>
      <p:sp>
        <p:nvSpPr>
          <p:cNvPr id="13" name="Rectangle: Rounded Corners 12">
            <a:extLst>
              <a:ext uri="{FF2B5EF4-FFF2-40B4-BE49-F238E27FC236}">
                <a16:creationId xmlns:a16="http://schemas.microsoft.com/office/drawing/2014/main" xmlns="" id="{F4800BD3-9266-2CE2-21F9-43605A9879D6}"/>
              </a:ext>
            </a:extLst>
          </p:cNvPr>
          <p:cNvSpPr/>
          <p:nvPr/>
        </p:nvSpPr>
        <p:spPr>
          <a:xfrm>
            <a:off x="4298758" y="4991100"/>
            <a:ext cx="3417542" cy="4953000"/>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Cung cấp nguyên liệu cho công nghiệp, nông nghiệp, xây dựng cơ bản.</a:t>
            </a:r>
            <a:endParaRPr lang="en-US" sz="35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3EA89E18-9FA9-EAAE-E882-4F8C5CDA44CC}"/>
              </a:ext>
            </a:extLst>
          </p:cNvPr>
          <p:cNvSpPr/>
          <p:nvPr/>
        </p:nvSpPr>
        <p:spPr>
          <a:xfrm>
            <a:off x="7947171" y="4991100"/>
            <a:ext cx="3210518" cy="4953000"/>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Cung cấp dược liệu quý </a:t>
            </a:r>
            <a:endParaRPr lang="en-US" sz="3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42D66CF3-1727-DBB0-DB53-A3858DB3E1C5}"/>
              </a:ext>
            </a:extLst>
          </p:cNvPr>
          <p:cNvSpPr/>
          <p:nvPr/>
        </p:nvSpPr>
        <p:spPr>
          <a:xfrm>
            <a:off x="11586094" y="4991100"/>
            <a:ext cx="2988020" cy="4953000"/>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Tạo công ăn việc làm cho đồng bào.</a:t>
            </a:r>
          </a:p>
        </p:txBody>
      </p:sp>
      <p:sp>
        <p:nvSpPr>
          <p:cNvPr id="16" name="Rectangle: Rounded Corners 15">
            <a:extLst>
              <a:ext uri="{FF2B5EF4-FFF2-40B4-BE49-F238E27FC236}">
                <a16:creationId xmlns:a16="http://schemas.microsoft.com/office/drawing/2014/main" xmlns="" id="{BE52389D-509C-6684-A247-6860DE784E5A}"/>
              </a:ext>
            </a:extLst>
          </p:cNvPr>
          <p:cNvSpPr/>
          <p:nvPr/>
        </p:nvSpPr>
        <p:spPr>
          <a:xfrm>
            <a:off x="15035856" y="4991100"/>
            <a:ext cx="2759223" cy="4953000"/>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Có vai trò đối với đời sống tinh thần của dân tộc thiểu số.</a:t>
            </a:r>
          </a:p>
        </p:txBody>
      </p:sp>
      <p:cxnSp>
        <p:nvCxnSpPr>
          <p:cNvPr id="18" name="Straight Connector 17">
            <a:extLst>
              <a:ext uri="{FF2B5EF4-FFF2-40B4-BE49-F238E27FC236}">
                <a16:creationId xmlns:a16="http://schemas.microsoft.com/office/drawing/2014/main" xmlns="" id="{9E75283A-3A84-D6AC-94ED-080650884AA5}"/>
              </a:ext>
            </a:extLst>
          </p:cNvPr>
          <p:cNvCxnSpPr>
            <a:stCxn id="11" idx="2"/>
            <a:endCxn id="12" idx="0"/>
          </p:cNvCxnSpPr>
          <p:nvPr/>
        </p:nvCxnSpPr>
        <p:spPr>
          <a:xfrm flipH="1">
            <a:off x="2153464" y="3695700"/>
            <a:ext cx="6990536"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DB911DC-1D57-5F9C-0F29-D3AF079814A0}"/>
              </a:ext>
            </a:extLst>
          </p:cNvPr>
          <p:cNvCxnSpPr>
            <a:cxnSpLocks/>
            <a:stCxn id="11" idx="2"/>
            <a:endCxn id="13" idx="0"/>
          </p:cNvCxnSpPr>
          <p:nvPr/>
        </p:nvCxnSpPr>
        <p:spPr>
          <a:xfrm flipH="1">
            <a:off x="6007529" y="3695700"/>
            <a:ext cx="3136471"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9F52F92B-3BAF-BCC3-9199-16B9E1DF9218}"/>
              </a:ext>
            </a:extLst>
          </p:cNvPr>
          <p:cNvCxnSpPr>
            <a:cxnSpLocks/>
            <a:stCxn id="11" idx="2"/>
            <a:endCxn id="14" idx="0"/>
          </p:cNvCxnSpPr>
          <p:nvPr/>
        </p:nvCxnSpPr>
        <p:spPr>
          <a:xfrm>
            <a:off x="9144000" y="3695700"/>
            <a:ext cx="408430"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C580190-0C67-D35A-2AF5-1D572F8B45DD}"/>
              </a:ext>
            </a:extLst>
          </p:cNvPr>
          <p:cNvCxnSpPr>
            <a:cxnSpLocks/>
            <a:stCxn id="11" idx="2"/>
            <a:endCxn id="15" idx="0"/>
          </p:cNvCxnSpPr>
          <p:nvPr/>
        </p:nvCxnSpPr>
        <p:spPr>
          <a:xfrm>
            <a:off x="9144000" y="3695700"/>
            <a:ext cx="3936104"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34F8031A-7C52-D3F1-2F0E-F347E8168FAF}"/>
              </a:ext>
            </a:extLst>
          </p:cNvPr>
          <p:cNvCxnSpPr>
            <a:cxnSpLocks/>
            <a:stCxn id="11" idx="2"/>
            <a:endCxn id="16" idx="0"/>
          </p:cNvCxnSpPr>
          <p:nvPr/>
        </p:nvCxnSpPr>
        <p:spPr>
          <a:xfrm>
            <a:off x="9144000" y="3695700"/>
            <a:ext cx="7271468"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0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par>
                                <p:cTn id="17" presetID="22" presetClass="entr" presetSubtype="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par>
                                <p:cTn id="26" presetID="22" presetClass="entr" presetSubtype="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Rectangle: Rounded Corners 10">
            <a:extLst>
              <a:ext uri="{FF2B5EF4-FFF2-40B4-BE49-F238E27FC236}">
                <a16:creationId xmlns:a16="http://schemas.microsoft.com/office/drawing/2014/main" xmlns="" id="{BA6A2178-471F-D84F-B943-5B91946C656E}"/>
              </a:ext>
            </a:extLst>
          </p:cNvPr>
          <p:cNvSpPr/>
          <p:nvPr/>
        </p:nvSpPr>
        <p:spPr>
          <a:xfrm>
            <a:off x="2362659" y="1095886"/>
            <a:ext cx="13562682" cy="9144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Liên hệ thực tiễn </a:t>
            </a:r>
          </a:p>
        </p:txBody>
      </p:sp>
      <p:sp>
        <p:nvSpPr>
          <p:cNvPr id="12" name="Rectangle: Rounded Corners 11">
            <a:extLst>
              <a:ext uri="{FF2B5EF4-FFF2-40B4-BE49-F238E27FC236}">
                <a16:creationId xmlns:a16="http://schemas.microsoft.com/office/drawing/2014/main" xmlns="" id="{869AA0D2-2AE3-DD8C-F407-05C824D52F07}"/>
              </a:ext>
            </a:extLst>
          </p:cNvPr>
          <p:cNvSpPr/>
          <p:nvPr/>
        </p:nvSpPr>
        <p:spPr>
          <a:xfrm>
            <a:off x="1066800" y="2628900"/>
            <a:ext cx="5923736" cy="3721186"/>
          </a:xfrm>
          <a:prstGeom prst="roundRect">
            <a:avLst>
              <a:gd name="adj" fmla="val 10069"/>
            </a:avLst>
          </a:prstGeom>
          <a:solidFill>
            <a:schemeClr val="bg1"/>
          </a:solid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 Cung cấp nguyên liệu cho công nghiệp, nông nghiệp, xây dựng cơ bản.</a:t>
            </a:r>
            <a:endParaRPr lang="en-US" sz="3500">
              <a:solidFill>
                <a:schemeClr val="tx1"/>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9E75283A-3A84-D6AC-94ED-080650884AA5}"/>
              </a:ext>
            </a:extLst>
          </p:cNvPr>
          <p:cNvCxnSpPr>
            <a:cxnSpLocks/>
            <a:stCxn id="11" idx="2"/>
            <a:endCxn id="12" idx="0"/>
          </p:cNvCxnSpPr>
          <p:nvPr/>
        </p:nvCxnSpPr>
        <p:spPr>
          <a:xfrm flipH="1">
            <a:off x="4028668" y="2010286"/>
            <a:ext cx="5115332" cy="6186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0382AD58-7B88-D86D-448D-9425F39CE01F}"/>
              </a:ext>
            </a:extLst>
          </p:cNvPr>
          <p:cNvSpPr/>
          <p:nvPr/>
        </p:nvSpPr>
        <p:spPr>
          <a:xfrm>
            <a:off x="10810009" y="2628900"/>
            <a:ext cx="5923736" cy="3721186"/>
          </a:xfrm>
          <a:prstGeom prst="roundRect">
            <a:avLst>
              <a:gd name="adj" fmla="val 10069"/>
            </a:avLst>
          </a:prstGeom>
          <a:solidFill>
            <a:schemeClr val="bg1"/>
          </a:solid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Tạo công ăn việc làm, mang lại nguồn thu nhập giúp ổn định đời sống của đồng bào.</a:t>
            </a:r>
            <a:endParaRPr lang="en-US" sz="3500">
              <a:solidFill>
                <a:schemeClr val="tx1"/>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FF4FEAED-73A6-B586-0C36-8001777E34A7}"/>
              </a:ext>
            </a:extLst>
          </p:cNvPr>
          <p:cNvCxnSpPr>
            <a:cxnSpLocks/>
            <a:stCxn id="11" idx="2"/>
            <a:endCxn id="25" idx="0"/>
          </p:cNvCxnSpPr>
          <p:nvPr/>
        </p:nvCxnSpPr>
        <p:spPr>
          <a:xfrm>
            <a:off x="9144000" y="2010286"/>
            <a:ext cx="4627877" cy="6186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410" name="Picture 2" descr="Cách trồng cây ăn quả hiệu quả nhất_Nhanong24h - Nhà cung cấp giống cây  trồng, thiết kế và thi công công trình cây xanh">
            <a:extLst>
              <a:ext uri="{FF2B5EF4-FFF2-40B4-BE49-F238E27FC236}">
                <a16:creationId xmlns:a16="http://schemas.microsoft.com/office/drawing/2014/main" xmlns="" id="{9C723EA8-CE54-DEA9-2F53-B09C10FFE5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6896100"/>
            <a:ext cx="7013410" cy="438338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Những nữ công nhân trên đồi chè Tân Cương dưới nắng nóng thiêu đốt">
            <a:extLst>
              <a:ext uri="{FF2B5EF4-FFF2-40B4-BE49-F238E27FC236}">
                <a16:creationId xmlns:a16="http://schemas.microsoft.com/office/drawing/2014/main" xmlns="" id="{2C0D9C95-E17A-DC55-67EE-9DFA918EED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6896100"/>
            <a:ext cx="7534275" cy="438338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hứng nhận dành cho Rừng và sản phẩm Lâm nghiệp">
            <a:extLst>
              <a:ext uri="{FF2B5EF4-FFF2-40B4-BE49-F238E27FC236}">
                <a16:creationId xmlns:a16="http://schemas.microsoft.com/office/drawing/2014/main" xmlns="" id="{092A7340-D40E-A474-AF54-44B45CEBE9B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4095" t="35338" b="20130"/>
          <a:stretch/>
        </p:blipFill>
        <p:spPr bwMode="auto">
          <a:xfrm>
            <a:off x="12865265" y="6896100"/>
            <a:ext cx="7953375" cy="458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8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17410"/>
                                        </p:tgtEl>
                                        <p:attrNameLst>
                                          <p:attrName>style.visibility</p:attrName>
                                        </p:attrNameLst>
                                      </p:cBhvr>
                                      <p:to>
                                        <p:strVal val="visible"/>
                                      </p:to>
                                    </p:set>
                                    <p:animEffect transition="in" filter="barn(inVertical)">
                                      <p:cBhvr>
                                        <p:cTn id="25" dur="500"/>
                                        <p:tgtEl>
                                          <p:spTgt spid="17410"/>
                                        </p:tgtEl>
                                      </p:cBhvr>
                                    </p:animEffect>
                                  </p:childTnLst>
                                </p:cTn>
                              </p:par>
                              <p:par>
                                <p:cTn id="26" presetID="16" presetClass="entr" presetSubtype="21" fill="hold" nodeType="withEffect">
                                  <p:stCondLst>
                                    <p:cond delay="0"/>
                                  </p:stCondLst>
                                  <p:childTnLst>
                                    <p:set>
                                      <p:cBhvr>
                                        <p:cTn id="27" dur="1" fill="hold">
                                          <p:stCondLst>
                                            <p:cond delay="0"/>
                                          </p:stCondLst>
                                        </p:cTn>
                                        <p:tgtEl>
                                          <p:spTgt spid="17412"/>
                                        </p:tgtEl>
                                        <p:attrNameLst>
                                          <p:attrName>style.visibility</p:attrName>
                                        </p:attrNameLst>
                                      </p:cBhvr>
                                      <p:to>
                                        <p:strVal val="visible"/>
                                      </p:to>
                                    </p:set>
                                    <p:animEffect transition="in" filter="barn(inVertical)">
                                      <p:cBhvr>
                                        <p:cTn id="28" dur="500"/>
                                        <p:tgtEl>
                                          <p:spTgt spid="17412"/>
                                        </p:tgtEl>
                                      </p:cBhvr>
                                    </p:animEffect>
                                  </p:childTnLst>
                                </p:cTn>
                              </p:par>
                              <p:par>
                                <p:cTn id="29" presetID="16" presetClass="entr" presetSubtype="21" fill="hold" nodeType="withEffect">
                                  <p:stCondLst>
                                    <p:cond delay="0"/>
                                  </p:stCondLst>
                                  <p:childTnLst>
                                    <p:set>
                                      <p:cBhvr>
                                        <p:cTn id="30" dur="1" fill="hold">
                                          <p:stCondLst>
                                            <p:cond delay="0"/>
                                          </p:stCondLst>
                                        </p:cTn>
                                        <p:tgtEl>
                                          <p:spTgt spid="17414"/>
                                        </p:tgtEl>
                                        <p:attrNameLst>
                                          <p:attrName>style.visibility</p:attrName>
                                        </p:attrNameLst>
                                      </p:cBhvr>
                                      <p:to>
                                        <p:strVal val="visible"/>
                                      </p:to>
                                    </p:set>
                                    <p:animEffect transition="in" filter="barn(inVertical)">
                                      <p:cBhvr>
                                        <p:cTn id="31"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xmlns="" id="{21F87067-C53A-E7E8-2D08-61E7D1381E4D}"/>
              </a:ext>
            </a:extLst>
          </p:cNvPr>
          <p:cNvSpPr/>
          <p:nvPr/>
        </p:nvSpPr>
        <p:spPr>
          <a:xfrm>
            <a:off x="-430779" y="-4120559"/>
            <a:ext cx="18906666" cy="1026002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2" b="-227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Rectangle: Rounded Corners 9">
            <a:extLst>
              <a:ext uri="{FF2B5EF4-FFF2-40B4-BE49-F238E27FC236}">
                <a16:creationId xmlns:a16="http://schemas.microsoft.com/office/drawing/2014/main" xmlns="" id="{42778FC1-9CA6-C23C-E0D4-F004E46B884B}"/>
              </a:ext>
            </a:extLst>
          </p:cNvPr>
          <p:cNvSpPr/>
          <p:nvPr/>
        </p:nvSpPr>
        <p:spPr>
          <a:xfrm>
            <a:off x="1460112" y="6390054"/>
            <a:ext cx="15367775" cy="1219200"/>
          </a:xfrm>
          <a:prstGeom prst="roundRect">
            <a:avLst/>
          </a:prstGeom>
          <a:solidFill>
            <a:schemeClr val="bg1"/>
          </a:solid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Bảo tồn, phát triển diện tích và đa dạng tài nguyên rừng.</a:t>
            </a:r>
          </a:p>
        </p:txBody>
      </p:sp>
      <p:sp>
        <p:nvSpPr>
          <p:cNvPr id="11" name="Arrow: Down 10">
            <a:extLst>
              <a:ext uri="{FF2B5EF4-FFF2-40B4-BE49-F238E27FC236}">
                <a16:creationId xmlns:a16="http://schemas.microsoft.com/office/drawing/2014/main" xmlns="" id="{B02CD06F-A653-D2BF-2596-97D260C5EFD7}"/>
              </a:ext>
            </a:extLst>
          </p:cNvPr>
          <p:cNvSpPr/>
          <p:nvPr/>
        </p:nvSpPr>
        <p:spPr>
          <a:xfrm>
            <a:off x="8763000" y="7878894"/>
            <a:ext cx="762000" cy="3810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99B7A539-220D-761D-8AFD-57A457678A1B}"/>
              </a:ext>
            </a:extLst>
          </p:cNvPr>
          <p:cNvSpPr/>
          <p:nvPr/>
        </p:nvSpPr>
        <p:spPr>
          <a:xfrm>
            <a:off x="1460112" y="8496300"/>
            <a:ext cx="15367775" cy="1219200"/>
          </a:xfrm>
          <a:prstGeom prst="roundRect">
            <a:avLst/>
          </a:prstGeom>
          <a:solidFill>
            <a:schemeClr val="bg1"/>
          </a:solid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Bảo vệ hệ sinh thái, đa dạng sinh học và môi trường sinh thái.</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90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BCBAAC65-6640-16A3-24C1-3777C2FC5639}"/>
              </a:ext>
            </a:extLst>
          </p:cNvPr>
          <p:cNvSpPr txBox="1"/>
          <p:nvPr/>
        </p:nvSpPr>
        <p:spPr>
          <a:xfrm>
            <a:off x="1066800" y="189901"/>
            <a:ext cx="16472675" cy="1019253"/>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2</a:t>
            </a:r>
            <a:r>
              <a:rPr lang="vi-VN" sz="4500" b="1">
                <a:solidFill>
                  <a:srgbClr val="C00000"/>
                </a:solidFill>
                <a:latin typeface="Arial" panose="020B0604020202020204" pitchFamily="34" charset="0"/>
                <a:cs typeface="Arial" panose="020B0604020202020204" pitchFamily="34" charset="0"/>
              </a:rPr>
              <a:t>. Phát triển để phục vụ tiêu dùng và xuất khẩu</a:t>
            </a:r>
            <a:endParaRPr lang="en-US" sz="4500" b="1">
              <a:solidFill>
                <a:srgbClr val="C0000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FD654D6D-9DCA-344E-1325-E1D376823936}"/>
              </a:ext>
            </a:extLst>
          </p:cNvPr>
          <p:cNvGrpSpPr/>
          <p:nvPr/>
        </p:nvGrpSpPr>
        <p:grpSpPr>
          <a:xfrm>
            <a:off x="609600" y="1752130"/>
            <a:ext cx="16929876" cy="1824923"/>
            <a:chOff x="609600" y="2628900"/>
            <a:chExt cx="16929876" cy="1824923"/>
          </a:xfrm>
        </p:grpSpPr>
        <p:sp>
          <p:nvSpPr>
            <p:cNvPr id="9" name="TextBox 8">
              <a:extLst>
                <a:ext uri="{FF2B5EF4-FFF2-40B4-BE49-F238E27FC236}">
                  <a16:creationId xmlns:a16="http://schemas.microsoft.com/office/drawing/2014/main" xmlns="" id="{3053B558-5E6B-9B8E-C231-3E85888F2213}"/>
                </a:ext>
              </a:extLst>
            </p:cNvPr>
            <p:cNvSpPr txBox="1"/>
            <p:nvPr/>
          </p:nvSpPr>
          <p:spPr>
            <a:xfrm>
              <a:off x="2157064" y="2628900"/>
              <a:ext cx="15382412"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Khai thác thông tin mục II.2 SGK tr.9 và điền Phiếu học tập số 1: </a:t>
              </a:r>
              <a:r>
                <a:rPr lang="en-US" sz="4000" i="1">
                  <a:solidFill>
                    <a:srgbClr val="C00000"/>
                  </a:solidFill>
                  <a:latin typeface="Arial" panose="020B0604020202020204" pitchFamily="34" charset="0"/>
                  <a:cs typeface="Arial" panose="020B0604020202020204" pitchFamily="34" charset="0"/>
                </a:rPr>
                <a:t>Trình bày triển vọng của lâm nghiệp.</a:t>
              </a:r>
            </a:p>
          </p:txBody>
        </p:sp>
        <p:sp>
          <p:nvSpPr>
            <p:cNvPr id="10" name="Freeform 4">
              <a:extLst>
                <a:ext uri="{FF2B5EF4-FFF2-40B4-BE49-F238E27FC236}">
                  <a16:creationId xmlns:a16="http://schemas.microsoft.com/office/drawing/2014/main" xmlns="" id="{9A9095DA-79B0-D51B-D2E1-0EF97D20BD47}"/>
                </a:ext>
              </a:extLst>
            </p:cNvPr>
            <p:cNvSpPr/>
            <p:nvPr/>
          </p:nvSpPr>
          <p:spPr>
            <a:xfrm>
              <a:off x="609600" y="3090631"/>
              <a:ext cx="1275736" cy="123586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aphicFrame>
        <p:nvGraphicFramePr>
          <p:cNvPr id="13" name="Table 12">
            <a:extLst>
              <a:ext uri="{FF2B5EF4-FFF2-40B4-BE49-F238E27FC236}">
                <a16:creationId xmlns:a16="http://schemas.microsoft.com/office/drawing/2014/main" xmlns="" id="{C1F62639-BCB6-6552-6DF0-CDE6FC7B289A}"/>
              </a:ext>
            </a:extLst>
          </p:cNvPr>
          <p:cNvGraphicFramePr>
            <a:graphicFrameLocks noGrp="1"/>
          </p:cNvGraphicFramePr>
          <p:nvPr>
            <p:extLst>
              <p:ext uri="{D42A27DB-BD31-4B8C-83A1-F6EECF244321}">
                <p14:modId xmlns:p14="http://schemas.microsoft.com/office/powerpoint/2010/main" val="3241314327"/>
              </p:ext>
            </p:extLst>
          </p:nvPr>
        </p:nvGraphicFramePr>
        <p:xfrm>
          <a:off x="377631" y="5469124"/>
          <a:ext cx="17532737" cy="4127616"/>
        </p:xfrm>
        <a:graphic>
          <a:graphicData uri="http://schemas.openxmlformats.org/drawingml/2006/table">
            <a:tbl>
              <a:tblPr bandRow="1"/>
              <a:tblGrid>
                <a:gridCol w="12184007">
                  <a:extLst>
                    <a:ext uri="{9D8B030D-6E8A-4147-A177-3AD203B41FA5}">
                      <a16:colId xmlns:a16="http://schemas.microsoft.com/office/drawing/2014/main" xmlns="" val="2551827068"/>
                    </a:ext>
                  </a:extLst>
                </a:gridCol>
                <a:gridCol w="5348730">
                  <a:extLst>
                    <a:ext uri="{9D8B030D-6E8A-4147-A177-3AD203B41FA5}">
                      <a16:colId xmlns:a16="http://schemas.microsoft.com/office/drawing/2014/main" xmlns="" val="2082812653"/>
                    </a:ext>
                  </a:extLst>
                </a:gridCol>
              </a:tblGrid>
              <a:tr h="826523">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Triển vọng của lâm nghiệp</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Giải thích</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3591033099"/>
                  </a:ext>
                </a:extLst>
              </a:tr>
              <a:tr h="1495743">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bảo tồn đa dạng sinh học và bảo vệ môi trường sinh thái.</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1397243"/>
                  </a:ext>
                </a:extLst>
              </a:tr>
              <a:tr h="738166">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phục vụ tiêu dùng và sản xuất.</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543889720"/>
                  </a:ext>
                </a:extLst>
              </a:tr>
              <a:tr h="1048833">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thực hện chức năng xã hội của rừng.</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841055959"/>
                  </a:ext>
                </a:extLst>
              </a:tr>
            </a:tbl>
          </a:graphicData>
        </a:graphic>
      </p:graphicFrame>
      <p:sp>
        <p:nvSpPr>
          <p:cNvPr id="14" name="TextBox 13">
            <a:extLst>
              <a:ext uri="{FF2B5EF4-FFF2-40B4-BE49-F238E27FC236}">
                <a16:creationId xmlns:a16="http://schemas.microsoft.com/office/drawing/2014/main" xmlns="" id="{2FA7A0ED-CDAA-11AC-1D52-526F2302B2DB}"/>
              </a:ext>
            </a:extLst>
          </p:cNvPr>
          <p:cNvSpPr txBox="1"/>
          <p:nvPr/>
        </p:nvSpPr>
        <p:spPr>
          <a:xfrm>
            <a:off x="4296422" y="4025778"/>
            <a:ext cx="10013430" cy="820674"/>
          </a:xfrm>
          <a:prstGeom prst="rect">
            <a:avLst/>
          </a:prstGeom>
          <a:noFill/>
        </p:spPr>
        <p:txBody>
          <a:bodyPr wrap="square">
            <a:spAutoFit/>
          </a:bodyPr>
          <a:lstStyle/>
          <a:p>
            <a:pPr algn="ctr">
              <a:lnSpc>
                <a:spcPct val="150000"/>
              </a:lnSpc>
            </a:pPr>
            <a:r>
              <a:rPr lang="en-US" sz="3600" b="1">
                <a:solidFill>
                  <a:srgbClr val="0070C0"/>
                </a:solidFill>
                <a:latin typeface="Arial" panose="020B0604020202020204" pitchFamily="34" charset="0"/>
                <a:cs typeface="Arial" panose="020B0604020202020204" pitchFamily="34" charset="0"/>
              </a:rPr>
              <a:t>PHIẾU HỌC TẬP SỐ 1</a:t>
            </a:r>
          </a:p>
        </p:txBody>
      </p:sp>
    </p:spTree>
    <p:extLst>
      <p:ext uri="{BB962C8B-B14F-4D97-AF65-F5344CB8AC3E}">
        <p14:creationId xmlns:p14="http://schemas.microsoft.com/office/powerpoint/2010/main" val="4084081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Arrow: Pentagon 1">
            <a:extLst>
              <a:ext uri="{FF2B5EF4-FFF2-40B4-BE49-F238E27FC236}">
                <a16:creationId xmlns:a16="http://schemas.microsoft.com/office/drawing/2014/main" xmlns="" id="{0E3867DD-DF2E-AC2C-1C57-2F6DB315EE28}"/>
              </a:ext>
            </a:extLst>
          </p:cNvPr>
          <p:cNvSpPr/>
          <p:nvPr/>
        </p:nvSpPr>
        <p:spPr>
          <a:xfrm>
            <a:off x="-227682" y="876300"/>
            <a:ext cx="5333082" cy="990600"/>
          </a:xfrm>
          <a:prstGeom prst="homePlat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Mục tiêu</a:t>
            </a:r>
            <a:r>
              <a:rPr kumimoji="0" lang="en-US" sz="4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chung </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55E3EF75-F315-7931-2E23-3ED53A7BB066}"/>
              </a:ext>
            </a:extLst>
          </p:cNvPr>
          <p:cNvSpPr txBox="1"/>
          <p:nvPr/>
        </p:nvSpPr>
        <p:spPr>
          <a:xfrm>
            <a:off x="990600" y="2231839"/>
            <a:ext cx="10515600" cy="7364901"/>
          </a:xfrm>
          <a:prstGeom prst="rect">
            <a:avLst/>
          </a:prstGeom>
          <a:noFill/>
        </p:spPr>
        <p:txBody>
          <a:bodyPr wrap="square" rtlCol="0">
            <a:spAutoFit/>
          </a:bodyPr>
          <a:lstStyle/>
          <a:p>
            <a:pPr marL="571500" lvl="0" indent="-571500" algn="just">
              <a:lnSpc>
                <a:spcPct val="150000"/>
              </a:lnSpc>
              <a:buFont typeface="Arial" panose="020B0604020202020204" pitchFamily="34" charset="0"/>
              <a:buChar char="•"/>
            </a:pPr>
            <a:r>
              <a:rPr lang="vi-VN" sz="4000">
                <a:solidFill>
                  <a:prstClr val="black"/>
                </a:solidFill>
                <a:cs typeface="Arial" panose="020B0604020202020204" pitchFamily="34" charset="0"/>
              </a:rPr>
              <a:t>Ngành Công nghiệp chế biến gỗ trở thành ngành kinh tế quan trọng</a:t>
            </a:r>
          </a:p>
          <a:p>
            <a:pPr marL="571500" lvl="0" indent="-571500" algn="just">
              <a:lnSpc>
                <a:spcPct val="150000"/>
              </a:lnSpc>
              <a:buFont typeface="Arial" panose="020B0604020202020204" pitchFamily="34" charset="0"/>
              <a:buChar char="•"/>
            </a:pPr>
            <a:r>
              <a:rPr lang="vi-VN" sz="4000">
                <a:solidFill>
                  <a:prstClr val="black"/>
                </a:solidFill>
                <a:cs typeface="Arial" panose="020B0604020202020204" pitchFamily="34" charset="0"/>
              </a:rPr>
              <a:t>Xây dựng, phát triển thương hiệu sản phẩm gỗ </a:t>
            </a:r>
            <a:r>
              <a:rPr lang="en-US" sz="4000">
                <a:solidFill>
                  <a:prstClr val="black"/>
                </a:solidFill>
                <a:latin typeface="Arial" panose="020B0604020202020204" pitchFamily="34" charset="0"/>
                <a:cs typeface="Arial" panose="020B0604020202020204" pitchFamily="34" charset="0"/>
              </a:rPr>
              <a:t>Việt Nam</a:t>
            </a:r>
            <a:r>
              <a:rPr lang="vi-VN" sz="4000">
                <a:solidFill>
                  <a:prstClr val="black"/>
                </a:solidFill>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có uy tín trên thị trường trong và ngoài nước.</a:t>
            </a:r>
          </a:p>
          <a:p>
            <a:pPr marL="571500" lvl="0" indent="-571500" algn="just">
              <a:lnSpc>
                <a:spcPct val="150000"/>
              </a:lnSpc>
              <a:buFont typeface="Arial" panose="020B0604020202020204" pitchFamily="34" charset="0"/>
              <a:buChar char="•"/>
            </a:pPr>
            <a:r>
              <a:rPr lang="vi-VN" sz="4000">
                <a:solidFill>
                  <a:prstClr val="black"/>
                </a:solidFill>
                <a:cs typeface="Arial" panose="020B0604020202020204" pitchFamily="34" charset="0"/>
              </a:rPr>
              <a:t>Nằm trong nhóm các nước hàng đầu về sản xuất, chế biến, xuất khẩu gỗ và sản phẩm gỗ.</a:t>
            </a:r>
          </a:p>
        </p:txBody>
      </p:sp>
      <p:sp>
        <p:nvSpPr>
          <p:cNvPr id="9" name="Freeform 10">
            <a:extLst>
              <a:ext uri="{FF2B5EF4-FFF2-40B4-BE49-F238E27FC236}">
                <a16:creationId xmlns:a16="http://schemas.microsoft.com/office/drawing/2014/main" xmlns="" id="{5870AFE3-C239-E37C-20C6-7696512D8477}"/>
              </a:ext>
            </a:extLst>
          </p:cNvPr>
          <p:cNvSpPr/>
          <p:nvPr/>
        </p:nvSpPr>
        <p:spPr>
          <a:xfrm>
            <a:off x="12420600" y="0"/>
            <a:ext cx="6879431" cy="10287000"/>
          </a:xfrm>
          <a:custGeom>
            <a:avLst/>
            <a:gdLst/>
            <a:ahLst/>
            <a:cxnLst/>
            <a:rect l="l" t="t" r="r" b="b"/>
            <a:pathLst>
              <a:path w="5503545" h="8229600">
                <a:moveTo>
                  <a:pt x="0" y="0"/>
                </a:moveTo>
                <a:lnTo>
                  <a:pt x="5503545" y="0"/>
                </a:lnTo>
                <a:lnTo>
                  <a:pt x="5503545"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267891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5" name="Group 14">
            <a:extLst>
              <a:ext uri="{FF2B5EF4-FFF2-40B4-BE49-F238E27FC236}">
                <a16:creationId xmlns:a16="http://schemas.microsoft.com/office/drawing/2014/main" xmlns="" id="{D2C51244-5ECA-722F-5FC1-363559C5E222}"/>
              </a:ext>
            </a:extLst>
          </p:cNvPr>
          <p:cNvGrpSpPr/>
          <p:nvPr/>
        </p:nvGrpSpPr>
        <p:grpSpPr>
          <a:xfrm>
            <a:off x="2209800" y="1104900"/>
            <a:ext cx="13868400" cy="1295400"/>
            <a:chOff x="2286000" y="1181100"/>
            <a:chExt cx="13868400" cy="1295400"/>
          </a:xfrm>
        </p:grpSpPr>
        <p:sp>
          <p:nvSpPr>
            <p:cNvPr id="11" name="Rectangle 10">
              <a:extLst>
                <a:ext uri="{FF2B5EF4-FFF2-40B4-BE49-F238E27FC236}">
                  <a16:creationId xmlns:a16="http://schemas.microsoft.com/office/drawing/2014/main" xmlns="" id="{73FC4797-2E06-710F-CAF5-9504D2F6B3C1}"/>
                </a:ext>
              </a:extLst>
            </p:cNvPr>
            <p:cNvSpPr/>
            <p:nvPr/>
          </p:nvSpPr>
          <p:spPr>
            <a:xfrm>
              <a:off x="2438400" y="1333500"/>
              <a:ext cx="13716000" cy="114300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B3A84C83-ED03-375C-23E1-6332D3C4CD4B}"/>
                </a:ext>
              </a:extLst>
            </p:cNvPr>
            <p:cNvSpPr/>
            <p:nvPr/>
          </p:nvSpPr>
          <p:spPr>
            <a:xfrm>
              <a:off x="2286000" y="1181100"/>
              <a:ext cx="13716000" cy="1143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F77D886-7B41-08F6-02C3-6A4709ECA7FC}"/>
                </a:ext>
              </a:extLst>
            </p:cNvPr>
            <p:cNvSpPr txBox="1"/>
            <p:nvPr/>
          </p:nvSpPr>
          <p:spPr>
            <a:xfrm>
              <a:off x="5372100" y="1360185"/>
              <a:ext cx="78486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Mục tiêu cụ thể </a:t>
              </a:r>
            </a:p>
          </p:txBody>
        </p:sp>
      </p:grpSp>
      <p:grpSp>
        <p:nvGrpSpPr>
          <p:cNvPr id="21" name="Group 20">
            <a:extLst>
              <a:ext uri="{FF2B5EF4-FFF2-40B4-BE49-F238E27FC236}">
                <a16:creationId xmlns:a16="http://schemas.microsoft.com/office/drawing/2014/main" xmlns="" id="{E806D8CB-4096-EB57-84E0-8BC91A5832B6}"/>
              </a:ext>
            </a:extLst>
          </p:cNvPr>
          <p:cNvGrpSpPr/>
          <p:nvPr/>
        </p:nvGrpSpPr>
        <p:grpSpPr>
          <a:xfrm>
            <a:off x="720369" y="3771900"/>
            <a:ext cx="4876800" cy="6096000"/>
            <a:chOff x="1174166" y="3848100"/>
            <a:chExt cx="4876800" cy="6096000"/>
          </a:xfrm>
        </p:grpSpPr>
        <p:sp>
          <p:nvSpPr>
            <p:cNvPr id="16" name="Rectangle: Diagonal Corners Rounded 15">
              <a:extLst>
                <a:ext uri="{FF2B5EF4-FFF2-40B4-BE49-F238E27FC236}">
                  <a16:creationId xmlns:a16="http://schemas.microsoft.com/office/drawing/2014/main" xmlns="" id="{4A2A1E66-2E20-CB6F-D090-2BC90493D6DE}"/>
                </a:ext>
              </a:extLst>
            </p:cNvPr>
            <p:cNvSpPr/>
            <p:nvPr/>
          </p:nvSpPr>
          <p:spPr>
            <a:xfrm>
              <a:off x="1174166" y="3848100"/>
              <a:ext cx="4876800" cy="6096000"/>
            </a:xfrm>
            <a:prstGeom prst="round2DiagRect">
              <a:avLst/>
            </a:prstGeom>
            <a:solidFill>
              <a:srgbClr val="F8EC62"/>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EAA72D72-C06E-00BE-9620-5ED9525DAA56}"/>
                </a:ext>
              </a:extLst>
            </p:cNvPr>
            <p:cNvSpPr txBox="1"/>
            <p:nvPr/>
          </p:nvSpPr>
          <p:spPr>
            <a:xfrm>
              <a:off x="1493253" y="4080384"/>
              <a:ext cx="4238625" cy="707886"/>
            </a:xfrm>
            <a:prstGeom prst="rect">
              <a:avLst/>
            </a:prstGeom>
            <a:solidFill>
              <a:schemeClr val="bg1"/>
            </a:solidFill>
          </p:spPr>
          <p:txBody>
            <a:bodyPr wrap="square">
              <a:spAutoFit/>
            </a:bodyPr>
            <a:lstStyle/>
            <a:p>
              <a:pPr algn="ctr"/>
              <a:r>
                <a:rPr lang="en-US" sz="4000" b="1">
                  <a:solidFill>
                    <a:srgbClr val="C00000"/>
                  </a:solidFill>
                  <a:latin typeface="Arial" panose="020B0604020202020204" pitchFamily="34" charset="0"/>
                  <a:cs typeface="Arial" panose="020B0604020202020204" pitchFamily="34" charset="0"/>
                </a:rPr>
                <a:t>2025</a:t>
              </a:r>
            </a:p>
          </p:txBody>
        </p:sp>
        <p:sp>
          <p:nvSpPr>
            <p:cNvPr id="20" name="TextBox 19">
              <a:extLst>
                <a:ext uri="{FF2B5EF4-FFF2-40B4-BE49-F238E27FC236}">
                  <a16:creationId xmlns:a16="http://schemas.microsoft.com/office/drawing/2014/main" xmlns="" id="{19B2F81D-0828-0E6E-C0B3-173564ECB0C6}"/>
                </a:ext>
              </a:extLst>
            </p:cNvPr>
            <p:cNvSpPr txBox="1"/>
            <p:nvPr/>
          </p:nvSpPr>
          <p:spPr>
            <a:xfrm>
              <a:off x="1278891" y="5020553"/>
              <a:ext cx="4667348" cy="483997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 Giá trị xuất khẩu gỗ và lâm sản đạt 20 tỉ USD.</a:t>
              </a:r>
            </a:p>
            <a:p>
              <a:pPr algn="just">
                <a:lnSpc>
                  <a:spcPct val="150000"/>
                </a:lnSpc>
              </a:pPr>
              <a:r>
                <a:rPr lang="en-US" sz="3500">
                  <a:latin typeface="Arial" panose="020B0604020202020204" pitchFamily="34" charset="0"/>
                  <a:cs typeface="Arial" panose="020B0604020202020204" pitchFamily="34" charset="0"/>
                </a:rPr>
                <a:t>- Kim ngạch xuất khẩu gỗ và sản phẩm gỗ đạt trên 18,5 tỉ USD.</a:t>
              </a:r>
            </a:p>
          </p:txBody>
        </p:sp>
      </p:grpSp>
      <p:grpSp>
        <p:nvGrpSpPr>
          <p:cNvPr id="22" name="Group 21">
            <a:extLst>
              <a:ext uri="{FF2B5EF4-FFF2-40B4-BE49-F238E27FC236}">
                <a16:creationId xmlns:a16="http://schemas.microsoft.com/office/drawing/2014/main" xmlns="" id="{96E817A2-E315-2733-B20D-0258F2F4565F}"/>
              </a:ext>
            </a:extLst>
          </p:cNvPr>
          <p:cNvGrpSpPr/>
          <p:nvPr/>
        </p:nvGrpSpPr>
        <p:grpSpPr>
          <a:xfrm>
            <a:off x="6629609" y="3771900"/>
            <a:ext cx="4876800" cy="6096000"/>
            <a:chOff x="1174166" y="3848100"/>
            <a:chExt cx="4876800" cy="6096000"/>
          </a:xfrm>
        </p:grpSpPr>
        <p:sp>
          <p:nvSpPr>
            <p:cNvPr id="23" name="Rectangle: Diagonal Corners Rounded 22">
              <a:extLst>
                <a:ext uri="{FF2B5EF4-FFF2-40B4-BE49-F238E27FC236}">
                  <a16:creationId xmlns:a16="http://schemas.microsoft.com/office/drawing/2014/main" xmlns="" id="{ABC75752-1873-E73E-689D-FD70228982E7}"/>
                </a:ext>
              </a:extLst>
            </p:cNvPr>
            <p:cNvSpPr/>
            <p:nvPr/>
          </p:nvSpPr>
          <p:spPr>
            <a:xfrm>
              <a:off x="1174166" y="3848100"/>
              <a:ext cx="4876800" cy="6096000"/>
            </a:xfrm>
            <a:prstGeom prst="round2DiagRect">
              <a:avLst/>
            </a:prstGeom>
            <a:solidFill>
              <a:srgbClr val="F8EC62"/>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F0D97EC9-137E-35A6-90F6-6184185392F3}"/>
                </a:ext>
              </a:extLst>
            </p:cNvPr>
            <p:cNvSpPr txBox="1"/>
            <p:nvPr/>
          </p:nvSpPr>
          <p:spPr>
            <a:xfrm>
              <a:off x="1493253" y="4080384"/>
              <a:ext cx="4238625" cy="707886"/>
            </a:xfrm>
            <a:prstGeom prst="rect">
              <a:avLst/>
            </a:prstGeom>
            <a:solidFill>
              <a:schemeClr val="bg1"/>
            </a:solidFill>
          </p:spPr>
          <p:txBody>
            <a:bodyPr wrap="square">
              <a:spAutoFit/>
            </a:bodyPr>
            <a:lstStyle/>
            <a:p>
              <a:pPr algn="ctr"/>
              <a:r>
                <a:rPr lang="en-US" sz="4000" b="1">
                  <a:solidFill>
                    <a:srgbClr val="C00000"/>
                  </a:solidFill>
                  <a:latin typeface="Arial" panose="020B0604020202020204" pitchFamily="34" charset="0"/>
                  <a:cs typeface="Arial" panose="020B0604020202020204" pitchFamily="34" charset="0"/>
                </a:rPr>
                <a:t>2030</a:t>
              </a:r>
            </a:p>
          </p:txBody>
        </p:sp>
        <p:sp>
          <p:nvSpPr>
            <p:cNvPr id="25" name="TextBox 24">
              <a:extLst>
                <a:ext uri="{FF2B5EF4-FFF2-40B4-BE49-F238E27FC236}">
                  <a16:creationId xmlns:a16="http://schemas.microsoft.com/office/drawing/2014/main" xmlns="" id="{EBBFB420-39A8-EF1B-F527-FF2134C46262}"/>
                </a:ext>
              </a:extLst>
            </p:cNvPr>
            <p:cNvSpPr txBox="1"/>
            <p:nvPr/>
          </p:nvSpPr>
          <p:spPr>
            <a:xfrm>
              <a:off x="1278891" y="5020553"/>
              <a:ext cx="4667348" cy="483997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 Giá trị xuất khẩu hỗ và lâm sản đạt 25 tỉ USD năm </a:t>
              </a:r>
            </a:p>
            <a:p>
              <a:pPr algn="just">
                <a:lnSpc>
                  <a:spcPct val="150000"/>
                </a:lnSpc>
              </a:pPr>
              <a:r>
                <a:rPr lang="en-US" sz="3500">
                  <a:latin typeface="Arial" panose="020B0604020202020204" pitchFamily="34" charset="0"/>
                  <a:cs typeface="Arial" panose="020B0604020202020204" pitchFamily="34" charset="0"/>
                </a:rPr>
                <a:t>- Kim ngạch xuất khẩu gỗ và sản phẩm gỗ đạt trên 20,4 tỉ USD.</a:t>
              </a:r>
            </a:p>
          </p:txBody>
        </p:sp>
      </p:grpSp>
      <p:grpSp>
        <p:nvGrpSpPr>
          <p:cNvPr id="26" name="Group 25">
            <a:extLst>
              <a:ext uri="{FF2B5EF4-FFF2-40B4-BE49-F238E27FC236}">
                <a16:creationId xmlns:a16="http://schemas.microsoft.com/office/drawing/2014/main" xmlns="" id="{23938F57-D9CD-34FB-E32A-7AE523DF0142}"/>
              </a:ext>
            </a:extLst>
          </p:cNvPr>
          <p:cNvGrpSpPr/>
          <p:nvPr/>
        </p:nvGrpSpPr>
        <p:grpSpPr>
          <a:xfrm>
            <a:off x="12538850" y="3771900"/>
            <a:ext cx="4876800" cy="6096000"/>
            <a:chOff x="1174166" y="3848100"/>
            <a:chExt cx="4876800" cy="6096000"/>
          </a:xfrm>
        </p:grpSpPr>
        <p:sp>
          <p:nvSpPr>
            <p:cNvPr id="27" name="Rectangle: Diagonal Corners Rounded 26">
              <a:extLst>
                <a:ext uri="{FF2B5EF4-FFF2-40B4-BE49-F238E27FC236}">
                  <a16:creationId xmlns:a16="http://schemas.microsoft.com/office/drawing/2014/main" xmlns="" id="{B2C6FEA2-CDEB-84BC-8CFA-D56BC547E184}"/>
                </a:ext>
              </a:extLst>
            </p:cNvPr>
            <p:cNvSpPr/>
            <p:nvPr/>
          </p:nvSpPr>
          <p:spPr>
            <a:xfrm>
              <a:off x="1174166" y="3848100"/>
              <a:ext cx="4876800" cy="6096000"/>
            </a:xfrm>
            <a:prstGeom prst="round2DiagRect">
              <a:avLst/>
            </a:prstGeom>
            <a:solidFill>
              <a:srgbClr val="F8EC62"/>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C1A1A34E-C0D8-8DEC-7E4E-2F9511818004}"/>
                </a:ext>
              </a:extLst>
            </p:cNvPr>
            <p:cNvSpPr txBox="1"/>
            <p:nvPr/>
          </p:nvSpPr>
          <p:spPr>
            <a:xfrm>
              <a:off x="1278891" y="5020553"/>
              <a:ext cx="4667348" cy="4032066"/>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Giá trị gỗ, sản phẩm gỗ tiêu thụ nội địa đạt 5 tỉ USD năm 2025, trên 6 tỉ USD năm 2030.</a:t>
              </a:r>
            </a:p>
          </p:txBody>
        </p:sp>
      </p:grpSp>
      <p:cxnSp>
        <p:nvCxnSpPr>
          <p:cNvPr id="31" name="Straight Connector 30">
            <a:extLst>
              <a:ext uri="{FF2B5EF4-FFF2-40B4-BE49-F238E27FC236}">
                <a16:creationId xmlns:a16="http://schemas.microsoft.com/office/drawing/2014/main" xmlns="" id="{049BF732-AF4B-284E-F1D9-D89EC622D629}"/>
              </a:ext>
            </a:extLst>
          </p:cNvPr>
          <p:cNvCxnSpPr>
            <a:stCxn id="11" idx="2"/>
            <a:endCxn id="16" idx="3"/>
          </p:cNvCxnSpPr>
          <p:nvPr/>
        </p:nvCxnSpPr>
        <p:spPr>
          <a:xfrm flipH="1">
            <a:off x="3158769" y="2400300"/>
            <a:ext cx="6061431"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E8168DB-3AB6-F5D5-89FA-B49C8068F26C}"/>
              </a:ext>
            </a:extLst>
          </p:cNvPr>
          <p:cNvCxnSpPr>
            <a:cxnSpLocks/>
            <a:stCxn id="11" idx="2"/>
            <a:endCxn id="27" idx="3"/>
          </p:cNvCxnSpPr>
          <p:nvPr/>
        </p:nvCxnSpPr>
        <p:spPr>
          <a:xfrm>
            <a:off x="9220200" y="2400300"/>
            <a:ext cx="5757050"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1C278EBC-8AF1-85EF-168A-5E18165BB40B}"/>
              </a:ext>
            </a:extLst>
          </p:cNvPr>
          <p:cNvCxnSpPr>
            <a:cxnSpLocks/>
            <a:stCxn id="11" idx="2"/>
            <a:endCxn id="23" idx="3"/>
          </p:cNvCxnSpPr>
          <p:nvPr/>
        </p:nvCxnSpPr>
        <p:spPr>
          <a:xfrm flipH="1">
            <a:off x="9068009" y="2400300"/>
            <a:ext cx="152191"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97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par>
                                <p:cTn id="12" presetID="22" presetClass="entr" presetSubtype="1"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par>
                                <p:cTn id="15" presetID="22" presetClass="entr" presetSubtype="1"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026" name="Picture 2" descr="Chứng nhận dành cho Rừng và sản phẩm Lâm nghiệp">
            <a:extLst>
              <a:ext uri="{FF2B5EF4-FFF2-40B4-BE49-F238E27FC236}">
                <a16:creationId xmlns:a16="http://schemas.microsoft.com/office/drawing/2014/main" xmlns="" id="{D5518CED-7499-D9E3-9A02-5D8CCDEFB1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434"/>
          <a:stretch/>
        </p:blipFill>
        <p:spPr bwMode="auto">
          <a:xfrm>
            <a:off x="268440" y="3390900"/>
            <a:ext cx="8311375" cy="4025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ảng báo giá gỗ tự nhiên mới nhẩt 2022 [Update 1h]">
            <a:extLst>
              <a:ext uri="{FF2B5EF4-FFF2-40B4-BE49-F238E27FC236}">
                <a16:creationId xmlns:a16="http://schemas.microsoft.com/office/drawing/2014/main" xmlns="" id="{723604CA-E737-A1E7-1F42-6AD9512B65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357"/>
          <a:stretch/>
        </p:blipFill>
        <p:spPr bwMode="auto">
          <a:xfrm>
            <a:off x="8804455" y="3390900"/>
            <a:ext cx="8795810" cy="40250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D4A06637-BD31-099D-0C1B-0196C000A667}"/>
              </a:ext>
            </a:extLst>
          </p:cNvPr>
          <p:cNvSpPr/>
          <p:nvPr/>
        </p:nvSpPr>
        <p:spPr>
          <a:xfrm>
            <a:off x="3371850" y="495300"/>
            <a:ext cx="11544300" cy="1057786"/>
          </a:xfrm>
          <a:prstGeom prst="rect">
            <a:avLst/>
          </a:prstGeom>
          <a:solidFill>
            <a:srgbClr val="5F60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GỢI Ý </a:t>
            </a:r>
          </a:p>
        </p:txBody>
      </p:sp>
      <p:sp>
        <p:nvSpPr>
          <p:cNvPr id="7" name="TextBox 6">
            <a:extLst>
              <a:ext uri="{FF2B5EF4-FFF2-40B4-BE49-F238E27FC236}">
                <a16:creationId xmlns:a16="http://schemas.microsoft.com/office/drawing/2014/main" xmlns="" id="{45E013D1-901E-722F-8772-9EC0F5A6D48D}"/>
              </a:ext>
            </a:extLst>
          </p:cNvPr>
          <p:cNvSpPr txBox="1"/>
          <p:nvPr/>
        </p:nvSpPr>
        <p:spPr>
          <a:xfrm>
            <a:off x="7048500" y="2348675"/>
            <a:ext cx="4191000"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Công nghiệp </a:t>
            </a:r>
          </a:p>
        </p:txBody>
      </p:sp>
      <p:sp>
        <p:nvSpPr>
          <p:cNvPr id="9" name="TextBox 8">
            <a:extLst>
              <a:ext uri="{FF2B5EF4-FFF2-40B4-BE49-F238E27FC236}">
                <a16:creationId xmlns:a16="http://schemas.microsoft.com/office/drawing/2014/main" xmlns="" id="{F2F426E1-B4F8-4042-A30E-8865A208F54B}"/>
              </a:ext>
            </a:extLst>
          </p:cNvPr>
          <p:cNvSpPr txBox="1"/>
          <p:nvPr/>
        </p:nvSpPr>
        <p:spPr>
          <a:xfrm>
            <a:off x="1053816" y="7584382"/>
            <a:ext cx="15501278"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Cung cấp gỗ để phục vụ cho các hoạt động, nhu cầu tiêu dùng của xã hội.</a:t>
            </a:r>
          </a:p>
        </p:txBody>
      </p:sp>
    </p:spTree>
    <p:extLst>
      <p:ext uri="{BB962C8B-B14F-4D97-AF65-F5344CB8AC3E}">
        <p14:creationId xmlns:p14="http://schemas.microsoft.com/office/powerpoint/2010/main" val="351253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BCBAAC65-6640-16A3-24C1-3777C2FC5639}"/>
              </a:ext>
            </a:extLst>
          </p:cNvPr>
          <p:cNvSpPr txBox="1"/>
          <p:nvPr/>
        </p:nvSpPr>
        <p:spPr>
          <a:xfrm>
            <a:off x="1066800" y="189901"/>
            <a:ext cx="16472675" cy="1019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500" b="1">
                <a:solidFill>
                  <a:srgbClr val="C00000"/>
                </a:solidFill>
                <a:latin typeface="Arial" panose="020B0604020202020204" pitchFamily="34" charset="0"/>
                <a:cs typeface="Arial" panose="020B0604020202020204" pitchFamily="34" charset="0"/>
              </a:rPr>
              <a:t>3</a:t>
            </a: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Phát triển để thực hiện chức năng xã hội của rừng</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xmlns="" id="{FD654D6D-9DCA-344E-1325-E1D376823936}"/>
              </a:ext>
            </a:extLst>
          </p:cNvPr>
          <p:cNvGrpSpPr/>
          <p:nvPr/>
        </p:nvGrpSpPr>
        <p:grpSpPr>
          <a:xfrm>
            <a:off x="609600" y="1752130"/>
            <a:ext cx="16929876" cy="1824923"/>
            <a:chOff x="609600" y="2628900"/>
            <a:chExt cx="16929876" cy="1824923"/>
          </a:xfrm>
        </p:grpSpPr>
        <p:sp>
          <p:nvSpPr>
            <p:cNvPr id="9" name="TextBox 8">
              <a:extLst>
                <a:ext uri="{FF2B5EF4-FFF2-40B4-BE49-F238E27FC236}">
                  <a16:creationId xmlns:a16="http://schemas.microsoft.com/office/drawing/2014/main" xmlns="" id="{3053B558-5E6B-9B8E-C231-3E85888F2213}"/>
                </a:ext>
              </a:extLst>
            </p:cNvPr>
            <p:cNvSpPr txBox="1"/>
            <p:nvPr/>
          </p:nvSpPr>
          <p:spPr>
            <a:xfrm>
              <a:off x="2157064" y="2628900"/>
              <a:ext cx="15382412"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thông tin mục II</a:t>
              </a:r>
              <a:r>
                <a:rPr lang="en-US" sz="4000">
                  <a:solidFill>
                    <a:prstClr val="black"/>
                  </a:solidFill>
                  <a:latin typeface="Arial" panose="020B0604020202020204" pitchFamily="34" charset="0"/>
                  <a:cs typeface="Arial" panose="020B0604020202020204" pitchFamily="34" charset="0"/>
                </a:rPr>
                <a:t>I</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SGK tr.9 và điền Phiếu học tập số 1: </a:t>
              </a:r>
              <a:r>
                <a:rPr kumimoji="0" lang="en-US" sz="40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Trình bày triển vọng của lâm nghiệp.</a:t>
              </a:r>
            </a:p>
          </p:txBody>
        </p:sp>
        <p:sp>
          <p:nvSpPr>
            <p:cNvPr id="10" name="Freeform 4">
              <a:extLst>
                <a:ext uri="{FF2B5EF4-FFF2-40B4-BE49-F238E27FC236}">
                  <a16:creationId xmlns:a16="http://schemas.microsoft.com/office/drawing/2014/main" xmlns="" id="{9A9095DA-79B0-D51B-D2E1-0EF97D20BD47}"/>
                </a:ext>
              </a:extLst>
            </p:cNvPr>
            <p:cNvSpPr/>
            <p:nvPr/>
          </p:nvSpPr>
          <p:spPr>
            <a:xfrm>
              <a:off x="609600" y="3090631"/>
              <a:ext cx="1275736" cy="123586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3" name="Table 12">
            <a:extLst>
              <a:ext uri="{FF2B5EF4-FFF2-40B4-BE49-F238E27FC236}">
                <a16:creationId xmlns:a16="http://schemas.microsoft.com/office/drawing/2014/main" xmlns="" id="{C1F62639-BCB6-6552-6DF0-CDE6FC7B289A}"/>
              </a:ext>
            </a:extLst>
          </p:cNvPr>
          <p:cNvGraphicFramePr>
            <a:graphicFrameLocks noGrp="1"/>
          </p:cNvGraphicFramePr>
          <p:nvPr/>
        </p:nvGraphicFramePr>
        <p:xfrm>
          <a:off x="377631" y="5469124"/>
          <a:ext cx="17532737" cy="4127616"/>
        </p:xfrm>
        <a:graphic>
          <a:graphicData uri="http://schemas.openxmlformats.org/drawingml/2006/table">
            <a:tbl>
              <a:tblPr bandRow="1"/>
              <a:tblGrid>
                <a:gridCol w="12184007">
                  <a:extLst>
                    <a:ext uri="{9D8B030D-6E8A-4147-A177-3AD203B41FA5}">
                      <a16:colId xmlns:a16="http://schemas.microsoft.com/office/drawing/2014/main" xmlns="" val="2551827068"/>
                    </a:ext>
                  </a:extLst>
                </a:gridCol>
                <a:gridCol w="5348730">
                  <a:extLst>
                    <a:ext uri="{9D8B030D-6E8A-4147-A177-3AD203B41FA5}">
                      <a16:colId xmlns:a16="http://schemas.microsoft.com/office/drawing/2014/main" xmlns="" val="2082812653"/>
                    </a:ext>
                  </a:extLst>
                </a:gridCol>
              </a:tblGrid>
              <a:tr h="826523">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Triển vọng của lâm nghiệp</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Giải thích</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3591033099"/>
                  </a:ext>
                </a:extLst>
              </a:tr>
              <a:tr h="1495743">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bảo tồn đa dạng sinh học và bảo vệ môi trường sinh thái.</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1397243"/>
                  </a:ext>
                </a:extLst>
              </a:tr>
              <a:tr h="738166">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phục vụ tiêu dùng và sản xuất.</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543889720"/>
                  </a:ext>
                </a:extLst>
              </a:tr>
              <a:tr h="1048833">
                <a:tc>
                  <a:txBody>
                    <a:bodyPr/>
                    <a:lstStyle/>
                    <a:p>
                      <a:pPr marL="0" marR="0" algn="just">
                        <a:lnSpc>
                          <a:spcPct val="150000"/>
                        </a:lnSpc>
                        <a:spcBef>
                          <a:spcPts val="600"/>
                        </a:spcBef>
                        <a:spcAft>
                          <a:spcPts val="0"/>
                        </a:spcAft>
                      </a:pPr>
                      <a:r>
                        <a:rPr lang="vi-VN" sz="3500">
                          <a:solidFill>
                            <a:srgbClr val="000000"/>
                          </a:solidFill>
                          <a:effectLst/>
                          <a:latin typeface="+mn-lt"/>
                          <a:ea typeface="Calibri" panose="020F0502020204030204" pitchFamily="34" charset="0"/>
                        </a:rPr>
                        <a:t>Phát triển để thực hện chức năng xã hội của rừng.</a:t>
                      </a:r>
                      <a:endParaRPr lang="en-US" sz="3500">
                        <a:effectLst/>
                        <a:latin typeface="+mn-lt"/>
                        <a:ea typeface="Calibri" panose="020F0502020204030204" pitchFamily="34" charset="0"/>
                      </a:endParaRPr>
                    </a:p>
                  </a:txBody>
                  <a:tcPr marL="53403" marR="534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500" b="1">
                          <a:solidFill>
                            <a:srgbClr val="000000"/>
                          </a:solidFill>
                          <a:effectLst/>
                          <a:latin typeface="+mn-lt"/>
                          <a:ea typeface="Calibri" panose="020F0502020204030204" pitchFamily="34" charset="0"/>
                        </a:rPr>
                        <a:t> </a:t>
                      </a:r>
                      <a:endParaRPr lang="en-US" sz="3500">
                        <a:effectLst/>
                        <a:latin typeface="+mn-lt"/>
                        <a:ea typeface="Calibri" panose="020F0502020204030204" pitchFamily="34" charset="0"/>
                      </a:endParaRPr>
                    </a:p>
                  </a:txBody>
                  <a:tcPr marL="53403" marR="534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841055959"/>
                  </a:ext>
                </a:extLst>
              </a:tr>
            </a:tbl>
          </a:graphicData>
        </a:graphic>
      </p:graphicFrame>
      <p:sp>
        <p:nvSpPr>
          <p:cNvPr id="14" name="TextBox 13">
            <a:extLst>
              <a:ext uri="{FF2B5EF4-FFF2-40B4-BE49-F238E27FC236}">
                <a16:creationId xmlns:a16="http://schemas.microsoft.com/office/drawing/2014/main" xmlns="" id="{2FA7A0ED-CDAA-11AC-1D52-526F2302B2DB}"/>
              </a:ext>
            </a:extLst>
          </p:cNvPr>
          <p:cNvSpPr txBox="1"/>
          <p:nvPr/>
        </p:nvSpPr>
        <p:spPr>
          <a:xfrm>
            <a:off x="4296422" y="4025778"/>
            <a:ext cx="1001343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PHIẾU HỌC TẬP SỐ 1</a:t>
            </a:r>
          </a:p>
        </p:txBody>
      </p:sp>
    </p:spTree>
    <p:extLst>
      <p:ext uri="{BB962C8B-B14F-4D97-AF65-F5344CB8AC3E}">
        <p14:creationId xmlns:p14="http://schemas.microsoft.com/office/powerpoint/2010/main" val="104854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8434" name="Picture 2" descr="Những kinh nghiệm cần rút ra sau vụ việc người dân khiếu nại tố cáo tại Ban  quản lý rừng phòng hộ Bắc Hải Vân (12/07/2019)">
            <a:extLst>
              <a:ext uri="{FF2B5EF4-FFF2-40B4-BE49-F238E27FC236}">
                <a16:creationId xmlns:a16="http://schemas.microsoft.com/office/drawing/2014/main" xmlns="" id="{CBA76B9E-1F5F-0DF0-2C6E-1D86B5178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79" y="2743298"/>
            <a:ext cx="9323475" cy="5838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0EA894A4-C769-A823-6B9E-1D818C609B19}"/>
              </a:ext>
            </a:extLst>
          </p:cNvPr>
          <p:cNvSpPr txBox="1"/>
          <p:nvPr/>
        </p:nvSpPr>
        <p:spPr>
          <a:xfrm>
            <a:off x="2743200" y="1244329"/>
            <a:ext cx="12801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QUAN SÁT MỘT SỐ HÌNH ẢNH </a:t>
            </a:r>
          </a:p>
        </p:txBody>
      </p:sp>
      <p:pic>
        <p:nvPicPr>
          <p:cNvPr id="9" name="Picture 8">
            <a:extLst>
              <a:ext uri="{FF2B5EF4-FFF2-40B4-BE49-F238E27FC236}">
                <a16:creationId xmlns:a16="http://schemas.microsoft.com/office/drawing/2014/main" xmlns="" id="{4D5AC5BE-781D-2AE8-D279-C9C0F7358797}"/>
              </a:ext>
            </a:extLst>
          </p:cNvPr>
          <p:cNvPicPr>
            <a:picLocks noChangeAspect="1"/>
          </p:cNvPicPr>
          <p:nvPr/>
        </p:nvPicPr>
        <p:blipFill>
          <a:blip r:embed="rId7"/>
          <a:stretch>
            <a:fillRect/>
          </a:stretch>
        </p:blipFill>
        <p:spPr>
          <a:xfrm>
            <a:off x="9987579" y="2718891"/>
            <a:ext cx="7817642" cy="5863232"/>
          </a:xfrm>
          <a:prstGeom prst="rect">
            <a:avLst/>
          </a:prstGeom>
        </p:spPr>
      </p:pic>
    </p:spTree>
    <p:extLst>
      <p:ext uri="{BB962C8B-B14F-4D97-AF65-F5344CB8AC3E}">
        <p14:creationId xmlns:p14="http://schemas.microsoft.com/office/powerpoint/2010/main" val="45260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randombar(horizontal)">
                                      <p:cBhvr>
                                        <p:cTn id="11" dur="500"/>
                                        <p:tgtEl>
                                          <p:spTgt spid="18434"/>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0EA894A4-C769-A823-6B9E-1D818C609B19}"/>
              </a:ext>
            </a:extLst>
          </p:cNvPr>
          <p:cNvSpPr txBox="1"/>
          <p:nvPr/>
        </p:nvSpPr>
        <p:spPr>
          <a:xfrm>
            <a:off x="2685434" y="1308181"/>
            <a:ext cx="12801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QUAN SÁT MỘT SỐ HÌNH ẢNH </a:t>
            </a:r>
          </a:p>
        </p:txBody>
      </p:sp>
      <p:pic>
        <p:nvPicPr>
          <p:cNvPr id="23554" name="Picture 2">
            <a:extLst>
              <a:ext uri="{FF2B5EF4-FFF2-40B4-BE49-F238E27FC236}">
                <a16:creationId xmlns:a16="http://schemas.microsoft.com/office/drawing/2014/main" xmlns="" id="{934CA569-A246-6FFD-649F-DF02E45AF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692752"/>
            <a:ext cx="8248120" cy="5498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9A7B95F-45CE-3E97-8A4E-6488D71C0E56}"/>
              </a:ext>
            </a:extLst>
          </p:cNvPr>
          <p:cNvPicPr>
            <a:picLocks noChangeAspect="1"/>
          </p:cNvPicPr>
          <p:nvPr/>
        </p:nvPicPr>
        <p:blipFill>
          <a:blip r:embed="rId7"/>
          <a:stretch>
            <a:fillRect/>
          </a:stretch>
        </p:blipFill>
        <p:spPr>
          <a:xfrm>
            <a:off x="9032232" y="2692753"/>
            <a:ext cx="8797995" cy="5498747"/>
          </a:xfrm>
          <a:prstGeom prst="rect">
            <a:avLst/>
          </a:prstGeom>
        </p:spPr>
      </p:pic>
    </p:spTree>
    <p:extLst>
      <p:ext uri="{BB962C8B-B14F-4D97-AF65-F5344CB8AC3E}">
        <p14:creationId xmlns:p14="http://schemas.microsoft.com/office/powerpoint/2010/main" val="293540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randombar(horizontal)">
                                      <p:cBhvr>
                                        <p:cTn id="7" dur="500"/>
                                        <p:tgtEl>
                                          <p:spTgt spid="2355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Rectangle 28">
            <a:extLst>
              <a:ext uri="{FF2B5EF4-FFF2-40B4-BE49-F238E27FC236}">
                <a16:creationId xmlns:a16="http://schemas.microsoft.com/office/drawing/2014/main" xmlns="" id="{DC6FC145-78F9-B0BD-CCFE-4B8E6715E3BB}"/>
              </a:ext>
            </a:extLst>
          </p:cNvPr>
          <p:cNvSpPr/>
          <p:nvPr/>
        </p:nvSpPr>
        <p:spPr>
          <a:xfrm>
            <a:off x="609600" y="638686"/>
            <a:ext cx="17068800" cy="9144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Mục tiêu phát triển ngành lâm nghiệp tầm nhìn đến năm 2050</a:t>
            </a:r>
          </a:p>
        </p:txBody>
      </p:sp>
      <p:grpSp>
        <p:nvGrpSpPr>
          <p:cNvPr id="31" name="Group 30">
            <a:extLst>
              <a:ext uri="{FF2B5EF4-FFF2-40B4-BE49-F238E27FC236}">
                <a16:creationId xmlns:a16="http://schemas.microsoft.com/office/drawing/2014/main" xmlns="" id="{C92E61B4-D4E2-1525-D34B-75EEDF83CFB5}"/>
              </a:ext>
            </a:extLst>
          </p:cNvPr>
          <p:cNvGrpSpPr/>
          <p:nvPr/>
        </p:nvGrpSpPr>
        <p:grpSpPr>
          <a:xfrm>
            <a:off x="2361443" y="2335064"/>
            <a:ext cx="4114800" cy="1981200"/>
            <a:chOff x="762000" y="3162300"/>
            <a:chExt cx="4114800" cy="1981200"/>
          </a:xfrm>
        </p:grpSpPr>
        <p:pic>
          <p:nvPicPr>
            <p:cNvPr id="24578" name="Picture 2" descr="Employee ">
              <a:extLst>
                <a:ext uri="{FF2B5EF4-FFF2-40B4-BE49-F238E27FC236}">
                  <a16:creationId xmlns:a16="http://schemas.microsoft.com/office/drawing/2014/main" xmlns="" id="{25BA13C4-C482-4F1D-CB41-24C7CEDC0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1623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AB872684-873E-D0B2-29C3-8B3FDFCF4C34}"/>
                </a:ext>
              </a:extLst>
            </p:cNvPr>
            <p:cNvSpPr txBox="1"/>
            <p:nvPr/>
          </p:nvSpPr>
          <p:spPr>
            <a:xfrm>
              <a:off x="762000" y="4466392"/>
              <a:ext cx="41148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Việc làm </a:t>
              </a:r>
            </a:p>
          </p:txBody>
        </p:sp>
      </p:grpSp>
      <p:sp>
        <p:nvSpPr>
          <p:cNvPr id="32" name="Rectangle: Rounded Corners 31">
            <a:extLst>
              <a:ext uri="{FF2B5EF4-FFF2-40B4-BE49-F238E27FC236}">
                <a16:creationId xmlns:a16="http://schemas.microsoft.com/office/drawing/2014/main" xmlns="" id="{BC86CEAF-4C4F-28B5-648B-4B537AEA60A1}"/>
              </a:ext>
            </a:extLst>
          </p:cNvPr>
          <p:cNvSpPr/>
          <p:nvPr/>
        </p:nvSpPr>
        <p:spPr>
          <a:xfrm>
            <a:off x="1370844" y="4621064"/>
            <a:ext cx="2819400"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Lao động </a:t>
            </a:r>
            <a:r>
              <a:rPr lang="vi-VN" sz="3600">
                <a:solidFill>
                  <a:schemeClr val="tx1"/>
                </a:solidFill>
                <a:latin typeface="Arial" panose="020B0604020202020204" pitchFamily="34" charset="0"/>
                <a:cs typeface="Arial" panose="020B0604020202020204" pitchFamily="34" charset="0"/>
              </a:rPr>
              <a:t>được đào tạo nghề đạt 45% năm 2025</a:t>
            </a:r>
            <a:r>
              <a:rPr lang="en-US" sz="3600">
                <a:solidFill>
                  <a:schemeClr val="tx1"/>
                </a:solidFill>
                <a:latin typeface="Arial" panose="020B0604020202020204" pitchFamily="34" charset="0"/>
                <a:cs typeface="Arial" panose="020B0604020202020204" pitchFamily="34" charset="0"/>
              </a:rPr>
              <a:t>.</a:t>
            </a:r>
          </a:p>
        </p:txBody>
      </p:sp>
      <p:sp>
        <p:nvSpPr>
          <p:cNvPr id="33" name="Rectangle: Rounded Corners 32">
            <a:extLst>
              <a:ext uri="{FF2B5EF4-FFF2-40B4-BE49-F238E27FC236}">
                <a16:creationId xmlns:a16="http://schemas.microsoft.com/office/drawing/2014/main" xmlns="" id="{84767F5F-AA7B-8DA5-B4F7-CFE8202EB5D1}"/>
              </a:ext>
            </a:extLst>
          </p:cNvPr>
          <p:cNvSpPr/>
          <p:nvPr/>
        </p:nvSpPr>
        <p:spPr>
          <a:xfrm>
            <a:off x="4511922" y="4621064"/>
            <a:ext cx="2819400"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Lao động </a:t>
            </a:r>
            <a:r>
              <a:rPr lang="vi-VN" sz="3600">
                <a:solidFill>
                  <a:schemeClr val="tx1"/>
                </a:solidFill>
                <a:latin typeface="Arial" panose="020B0604020202020204" pitchFamily="34" charset="0"/>
                <a:cs typeface="Arial" panose="020B0604020202020204" pitchFamily="34" charset="0"/>
              </a:rPr>
              <a:t>được đào tạo nghề đạt 5</a:t>
            </a:r>
            <a:r>
              <a:rPr lang="en-US" sz="3600">
                <a:solidFill>
                  <a:schemeClr val="tx1"/>
                </a:solidFill>
                <a:latin typeface="Arial" panose="020B0604020202020204" pitchFamily="34" charset="0"/>
                <a:cs typeface="Arial" panose="020B0604020202020204" pitchFamily="34" charset="0"/>
              </a:rPr>
              <a:t>0</a:t>
            </a:r>
            <a:r>
              <a:rPr lang="vi-VN" sz="3600">
                <a:solidFill>
                  <a:schemeClr val="tx1"/>
                </a:solidFill>
                <a:latin typeface="Arial" panose="020B0604020202020204" pitchFamily="34" charset="0"/>
                <a:cs typeface="Arial" panose="020B0604020202020204" pitchFamily="34" charset="0"/>
              </a:rPr>
              <a:t>% năm 2</a:t>
            </a:r>
            <a:r>
              <a:rPr lang="en-US" sz="3600">
                <a:solidFill>
                  <a:schemeClr val="tx1"/>
                </a:solidFill>
                <a:latin typeface="Arial" panose="020B0604020202020204" pitchFamily="34" charset="0"/>
                <a:cs typeface="Arial" panose="020B0604020202020204" pitchFamily="34" charset="0"/>
              </a:rPr>
              <a:t>030.</a:t>
            </a:r>
          </a:p>
        </p:txBody>
      </p:sp>
      <p:grpSp>
        <p:nvGrpSpPr>
          <p:cNvPr id="35" name="Group 34">
            <a:extLst>
              <a:ext uri="{FF2B5EF4-FFF2-40B4-BE49-F238E27FC236}">
                <a16:creationId xmlns:a16="http://schemas.microsoft.com/office/drawing/2014/main" xmlns="" id="{4CEFCAF8-BCFF-6843-67FB-373C3E866679}"/>
              </a:ext>
            </a:extLst>
          </p:cNvPr>
          <p:cNvGrpSpPr/>
          <p:nvPr/>
        </p:nvGrpSpPr>
        <p:grpSpPr>
          <a:xfrm>
            <a:off x="8557842" y="2153672"/>
            <a:ext cx="8610600" cy="2162592"/>
            <a:chOff x="7943851" y="2318409"/>
            <a:chExt cx="8610600" cy="2162592"/>
          </a:xfrm>
        </p:grpSpPr>
        <p:pic>
          <p:nvPicPr>
            <p:cNvPr id="24580" name="Picture 4" descr="Audience ">
              <a:extLst>
                <a:ext uri="{FF2B5EF4-FFF2-40B4-BE49-F238E27FC236}">
                  <a16:creationId xmlns:a16="http://schemas.microsoft.com/office/drawing/2014/main" xmlns="" id="{5619F0BA-1824-0680-08C5-363DF9CE5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4751" y="2318409"/>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AB872684-873E-D0B2-29C3-8B3FDFCF4C34}"/>
                </a:ext>
              </a:extLst>
            </p:cNvPr>
            <p:cNvSpPr txBox="1"/>
            <p:nvPr/>
          </p:nvSpPr>
          <p:spPr>
            <a:xfrm>
              <a:off x="7943851" y="3803893"/>
              <a:ext cx="86106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Tham gia sản xuất hàng hóa</a:t>
              </a:r>
            </a:p>
          </p:txBody>
        </p:sp>
      </p:grpSp>
      <p:sp>
        <p:nvSpPr>
          <p:cNvPr id="36" name="Rectangle: Rounded Corners 35">
            <a:extLst>
              <a:ext uri="{FF2B5EF4-FFF2-40B4-BE49-F238E27FC236}">
                <a16:creationId xmlns:a16="http://schemas.microsoft.com/office/drawing/2014/main" xmlns="" id="{1BA78D0F-803F-1BBA-7A33-182D50BC4ABF}"/>
              </a:ext>
            </a:extLst>
          </p:cNvPr>
          <p:cNvSpPr/>
          <p:nvPr/>
        </p:nvSpPr>
        <p:spPr>
          <a:xfrm>
            <a:off x="9256842" y="4625826"/>
            <a:ext cx="3430976"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Đến năm 2025 có 50% hộ dân miền núi tham gia. </a:t>
            </a:r>
          </a:p>
        </p:txBody>
      </p:sp>
      <p:sp>
        <p:nvSpPr>
          <p:cNvPr id="37" name="Rectangle: Rounded Corners 36">
            <a:extLst>
              <a:ext uri="{FF2B5EF4-FFF2-40B4-BE49-F238E27FC236}">
                <a16:creationId xmlns:a16="http://schemas.microsoft.com/office/drawing/2014/main" xmlns="" id="{4377FE3E-0D3E-A2E0-1C9C-309B7357AFBB}"/>
              </a:ext>
            </a:extLst>
          </p:cNvPr>
          <p:cNvSpPr/>
          <p:nvPr/>
        </p:nvSpPr>
        <p:spPr>
          <a:xfrm>
            <a:off x="13182600" y="4621064"/>
            <a:ext cx="3430976"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Đến năm 2030 có 80% hộ dân miền núi tham gia. </a:t>
            </a:r>
          </a:p>
        </p:txBody>
      </p:sp>
    </p:spTree>
    <p:extLst>
      <p:ext uri="{BB962C8B-B14F-4D97-AF65-F5344CB8AC3E}">
        <p14:creationId xmlns:p14="http://schemas.microsoft.com/office/powerpoint/2010/main" val="666582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P spid="36"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Rectangle 28">
            <a:extLst>
              <a:ext uri="{FF2B5EF4-FFF2-40B4-BE49-F238E27FC236}">
                <a16:creationId xmlns:a16="http://schemas.microsoft.com/office/drawing/2014/main" xmlns="" id="{DC6FC145-78F9-B0BD-CCFE-4B8E6715E3BB}"/>
              </a:ext>
            </a:extLst>
          </p:cNvPr>
          <p:cNvSpPr/>
          <p:nvPr/>
        </p:nvSpPr>
        <p:spPr>
          <a:xfrm>
            <a:off x="609600" y="638686"/>
            <a:ext cx="17068800" cy="9144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Mục tiêu phát triển ngành lâm nghiệp tầm nhìn đến năm 2050</a:t>
            </a:r>
          </a:p>
        </p:txBody>
      </p:sp>
      <p:sp>
        <p:nvSpPr>
          <p:cNvPr id="32" name="Rectangle: Rounded Corners 31">
            <a:extLst>
              <a:ext uri="{FF2B5EF4-FFF2-40B4-BE49-F238E27FC236}">
                <a16:creationId xmlns:a16="http://schemas.microsoft.com/office/drawing/2014/main" xmlns="" id="{BC86CEAF-4C4F-28B5-648B-4B537AEA60A1}"/>
              </a:ext>
            </a:extLst>
          </p:cNvPr>
          <p:cNvSpPr/>
          <p:nvPr/>
        </p:nvSpPr>
        <p:spPr>
          <a:xfrm>
            <a:off x="929765" y="4473539"/>
            <a:ext cx="3565278"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2025: tăng lên gấp 2 lần so với năm 2020, giảm 3% tỉ lệ hộ nghèo. </a:t>
            </a:r>
          </a:p>
        </p:txBody>
      </p:sp>
      <p:sp>
        <p:nvSpPr>
          <p:cNvPr id="33" name="Rectangle: Rounded Corners 32">
            <a:extLst>
              <a:ext uri="{FF2B5EF4-FFF2-40B4-BE49-F238E27FC236}">
                <a16:creationId xmlns:a16="http://schemas.microsoft.com/office/drawing/2014/main" xmlns="" id="{84767F5F-AA7B-8DA5-B4F7-CFE8202EB5D1}"/>
              </a:ext>
            </a:extLst>
          </p:cNvPr>
          <p:cNvSpPr/>
          <p:nvPr/>
        </p:nvSpPr>
        <p:spPr>
          <a:xfrm>
            <a:off x="4858695" y="4473539"/>
            <a:ext cx="3565278"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2030: thu nhập bằng ½   bình quân chung của cả nước.</a:t>
            </a:r>
          </a:p>
        </p:txBody>
      </p:sp>
      <p:sp>
        <p:nvSpPr>
          <p:cNvPr id="36" name="Rectangle: Rounded Corners 35">
            <a:extLst>
              <a:ext uri="{FF2B5EF4-FFF2-40B4-BE49-F238E27FC236}">
                <a16:creationId xmlns:a16="http://schemas.microsoft.com/office/drawing/2014/main" xmlns="" id="{1BA78D0F-803F-1BBA-7A33-182D50BC4ABF}"/>
              </a:ext>
            </a:extLst>
          </p:cNvPr>
          <p:cNvSpPr/>
          <p:nvPr/>
        </p:nvSpPr>
        <p:spPr>
          <a:xfrm>
            <a:off x="9333042" y="4478301"/>
            <a:ext cx="3565278"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Góp phần quan trọng vào xây dựng đất nước Việt Nam</a:t>
            </a:r>
            <a:r>
              <a:rPr lang="en-US" sz="3600">
                <a:solidFill>
                  <a:schemeClr val="tx1"/>
                </a:solidFill>
                <a:latin typeface="Arial" panose="020B0604020202020204" pitchFamily="34" charset="0"/>
                <a:cs typeface="Arial" panose="020B0604020202020204" pitchFamily="34" charset="0"/>
              </a:rPr>
              <a:t> thịnh vượng.</a:t>
            </a:r>
          </a:p>
        </p:txBody>
      </p:sp>
      <p:sp>
        <p:nvSpPr>
          <p:cNvPr id="37" name="Rectangle: Rounded Corners 36">
            <a:extLst>
              <a:ext uri="{FF2B5EF4-FFF2-40B4-BE49-F238E27FC236}">
                <a16:creationId xmlns:a16="http://schemas.microsoft.com/office/drawing/2014/main" xmlns="" id="{4377FE3E-0D3E-A2E0-1C9C-309B7357AFBB}"/>
              </a:ext>
            </a:extLst>
          </p:cNvPr>
          <p:cNvSpPr/>
          <p:nvPr/>
        </p:nvSpPr>
        <p:spPr>
          <a:xfrm>
            <a:off x="13258800" y="4473539"/>
            <a:ext cx="3565278" cy="4876800"/>
          </a:xfrm>
          <a:prstGeom prst="roundRect">
            <a:avLst>
              <a:gd name="adj" fmla="val 11033"/>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Bảo tồn rừng theo hướng bền vững, giữ gìn nét văn hóa của đồng bào. </a:t>
            </a:r>
          </a:p>
        </p:txBody>
      </p:sp>
      <p:grpSp>
        <p:nvGrpSpPr>
          <p:cNvPr id="2" name="Group 1">
            <a:extLst>
              <a:ext uri="{FF2B5EF4-FFF2-40B4-BE49-F238E27FC236}">
                <a16:creationId xmlns:a16="http://schemas.microsoft.com/office/drawing/2014/main" xmlns="" id="{15D2CD19-354B-A936-BC85-8224BC1165A5}"/>
              </a:ext>
            </a:extLst>
          </p:cNvPr>
          <p:cNvGrpSpPr/>
          <p:nvPr/>
        </p:nvGrpSpPr>
        <p:grpSpPr>
          <a:xfrm>
            <a:off x="2437643" y="2247581"/>
            <a:ext cx="4114800" cy="1921158"/>
            <a:chOff x="2132843" y="2559843"/>
            <a:chExt cx="4114800" cy="1921158"/>
          </a:xfrm>
        </p:grpSpPr>
        <p:sp>
          <p:nvSpPr>
            <p:cNvPr id="30" name="TextBox 29">
              <a:extLst>
                <a:ext uri="{FF2B5EF4-FFF2-40B4-BE49-F238E27FC236}">
                  <a16:creationId xmlns:a16="http://schemas.microsoft.com/office/drawing/2014/main" xmlns="" id="{AB872684-873E-D0B2-29C3-8B3FDFCF4C34}"/>
                </a:ext>
              </a:extLst>
            </p:cNvPr>
            <p:cNvSpPr txBox="1"/>
            <p:nvPr/>
          </p:nvSpPr>
          <p:spPr>
            <a:xfrm>
              <a:off x="2132843" y="3803893"/>
              <a:ext cx="41148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Thu nhập</a:t>
              </a:r>
            </a:p>
          </p:txBody>
        </p:sp>
        <p:pic>
          <p:nvPicPr>
            <p:cNvPr id="25602" name="Picture 2" descr="Money bag ">
              <a:extLst>
                <a:ext uri="{FF2B5EF4-FFF2-40B4-BE49-F238E27FC236}">
                  <a16:creationId xmlns:a16="http://schemas.microsoft.com/office/drawing/2014/main" xmlns="" id="{8273248F-EAAF-F651-5A07-4D5747BA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722" y="2559843"/>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6FDAC71A-5C1D-531F-6F34-1D4CFAEE4A05}"/>
              </a:ext>
            </a:extLst>
          </p:cNvPr>
          <p:cNvGrpSpPr/>
          <p:nvPr/>
        </p:nvGrpSpPr>
        <p:grpSpPr>
          <a:xfrm>
            <a:off x="8610600" y="2201599"/>
            <a:ext cx="8610600" cy="1924883"/>
            <a:chOff x="8610600" y="2201599"/>
            <a:chExt cx="8610600" cy="1924883"/>
          </a:xfrm>
        </p:grpSpPr>
        <p:sp>
          <p:nvSpPr>
            <p:cNvPr id="34" name="TextBox 33">
              <a:extLst>
                <a:ext uri="{FF2B5EF4-FFF2-40B4-BE49-F238E27FC236}">
                  <a16:creationId xmlns:a16="http://schemas.microsoft.com/office/drawing/2014/main" xmlns="" id="{AB872684-873E-D0B2-29C3-8B3FDFCF4C34}"/>
                </a:ext>
              </a:extLst>
            </p:cNvPr>
            <p:cNvSpPr txBox="1"/>
            <p:nvPr/>
          </p:nvSpPr>
          <p:spPr>
            <a:xfrm>
              <a:off x="8610600" y="3449374"/>
              <a:ext cx="8610600" cy="677108"/>
            </a:xfrm>
            <a:prstGeom prst="rect">
              <a:avLst/>
            </a:prstGeom>
            <a:noFill/>
          </p:spPr>
          <p:txBody>
            <a:bodyPr wrap="square" rtlCol="0">
              <a:spAutoFit/>
            </a:bodyPr>
            <a:lstStyle/>
            <a:p>
              <a:pPr algn="ctr"/>
              <a:r>
                <a:rPr lang="en-US" sz="3800" b="1">
                  <a:solidFill>
                    <a:srgbClr val="C00000"/>
                  </a:solidFill>
                  <a:latin typeface="Arial" panose="020B0604020202020204" pitchFamily="34" charset="0"/>
                  <a:cs typeface="Arial" panose="020B0604020202020204" pitchFamily="34" charset="0"/>
                </a:rPr>
                <a:t>Hướng phát triển đến 2050</a:t>
              </a:r>
            </a:p>
          </p:txBody>
        </p:sp>
        <p:pic>
          <p:nvPicPr>
            <p:cNvPr id="25604" name="Picture 4" descr="Growth ">
              <a:extLst>
                <a:ext uri="{FF2B5EF4-FFF2-40B4-BE49-F238E27FC236}">
                  <a16:creationId xmlns:a16="http://schemas.microsoft.com/office/drawing/2014/main" xmlns="" id="{FA8CD4BA-DA05-5261-EEF9-4263633C3E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5312" y="2201599"/>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8335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up)">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6">
            <a:extLst>
              <a:ext uri="{FF2B5EF4-FFF2-40B4-BE49-F238E27FC236}">
                <a16:creationId xmlns:a16="http://schemas.microsoft.com/office/drawing/2014/main" xmlns="" id="{698EAF84-5E8C-6587-CA48-7FCE89D55CF7}"/>
              </a:ext>
            </a:extLst>
          </p:cNvPr>
          <p:cNvGrpSpPr/>
          <p:nvPr/>
        </p:nvGrpSpPr>
        <p:grpSpPr>
          <a:xfrm>
            <a:off x="786627" y="345130"/>
            <a:ext cx="16758424" cy="1839606"/>
            <a:chOff x="843776" y="1705658"/>
            <a:chExt cx="16758424" cy="1839606"/>
          </a:xfrm>
        </p:grpSpPr>
        <p:sp>
          <p:nvSpPr>
            <p:cNvPr id="8" name="TextBox 7">
              <a:extLst>
                <a:ext uri="{FF2B5EF4-FFF2-40B4-BE49-F238E27FC236}">
                  <a16:creationId xmlns:a16="http://schemas.microsoft.com/office/drawing/2014/main" xmlns="" id="{5911EFAD-86FB-A733-EA91-DF8929A09F36}"/>
                </a:ext>
              </a:extLst>
            </p:cNvPr>
            <p:cNvSpPr txBox="1"/>
            <p:nvPr/>
          </p:nvSpPr>
          <p:spPr>
            <a:xfrm>
              <a:off x="2514600" y="1705658"/>
              <a:ext cx="15087600" cy="1839606"/>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hỏi khám phá tr.9: </a:t>
              </a:r>
              <a:r>
                <a:rPr lang="vi-VN" sz="4000" i="1"/>
                <a:t>Phân tích triển vọng phát triển lâm nghiệp của Việt Nam và địa phương em.</a:t>
              </a:r>
              <a:endParaRPr lang="en-US" sz="4000" i="1"/>
            </a:p>
          </p:txBody>
        </p:sp>
        <p:sp>
          <p:nvSpPr>
            <p:cNvPr id="9" name="Freeform 9">
              <a:extLst>
                <a:ext uri="{FF2B5EF4-FFF2-40B4-BE49-F238E27FC236}">
                  <a16:creationId xmlns:a16="http://schemas.microsoft.com/office/drawing/2014/main" xmlns="" id="{EAE1649A-678D-0DCD-5750-C5D7AD2C3D10}"/>
                </a:ext>
              </a:extLst>
            </p:cNvPr>
            <p:cNvSpPr/>
            <p:nvPr/>
          </p:nvSpPr>
          <p:spPr>
            <a:xfrm>
              <a:off x="843776" y="1981072"/>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0" name="Rectangle: Rounded Corners 9">
            <a:extLst>
              <a:ext uri="{FF2B5EF4-FFF2-40B4-BE49-F238E27FC236}">
                <a16:creationId xmlns:a16="http://schemas.microsoft.com/office/drawing/2014/main" xmlns="" id="{BA0D6FF7-C052-81C4-9727-94918B7F9A4E}"/>
              </a:ext>
            </a:extLst>
          </p:cNvPr>
          <p:cNvSpPr/>
          <p:nvPr/>
        </p:nvSpPr>
        <p:spPr>
          <a:xfrm>
            <a:off x="2543319" y="3060064"/>
            <a:ext cx="13562682" cy="9144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Triển vọng phát triển lâm nghiệp của Việt Nam  </a:t>
            </a:r>
          </a:p>
        </p:txBody>
      </p:sp>
      <p:sp>
        <p:nvSpPr>
          <p:cNvPr id="11" name="Rectangle: Rounded Corners 10">
            <a:extLst>
              <a:ext uri="{FF2B5EF4-FFF2-40B4-BE49-F238E27FC236}">
                <a16:creationId xmlns:a16="http://schemas.microsoft.com/office/drawing/2014/main" xmlns="" id="{53EE3DD3-B8CA-FD98-DBEF-9BC4938D6D6F}"/>
              </a:ext>
            </a:extLst>
          </p:cNvPr>
          <p:cNvSpPr/>
          <p:nvPr/>
        </p:nvSpPr>
        <p:spPr>
          <a:xfrm>
            <a:off x="482566" y="5012728"/>
            <a:ext cx="5410200" cy="3721186"/>
          </a:xfrm>
          <a:prstGeom prst="roundRect">
            <a:avLst>
              <a:gd name="adj" fmla="val 10069"/>
            </a:avLst>
          </a:prstGeom>
          <a:solidFill>
            <a:schemeClr val="bg1"/>
          </a:solid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Phát triển để bảo tồn đa dạng sinh học và bảo vệ môi trường sinh thái.</a:t>
            </a:r>
            <a:endParaRPr lang="en-US" sz="350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8A9FC175-0218-C100-F09A-4FF6ADFBB7E0}"/>
              </a:ext>
            </a:extLst>
          </p:cNvPr>
          <p:cNvCxnSpPr>
            <a:cxnSpLocks/>
            <a:stCxn id="10" idx="2"/>
            <a:endCxn id="11" idx="0"/>
          </p:cNvCxnSpPr>
          <p:nvPr/>
        </p:nvCxnSpPr>
        <p:spPr>
          <a:xfrm flipH="1">
            <a:off x="3187666" y="3974464"/>
            <a:ext cx="6136994" cy="1038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2CAB5D9D-16C1-33CC-F9CC-4C332C28634E}"/>
              </a:ext>
            </a:extLst>
          </p:cNvPr>
          <p:cNvSpPr/>
          <p:nvPr/>
        </p:nvSpPr>
        <p:spPr>
          <a:xfrm>
            <a:off x="6619560" y="5012728"/>
            <a:ext cx="5410200" cy="3721186"/>
          </a:xfrm>
          <a:prstGeom prst="roundRect">
            <a:avLst>
              <a:gd name="adj" fmla="val 10069"/>
            </a:avLst>
          </a:prstGeom>
          <a:solidFill>
            <a:schemeClr val="bg1"/>
          </a:solid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Phát triển để phục vụ tiêu dùng và xuất khẩu.</a:t>
            </a:r>
            <a:endParaRPr lang="en-US" sz="350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644BDC07-CA0B-459F-3DEE-96F0459C1A09}"/>
              </a:ext>
            </a:extLst>
          </p:cNvPr>
          <p:cNvCxnSpPr>
            <a:cxnSpLocks/>
            <a:stCxn id="10" idx="2"/>
            <a:endCxn id="13" idx="0"/>
          </p:cNvCxnSpPr>
          <p:nvPr/>
        </p:nvCxnSpPr>
        <p:spPr>
          <a:xfrm>
            <a:off x="9324660" y="3974464"/>
            <a:ext cx="0" cy="1038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D69A83B7-E2E6-D334-C5E6-36729E757CBD}"/>
              </a:ext>
            </a:extLst>
          </p:cNvPr>
          <p:cNvSpPr/>
          <p:nvPr/>
        </p:nvSpPr>
        <p:spPr>
          <a:xfrm>
            <a:off x="12514669" y="5012728"/>
            <a:ext cx="5410200" cy="3721186"/>
          </a:xfrm>
          <a:prstGeom prst="roundRect">
            <a:avLst>
              <a:gd name="adj" fmla="val 10069"/>
            </a:avLst>
          </a:prstGeom>
          <a:solidFill>
            <a:schemeClr val="bg1"/>
          </a:solid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Phát triển để thực hiện chức năng xã hội của rừng.</a:t>
            </a:r>
            <a:endParaRPr lang="en-US" sz="3500">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AED8EF85-99DD-5EF4-CD99-C149E82A11AD}"/>
              </a:ext>
            </a:extLst>
          </p:cNvPr>
          <p:cNvCxnSpPr>
            <a:cxnSpLocks/>
            <a:stCxn id="10" idx="2"/>
            <a:endCxn id="19" idx="0"/>
          </p:cNvCxnSpPr>
          <p:nvPr/>
        </p:nvCxnSpPr>
        <p:spPr>
          <a:xfrm>
            <a:off x="9324660" y="3974464"/>
            <a:ext cx="5895109" cy="1038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87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6">
            <a:extLst>
              <a:ext uri="{FF2B5EF4-FFF2-40B4-BE49-F238E27FC236}">
                <a16:creationId xmlns:a16="http://schemas.microsoft.com/office/drawing/2014/main" xmlns="" id="{698EAF84-5E8C-6587-CA48-7FCE89D55CF7}"/>
              </a:ext>
            </a:extLst>
          </p:cNvPr>
          <p:cNvGrpSpPr/>
          <p:nvPr/>
        </p:nvGrpSpPr>
        <p:grpSpPr>
          <a:xfrm>
            <a:off x="786627" y="345130"/>
            <a:ext cx="16758424" cy="1839606"/>
            <a:chOff x="843776" y="1705658"/>
            <a:chExt cx="16758424" cy="1839606"/>
          </a:xfrm>
        </p:grpSpPr>
        <p:sp>
          <p:nvSpPr>
            <p:cNvPr id="8" name="TextBox 7">
              <a:extLst>
                <a:ext uri="{FF2B5EF4-FFF2-40B4-BE49-F238E27FC236}">
                  <a16:creationId xmlns:a16="http://schemas.microsoft.com/office/drawing/2014/main" xmlns="" id="{5911EFAD-86FB-A733-EA91-DF8929A09F36}"/>
                </a:ext>
              </a:extLst>
            </p:cNvPr>
            <p:cNvSpPr txBox="1"/>
            <p:nvPr/>
          </p:nvSpPr>
          <p:spPr>
            <a:xfrm>
              <a:off x="2514600" y="1705658"/>
              <a:ext cx="15087600" cy="1839606"/>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hỏi khám phá tr.9: </a:t>
              </a:r>
              <a:r>
                <a:rPr lang="vi-VN" sz="4000" i="1"/>
                <a:t>Phân tích triển vọng phát triển lâm nghiệp của Việt Nam và địa phương em.</a:t>
              </a:r>
              <a:endParaRPr lang="en-US" sz="4000" i="1"/>
            </a:p>
          </p:txBody>
        </p:sp>
        <p:sp>
          <p:nvSpPr>
            <p:cNvPr id="9" name="Freeform 9">
              <a:extLst>
                <a:ext uri="{FF2B5EF4-FFF2-40B4-BE49-F238E27FC236}">
                  <a16:creationId xmlns:a16="http://schemas.microsoft.com/office/drawing/2014/main" xmlns="" id="{EAE1649A-678D-0DCD-5750-C5D7AD2C3D10}"/>
                </a:ext>
              </a:extLst>
            </p:cNvPr>
            <p:cNvSpPr/>
            <p:nvPr/>
          </p:nvSpPr>
          <p:spPr>
            <a:xfrm>
              <a:off x="843776" y="1981072"/>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0" name="Rectangle: Rounded Corners 9">
            <a:extLst>
              <a:ext uri="{FF2B5EF4-FFF2-40B4-BE49-F238E27FC236}">
                <a16:creationId xmlns:a16="http://schemas.microsoft.com/office/drawing/2014/main" xmlns="" id="{BA0D6FF7-C052-81C4-9727-94918B7F9A4E}"/>
              </a:ext>
            </a:extLst>
          </p:cNvPr>
          <p:cNvSpPr/>
          <p:nvPr/>
        </p:nvSpPr>
        <p:spPr>
          <a:xfrm>
            <a:off x="2543319" y="3060064"/>
            <a:ext cx="13562682" cy="9144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tx1"/>
                </a:solidFill>
                <a:latin typeface="Arial" panose="020B0604020202020204" pitchFamily="34" charset="0"/>
                <a:cs typeface="Arial" panose="020B0604020202020204" pitchFamily="34" charset="0"/>
              </a:rPr>
              <a:t>Liên hệ thực tiễn địa phương</a:t>
            </a:r>
          </a:p>
        </p:txBody>
      </p:sp>
      <p:sp>
        <p:nvSpPr>
          <p:cNvPr id="11" name="Rectangle: Rounded Corners 10">
            <a:extLst>
              <a:ext uri="{FF2B5EF4-FFF2-40B4-BE49-F238E27FC236}">
                <a16:creationId xmlns:a16="http://schemas.microsoft.com/office/drawing/2014/main" xmlns="" id="{53EE3DD3-B8CA-FD98-DBEF-9BC4938D6D6F}"/>
              </a:ext>
            </a:extLst>
          </p:cNvPr>
          <p:cNvSpPr/>
          <p:nvPr/>
        </p:nvSpPr>
        <p:spPr>
          <a:xfrm>
            <a:off x="894438" y="5012728"/>
            <a:ext cx="6113869" cy="3721186"/>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Phát triển để bảo tồn đa dạng sinh học và bảo vệ môi trường sinh thái.</a:t>
            </a:r>
            <a:endParaRPr lang="en-US" sz="350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8A9FC175-0218-C100-F09A-4FF6ADFBB7E0}"/>
              </a:ext>
            </a:extLst>
          </p:cNvPr>
          <p:cNvCxnSpPr>
            <a:cxnSpLocks/>
            <a:stCxn id="10" idx="2"/>
            <a:endCxn id="11" idx="0"/>
          </p:cNvCxnSpPr>
          <p:nvPr/>
        </p:nvCxnSpPr>
        <p:spPr>
          <a:xfrm flipH="1">
            <a:off x="3951373" y="3974464"/>
            <a:ext cx="5373287" cy="1038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D69A83B7-E2E6-D334-C5E6-36729E757CBD}"/>
              </a:ext>
            </a:extLst>
          </p:cNvPr>
          <p:cNvSpPr/>
          <p:nvPr/>
        </p:nvSpPr>
        <p:spPr>
          <a:xfrm>
            <a:off x="11279692" y="5012728"/>
            <a:ext cx="6113869" cy="3721186"/>
          </a:xfrm>
          <a:prstGeom prst="roundRect">
            <a:avLst>
              <a:gd name="adj" fmla="val 1006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latin typeface="Arial" panose="020B0604020202020204" pitchFamily="34" charset="0"/>
                <a:cs typeface="Arial" panose="020B0604020202020204" pitchFamily="34" charset="0"/>
              </a:rPr>
              <a:t>Phát triển để thực hiện chức năng xã hội của rừng.</a:t>
            </a:r>
            <a:endParaRPr lang="en-US" sz="3500">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AED8EF85-99DD-5EF4-CD99-C149E82A11AD}"/>
              </a:ext>
            </a:extLst>
          </p:cNvPr>
          <p:cNvCxnSpPr>
            <a:cxnSpLocks/>
            <a:stCxn id="10" idx="2"/>
            <a:endCxn id="19" idx="0"/>
          </p:cNvCxnSpPr>
          <p:nvPr/>
        </p:nvCxnSpPr>
        <p:spPr>
          <a:xfrm>
            <a:off x="9324660" y="3974464"/>
            <a:ext cx="5011967" cy="1038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51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E82C558-35B8-AC0C-5044-E240A15496EC}"/>
              </a:ext>
            </a:extLst>
          </p:cNvPr>
          <p:cNvSpPr txBox="1"/>
          <p:nvPr/>
        </p:nvSpPr>
        <p:spPr>
          <a:xfrm>
            <a:off x="4143375" y="4633873"/>
            <a:ext cx="10001250" cy="1019253"/>
          </a:xfrm>
          <a:prstGeom prst="rect">
            <a:avLst/>
          </a:prstGeom>
          <a:noFill/>
        </p:spPr>
        <p:txBody>
          <a:bodyPr wrap="square">
            <a:spAutoFit/>
          </a:bodyPr>
          <a:lstStyle/>
          <a:p>
            <a:pPr marL="0" marR="0" algn="ctr">
              <a:lnSpc>
                <a:spcPct val="150000"/>
              </a:lnSpc>
              <a:spcBef>
                <a:spcPts val="0"/>
              </a:spcBef>
              <a:spcAft>
                <a:spcPts val="0"/>
              </a:spcAft>
            </a:pPr>
            <a:r>
              <a:rPr lang="vi-VN" sz="4500" b="1">
                <a:solidFill>
                  <a:srgbClr val="FF0000"/>
                </a:solidFill>
                <a:effectLst/>
                <a:ea typeface="Times New Roman" panose="02020603050405020304" pitchFamily="18" charset="0"/>
              </a:rPr>
              <a:t>KẾT QUẢ PHIẾU HỌC TẬP SỐ 1</a:t>
            </a:r>
            <a:endParaRPr lang="en-US" sz="4500">
              <a:effectLst/>
              <a:ea typeface="Calibri" panose="020F0502020204030204" pitchFamily="34" charset="0"/>
            </a:endParaRPr>
          </a:p>
        </p:txBody>
      </p:sp>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aphicFrame>
        <p:nvGraphicFramePr>
          <p:cNvPr id="2" name="Table 1">
            <a:extLst>
              <a:ext uri="{FF2B5EF4-FFF2-40B4-BE49-F238E27FC236}">
                <a16:creationId xmlns:a16="http://schemas.microsoft.com/office/drawing/2014/main" xmlns="" id="{E01B9DDB-1577-A4FF-19FA-950627A4272A}"/>
              </a:ext>
            </a:extLst>
          </p:cNvPr>
          <p:cNvGraphicFramePr>
            <a:graphicFrameLocks noGrp="1"/>
          </p:cNvGraphicFramePr>
          <p:nvPr/>
        </p:nvGraphicFramePr>
        <p:xfrm>
          <a:off x="266700" y="260984"/>
          <a:ext cx="17754600" cy="9765032"/>
        </p:xfrm>
        <a:graphic>
          <a:graphicData uri="http://schemas.openxmlformats.org/drawingml/2006/table">
            <a:tbl>
              <a:tblPr bandRow="1"/>
              <a:tblGrid>
                <a:gridCol w="6896100">
                  <a:extLst>
                    <a:ext uri="{9D8B030D-6E8A-4147-A177-3AD203B41FA5}">
                      <a16:colId xmlns:a16="http://schemas.microsoft.com/office/drawing/2014/main" xmlns="" val="1752413910"/>
                    </a:ext>
                  </a:extLst>
                </a:gridCol>
                <a:gridCol w="10858500">
                  <a:extLst>
                    <a:ext uri="{9D8B030D-6E8A-4147-A177-3AD203B41FA5}">
                      <a16:colId xmlns:a16="http://schemas.microsoft.com/office/drawing/2014/main" xmlns="" val="1104951100"/>
                    </a:ext>
                  </a:extLst>
                </a:gridCol>
              </a:tblGrid>
              <a:tr h="824446">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Triển vọng của lâm nghiệp</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Giải thích</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429240136"/>
                  </a:ext>
                </a:extLst>
              </a:tr>
              <a:tr h="359612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Phát triển để bảo tồn đa dạng sinh học và bảo vệ môi trường sinh thái.</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Rừng là môi trường sống của nhiều loại thực vật, động vật, vi sinh vật; rừng điều hòa không khí, bảo vệ nguồn nước, chống biến đổi khí hậu,...</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801205827"/>
                  </a:ext>
                </a:extLst>
              </a:tr>
              <a:tr h="2672231">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Phát triển để phục vụ tiêu dùng và sản xuất.</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Rừng cung cấp lâm sản, đặc sản cây công nghiệp phục vụ cho nhu cầu tiêu dùng và xuất khẩu.</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838136"/>
                  </a:ext>
                </a:extLst>
              </a:tr>
              <a:tr h="2672231">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Phát triển để thực hiện chức năng xã hội của rừng.</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Lâm nghiệp tạo công ăn việc làm, mang lại nguồn thu </a:t>
                      </a:r>
                      <a:r>
                        <a:rPr lang="vi-VN" sz="3600">
                          <a:effectLst/>
                          <a:latin typeface="+mn-lt"/>
                          <a:ea typeface="Calibri" panose="020F0502020204030204" pitchFamily="34" charset="0"/>
                        </a:rPr>
                        <a:t>nhập</a:t>
                      </a:r>
                      <a:r>
                        <a:rPr lang="vi-VN" sz="3600">
                          <a:solidFill>
                            <a:srgbClr val="000000"/>
                          </a:solidFill>
                          <a:effectLst/>
                          <a:latin typeface="+mn-lt"/>
                          <a:ea typeface="Calibri" panose="020F0502020204030204" pitchFamily="34" charset="0"/>
                        </a:rPr>
                        <a:t> chính giúp ổn định đời sống của đồng bào các dân tộc miền núi.</a:t>
                      </a:r>
                      <a:endParaRPr lang="en-US" sz="360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326494338"/>
                  </a:ext>
                </a:extLst>
              </a:tr>
            </a:tbl>
          </a:graphicData>
        </a:graphic>
      </p:graphicFrame>
    </p:spTree>
    <p:extLst>
      <p:ext uri="{BB962C8B-B14F-4D97-AF65-F5344CB8AC3E}">
        <p14:creationId xmlns:p14="http://schemas.microsoft.com/office/powerpoint/2010/main" val="208111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4669789" y="7644657"/>
            <a:ext cx="9831976" cy="5284687"/>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1177639" y="-1320634"/>
            <a:ext cx="8260206" cy="12943390"/>
            <a:chOff x="0" y="0"/>
            <a:chExt cx="2175528" cy="3408959"/>
          </a:xfrm>
        </p:grpSpPr>
        <p:sp>
          <p:nvSpPr>
            <p:cNvPr id="4" name="Freeform 4"/>
            <p:cNvSpPr/>
            <p:nvPr/>
          </p:nvSpPr>
          <p:spPr>
            <a:xfrm>
              <a:off x="0" y="0"/>
              <a:ext cx="2175528" cy="3408959"/>
            </a:xfrm>
            <a:custGeom>
              <a:avLst/>
              <a:gdLst/>
              <a:ahLst/>
              <a:cxnLst/>
              <a:rect l="l" t="t" r="r" b="b"/>
              <a:pathLst>
                <a:path w="2175528" h="3408959">
                  <a:moveTo>
                    <a:pt x="0" y="0"/>
                  </a:moveTo>
                  <a:lnTo>
                    <a:pt x="2175528" y="0"/>
                  </a:lnTo>
                  <a:lnTo>
                    <a:pt x="2175528" y="3408959"/>
                  </a:lnTo>
                  <a:lnTo>
                    <a:pt x="0" y="3408959"/>
                  </a:lnTo>
                  <a:close/>
                </a:path>
              </a:pathLst>
            </a:custGeom>
            <a:solidFill>
              <a:srgbClr val="F7F8FA"/>
            </a:solidFill>
          </p:spPr>
        </p:sp>
        <p:sp>
          <p:nvSpPr>
            <p:cNvPr id="5" name="TextBox 5"/>
            <p:cNvSpPr txBox="1"/>
            <p:nvPr/>
          </p:nvSpPr>
          <p:spPr>
            <a:xfrm>
              <a:off x="0" y="-47625"/>
              <a:ext cx="2175528" cy="34565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3387131" y="3694048"/>
            <a:ext cx="4854350" cy="935962"/>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9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PHẦN III.</a:t>
            </a:r>
          </a:p>
        </p:txBody>
      </p:sp>
      <p:grpSp>
        <p:nvGrpSpPr>
          <p:cNvPr id="13" name="Group 13"/>
          <p:cNvGrpSpPr/>
          <p:nvPr/>
        </p:nvGrpSpPr>
        <p:grpSpPr>
          <a:xfrm>
            <a:off x="1028700" y="8514285"/>
            <a:ext cx="3086100" cy="744015"/>
            <a:chOff x="0" y="0"/>
            <a:chExt cx="812800" cy="195955"/>
          </a:xfrm>
        </p:grpSpPr>
        <p:sp>
          <p:nvSpPr>
            <p:cNvPr id="14" name="Freeform 14"/>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p:spPr>
        </p:sp>
        <p:sp>
          <p:nvSpPr>
            <p:cNvPr id="15" name="TextBox 15"/>
            <p:cNvSpPr txBox="1"/>
            <p:nvPr/>
          </p:nvSpPr>
          <p:spPr>
            <a:xfrm>
              <a:off x="0" y="-47625"/>
              <a:ext cx="812800" cy="2435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455999" y="8494805"/>
            <a:ext cx="2231501" cy="626307"/>
          </a:xfrm>
          <a:prstGeom prst="rect">
            <a:avLst/>
          </a:prstGeom>
        </p:spPr>
        <p:txBody>
          <a:bodyPr lIns="0" tIns="0" rIns="0" bIns="0" rtlCol="0" anchor="t">
            <a:spAutoFit/>
          </a:bodyPr>
          <a:lstStyle/>
          <a:p>
            <a:pPr marL="0" marR="0" lvl="0" indent="0" algn="ctr" defTabSz="914400" rtl="0" eaLnBrk="1" fontAlgn="auto" latinLnBrk="0" hangingPunct="1">
              <a:lnSpc>
                <a:spcPts val="5452"/>
              </a:lnSpc>
              <a:spcBef>
                <a:spcPts val="0"/>
              </a:spcBef>
              <a:spcAft>
                <a:spcPts val="0"/>
              </a:spcAft>
              <a:buClrTx/>
              <a:buSzTx/>
              <a:buFontTx/>
              <a:buNone/>
              <a:tabLst/>
              <a:defRPr/>
            </a:pPr>
            <a:r>
              <a:rPr kumimoji="0" lang="en-US" sz="3029" b="0" i="0" u="none" strike="noStrike" kern="1200" cap="none" spc="1190" normalizeH="0" baseline="0" noProof="0">
                <a:ln>
                  <a:noFill/>
                </a:ln>
                <a:solidFill>
                  <a:srgbClr val="000000"/>
                </a:solidFill>
                <a:effectLst/>
                <a:uLnTx/>
                <a:uFillTx/>
                <a:latin typeface="Now"/>
                <a:ea typeface="+mn-ea"/>
                <a:cs typeface="+mn-cs"/>
              </a:rPr>
              <a:t>NEXT</a:t>
            </a:r>
          </a:p>
        </p:txBody>
      </p:sp>
      <p:sp>
        <p:nvSpPr>
          <p:cNvPr id="17" name="Freeform 17"/>
          <p:cNvSpPr/>
          <p:nvPr/>
        </p:nvSpPr>
        <p:spPr>
          <a:xfrm>
            <a:off x="-3353663" y="-4109715"/>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8">
            <a:extLst>
              <a:ext uri="{FF2B5EF4-FFF2-40B4-BE49-F238E27FC236}">
                <a16:creationId xmlns:a16="http://schemas.microsoft.com/office/drawing/2014/main" xmlns="" id="{9D9B0E91-449A-353E-6F5B-0BF74E7ADAFC}"/>
              </a:ext>
            </a:extLst>
          </p:cNvPr>
          <p:cNvSpPr/>
          <p:nvPr/>
        </p:nvSpPr>
        <p:spPr>
          <a:xfrm>
            <a:off x="11728457" y="7135359"/>
            <a:ext cx="5486372" cy="365529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a:stretch>
          </a:blipFill>
        </p:spPr>
      </p:sp>
      <p:sp>
        <p:nvSpPr>
          <p:cNvPr id="20" name="Freeform 11">
            <a:extLst>
              <a:ext uri="{FF2B5EF4-FFF2-40B4-BE49-F238E27FC236}">
                <a16:creationId xmlns:a16="http://schemas.microsoft.com/office/drawing/2014/main" xmlns="" id="{8EE133EA-5F99-FE15-94FD-2830454A9396}"/>
              </a:ext>
            </a:extLst>
          </p:cNvPr>
          <p:cNvSpPr/>
          <p:nvPr/>
        </p:nvSpPr>
        <p:spPr>
          <a:xfrm>
            <a:off x="11738796" y="3301691"/>
            <a:ext cx="5520504" cy="3698739"/>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5"/>
            <a:stretch>
              <a:fillRect t="-7742" b="-4198"/>
            </a:stretch>
          </a:blipFill>
        </p:spPr>
      </p:sp>
      <p:sp>
        <p:nvSpPr>
          <p:cNvPr id="21" name="Freeform 6">
            <a:extLst>
              <a:ext uri="{FF2B5EF4-FFF2-40B4-BE49-F238E27FC236}">
                <a16:creationId xmlns:a16="http://schemas.microsoft.com/office/drawing/2014/main" xmlns="" id="{346EC54F-FEB1-079F-ED2B-2EC15F4CC5DA}"/>
              </a:ext>
            </a:extLst>
          </p:cNvPr>
          <p:cNvSpPr/>
          <p:nvPr/>
        </p:nvSpPr>
        <p:spPr>
          <a:xfrm>
            <a:off x="11728457" y="-536728"/>
            <a:ext cx="5520505" cy="3698739"/>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6"/>
            <a:stretch>
              <a:fillRect/>
            </a:stretch>
          </a:blipFill>
        </p:spPr>
      </p:sp>
      <p:sp>
        <p:nvSpPr>
          <p:cNvPr id="23" name="TextBox 22">
            <a:extLst>
              <a:ext uri="{FF2B5EF4-FFF2-40B4-BE49-F238E27FC236}">
                <a16:creationId xmlns:a16="http://schemas.microsoft.com/office/drawing/2014/main" xmlns="" id="{FA293A63-732E-16AD-0B71-485F67907255}"/>
              </a:ext>
            </a:extLst>
          </p:cNvPr>
          <p:cNvSpPr txBox="1"/>
          <p:nvPr/>
        </p:nvSpPr>
        <p:spPr>
          <a:xfrm>
            <a:off x="114296" y="4991100"/>
            <a:ext cx="11400020" cy="2258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ĐẶC TRƯNG CƠ BẢN </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CỦA SẢN XUẤT LÂM NGHIỆP</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892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a:extLst>
              <a:ext uri="{FF2B5EF4-FFF2-40B4-BE49-F238E27FC236}">
                <a16:creationId xmlns:a16="http://schemas.microsoft.com/office/drawing/2014/main" xmlns="" id="{66E69CD5-06C3-B9FD-0B7D-608C9B1EBC42}"/>
              </a:ext>
            </a:extLst>
          </p:cNvPr>
          <p:cNvSpPr txBox="1"/>
          <p:nvPr/>
        </p:nvSpPr>
        <p:spPr>
          <a:xfrm>
            <a:off x="609600" y="495300"/>
            <a:ext cx="16130079" cy="784830"/>
          </a:xfrm>
          <a:prstGeom prst="rect">
            <a:avLst/>
          </a:prstGeom>
          <a:noFill/>
        </p:spPr>
        <p:txBody>
          <a:bodyPr wrap="square">
            <a:spAutoFit/>
          </a:bodyPr>
          <a:lstStyle/>
          <a:p>
            <a:r>
              <a:rPr lang="vi-VN" sz="4500" b="1">
                <a:solidFill>
                  <a:srgbClr val="C00000"/>
                </a:solidFill>
              </a:rPr>
              <a:t>1. Đối tượng là các cơ thể sống, có chu kì sinh trưởng dài</a:t>
            </a:r>
            <a:endParaRPr lang="en-US" sz="4500" b="1">
              <a:solidFill>
                <a:srgbClr val="C00000"/>
              </a:solidFill>
            </a:endParaRPr>
          </a:p>
        </p:txBody>
      </p:sp>
      <p:grpSp>
        <p:nvGrpSpPr>
          <p:cNvPr id="13" name="Group 12">
            <a:extLst>
              <a:ext uri="{FF2B5EF4-FFF2-40B4-BE49-F238E27FC236}">
                <a16:creationId xmlns:a16="http://schemas.microsoft.com/office/drawing/2014/main" xmlns="" id="{3A901F24-9135-E229-A706-2B9E518F4E03}"/>
              </a:ext>
            </a:extLst>
          </p:cNvPr>
          <p:cNvGrpSpPr/>
          <p:nvPr/>
        </p:nvGrpSpPr>
        <p:grpSpPr>
          <a:xfrm>
            <a:off x="549281" y="1409700"/>
            <a:ext cx="16824319" cy="2098244"/>
            <a:chOff x="4137284" y="4644815"/>
            <a:chExt cx="16824319" cy="2098244"/>
          </a:xfrm>
        </p:grpSpPr>
        <p:sp>
          <p:nvSpPr>
            <p:cNvPr id="11" name="TextBox 10">
              <a:extLst>
                <a:ext uri="{FF2B5EF4-FFF2-40B4-BE49-F238E27FC236}">
                  <a16:creationId xmlns:a16="http://schemas.microsoft.com/office/drawing/2014/main" xmlns="" id="{3454AF93-667A-B6AF-D303-3899F6D4457F}"/>
                </a:ext>
              </a:extLst>
            </p:cNvPr>
            <p:cNvSpPr txBox="1"/>
            <p:nvPr/>
          </p:nvSpPr>
          <p:spPr>
            <a:xfrm>
              <a:off x="4137284" y="4990848"/>
              <a:ext cx="16824319" cy="1752211"/>
            </a:xfrm>
            <a:prstGeom prst="rect">
              <a:avLst/>
            </a:prstGeom>
            <a:noFill/>
          </p:spPr>
          <p:txBody>
            <a:bodyPr wrap="square">
              <a:spAutoFit/>
            </a:bodyPr>
            <a:lstStyle/>
            <a:p>
              <a:pPr algn="just">
                <a:lnSpc>
                  <a:spcPct val="150000"/>
                </a:lnSpc>
              </a:pPr>
              <a:r>
                <a:rPr lang="en-US" sz="3800"/>
                <a:t>             </a:t>
              </a:r>
              <a:r>
                <a:rPr lang="vi-VN" sz="3800"/>
                <a:t>Khai thác thông tin mục III.1 SGK tr.9, 10 và điền vào Phiếu học tập số 2: </a:t>
              </a:r>
              <a:r>
                <a:rPr lang="vi-VN" sz="3800" i="1">
                  <a:solidFill>
                    <a:srgbClr val="0070C0"/>
                  </a:solidFill>
                </a:rPr>
                <a:t>Đặc trưng cơ bản của sản xuất lâm nghiệp.</a:t>
              </a:r>
              <a:endParaRPr lang="en-US" sz="3800" i="1">
                <a:solidFill>
                  <a:srgbClr val="0070C0"/>
                </a:solidFill>
              </a:endParaRPr>
            </a:p>
          </p:txBody>
        </p:sp>
        <p:sp>
          <p:nvSpPr>
            <p:cNvPr id="12" name="Freeform 12">
              <a:extLst>
                <a:ext uri="{FF2B5EF4-FFF2-40B4-BE49-F238E27FC236}">
                  <a16:creationId xmlns:a16="http://schemas.microsoft.com/office/drawing/2014/main" xmlns="" id="{77189EA6-22C4-BC4F-7B54-1C3D9A8CAAB9}"/>
                </a:ext>
              </a:extLst>
            </p:cNvPr>
            <p:cNvSpPr/>
            <p:nvPr/>
          </p:nvSpPr>
          <p:spPr>
            <a:xfrm>
              <a:off x="4267200" y="4644815"/>
              <a:ext cx="1143000" cy="1341418"/>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aphicFrame>
        <p:nvGraphicFramePr>
          <p:cNvPr id="14" name="Table 13">
            <a:extLst>
              <a:ext uri="{FF2B5EF4-FFF2-40B4-BE49-F238E27FC236}">
                <a16:creationId xmlns:a16="http://schemas.microsoft.com/office/drawing/2014/main" xmlns="" id="{44DE34B2-3FF8-2414-0D1D-58056F087459}"/>
              </a:ext>
            </a:extLst>
          </p:cNvPr>
          <p:cNvGraphicFramePr>
            <a:graphicFrameLocks noGrp="1"/>
          </p:cNvGraphicFramePr>
          <p:nvPr>
            <p:extLst>
              <p:ext uri="{D42A27DB-BD31-4B8C-83A1-F6EECF244321}">
                <p14:modId xmlns:p14="http://schemas.microsoft.com/office/powerpoint/2010/main" val="814237825"/>
              </p:ext>
            </p:extLst>
          </p:nvPr>
        </p:nvGraphicFramePr>
        <p:xfrm>
          <a:off x="304800" y="4918545"/>
          <a:ext cx="17678400" cy="5023325"/>
        </p:xfrm>
        <a:graphic>
          <a:graphicData uri="http://schemas.openxmlformats.org/drawingml/2006/table">
            <a:tbl>
              <a:tblPr bandRow="1"/>
              <a:tblGrid>
                <a:gridCol w="12801600">
                  <a:extLst>
                    <a:ext uri="{9D8B030D-6E8A-4147-A177-3AD203B41FA5}">
                      <a16:colId xmlns:a16="http://schemas.microsoft.com/office/drawing/2014/main" xmlns="" val="274777772"/>
                    </a:ext>
                  </a:extLst>
                </a:gridCol>
                <a:gridCol w="4876800">
                  <a:extLst>
                    <a:ext uri="{9D8B030D-6E8A-4147-A177-3AD203B41FA5}">
                      <a16:colId xmlns:a16="http://schemas.microsoft.com/office/drawing/2014/main" xmlns="" val="2222353113"/>
                    </a:ext>
                  </a:extLst>
                </a:gridCol>
              </a:tblGrid>
              <a:tr h="1010114">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Đặc trưng cơ bản của sản xuất lâm nghiệp</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Nội dung</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extLst>
                  <a:ext uri="{0D108BD9-81ED-4DB2-BD59-A6C34878D82A}">
                    <a16:rowId xmlns:a16="http://schemas.microsoft.com/office/drawing/2014/main" xmlns="" val="3155137961"/>
                  </a:ext>
                </a:extLst>
              </a:tr>
              <a:tr h="1010114">
                <a:tc>
                  <a:txBody>
                    <a:bodyPr/>
                    <a:lstStyle/>
                    <a:p>
                      <a:pPr marL="0" marR="0" algn="just">
                        <a:lnSpc>
                          <a:spcPct val="150000"/>
                        </a:lnSpc>
                        <a:spcBef>
                          <a:spcPts val="600"/>
                        </a:spcBef>
                        <a:spcAft>
                          <a:spcPts val="0"/>
                        </a:spcAft>
                      </a:pPr>
                      <a:r>
                        <a:rPr lang="vi-VN" sz="3600">
                          <a:solidFill>
                            <a:srgbClr val="000000"/>
                          </a:solidFill>
                          <a:effectLst/>
                          <a:latin typeface="+mn-lt"/>
                          <a:ea typeface="Calibri" panose="020F0502020204030204" pitchFamily="34" charset="0"/>
                        </a:rPr>
                        <a:t>Đối tượng là các cơ thể sống, có chu kì sinh trưởng dài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172646155"/>
                  </a:ext>
                </a:extLst>
              </a:tr>
              <a:tr h="98286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Địa bàn rộng lớn, khó khăn về giao thông và cơ sở vật chất.</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87048466"/>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và có nhiều lợi ích đặc thù.</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249816783"/>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01515329"/>
                  </a:ext>
                </a:extLst>
              </a:tr>
            </a:tbl>
          </a:graphicData>
        </a:graphic>
      </p:graphicFrame>
      <p:sp>
        <p:nvSpPr>
          <p:cNvPr id="15" name="TextBox 14">
            <a:extLst>
              <a:ext uri="{FF2B5EF4-FFF2-40B4-BE49-F238E27FC236}">
                <a16:creationId xmlns:a16="http://schemas.microsoft.com/office/drawing/2014/main" xmlns="" id="{DF872917-6F88-4E01-FEB8-A48CCAF363B8}"/>
              </a:ext>
            </a:extLst>
          </p:cNvPr>
          <p:cNvSpPr txBox="1"/>
          <p:nvPr/>
        </p:nvSpPr>
        <p:spPr>
          <a:xfrm>
            <a:off x="6027740" y="4011651"/>
            <a:ext cx="5867400" cy="677108"/>
          </a:xfrm>
          <a:prstGeom prst="rect">
            <a:avLst/>
          </a:prstGeom>
          <a:noFill/>
        </p:spPr>
        <p:txBody>
          <a:bodyPr wrap="square" rtlCol="0">
            <a:spAutoFit/>
          </a:bodyPr>
          <a:lstStyle/>
          <a:p>
            <a:pPr algn="ctr"/>
            <a:r>
              <a:rPr lang="en-US" sz="3800" b="1">
                <a:solidFill>
                  <a:srgbClr val="002060"/>
                </a:solidFill>
                <a:latin typeface="Arial" panose="020B0604020202020204" pitchFamily="34" charset="0"/>
                <a:cs typeface="Arial" panose="020B0604020202020204" pitchFamily="34" charset="0"/>
              </a:rPr>
              <a:t>PHIẾU HỌC TẬP SỐ 2</a:t>
            </a:r>
          </a:p>
        </p:txBody>
      </p:sp>
    </p:spTree>
    <p:extLst>
      <p:ext uri="{BB962C8B-B14F-4D97-AF65-F5344CB8AC3E}">
        <p14:creationId xmlns:p14="http://schemas.microsoft.com/office/powerpoint/2010/main" val="3511778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1">
            <a:extLst>
              <a:ext uri="{FF2B5EF4-FFF2-40B4-BE49-F238E27FC236}">
                <a16:creationId xmlns:a16="http://schemas.microsoft.com/office/drawing/2014/main" xmlns="" id="{D4A06637-BD31-099D-0C1B-0196C000A667}"/>
              </a:ext>
            </a:extLst>
          </p:cNvPr>
          <p:cNvSpPr/>
          <p:nvPr/>
        </p:nvSpPr>
        <p:spPr>
          <a:xfrm>
            <a:off x="3371850" y="495300"/>
            <a:ext cx="11544300" cy="1057786"/>
          </a:xfrm>
          <a:prstGeom prst="rect">
            <a:avLst/>
          </a:prstGeom>
          <a:solidFill>
            <a:srgbClr val="5F60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GỢI Ý </a:t>
            </a:r>
          </a:p>
        </p:txBody>
      </p:sp>
      <p:sp>
        <p:nvSpPr>
          <p:cNvPr id="7" name="TextBox 6">
            <a:extLst>
              <a:ext uri="{FF2B5EF4-FFF2-40B4-BE49-F238E27FC236}">
                <a16:creationId xmlns:a16="http://schemas.microsoft.com/office/drawing/2014/main" xmlns="" id="{45E013D1-901E-722F-8772-9EC0F5A6D48D}"/>
              </a:ext>
            </a:extLst>
          </p:cNvPr>
          <p:cNvSpPr txBox="1"/>
          <p:nvPr/>
        </p:nvSpPr>
        <p:spPr>
          <a:xfrm>
            <a:off x="7048500" y="2134368"/>
            <a:ext cx="4191000"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Dược phẩm </a:t>
            </a:r>
          </a:p>
        </p:txBody>
      </p:sp>
      <p:sp>
        <p:nvSpPr>
          <p:cNvPr id="9" name="TextBox 8">
            <a:extLst>
              <a:ext uri="{FF2B5EF4-FFF2-40B4-BE49-F238E27FC236}">
                <a16:creationId xmlns:a16="http://schemas.microsoft.com/office/drawing/2014/main" xmlns="" id="{F2F426E1-B4F8-4042-A30E-8865A208F54B}"/>
              </a:ext>
            </a:extLst>
          </p:cNvPr>
          <p:cNvSpPr txBox="1"/>
          <p:nvPr/>
        </p:nvSpPr>
        <p:spPr>
          <a:xfrm>
            <a:off x="858063" y="7367732"/>
            <a:ext cx="16472184"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Cung cấp dược liệu quý phục vụ nhu cầu chữa bệnh và nâng cao sức khỏe cho con người.</a:t>
            </a:r>
            <a:endParaRPr lang="en-US" sz="4000">
              <a:latin typeface="Arial" panose="020B0604020202020204" pitchFamily="34" charset="0"/>
              <a:cs typeface="Arial" panose="020B0604020202020204" pitchFamily="34" charset="0"/>
            </a:endParaRPr>
          </a:p>
        </p:txBody>
      </p:sp>
      <p:pic>
        <p:nvPicPr>
          <p:cNvPr id="2050" name="Picture 2" descr="101 tên và hình ảnh các cây thuốc nam, tải miễn phí">
            <a:extLst>
              <a:ext uri="{FF2B5EF4-FFF2-40B4-BE49-F238E27FC236}">
                <a16:creationId xmlns:a16="http://schemas.microsoft.com/office/drawing/2014/main" xmlns="" id="{39B80F45-531C-9CC2-6C21-473CB16B1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007523"/>
            <a:ext cx="5743865" cy="4099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thuốc nam quý: Phân loại, điều chế và cách sử dụng trị bệnh cho hiệu  quả cao">
            <a:extLst>
              <a:ext uri="{FF2B5EF4-FFF2-40B4-BE49-F238E27FC236}">
                <a16:creationId xmlns:a16="http://schemas.microsoft.com/office/drawing/2014/main" xmlns="" id="{5BE7337D-CD2C-6FD1-3AB5-A36AF91AC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7822" y="3007523"/>
            <a:ext cx="5470848" cy="40993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70 cây thuốc nam theo quy định của Bộ Y tế (11/2014) (P2) | BvNTP">
            <a:extLst>
              <a:ext uri="{FF2B5EF4-FFF2-40B4-BE49-F238E27FC236}">
                <a16:creationId xmlns:a16="http://schemas.microsoft.com/office/drawing/2014/main" xmlns="" id="{1394B43B-FB20-C3C3-115D-47EE687EC7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1087" y="3007522"/>
            <a:ext cx="5463063" cy="409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13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randombar(horizontal)">
                                      <p:cBhvr>
                                        <p:cTn id="18" dur="500"/>
                                        <p:tgtEl>
                                          <p:spTgt spid="205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3C5ABBCF-B650-0A97-A36C-7E06F216D65F}"/>
              </a:ext>
            </a:extLst>
          </p:cNvPr>
          <p:cNvSpPr/>
          <p:nvPr/>
        </p:nvSpPr>
        <p:spPr>
          <a:xfrm>
            <a:off x="11506200" y="282712"/>
            <a:ext cx="6477000" cy="9721576"/>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2"/>
            <a:stretch>
              <a:fillRect/>
            </a:stretch>
          </a:blipFill>
        </p:spPr>
      </p:sp>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Rectangle: Rounded Corners 9">
            <a:extLst>
              <a:ext uri="{FF2B5EF4-FFF2-40B4-BE49-F238E27FC236}">
                <a16:creationId xmlns:a16="http://schemas.microsoft.com/office/drawing/2014/main" xmlns="" id="{6CE7D6AC-A740-E459-F460-6ED32003667E}"/>
              </a:ext>
            </a:extLst>
          </p:cNvPr>
          <p:cNvSpPr/>
          <p:nvPr/>
        </p:nvSpPr>
        <p:spPr>
          <a:xfrm>
            <a:off x="1600200" y="1576898"/>
            <a:ext cx="8458200" cy="1684556"/>
          </a:xfrm>
          <a:prstGeom prst="roundRect">
            <a:avLst>
              <a:gd name="adj" fmla="val 12500"/>
            </a:avLst>
          </a:prstGeom>
          <a:solidFill>
            <a:schemeClr val="bg1"/>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Đối tượng sản xuất lâm nghiệp </a:t>
            </a:r>
          </a:p>
        </p:txBody>
      </p:sp>
      <p:sp>
        <p:nvSpPr>
          <p:cNvPr id="16" name="Rectangle: Rounded Corners 15">
            <a:extLst>
              <a:ext uri="{FF2B5EF4-FFF2-40B4-BE49-F238E27FC236}">
                <a16:creationId xmlns:a16="http://schemas.microsoft.com/office/drawing/2014/main" xmlns="" id="{05442AB5-4B6E-E7F0-E465-1E7BC6EAE0C1}"/>
              </a:ext>
            </a:extLst>
          </p:cNvPr>
          <p:cNvSpPr/>
          <p:nvPr/>
        </p:nvSpPr>
        <p:spPr>
          <a:xfrm>
            <a:off x="1604962" y="4358198"/>
            <a:ext cx="8458200" cy="1684556"/>
          </a:xfrm>
          <a:prstGeom prst="roundRect">
            <a:avLst>
              <a:gd name="adj" fmla="val 12500"/>
            </a:avLst>
          </a:prstGeom>
          <a:solidFill>
            <a:schemeClr val="bg1"/>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Cây rừng có chu kì sống dài </a:t>
            </a:r>
          </a:p>
        </p:txBody>
      </p:sp>
      <p:sp>
        <p:nvSpPr>
          <p:cNvPr id="17" name="Rectangle: Rounded Corners 16">
            <a:extLst>
              <a:ext uri="{FF2B5EF4-FFF2-40B4-BE49-F238E27FC236}">
                <a16:creationId xmlns:a16="http://schemas.microsoft.com/office/drawing/2014/main" xmlns="" id="{C256B955-788B-2C89-B295-AB7BAEB03065}"/>
              </a:ext>
            </a:extLst>
          </p:cNvPr>
          <p:cNvSpPr/>
          <p:nvPr/>
        </p:nvSpPr>
        <p:spPr>
          <a:xfrm>
            <a:off x="1600200" y="7139498"/>
            <a:ext cx="8458200" cy="1684556"/>
          </a:xfrm>
          <a:prstGeom prst="roundRect">
            <a:avLst>
              <a:gd name="adj" fmla="val 12500"/>
            </a:avLst>
          </a:prstGeom>
          <a:solidFill>
            <a:schemeClr val="bg1"/>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Hàng chục năm </a:t>
            </a:r>
          </a:p>
        </p:txBody>
      </p:sp>
      <p:sp>
        <p:nvSpPr>
          <p:cNvPr id="18" name="Arrow: Down 17">
            <a:extLst>
              <a:ext uri="{FF2B5EF4-FFF2-40B4-BE49-F238E27FC236}">
                <a16:creationId xmlns:a16="http://schemas.microsoft.com/office/drawing/2014/main" xmlns="" id="{5DBE5872-A8A4-7CBD-B536-CBF2569A31C8}"/>
              </a:ext>
            </a:extLst>
          </p:cNvPr>
          <p:cNvSpPr/>
          <p:nvPr/>
        </p:nvSpPr>
        <p:spPr>
          <a:xfrm>
            <a:off x="5524500" y="3604354"/>
            <a:ext cx="609600" cy="5334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xmlns="" id="{43C90EC8-A8DA-6E68-BB88-34854725A445}"/>
              </a:ext>
            </a:extLst>
          </p:cNvPr>
          <p:cNvSpPr/>
          <p:nvPr/>
        </p:nvSpPr>
        <p:spPr>
          <a:xfrm>
            <a:off x="5524500" y="6324426"/>
            <a:ext cx="609600" cy="5334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71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Rectangle: Rounded Corners 6">
            <a:extLst>
              <a:ext uri="{FF2B5EF4-FFF2-40B4-BE49-F238E27FC236}">
                <a16:creationId xmlns:a16="http://schemas.microsoft.com/office/drawing/2014/main" xmlns="" id="{49355DAC-B120-2312-CE3C-AE0FC48CD46C}"/>
              </a:ext>
            </a:extLst>
          </p:cNvPr>
          <p:cNvSpPr/>
          <p:nvPr/>
        </p:nvSpPr>
        <p:spPr>
          <a:xfrm>
            <a:off x="4876800" y="876300"/>
            <a:ext cx="8534400" cy="1114217"/>
          </a:xfrm>
          <a:prstGeom prst="roundRect">
            <a:avLst/>
          </a:prstGeom>
          <a:solidFill>
            <a:srgbClr val="FFC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Một số chú ý </a:t>
            </a:r>
          </a:p>
        </p:txBody>
      </p:sp>
      <p:sp>
        <p:nvSpPr>
          <p:cNvPr id="8" name="Rectangle: Rounded Corners 7">
            <a:extLst>
              <a:ext uri="{FF2B5EF4-FFF2-40B4-BE49-F238E27FC236}">
                <a16:creationId xmlns:a16="http://schemas.microsoft.com/office/drawing/2014/main" xmlns="" id="{DFE98EF4-19F6-29B0-7470-ABE806B99B45}"/>
              </a:ext>
            </a:extLst>
          </p:cNvPr>
          <p:cNvSpPr/>
          <p:nvPr/>
        </p:nvSpPr>
        <p:spPr>
          <a:xfrm>
            <a:off x="540540" y="3624263"/>
            <a:ext cx="4209434" cy="5977240"/>
          </a:xfrm>
          <a:prstGeom prst="roundRect">
            <a:avLst>
              <a:gd name="adj" fmla="val 9103"/>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Lựa chọn đối tượng cây rừng phù hợp với thời gian giao rừng, cho thuê rừng.</a:t>
            </a:r>
            <a:endParaRPr lang="en-US" sz="3800">
              <a:solidFill>
                <a:schemeClr val="tx1"/>
              </a:solidFill>
            </a:endParaRPr>
          </a:p>
        </p:txBody>
      </p:sp>
      <p:sp>
        <p:nvSpPr>
          <p:cNvPr id="9" name="Rectangle: Rounded Corners 8">
            <a:extLst>
              <a:ext uri="{FF2B5EF4-FFF2-40B4-BE49-F238E27FC236}">
                <a16:creationId xmlns:a16="http://schemas.microsoft.com/office/drawing/2014/main" xmlns="" id="{CF25DC6B-F869-C71B-814B-E24789CD4EB1}"/>
              </a:ext>
            </a:extLst>
          </p:cNvPr>
          <p:cNvSpPr/>
          <p:nvPr/>
        </p:nvSpPr>
        <p:spPr>
          <a:xfrm>
            <a:off x="5109541" y="3624263"/>
            <a:ext cx="4209434" cy="5977240"/>
          </a:xfrm>
          <a:prstGeom prst="roundRect">
            <a:avLst>
              <a:gd name="adj" fmla="val 9103"/>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Lập kế hoạch sản xuất phù hợp với từng giai đoạn sinh trưởng, phát triển của cây rừng.</a:t>
            </a:r>
            <a:endParaRPr lang="en-US" sz="3800">
              <a:solidFill>
                <a:schemeClr val="tx1"/>
              </a:solidFill>
            </a:endParaRPr>
          </a:p>
        </p:txBody>
      </p:sp>
      <p:sp>
        <p:nvSpPr>
          <p:cNvPr id="11" name="Rectangle: Rounded Corners 10">
            <a:extLst>
              <a:ext uri="{FF2B5EF4-FFF2-40B4-BE49-F238E27FC236}">
                <a16:creationId xmlns:a16="http://schemas.microsoft.com/office/drawing/2014/main" xmlns="" id="{298C973D-34DD-DC32-DEDB-403DDBFB1178}"/>
              </a:ext>
            </a:extLst>
          </p:cNvPr>
          <p:cNvSpPr/>
          <p:nvPr/>
        </p:nvSpPr>
        <p:spPr>
          <a:xfrm>
            <a:off x="9678543" y="3619500"/>
            <a:ext cx="3829668" cy="5977240"/>
          </a:xfrm>
          <a:prstGeom prst="roundRect">
            <a:avLst>
              <a:gd name="adj" fmla="val 9103"/>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Trồng xen canh cây trồng ngắn ngày </a:t>
            </a:r>
            <a:r>
              <a:rPr lang="en-US" sz="3800">
                <a:solidFill>
                  <a:schemeClr val="tx1"/>
                </a:solidFill>
                <a:latin typeface="Arial" panose="020B0604020202020204" pitchFamily="34" charset="0"/>
                <a:cs typeface="Arial" panose="020B0604020202020204" pitchFamily="34" charset="0"/>
              </a:rPr>
              <a:t>dưới tán rừng để phát triển kinh tế. </a:t>
            </a:r>
          </a:p>
        </p:txBody>
      </p:sp>
      <p:sp>
        <p:nvSpPr>
          <p:cNvPr id="12" name="Rectangle: Rounded Corners 11">
            <a:extLst>
              <a:ext uri="{FF2B5EF4-FFF2-40B4-BE49-F238E27FC236}">
                <a16:creationId xmlns:a16="http://schemas.microsoft.com/office/drawing/2014/main" xmlns="" id="{64DB2C42-907B-4217-1263-80CB3339E7E9}"/>
              </a:ext>
            </a:extLst>
          </p:cNvPr>
          <p:cNvSpPr/>
          <p:nvPr/>
        </p:nvSpPr>
        <p:spPr>
          <a:xfrm>
            <a:off x="13936836" y="3619500"/>
            <a:ext cx="3829668" cy="5977240"/>
          </a:xfrm>
          <a:prstGeom prst="roundRect">
            <a:avLst>
              <a:gd name="adj" fmla="val 9103"/>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Thường xuyên chọn lọc, lai tạo để tạo được chất lượng rừng tốt. </a:t>
            </a:r>
          </a:p>
        </p:txBody>
      </p:sp>
      <p:cxnSp>
        <p:nvCxnSpPr>
          <p:cNvPr id="14" name="Straight Connector 13">
            <a:extLst>
              <a:ext uri="{FF2B5EF4-FFF2-40B4-BE49-F238E27FC236}">
                <a16:creationId xmlns:a16="http://schemas.microsoft.com/office/drawing/2014/main" xmlns="" id="{EE48ACAC-A0BD-4C63-5FEC-86C8F44BA429}"/>
              </a:ext>
            </a:extLst>
          </p:cNvPr>
          <p:cNvCxnSpPr>
            <a:stCxn id="7" idx="2"/>
            <a:endCxn id="8" idx="0"/>
          </p:cNvCxnSpPr>
          <p:nvPr/>
        </p:nvCxnSpPr>
        <p:spPr>
          <a:xfrm flipH="1">
            <a:off x="2645257" y="1990517"/>
            <a:ext cx="6498743" cy="16337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763F725-2CB9-A3F0-3446-27F436C746AD}"/>
              </a:ext>
            </a:extLst>
          </p:cNvPr>
          <p:cNvCxnSpPr>
            <a:cxnSpLocks/>
            <a:stCxn id="7" idx="2"/>
            <a:endCxn id="9" idx="0"/>
          </p:cNvCxnSpPr>
          <p:nvPr/>
        </p:nvCxnSpPr>
        <p:spPr>
          <a:xfrm flipH="1">
            <a:off x="7214258" y="1990517"/>
            <a:ext cx="1929742" cy="16337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BC943F5-D8EA-762F-E90F-B591A7FE3021}"/>
              </a:ext>
            </a:extLst>
          </p:cNvPr>
          <p:cNvCxnSpPr>
            <a:cxnSpLocks/>
            <a:stCxn id="7" idx="2"/>
            <a:endCxn id="11" idx="0"/>
          </p:cNvCxnSpPr>
          <p:nvPr/>
        </p:nvCxnSpPr>
        <p:spPr>
          <a:xfrm>
            <a:off x="9144000" y="1990517"/>
            <a:ext cx="2449377" cy="16289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51CE9A12-F7FA-F9CD-0293-00EB0876F692}"/>
              </a:ext>
            </a:extLst>
          </p:cNvPr>
          <p:cNvCxnSpPr>
            <a:cxnSpLocks/>
            <a:stCxn id="7" idx="2"/>
            <a:endCxn id="12" idx="0"/>
          </p:cNvCxnSpPr>
          <p:nvPr/>
        </p:nvCxnSpPr>
        <p:spPr>
          <a:xfrm>
            <a:off x="9144000" y="1990517"/>
            <a:ext cx="6707670" cy="16289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56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extBox 1">
            <a:extLst>
              <a:ext uri="{FF2B5EF4-FFF2-40B4-BE49-F238E27FC236}">
                <a16:creationId xmlns:a16="http://schemas.microsoft.com/office/drawing/2014/main" xmlns="" id="{E66BF34C-F6BB-0C9F-D23E-8D9D2574CA8F}"/>
              </a:ext>
            </a:extLst>
          </p:cNvPr>
          <p:cNvSpPr txBox="1"/>
          <p:nvPr/>
        </p:nvSpPr>
        <p:spPr>
          <a:xfrm>
            <a:off x="990600" y="548670"/>
            <a:ext cx="16306800" cy="784830"/>
          </a:xfrm>
          <a:prstGeom prst="rect">
            <a:avLst/>
          </a:prstGeom>
          <a:noFill/>
        </p:spPr>
        <p:txBody>
          <a:bodyPr wrap="square" rtlCol="0">
            <a:spAutoFit/>
          </a:bodyPr>
          <a:lstStyle/>
          <a:p>
            <a:pPr algn="ctr"/>
            <a:r>
              <a:rPr lang="en-US" sz="4500" b="1">
                <a:solidFill>
                  <a:srgbClr val="0070C0"/>
                </a:solidFill>
                <a:latin typeface="Arial" panose="020B0604020202020204" pitchFamily="34" charset="0"/>
                <a:cs typeface="Arial" panose="020B0604020202020204" pitchFamily="34" charset="0"/>
              </a:rPr>
              <a:t>Quan sát hình ảnh một số cây trồng có giá trị kinh tế</a:t>
            </a:r>
          </a:p>
        </p:txBody>
      </p:sp>
      <p:grpSp>
        <p:nvGrpSpPr>
          <p:cNvPr id="21" name="Group 20">
            <a:extLst>
              <a:ext uri="{FF2B5EF4-FFF2-40B4-BE49-F238E27FC236}">
                <a16:creationId xmlns:a16="http://schemas.microsoft.com/office/drawing/2014/main" xmlns="" id="{67D81C7B-513D-041A-44D3-9FD3F43021FD}"/>
              </a:ext>
            </a:extLst>
          </p:cNvPr>
          <p:cNvGrpSpPr/>
          <p:nvPr/>
        </p:nvGrpSpPr>
        <p:grpSpPr>
          <a:xfrm>
            <a:off x="304800" y="2171700"/>
            <a:ext cx="4699774" cy="7315200"/>
            <a:chOff x="304800" y="2446942"/>
            <a:chExt cx="4699774" cy="7315200"/>
          </a:xfrm>
        </p:grpSpPr>
        <p:pic>
          <p:nvPicPr>
            <p:cNvPr id="30722" name="Picture 2" descr="Đặc điểm, nguồn gốc và thực hư về cây trầm hương - GIẢI THOÁT HƯƠNG">
              <a:extLst>
                <a:ext uri="{FF2B5EF4-FFF2-40B4-BE49-F238E27FC236}">
                  <a16:creationId xmlns:a16="http://schemas.microsoft.com/office/drawing/2014/main" xmlns="" id="{37DB96B5-7D4C-C0DB-F186-131FF7AAD1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14" r="44701"/>
            <a:stretch/>
          </p:blipFill>
          <p:spPr bwMode="auto">
            <a:xfrm>
              <a:off x="304800" y="2446942"/>
              <a:ext cx="4699774" cy="7315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E0AC175-1EEA-E832-4D6D-88B441858CF1}"/>
                </a:ext>
              </a:extLst>
            </p:cNvPr>
            <p:cNvSpPr txBox="1"/>
            <p:nvPr/>
          </p:nvSpPr>
          <p:spPr>
            <a:xfrm>
              <a:off x="745499" y="9042742"/>
              <a:ext cx="3576021" cy="553998"/>
            </a:xfrm>
            <a:prstGeom prst="rect">
              <a:avLst/>
            </a:prstGeom>
            <a:solidFill>
              <a:schemeClr val="bg1"/>
            </a:solidFill>
          </p:spPr>
          <p:txBody>
            <a:bodyPr wrap="square" rtlCol="0">
              <a:spAutoFit/>
            </a:bodyPr>
            <a:lstStyle/>
            <a:p>
              <a:pPr algn="ctr"/>
              <a:r>
                <a:rPr lang="en-US" sz="3000" i="1">
                  <a:latin typeface="Arial" panose="020B0604020202020204" pitchFamily="34" charset="0"/>
                  <a:cs typeface="Arial" panose="020B0604020202020204" pitchFamily="34" charset="0"/>
                </a:rPr>
                <a:t>Cây trầm hương </a:t>
              </a:r>
            </a:p>
          </p:txBody>
        </p:sp>
      </p:grpSp>
      <p:grpSp>
        <p:nvGrpSpPr>
          <p:cNvPr id="20" name="Group 19">
            <a:extLst>
              <a:ext uri="{FF2B5EF4-FFF2-40B4-BE49-F238E27FC236}">
                <a16:creationId xmlns:a16="http://schemas.microsoft.com/office/drawing/2014/main" xmlns="" id="{251C0003-1F54-2DD2-C7E9-BADB9FD82B10}"/>
              </a:ext>
            </a:extLst>
          </p:cNvPr>
          <p:cNvGrpSpPr/>
          <p:nvPr/>
        </p:nvGrpSpPr>
        <p:grpSpPr>
          <a:xfrm>
            <a:off x="5120500" y="2171700"/>
            <a:ext cx="4221005" cy="7315200"/>
            <a:chOff x="5120500" y="2446942"/>
            <a:chExt cx="4221005" cy="7315200"/>
          </a:xfrm>
        </p:grpSpPr>
        <p:pic>
          <p:nvPicPr>
            <p:cNvPr id="30724" name="Picture 4" descr="ĐỊA CHỈ BÁN GIỐNG CÂY LIM XANH UY TÍN GIÁ RẺ">
              <a:extLst>
                <a:ext uri="{FF2B5EF4-FFF2-40B4-BE49-F238E27FC236}">
                  <a16:creationId xmlns:a16="http://schemas.microsoft.com/office/drawing/2014/main" xmlns="" id="{ECCB4BD1-BA39-CD92-4257-4951BE5B5B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753" r="17546"/>
            <a:stretch/>
          </p:blipFill>
          <p:spPr bwMode="auto">
            <a:xfrm>
              <a:off x="5120500" y="2446942"/>
              <a:ext cx="4221005" cy="7315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6549A6AC-588B-0515-9DE1-2D4D773529A8}"/>
                </a:ext>
              </a:extLst>
            </p:cNvPr>
            <p:cNvSpPr txBox="1"/>
            <p:nvPr/>
          </p:nvSpPr>
          <p:spPr>
            <a:xfrm>
              <a:off x="5445273" y="9042742"/>
              <a:ext cx="3576021" cy="553998"/>
            </a:xfrm>
            <a:prstGeom prst="rect">
              <a:avLst/>
            </a:prstGeom>
            <a:solidFill>
              <a:schemeClr val="bg1"/>
            </a:solidFill>
          </p:spPr>
          <p:txBody>
            <a:bodyPr wrap="square" rtlCol="0">
              <a:spAutoFit/>
            </a:bodyPr>
            <a:lstStyle/>
            <a:p>
              <a:pPr algn="ctr"/>
              <a:r>
                <a:rPr lang="en-US" sz="3000" i="1">
                  <a:latin typeface="Arial" panose="020B0604020202020204" pitchFamily="34" charset="0"/>
                  <a:cs typeface="Arial" panose="020B0604020202020204" pitchFamily="34" charset="0"/>
                </a:rPr>
                <a:t>Cây lim</a:t>
              </a:r>
            </a:p>
          </p:txBody>
        </p:sp>
      </p:grpSp>
      <p:grpSp>
        <p:nvGrpSpPr>
          <p:cNvPr id="19" name="Group 18">
            <a:extLst>
              <a:ext uri="{FF2B5EF4-FFF2-40B4-BE49-F238E27FC236}">
                <a16:creationId xmlns:a16="http://schemas.microsoft.com/office/drawing/2014/main" xmlns="" id="{65E4F3DF-DFA1-B4FF-DE29-224503E2BC94}"/>
              </a:ext>
            </a:extLst>
          </p:cNvPr>
          <p:cNvGrpSpPr/>
          <p:nvPr/>
        </p:nvGrpSpPr>
        <p:grpSpPr>
          <a:xfrm>
            <a:off x="9457431" y="2171700"/>
            <a:ext cx="3997640" cy="7315200"/>
            <a:chOff x="9457431" y="2446942"/>
            <a:chExt cx="3997640" cy="7315200"/>
          </a:xfrm>
        </p:grpSpPr>
        <p:pic>
          <p:nvPicPr>
            <p:cNvPr id="30726" name="Picture 6" descr="Tìm hiểu đặc điểm cafe Việt Nam - Cà phê nguyên chất">
              <a:extLst>
                <a:ext uri="{FF2B5EF4-FFF2-40B4-BE49-F238E27FC236}">
                  <a16:creationId xmlns:a16="http://schemas.microsoft.com/office/drawing/2014/main" xmlns="" id="{497C136A-0715-D5A5-E748-3F36B1F081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067" r="32500"/>
            <a:stretch/>
          </p:blipFill>
          <p:spPr bwMode="auto">
            <a:xfrm>
              <a:off x="9457431" y="2446942"/>
              <a:ext cx="399764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02A038F-5E0F-8A9F-B962-02815A240BB0}"/>
                </a:ext>
              </a:extLst>
            </p:cNvPr>
            <p:cNvSpPr txBox="1"/>
            <p:nvPr/>
          </p:nvSpPr>
          <p:spPr>
            <a:xfrm>
              <a:off x="9666278" y="8953500"/>
              <a:ext cx="3576021" cy="553998"/>
            </a:xfrm>
            <a:prstGeom prst="rect">
              <a:avLst/>
            </a:prstGeom>
            <a:solidFill>
              <a:schemeClr val="bg1"/>
            </a:solidFill>
          </p:spPr>
          <p:txBody>
            <a:bodyPr wrap="square" rtlCol="0">
              <a:spAutoFit/>
            </a:bodyPr>
            <a:lstStyle/>
            <a:p>
              <a:pPr algn="ctr"/>
              <a:r>
                <a:rPr lang="en-US" sz="3000" i="1">
                  <a:latin typeface="Arial" panose="020B0604020202020204" pitchFamily="34" charset="0"/>
                  <a:cs typeface="Arial" panose="020B0604020202020204" pitchFamily="34" charset="0"/>
                </a:rPr>
                <a:t>Cây cà phê</a:t>
              </a:r>
            </a:p>
          </p:txBody>
        </p:sp>
      </p:grpSp>
      <p:grpSp>
        <p:nvGrpSpPr>
          <p:cNvPr id="18" name="Group 17">
            <a:extLst>
              <a:ext uri="{FF2B5EF4-FFF2-40B4-BE49-F238E27FC236}">
                <a16:creationId xmlns:a16="http://schemas.microsoft.com/office/drawing/2014/main" xmlns="" id="{40EF2553-3DEF-5ECA-6070-7BCE67675202}"/>
              </a:ext>
            </a:extLst>
          </p:cNvPr>
          <p:cNvGrpSpPr/>
          <p:nvPr/>
        </p:nvGrpSpPr>
        <p:grpSpPr>
          <a:xfrm>
            <a:off x="13604334" y="2171700"/>
            <a:ext cx="3997640" cy="7315200"/>
            <a:chOff x="13604334" y="2446942"/>
            <a:chExt cx="3997640" cy="7315200"/>
          </a:xfrm>
        </p:grpSpPr>
        <p:pic>
          <p:nvPicPr>
            <p:cNvPr id="30728" name="Picture 8" descr="Kỹ thuật khai thác mủ cao su trong sản xuất nệm cao su thiên nhiên">
              <a:extLst>
                <a:ext uri="{FF2B5EF4-FFF2-40B4-BE49-F238E27FC236}">
                  <a16:creationId xmlns:a16="http://schemas.microsoft.com/office/drawing/2014/main" xmlns="" id="{D1FA22DF-28D5-7897-6758-AA0BC50BA60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384" r="14183"/>
            <a:stretch/>
          </p:blipFill>
          <p:spPr bwMode="auto">
            <a:xfrm>
              <a:off x="13604334" y="2446942"/>
              <a:ext cx="3997640" cy="7315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EA228F6-4AC9-DA7F-8224-5DE79280FE64}"/>
                </a:ext>
              </a:extLst>
            </p:cNvPr>
            <p:cNvSpPr txBox="1"/>
            <p:nvPr/>
          </p:nvSpPr>
          <p:spPr>
            <a:xfrm>
              <a:off x="13849154" y="8953500"/>
              <a:ext cx="3576021" cy="553998"/>
            </a:xfrm>
            <a:prstGeom prst="rect">
              <a:avLst/>
            </a:prstGeom>
            <a:solidFill>
              <a:schemeClr val="bg1"/>
            </a:solidFill>
          </p:spPr>
          <p:txBody>
            <a:bodyPr wrap="square" rtlCol="0">
              <a:spAutoFit/>
            </a:bodyPr>
            <a:lstStyle/>
            <a:p>
              <a:pPr algn="ctr"/>
              <a:r>
                <a:rPr lang="en-US" sz="3000" i="1">
                  <a:latin typeface="Arial" panose="020B0604020202020204" pitchFamily="34" charset="0"/>
                  <a:cs typeface="Arial" panose="020B0604020202020204" pitchFamily="34" charset="0"/>
                </a:rPr>
                <a:t>Cây cao su</a:t>
              </a:r>
            </a:p>
          </p:txBody>
        </p:sp>
      </p:grpSp>
    </p:spTree>
    <p:extLst>
      <p:ext uri="{BB962C8B-B14F-4D97-AF65-F5344CB8AC3E}">
        <p14:creationId xmlns:p14="http://schemas.microsoft.com/office/powerpoint/2010/main" val="260363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a:extLst>
              <a:ext uri="{FF2B5EF4-FFF2-40B4-BE49-F238E27FC236}">
                <a16:creationId xmlns:a16="http://schemas.microsoft.com/office/drawing/2014/main" xmlns="" id="{66E69CD5-06C3-B9FD-0B7D-608C9B1EBC42}"/>
              </a:ext>
            </a:extLst>
          </p:cNvPr>
          <p:cNvSpPr txBox="1"/>
          <p:nvPr/>
        </p:nvSpPr>
        <p:spPr>
          <a:xfrm>
            <a:off x="609600" y="495300"/>
            <a:ext cx="16999203"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mn-cs"/>
              </a:rPr>
              <a:t>2. Địa bàn rộng lớn, khó khăn về giao thông và cơ sở vật chất</a:t>
            </a:r>
            <a:endParaRPr kumimoji="0" lang="en-US" sz="4500" b="1" i="0" u="none" strike="noStrike" kern="1200" cap="none" spc="0" normalizeH="0" baseline="0" noProof="0">
              <a:ln>
                <a:noFill/>
              </a:ln>
              <a:solidFill>
                <a:srgbClr val="C00000"/>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xmlns="" id="{44DE34B2-3FF8-2414-0D1D-58056F087459}"/>
              </a:ext>
            </a:extLst>
          </p:cNvPr>
          <p:cNvGraphicFramePr>
            <a:graphicFrameLocks noGrp="1"/>
          </p:cNvGraphicFramePr>
          <p:nvPr>
            <p:extLst>
              <p:ext uri="{D42A27DB-BD31-4B8C-83A1-F6EECF244321}">
                <p14:modId xmlns:p14="http://schemas.microsoft.com/office/powerpoint/2010/main" val="4284234383"/>
              </p:ext>
            </p:extLst>
          </p:nvPr>
        </p:nvGraphicFramePr>
        <p:xfrm>
          <a:off x="304800" y="4846371"/>
          <a:ext cx="17678400" cy="5023325"/>
        </p:xfrm>
        <a:graphic>
          <a:graphicData uri="http://schemas.openxmlformats.org/drawingml/2006/table">
            <a:tbl>
              <a:tblPr bandRow="1"/>
              <a:tblGrid>
                <a:gridCol w="12801600">
                  <a:extLst>
                    <a:ext uri="{9D8B030D-6E8A-4147-A177-3AD203B41FA5}">
                      <a16:colId xmlns:a16="http://schemas.microsoft.com/office/drawing/2014/main" xmlns="" val="274777772"/>
                    </a:ext>
                  </a:extLst>
                </a:gridCol>
                <a:gridCol w="4876800">
                  <a:extLst>
                    <a:ext uri="{9D8B030D-6E8A-4147-A177-3AD203B41FA5}">
                      <a16:colId xmlns:a16="http://schemas.microsoft.com/office/drawing/2014/main" xmlns="" val="2222353113"/>
                    </a:ext>
                  </a:extLst>
                </a:gridCol>
              </a:tblGrid>
              <a:tr h="1010114">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Đặc trưng cơ bản của sản xuất lâm nghiệp</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Nội dung</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extLst>
                  <a:ext uri="{0D108BD9-81ED-4DB2-BD59-A6C34878D82A}">
                    <a16:rowId xmlns:a16="http://schemas.microsoft.com/office/drawing/2014/main" xmlns="" val="3155137961"/>
                  </a:ext>
                </a:extLst>
              </a:tr>
              <a:tr h="1010114">
                <a:tc>
                  <a:txBody>
                    <a:bodyPr/>
                    <a:lstStyle/>
                    <a:p>
                      <a:pPr marL="0" marR="0" algn="just">
                        <a:lnSpc>
                          <a:spcPct val="150000"/>
                        </a:lnSpc>
                        <a:spcBef>
                          <a:spcPts val="600"/>
                        </a:spcBef>
                        <a:spcAft>
                          <a:spcPts val="0"/>
                        </a:spcAft>
                      </a:pPr>
                      <a:r>
                        <a:rPr lang="vi-VN" sz="3600">
                          <a:solidFill>
                            <a:srgbClr val="000000"/>
                          </a:solidFill>
                          <a:effectLst/>
                          <a:latin typeface="+mn-lt"/>
                          <a:ea typeface="Calibri" panose="020F0502020204030204" pitchFamily="34" charset="0"/>
                        </a:rPr>
                        <a:t>Đối tượng là các cơ thể sống, có chu kì sinh trưởng dài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172646155"/>
                  </a:ext>
                </a:extLst>
              </a:tr>
              <a:tr h="98286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Địa bàn rộng lớn, khó khăn về giao thông và cơ sở vật chất.</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87048466"/>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và có nhiều lợi ích đặc thù.</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249816783"/>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01515329"/>
                  </a:ext>
                </a:extLst>
              </a:tr>
            </a:tbl>
          </a:graphicData>
        </a:graphic>
      </p:graphicFrame>
      <p:sp>
        <p:nvSpPr>
          <p:cNvPr id="15" name="TextBox 14">
            <a:extLst>
              <a:ext uri="{FF2B5EF4-FFF2-40B4-BE49-F238E27FC236}">
                <a16:creationId xmlns:a16="http://schemas.microsoft.com/office/drawing/2014/main" xmlns="" id="{DF872917-6F88-4E01-FEB8-A48CCAF363B8}"/>
              </a:ext>
            </a:extLst>
          </p:cNvPr>
          <p:cNvSpPr txBox="1"/>
          <p:nvPr/>
        </p:nvSpPr>
        <p:spPr>
          <a:xfrm>
            <a:off x="6027740" y="3939477"/>
            <a:ext cx="58674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PHIẾU HỌC TẬP SỐ 2</a:t>
            </a:r>
          </a:p>
        </p:txBody>
      </p:sp>
      <p:grpSp>
        <p:nvGrpSpPr>
          <p:cNvPr id="10" name="Group 9">
            <a:extLst>
              <a:ext uri="{FF2B5EF4-FFF2-40B4-BE49-F238E27FC236}">
                <a16:creationId xmlns:a16="http://schemas.microsoft.com/office/drawing/2014/main" xmlns="" id="{770C2B90-B020-8B4C-9739-5AC86AD6BFD5}"/>
              </a:ext>
            </a:extLst>
          </p:cNvPr>
          <p:cNvGrpSpPr/>
          <p:nvPr/>
        </p:nvGrpSpPr>
        <p:grpSpPr>
          <a:xfrm>
            <a:off x="549281" y="1409700"/>
            <a:ext cx="16824319" cy="2098244"/>
            <a:chOff x="4137284" y="4644815"/>
            <a:chExt cx="16824319" cy="2098244"/>
          </a:xfrm>
        </p:grpSpPr>
        <p:sp>
          <p:nvSpPr>
            <p:cNvPr id="16" name="TextBox 15">
              <a:extLst>
                <a:ext uri="{FF2B5EF4-FFF2-40B4-BE49-F238E27FC236}">
                  <a16:creationId xmlns:a16="http://schemas.microsoft.com/office/drawing/2014/main" xmlns="" id="{82625B22-E5E7-CDC4-5315-A95D070A049E}"/>
                </a:ext>
              </a:extLst>
            </p:cNvPr>
            <p:cNvSpPr txBox="1"/>
            <p:nvPr/>
          </p:nvSpPr>
          <p:spPr>
            <a:xfrm>
              <a:off x="4137284" y="4990848"/>
              <a:ext cx="16824319" cy="1752211"/>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Khai thác thông tin mục I</a:t>
              </a:r>
              <a:r>
                <a:rPr lang="en-US" sz="3800">
                  <a:latin typeface="Arial" panose="020B0604020202020204" pitchFamily="34" charset="0"/>
                  <a:cs typeface="Arial" panose="020B0604020202020204" pitchFamily="34" charset="0"/>
                </a:rPr>
                <a:t>I</a:t>
              </a:r>
              <a:r>
                <a:rPr lang="vi-VN" sz="3800">
                  <a:latin typeface="Arial" panose="020B0604020202020204" pitchFamily="34" charset="0"/>
                  <a:cs typeface="Arial" panose="020B0604020202020204" pitchFamily="34" charset="0"/>
                </a:rPr>
                <a:t>I.</a:t>
              </a:r>
              <a:r>
                <a:rPr lang="en-US" sz="3800">
                  <a:latin typeface="Arial" panose="020B0604020202020204" pitchFamily="34" charset="0"/>
                  <a:cs typeface="Arial" panose="020B0604020202020204" pitchFamily="34" charset="0"/>
                </a:rPr>
                <a:t>2</a:t>
              </a:r>
              <a:r>
                <a:rPr lang="vi-VN" sz="3800">
                  <a:latin typeface="Arial" panose="020B0604020202020204" pitchFamily="34" charset="0"/>
                  <a:cs typeface="Arial" panose="020B0604020202020204" pitchFamily="34" charset="0"/>
                </a:rPr>
                <a:t> SGK tr.10 và điền vào Phiếu học tập số 2: </a:t>
              </a:r>
              <a:r>
                <a:rPr lang="vi-VN" sz="3800" i="1">
                  <a:solidFill>
                    <a:srgbClr val="0070C0"/>
                  </a:solidFill>
                  <a:latin typeface="Arial" panose="020B0604020202020204" pitchFamily="34" charset="0"/>
                  <a:cs typeface="Arial" panose="020B0604020202020204" pitchFamily="34" charset="0"/>
                </a:rPr>
                <a:t>Đặc trưng cơ bản của sản xuất lâm nghiệp.</a:t>
              </a:r>
              <a:endParaRPr lang="en-US" sz="3800" i="1">
                <a:solidFill>
                  <a:srgbClr val="0070C0"/>
                </a:solidFill>
                <a:latin typeface="Arial" panose="020B0604020202020204" pitchFamily="34" charset="0"/>
                <a:cs typeface="Arial" panose="020B0604020202020204" pitchFamily="34" charset="0"/>
              </a:endParaRPr>
            </a:p>
          </p:txBody>
        </p:sp>
        <p:sp>
          <p:nvSpPr>
            <p:cNvPr id="17" name="Freeform 12">
              <a:extLst>
                <a:ext uri="{FF2B5EF4-FFF2-40B4-BE49-F238E27FC236}">
                  <a16:creationId xmlns:a16="http://schemas.microsoft.com/office/drawing/2014/main" xmlns="" id="{80DB31B2-F492-0AF0-5358-5016C9ED6C71}"/>
                </a:ext>
              </a:extLst>
            </p:cNvPr>
            <p:cNvSpPr/>
            <p:nvPr/>
          </p:nvSpPr>
          <p:spPr>
            <a:xfrm>
              <a:off x="4267200" y="4644815"/>
              <a:ext cx="1143000" cy="1341418"/>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77926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8" name="Group 7">
            <a:extLst>
              <a:ext uri="{FF2B5EF4-FFF2-40B4-BE49-F238E27FC236}">
                <a16:creationId xmlns:a16="http://schemas.microsoft.com/office/drawing/2014/main" xmlns="" id="{74AD64D7-4851-6684-7A88-18A42F88D8E6}"/>
              </a:ext>
            </a:extLst>
          </p:cNvPr>
          <p:cNvGrpSpPr/>
          <p:nvPr/>
        </p:nvGrpSpPr>
        <p:grpSpPr>
          <a:xfrm>
            <a:off x="261954" y="246572"/>
            <a:ext cx="9069379" cy="7563928"/>
            <a:chOff x="462579" y="495300"/>
            <a:chExt cx="9069379" cy="7563928"/>
          </a:xfrm>
        </p:grpSpPr>
        <p:pic>
          <p:nvPicPr>
            <p:cNvPr id="31746" name="Picture 2" descr="Thôn Đài Van (Vân Đồn): Cần lắm một con đường - Báo Quảng Ninh điện tử">
              <a:extLst>
                <a:ext uri="{FF2B5EF4-FFF2-40B4-BE49-F238E27FC236}">
                  <a16:creationId xmlns:a16="http://schemas.microsoft.com/office/drawing/2014/main" xmlns="" id="{5D6AB927-C428-8482-E385-F2485F01B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79" y="495300"/>
              <a:ext cx="9069379" cy="6019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E577EAE-1979-30A7-BC14-4533F9CDA64E}"/>
                </a:ext>
              </a:extLst>
            </p:cNvPr>
            <p:cNvSpPr txBox="1"/>
            <p:nvPr/>
          </p:nvSpPr>
          <p:spPr>
            <a:xfrm>
              <a:off x="1219200" y="6667500"/>
              <a:ext cx="7086600" cy="1391728"/>
            </a:xfrm>
            <a:prstGeom prst="rect">
              <a:avLst/>
            </a:prstGeom>
            <a:noFill/>
          </p:spPr>
          <p:txBody>
            <a:bodyPr wrap="square" rtlCol="0">
              <a:spAutoFit/>
            </a:bodyPr>
            <a:lstStyle/>
            <a:p>
              <a:pPr algn="ctr">
                <a:lnSpc>
                  <a:spcPct val="150000"/>
                </a:lnSpc>
              </a:pPr>
              <a:r>
                <a:rPr lang="en-US" sz="3000" i="1">
                  <a:solidFill>
                    <a:srgbClr val="0070C0"/>
                  </a:solidFill>
                  <a:latin typeface="Arial" panose="020B0604020202020204" pitchFamily="34" charset="0"/>
                  <a:cs typeface="Arial" panose="020B0604020202020204" pitchFamily="34" charset="0"/>
                </a:rPr>
                <a:t>Đường xá chưa hoàn thiện gây nhiều khó khăn trong việc di chuyển </a:t>
              </a:r>
            </a:p>
          </p:txBody>
        </p:sp>
      </p:grpSp>
      <p:grpSp>
        <p:nvGrpSpPr>
          <p:cNvPr id="11" name="Group 10">
            <a:extLst>
              <a:ext uri="{FF2B5EF4-FFF2-40B4-BE49-F238E27FC236}">
                <a16:creationId xmlns:a16="http://schemas.microsoft.com/office/drawing/2014/main" xmlns="" id="{D0E5BBF1-BA5F-6418-0D24-C6D9F68B4534}"/>
              </a:ext>
            </a:extLst>
          </p:cNvPr>
          <p:cNvGrpSpPr/>
          <p:nvPr/>
        </p:nvGrpSpPr>
        <p:grpSpPr>
          <a:xfrm>
            <a:off x="9555274" y="2933700"/>
            <a:ext cx="8442197" cy="7097203"/>
            <a:chOff x="9555274" y="2989772"/>
            <a:chExt cx="8442197" cy="7097203"/>
          </a:xfrm>
        </p:grpSpPr>
        <p:pic>
          <p:nvPicPr>
            <p:cNvPr id="31748" name="Picture 4" descr="Trồng rừng tập trung đạt 90% kế hoạch">
              <a:extLst>
                <a:ext uri="{FF2B5EF4-FFF2-40B4-BE49-F238E27FC236}">
                  <a16:creationId xmlns:a16="http://schemas.microsoft.com/office/drawing/2014/main" xmlns="" id="{0EFE7122-EB25-9953-FB3D-ED1F378F7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5274" y="4610100"/>
              <a:ext cx="8442197" cy="54768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7B6D71D-6F93-32EE-0B54-90B4F122D488}"/>
                </a:ext>
              </a:extLst>
            </p:cNvPr>
            <p:cNvSpPr txBox="1"/>
            <p:nvPr/>
          </p:nvSpPr>
          <p:spPr>
            <a:xfrm>
              <a:off x="10022287" y="2989772"/>
              <a:ext cx="7086600" cy="1391728"/>
            </a:xfrm>
            <a:prstGeom prst="rect">
              <a:avLst/>
            </a:prstGeom>
            <a:noFill/>
          </p:spPr>
          <p:txBody>
            <a:bodyPr wrap="square" rtlCol="0">
              <a:spAutoFit/>
            </a:bodyPr>
            <a:lstStyle/>
            <a:p>
              <a:pPr algn="ctr">
                <a:lnSpc>
                  <a:spcPct val="150000"/>
                </a:lnSpc>
              </a:pPr>
              <a:r>
                <a:rPr lang="en-US" sz="3000" i="1">
                  <a:solidFill>
                    <a:srgbClr val="0070C0"/>
                  </a:solidFill>
                  <a:latin typeface="Arial" panose="020B0604020202020204" pitchFamily="34" charset="0"/>
                  <a:cs typeface="Arial" panose="020B0604020202020204" pitchFamily="34" charset="0"/>
                </a:rPr>
                <a:t>Phương pháp phát triển ngành lâm nghiệp chưa có sự đồng bộ </a:t>
              </a:r>
            </a:p>
          </p:txBody>
        </p:sp>
      </p:grpSp>
    </p:spTree>
    <p:extLst>
      <p:ext uri="{BB962C8B-B14F-4D97-AF65-F5344CB8AC3E}">
        <p14:creationId xmlns:p14="http://schemas.microsoft.com/office/powerpoint/2010/main" val="278689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 name="Group 1">
            <a:extLst>
              <a:ext uri="{FF2B5EF4-FFF2-40B4-BE49-F238E27FC236}">
                <a16:creationId xmlns:a16="http://schemas.microsoft.com/office/drawing/2014/main" xmlns="" id="{914CA8BB-AD11-76FE-3DB9-E82F22B23D41}"/>
              </a:ext>
            </a:extLst>
          </p:cNvPr>
          <p:cNvGrpSpPr/>
          <p:nvPr/>
        </p:nvGrpSpPr>
        <p:grpSpPr>
          <a:xfrm>
            <a:off x="2209800" y="1119462"/>
            <a:ext cx="13868400" cy="8822408"/>
            <a:chOff x="2133600" y="952500"/>
            <a:chExt cx="13868400" cy="8822408"/>
          </a:xfrm>
        </p:grpSpPr>
        <p:pic>
          <p:nvPicPr>
            <p:cNvPr id="33794" name="Picture 2" descr="Thách thức của biến đổi khí hậu đối với tài nguyên rừng">
              <a:extLst>
                <a:ext uri="{FF2B5EF4-FFF2-40B4-BE49-F238E27FC236}">
                  <a16:creationId xmlns:a16="http://schemas.microsoft.com/office/drawing/2014/main" xmlns="" id="{72F99B91-A553-DF0C-5FF7-FE780B27D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952500"/>
              <a:ext cx="13868400" cy="72809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7B6D71D-6F93-32EE-0B54-90B4F122D488}"/>
                </a:ext>
              </a:extLst>
            </p:cNvPr>
            <p:cNvSpPr txBox="1"/>
            <p:nvPr/>
          </p:nvSpPr>
          <p:spPr>
            <a:xfrm>
              <a:off x="3524250" y="8383180"/>
              <a:ext cx="11239500" cy="1391728"/>
            </a:xfrm>
            <a:prstGeom prst="rect">
              <a:avLst/>
            </a:prstGeom>
            <a:noFill/>
          </p:spPr>
          <p:txBody>
            <a:bodyPr wrap="square" rtlCol="0">
              <a:spAutoFit/>
            </a:bodyPr>
            <a:lstStyle/>
            <a:p>
              <a:pPr algn="ctr">
                <a:lnSpc>
                  <a:spcPct val="150000"/>
                </a:lnSpc>
              </a:pPr>
              <a:r>
                <a:rPr lang="en-US" sz="3000" i="1">
                  <a:solidFill>
                    <a:srgbClr val="0070C0"/>
                  </a:solidFill>
                  <a:latin typeface="Arial" panose="020B0604020202020204" pitchFamily="34" charset="0"/>
                  <a:cs typeface="Arial" panose="020B0604020202020204" pitchFamily="34" charset="0"/>
                </a:rPr>
                <a:t>Thách thức của vấn đề biến đổi khí hậu ảnh hưởng đến phát triển ngành lâm nghiệp </a:t>
              </a:r>
            </a:p>
          </p:txBody>
        </p:sp>
      </p:grpSp>
    </p:spTree>
    <p:extLst>
      <p:ext uri="{BB962C8B-B14F-4D97-AF65-F5344CB8AC3E}">
        <p14:creationId xmlns:p14="http://schemas.microsoft.com/office/powerpoint/2010/main" val="68225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Rectangle 6">
            <a:extLst>
              <a:ext uri="{FF2B5EF4-FFF2-40B4-BE49-F238E27FC236}">
                <a16:creationId xmlns:a16="http://schemas.microsoft.com/office/drawing/2014/main" xmlns="" id="{5B55E2E6-394B-DF62-4642-BBBFAC0E8CC1}"/>
              </a:ext>
            </a:extLst>
          </p:cNvPr>
          <p:cNvSpPr/>
          <p:nvPr/>
        </p:nvSpPr>
        <p:spPr>
          <a:xfrm>
            <a:off x="1485900" y="690260"/>
            <a:ext cx="15316200" cy="9906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Một số lưu ý đặt ra trong quá trình phát triển </a:t>
            </a:r>
          </a:p>
        </p:txBody>
      </p:sp>
      <p:sp>
        <p:nvSpPr>
          <p:cNvPr id="10" name="Arrow: Right 9">
            <a:extLst>
              <a:ext uri="{FF2B5EF4-FFF2-40B4-BE49-F238E27FC236}">
                <a16:creationId xmlns:a16="http://schemas.microsoft.com/office/drawing/2014/main" xmlns="" id="{79F7FC13-407F-03F0-0C78-3D212662D4DC}"/>
              </a:ext>
            </a:extLst>
          </p:cNvPr>
          <p:cNvSpPr/>
          <p:nvPr/>
        </p:nvSpPr>
        <p:spPr>
          <a:xfrm>
            <a:off x="8351450" y="3924300"/>
            <a:ext cx="1524000" cy="5334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A3C2597F-CC75-0903-4195-64F6B4A62AF4}"/>
              </a:ext>
            </a:extLst>
          </p:cNvPr>
          <p:cNvSpPr/>
          <p:nvPr/>
        </p:nvSpPr>
        <p:spPr>
          <a:xfrm>
            <a:off x="10287000" y="2705100"/>
            <a:ext cx="6896100" cy="2971800"/>
          </a:xfrm>
          <a:prstGeom prst="round2Diag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Xây dựng nền lâm nghiệp xã hội với sự tham gia tích cực của mọi thành phần kinh tế.</a:t>
            </a:r>
          </a:p>
        </p:txBody>
      </p:sp>
      <p:grpSp>
        <p:nvGrpSpPr>
          <p:cNvPr id="13" name="Group 12">
            <a:extLst>
              <a:ext uri="{FF2B5EF4-FFF2-40B4-BE49-F238E27FC236}">
                <a16:creationId xmlns:a16="http://schemas.microsoft.com/office/drawing/2014/main" xmlns="" id="{B125C68D-D602-9CD9-A7D9-438105BC4F23}"/>
              </a:ext>
            </a:extLst>
          </p:cNvPr>
          <p:cNvGrpSpPr/>
          <p:nvPr/>
        </p:nvGrpSpPr>
        <p:grpSpPr>
          <a:xfrm>
            <a:off x="304800" y="2705100"/>
            <a:ext cx="7606526" cy="2971800"/>
            <a:chOff x="304800" y="2705100"/>
            <a:chExt cx="7606526" cy="2971800"/>
          </a:xfrm>
        </p:grpSpPr>
        <p:sp>
          <p:nvSpPr>
            <p:cNvPr id="8" name="Rectangle: Diagonal Corners Rounded 7">
              <a:extLst>
                <a:ext uri="{FF2B5EF4-FFF2-40B4-BE49-F238E27FC236}">
                  <a16:creationId xmlns:a16="http://schemas.microsoft.com/office/drawing/2014/main" xmlns="" id="{6A18754D-DA52-FFD8-7C8E-5D1824C7BF42}"/>
                </a:ext>
              </a:extLst>
            </p:cNvPr>
            <p:cNvSpPr/>
            <p:nvPr/>
          </p:nvSpPr>
          <p:spPr>
            <a:xfrm>
              <a:off x="1015226" y="2705100"/>
              <a:ext cx="6896100" cy="2971800"/>
            </a:xfrm>
            <a:prstGeom prst="round2Diag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Thực hiện việc giao đất, giao rừng cho hộ gia đình, cá nhân,…</a:t>
              </a:r>
            </a:p>
          </p:txBody>
        </p:sp>
        <p:sp>
          <p:nvSpPr>
            <p:cNvPr id="12" name="Oval 11">
              <a:extLst>
                <a:ext uri="{FF2B5EF4-FFF2-40B4-BE49-F238E27FC236}">
                  <a16:creationId xmlns:a16="http://schemas.microsoft.com/office/drawing/2014/main" xmlns="" id="{481D7C45-E8BA-859E-2AB8-84C47BA80F26}"/>
                </a:ext>
              </a:extLst>
            </p:cNvPr>
            <p:cNvSpPr/>
            <p:nvPr/>
          </p:nvSpPr>
          <p:spPr>
            <a:xfrm>
              <a:off x="304800" y="3828853"/>
              <a:ext cx="400247" cy="400247"/>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rrow: Right 13">
            <a:extLst>
              <a:ext uri="{FF2B5EF4-FFF2-40B4-BE49-F238E27FC236}">
                <a16:creationId xmlns:a16="http://schemas.microsoft.com/office/drawing/2014/main" xmlns="" id="{8EB1F0C3-E5B1-F9F0-A22B-BE91F508E168}"/>
              </a:ext>
            </a:extLst>
          </p:cNvPr>
          <p:cNvSpPr/>
          <p:nvPr/>
        </p:nvSpPr>
        <p:spPr>
          <a:xfrm>
            <a:off x="8351450" y="7653640"/>
            <a:ext cx="1524000" cy="5334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xmlns="" id="{F3750354-B8DA-100C-B448-4927B19357BD}"/>
              </a:ext>
            </a:extLst>
          </p:cNvPr>
          <p:cNvSpPr/>
          <p:nvPr/>
        </p:nvSpPr>
        <p:spPr>
          <a:xfrm>
            <a:off x="10287000" y="6434440"/>
            <a:ext cx="6896100" cy="2971800"/>
          </a:xfrm>
          <a:prstGeom prst="round2Diag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Quy hoạch , bố trí hình thức sản xuất lâm nghiệp phù hợp với từng khu vực.</a:t>
            </a:r>
          </a:p>
        </p:txBody>
      </p:sp>
      <p:grpSp>
        <p:nvGrpSpPr>
          <p:cNvPr id="16" name="Group 15">
            <a:extLst>
              <a:ext uri="{FF2B5EF4-FFF2-40B4-BE49-F238E27FC236}">
                <a16:creationId xmlns:a16="http://schemas.microsoft.com/office/drawing/2014/main" xmlns="" id="{E3211D29-5827-F1E5-765F-E4D445E61EB6}"/>
              </a:ext>
            </a:extLst>
          </p:cNvPr>
          <p:cNvGrpSpPr/>
          <p:nvPr/>
        </p:nvGrpSpPr>
        <p:grpSpPr>
          <a:xfrm>
            <a:off x="304800" y="6434440"/>
            <a:ext cx="7606526" cy="2971800"/>
            <a:chOff x="304800" y="2705100"/>
            <a:chExt cx="7606526" cy="2971800"/>
          </a:xfrm>
        </p:grpSpPr>
        <p:sp>
          <p:nvSpPr>
            <p:cNvPr id="17" name="Rectangle: Diagonal Corners Rounded 16">
              <a:extLst>
                <a:ext uri="{FF2B5EF4-FFF2-40B4-BE49-F238E27FC236}">
                  <a16:creationId xmlns:a16="http://schemas.microsoft.com/office/drawing/2014/main" xmlns="" id="{538F02D6-E1AA-FAE0-54AA-326973FF6237}"/>
                </a:ext>
              </a:extLst>
            </p:cNvPr>
            <p:cNvSpPr/>
            <p:nvPr/>
          </p:nvSpPr>
          <p:spPr>
            <a:xfrm>
              <a:off x="1015226" y="2705100"/>
              <a:ext cx="6896100" cy="2971800"/>
            </a:xfrm>
            <a:prstGeom prst="round2Diag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Tiến hành điều tra, theo dõi diễn biến về khí hậu, nguồn tài nguyên. </a:t>
              </a:r>
            </a:p>
          </p:txBody>
        </p:sp>
        <p:sp>
          <p:nvSpPr>
            <p:cNvPr id="18" name="Oval 17">
              <a:extLst>
                <a:ext uri="{FF2B5EF4-FFF2-40B4-BE49-F238E27FC236}">
                  <a16:creationId xmlns:a16="http://schemas.microsoft.com/office/drawing/2014/main" xmlns="" id="{9A78B1F1-BB33-B7C1-FCA2-DB6E8EBDBAB0}"/>
                </a:ext>
              </a:extLst>
            </p:cNvPr>
            <p:cNvSpPr/>
            <p:nvPr/>
          </p:nvSpPr>
          <p:spPr>
            <a:xfrm>
              <a:off x="304800" y="3828853"/>
              <a:ext cx="400247" cy="400247"/>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700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Rectangle 6">
            <a:extLst>
              <a:ext uri="{FF2B5EF4-FFF2-40B4-BE49-F238E27FC236}">
                <a16:creationId xmlns:a16="http://schemas.microsoft.com/office/drawing/2014/main" xmlns="" id="{5B55E2E6-394B-DF62-4642-BBBFAC0E8CC1}"/>
              </a:ext>
            </a:extLst>
          </p:cNvPr>
          <p:cNvSpPr/>
          <p:nvPr/>
        </p:nvSpPr>
        <p:spPr>
          <a:xfrm>
            <a:off x="1485900" y="690260"/>
            <a:ext cx="15316200" cy="9906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Một số lưu ý đặt ra trong quá trình phát triển </a:t>
            </a:r>
          </a:p>
        </p:txBody>
      </p:sp>
      <p:sp>
        <p:nvSpPr>
          <p:cNvPr id="10" name="Arrow: Right 9">
            <a:extLst>
              <a:ext uri="{FF2B5EF4-FFF2-40B4-BE49-F238E27FC236}">
                <a16:creationId xmlns:a16="http://schemas.microsoft.com/office/drawing/2014/main" xmlns="" id="{79F7FC13-407F-03F0-0C78-3D212662D4DC}"/>
              </a:ext>
            </a:extLst>
          </p:cNvPr>
          <p:cNvSpPr/>
          <p:nvPr/>
        </p:nvSpPr>
        <p:spPr>
          <a:xfrm>
            <a:off x="8351450" y="3924300"/>
            <a:ext cx="1524000" cy="5334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A3C2597F-CC75-0903-4195-64F6B4A62AF4}"/>
              </a:ext>
            </a:extLst>
          </p:cNvPr>
          <p:cNvSpPr/>
          <p:nvPr/>
        </p:nvSpPr>
        <p:spPr>
          <a:xfrm>
            <a:off x="10287000" y="2705100"/>
            <a:ext cx="6896100" cy="3352800"/>
          </a:xfrm>
          <a:prstGeom prst="round2Diag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Có được phương hướng phát triển toàn diện cho từng vùng. </a:t>
            </a:r>
          </a:p>
        </p:txBody>
      </p:sp>
      <p:grpSp>
        <p:nvGrpSpPr>
          <p:cNvPr id="13" name="Group 12">
            <a:extLst>
              <a:ext uri="{FF2B5EF4-FFF2-40B4-BE49-F238E27FC236}">
                <a16:creationId xmlns:a16="http://schemas.microsoft.com/office/drawing/2014/main" xmlns="" id="{B125C68D-D602-9CD9-A7D9-438105BC4F23}"/>
              </a:ext>
            </a:extLst>
          </p:cNvPr>
          <p:cNvGrpSpPr/>
          <p:nvPr/>
        </p:nvGrpSpPr>
        <p:grpSpPr>
          <a:xfrm>
            <a:off x="304800" y="2705100"/>
            <a:ext cx="7606526" cy="3352800"/>
            <a:chOff x="304800" y="2705100"/>
            <a:chExt cx="7606526" cy="3352800"/>
          </a:xfrm>
        </p:grpSpPr>
        <p:sp>
          <p:nvSpPr>
            <p:cNvPr id="8" name="Rectangle: Diagonal Corners Rounded 7">
              <a:extLst>
                <a:ext uri="{FF2B5EF4-FFF2-40B4-BE49-F238E27FC236}">
                  <a16:creationId xmlns:a16="http://schemas.microsoft.com/office/drawing/2014/main" xmlns="" id="{6A18754D-DA52-FFD8-7C8E-5D1824C7BF42}"/>
                </a:ext>
              </a:extLst>
            </p:cNvPr>
            <p:cNvSpPr/>
            <p:nvPr/>
          </p:nvSpPr>
          <p:spPr>
            <a:xfrm>
              <a:off x="1015226" y="2705100"/>
              <a:ext cx="6896100" cy="3352800"/>
            </a:xfrm>
            <a:prstGeom prst="round2DiagRect">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Xây dựng phương hướng sản xuất kinh doanh, cơ sở vật chất, kĩ thuật phù hợp </a:t>
              </a:r>
              <a:r>
                <a:rPr lang="en-US" sz="3600">
                  <a:solidFill>
                    <a:schemeClr val="tx1"/>
                  </a:solidFill>
                  <a:latin typeface="Arial" panose="020B0604020202020204" pitchFamily="34" charset="0"/>
                  <a:cs typeface="Arial" panose="020B0604020202020204" pitchFamily="34" charset="0"/>
                </a:rPr>
                <a:t>với đặc điểm của từng vùng. </a:t>
              </a:r>
            </a:p>
          </p:txBody>
        </p:sp>
        <p:sp>
          <p:nvSpPr>
            <p:cNvPr id="12" name="Oval 11">
              <a:extLst>
                <a:ext uri="{FF2B5EF4-FFF2-40B4-BE49-F238E27FC236}">
                  <a16:creationId xmlns:a16="http://schemas.microsoft.com/office/drawing/2014/main" xmlns="" id="{481D7C45-E8BA-859E-2AB8-84C47BA80F26}"/>
                </a:ext>
              </a:extLst>
            </p:cNvPr>
            <p:cNvSpPr/>
            <p:nvPr/>
          </p:nvSpPr>
          <p:spPr>
            <a:xfrm>
              <a:off x="304800" y="4209853"/>
              <a:ext cx="400247" cy="400247"/>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096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a:extLst>
              <a:ext uri="{FF2B5EF4-FFF2-40B4-BE49-F238E27FC236}">
                <a16:creationId xmlns:a16="http://schemas.microsoft.com/office/drawing/2014/main" xmlns="" id="{66E69CD5-06C3-B9FD-0B7D-608C9B1EBC42}"/>
              </a:ext>
            </a:extLst>
          </p:cNvPr>
          <p:cNvSpPr txBox="1"/>
          <p:nvPr/>
        </p:nvSpPr>
        <p:spPr>
          <a:xfrm>
            <a:off x="609600" y="495300"/>
            <a:ext cx="16999203"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mn-cs"/>
              </a:rPr>
              <a:t>3. Ngành sản xuất đa dạng và có nhiều lợi ích đặc thù</a:t>
            </a:r>
            <a:endParaRPr kumimoji="0" lang="en-US" sz="4500" b="1" i="0" u="none" strike="noStrike" kern="1200" cap="none" spc="0" normalizeH="0" baseline="0" noProof="0">
              <a:ln>
                <a:noFill/>
              </a:ln>
              <a:solidFill>
                <a:srgbClr val="C00000"/>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xmlns="" id="{44DE34B2-3FF8-2414-0D1D-58056F087459}"/>
              </a:ext>
            </a:extLst>
          </p:cNvPr>
          <p:cNvGraphicFramePr>
            <a:graphicFrameLocks noGrp="1"/>
          </p:cNvGraphicFramePr>
          <p:nvPr/>
        </p:nvGraphicFramePr>
        <p:xfrm>
          <a:off x="304800" y="4846371"/>
          <a:ext cx="17678400" cy="5023325"/>
        </p:xfrm>
        <a:graphic>
          <a:graphicData uri="http://schemas.openxmlformats.org/drawingml/2006/table">
            <a:tbl>
              <a:tblPr bandRow="1"/>
              <a:tblGrid>
                <a:gridCol w="12801600">
                  <a:extLst>
                    <a:ext uri="{9D8B030D-6E8A-4147-A177-3AD203B41FA5}">
                      <a16:colId xmlns:a16="http://schemas.microsoft.com/office/drawing/2014/main" xmlns="" val="274777772"/>
                    </a:ext>
                  </a:extLst>
                </a:gridCol>
                <a:gridCol w="4876800">
                  <a:extLst>
                    <a:ext uri="{9D8B030D-6E8A-4147-A177-3AD203B41FA5}">
                      <a16:colId xmlns:a16="http://schemas.microsoft.com/office/drawing/2014/main" xmlns="" val="2222353113"/>
                    </a:ext>
                  </a:extLst>
                </a:gridCol>
              </a:tblGrid>
              <a:tr h="1010114">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Đặc trưng cơ bản của sản xuất lâm nghiệp</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Nội dung</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extLst>
                  <a:ext uri="{0D108BD9-81ED-4DB2-BD59-A6C34878D82A}">
                    <a16:rowId xmlns:a16="http://schemas.microsoft.com/office/drawing/2014/main" xmlns="" val="3155137961"/>
                  </a:ext>
                </a:extLst>
              </a:tr>
              <a:tr h="1010114">
                <a:tc>
                  <a:txBody>
                    <a:bodyPr/>
                    <a:lstStyle/>
                    <a:p>
                      <a:pPr marL="0" marR="0" algn="just">
                        <a:lnSpc>
                          <a:spcPct val="150000"/>
                        </a:lnSpc>
                        <a:spcBef>
                          <a:spcPts val="600"/>
                        </a:spcBef>
                        <a:spcAft>
                          <a:spcPts val="0"/>
                        </a:spcAft>
                      </a:pPr>
                      <a:r>
                        <a:rPr lang="vi-VN" sz="3600">
                          <a:solidFill>
                            <a:srgbClr val="000000"/>
                          </a:solidFill>
                          <a:effectLst/>
                          <a:latin typeface="+mn-lt"/>
                          <a:ea typeface="Calibri" panose="020F0502020204030204" pitchFamily="34" charset="0"/>
                        </a:rPr>
                        <a:t>Đối tượng là các cơ thể sống, có chu kì sinh trưởng dài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172646155"/>
                  </a:ext>
                </a:extLst>
              </a:tr>
              <a:tr h="98286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Địa bàn rộng lớn, khó khăn về giao thông và cơ sở vật chất.</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87048466"/>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và có nhiều lợi ích đặc thù.</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249816783"/>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01515329"/>
                  </a:ext>
                </a:extLst>
              </a:tr>
            </a:tbl>
          </a:graphicData>
        </a:graphic>
      </p:graphicFrame>
      <p:sp>
        <p:nvSpPr>
          <p:cNvPr id="15" name="TextBox 14">
            <a:extLst>
              <a:ext uri="{FF2B5EF4-FFF2-40B4-BE49-F238E27FC236}">
                <a16:creationId xmlns:a16="http://schemas.microsoft.com/office/drawing/2014/main" xmlns="" id="{DF872917-6F88-4E01-FEB8-A48CCAF363B8}"/>
              </a:ext>
            </a:extLst>
          </p:cNvPr>
          <p:cNvSpPr txBox="1"/>
          <p:nvPr/>
        </p:nvSpPr>
        <p:spPr>
          <a:xfrm>
            <a:off x="6027740" y="3939477"/>
            <a:ext cx="58674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PHIẾU HỌC TẬP SỐ 2</a:t>
            </a:r>
          </a:p>
        </p:txBody>
      </p:sp>
      <p:grpSp>
        <p:nvGrpSpPr>
          <p:cNvPr id="10" name="Group 9">
            <a:extLst>
              <a:ext uri="{FF2B5EF4-FFF2-40B4-BE49-F238E27FC236}">
                <a16:creationId xmlns:a16="http://schemas.microsoft.com/office/drawing/2014/main" xmlns="" id="{770C2B90-B020-8B4C-9739-5AC86AD6BFD5}"/>
              </a:ext>
            </a:extLst>
          </p:cNvPr>
          <p:cNvGrpSpPr/>
          <p:nvPr/>
        </p:nvGrpSpPr>
        <p:grpSpPr>
          <a:xfrm>
            <a:off x="549281" y="1409700"/>
            <a:ext cx="16824319" cy="2098244"/>
            <a:chOff x="4137284" y="4644815"/>
            <a:chExt cx="16824319" cy="2098244"/>
          </a:xfrm>
        </p:grpSpPr>
        <p:sp>
          <p:nvSpPr>
            <p:cNvPr id="16" name="TextBox 15">
              <a:extLst>
                <a:ext uri="{FF2B5EF4-FFF2-40B4-BE49-F238E27FC236}">
                  <a16:creationId xmlns:a16="http://schemas.microsoft.com/office/drawing/2014/main" xmlns="" id="{82625B22-E5E7-CDC4-5315-A95D070A049E}"/>
                </a:ext>
              </a:extLst>
            </p:cNvPr>
            <p:cNvSpPr txBox="1"/>
            <p:nvPr/>
          </p:nvSpPr>
          <p:spPr>
            <a:xfrm>
              <a:off x="4137284" y="4990848"/>
              <a:ext cx="16824319" cy="17522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thông tin mục III.</a:t>
              </a:r>
              <a:r>
                <a:rPr lang="en-US" sz="3800">
                  <a:solidFill>
                    <a:prstClr val="black"/>
                  </a:solidFill>
                  <a:latin typeface="Arial" panose="020B0604020202020204" pitchFamily="34" charset="0"/>
                  <a:cs typeface="Arial" panose="020B0604020202020204" pitchFamily="34" charset="0"/>
                </a:rPr>
                <a:t>3</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SGK tr.10 và điền vào Phiếu học tập số 2: </a:t>
              </a:r>
              <a:r>
                <a:rPr kumimoji="0" lang="vi-VN" sz="38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trưng cơ bản của sản xuất lâm nghiệp.</a:t>
              </a:r>
              <a:endParaRPr kumimoji="0" lang="en-US" sz="38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7" name="Freeform 12">
              <a:extLst>
                <a:ext uri="{FF2B5EF4-FFF2-40B4-BE49-F238E27FC236}">
                  <a16:creationId xmlns:a16="http://schemas.microsoft.com/office/drawing/2014/main" xmlns="" id="{80DB31B2-F492-0AF0-5358-5016C9ED6C71}"/>
                </a:ext>
              </a:extLst>
            </p:cNvPr>
            <p:cNvSpPr/>
            <p:nvPr/>
          </p:nvSpPr>
          <p:spPr>
            <a:xfrm>
              <a:off x="4267200" y="4644815"/>
              <a:ext cx="1143000" cy="1341418"/>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300766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1">
            <a:extLst>
              <a:ext uri="{FF2B5EF4-FFF2-40B4-BE49-F238E27FC236}">
                <a16:creationId xmlns:a16="http://schemas.microsoft.com/office/drawing/2014/main" xmlns="" id="{3C50E5C6-DDB2-1F75-0704-BCBA65F4890E}"/>
              </a:ext>
            </a:extLst>
          </p:cNvPr>
          <p:cNvSpPr/>
          <p:nvPr/>
        </p:nvSpPr>
        <p:spPr>
          <a:xfrm>
            <a:off x="1485900" y="468729"/>
            <a:ext cx="15316200" cy="102424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NGÀNH SẢN XUẤT LÂM NGHIỆP </a:t>
            </a:r>
          </a:p>
        </p:txBody>
      </p:sp>
      <p:grpSp>
        <p:nvGrpSpPr>
          <p:cNvPr id="19" name="Group 18">
            <a:extLst>
              <a:ext uri="{FF2B5EF4-FFF2-40B4-BE49-F238E27FC236}">
                <a16:creationId xmlns:a16="http://schemas.microsoft.com/office/drawing/2014/main" xmlns="" id="{578BB3EF-4F74-D3C4-B7A6-440B91802FFF}"/>
              </a:ext>
            </a:extLst>
          </p:cNvPr>
          <p:cNvGrpSpPr/>
          <p:nvPr/>
        </p:nvGrpSpPr>
        <p:grpSpPr>
          <a:xfrm>
            <a:off x="862826" y="1866900"/>
            <a:ext cx="7905750" cy="4038600"/>
            <a:chOff x="862826" y="1866900"/>
            <a:chExt cx="7905750" cy="4038600"/>
          </a:xfrm>
        </p:grpSpPr>
        <p:pic>
          <p:nvPicPr>
            <p:cNvPr id="34818" name="Picture 2" descr="Quản lý, bảo vệ và phát triển rừng: Thực hiện đồng bộ nhiều giải pháp -  Video - Sở Ngoại Vụ Tỉnh Thái Nguyên">
              <a:extLst>
                <a:ext uri="{FF2B5EF4-FFF2-40B4-BE49-F238E27FC236}">
                  <a16:creationId xmlns:a16="http://schemas.microsoft.com/office/drawing/2014/main" xmlns="" id="{2211F9E7-086B-DAE0-CC16-51389D07C5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44" b="9097"/>
            <a:stretch/>
          </p:blipFill>
          <p:spPr bwMode="auto">
            <a:xfrm>
              <a:off x="862826" y="1866900"/>
              <a:ext cx="7905750" cy="4038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41D807A-EA5E-D567-B315-A97D436CC51A}"/>
                </a:ext>
              </a:extLst>
            </p:cNvPr>
            <p:cNvSpPr txBox="1"/>
            <p:nvPr/>
          </p:nvSpPr>
          <p:spPr>
            <a:xfrm>
              <a:off x="2224901" y="5013663"/>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Quản lí rừng </a:t>
              </a:r>
            </a:p>
          </p:txBody>
        </p:sp>
      </p:grpSp>
      <p:grpSp>
        <p:nvGrpSpPr>
          <p:cNvPr id="18" name="Group 17">
            <a:extLst>
              <a:ext uri="{FF2B5EF4-FFF2-40B4-BE49-F238E27FC236}">
                <a16:creationId xmlns:a16="http://schemas.microsoft.com/office/drawing/2014/main" xmlns="" id="{88446839-3D72-869C-7F21-54DBEF4155F8}"/>
              </a:ext>
            </a:extLst>
          </p:cNvPr>
          <p:cNvGrpSpPr/>
          <p:nvPr/>
        </p:nvGrpSpPr>
        <p:grpSpPr>
          <a:xfrm>
            <a:off x="9168626" y="1866900"/>
            <a:ext cx="8148500" cy="4038600"/>
            <a:chOff x="9168626" y="1866900"/>
            <a:chExt cx="8148500" cy="4038600"/>
          </a:xfrm>
        </p:grpSpPr>
        <p:pic>
          <p:nvPicPr>
            <p:cNvPr id="34820" name="Picture 4" descr="Những kinh nghiệm cần rút ra sau vụ việc người dân khiếu nại tố cáo tại Ban  quản lý rừng phòng hộ Bắc Hải Vân (12/07/2019)">
              <a:extLst>
                <a:ext uri="{FF2B5EF4-FFF2-40B4-BE49-F238E27FC236}">
                  <a16:creationId xmlns:a16="http://schemas.microsoft.com/office/drawing/2014/main" xmlns="" id="{4C77473F-086C-F7CB-E299-10841FB90B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859"/>
            <a:stretch/>
          </p:blipFill>
          <p:spPr bwMode="auto">
            <a:xfrm>
              <a:off x="9168626" y="1866900"/>
              <a:ext cx="81485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9EAB5DC3-CBEA-CB7B-F147-2CDE6EEB9915}"/>
                </a:ext>
              </a:extLst>
            </p:cNvPr>
            <p:cNvSpPr txBox="1"/>
            <p:nvPr/>
          </p:nvSpPr>
          <p:spPr>
            <a:xfrm>
              <a:off x="10625377" y="5013663"/>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Trồng rừng </a:t>
              </a:r>
            </a:p>
          </p:txBody>
        </p:sp>
      </p:grpSp>
      <p:grpSp>
        <p:nvGrpSpPr>
          <p:cNvPr id="20" name="Group 19">
            <a:extLst>
              <a:ext uri="{FF2B5EF4-FFF2-40B4-BE49-F238E27FC236}">
                <a16:creationId xmlns:a16="http://schemas.microsoft.com/office/drawing/2014/main" xmlns="" id="{4CEE5A76-32AD-7CC8-05DD-BD683185E9F9}"/>
              </a:ext>
            </a:extLst>
          </p:cNvPr>
          <p:cNvGrpSpPr/>
          <p:nvPr/>
        </p:nvGrpSpPr>
        <p:grpSpPr>
          <a:xfrm>
            <a:off x="862826" y="6210300"/>
            <a:ext cx="7905750" cy="3753153"/>
            <a:chOff x="862826" y="6210300"/>
            <a:chExt cx="7905750" cy="3753153"/>
          </a:xfrm>
        </p:grpSpPr>
        <p:pic>
          <p:nvPicPr>
            <p:cNvPr id="34822" name="Picture 6" descr="Bảo vệ rừng – lá chắn tốt trong phòng chống thiên tai">
              <a:extLst>
                <a:ext uri="{FF2B5EF4-FFF2-40B4-BE49-F238E27FC236}">
                  <a16:creationId xmlns:a16="http://schemas.microsoft.com/office/drawing/2014/main" xmlns="" id="{5C5F4DBD-E77D-CBCA-812D-54E5AC1F23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366" b="11421"/>
            <a:stretch/>
          </p:blipFill>
          <p:spPr bwMode="auto">
            <a:xfrm>
              <a:off x="862826" y="6210300"/>
              <a:ext cx="7905750" cy="37531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A6BEACB2-2224-33D2-0C95-DC2C427CA3F3}"/>
                </a:ext>
              </a:extLst>
            </p:cNvPr>
            <p:cNvSpPr txBox="1"/>
            <p:nvPr/>
          </p:nvSpPr>
          <p:spPr>
            <a:xfrm>
              <a:off x="2224901" y="9033213"/>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Bảo vệ rừng </a:t>
              </a:r>
            </a:p>
          </p:txBody>
        </p:sp>
      </p:grpSp>
      <p:grpSp>
        <p:nvGrpSpPr>
          <p:cNvPr id="17" name="Group 16">
            <a:extLst>
              <a:ext uri="{FF2B5EF4-FFF2-40B4-BE49-F238E27FC236}">
                <a16:creationId xmlns:a16="http://schemas.microsoft.com/office/drawing/2014/main" xmlns="" id="{D2FA9D14-A0F6-9F1A-DA9A-C4F496A0572D}"/>
              </a:ext>
            </a:extLst>
          </p:cNvPr>
          <p:cNvGrpSpPr/>
          <p:nvPr/>
        </p:nvGrpSpPr>
        <p:grpSpPr>
          <a:xfrm>
            <a:off x="9115229" y="6210300"/>
            <a:ext cx="8201897" cy="3753153"/>
            <a:chOff x="9115229" y="6210300"/>
            <a:chExt cx="8201897" cy="3753153"/>
          </a:xfrm>
        </p:grpSpPr>
        <p:pic>
          <p:nvPicPr>
            <p:cNvPr id="34826" name="Picture 10" descr="Ngành Công nghệ chế biến Lâm sản - Trang Tuyển Sinh | Thông tin tuyển sinh  Đại học Cao đẳng">
              <a:extLst>
                <a:ext uri="{FF2B5EF4-FFF2-40B4-BE49-F238E27FC236}">
                  <a16:creationId xmlns:a16="http://schemas.microsoft.com/office/drawing/2014/main" xmlns="" id="{630697A5-1F14-1C0A-B24E-281A6CB608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902"/>
            <a:stretch/>
          </p:blipFill>
          <p:spPr bwMode="auto">
            <a:xfrm>
              <a:off x="9115229" y="6210300"/>
              <a:ext cx="8201897" cy="37531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DAC841C5-688D-F894-5EFE-C8992D75ED5B}"/>
                </a:ext>
              </a:extLst>
            </p:cNvPr>
            <p:cNvSpPr txBox="1"/>
            <p:nvPr/>
          </p:nvSpPr>
          <p:spPr>
            <a:xfrm>
              <a:off x="10881499" y="9079044"/>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Chế biến lâm sản </a:t>
              </a:r>
            </a:p>
          </p:txBody>
        </p:sp>
      </p:grpSp>
    </p:spTree>
    <p:extLst>
      <p:ext uri="{BB962C8B-B14F-4D97-AF65-F5344CB8AC3E}">
        <p14:creationId xmlns:p14="http://schemas.microsoft.com/office/powerpoint/2010/main" val="317022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par>
                                <p:cTn id="15" presetID="14" presetClass="entr" presetSubtype="1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88ACC74C-D27B-0807-93AF-A68E85E0A3FA}"/>
              </a:ext>
            </a:extLst>
          </p:cNvPr>
          <p:cNvSpPr/>
          <p:nvPr/>
        </p:nvSpPr>
        <p:spPr>
          <a:xfrm>
            <a:off x="2754097" y="-33337"/>
            <a:ext cx="15533903" cy="10320337"/>
          </a:xfrm>
          <a:custGeom>
            <a:avLst/>
            <a:gdLst/>
            <a:ahLst/>
            <a:cxnLst/>
            <a:rect l="l" t="t" r="r" b="b"/>
            <a:pathLst>
              <a:path w="12386980" h="8229600">
                <a:moveTo>
                  <a:pt x="0" y="0"/>
                </a:moveTo>
                <a:lnTo>
                  <a:pt x="12386980" y="0"/>
                </a:lnTo>
                <a:lnTo>
                  <a:pt x="12386980" y="8229600"/>
                </a:lnTo>
                <a:lnTo>
                  <a:pt x="0" y="8229600"/>
                </a:lnTo>
                <a:lnTo>
                  <a:pt x="0" y="0"/>
                </a:lnTo>
                <a:close/>
              </a:path>
            </a:pathLst>
          </a:custGeom>
          <a:blipFill>
            <a:blip r:embed="rId2"/>
            <a:stretch>
              <a:fillRect/>
            </a:stretch>
          </a:blipFill>
        </p:spPr>
      </p:sp>
      <p:sp>
        <p:nvSpPr>
          <p:cNvPr id="3" name="Freeform 10">
            <a:extLst>
              <a:ext uri="{FF2B5EF4-FFF2-40B4-BE49-F238E27FC236}">
                <a16:creationId xmlns:a16="http://schemas.microsoft.com/office/drawing/2014/main" xmlns="" id="{58117725-AEF0-A018-161A-404284A474D6}"/>
              </a:ext>
            </a:extLst>
          </p:cNvPr>
          <p:cNvSpPr/>
          <p:nvPr/>
        </p:nvSpPr>
        <p:spPr>
          <a:xfrm>
            <a:off x="-3441923" y="2904223"/>
            <a:ext cx="9831976" cy="5284687"/>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Rectangle 5">
            <a:extLst>
              <a:ext uri="{FF2B5EF4-FFF2-40B4-BE49-F238E27FC236}">
                <a16:creationId xmlns:a16="http://schemas.microsoft.com/office/drawing/2014/main" xmlns="" id="{A92440B1-D41E-3D1B-B544-B06574B359A8}"/>
              </a:ext>
            </a:extLst>
          </p:cNvPr>
          <p:cNvSpPr/>
          <p:nvPr/>
        </p:nvSpPr>
        <p:spPr>
          <a:xfrm>
            <a:off x="-1414700" y="4585650"/>
            <a:ext cx="16306800" cy="7315200"/>
          </a:xfrm>
          <a:prstGeom prst="rect">
            <a:avLst/>
          </a:prstGeom>
          <a:solidFill>
            <a:srgbClr val="F7F8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0">
            <a:extLst>
              <a:ext uri="{FF2B5EF4-FFF2-40B4-BE49-F238E27FC236}">
                <a16:creationId xmlns:a16="http://schemas.microsoft.com/office/drawing/2014/main" xmlns="" id="{A5A4340C-8D03-9A32-10D2-7C7D76F13AEA}"/>
              </a:ext>
            </a:extLst>
          </p:cNvPr>
          <p:cNvSpPr/>
          <p:nvPr/>
        </p:nvSpPr>
        <p:spPr>
          <a:xfrm rot="3415534">
            <a:off x="8924511" y="4262014"/>
            <a:ext cx="12849310" cy="7615203"/>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10">
            <a:extLst>
              <a:ext uri="{FF2B5EF4-FFF2-40B4-BE49-F238E27FC236}">
                <a16:creationId xmlns:a16="http://schemas.microsoft.com/office/drawing/2014/main" xmlns="" id="{25A5E0F2-2644-8828-BEC5-2F0C70EEFB45}"/>
              </a:ext>
            </a:extLst>
          </p:cNvPr>
          <p:cNvSpPr/>
          <p:nvPr/>
        </p:nvSpPr>
        <p:spPr>
          <a:xfrm>
            <a:off x="2271919" y="2784928"/>
            <a:ext cx="9831976" cy="5284687"/>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10">
            <a:extLst>
              <a:ext uri="{FF2B5EF4-FFF2-40B4-BE49-F238E27FC236}">
                <a16:creationId xmlns:a16="http://schemas.microsoft.com/office/drawing/2014/main" xmlns="" id="{65D69AC1-4E2B-89AC-581C-8937BF9C8EB5}"/>
              </a:ext>
            </a:extLst>
          </p:cNvPr>
          <p:cNvSpPr/>
          <p:nvPr/>
        </p:nvSpPr>
        <p:spPr>
          <a:xfrm rot="2559267">
            <a:off x="-5029330" y="-1717324"/>
            <a:ext cx="9831976" cy="6516889"/>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9">
            <a:extLst>
              <a:ext uri="{FF2B5EF4-FFF2-40B4-BE49-F238E27FC236}">
                <a16:creationId xmlns:a16="http://schemas.microsoft.com/office/drawing/2014/main" xmlns="" id="{63AD42BB-EA4F-F511-21B9-BE39563C0BF5}"/>
              </a:ext>
            </a:extLst>
          </p:cNvPr>
          <p:cNvSpPr txBox="1"/>
          <p:nvPr/>
        </p:nvSpPr>
        <p:spPr>
          <a:xfrm>
            <a:off x="-905359" y="3556328"/>
            <a:ext cx="17389671" cy="2474652"/>
          </a:xfrm>
          <a:prstGeom prst="rect">
            <a:avLst/>
          </a:prstGeom>
          <a:noFill/>
        </p:spPr>
        <p:txBody>
          <a:bodyPr wrap="square">
            <a:spAutoFit/>
          </a:bodyPr>
          <a:lstStyle/>
          <a:p>
            <a:pPr algn="ctr">
              <a:lnSpc>
                <a:spcPct val="150000"/>
              </a:lnSpc>
            </a:pPr>
            <a:r>
              <a:rPr lang="en-US" sz="5500" b="1">
                <a:solidFill>
                  <a:srgbClr val="744C24"/>
                </a:solidFill>
                <a:latin typeface="Arial" panose="020B0604020202020204" pitchFamily="34" charset="0"/>
                <a:cs typeface="Arial" panose="020B0604020202020204" pitchFamily="34" charset="0"/>
              </a:rPr>
              <a:t>CHỦ ĐỀ 1. </a:t>
            </a:r>
          </a:p>
          <a:p>
            <a:pPr algn="ctr">
              <a:lnSpc>
                <a:spcPct val="150000"/>
              </a:lnSpc>
            </a:pPr>
            <a:r>
              <a:rPr lang="en-US" sz="5500" b="1">
                <a:solidFill>
                  <a:srgbClr val="744C24"/>
                </a:solidFill>
                <a:latin typeface="Arial" panose="020B0604020202020204" pitchFamily="34" charset="0"/>
                <a:cs typeface="Arial" panose="020B0604020202020204" pitchFamily="34" charset="0"/>
              </a:rPr>
              <a:t>GIỚI THIỆU CHUNG VỀ LÂM NGHIỆP</a:t>
            </a:r>
          </a:p>
        </p:txBody>
      </p:sp>
      <p:sp>
        <p:nvSpPr>
          <p:cNvPr id="12" name="TextBox 11">
            <a:extLst>
              <a:ext uri="{FF2B5EF4-FFF2-40B4-BE49-F238E27FC236}">
                <a16:creationId xmlns:a16="http://schemas.microsoft.com/office/drawing/2014/main" xmlns="" id="{3725C65D-02C6-03FE-3D68-44AFF51AA7DA}"/>
              </a:ext>
            </a:extLst>
          </p:cNvPr>
          <p:cNvSpPr txBox="1"/>
          <p:nvPr/>
        </p:nvSpPr>
        <p:spPr>
          <a:xfrm>
            <a:off x="632687" y="6154021"/>
            <a:ext cx="16039474" cy="3557512"/>
          </a:xfrm>
          <a:prstGeom prst="rect">
            <a:avLst/>
          </a:prstGeom>
          <a:noFill/>
        </p:spPr>
        <p:txBody>
          <a:bodyPr wrap="square">
            <a:spAutoFit/>
          </a:bodyPr>
          <a:lstStyle/>
          <a:p>
            <a:pPr algn="ctr">
              <a:lnSpc>
                <a:spcPct val="150000"/>
              </a:lnSpc>
            </a:pPr>
            <a:r>
              <a:rPr lang="en-US" sz="8000" b="1">
                <a:solidFill>
                  <a:srgbClr val="5F600E"/>
                </a:solidFill>
                <a:latin typeface="Arial" panose="020B0604020202020204" pitchFamily="34" charset="0"/>
                <a:cs typeface="Arial" panose="020B0604020202020204" pitchFamily="34" charset="0"/>
              </a:rPr>
              <a:t>BÀI 1: VAI TRÒ VÀ TRIỂN VỌNG CỦA LÂM NGHIỆP</a:t>
            </a:r>
          </a:p>
        </p:txBody>
      </p:sp>
    </p:spTree>
    <p:extLst>
      <p:ext uri="{BB962C8B-B14F-4D97-AF65-F5344CB8AC3E}">
        <p14:creationId xmlns:p14="http://schemas.microsoft.com/office/powerpoint/2010/main" val="28978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3"/>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Rectangle 6">
            <a:extLst>
              <a:ext uri="{FF2B5EF4-FFF2-40B4-BE49-F238E27FC236}">
                <a16:creationId xmlns:a16="http://schemas.microsoft.com/office/drawing/2014/main" xmlns="" id="{A9FD07A6-8475-1D1B-1C67-EA908C88D4E9}"/>
              </a:ext>
            </a:extLst>
          </p:cNvPr>
          <p:cNvSpPr/>
          <p:nvPr/>
        </p:nvSpPr>
        <p:spPr>
          <a:xfrm>
            <a:off x="1485900" y="468729"/>
            <a:ext cx="15316200" cy="10242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MỘT SỐ SẢN PHẨM LÂM NGHIỆP </a:t>
            </a:r>
          </a:p>
        </p:txBody>
      </p:sp>
      <p:grpSp>
        <p:nvGrpSpPr>
          <p:cNvPr id="10" name="Group 9">
            <a:extLst>
              <a:ext uri="{FF2B5EF4-FFF2-40B4-BE49-F238E27FC236}">
                <a16:creationId xmlns:a16="http://schemas.microsoft.com/office/drawing/2014/main" xmlns="" id="{2FEF176F-A5FC-C33A-8F42-9F67BCAA996E}"/>
              </a:ext>
            </a:extLst>
          </p:cNvPr>
          <p:cNvGrpSpPr/>
          <p:nvPr/>
        </p:nvGrpSpPr>
        <p:grpSpPr>
          <a:xfrm>
            <a:off x="1028700" y="1790700"/>
            <a:ext cx="7620000" cy="4286250"/>
            <a:chOff x="1028700" y="1790700"/>
            <a:chExt cx="7620000" cy="4286250"/>
          </a:xfrm>
        </p:grpSpPr>
        <p:pic>
          <p:nvPicPr>
            <p:cNvPr id="36866" name="Picture 2" descr="Gỗ thông có tốt không? Giá và các sản phẩm làm từ gỗ thông - Nội Thất Việt  Gia">
              <a:extLst>
                <a:ext uri="{FF2B5EF4-FFF2-40B4-BE49-F238E27FC236}">
                  <a16:creationId xmlns:a16="http://schemas.microsoft.com/office/drawing/2014/main" xmlns="" id="{108744DE-A4DE-15CE-903F-2FD2CEFE6B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1790700"/>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D324F13-3385-67E4-35C5-F6C012293785}"/>
                </a:ext>
              </a:extLst>
            </p:cNvPr>
            <p:cNvSpPr txBox="1"/>
            <p:nvPr/>
          </p:nvSpPr>
          <p:spPr>
            <a:xfrm>
              <a:off x="2247900" y="5143500"/>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Gỗ </a:t>
              </a:r>
            </a:p>
          </p:txBody>
        </p:sp>
      </p:grpSp>
      <p:grpSp>
        <p:nvGrpSpPr>
          <p:cNvPr id="12" name="Group 11">
            <a:extLst>
              <a:ext uri="{FF2B5EF4-FFF2-40B4-BE49-F238E27FC236}">
                <a16:creationId xmlns:a16="http://schemas.microsoft.com/office/drawing/2014/main" xmlns="" id="{68E7CCA2-689E-8DD2-DD40-73C4DF75B7E1}"/>
              </a:ext>
            </a:extLst>
          </p:cNvPr>
          <p:cNvGrpSpPr/>
          <p:nvPr/>
        </p:nvGrpSpPr>
        <p:grpSpPr>
          <a:xfrm>
            <a:off x="9703872" y="1790700"/>
            <a:ext cx="7683203" cy="4286250"/>
            <a:chOff x="9703872" y="1790700"/>
            <a:chExt cx="7683203" cy="4286250"/>
          </a:xfrm>
        </p:grpSpPr>
        <p:pic>
          <p:nvPicPr>
            <p:cNvPr id="36868" name="Picture 4" descr="Kinh nghiệm tìm ra nấm mối">
              <a:extLst>
                <a:ext uri="{FF2B5EF4-FFF2-40B4-BE49-F238E27FC236}">
                  <a16:creationId xmlns:a16="http://schemas.microsoft.com/office/drawing/2014/main" xmlns="" id="{F35A2EC9-B40B-4DF6-4910-CCFF03C6E8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3872" y="1790700"/>
              <a:ext cx="7683203" cy="4286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241E2B3-32B6-C661-73B2-F8B63419E774}"/>
                </a:ext>
              </a:extLst>
            </p:cNvPr>
            <p:cNvSpPr txBox="1"/>
            <p:nvPr/>
          </p:nvSpPr>
          <p:spPr>
            <a:xfrm>
              <a:off x="10954673" y="5143500"/>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Thực phẩm, dược liệu</a:t>
              </a:r>
            </a:p>
          </p:txBody>
        </p:sp>
      </p:grpSp>
      <p:grpSp>
        <p:nvGrpSpPr>
          <p:cNvPr id="21" name="Group 20">
            <a:extLst>
              <a:ext uri="{FF2B5EF4-FFF2-40B4-BE49-F238E27FC236}">
                <a16:creationId xmlns:a16="http://schemas.microsoft.com/office/drawing/2014/main" xmlns="" id="{4B0B4EED-7AF7-F7D7-AA8F-B24EBD80E9FF}"/>
              </a:ext>
            </a:extLst>
          </p:cNvPr>
          <p:cNvGrpSpPr/>
          <p:nvPr/>
        </p:nvGrpSpPr>
        <p:grpSpPr>
          <a:xfrm>
            <a:off x="1014412" y="6346106"/>
            <a:ext cx="16358375" cy="3886200"/>
            <a:chOff x="1014412" y="6346106"/>
            <a:chExt cx="16358375" cy="3886200"/>
          </a:xfrm>
        </p:grpSpPr>
        <p:pic>
          <p:nvPicPr>
            <p:cNvPr id="36870" name="Picture 6" descr="Gửi hàng mây tre đan đi Mỹ nhanh chóng, an toàn số 1 hiện nay">
              <a:extLst>
                <a:ext uri="{FF2B5EF4-FFF2-40B4-BE49-F238E27FC236}">
                  <a16:creationId xmlns:a16="http://schemas.microsoft.com/office/drawing/2014/main" xmlns="" id="{FA6E97F7-EB6C-D495-39C0-4A9D9642D9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4365"/>
            <a:stretch/>
          </p:blipFill>
          <p:spPr bwMode="auto">
            <a:xfrm>
              <a:off x="1014412" y="6346106"/>
              <a:ext cx="16358375" cy="3886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202EB304-4459-7E11-CF77-E72136BEC44A}"/>
                </a:ext>
              </a:extLst>
            </p:cNvPr>
            <p:cNvSpPr txBox="1"/>
            <p:nvPr/>
          </p:nvSpPr>
          <p:spPr>
            <a:xfrm>
              <a:off x="7113072" y="9396412"/>
              <a:ext cx="5181600" cy="677108"/>
            </a:xfrm>
            <a:prstGeom prst="rect">
              <a:avLst/>
            </a:prstGeom>
            <a:solidFill>
              <a:schemeClr val="bg1"/>
            </a:solidFill>
          </p:spPr>
          <p:txBody>
            <a:bodyPr wrap="square" rtlCol="0">
              <a:spAutoFit/>
            </a:bodyPr>
            <a:lstStyle/>
            <a:p>
              <a:pPr algn="ctr"/>
              <a:r>
                <a:rPr lang="en-US" sz="3800" i="1">
                  <a:latin typeface="Arial" panose="020B0604020202020204" pitchFamily="34" charset="0"/>
                  <a:cs typeface="Arial" panose="020B0604020202020204" pitchFamily="34" charset="0"/>
                </a:rPr>
                <a:t>Mây tre đan </a:t>
              </a:r>
            </a:p>
          </p:txBody>
        </p:sp>
      </p:grpSp>
    </p:spTree>
    <p:extLst>
      <p:ext uri="{BB962C8B-B14F-4D97-AF65-F5344CB8AC3E}">
        <p14:creationId xmlns:p14="http://schemas.microsoft.com/office/powerpoint/2010/main" val="88517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a:extLst>
              <a:ext uri="{FF2B5EF4-FFF2-40B4-BE49-F238E27FC236}">
                <a16:creationId xmlns:a16="http://schemas.microsoft.com/office/drawing/2014/main" xmlns="" id="{B765DD9A-405D-6943-2580-FFA59690766A}"/>
              </a:ext>
            </a:extLst>
          </p:cNvPr>
          <p:cNvGrpSpPr/>
          <p:nvPr/>
        </p:nvGrpSpPr>
        <p:grpSpPr>
          <a:xfrm>
            <a:off x="710425" y="1958985"/>
            <a:ext cx="16714750" cy="2209800"/>
            <a:chOff x="862825" y="1181100"/>
            <a:chExt cx="16714750" cy="2209800"/>
          </a:xfrm>
        </p:grpSpPr>
        <p:sp>
          <p:nvSpPr>
            <p:cNvPr id="15" name="Rectangle 14">
              <a:extLst>
                <a:ext uri="{FF2B5EF4-FFF2-40B4-BE49-F238E27FC236}">
                  <a16:creationId xmlns:a16="http://schemas.microsoft.com/office/drawing/2014/main" xmlns="" id="{B9A68A60-DAB0-7EFC-9171-94E6E9CC6C70}"/>
                </a:ext>
              </a:extLst>
            </p:cNvPr>
            <p:cNvSpPr/>
            <p:nvPr/>
          </p:nvSpPr>
          <p:spPr>
            <a:xfrm>
              <a:off x="1015225" y="1333500"/>
              <a:ext cx="16562350" cy="2057400"/>
            </a:xfrm>
            <a:prstGeom prst="rect">
              <a:avLst/>
            </a:prstGeom>
            <a:solidFill>
              <a:srgbClr val="F8EC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FD4812AC-5F51-4BA1-6573-AEFA9316D53A}"/>
                </a:ext>
              </a:extLst>
            </p:cNvPr>
            <p:cNvSpPr/>
            <p:nvPr/>
          </p:nvSpPr>
          <p:spPr>
            <a:xfrm>
              <a:off x="862825" y="1181100"/>
              <a:ext cx="16562350" cy="2057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1A088561-8C00-DA05-BF57-11B5740985B9}"/>
                </a:ext>
              </a:extLst>
            </p:cNvPr>
            <p:cNvSpPr txBox="1"/>
            <p:nvPr/>
          </p:nvSpPr>
          <p:spPr>
            <a:xfrm>
              <a:off x="862825" y="1636424"/>
              <a:ext cx="16562350" cy="916276"/>
            </a:xfrm>
            <a:prstGeom prst="rect">
              <a:avLst/>
            </a:prstGeom>
            <a:noFill/>
          </p:spPr>
          <p:txBody>
            <a:bodyPr wrap="square">
              <a:spAutoFit/>
            </a:bodyPr>
            <a:lstStyle/>
            <a:p>
              <a:pPr algn="ctr">
                <a:lnSpc>
                  <a:spcPct val="150000"/>
                </a:lnSpc>
              </a:pPr>
              <a:r>
                <a:rPr lang="vi-VN" sz="4000"/>
                <a:t>Tuân thủ quy định của pháp luật và các điều ước quốc tế về lâm nghiệp.</a:t>
              </a:r>
              <a:endParaRPr lang="en-US" sz="4000"/>
            </a:p>
          </p:txBody>
        </p:sp>
      </p:grpSp>
      <p:grpSp>
        <p:nvGrpSpPr>
          <p:cNvPr id="17" name="Group 16">
            <a:extLst>
              <a:ext uri="{FF2B5EF4-FFF2-40B4-BE49-F238E27FC236}">
                <a16:creationId xmlns:a16="http://schemas.microsoft.com/office/drawing/2014/main" xmlns="" id="{14D8DE54-DFC8-611B-31AE-5BF7ABCDC55E}"/>
              </a:ext>
            </a:extLst>
          </p:cNvPr>
          <p:cNvGrpSpPr/>
          <p:nvPr/>
        </p:nvGrpSpPr>
        <p:grpSpPr>
          <a:xfrm>
            <a:off x="710425" y="4765863"/>
            <a:ext cx="16714750" cy="2209800"/>
            <a:chOff x="862825" y="1181100"/>
            <a:chExt cx="16714750" cy="2209800"/>
          </a:xfrm>
        </p:grpSpPr>
        <p:sp>
          <p:nvSpPr>
            <p:cNvPr id="18" name="Rectangle 17">
              <a:extLst>
                <a:ext uri="{FF2B5EF4-FFF2-40B4-BE49-F238E27FC236}">
                  <a16:creationId xmlns:a16="http://schemas.microsoft.com/office/drawing/2014/main" xmlns="" id="{849C20E0-6F7B-5B5C-529C-D26F32090DA5}"/>
                </a:ext>
              </a:extLst>
            </p:cNvPr>
            <p:cNvSpPr/>
            <p:nvPr/>
          </p:nvSpPr>
          <p:spPr>
            <a:xfrm>
              <a:off x="1015225" y="1333500"/>
              <a:ext cx="16562350" cy="2057400"/>
            </a:xfrm>
            <a:prstGeom prst="rect">
              <a:avLst/>
            </a:prstGeom>
            <a:solidFill>
              <a:srgbClr val="F8EC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7A64AF95-1890-C12D-78E6-0BD7852AD6A7}"/>
                </a:ext>
              </a:extLst>
            </p:cNvPr>
            <p:cNvSpPr/>
            <p:nvPr/>
          </p:nvSpPr>
          <p:spPr>
            <a:xfrm>
              <a:off x="862825" y="1181100"/>
              <a:ext cx="16562350" cy="2057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39C0C323-C92E-96D7-7397-A56A073CD695}"/>
                </a:ext>
              </a:extLst>
            </p:cNvPr>
            <p:cNvSpPr txBox="1"/>
            <p:nvPr/>
          </p:nvSpPr>
          <p:spPr>
            <a:xfrm>
              <a:off x="862825" y="1289997"/>
              <a:ext cx="16562350" cy="1839606"/>
            </a:xfrm>
            <a:prstGeom prst="rect">
              <a:avLst/>
            </a:prstGeom>
            <a:noFill/>
          </p:spPr>
          <p:txBody>
            <a:bodyPr wrap="square">
              <a:spAutoFit/>
            </a:bodyPr>
            <a:lstStyle/>
            <a:p>
              <a:pPr algn="just">
                <a:lnSpc>
                  <a:spcPct val="150000"/>
                </a:lnSpc>
              </a:pPr>
              <a:r>
                <a:rPr lang="vi-VN" sz="4000"/>
                <a:t>Đảm bảo hài hòa các lợi ích (kinh tế, an sinh xã hội, quốc phòng, an ninh, đa dạng sinh học, ứng phó với biến đổi khí hậu,...).</a:t>
              </a:r>
              <a:endParaRPr lang="en-US" sz="4000"/>
            </a:p>
          </p:txBody>
        </p:sp>
      </p:grpSp>
      <p:sp>
        <p:nvSpPr>
          <p:cNvPr id="22" name="TextBox 21">
            <a:extLst>
              <a:ext uri="{FF2B5EF4-FFF2-40B4-BE49-F238E27FC236}">
                <a16:creationId xmlns:a16="http://schemas.microsoft.com/office/drawing/2014/main" xmlns="" id="{AAC9AA5A-1541-D264-4124-A5056FE3FBB0}"/>
              </a:ext>
            </a:extLst>
          </p:cNvPr>
          <p:cNvSpPr txBox="1"/>
          <p:nvPr/>
        </p:nvSpPr>
        <p:spPr>
          <a:xfrm>
            <a:off x="710425" y="704547"/>
            <a:ext cx="146304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Phát triển ngành lâm nghiệp cần ổn định giữa nhiều yếu tố: </a:t>
            </a:r>
          </a:p>
        </p:txBody>
      </p:sp>
      <p:sp>
        <p:nvSpPr>
          <p:cNvPr id="23" name="Freeform 8">
            <a:extLst>
              <a:ext uri="{FF2B5EF4-FFF2-40B4-BE49-F238E27FC236}">
                <a16:creationId xmlns:a16="http://schemas.microsoft.com/office/drawing/2014/main" xmlns="" id="{42A9ECA7-9332-B662-229F-ECF02249521C}"/>
              </a:ext>
            </a:extLst>
          </p:cNvPr>
          <p:cNvSpPr/>
          <p:nvPr/>
        </p:nvSpPr>
        <p:spPr>
          <a:xfrm>
            <a:off x="5486400" y="7643530"/>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44587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a:extLst>
              <a:ext uri="{FF2B5EF4-FFF2-40B4-BE49-F238E27FC236}">
                <a16:creationId xmlns:a16="http://schemas.microsoft.com/office/drawing/2014/main" xmlns="" id="{66E69CD5-06C3-B9FD-0B7D-608C9B1EBC42}"/>
              </a:ext>
            </a:extLst>
          </p:cNvPr>
          <p:cNvSpPr txBox="1"/>
          <p:nvPr/>
        </p:nvSpPr>
        <p:spPr>
          <a:xfrm>
            <a:off x="609600" y="495300"/>
            <a:ext cx="16999203"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mn-cs"/>
              </a:rPr>
              <a:t>4. Sản xuất lâm nghiệp mang tính thời vụ cao</a:t>
            </a:r>
            <a:endParaRPr kumimoji="0" lang="en-US" sz="4500" b="1" i="0" u="none" strike="noStrike" kern="1200" cap="none" spc="0" normalizeH="0" baseline="0" noProof="0">
              <a:ln>
                <a:noFill/>
              </a:ln>
              <a:solidFill>
                <a:srgbClr val="C00000"/>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xmlns="" id="{44DE34B2-3FF8-2414-0D1D-58056F087459}"/>
              </a:ext>
            </a:extLst>
          </p:cNvPr>
          <p:cNvGraphicFramePr>
            <a:graphicFrameLocks noGrp="1"/>
          </p:cNvGraphicFramePr>
          <p:nvPr/>
        </p:nvGraphicFramePr>
        <p:xfrm>
          <a:off x="304800" y="4846371"/>
          <a:ext cx="17678400" cy="5023325"/>
        </p:xfrm>
        <a:graphic>
          <a:graphicData uri="http://schemas.openxmlformats.org/drawingml/2006/table">
            <a:tbl>
              <a:tblPr bandRow="1"/>
              <a:tblGrid>
                <a:gridCol w="12801600">
                  <a:extLst>
                    <a:ext uri="{9D8B030D-6E8A-4147-A177-3AD203B41FA5}">
                      <a16:colId xmlns:a16="http://schemas.microsoft.com/office/drawing/2014/main" xmlns="" val="274777772"/>
                    </a:ext>
                  </a:extLst>
                </a:gridCol>
                <a:gridCol w="4876800">
                  <a:extLst>
                    <a:ext uri="{9D8B030D-6E8A-4147-A177-3AD203B41FA5}">
                      <a16:colId xmlns:a16="http://schemas.microsoft.com/office/drawing/2014/main" xmlns="" val="2222353113"/>
                    </a:ext>
                  </a:extLst>
                </a:gridCol>
              </a:tblGrid>
              <a:tr h="1010114">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Đặc trưng cơ bản của sản xuất lâm nghiệp</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Nội dung</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C62"/>
                    </a:solidFill>
                  </a:tcPr>
                </a:tc>
                <a:extLst>
                  <a:ext uri="{0D108BD9-81ED-4DB2-BD59-A6C34878D82A}">
                    <a16:rowId xmlns:a16="http://schemas.microsoft.com/office/drawing/2014/main" xmlns="" val="3155137961"/>
                  </a:ext>
                </a:extLst>
              </a:tr>
              <a:tr h="1010114">
                <a:tc>
                  <a:txBody>
                    <a:bodyPr/>
                    <a:lstStyle/>
                    <a:p>
                      <a:pPr marL="0" marR="0" algn="just">
                        <a:lnSpc>
                          <a:spcPct val="150000"/>
                        </a:lnSpc>
                        <a:spcBef>
                          <a:spcPts val="600"/>
                        </a:spcBef>
                        <a:spcAft>
                          <a:spcPts val="0"/>
                        </a:spcAft>
                      </a:pPr>
                      <a:r>
                        <a:rPr lang="vi-VN" sz="3600">
                          <a:solidFill>
                            <a:srgbClr val="000000"/>
                          </a:solidFill>
                          <a:effectLst/>
                          <a:latin typeface="+mn-lt"/>
                          <a:ea typeface="Calibri" panose="020F0502020204030204" pitchFamily="34" charset="0"/>
                        </a:rPr>
                        <a:t>Đối tượng là các cơ thể sống, có chu kì sinh trưởng dài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172646155"/>
                  </a:ext>
                </a:extLst>
              </a:tr>
              <a:tr h="982869">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Địa bàn rộng lớn, khó khăn về giao thông và cơ sở vật chất.</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787048466"/>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và có nhiều lợi ích đặc thù.</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249816783"/>
                  </a:ext>
                </a:extLst>
              </a:tr>
              <a:tr h="1010114">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0"/>
                        </a:spcAft>
                      </a:pPr>
                      <a:r>
                        <a:rPr lang="vi-VN" sz="3600" b="1">
                          <a:solidFill>
                            <a:srgbClr val="000000"/>
                          </a:solidFill>
                          <a:effectLst/>
                          <a:latin typeface="+mn-lt"/>
                          <a:ea typeface="Calibri" panose="020F0502020204030204" pitchFamily="34" charset="0"/>
                        </a:rPr>
                        <a:t> </a:t>
                      </a:r>
                      <a:endParaRPr lang="en-US" sz="3600">
                        <a:effectLst/>
                        <a:latin typeface="+mn-lt"/>
                        <a:ea typeface="Calibri" panose="020F0502020204030204" pitchFamily="34" charset="0"/>
                      </a:endParaRPr>
                    </a:p>
                  </a:txBody>
                  <a:tcPr marL="57527" marR="57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01515329"/>
                  </a:ext>
                </a:extLst>
              </a:tr>
            </a:tbl>
          </a:graphicData>
        </a:graphic>
      </p:graphicFrame>
      <p:sp>
        <p:nvSpPr>
          <p:cNvPr id="15" name="TextBox 14">
            <a:extLst>
              <a:ext uri="{FF2B5EF4-FFF2-40B4-BE49-F238E27FC236}">
                <a16:creationId xmlns:a16="http://schemas.microsoft.com/office/drawing/2014/main" xmlns="" id="{DF872917-6F88-4E01-FEB8-A48CCAF363B8}"/>
              </a:ext>
            </a:extLst>
          </p:cNvPr>
          <p:cNvSpPr txBox="1"/>
          <p:nvPr/>
        </p:nvSpPr>
        <p:spPr>
          <a:xfrm>
            <a:off x="6027740" y="3939477"/>
            <a:ext cx="58674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PHIẾU HỌC TẬP SỐ 2</a:t>
            </a:r>
          </a:p>
        </p:txBody>
      </p:sp>
      <p:grpSp>
        <p:nvGrpSpPr>
          <p:cNvPr id="10" name="Group 9">
            <a:extLst>
              <a:ext uri="{FF2B5EF4-FFF2-40B4-BE49-F238E27FC236}">
                <a16:creationId xmlns:a16="http://schemas.microsoft.com/office/drawing/2014/main" xmlns="" id="{770C2B90-B020-8B4C-9739-5AC86AD6BFD5}"/>
              </a:ext>
            </a:extLst>
          </p:cNvPr>
          <p:cNvGrpSpPr/>
          <p:nvPr/>
        </p:nvGrpSpPr>
        <p:grpSpPr>
          <a:xfrm>
            <a:off x="549281" y="1409700"/>
            <a:ext cx="16824319" cy="2098244"/>
            <a:chOff x="4137284" y="4644815"/>
            <a:chExt cx="16824319" cy="2098244"/>
          </a:xfrm>
        </p:grpSpPr>
        <p:sp>
          <p:nvSpPr>
            <p:cNvPr id="16" name="TextBox 15">
              <a:extLst>
                <a:ext uri="{FF2B5EF4-FFF2-40B4-BE49-F238E27FC236}">
                  <a16:creationId xmlns:a16="http://schemas.microsoft.com/office/drawing/2014/main" xmlns="" id="{82625B22-E5E7-CDC4-5315-A95D070A049E}"/>
                </a:ext>
              </a:extLst>
            </p:cNvPr>
            <p:cNvSpPr txBox="1"/>
            <p:nvPr/>
          </p:nvSpPr>
          <p:spPr>
            <a:xfrm>
              <a:off x="4137284" y="4990848"/>
              <a:ext cx="16824319" cy="17522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thông tin mục III.</a:t>
              </a:r>
              <a:r>
                <a:rPr lang="en-US" sz="3800">
                  <a:solidFill>
                    <a:prstClr val="black"/>
                  </a:solidFill>
                  <a:latin typeface="Arial" panose="020B0604020202020204" pitchFamily="34" charset="0"/>
                  <a:cs typeface="Arial" panose="020B0604020202020204" pitchFamily="34" charset="0"/>
                </a:rPr>
                <a:t>4</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SGK tr.10 và điền vào Phiếu học tập số 2: </a:t>
              </a:r>
              <a:r>
                <a:rPr kumimoji="0" lang="vi-VN" sz="38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Đặc trưng cơ bản của sản xuất lâm nghiệp.</a:t>
              </a:r>
              <a:endParaRPr kumimoji="0" lang="en-US" sz="38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7" name="Freeform 12">
              <a:extLst>
                <a:ext uri="{FF2B5EF4-FFF2-40B4-BE49-F238E27FC236}">
                  <a16:creationId xmlns:a16="http://schemas.microsoft.com/office/drawing/2014/main" xmlns="" id="{80DB31B2-F492-0AF0-5358-5016C9ED6C71}"/>
                </a:ext>
              </a:extLst>
            </p:cNvPr>
            <p:cNvSpPr/>
            <p:nvPr/>
          </p:nvSpPr>
          <p:spPr>
            <a:xfrm>
              <a:off x="4267200" y="4644815"/>
              <a:ext cx="1143000" cy="1341418"/>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132131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a:extLst>
              <a:ext uri="{FF2B5EF4-FFF2-40B4-BE49-F238E27FC236}">
                <a16:creationId xmlns:a16="http://schemas.microsoft.com/office/drawing/2014/main" xmlns="" id="{9087A3DD-D9BB-C1A0-AE14-A2B610D9840D}"/>
              </a:ext>
            </a:extLst>
          </p:cNvPr>
          <p:cNvSpPr txBox="1"/>
          <p:nvPr/>
        </p:nvSpPr>
        <p:spPr>
          <a:xfrm>
            <a:off x="557520" y="495300"/>
            <a:ext cx="17172959"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Có giải pháp hợp lí về tổ chức lao động; cung ứng vật tư - kĩ thuật; trang bị công cụ, máy móc,..</a:t>
            </a:r>
          </a:p>
          <a:p>
            <a:pPr marL="571500" indent="-571500" algn="just">
              <a:lnSpc>
                <a:spcPct val="150000"/>
              </a:lnSpc>
              <a:buFont typeface="Wingdings" panose="05000000000000000000" pitchFamily="2" charset="2"/>
              <a:buChar char="§"/>
            </a:pPr>
            <a:r>
              <a:rPr lang="vi-VN" sz="4000"/>
              <a:t>Tạo việc làm cho người lao động ở trong thời kì nông nhàn (trồng xen canh cây trồng phù hợp, phát triển ngành nghề dịch vụ lâm nghiệp,...).</a:t>
            </a:r>
          </a:p>
        </p:txBody>
      </p:sp>
      <p:grpSp>
        <p:nvGrpSpPr>
          <p:cNvPr id="12" name="Group 11">
            <a:extLst>
              <a:ext uri="{FF2B5EF4-FFF2-40B4-BE49-F238E27FC236}">
                <a16:creationId xmlns:a16="http://schemas.microsoft.com/office/drawing/2014/main" xmlns="" id="{62768680-35FC-5BB7-9202-19CF53E59D9F}"/>
              </a:ext>
            </a:extLst>
          </p:cNvPr>
          <p:cNvGrpSpPr/>
          <p:nvPr/>
        </p:nvGrpSpPr>
        <p:grpSpPr>
          <a:xfrm>
            <a:off x="811250" y="4610100"/>
            <a:ext cx="7963111" cy="5430798"/>
            <a:chOff x="811250" y="4610100"/>
            <a:chExt cx="7963111" cy="5430798"/>
          </a:xfrm>
        </p:grpSpPr>
        <p:pic>
          <p:nvPicPr>
            <p:cNvPr id="37890" name="Picture 2" descr="Thông Báo Mời Thầu Thiết Bị &amp; Máy Chế Biến Gỗ | Công ty Cổ phần Đầu tư và  Xây dựng Hoàng Nhân">
              <a:extLst>
                <a:ext uri="{FF2B5EF4-FFF2-40B4-BE49-F238E27FC236}">
                  <a16:creationId xmlns:a16="http://schemas.microsoft.com/office/drawing/2014/main" xmlns="" id="{0F2DC4B2-9B42-B762-4B71-4089669DFE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88"/>
            <a:stretch/>
          </p:blipFill>
          <p:spPr bwMode="auto">
            <a:xfrm>
              <a:off x="811250" y="4610100"/>
              <a:ext cx="7963111" cy="47336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776AB9F-ADBA-6F67-DA78-9DB5A64FA569}"/>
                </a:ext>
              </a:extLst>
            </p:cNvPr>
            <p:cNvSpPr txBox="1"/>
            <p:nvPr/>
          </p:nvSpPr>
          <p:spPr>
            <a:xfrm>
              <a:off x="2621105" y="9486900"/>
              <a:ext cx="4343400" cy="553998"/>
            </a:xfrm>
            <a:prstGeom prst="rect">
              <a:avLst/>
            </a:prstGeom>
            <a:noFill/>
          </p:spPr>
          <p:txBody>
            <a:bodyPr wrap="square" rtlCol="0">
              <a:spAutoFit/>
            </a:bodyPr>
            <a:lstStyle/>
            <a:p>
              <a:pPr algn="ctr"/>
              <a:r>
                <a:rPr lang="en-US" sz="3000" i="1">
                  <a:solidFill>
                    <a:srgbClr val="0070C0"/>
                  </a:solidFill>
                  <a:latin typeface="Arial" panose="020B0604020202020204" pitchFamily="34" charset="0"/>
                  <a:cs typeface="Arial" panose="020B0604020202020204" pitchFamily="34" charset="0"/>
                </a:rPr>
                <a:t>Áp dụng trang thiết bị </a:t>
              </a:r>
            </a:p>
          </p:txBody>
        </p:sp>
      </p:grpSp>
      <p:grpSp>
        <p:nvGrpSpPr>
          <p:cNvPr id="11" name="Group 10">
            <a:extLst>
              <a:ext uri="{FF2B5EF4-FFF2-40B4-BE49-F238E27FC236}">
                <a16:creationId xmlns:a16="http://schemas.microsoft.com/office/drawing/2014/main" xmlns="" id="{CB69C9E8-75DC-524F-0010-6D23CE8ABA6E}"/>
              </a:ext>
            </a:extLst>
          </p:cNvPr>
          <p:cNvGrpSpPr/>
          <p:nvPr/>
        </p:nvGrpSpPr>
        <p:grpSpPr>
          <a:xfrm>
            <a:off x="10287000" y="4610100"/>
            <a:ext cx="7086600" cy="5430798"/>
            <a:chOff x="10287000" y="4610100"/>
            <a:chExt cx="7086600" cy="5430798"/>
          </a:xfrm>
        </p:grpSpPr>
        <p:pic>
          <p:nvPicPr>
            <p:cNvPr id="37892" name="Picture 4" descr="Xen canh, luân canh trên vườn cây cao su">
              <a:extLst>
                <a:ext uri="{FF2B5EF4-FFF2-40B4-BE49-F238E27FC236}">
                  <a16:creationId xmlns:a16="http://schemas.microsoft.com/office/drawing/2014/main" xmlns="" id="{E1054DCF-8718-605B-9C40-214C97A19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0" y="4610100"/>
              <a:ext cx="7086600" cy="47336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14034B2B-F1AA-5ADF-F878-CE4A32E24396}"/>
                </a:ext>
              </a:extLst>
            </p:cNvPr>
            <p:cNvSpPr txBox="1"/>
            <p:nvPr/>
          </p:nvSpPr>
          <p:spPr>
            <a:xfrm>
              <a:off x="10873652" y="9486900"/>
              <a:ext cx="5913295" cy="553998"/>
            </a:xfrm>
            <a:prstGeom prst="rect">
              <a:avLst/>
            </a:prstGeom>
            <a:noFill/>
          </p:spPr>
          <p:txBody>
            <a:bodyPr wrap="square" rtlCol="0">
              <a:spAutoFit/>
            </a:bodyPr>
            <a:lstStyle/>
            <a:p>
              <a:pPr algn="ctr"/>
              <a:r>
                <a:rPr lang="en-US" sz="3000" i="1">
                  <a:solidFill>
                    <a:srgbClr val="0070C0"/>
                  </a:solidFill>
                  <a:latin typeface="Arial" panose="020B0604020202020204" pitchFamily="34" charset="0"/>
                  <a:cs typeface="Arial" panose="020B0604020202020204" pitchFamily="34" charset="0"/>
                </a:rPr>
                <a:t>Trồng xen canh cây ngắn ngày </a:t>
              </a:r>
            </a:p>
          </p:txBody>
        </p:sp>
      </p:grpSp>
    </p:spTree>
    <p:extLst>
      <p:ext uri="{BB962C8B-B14F-4D97-AF65-F5344CB8AC3E}">
        <p14:creationId xmlns:p14="http://schemas.microsoft.com/office/powerpoint/2010/main" val="3843270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6">
            <a:extLst>
              <a:ext uri="{FF2B5EF4-FFF2-40B4-BE49-F238E27FC236}">
                <a16:creationId xmlns:a16="http://schemas.microsoft.com/office/drawing/2014/main" xmlns="" id="{698EAF84-5E8C-6587-CA48-7FCE89D55CF7}"/>
              </a:ext>
            </a:extLst>
          </p:cNvPr>
          <p:cNvGrpSpPr/>
          <p:nvPr/>
        </p:nvGrpSpPr>
        <p:grpSpPr>
          <a:xfrm>
            <a:off x="786627" y="345130"/>
            <a:ext cx="16758424" cy="1839606"/>
            <a:chOff x="843776" y="1705658"/>
            <a:chExt cx="16758424" cy="1839606"/>
          </a:xfrm>
        </p:grpSpPr>
        <p:sp>
          <p:nvSpPr>
            <p:cNvPr id="8" name="TextBox 7">
              <a:extLst>
                <a:ext uri="{FF2B5EF4-FFF2-40B4-BE49-F238E27FC236}">
                  <a16:creationId xmlns:a16="http://schemas.microsoft.com/office/drawing/2014/main" xmlns="" id="{5911EFAD-86FB-A733-EA91-DF8929A09F36}"/>
                </a:ext>
              </a:extLst>
            </p:cNvPr>
            <p:cNvSpPr txBox="1"/>
            <p:nvPr/>
          </p:nvSpPr>
          <p:spPr>
            <a:xfrm>
              <a:off x="2514600" y="1705658"/>
              <a:ext cx="150876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nối năng lực SGK tr.11: </a:t>
              </a:r>
              <a:r>
                <a:rPr kumimoji="0" lang="vi-VN" sz="4000" b="0" i="1" u="none" strike="noStrike" kern="1200" cap="none" spc="0" normalizeH="0" baseline="0" noProof="0">
                  <a:ln>
                    <a:noFill/>
                  </a:ln>
                  <a:solidFill>
                    <a:prstClr val="black"/>
                  </a:solidFill>
                  <a:effectLst/>
                  <a:uLnTx/>
                  <a:uFillTx/>
                  <a:latin typeface="Arial" panose="020B0604020202020204" pitchFamily="34" charset="0"/>
                  <a:ea typeface="+mn-ea"/>
                  <a:cs typeface="+mn-cs"/>
                </a:rPr>
                <a:t>Tìm hiểu một số loại lâm sản ngoài gỗ trong các khu rừng trồng của nước ta. </a:t>
              </a:r>
              <a:endParaRPr kumimoji="0" lang="en-US" sz="4000" b="0" i="1"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xmlns="" id="{EAE1649A-678D-0DCD-5750-C5D7AD2C3D10}"/>
                </a:ext>
              </a:extLst>
            </p:cNvPr>
            <p:cNvSpPr/>
            <p:nvPr/>
          </p:nvSpPr>
          <p:spPr>
            <a:xfrm>
              <a:off x="843776" y="1981072"/>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2" name="Freeform 3">
            <a:extLst>
              <a:ext uri="{FF2B5EF4-FFF2-40B4-BE49-F238E27FC236}">
                <a16:creationId xmlns:a16="http://schemas.microsoft.com/office/drawing/2014/main" xmlns="" id="{3A4BCAC1-A71E-8A7E-C0C8-6CE532081791}"/>
              </a:ext>
            </a:extLst>
          </p:cNvPr>
          <p:cNvSpPr/>
          <p:nvPr/>
        </p:nvSpPr>
        <p:spPr>
          <a:xfrm>
            <a:off x="11305797" y="4408794"/>
            <a:ext cx="6982203" cy="5943600"/>
          </a:xfrm>
          <a:custGeom>
            <a:avLst/>
            <a:gdLst/>
            <a:ahLst/>
            <a:cxnLst/>
            <a:rect l="l" t="t" r="r" b="b"/>
            <a:pathLst>
              <a:path w="9667665" h="8229600">
                <a:moveTo>
                  <a:pt x="0" y="0"/>
                </a:moveTo>
                <a:lnTo>
                  <a:pt x="9667665" y="0"/>
                </a:lnTo>
                <a:lnTo>
                  <a:pt x="9667665" y="8229600"/>
                </a:lnTo>
                <a:lnTo>
                  <a:pt x="0" y="8229600"/>
                </a:lnTo>
                <a:lnTo>
                  <a:pt x="0" y="0"/>
                </a:lnTo>
                <a:close/>
              </a:path>
            </a:pathLst>
          </a:custGeom>
          <a:blipFill>
            <a:blip r:embed="rId8"/>
            <a:stretch>
              <a:fillRect/>
            </a:stretch>
          </a:blipFill>
        </p:spPr>
      </p:sp>
      <p:sp>
        <p:nvSpPr>
          <p:cNvPr id="14" name="TextBox 13">
            <a:extLst>
              <a:ext uri="{FF2B5EF4-FFF2-40B4-BE49-F238E27FC236}">
                <a16:creationId xmlns:a16="http://schemas.microsoft.com/office/drawing/2014/main" xmlns="" id="{904EFD7E-1FD9-01BE-3521-0CF46271F6B7}"/>
              </a:ext>
            </a:extLst>
          </p:cNvPr>
          <p:cNvSpPr txBox="1"/>
          <p:nvPr/>
        </p:nvSpPr>
        <p:spPr>
          <a:xfrm>
            <a:off x="772339" y="3238500"/>
            <a:ext cx="10733861" cy="6124112"/>
          </a:xfrm>
          <a:prstGeom prst="rect">
            <a:avLst/>
          </a:prstGeom>
          <a:solidFill>
            <a:schemeClr val="bg1"/>
          </a:solidFill>
        </p:spPr>
        <p:txBody>
          <a:bodyPr wrap="square">
            <a:spAutoFit/>
          </a:bodyPr>
          <a:lstStyle/>
          <a:p>
            <a:pPr algn="just">
              <a:lnSpc>
                <a:spcPct val="150000"/>
              </a:lnSpc>
            </a:pPr>
            <a:r>
              <a:rPr lang="vi-VN" sz="3800" b="1" i="1">
                <a:solidFill>
                  <a:srgbClr val="0070C0"/>
                </a:solidFill>
              </a:rPr>
              <a:t>Một số loại lâm sản ngoài gỗ trong các khu rừng trồng của nước ta:</a:t>
            </a:r>
          </a:p>
          <a:p>
            <a:pPr marL="571500" indent="-571500" algn="just">
              <a:lnSpc>
                <a:spcPct val="150000"/>
              </a:lnSpc>
              <a:buFont typeface="Wingdings" panose="05000000000000000000" pitchFamily="2" charset="2"/>
              <a:buChar char="§"/>
            </a:pPr>
            <a:r>
              <a:rPr lang="vi-VN" sz="3800"/>
              <a:t>Sản phẩm của các cây thuộc nhóm lâm nghiệp như: tre, nứa, suối, vầu. </a:t>
            </a:r>
          </a:p>
          <a:p>
            <a:pPr marL="571500" indent="-571500" algn="just">
              <a:lnSpc>
                <a:spcPct val="150000"/>
              </a:lnSpc>
              <a:buFont typeface="Wingdings" panose="05000000000000000000" pitchFamily="2" charset="2"/>
              <a:buChar char="§"/>
            </a:pPr>
            <a:r>
              <a:rPr lang="vi-VN" sz="3800"/>
              <a:t>Các sản phẩm hoang dại từ rừng, các nguyên liệu trong rừng như: cánh kiến , nhựa cây, quả có dầu, quả có hạt.</a:t>
            </a:r>
          </a:p>
        </p:txBody>
      </p:sp>
    </p:spTree>
    <p:extLst>
      <p:ext uri="{BB962C8B-B14F-4D97-AF65-F5344CB8AC3E}">
        <p14:creationId xmlns:p14="http://schemas.microsoft.com/office/powerpoint/2010/main" val="560663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xmlns="" id="{BD502C20-794D-6DFD-2124-0EB18993F555}"/>
              </a:ext>
            </a:extLst>
          </p:cNvPr>
          <p:cNvSpPr txBox="1"/>
          <p:nvPr/>
        </p:nvSpPr>
        <p:spPr>
          <a:xfrm>
            <a:off x="2324100" y="1409700"/>
            <a:ext cx="13639800" cy="938719"/>
          </a:xfrm>
          <a:prstGeom prst="rect">
            <a:avLst/>
          </a:prstGeom>
          <a:noFill/>
        </p:spPr>
        <p:txBody>
          <a:bodyPr wrap="square" rtlCol="0">
            <a:spAutoFit/>
          </a:bodyPr>
          <a:lstStyle/>
          <a:p>
            <a:pPr algn="ctr"/>
            <a:r>
              <a:rPr lang="en-US" sz="5500" b="1">
                <a:solidFill>
                  <a:srgbClr val="C00000"/>
                </a:solidFill>
                <a:latin typeface="Arial" panose="020B0604020202020204" pitchFamily="34" charset="0"/>
                <a:cs typeface="Arial" panose="020B0604020202020204" pitchFamily="34" charset="0"/>
              </a:rPr>
              <a:t>KẾT QUẢ PHIẾU HỌC TẬP SỐ 2 </a:t>
            </a:r>
          </a:p>
        </p:txBody>
      </p:sp>
      <p:graphicFrame>
        <p:nvGraphicFramePr>
          <p:cNvPr id="11" name="Table 10">
            <a:extLst>
              <a:ext uri="{FF2B5EF4-FFF2-40B4-BE49-F238E27FC236}">
                <a16:creationId xmlns:a16="http://schemas.microsoft.com/office/drawing/2014/main" xmlns="" id="{0DE78755-856B-63B5-AEA1-56C75E6293BA}"/>
              </a:ext>
            </a:extLst>
          </p:cNvPr>
          <p:cNvGraphicFramePr>
            <a:graphicFrameLocks noGrp="1"/>
          </p:cNvGraphicFramePr>
          <p:nvPr>
            <p:extLst>
              <p:ext uri="{D42A27DB-BD31-4B8C-83A1-F6EECF244321}">
                <p14:modId xmlns:p14="http://schemas.microsoft.com/office/powerpoint/2010/main" val="675287130"/>
              </p:ext>
            </p:extLst>
          </p:nvPr>
        </p:nvGraphicFramePr>
        <p:xfrm>
          <a:off x="223222" y="190500"/>
          <a:ext cx="17602200" cy="26655196"/>
        </p:xfrm>
        <a:graphic>
          <a:graphicData uri="http://schemas.openxmlformats.org/drawingml/2006/table">
            <a:tbl>
              <a:tblPr bandRow="1"/>
              <a:tblGrid>
                <a:gridCol w="4501178">
                  <a:extLst>
                    <a:ext uri="{9D8B030D-6E8A-4147-A177-3AD203B41FA5}">
                      <a16:colId xmlns:a16="http://schemas.microsoft.com/office/drawing/2014/main" xmlns="" val="2606923586"/>
                    </a:ext>
                  </a:extLst>
                </a:gridCol>
                <a:gridCol w="13101022">
                  <a:extLst>
                    <a:ext uri="{9D8B030D-6E8A-4147-A177-3AD203B41FA5}">
                      <a16:colId xmlns:a16="http://schemas.microsoft.com/office/drawing/2014/main" xmlns="" val="2370343452"/>
                    </a:ext>
                  </a:extLst>
                </a:gridCol>
              </a:tblGrid>
              <a:tr h="990600">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Nhiệm vụ </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Những vấn đề cần lưu ý</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861350020"/>
                  </a:ext>
                </a:extLst>
              </a:tr>
              <a:tr h="9376016">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Đối tượng là các cơ thể sống có chu kì sinh trưởng dài.</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Lựa chọn đối tượng cây rừng phù hợp với thời gian giao rừng, cho thuê rừng.</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Lập kế hoạch sản xuất phù hợp với từng giai đoạn sinh trưởng, phát triển của cây rừng.</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Trồng xen canh cây trồng ngắn ngày phù hợp dưới tán rừng để tạo thu nhập thường xuyên và nâng cao hiệu quả kinh tế.</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Thường xuyên chọn lọc, duy trì chất lượng các giống hiện có, nhập nội những giống tốt, tiến hành lai tạo để tạo ra những giống mới có năng suất cao, chất lượng tốt, thích hợp với điều kiện từng vùng và từng địa phương.</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661946686"/>
                  </a:ext>
                </a:extLst>
              </a:tr>
              <a:tr h="8196075">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Địa bàn rộng lớn, khó khăn về giao thông và cơ sở vật chất.</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Thực hiện việc giao đất, giao rừng cho hộ gia đình, cá nhân, cộng đồng và tổ chức theo đúng quy định của pháp luật nhằm xây dựng nền lâm nghiệp xã hội với sự tham gia tích cực của mọi thành phần kinh tế.</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Tiến hành điều tra, theo dõi diễn biến về khí hậy, nguồn tài nguyên để quy hoạch , bố trí hình thức sản xuất lâm nghiệp phù hợp với từng khu vực.</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Xây dựng phương hướng sản xuất kinh doanh, cơ sở vật </a:t>
                      </a:r>
                      <a:r>
                        <a:rPr lang="vi-VN" sz="3600">
                          <a:effectLst/>
                          <a:latin typeface="+mn-lt"/>
                          <a:ea typeface="Calibri" panose="020F0502020204030204" pitchFamily="34" charset="0"/>
                        </a:rPr>
                        <a:t>chất</a:t>
                      </a:r>
                      <a:r>
                        <a:rPr lang="vi-VN" sz="3600">
                          <a:solidFill>
                            <a:srgbClr val="000000"/>
                          </a:solidFill>
                          <a:effectLst/>
                          <a:latin typeface="+mn-lt"/>
                          <a:ea typeface="Calibri" panose="020F0502020204030204" pitchFamily="34" charset="0"/>
                        </a:rPr>
                        <a:t>, kĩ thuật phù hợp với đặc điểm và yêu cầu sản xuất lâm nghiệp ở từng vùng.</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874292761"/>
                  </a:ext>
                </a:extLst>
              </a:tr>
              <a:tr h="3857913">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sản phẩm và có nhiều lợi ích đặc thù.</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Tuân thủ quy định của pháp luật và các điều ước quốc tế về lâm nghiệp.</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Đảm bảo hài hòa các lợi ích (kinh tế, an sinh xã hội, quốc phòng, an ninh, đa dạng </a:t>
                      </a:r>
                      <a:r>
                        <a:rPr lang="vi-VN" sz="3600">
                          <a:effectLst/>
                          <a:latin typeface="+mn-lt"/>
                          <a:ea typeface="Calibri" panose="020F0502020204030204" pitchFamily="34" charset="0"/>
                        </a:rPr>
                        <a:t>sinh</a:t>
                      </a:r>
                      <a:r>
                        <a:rPr lang="vi-VN" sz="3600">
                          <a:solidFill>
                            <a:srgbClr val="000000"/>
                          </a:solidFill>
                          <a:effectLst/>
                          <a:latin typeface="+mn-lt"/>
                          <a:ea typeface="Calibri" panose="020F0502020204030204" pitchFamily="34" charset="0"/>
                        </a:rPr>
                        <a:t> học, ứng phó với biến đổi khí hậu,...).</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170202772"/>
                  </a:ext>
                </a:extLst>
              </a:tr>
              <a:tr h="4066287">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Có giải pháp hợp lí về tổ chức lao động; cung ứng vật tư - kĩ thuật; trang bị công cụ, máy móc,..</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Tạo việc làm cho người lao động ở trong thời kì nông nhàn (trồng xen canh cây trồng phù hợp, phát triển ngành nghề dịch vụ lâm nghiệp,...).</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929451212"/>
                  </a:ext>
                </a:extLst>
              </a:tr>
            </a:tbl>
          </a:graphicData>
        </a:graphic>
      </p:graphicFrame>
    </p:spTree>
    <p:extLst>
      <p:ext uri="{BB962C8B-B14F-4D97-AF65-F5344CB8AC3E}">
        <p14:creationId xmlns:p14="http://schemas.microsoft.com/office/powerpoint/2010/main" val="545373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xmlns="" id="{BD502C20-794D-6DFD-2124-0EB18993F555}"/>
              </a:ext>
            </a:extLst>
          </p:cNvPr>
          <p:cNvSpPr txBox="1"/>
          <p:nvPr/>
        </p:nvSpPr>
        <p:spPr>
          <a:xfrm>
            <a:off x="2324100" y="1409700"/>
            <a:ext cx="13639800" cy="938719"/>
          </a:xfrm>
          <a:prstGeom prst="rect">
            <a:avLst/>
          </a:prstGeom>
          <a:noFill/>
        </p:spPr>
        <p:txBody>
          <a:bodyPr wrap="square" rtlCol="0">
            <a:spAutoFit/>
          </a:bodyPr>
          <a:lstStyle/>
          <a:p>
            <a:pPr algn="ctr"/>
            <a:r>
              <a:rPr lang="en-US" sz="5500" b="1">
                <a:solidFill>
                  <a:srgbClr val="C00000"/>
                </a:solidFill>
                <a:latin typeface="Arial" panose="020B0604020202020204" pitchFamily="34" charset="0"/>
                <a:cs typeface="Arial" panose="020B0604020202020204" pitchFamily="34" charset="0"/>
              </a:rPr>
              <a:t>KẾT QUẢ PHIẾU HỌC TẬP SỐ 2 </a:t>
            </a:r>
          </a:p>
        </p:txBody>
      </p:sp>
      <p:graphicFrame>
        <p:nvGraphicFramePr>
          <p:cNvPr id="11" name="Table 10">
            <a:extLst>
              <a:ext uri="{FF2B5EF4-FFF2-40B4-BE49-F238E27FC236}">
                <a16:creationId xmlns:a16="http://schemas.microsoft.com/office/drawing/2014/main" xmlns="" id="{0DE78755-856B-63B5-AEA1-56C75E6293BA}"/>
              </a:ext>
            </a:extLst>
          </p:cNvPr>
          <p:cNvGraphicFramePr>
            <a:graphicFrameLocks noGrp="1"/>
          </p:cNvGraphicFramePr>
          <p:nvPr>
            <p:extLst>
              <p:ext uri="{D42A27DB-BD31-4B8C-83A1-F6EECF244321}">
                <p14:modId xmlns:p14="http://schemas.microsoft.com/office/powerpoint/2010/main" val="2731739398"/>
              </p:ext>
            </p:extLst>
          </p:nvPr>
        </p:nvGraphicFramePr>
        <p:xfrm>
          <a:off x="223222" y="190500"/>
          <a:ext cx="17602200" cy="17846105"/>
        </p:xfrm>
        <a:graphic>
          <a:graphicData uri="http://schemas.openxmlformats.org/drawingml/2006/table">
            <a:tbl>
              <a:tblPr bandRow="1"/>
              <a:tblGrid>
                <a:gridCol w="4501178">
                  <a:extLst>
                    <a:ext uri="{9D8B030D-6E8A-4147-A177-3AD203B41FA5}">
                      <a16:colId xmlns:a16="http://schemas.microsoft.com/office/drawing/2014/main" xmlns="" val="2606923586"/>
                    </a:ext>
                  </a:extLst>
                </a:gridCol>
                <a:gridCol w="13101022">
                  <a:extLst>
                    <a:ext uri="{9D8B030D-6E8A-4147-A177-3AD203B41FA5}">
                      <a16:colId xmlns:a16="http://schemas.microsoft.com/office/drawing/2014/main" xmlns="" val="2370343452"/>
                    </a:ext>
                  </a:extLst>
                </a:gridCol>
              </a:tblGrid>
              <a:tr h="990600">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Nhiệm vụ </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Những vấn đề cần lưu ý</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861350020"/>
                  </a:ext>
                </a:extLst>
              </a:tr>
              <a:tr h="8763000">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Địa bàn rộng lớn, khó khăn về giao thông và cơ sở vật chất.</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Thực hiện việc giao đất, giao rừng cho hộ gia đình, cá nhân, cộng đồng và tổ chức theo đúng quy định của pháp luật nhằm xây dựng nền lâm nghiệp xã hội với sự tham gia tích cực của mọi thành phần kinh tế.</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Tiến hành điều tra, theo dõi diễn biến về khí hậy, nguồn tài nguyên để quy hoạch , bố trí hình thức sản xuất lâm nghiệp phù hợp với từng khu vực.</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Xây dựng phương hướng sản xuất kinh doanh, cơ sở vật </a:t>
                      </a:r>
                      <a:r>
                        <a:rPr lang="vi-VN" sz="3600">
                          <a:effectLst/>
                          <a:latin typeface="+mn-lt"/>
                          <a:ea typeface="Calibri" panose="020F0502020204030204" pitchFamily="34" charset="0"/>
                        </a:rPr>
                        <a:t>chất</a:t>
                      </a:r>
                      <a:r>
                        <a:rPr lang="vi-VN" sz="3600">
                          <a:solidFill>
                            <a:srgbClr val="000000"/>
                          </a:solidFill>
                          <a:effectLst/>
                          <a:latin typeface="+mn-lt"/>
                          <a:ea typeface="Calibri" panose="020F0502020204030204" pitchFamily="34" charset="0"/>
                        </a:rPr>
                        <a:t>, kĩ thuật phù hợp với đặc điểm và yêu cầu sản xuất lâm nghiệp ở từng vùng.</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874292761"/>
                  </a:ext>
                </a:extLst>
              </a:tr>
              <a:tr h="3857913">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sản phẩm và có nhiều lợi ích đặc thù.</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Tuân thủ quy định của pháp luật và các điều ước quốc tế về lâm nghiệp.</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Đảm bảo hài hòa các lợi ích (kinh tế, an sinh xã hội, quốc phòng, an ninh, đa dạng </a:t>
                      </a:r>
                      <a:r>
                        <a:rPr lang="vi-VN" sz="3600">
                          <a:effectLst/>
                          <a:latin typeface="+mn-lt"/>
                          <a:ea typeface="Calibri" panose="020F0502020204030204" pitchFamily="34" charset="0"/>
                        </a:rPr>
                        <a:t>sinh</a:t>
                      </a:r>
                      <a:r>
                        <a:rPr lang="vi-VN" sz="3600">
                          <a:solidFill>
                            <a:srgbClr val="000000"/>
                          </a:solidFill>
                          <a:effectLst/>
                          <a:latin typeface="+mn-lt"/>
                          <a:ea typeface="Calibri" panose="020F0502020204030204" pitchFamily="34" charset="0"/>
                        </a:rPr>
                        <a:t> học, ứng phó với biến đổi khí hậu,...).</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170202772"/>
                  </a:ext>
                </a:extLst>
              </a:tr>
              <a:tr h="4066287">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Có giải pháp hợp lí về tổ chức lao động; cung ứng vật tư - kĩ thuật; trang bị công cụ, máy móc,..</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Tạo việc làm cho người lao động ở trong thời kì nông nhàn (trồng xen canh cây trồng phù hợp, phát triển ngành nghề dịch vụ lâm nghiệp,...).</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929451212"/>
                  </a:ext>
                </a:extLst>
              </a:tr>
            </a:tbl>
          </a:graphicData>
        </a:graphic>
      </p:graphicFrame>
    </p:spTree>
    <p:extLst>
      <p:ext uri="{BB962C8B-B14F-4D97-AF65-F5344CB8AC3E}">
        <p14:creationId xmlns:p14="http://schemas.microsoft.com/office/powerpoint/2010/main" val="28615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xmlns="" id="{BD502C20-794D-6DFD-2124-0EB18993F555}"/>
              </a:ext>
            </a:extLst>
          </p:cNvPr>
          <p:cNvSpPr txBox="1"/>
          <p:nvPr/>
        </p:nvSpPr>
        <p:spPr>
          <a:xfrm>
            <a:off x="2324100" y="1409700"/>
            <a:ext cx="13639800" cy="938719"/>
          </a:xfrm>
          <a:prstGeom prst="rect">
            <a:avLst/>
          </a:prstGeom>
          <a:noFill/>
        </p:spPr>
        <p:txBody>
          <a:bodyPr wrap="square" rtlCol="0">
            <a:spAutoFit/>
          </a:bodyPr>
          <a:lstStyle/>
          <a:p>
            <a:pPr algn="ctr"/>
            <a:r>
              <a:rPr lang="en-US" sz="5500" b="1">
                <a:solidFill>
                  <a:srgbClr val="C00000"/>
                </a:solidFill>
                <a:latin typeface="Arial" panose="020B0604020202020204" pitchFamily="34" charset="0"/>
                <a:cs typeface="Arial" panose="020B0604020202020204" pitchFamily="34" charset="0"/>
              </a:rPr>
              <a:t>KẾT QUẢ PHIẾU HỌC TẬP SỐ 2 </a:t>
            </a:r>
          </a:p>
        </p:txBody>
      </p:sp>
      <p:graphicFrame>
        <p:nvGraphicFramePr>
          <p:cNvPr id="11" name="Table 10">
            <a:extLst>
              <a:ext uri="{FF2B5EF4-FFF2-40B4-BE49-F238E27FC236}">
                <a16:creationId xmlns:a16="http://schemas.microsoft.com/office/drawing/2014/main" xmlns="" id="{0DE78755-856B-63B5-AEA1-56C75E6293BA}"/>
              </a:ext>
            </a:extLst>
          </p:cNvPr>
          <p:cNvGraphicFramePr>
            <a:graphicFrameLocks noGrp="1"/>
          </p:cNvGraphicFramePr>
          <p:nvPr>
            <p:extLst>
              <p:ext uri="{D42A27DB-BD31-4B8C-83A1-F6EECF244321}">
                <p14:modId xmlns:p14="http://schemas.microsoft.com/office/powerpoint/2010/main" val="1522764776"/>
              </p:ext>
            </p:extLst>
          </p:nvPr>
        </p:nvGraphicFramePr>
        <p:xfrm>
          <a:off x="223222" y="190500"/>
          <a:ext cx="17602200" cy="9083105"/>
        </p:xfrm>
        <a:graphic>
          <a:graphicData uri="http://schemas.openxmlformats.org/drawingml/2006/table">
            <a:tbl>
              <a:tblPr bandRow="1"/>
              <a:tblGrid>
                <a:gridCol w="4501178">
                  <a:extLst>
                    <a:ext uri="{9D8B030D-6E8A-4147-A177-3AD203B41FA5}">
                      <a16:colId xmlns:a16="http://schemas.microsoft.com/office/drawing/2014/main" xmlns="" val="2606923586"/>
                    </a:ext>
                  </a:extLst>
                </a:gridCol>
                <a:gridCol w="13101022">
                  <a:extLst>
                    <a:ext uri="{9D8B030D-6E8A-4147-A177-3AD203B41FA5}">
                      <a16:colId xmlns:a16="http://schemas.microsoft.com/office/drawing/2014/main" xmlns="" val="2370343452"/>
                    </a:ext>
                  </a:extLst>
                </a:gridCol>
              </a:tblGrid>
              <a:tr h="990600">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Nhiệm vụ </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vi-VN" sz="3600" b="1">
                          <a:solidFill>
                            <a:srgbClr val="000000"/>
                          </a:solidFill>
                          <a:effectLst/>
                          <a:latin typeface="+mn-lt"/>
                          <a:ea typeface="Calibri" panose="020F0502020204030204" pitchFamily="34" charset="0"/>
                        </a:rPr>
                        <a:t>Những vấn đề cần lưu ý</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861350020"/>
                  </a:ext>
                </a:extLst>
              </a:tr>
              <a:tr h="3857913">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Ngành sản xuất đa dạng sản phẩm và có nhiều lợi ích đặc thù.</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Tuân thủ quy định của pháp luật và các điều ước quốc tế về lâm nghiệp.</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Đảm bảo hài hòa các lợi ích (kinh tế, an sinh xã hội, quốc phòng, an ninh, đa dạng </a:t>
                      </a:r>
                      <a:r>
                        <a:rPr lang="vi-VN" sz="3600">
                          <a:effectLst/>
                          <a:latin typeface="+mn-lt"/>
                          <a:ea typeface="Calibri" panose="020F0502020204030204" pitchFamily="34" charset="0"/>
                        </a:rPr>
                        <a:t>sinh</a:t>
                      </a:r>
                      <a:r>
                        <a:rPr lang="vi-VN" sz="3600">
                          <a:solidFill>
                            <a:srgbClr val="000000"/>
                          </a:solidFill>
                          <a:effectLst/>
                          <a:latin typeface="+mn-lt"/>
                          <a:ea typeface="Calibri" panose="020F0502020204030204" pitchFamily="34" charset="0"/>
                        </a:rPr>
                        <a:t> học, ứng phó với biến đổi khí hậu,...).</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170202772"/>
                  </a:ext>
                </a:extLst>
              </a:tr>
              <a:tr h="4066287">
                <a:tc>
                  <a:txBody>
                    <a:bodyPr/>
                    <a:lstStyle/>
                    <a:p>
                      <a:pPr marL="0" marR="0" algn="just">
                        <a:lnSpc>
                          <a:spcPct val="150000"/>
                        </a:lnSpc>
                        <a:spcBef>
                          <a:spcPts val="0"/>
                        </a:spcBef>
                        <a:spcAft>
                          <a:spcPts val="0"/>
                        </a:spcAft>
                      </a:pPr>
                      <a:r>
                        <a:rPr lang="vi-VN" sz="3600">
                          <a:solidFill>
                            <a:srgbClr val="000000"/>
                          </a:solidFill>
                          <a:effectLst/>
                          <a:latin typeface="+mn-lt"/>
                          <a:ea typeface="Calibri" panose="020F0502020204030204" pitchFamily="34" charset="0"/>
                        </a:rPr>
                        <a:t>Sản xuất lâm nghiệp mang tính thời vụ cao</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Có giải pháp hợp lí về tổ chức lao động; cung ứng vật tư - kĩ thuật; trang bị công cụ, máy móc,..</a:t>
                      </a:r>
                      <a:endParaRPr lang="en-US" sz="3600">
                        <a:effectLst/>
                        <a:latin typeface="+mn-lt"/>
                        <a:ea typeface="Calibri" panose="020F050202020403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vi-VN" sz="3600">
                          <a:solidFill>
                            <a:srgbClr val="000000"/>
                          </a:solidFill>
                          <a:effectLst/>
                          <a:latin typeface="+mn-lt"/>
                          <a:ea typeface="Calibri" panose="020F0502020204030204" pitchFamily="34" charset="0"/>
                        </a:rPr>
                        <a:t>Tạo việc làm cho người lao động ở trong thời kì nông nhàn (trồng xen canh cây trồng phù hợp, phát triển ngành nghề dịch vụ lâm nghiệp,...).</a:t>
                      </a:r>
                      <a:endParaRPr lang="en-US" sz="3600">
                        <a:effectLst/>
                        <a:latin typeface="+mn-lt"/>
                        <a:ea typeface="Calibri" panose="020F0502020204030204" pitchFamily="34" charset="0"/>
                      </a:endParaRPr>
                    </a:p>
                  </a:txBody>
                  <a:tcPr marL="19164" marR="1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929451212"/>
                  </a:ext>
                </a:extLst>
              </a:tr>
            </a:tbl>
          </a:graphicData>
        </a:graphic>
      </p:graphicFrame>
    </p:spTree>
    <p:extLst>
      <p:ext uri="{BB962C8B-B14F-4D97-AF65-F5344CB8AC3E}">
        <p14:creationId xmlns:p14="http://schemas.microsoft.com/office/powerpoint/2010/main" val="3372921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4669789" y="7644657"/>
            <a:ext cx="9831976" cy="5284687"/>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1177639" y="-1320634"/>
            <a:ext cx="8260206" cy="12943390"/>
            <a:chOff x="0" y="0"/>
            <a:chExt cx="2175528" cy="3408959"/>
          </a:xfrm>
        </p:grpSpPr>
        <p:sp>
          <p:nvSpPr>
            <p:cNvPr id="4" name="Freeform 4"/>
            <p:cNvSpPr/>
            <p:nvPr/>
          </p:nvSpPr>
          <p:spPr>
            <a:xfrm>
              <a:off x="0" y="0"/>
              <a:ext cx="2175528" cy="3408959"/>
            </a:xfrm>
            <a:custGeom>
              <a:avLst/>
              <a:gdLst/>
              <a:ahLst/>
              <a:cxnLst/>
              <a:rect l="l" t="t" r="r" b="b"/>
              <a:pathLst>
                <a:path w="2175528" h="3408959">
                  <a:moveTo>
                    <a:pt x="0" y="0"/>
                  </a:moveTo>
                  <a:lnTo>
                    <a:pt x="2175528" y="0"/>
                  </a:lnTo>
                  <a:lnTo>
                    <a:pt x="2175528" y="3408959"/>
                  </a:lnTo>
                  <a:lnTo>
                    <a:pt x="0" y="3408959"/>
                  </a:lnTo>
                  <a:close/>
                </a:path>
              </a:pathLst>
            </a:custGeom>
            <a:solidFill>
              <a:srgbClr val="F7F8FA"/>
            </a:solidFill>
          </p:spPr>
        </p:sp>
        <p:sp>
          <p:nvSpPr>
            <p:cNvPr id="5" name="TextBox 5"/>
            <p:cNvSpPr txBox="1"/>
            <p:nvPr/>
          </p:nvSpPr>
          <p:spPr>
            <a:xfrm>
              <a:off x="0" y="-47625"/>
              <a:ext cx="2175528" cy="34565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2895600" y="2557004"/>
            <a:ext cx="5601625" cy="935962"/>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9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PHẦN IV.</a:t>
            </a:r>
          </a:p>
        </p:txBody>
      </p:sp>
      <p:grpSp>
        <p:nvGrpSpPr>
          <p:cNvPr id="13" name="Group 13"/>
          <p:cNvGrpSpPr/>
          <p:nvPr/>
        </p:nvGrpSpPr>
        <p:grpSpPr>
          <a:xfrm>
            <a:off x="1028700" y="8514285"/>
            <a:ext cx="3086100" cy="744015"/>
            <a:chOff x="0" y="0"/>
            <a:chExt cx="812800" cy="195955"/>
          </a:xfrm>
        </p:grpSpPr>
        <p:sp>
          <p:nvSpPr>
            <p:cNvPr id="14" name="Freeform 14"/>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p:spPr>
        </p:sp>
        <p:sp>
          <p:nvSpPr>
            <p:cNvPr id="15" name="TextBox 15"/>
            <p:cNvSpPr txBox="1"/>
            <p:nvPr/>
          </p:nvSpPr>
          <p:spPr>
            <a:xfrm>
              <a:off x="0" y="-47625"/>
              <a:ext cx="812800" cy="2435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455999" y="8494805"/>
            <a:ext cx="2231501" cy="626307"/>
          </a:xfrm>
          <a:prstGeom prst="rect">
            <a:avLst/>
          </a:prstGeom>
        </p:spPr>
        <p:txBody>
          <a:bodyPr lIns="0" tIns="0" rIns="0" bIns="0" rtlCol="0" anchor="t">
            <a:spAutoFit/>
          </a:bodyPr>
          <a:lstStyle/>
          <a:p>
            <a:pPr marL="0" marR="0" lvl="0" indent="0" algn="ctr" defTabSz="914400" rtl="0" eaLnBrk="1" fontAlgn="auto" latinLnBrk="0" hangingPunct="1">
              <a:lnSpc>
                <a:spcPts val="5452"/>
              </a:lnSpc>
              <a:spcBef>
                <a:spcPts val="0"/>
              </a:spcBef>
              <a:spcAft>
                <a:spcPts val="0"/>
              </a:spcAft>
              <a:buClrTx/>
              <a:buSzTx/>
              <a:buFontTx/>
              <a:buNone/>
              <a:tabLst/>
              <a:defRPr/>
            </a:pPr>
            <a:r>
              <a:rPr kumimoji="0" lang="en-US" sz="3029" b="0" i="0" u="none" strike="noStrike" kern="1200" cap="none" spc="1190" normalizeH="0" baseline="0" noProof="0">
                <a:ln>
                  <a:noFill/>
                </a:ln>
                <a:solidFill>
                  <a:srgbClr val="000000"/>
                </a:solidFill>
                <a:effectLst/>
                <a:uLnTx/>
                <a:uFillTx/>
                <a:latin typeface="Now"/>
                <a:ea typeface="+mn-ea"/>
                <a:cs typeface="+mn-cs"/>
              </a:rPr>
              <a:t>NEXT</a:t>
            </a:r>
          </a:p>
        </p:txBody>
      </p:sp>
      <p:sp>
        <p:nvSpPr>
          <p:cNvPr id="17" name="Freeform 17"/>
          <p:cNvSpPr/>
          <p:nvPr/>
        </p:nvSpPr>
        <p:spPr>
          <a:xfrm>
            <a:off x="-3353663" y="-4109715"/>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8">
            <a:extLst>
              <a:ext uri="{FF2B5EF4-FFF2-40B4-BE49-F238E27FC236}">
                <a16:creationId xmlns:a16="http://schemas.microsoft.com/office/drawing/2014/main" xmlns="" id="{9D9B0E91-449A-353E-6F5B-0BF74E7ADAFC}"/>
              </a:ext>
            </a:extLst>
          </p:cNvPr>
          <p:cNvSpPr/>
          <p:nvPr/>
        </p:nvSpPr>
        <p:spPr>
          <a:xfrm>
            <a:off x="11728457" y="7135359"/>
            <a:ext cx="5486372" cy="365529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a:stretch>
          </a:blipFill>
        </p:spPr>
      </p:sp>
      <p:sp>
        <p:nvSpPr>
          <p:cNvPr id="20" name="Freeform 11">
            <a:extLst>
              <a:ext uri="{FF2B5EF4-FFF2-40B4-BE49-F238E27FC236}">
                <a16:creationId xmlns:a16="http://schemas.microsoft.com/office/drawing/2014/main" xmlns="" id="{8EE133EA-5F99-FE15-94FD-2830454A9396}"/>
              </a:ext>
            </a:extLst>
          </p:cNvPr>
          <p:cNvSpPr/>
          <p:nvPr/>
        </p:nvSpPr>
        <p:spPr>
          <a:xfrm>
            <a:off x="11738796" y="3301691"/>
            <a:ext cx="5520504" cy="3698739"/>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5"/>
            <a:stretch>
              <a:fillRect t="-7742" b="-4198"/>
            </a:stretch>
          </a:blipFill>
        </p:spPr>
      </p:sp>
      <p:sp>
        <p:nvSpPr>
          <p:cNvPr id="21" name="Freeform 6">
            <a:extLst>
              <a:ext uri="{FF2B5EF4-FFF2-40B4-BE49-F238E27FC236}">
                <a16:creationId xmlns:a16="http://schemas.microsoft.com/office/drawing/2014/main" xmlns="" id="{346EC54F-FEB1-079F-ED2B-2EC15F4CC5DA}"/>
              </a:ext>
            </a:extLst>
          </p:cNvPr>
          <p:cNvSpPr/>
          <p:nvPr/>
        </p:nvSpPr>
        <p:spPr>
          <a:xfrm>
            <a:off x="11728457" y="-536728"/>
            <a:ext cx="5520505" cy="3698739"/>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6"/>
            <a:stretch>
              <a:fillRect/>
            </a:stretch>
          </a:blipFill>
        </p:spPr>
      </p:sp>
      <p:sp>
        <p:nvSpPr>
          <p:cNvPr id="23" name="TextBox 22">
            <a:extLst>
              <a:ext uri="{FF2B5EF4-FFF2-40B4-BE49-F238E27FC236}">
                <a16:creationId xmlns:a16="http://schemas.microsoft.com/office/drawing/2014/main" xmlns="" id="{FA293A63-732E-16AD-0B71-485F67907255}"/>
              </a:ext>
            </a:extLst>
          </p:cNvPr>
          <p:cNvSpPr txBox="1"/>
          <p:nvPr/>
        </p:nvSpPr>
        <p:spPr>
          <a:xfrm>
            <a:off x="419560" y="3732276"/>
            <a:ext cx="10553704" cy="45663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YÊU CẦU CƠ BẢN ĐỐI VỚI NGƯỜI LAO ĐỘNG CỦA MỘT SỐ NGÀNH NGHỀ PHỔ BIẾN TRONG LÂM NGHIỆP</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298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9" name="Group 8">
            <a:extLst>
              <a:ext uri="{FF2B5EF4-FFF2-40B4-BE49-F238E27FC236}">
                <a16:creationId xmlns:a16="http://schemas.microsoft.com/office/drawing/2014/main" xmlns="" id="{473DEB30-B2C0-5BFC-AD1D-08700570EB8D}"/>
              </a:ext>
            </a:extLst>
          </p:cNvPr>
          <p:cNvGrpSpPr/>
          <p:nvPr/>
        </p:nvGrpSpPr>
        <p:grpSpPr>
          <a:xfrm>
            <a:off x="522226" y="419100"/>
            <a:ext cx="17079974" cy="1738296"/>
            <a:chOff x="462579" y="888853"/>
            <a:chExt cx="17079974" cy="1738296"/>
          </a:xfrm>
        </p:grpSpPr>
        <p:sp>
          <p:nvSpPr>
            <p:cNvPr id="7" name="TextBox 6">
              <a:extLst>
                <a:ext uri="{FF2B5EF4-FFF2-40B4-BE49-F238E27FC236}">
                  <a16:creationId xmlns:a16="http://schemas.microsoft.com/office/drawing/2014/main" xmlns="" id="{303C7224-2A2A-D53E-D6DF-E5F4ABA12943}"/>
                </a:ext>
              </a:extLst>
            </p:cNvPr>
            <p:cNvSpPr txBox="1"/>
            <p:nvPr/>
          </p:nvSpPr>
          <p:spPr>
            <a:xfrm>
              <a:off x="2247589" y="888853"/>
              <a:ext cx="15294964" cy="1738296"/>
            </a:xfrm>
            <a:prstGeom prst="rect">
              <a:avLst/>
            </a:prstGeom>
            <a:noFill/>
          </p:spPr>
          <p:txBody>
            <a:bodyPr wrap="square">
              <a:spAutoFit/>
            </a:bodyPr>
            <a:lstStyle/>
            <a:p>
              <a:pPr algn="just">
                <a:lnSpc>
                  <a:spcPct val="150000"/>
                </a:lnSpc>
              </a:pPr>
              <a:r>
                <a:rPr lang="en-US" sz="3800" i="1">
                  <a:latin typeface="Arial" panose="020B0604020202020204" pitchFamily="34" charset="0"/>
                  <a:cs typeface="Arial" panose="020B0604020202020204" pitchFamily="34" charset="0"/>
                </a:rPr>
                <a:t>Khai thác thông tin mục III.4 SGK tr.11 và cho biết: </a:t>
              </a:r>
              <a:r>
                <a:rPr lang="vi-VN" sz="3800">
                  <a:solidFill>
                    <a:srgbClr val="C00000"/>
                  </a:solidFill>
                  <a:effectLst/>
                  <a:latin typeface="Arial" panose="020B0604020202020204" pitchFamily="34" charset="0"/>
                  <a:ea typeface="Times New Roman" panose="02020603050405020304" pitchFamily="18" charset="0"/>
                  <a:cs typeface="Arial" panose="020B0604020202020204" pitchFamily="34" charset="0"/>
                </a:rPr>
                <a:t>Yêu cầu cơ bản đối với người lao động của một số ngành nghề phổ biến trong lâm nghiệp</a:t>
              </a:r>
              <a:r>
                <a:rPr lang="en-US" sz="380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r>
                <a:rPr lang="en-US" sz="3800">
                  <a:solidFill>
                    <a:srgbClr val="C00000"/>
                  </a:solidFill>
                  <a:latin typeface="Arial" panose="020B0604020202020204" pitchFamily="34" charset="0"/>
                  <a:cs typeface="Arial" panose="020B0604020202020204" pitchFamily="34" charset="0"/>
                </a:rPr>
                <a:t> </a:t>
              </a:r>
            </a:p>
          </p:txBody>
        </p:sp>
        <p:sp>
          <p:nvSpPr>
            <p:cNvPr id="8" name="Freeform 2">
              <a:extLst>
                <a:ext uri="{FF2B5EF4-FFF2-40B4-BE49-F238E27FC236}">
                  <a16:creationId xmlns:a16="http://schemas.microsoft.com/office/drawing/2014/main" xmlns="" id="{B67C20D3-EB89-BEA3-E84F-F2253AECB3C5}"/>
                </a:ext>
              </a:extLst>
            </p:cNvPr>
            <p:cNvSpPr/>
            <p:nvPr/>
          </p:nvSpPr>
          <p:spPr>
            <a:xfrm>
              <a:off x="462579" y="1104900"/>
              <a:ext cx="1527722" cy="130620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14" name="TextBox 13">
            <a:extLst>
              <a:ext uri="{FF2B5EF4-FFF2-40B4-BE49-F238E27FC236}">
                <a16:creationId xmlns:a16="http://schemas.microsoft.com/office/drawing/2014/main" xmlns="" id="{C2319C41-23BB-BDDB-7768-7D3172EA06D0}"/>
              </a:ext>
            </a:extLst>
          </p:cNvPr>
          <p:cNvSpPr txBox="1"/>
          <p:nvPr/>
        </p:nvSpPr>
        <p:spPr>
          <a:xfrm>
            <a:off x="6455876" y="2705100"/>
            <a:ext cx="5638800" cy="677108"/>
          </a:xfrm>
          <a:prstGeom prst="rect">
            <a:avLst/>
          </a:prstGeom>
          <a:noFill/>
        </p:spPr>
        <p:txBody>
          <a:bodyPr wrap="square" rtlCol="0">
            <a:spAutoFit/>
          </a:bodyPr>
          <a:lstStyle/>
          <a:p>
            <a:pPr algn="ctr"/>
            <a:r>
              <a:rPr lang="en-US" sz="3800" b="1">
                <a:solidFill>
                  <a:srgbClr val="0070C0"/>
                </a:solidFill>
                <a:latin typeface="Arial" panose="020B0604020202020204" pitchFamily="34" charset="0"/>
                <a:cs typeface="Arial" panose="020B0604020202020204" pitchFamily="34" charset="0"/>
              </a:rPr>
              <a:t>MỘT SỐ YÊU CẦU </a:t>
            </a:r>
          </a:p>
        </p:txBody>
      </p:sp>
      <p:grpSp>
        <p:nvGrpSpPr>
          <p:cNvPr id="18" name="Group 17">
            <a:extLst>
              <a:ext uri="{FF2B5EF4-FFF2-40B4-BE49-F238E27FC236}">
                <a16:creationId xmlns:a16="http://schemas.microsoft.com/office/drawing/2014/main" xmlns="" id="{4785866A-BA52-0BF4-1DC5-3572CA6FDE5D}"/>
              </a:ext>
            </a:extLst>
          </p:cNvPr>
          <p:cNvGrpSpPr/>
          <p:nvPr/>
        </p:nvGrpSpPr>
        <p:grpSpPr>
          <a:xfrm>
            <a:off x="615920" y="3848100"/>
            <a:ext cx="17056160" cy="1600200"/>
            <a:chOff x="522226" y="4076700"/>
            <a:chExt cx="17056160" cy="1600200"/>
          </a:xfrm>
        </p:grpSpPr>
        <p:sp>
          <p:nvSpPr>
            <p:cNvPr id="13" name="Rectangle: Rounded Corners 12">
              <a:extLst>
                <a:ext uri="{FF2B5EF4-FFF2-40B4-BE49-F238E27FC236}">
                  <a16:creationId xmlns:a16="http://schemas.microsoft.com/office/drawing/2014/main" xmlns="" id="{D168B3B5-D7F6-C56E-6DA3-39ABD1B19194}"/>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511206B9-AC31-83BC-B933-9F42CCC69817}"/>
                </a:ext>
              </a:extLst>
            </p:cNvPr>
            <p:cNvSpPr txBox="1"/>
            <p:nvPr/>
          </p:nvSpPr>
          <p:spPr>
            <a:xfrm>
              <a:off x="1886565" y="4538679"/>
              <a:ext cx="15163800" cy="677108"/>
            </a:xfrm>
            <a:prstGeom prst="rect">
              <a:avLst/>
            </a:prstGeom>
            <a:noFill/>
          </p:spPr>
          <p:txBody>
            <a:bodyPr wrap="square">
              <a:spAutoFit/>
            </a:bodyPr>
            <a:lstStyle/>
            <a:p>
              <a:pPr algn="just"/>
              <a:r>
                <a:rPr lang="en-US" sz="3800">
                  <a:latin typeface="Arial" panose="020B0604020202020204" pitchFamily="34" charset="0"/>
                  <a:cs typeface="Arial" panose="020B0604020202020204" pitchFamily="34" charset="0"/>
                </a:rPr>
                <a:t>Có sức khỏe tốt, chịu khó và có trách nhiệm cao trong công việc.</a:t>
              </a:r>
            </a:p>
          </p:txBody>
        </p:sp>
        <p:sp>
          <p:nvSpPr>
            <p:cNvPr id="17" name="Oval 16">
              <a:extLst>
                <a:ext uri="{FF2B5EF4-FFF2-40B4-BE49-F238E27FC236}">
                  <a16:creationId xmlns:a16="http://schemas.microsoft.com/office/drawing/2014/main" xmlns="" id="{ADD33C4E-081C-3682-C35E-4A649DB81221}"/>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grpSp>
      <p:grpSp>
        <p:nvGrpSpPr>
          <p:cNvPr id="19" name="Group 18">
            <a:extLst>
              <a:ext uri="{FF2B5EF4-FFF2-40B4-BE49-F238E27FC236}">
                <a16:creationId xmlns:a16="http://schemas.microsoft.com/office/drawing/2014/main" xmlns="" id="{8FAD2221-7354-52EF-94B9-6D52E5F1BA86}"/>
              </a:ext>
            </a:extLst>
          </p:cNvPr>
          <p:cNvGrpSpPr/>
          <p:nvPr/>
        </p:nvGrpSpPr>
        <p:grpSpPr>
          <a:xfrm>
            <a:off x="615920" y="6068255"/>
            <a:ext cx="17056160" cy="1600200"/>
            <a:chOff x="522226" y="4076700"/>
            <a:chExt cx="17056160" cy="1600200"/>
          </a:xfrm>
        </p:grpSpPr>
        <p:sp>
          <p:nvSpPr>
            <p:cNvPr id="20" name="Rectangle: Rounded Corners 19">
              <a:extLst>
                <a:ext uri="{FF2B5EF4-FFF2-40B4-BE49-F238E27FC236}">
                  <a16:creationId xmlns:a16="http://schemas.microsoft.com/office/drawing/2014/main" xmlns="" id="{C3D1A088-A364-D2C5-9204-31E5A8D7B92E}"/>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2CE8F4ED-23DD-AD87-F14B-B54829BB1BF8}"/>
                </a:ext>
              </a:extLst>
            </p:cNvPr>
            <p:cNvSpPr txBox="1"/>
            <p:nvPr/>
          </p:nvSpPr>
          <p:spPr>
            <a:xfrm>
              <a:off x="1886565" y="4538679"/>
              <a:ext cx="15163800" cy="677108"/>
            </a:xfrm>
            <a:prstGeom prst="rect">
              <a:avLst/>
            </a:prstGeom>
            <a:noFill/>
          </p:spPr>
          <p:txBody>
            <a:bodyPr wrap="square">
              <a:spAutoFit/>
            </a:bodyPr>
            <a:lstStyle/>
            <a:p>
              <a:pPr algn="just"/>
              <a:r>
                <a:rPr lang="vi-VN" sz="3800">
                  <a:latin typeface="Arial" panose="020B0604020202020204" pitchFamily="34" charset="0"/>
                  <a:cs typeface="Arial" panose="020B0604020202020204" pitchFamily="34" charset="0"/>
                </a:rPr>
                <a:t>Có kiến thức cơ bản về quy luật phát sinh, phát triển của  cây rừng.</a:t>
              </a:r>
              <a:endParaRPr lang="en-US" sz="38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xmlns="" id="{30A58173-EDA3-69C6-1654-98C8BB2E10FE}"/>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grpSp>
      <p:grpSp>
        <p:nvGrpSpPr>
          <p:cNvPr id="23" name="Group 22">
            <a:extLst>
              <a:ext uri="{FF2B5EF4-FFF2-40B4-BE49-F238E27FC236}">
                <a16:creationId xmlns:a16="http://schemas.microsoft.com/office/drawing/2014/main" xmlns="" id="{0E7BC684-7F63-02D6-FD13-BE1555B1CB78}"/>
              </a:ext>
            </a:extLst>
          </p:cNvPr>
          <p:cNvGrpSpPr/>
          <p:nvPr/>
        </p:nvGrpSpPr>
        <p:grpSpPr>
          <a:xfrm>
            <a:off x="615920" y="8108868"/>
            <a:ext cx="17056160" cy="1738296"/>
            <a:chOff x="522226" y="3938604"/>
            <a:chExt cx="17056160" cy="1738296"/>
          </a:xfrm>
        </p:grpSpPr>
        <p:sp>
          <p:nvSpPr>
            <p:cNvPr id="24" name="Rectangle: Rounded Corners 23">
              <a:extLst>
                <a:ext uri="{FF2B5EF4-FFF2-40B4-BE49-F238E27FC236}">
                  <a16:creationId xmlns:a16="http://schemas.microsoft.com/office/drawing/2014/main" xmlns="" id="{2E8104AE-9061-EC5F-5A11-24AD916817C3}"/>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3913B258-3877-1C43-73FC-6759FB4DE76C}"/>
                </a:ext>
              </a:extLst>
            </p:cNvPr>
            <p:cNvSpPr txBox="1"/>
            <p:nvPr/>
          </p:nvSpPr>
          <p:spPr>
            <a:xfrm>
              <a:off x="1787959" y="3938604"/>
              <a:ext cx="15262406" cy="1738296"/>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Có kiến thức, kĩ năng cơ bản về trồng, chăm sóc, khai thác và bảo vệ tài nguyên rừng bền vững</a:t>
              </a:r>
              <a:endParaRPr lang="en-US" sz="38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xmlns="" id="{857152F7-8B84-A84D-4CE9-1A065305A69F}"/>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180524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par>
                                <p:cTn id="19" presetID="2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A8CA3782-4CC1-DE5F-5E20-2F2A7E7D9CA9}"/>
              </a:ext>
            </a:extLst>
          </p:cNvPr>
          <p:cNvSpPr/>
          <p:nvPr/>
        </p:nvSpPr>
        <p:spPr>
          <a:xfrm>
            <a:off x="-533400" y="-187166"/>
            <a:ext cx="16002000" cy="10661332"/>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xmlns="" id="{B748AEBF-3DB6-ACD8-B08D-42B58C175DF0}"/>
              </a:ext>
            </a:extLst>
          </p:cNvPr>
          <p:cNvSpPr/>
          <p:nvPr/>
        </p:nvSpPr>
        <p:spPr>
          <a:xfrm>
            <a:off x="-1219200" y="651510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a:extLst>
              <a:ext uri="{FF2B5EF4-FFF2-40B4-BE49-F238E27FC236}">
                <a16:creationId xmlns:a16="http://schemas.microsoft.com/office/drawing/2014/main" xmlns="" id="{A643D4E8-23B9-CABF-6A85-C39212A89BE2}"/>
              </a:ext>
            </a:extLst>
          </p:cNvPr>
          <p:cNvSpPr/>
          <p:nvPr/>
        </p:nvSpPr>
        <p:spPr>
          <a:xfrm>
            <a:off x="6553200" y="-230029"/>
            <a:ext cx="12877800" cy="11811000"/>
          </a:xfrm>
          <a:prstGeom prst="rect">
            <a:avLst/>
          </a:prstGeom>
          <a:solidFill>
            <a:srgbClr val="F7F8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9">
            <a:extLst>
              <a:ext uri="{FF2B5EF4-FFF2-40B4-BE49-F238E27FC236}">
                <a16:creationId xmlns:a16="http://schemas.microsoft.com/office/drawing/2014/main" xmlns="" id="{9C7EF349-1D41-7C19-1148-094F3981505B}"/>
              </a:ext>
            </a:extLst>
          </p:cNvPr>
          <p:cNvSpPr/>
          <p:nvPr/>
        </p:nvSpPr>
        <p:spPr>
          <a:xfrm rot="-1748306">
            <a:off x="-3540152" y="867832"/>
            <a:ext cx="7315200" cy="1415845"/>
          </a:xfrm>
          <a:custGeom>
            <a:avLst/>
            <a:gdLst/>
            <a:ahLst/>
            <a:cxnLst/>
            <a:rect l="l" t="t" r="r" b="b"/>
            <a:pathLst>
              <a:path w="7315200" h="1415845">
                <a:moveTo>
                  <a:pt x="0" y="0"/>
                </a:moveTo>
                <a:lnTo>
                  <a:pt x="7315200" y="0"/>
                </a:lnTo>
                <a:lnTo>
                  <a:pt x="7315200" y="1415846"/>
                </a:lnTo>
                <a:lnTo>
                  <a:pt x="0" y="14158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20">
            <a:extLst>
              <a:ext uri="{FF2B5EF4-FFF2-40B4-BE49-F238E27FC236}">
                <a16:creationId xmlns:a16="http://schemas.microsoft.com/office/drawing/2014/main" xmlns="" id="{78C8EAD1-B970-DD3D-B103-24B91403D860}"/>
              </a:ext>
            </a:extLst>
          </p:cNvPr>
          <p:cNvSpPr/>
          <p:nvPr/>
        </p:nvSpPr>
        <p:spPr>
          <a:xfrm rot="-1748306">
            <a:off x="12761689" y="8444777"/>
            <a:ext cx="7315200" cy="1415845"/>
          </a:xfrm>
          <a:custGeom>
            <a:avLst/>
            <a:gdLst/>
            <a:ahLst/>
            <a:cxnLst/>
            <a:rect l="l" t="t" r="r" b="b"/>
            <a:pathLst>
              <a:path w="7315200" h="1415845">
                <a:moveTo>
                  <a:pt x="0" y="0"/>
                </a:moveTo>
                <a:lnTo>
                  <a:pt x="7315200" y="0"/>
                </a:lnTo>
                <a:lnTo>
                  <a:pt x="7315200" y="1415845"/>
                </a:lnTo>
                <a:lnTo>
                  <a:pt x="0" y="14158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8">
            <a:extLst>
              <a:ext uri="{FF2B5EF4-FFF2-40B4-BE49-F238E27FC236}">
                <a16:creationId xmlns:a16="http://schemas.microsoft.com/office/drawing/2014/main" xmlns="" id="{1ED68A2A-0FDA-BA55-6180-930D7F89CB81}"/>
              </a:ext>
            </a:extLst>
          </p:cNvPr>
          <p:cNvSpPr txBox="1"/>
          <p:nvPr/>
        </p:nvSpPr>
        <p:spPr>
          <a:xfrm>
            <a:off x="6545436" y="469493"/>
            <a:ext cx="12885564" cy="1092607"/>
          </a:xfrm>
          <a:prstGeom prst="rect">
            <a:avLst/>
          </a:prstGeom>
          <a:noFill/>
        </p:spPr>
        <p:txBody>
          <a:bodyPr wrap="square" rtlCol="0">
            <a:spAutoFit/>
          </a:bodyPr>
          <a:lstStyle/>
          <a:p>
            <a:pPr algn="ctr"/>
            <a:r>
              <a:rPr lang="en-US" sz="6500" b="1">
                <a:latin typeface="Arial" panose="020B0604020202020204" pitchFamily="34" charset="0"/>
                <a:cs typeface="Arial" panose="020B0604020202020204" pitchFamily="34" charset="0"/>
              </a:rPr>
              <a:t>NỘI DUNG BÀI HỌC </a:t>
            </a:r>
          </a:p>
        </p:txBody>
      </p:sp>
      <p:grpSp>
        <p:nvGrpSpPr>
          <p:cNvPr id="12" name="Group 11">
            <a:extLst>
              <a:ext uri="{FF2B5EF4-FFF2-40B4-BE49-F238E27FC236}">
                <a16:creationId xmlns:a16="http://schemas.microsoft.com/office/drawing/2014/main" xmlns="" id="{1EE035CC-10DF-6087-358A-8CDDEB83C2D1}"/>
              </a:ext>
            </a:extLst>
          </p:cNvPr>
          <p:cNvGrpSpPr/>
          <p:nvPr/>
        </p:nvGrpSpPr>
        <p:grpSpPr>
          <a:xfrm>
            <a:off x="6858000" y="1766401"/>
            <a:ext cx="9170274" cy="1417861"/>
            <a:chOff x="6858000" y="2502226"/>
            <a:chExt cx="9170274" cy="1417861"/>
          </a:xfrm>
        </p:grpSpPr>
        <p:sp>
          <p:nvSpPr>
            <p:cNvPr id="10" name="Oval 9">
              <a:extLst>
                <a:ext uri="{FF2B5EF4-FFF2-40B4-BE49-F238E27FC236}">
                  <a16:creationId xmlns:a16="http://schemas.microsoft.com/office/drawing/2014/main" xmlns="" id="{C895CA8A-1898-043E-3690-3DEC76302CC2}"/>
                </a:ext>
              </a:extLst>
            </p:cNvPr>
            <p:cNvSpPr/>
            <p:nvPr/>
          </p:nvSpPr>
          <p:spPr>
            <a:xfrm>
              <a:off x="6858000" y="2502226"/>
              <a:ext cx="1417861" cy="1417861"/>
            </a:xfrm>
            <a:prstGeom prst="ellipse">
              <a:avLst/>
            </a:prstGeom>
            <a:solidFill>
              <a:srgbClr val="5F60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I</a:t>
              </a:r>
            </a:p>
          </p:txBody>
        </p:sp>
        <p:sp>
          <p:nvSpPr>
            <p:cNvPr id="11" name="TextBox 10">
              <a:extLst>
                <a:ext uri="{FF2B5EF4-FFF2-40B4-BE49-F238E27FC236}">
                  <a16:creationId xmlns:a16="http://schemas.microsoft.com/office/drawing/2014/main" xmlns="" id="{560BA2F7-B9E8-89DE-51DF-A2751DEC185D}"/>
                </a:ext>
              </a:extLst>
            </p:cNvPr>
            <p:cNvSpPr txBox="1"/>
            <p:nvPr/>
          </p:nvSpPr>
          <p:spPr>
            <a:xfrm>
              <a:off x="8949439" y="2818741"/>
              <a:ext cx="7078835"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Vai trò của lâm nghiệp </a:t>
              </a:r>
            </a:p>
          </p:txBody>
        </p:sp>
      </p:grpSp>
      <p:grpSp>
        <p:nvGrpSpPr>
          <p:cNvPr id="14" name="Group 13">
            <a:extLst>
              <a:ext uri="{FF2B5EF4-FFF2-40B4-BE49-F238E27FC236}">
                <a16:creationId xmlns:a16="http://schemas.microsoft.com/office/drawing/2014/main" xmlns="" id="{2E41F01E-B408-ECC7-D4C4-572383A0035A}"/>
              </a:ext>
            </a:extLst>
          </p:cNvPr>
          <p:cNvGrpSpPr/>
          <p:nvPr/>
        </p:nvGrpSpPr>
        <p:grpSpPr>
          <a:xfrm>
            <a:off x="6858000" y="3725639"/>
            <a:ext cx="9170274" cy="1417861"/>
            <a:chOff x="6858000" y="2502226"/>
            <a:chExt cx="9170274" cy="1417861"/>
          </a:xfrm>
        </p:grpSpPr>
        <p:sp>
          <p:nvSpPr>
            <p:cNvPr id="15" name="Oval 14">
              <a:extLst>
                <a:ext uri="{FF2B5EF4-FFF2-40B4-BE49-F238E27FC236}">
                  <a16:creationId xmlns:a16="http://schemas.microsoft.com/office/drawing/2014/main" xmlns="" id="{6E252A7F-6DF8-9D97-3E59-BDB3A9B27F4E}"/>
                </a:ext>
              </a:extLst>
            </p:cNvPr>
            <p:cNvSpPr/>
            <p:nvPr/>
          </p:nvSpPr>
          <p:spPr>
            <a:xfrm>
              <a:off x="6858000" y="2502226"/>
              <a:ext cx="1417861" cy="1417861"/>
            </a:xfrm>
            <a:prstGeom prst="ellipse">
              <a:avLst/>
            </a:prstGeom>
            <a:solidFill>
              <a:srgbClr val="5F60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II</a:t>
              </a:r>
            </a:p>
          </p:txBody>
        </p:sp>
        <p:sp>
          <p:nvSpPr>
            <p:cNvPr id="16" name="TextBox 15">
              <a:extLst>
                <a:ext uri="{FF2B5EF4-FFF2-40B4-BE49-F238E27FC236}">
                  <a16:creationId xmlns:a16="http://schemas.microsoft.com/office/drawing/2014/main" xmlns="" id="{C435DD2A-69FE-29A3-E95E-54C3385DA15F}"/>
                </a:ext>
              </a:extLst>
            </p:cNvPr>
            <p:cNvSpPr txBox="1"/>
            <p:nvPr/>
          </p:nvSpPr>
          <p:spPr>
            <a:xfrm>
              <a:off x="8949439" y="2818741"/>
              <a:ext cx="7078835"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Triển vọng của lâm nghiệp </a:t>
              </a:r>
            </a:p>
          </p:txBody>
        </p:sp>
      </p:grpSp>
      <p:grpSp>
        <p:nvGrpSpPr>
          <p:cNvPr id="17" name="Group 16">
            <a:extLst>
              <a:ext uri="{FF2B5EF4-FFF2-40B4-BE49-F238E27FC236}">
                <a16:creationId xmlns:a16="http://schemas.microsoft.com/office/drawing/2014/main" xmlns="" id="{1EAB5D03-AE39-05FA-3FBE-19FB38E62CDC}"/>
              </a:ext>
            </a:extLst>
          </p:cNvPr>
          <p:cNvGrpSpPr/>
          <p:nvPr/>
        </p:nvGrpSpPr>
        <p:grpSpPr>
          <a:xfrm>
            <a:off x="6854252" y="5509843"/>
            <a:ext cx="10976548" cy="2041456"/>
            <a:chOff x="6858000" y="2187481"/>
            <a:chExt cx="10976548" cy="2041456"/>
          </a:xfrm>
        </p:grpSpPr>
        <p:sp>
          <p:nvSpPr>
            <p:cNvPr id="18" name="Oval 17">
              <a:extLst>
                <a:ext uri="{FF2B5EF4-FFF2-40B4-BE49-F238E27FC236}">
                  <a16:creationId xmlns:a16="http://schemas.microsoft.com/office/drawing/2014/main" xmlns="" id="{4EAA996B-223A-F37B-0C63-FDDC1DE708F8}"/>
                </a:ext>
              </a:extLst>
            </p:cNvPr>
            <p:cNvSpPr/>
            <p:nvPr/>
          </p:nvSpPr>
          <p:spPr>
            <a:xfrm>
              <a:off x="6858000" y="2502226"/>
              <a:ext cx="1417861" cy="1417861"/>
            </a:xfrm>
            <a:prstGeom prst="ellipse">
              <a:avLst/>
            </a:prstGeom>
            <a:solidFill>
              <a:srgbClr val="5F60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0" b="1">
                  <a:latin typeface="Arial" panose="020B0604020202020204" pitchFamily="34" charset="0"/>
                  <a:cs typeface="Arial" panose="020B0604020202020204" pitchFamily="34" charset="0"/>
                </a:rPr>
                <a:t>III</a:t>
              </a:r>
            </a:p>
          </p:txBody>
        </p:sp>
        <p:sp>
          <p:nvSpPr>
            <p:cNvPr id="19" name="TextBox 18">
              <a:extLst>
                <a:ext uri="{FF2B5EF4-FFF2-40B4-BE49-F238E27FC236}">
                  <a16:creationId xmlns:a16="http://schemas.microsoft.com/office/drawing/2014/main" xmlns="" id="{019DD027-30FC-09AC-57EF-DEDD9A855535}"/>
                </a:ext>
              </a:extLst>
            </p:cNvPr>
            <p:cNvSpPr txBox="1"/>
            <p:nvPr/>
          </p:nvSpPr>
          <p:spPr>
            <a:xfrm>
              <a:off x="8949439" y="2187481"/>
              <a:ext cx="8885109"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Đặc trưng cơ bản của sản xuất lâm nghiệp </a:t>
              </a:r>
            </a:p>
          </p:txBody>
        </p:sp>
      </p:grpSp>
      <p:grpSp>
        <p:nvGrpSpPr>
          <p:cNvPr id="22" name="Group 21">
            <a:extLst>
              <a:ext uri="{FF2B5EF4-FFF2-40B4-BE49-F238E27FC236}">
                <a16:creationId xmlns:a16="http://schemas.microsoft.com/office/drawing/2014/main" xmlns="" id="{30BB9FFC-9A4C-57A4-F4F3-0665EE7B956D}"/>
              </a:ext>
            </a:extLst>
          </p:cNvPr>
          <p:cNvGrpSpPr/>
          <p:nvPr/>
        </p:nvGrpSpPr>
        <p:grpSpPr>
          <a:xfrm>
            <a:off x="6854252" y="7992839"/>
            <a:ext cx="10443148" cy="1417861"/>
            <a:chOff x="6854252" y="7992839"/>
            <a:chExt cx="10443148" cy="1417861"/>
          </a:xfrm>
        </p:grpSpPr>
        <p:grpSp>
          <p:nvGrpSpPr>
            <p:cNvPr id="5" name="Group 4">
              <a:extLst>
                <a:ext uri="{FF2B5EF4-FFF2-40B4-BE49-F238E27FC236}">
                  <a16:creationId xmlns:a16="http://schemas.microsoft.com/office/drawing/2014/main" xmlns="" id="{0789F85F-5E86-2FA4-67A8-A9FAF974CE01}"/>
                </a:ext>
              </a:extLst>
            </p:cNvPr>
            <p:cNvGrpSpPr/>
            <p:nvPr/>
          </p:nvGrpSpPr>
          <p:grpSpPr>
            <a:xfrm>
              <a:off x="6854252" y="7992839"/>
              <a:ext cx="10443148" cy="1417861"/>
              <a:chOff x="6858000" y="2502226"/>
              <a:chExt cx="10443148" cy="1417861"/>
            </a:xfrm>
          </p:grpSpPr>
          <p:sp>
            <p:nvSpPr>
              <p:cNvPr id="6" name="Oval 5">
                <a:extLst>
                  <a:ext uri="{FF2B5EF4-FFF2-40B4-BE49-F238E27FC236}">
                    <a16:creationId xmlns:a16="http://schemas.microsoft.com/office/drawing/2014/main" xmlns="" id="{F5E88002-9834-F166-DF0C-FB3F5B371A5A}"/>
                  </a:ext>
                </a:extLst>
              </p:cNvPr>
              <p:cNvSpPr/>
              <p:nvPr/>
            </p:nvSpPr>
            <p:spPr>
              <a:xfrm>
                <a:off x="6858000" y="2502226"/>
                <a:ext cx="1417861" cy="1417861"/>
              </a:xfrm>
              <a:prstGeom prst="ellipse">
                <a:avLst/>
              </a:prstGeom>
              <a:solidFill>
                <a:srgbClr val="5F60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05ADA81A-9B4B-F8E1-618A-C0C123C354F8}"/>
                  </a:ext>
                </a:extLst>
              </p:cNvPr>
              <p:cNvSpPr txBox="1"/>
              <p:nvPr/>
            </p:nvSpPr>
            <p:spPr>
              <a:xfrm>
                <a:off x="8949439" y="2818741"/>
                <a:ext cx="8351709"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Yêu cầu đối với người lao động </a:t>
                </a:r>
              </a:p>
            </p:txBody>
          </p:sp>
        </p:grpSp>
        <p:sp>
          <p:nvSpPr>
            <p:cNvPr id="21" name="TextBox 20">
              <a:extLst>
                <a:ext uri="{FF2B5EF4-FFF2-40B4-BE49-F238E27FC236}">
                  <a16:creationId xmlns:a16="http://schemas.microsoft.com/office/drawing/2014/main" xmlns="" id="{9717AC0A-2473-43A0-3254-2BC65E27615C}"/>
                </a:ext>
              </a:extLst>
            </p:cNvPr>
            <p:cNvSpPr txBox="1"/>
            <p:nvPr/>
          </p:nvSpPr>
          <p:spPr>
            <a:xfrm>
              <a:off x="7019789" y="8116993"/>
              <a:ext cx="1086786"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IV</a:t>
              </a:r>
            </a:p>
          </p:txBody>
        </p:sp>
      </p:grpSp>
    </p:spTree>
    <p:extLst>
      <p:ext uri="{BB962C8B-B14F-4D97-AF65-F5344CB8AC3E}">
        <p14:creationId xmlns:p14="http://schemas.microsoft.com/office/powerpoint/2010/main" val="201802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8" name="Group 17">
            <a:extLst>
              <a:ext uri="{FF2B5EF4-FFF2-40B4-BE49-F238E27FC236}">
                <a16:creationId xmlns:a16="http://schemas.microsoft.com/office/drawing/2014/main" xmlns="" id="{4785866A-BA52-0BF4-1DC5-3572CA6FDE5D}"/>
              </a:ext>
            </a:extLst>
          </p:cNvPr>
          <p:cNvGrpSpPr/>
          <p:nvPr/>
        </p:nvGrpSpPr>
        <p:grpSpPr>
          <a:xfrm>
            <a:off x="615920" y="592368"/>
            <a:ext cx="17056160" cy="1738296"/>
            <a:chOff x="522226" y="3954996"/>
            <a:chExt cx="17056160" cy="1738296"/>
          </a:xfrm>
        </p:grpSpPr>
        <p:sp>
          <p:nvSpPr>
            <p:cNvPr id="13" name="Rectangle: Rounded Corners 12">
              <a:extLst>
                <a:ext uri="{FF2B5EF4-FFF2-40B4-BE49-F238E27FC236}">
                  <a16:creationId xmlns:a16="http://schemas.microsoft.com/office/drawing/2014/main" xmlns="" id="{D168B3B5-D7F6-C56E-6DA3-39ABD1B19194}"/>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511206B9-AC31-83BC-B933-9F42CCC69817}"/>
                </a:ext>
              </a:extLst>
            </p:cNvPr>
            <p:cNvSpPr txBox="1"/>
            <p:nvPr/>
          </p:nvSpPr>
          <p:spPr>
            <a:xfrm>
              <a:off x="1886565" y="3954996"/>
              <a:ext cx="151638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Có khả năng sử dụng, vận hành các thiết bị, máy móc trong trồng, chăm sóc, khai thác rừng,…</a:t>
              </a:r>
            </a:p>
          </p:txBody>
        </p:sp>
        <p:sp>
          <p:nvSpPr>
            <p:cNvPr id="17" name="Oval 16">
              <a:extLst>
                <a:ext uri="{FF2B5EF4-FFF2-40B4-BE49-F238E27FC236}">
                  <a16:creationId xmlns:a16="http://schemas.microsoft.com/office/drawing/2014/main" xmlns="" id="{ADD33C4E-081C-3682-C35E-4A649DB81221}"/>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4</a:t>
              </a:r>
            </a:p>
          </p:txBody>
        </p:sp>
      </p:grpSp>
      <p:grpSp>
        <p:nvGrpSpPr>
          <p:cNvPr id="19" name="Group 18">
            <a:extLst>
              <a:ext uri="{FF2B5EF4-FFF2-40B4-BE49-F238E27FC236}">
                <a16:creationId xmlns:a16="http://schemas.microsoft.com/office/drawing/2014/main" xmlns="" id="{8FAD2221-7354-52EF-94B9-6D52E5F1BA86}"/>
              </a:ext>
            </a:extLst>
          </p:cNvPr>
          <p:cNvGrpSpPr/>
          <p:nvPr/>
        </p:nvGrpSpPr>
        <p:grpSpPr>
          <a:xfrm>
            <a:off x="615920" y="2796131"/>
            <a:ext cx="17056160" cy="1738296"/>
            <a:chOff x="522226" y="3938604"/>
            <a:chExt cx="17056160" cy="1738296"/>
          </a:xfrm>
        </p:grpSpPr>
        <p:sp>
          <p:nvSpPr>
            <p:cNvPr id="20" name="Rectangle: Rounded Corners 19">
              <a:extLst>
                <a:ext uri="{FF2B5EF4-FFF2-40B4-BE49-F238E27FC236}">
                  <a16:creationId xmlns:a16="http://schemas.microsoft.com/office/drawing/2014/main" xmlns="" id="{C3D1A088-A364-D2C5-9204-31E5A8D7B92E}"/>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2CE8F4ED-23DD-AD87-F14B-B54829BB1BF8}"/>
                </a:ext>
              </a:extLst>
            </p:cNvPr>
            <p:cNvSpPr txBox="1"/>
            <p:nvPr/>
          </p:nvSpPr>
          <p:spPr>
            <a:xfrm>
              <a:off x="1886565" y="3938604"/>
              <a:ext cx="151638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Có sức khỏe tốt, t</a:t>
              </a:r>
              <a:r>
                <a:rPr lang="vi-VN" sz="3800">
                  <a:latin typeface="Arial" panose="020B0604020202020204" pitchFamily="34" charset="0"/>
                  <a:cs typeface="Arial" panose="020B0604020202020204" pitchFamily="34" charset="0"/>
                </a:rPr>
                <a:t>uân thủ an toàn lao động và công ước quốc tế liên quan đến khai thác và bảo vệ tài nguyên rừng</a:t>
              </a:r>
              <a:r>
                <a:rPr lang="en-US" sz="3800">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xmlns="" id="{30A58173-EDA3-69C6-1654-98C8BB2E10FE}"/>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5</a:t>
              </a:r>
            </a:p>
          </p:txBody>
        </p:sp>
      </p:grpSp>
      <p:grpSp>
        <p:nvGrpSpPr>
          <p:cNvPr id="23" name="Group 22">
            <a:extLst>
              <a:ext uri="{FF2B5EF4-FFF2-40B4-BE49-F238E27FC236}">
                <a16:creationId xmlns:a16="http://schemas.microsoft.com/office/drawing/2014/main" xmlns="" id="{0E7BC684-7F63-02D6-FD13-BE1555B1CB78}"/>
              </a:ext>
            </a:extLst>
          </p:cNvPr>
          <p:cNvGrpSpPr/>
          <p:nvPr/>
        </p:nvGrpSpPr>
        <p:grpSpPr>
          <a:xfrm>
            <a:off x="615920" y="4999894"/>
            <a:ext cx="17056160" cy="1738296"/>
            <a:chOff x="522226" y="3963658"/>
            <a:chExt cx="17056160" cy="1738296"/>
          </a:xfrm>
        </p:grpSpPr>
        <p:sp>
          <p:nvSpPr>
            <p:cNvPr id="24" name="Rectangle: Rounded Corners 23">
              <a:extLst>
                <a:ext uri="{FF2B5EF4-FFF2-40B4-BE49-F238E27FC236}">
                  <a16:creationId xmlns:a16="http://schemas.microsoft.com/office/drawing/2014/main" xmlns="" id="{2E8104AE-9061-EC5F-5A11-24AD916817C3}"/>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3913B258-3877-1C43-73FC-6759FB4DE76C}"/>
                </a:ext>
              </a:extLst>
            </p:cNvPr>
            <p:cNvSpPr txBox="1"/>
            <p:nvPr/>
          </p:nvSpPr>
          <p:spPr>
            <a:xfrm>
              <a:off x="1787959" y="3963658"/>
              <a:ext cx="15262406"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Yêu thiên nhiên, có ý thức bảo vệ môi trường, yêu thích công việc ngoài trời. </a:t>
              </a:r>
            </a:p>
          </p:txBody>
        </p:sp>
        <p:sp>
          <p:nvSpPr>
            <p:cNvPr id="26" name="Oval 25">
              <a:extLst>
                <a:ext uri="{FF2B5EF4-FFF2-40B4-BE49-F238E27FC236}">
                  <a16:creationId xmlns:a16="http://schemas.microsoft.com/office/drawing/2014/main" xmlns="" id="{857152F7-8B84-A84D-4CE9-1A065305A69F}"/>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6</a:t>
              </a:r>
            </a:p>
          </p:txBody>
        </p:sp>
      </p:grpSp>
      <p:grpSp>
        <p:nvGrpSpPr>
          <p:cNvPr id="2" name="Group 1">
            <a:extLst>
              <a:ext uri="{FF2B5EF4-FFF2-40B4-BE49-F238E27FC236}">
                <a16:creationId xmlns:a16="http://schemas.microsoft.com/office/drawing/2014/main" xmlns="" id="{13A3CA92-675A-1E2A-F76A-C6F49A47657E}"/>
              </a:ext>
            </a:extLst>
          </p:cNvPr>
          <p:cNvGrpSpPr/>
          <p:nvPr/>
        </p:nvGrpSpPr>
        <p:grpSpPr>
          <a:xfrm>
            <a:off x="615920" y="7246393"/>
            <a:ext cx="17056160" cy="1600200"/>
            <a:chOff x="522226" y="4076700"/>
            <a:chExt cx="17056160" cy="1600200"/>
          </a:xfrm>
        </p:grpSpPr>
        <p:sp>
          <p:nvSpPr>
            <p:cNvPr id="10" name="Rectangle: Rounded Corners 9">
              <a:extLst>
                <a:ext uri="{FF2B5EF4-FFF2-40B4-BE49-F238E27FC236}">
                  <a16:creationId xmlns:a16="http://schemas.microsoft.com/office/drawing/2014/main" xmlns="" id="{6E9B6D93-5AAE-603C-DA74-F542397CE4FF}"/>
                </a:ext>
              </a:extLst>
            </p:cNvPr>
            <p:cNvSpPr/>
            <p:nvPr/>
          </p:nvSpPr>
          <p:spPr>
            <a:xfrm>
              <a:off x="972165" y="4076700"/>
              <a:ext cx="16606221" cy="1600200"/>
            </a:xfrm>
            <a:prstGeom prst="roundRect">
              <a:avLst>
                <a:gd name="adj" fmla="val 14417"/>
              </a:avLst>
            </a:prstGeom>
            <a:solidFill>
              <a:schemeClr val="bg1"/>
            </a:solidFill>
            <a:ln w="38100">
              <a:solidFill>
                <a:schemeClr val="accent6">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E40AB31-9CD6-1E79-D76B-E83233AF57DE}"/>
                </a:ext>
              </a:extLst>
            </p:cNvPr>
            <p:cNvSpPr txBox="1"/>
            <p:nvPr/>
          </p:nvSpPr>
          <p:spPr>
            <a:xfrm>
              <a:off x="1602226" y="4337694"/>
              <a:ext cx="15848659" cy="861133"/>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Có khả năng nhớ được các tên loài thực vật, phân loại các loại thực vật. </a:t>
              </a:r>
            </a:p>
          </p:txBody>
        </p:sp>
        <p:sp>
          <p:nvSpPr>
            <p:cNvPr id="12" name="Oval 11">
              <a:extLst>
                <a:ext uri="{FF2B5EF4-FFF2-40B4-BE49-F238E27FC236}">
                  <a16:creationId xmlns:a16="http://schemas.microsoft.com/office/drawing/2014/main" xmlns="" id="{44DB70B2-2BD1-6CD5-EF4C-2D4F40308BDE}"/>
                </a:ext>
              </a:extLst>
            </p:cNvPr>
            <p:cNvSpPr/>
            <p:nvPr/>
          </p:nvSpPr>
          <p:spPr>
            <a:xfrm>
              <a:off x="522226" y="4417927"/>
              <a:ext cx="914400" cy="9144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7</a:t>
              </a:r>
            </a:p>
          </p:txBody>
        </p:sp>
      </p:grpSp>
    </p:spTree>
    <p:extLst>
      <p:ext uri="{BB962C8B-B14F-4D97-AF65-F5344CB8AC3E}">
        <p14:creationId xmlns:p14="http://schemas.microsoft.com/office/powerpoint/2010/main" val="39002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56A90C65-6B2E-49D5-580F-730654B6687E}"/>
              </a:ext>
            </a:extLst>
          </p:cNvPr>
          <p:cNvSpPr txBox="1"/>
          <p:nvPr/>
        </p:nvSpPr>
        <p:spPr>
          <a:xfrm>
            <a:off x="4305300" y="762427"/>
            <a:ext cx="9677400" cy="707886"/>
          </a:xfrm>
          <a:prstGeom prst="rect">
            <a:avLst/>
          </a:prstGeom>
          <a:noFill/>
        </p:spPr>
        <p:txBody>
          <a:bodyPr wrap="square" rtlCol="0">
            <a:spAutoFit/>
          </a:bodyPr>
          <a:lstStyle/>
          <a:p>
            <a:pPr algn="ctr"/>
            <a:r>
              <a:rPr lang="en-US" sz="4000" b="1">
                <a:solidFill>
                  <a:schemeClr val="accent6">
                    <a:lumMod val="75000"/>
                  </a:schemeClr>
                </a:solidFill>
                <a:latin typeface="Arial" panose="020B0604020202020204" pitchFamily="34" charset="0"/>
                <a:cs typeface="Arial" panose="020B0604020202020204" pitchFamily="34" charset="0"/>
              </a:rPr>
              <a:t>MỘT SỐ CÔNG VIỆC LIÊN QUAN </a:t>
            </a:r>
          </a:p>
        </p:txBody>
      </p:sp>
      <p:grpSp>
        <p:nvGrpSpPr>
          <p:cNvPr id="15" name="Group 14">
            <a:extLst>
              <a:ext uri="{FF2B5EF4-FFF2-40B4-BE49-F238E27FC236}">
                <a16:creationId xmlns:a16="http://schemas.microsoft.com/office/drawing/2014/main" xmlns="" id="{BD08E45D-8C1A-07FE-E1F3-D472B876B2CE}"/>
              </a:ext>
            </a:extLst>
          </p:cNvPr>
          <p:cNvGrpSpPr/>
          <p:nvPr/>
        </p:nvGrpSpPr>
        <p:grpSpPr>
          <a:xfrm>
            <a:off x="462579" y="2354581"/>
            <a:ext cx="8499230" cy="6522719"/>
            <a:chOff x="462579" y="2296746"/>
            <a:chExt cx="8499230" cy="6522719"/>
          </a:xfrm>
        </p:grpSpPr>
        <p:pic>
          <p:nvPicPr>
            <p:cNvPr id="40964" name="Picture 4" descr="Khó khăn do thiếu hụt nhân lực kiểm lâm - Báo Lâm Đồng điện tử">
              <a:extLst>
                <a:ext uri="{FF2B5EF4-FFF2-40B4-BE49-F238E27FC236}">
                  <a16:creationId xmlns:a16="http://schemas.microsoft.com/office/drawing/2014/main" xmlns="" id="{43F5AC45-9423-4E9D-3005-A2E652816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79" y="2296746"/>
              <a:ext cx="8499230" cy="56661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7E063967-1C9E-F5A9-1765-512AF71F7777}"/>
                </a:ext>
              </a:extLst>
            </p:cNvPr>
            <p:cNvSpPr txBox="1"/>
            <p:nvPr/>
          </p:nvSpPr>
          <p:spPr>
            <a:xfrm>
              <a:off x="1206994" y="8173134"/>
              <a:ext cx="7010400" cy="646331"/>
            </a:xfrm>
            <a:prstGeom prst="rect">
              <a:avLst/>
            </a:prstGeom>
            <a:noFill/>
          </p:spPr>
          <p:txBody>
            <a:bodyPr wrap="square" rtlCol="0">
              <a:spAutoFit/>
            </a:bodyPr>
            <a:lstStyle/>
            <a:p>
              <a:pPr algn="ctr"/>
              <a:r>
                <a:rPr lang="en-US" sz="3600" i="1">
                  <a:solidFill>
                    <a:srgbClr val="0070C0"/>
                  </a:solidFill>
                  <a:latin typeface="Arial" panose="020B0604020202020204" pitchFamily="34" charset="0"/>
                  <a:cs typeface="Arial" panose="020B0604020202020204" pitchFamily="34" charset="0"/>
                </a:rPr>
                <a:t>Kiểm lâm </a:t>
              </a:r>
            </a:p>
          </p:txBody>
        </p:sp>
      </p:grpSp>
      <p:grpSp>
        <p:nvGrpSpPr>
          <p:cNvPr id="14" name="Group 13">
            <a:extLst>
              <a:ext uri="{FF2B5EF4-FFF2-40B4-BE49-F238E27FC236}">
                <a16:creationId xmlns:a16="http://schemas.microsoft.com/office/drawing/2014/main" xmlns="" id="{8F327D58-B29C-967E-3CF3-B20F8444EE23}"/>
              </a:ext>
            </a:extLst>
          </p:cNvPr>
          <p:cNvGrpSpPr/>
          <p:nvPr/>
        </p:nvGrpSpPr>
        <p:grpSpPr>
          <a:xfrm>
            <a:off x="9299651" y="2358123"/>
            <a:ext cx="8499230" cy="6409814"/>
            <a:chOff x="9299651" y="2300288"/>
            <a:chExt cx="8499230" cy="6409814"/>
          </a:xfrm>
        </p:grpSpPr>
        <p:pic>
          <p:nvPicPr>
            <p:cNvPr id="40962" name="Picture 2" descr="Kỹ sư trẻ thu hàng trăm triệu đồng từ vườn ươm cây đặc sản - Cổng thông tin  điện tử tỉnh Hòa Bình">
              <a:extLst>
                <a:ext uri="{FF2B5EF4-FFF2-40B4-BE49-F238E27FC236}">
                  <a16:creationId xmlns:a16="http://schemas.microsoft.com/office/drawing/2014/main" xmlns="" id="{C26D1492-1BD6-617B-B801-9C8B800D47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9651" y="2300288"/>
              <a:ext cx="8499230" cy="5662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61FBE14A-82EA-FB61-5160-ADB4DE83B1A4}"/>
                </a:ext>
              </a:extLst>
            </p:cNvPr>
            <p:cNvSpPr txBox="1"/>
            <p:nvPr/>
          </p:nvSpPr>
          <p:spPr>
            <a:xfrm>
              <a:off x="10070608" y="8063771"/>
              <a:ext cx="7010400" cy="646331"/>
            </a:xfrm>
            <a:prstGeom prst="rect">
              <a:avLst/>
            </a:prstGeom>
            <a:noFill/>
          </p:spPr>
          <p:txBody>
            <a:bodyPr wrap="square" rtlCol="0">
              <a:spAutoFit/>
            </a:bodyPr>
            <a:lstStyle/>
            <a:p>
              <a:pPr algn="ctr"/>
              <a:r>
                <a:rPr lang="en-US" sz="3600" i="1">
                  <a:solidFill>
                    <a:srgbClr val="0070C0"/>
                  </a:solidFill>
                  <a:latin typeface="Arial" panose="020B0604020202020204" pitchFamily="34" charset="0"/>
                  <a:cs typeface="Arial" panose="020B0604020202020204" pitchFamily="34" charset="0"/>
                </a:rPr>
                <a:t>Kĩ sư lâm nghiệp </a:t>
              </a:r>
            </a:p>
          </p:txBody>
        </p:sp>
      </p:grpSp>
    </p:spTree>
    <p:extLst>
      <p:ext uri="{BB962C8B-B14F-4D97-AF65-F5344CB8AC3E}">
        <p14:creationId xmlns:p14="http://schemas.microsoft.com/office/powerpoint/2010/main" val="6099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56A90C65-6B2E-49D5-580F-730654B6687E}"/>
              </a:ext>
            </a:extLst>
          </p:cNvPr>
          <p:cNvSpPr txBox="1"/>
          <p:nvPr/>
        </p:nvSpPr>
        <p:spPr>
          <a:xfrm>
            <a:off x="4305300" y="762427"/>
            <a:ext cx="9677400" cy="707886"/>
          </a:xfrm>
          <a:prstGeom prst="rect">
            <a:avLst/>
          </a:prstGeom>
          <a:noFill/>
        </p:spPr>
        <p:txBody>
          <a:bodyPr wrap="square" rtlCol="0">
            <a:spAutoFit/>
          </a:bodyPr>
          <a:lstStyle/>
          <a:p>
            <a:pPr algn="ctr"/>
            <a:r>
              <a:rPr lang="en-US" sz="4000" b="1">
                <a:solidFill>
                  <a:schemeClr val="accent6">
                    <a:lumMod val="75000"/>
                  </a:schemeClr>
                </a:solidFill>
                <a:latin typeface="Arial" panose="020B0604020202020204" pitchFamily="34" charset="0"/>
                <a:cs typeface="Arial" panose="020B0604020202020204" pitchFamily="34" charset="0"/>
              </a:rPr>
              <a:t>MỘT SỐ CÔNG VIỆC LIÊN QUAN </a:t>
            </a:r>
          </a:p>
        </p:txBody>
      </p:sp>
      <p:grpSp>
        <p:nvGrpSpPr>
          <p:cNvPr id="2" name="Group 1">
            <a:extLst>
              <a:ext uri="{FF2B5EF4-FFF2-40B4-BE49-F238E27FC236}">
                <a16:creationId xmlns:a16="http://schemas.microsoft.com/office/drawing/2014/main" xmlns="" id="{6CA51D29-8344-2BFD-2C2C-BBC8E2EBA406}"/>
              </a:ext>
            </a:extLst>
          </p:cNvPr>
          <p:cNvGrpSpPr/>
          <p:nvPr/>
        </p:nvGrpSpPr>
        <p:grpSpPr>
          <a:xfrm>
            <a:off x="862826" y="2509572"/>
            <a:ext cx="7540550" cy="6550422"/>
            <a:chOff x="862826" y="2365322"/>
            <a:chExt cx="7540550" cy="6550422"/>
          </a:xfrm>
        </p:grpSpPr>
        <p:sp>
          <p:nvSpPr>
            <p:cNvPr id="8" name="TextBox 7">
              <a:extLst>
                <a:ext uri="{FF2B5EF4-FFF2-40B4-BE49-F238E27FC236}">
                  <a16:creationId xmlns:a16="http://schemas.microsoft.com/office/drawing/2014/main" xmlns="" id="{7E063967-1C9E-F5A9-1765-512AF71F7777}"/>
                </a:ext>
              </a:extLst>
            </p:cNvPr>
            <p:cNvSpPr txBox="1"/>
            <p:nvPr/>
          </p:nvSpPr>
          <p:spPr>
            <a:xfrm>
              <a:off x="1127901" y="8269413"/>
              <a:ext cx="7010400" cy="646331"/>
            </a:xfrm>
            <a:prstGeom prst="rect">
              <a:avLst/>
            </a:prstGeom>
            <a:noFill/>
          </p:spPr>
          <p:txBody>
            <a:bodyPr wrap="square" rtlCol="0">
              <a:spAutoFit/>
            </a:bodyPr>
            <a:lstStyle/>
            <a:p>
              <a:pPr algn="ctr"/>
              <a:r>
                <a:rPr lang="en-US" sz="3600" i="1">
                  <a:solidFill>
                    <a:srgbClr val="0070C0"/>
                  </a:solidFill>
                  <a:latin typeface="Arial" panose="020B0604020202020204" pitchFamily="34" charset="0"/>
                  <a:cs typeface="Arial" panose="020B0604020202020204" pitchFamily="34" charset="0"/>
                </a:rPr>
                <a:t>Lai tạo giống cây rừng </a:t>
              </a:r>
            </a:p>
          </p:txBody>
        </p:sp>
        <p:pic>
          <p:nvPicPr>
            <p:cNvPr id="41986" name="Picture 2" descr="Người học ngành lâm nghiệp có thể làm công việc nào">
              <a:extLst>
                <a:ext uri="{FF2B5EF4-FFF2-40B4-BE49-F238E27FC236}">
                  <a16:creationId xmlns:a16="http://schemas.microsoft.com/office/drawing/2014/main" xmlns="" id="{E2114F26-F862-E051-6E59-93CADDFEB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826" y="2365322"/>
              <a:ext cx="7540550" cy="56554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ADC18FDB-82D1-C313-C583-D78DBD9A2526}"/>
              </a:ext>
            </a:extLst>
          </p:cNvPr>
          <p:cNvGrpSpPr/>
          <p:nvPr/>
        </p:nvGrpSpPr>
        <p:grpSpPr>
          <a:xfrm>
            <a:off x="9212759" y="2509572"/>
            <a:ext cx="8359458" cy="6402615"/>
            <a:chOff x="9411809" y="2365322"/>
            <a:chExt cx="8359458" cy="6402615"/>
          </a:xfrm>
        </p:grpSpPr>
        <p:sp>
          <p:nvSpPr>
            <p:cNvPr id="9" name="TextBox 8">
              <a:extLst>
                <a:ext uri="{FF2B5EF4-FFF2-40B4-BE49-F238E27FC236}">
                  <a16:creationId xmlns:a16="http://schemas.microsoft.com/office/drawing/2014/main" xmlns="" id="{61FBE14A-82EA-FB61-5160-ADB4DE83B1A4}"/>
                </a:ext>
              </a:extLst>
            </p:cNvPr>
            <p:cNvSpPr txBox="1"/>
            <p:nvPr/>
          </p:nvSpPr>
          <p:spPr>
            <a:xfrm>
              <a:off x="10070608" y="8121606"/>
              <a:ext cx="7010400" cy="646331"/>
            </a:xfrm>
            <a:prstGeom prst="rect">
              <a:avLst/>
            </a:prstGeom>
            <a:noFill/>
          </p:spPr>
          <p:txBody>
            <a:bodyPr wrap="square" rtlCol="0">
              <a:spAutoFit/>
            </a:bodyPr>
            <a:lstStyle/>
            <a:p>
              <a:pPr algn="ctr"/>
              <a:r>
                <a:rPr lang="en-US" sz="3600" i="1">
                  <a:solidFill>
                    <a:srgbClr val="0070C0"/>
                  </a:solidFill>
                  <a:latin typeface="Arial" panose="020B0604020202020204" pitchFamily="34" charset="0"/>
                  <a:cs typeface="Arial" panose="020B0604020202020204" pitchFamily="34" charset="0"/>
                </a:rPr>
                <a:t>Thợ chế biến nông sản </a:t>
              </a:r>
            </a:p>
          </p:txBody>
        </p:sp>
        <p:pic>
          <p:nvPicPr>
            <p:cNvPr id="41988" name="Picture 4" descr="Ngành chế biến lâm sản cần 64.000 lao động trình độ cao - Trường Đại học Lâm  nghiệp">
              <a:extLst>
                <a:ext uri="{FF2B5EF4-FFF2-40B4-BE49-F238E27FC236}">
                  <a16:creationId xmlns:a16="http://schemas.microsoft.com/office/drawing/2014/main" xmlns="" id="{3B0AF279-4F46-40F8-42D4-664986567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1809" y="2365322"/>
              <a:ext cx="8359458" cy="56319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755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6072186" y="495300"/>
            <a:ext cx="14959014" cy="9793574"/>
          </a:xfrm>
          <a:custGeom>
            <a:avLst/>
            <a:gdLst/>
            <a:ahLst/>
            <a:cxnLst/>
            <a:rect l="l" t="t" r="r" b="b"/>
            <a:pathLst>
              <a:path w="14907611" h="8012841">
                <a:moveTo>
                  <a:pt x="0" y="0"/>
                </a:moveTo>
                <a:lnTo>
                  <a:pt x="14907611" y="0"/>
                </a:lnTo>
                <a:lnTo>
                  <a:pt x="14907611" y="8012841"/>
                </a:lnTo>
                <a:lnTo>
                  <a:pt x="0" y="8012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810000" y="8639610"/>
            <a:ext cx="16996569" cy="3298527"/>
            <a:chOff x="0" y="0"/>
            <a:chExt cx="4476463" cy="868748"/>
          </a:xfrm>
        </p:grpSpPr>
        <p:sp>
          <p:nvSpPr>
            <p:cNvPr id="4" name="Freeform 4"/>
            <p:cNvSpPr/>
            <p:nvPr/>
          </p:nvSpPr>
          <p:spPr>
            <a:xfrm>
              <a:off x="0" y="0"/>
              <a:ext cx="4476463" cy="868748"/>
            </a:xfrm>
            <a:custGeom>
              <a:avLst/>
              <a:gdLst/>
              <a:ahLst/>
              <a:cxnLst/>
              <a:rect l="l" t="t" r="r" b="b"/>
              <a:pathLst>
                <a:path w="4476463" h="868748">
                  <a:moveTo>
                    <a:pt x="0" y="0"/>
                  </a:moveTo>
                  <a:lnTo>
                    <a:pt x="4476463" y="0"/>
                  </a:lnTo>
                  <a:lnTo>
                    <a:pt x="4476463" y="868748"/>
                  </a:lnTo>
                  <a:lnTo>
                    <a:pt x="0" y="868748"/>
                  </a:lnTo>
                  <a:close/>
                </a:path>
              </a:pathLst>
            </a:custGeom>
            <a:solidFill>
              <a:srgbClr val="364F18"/>
            </a:solidFill>
          </p:spPr>
        </p:sp>
        <p:sp>
          <p:nvSpPr>
            <p:cNvPr id="5" name="TextBox 5"/>
            <p:cNvSpPr txBox="1"/>
            <p:nvPr/>
          </p:nvSpPr>
          <p:spPr>
            <a:xfrm>
              <a:off x="0" y="-47625"/>
              <a:ext cx="4476463" cy="9163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093754" y="-1767580"/>
            <a:ext cx="17657353" cy="8435803"/>
          </a:xfrm>
          <a:custGeom>
            <a:avLst/>
            <a:gdLst/>
            <a:ahLst/>
            <a:cxnLst/>
            <a:rect l="l" t="t" r="r" b="b"/>
            <a:pathLst>
              <a:path w="15694518" h="8435803">
                <a:moveTo>
                  <a:pt x="0" y="0"/>
                </a:moveTo>
                <a:lnTo>
                  <a:pt x="15694518" y="0"/>
                </a:lnTo>
                <a:lnTo>
                  <a:pt x="15694518" y="8435804"/>
                </a:lnTo>
                <a:lnTo>
                  <a:pt x="0" y="8435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296741" y="822497"/>
            <a:ext cx="16168773" cy="8012841"/>
          </a:xfrm>
          <a:custGeom>
            <a:avLst/>
            <a:gdLst/>
            <a:ahLst/>
            <a:cxnLst/>
            <a:rect l="l" t="t" r="r" b="b"/>
            <a:pathLst>
              <a:path w="14907611" h="8012841">
                <a:moveTo>
                  <a:pt x="0" y="0"/>
                </a:moveTo>
                <a:lnTo>
                  <a:pt x="14907611" y="0"/>
                </a:lnTo>
                <a:lnTo>
                  <a:pt x="14907611" y="8012841"/>
                </a:lnTo>
                <a:lnTo>
                  <a:pt x="0" y="8012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3981400" y="4903196"/>
            <a:ext cx="13013048" cy="8669943"/>
          </a:xfrm>
          <a:custGeom>
            <a:avLst/>
            <a:gdLst/>
            <a:ahLst/>
            <a:cxnLst/>
            <a:rect l="l" t="t" r="r" b="b"/>
            <a:pathLst>
              <a:path w="10430775" h="6949504">
                <a:moveTo>
                  <a:pt x="10430774" y="0"/>
                </a:moveTo>
                <a:lnTo>
                  <a:pt x="0" y="0"/>
                </a:lnTo>
                <a:lnTo>
                  <a:pt x="0" y="6949503"/>
                </a:lnTo>
                <a:lnTo>
                  <a:pt x="10430774" y="6949503"/>
                </a:lnTo>
                <a:lnTo>
                  <a:pt x="10430774" y="0"/>
                </a:lnTo>
                <a:close/>
              </a:path>
            </a:pathLst>
          </a:custGeom>
          <a:blipFill>
            <a:blip r:embed="rId4"/>
            <a:stretch>
              <a:fillRect/>
            </a:stretch>
          </a:blipFill>
        </p:spPr>
      </p:sp>
      <p:sp>
        <p:nvSpPr>
          <p:cNvPr id="9" name="TextBox 9"/>
          <p:cNvSpPr txBox="1"/>
          <p:nvPr/>
        </p:nvSpPr>
        <p:spPr>
          <a:xfrm>
            <a:off x="1828800" y="734851"/>
            <a:ext cx="5271799" cy="1011239"/>
          </a:xfrm>
          <a:prstGeom prst="rect">
            <a:avLst/>
          </a:prstGeom>
        </p:spPr>
        <p:txBody>
          <a:bodyPr wrap="square" lIns="0" tIns="0" rIns="0" bIns="0" rtlCol="0" anchor="t">
            <a:spAutoFit/>
          </a:bodyPr>
          <a:lstStyle/>
          <a:p>
            <a:pPr marL="0" marR="0" lvl="0" indent="0" algn="l" defTabSz="914400" rtl="0" eaLnBrk="1" fontAlgn="auto" latinLnBrk="0" hangingPunct="1">
              <a:lnSpc>
                <a:spcPts val="9268"/>
              </a:lnSpc>
              <a:spcBef>
                <a:spcPct val="0"/>
              </a:spcBef>
              <a:spcAft>
                <a:spcPts val="0"/>
              </a:spcAft>
              <a:buClrTx/>
              <a:buSzTx/>
              <a:buFontTx/>
              <a:buNone/>
              <a:tabLst/>
              <a:defRPr/>
            </a:pPr>
            <a:r>
              <a:rPr kumimoji="0" lang="en-US" sz="4000" b="1" i="0" u="none" strike="noStrike" kern="1200" cap="none" spc="0" normalizeH="0" baseline="0" noProof="0">
                <a:ln>
                  <a:noFill/>
                </a:ln>
                <a:solidFill>
                  <a:srgbClr val="744C24"/>
                </a:solidFill>
                <a:effectLst/>
                <a:uLnTx/>
                <a:uFillTx/>
                <a:latin typeface="Arial" panose="020B0604020202020204" pitchFamily="34" charset="0"/>
                <a:ea typeface="+mn-ea"/>
                <a:cs typeface="Arial" panose="020B0604020202020204" pitchFamily="34" charset="0"/>
              </a:rPr>
              <a:t>Kết nối nghề nghiệp </a:t>
            </a:r>
          </a:p>
        </p:txBody>
      </p:sp>
      <p:sp>
        <p:nvSpPr>
          <p:cNvPr id="17" name="TextBox 16">
            <a:extLst>
              <a:ext uri="{FF2B5EF4-FFF2-40B4-BE49-F238E27FC236}">
                <a16:creationId xmlns:a16="http://schemas.microsoft.com/office/drawing/2014/main" xmlns="" id="{D3547CCB-4DE8-0252-B892-A62FB65598A6}"/>
              </a:ext>
            </a:extLst>
          </p:cNvPr>
          <p:cNvSpPr txBox="1"/>
          <p:nvPr/>
        </p:nvSpPr>
        <p:spPr>
          <a:xfrm>
            <a:off x="1828800" y="1923156"/>
            <a:ext cx="14630400" cy="647581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sư lâm nghiệp là người có kiến thức về sinh thái học, lâm sinh, trồng rừng, điều tra, điều chế, bảo vệ, quản lí nguồn tài nguyên rừng. Kĩ sư lâm nghiệp có khả năng nghiên cứu trồng rừng, quản lí nguồn tài nguyên rừng, phổ biến các kĩ thuật nông lâm kết hợp, nghiên cứu lâm nghiệp đô thị (quy hoạch thiết kế, phát triển hệ thống cây xanh,...), nghiên cứu lâm nghiệp xã hội, phát triển dự án lâm nghiệp, khuyến lâm, ứng dụng hệ thống thông tin địa lí (GIS) trong lâm nghiệp và quy hoạch.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Một số tố chất cần có của kĩ sư lâm nghiệp như yêu thiên nhiên, môi trường; thích chăm sóc vật nuôi, cây trồng; có khả năng nhớ tên và phân loại các loại động, thực vật; thích các hoạt động ngoài trời (cắm trại, leo núi, làm vườn, lặn biển); thích các môn như Công nghệ, Sinh học, Địa lí,...</a:t>
            </a:r>
          </a:p>
        </p:txBody>
      </p:sp>
    </p:spTree>
    <p:extLst>
      <p:ext uri="{BB962C8B-B14F-4D97-AF65-F5344CB8AC3E}">
        <p14:creationId xmlns:p14="http://schemas.microsoft.com/office/powerpoint/2010/main" val="3441170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8792207" y="162068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456024" y="5342083"/>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9864" y="147776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44689" y="5377524"/>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379624" y="2900950"/>
            <a:ext cx="15528753" cy="6357350"/>
            <a:chOff x="0" y="0"/>
            <a:chExt cx="4089877" cy="1674364"/>
          </a:xfrm>
        </p:grpSpPr>
        <p:sp>
          <p:nvSpPr>
            <p:cNvPr id="7" name="Freeform 7"/>
            <p:cNvSpPr/>
            <p:nvPr/>
          </p:nvSpPr>
          <p:spPr>
            <a:xfrm>
              <a:off x="0" y="0"/>
              <a:ext cx="4089877" cy="1674364"/>
            </a:xfrm>
            <a:custGeom>
              <a:avLst/>
              <a:gdLst/>
              <a:ahLst/>
              <a:cxnLst/>
              <a:rect l="l" t="t" r="r" b="b"/>
              <a:pathLst>
                <a:path w="4089877" h="1674364">
                  <a:moveTo>
                    <a:pt x="0" y="0"/>
                  </a:moveTo>
                  <a:lnTo>
                    <a:pt x="4089877" y="0"/>
                  </a:lnTo>
                  <a:lnTo>
                    <a:pt x="4089877" y="1674364"/>
                  </a:lnTo>
                  <a:lnTo>
                    <a:pt x="0" y="1674364"/>
                  </a:lnTo>
                  <a:close/>
                </a:path>
              </a:pathLst>
            </a:custGeom>
            <a:solidFill>
              <a:srgbClr val="F7F8FA"/>
            </a:solidFill>
          </p:spPr>
        </p:sp>
        <p:sp>
          <p:nvSpPr>
            <p:cNvPr id="8" name="TextBox 8"/>
            <p:cNvSpPr txBox="1"/>
            <p:nvPr/>
          </p:nvSpPr>
          <p:spPr>
            <a:xfrm>
              <a:off x="0" y="-47625"/>
              <a:ext cx="4089877" cy="172198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4403742" y="5372100"/>
            <a:ext cx="9488565" cy="666657"/>
          </a:xfrm>
          <a:prstGeom prst="rect">
            <a:avLst/>
          </a:prstGeom>
        </p:spPr>
        <p:txBody>
          <a:bodyPr wrap="square" lIns="0" tIns="0" rIns="0" bIns="0" rtlCol="0" anchor="t">
            <a:spAutoFit/>
          </a:bodyPr>
          <a:lstStyle/>
          <a:p>
            <a:pPr marL="0" marR="0" lvl="0" indent="0" algn="ctr" defTabSz="914400" rtl="0" eaLnBrk="1" fontAlgn="auto" latinLnBrk="0" hangingPunct="1">
              <a:lnSpc>
                <a:spcPts val="4181"/>
              </a:lnSpc>
              <a:spcBef>
                <a:spcPct val="0"/>
              </a:spcBef>
              <a:spcAft>
                <a:spcPts val="0"/>
              </a:spcAft>
              <a:buClrTx/>
              <a:buSzTx/>
              <a:buFontTx/>
              <a:buNone/>
              <a:tabLst/>
              <a:defRPr/>
            </a:pPr>
            <a:r>
              <a:rPr kumimoji="0" lang="en-US" sz="9000" b="1" i="0" u="none" strike="noStrike" kern="1200" cap="none" spc="0" normalizeH="0" baseline="0" noProof="0">
                <a:ln>
                  <a:noFill/>
                </a:ln>
                <a:solidFill>
                  <a:srgbClr val="744C24"/>
                </a:solidFill>
                <a:effectLst/>
                <a:uLnTx/>
                <a:uFillTx/>
                <a:latin typeface="Arial" panose="020B0604020202020204" pitchFamily="34" charset="0"/>
                <a:cs typeface="Arial" panose="020B0604020202020204" pitchFamily="34" charset="0"/>
              </a:rPr>
              <a:t>LUYỆN TẬP </a:t>
            </a:r>
          </a:p>
        </p:txBody>
      </p:sp>
      <p:sp>
        <p:nvSpPr>
          <p:cNvPr id="20" name="Freeform 20"/>
          <p:cNvSpPr/>
          <p:nvPr/>
        </p:nvSpPr>
        <p:spPr>
          <a:xfrm>
            <a:off x="15946396" y="2168379"/>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220246" y="4725334"/>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H="1">
            <a:off x="-1360148" y="2168379"/>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H="1">
            <a:off x="-1010426" y="4872143"/>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3">
            <a:extLst>
              <a:ext uri="{FF2B5EF4-FFF2-40B4-BE49-F238E27FC236}">
                <a16:creationId xmlns:a16="http://schemas.microsoft.com/office/drawing/2014/main" xmlns="" id="{97C41370-F2D1-7500-453E-E180395A3B93}"/>
              </a:ext>
            </a:extLst>
          </p:cNvPr>
          <p:cNvSpPr txBox="1"/>
          <p:nvPr/>
        </p:nvSpPr>
        <p:spPr>
          <a:xfrm>
            <a:off x="4448873" y="6642315"/>
            <a:ext cx="9506623"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(trả lời câu hỏi trắc nghiệm) </a:t>
            </a:r>
          </a:p>
        </p:txBody>
      </p:sp>
    </p:spTree>
    <p:extLst>
      <p:ext uri="{BB962C8B-B14F-4D97-AF65-F5344CB8AC3E}">
        <p14:creationId xmlns:p14="http://schemas.microsoft.com/office/powerpoint/2010/main" val="201811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24479" y="800100"/>
            <a:ext cx="17296482" cy="1998176"/>
          </a:xfrm>
          <a:prstGeom prst="rect">
            <a:avLst/>
          </a:prstGeom>
          <a:noFill/>
        </p:spPr>
        <p:txBody>
          <a:bodyPr wrap="square">
            <a:spAutoFit/>
          </a:bodyPr>
          <a:lstStyle/>
          <a:p>
            <a:pPr algn="just">
              <a:lnSpc>
                <a:spcPct val="150000"/>
              </a:lnSpc>
            </a:pPr>
            <a:r>
              <a:rPr lang="en-US" sz="4400" b="1" i="1">
                <a:solidFill>
                  <a:srgbClr val="C00000"/>
                </a:solidFill>
                <a:latin typeface="Arial" panose="020B0604020202020204" pitchFamily="34" charset="0"/>
                <a:cs typeface="Arial" panose="020B0604020202020204" pitchFamily="34" charset="0"/>
              </a:rPr>
              <a:t>Câu 1: </a:t>
            </a:r>
            <a:r>
              <a:rPr lang="vi-VN" sz="4400">
                <a:cs typeface="Arial" panose="020B0604020202020204" pitchFamily="34" charset="0"/>
              </a:rPr>
              <a:t>Phát biểu nào sau đây không đúng về vai trò của lâm nghiệp đối với môi trường?</a:t>
            </a:r>
            <a:endParaRPr lang="en-US" sz="44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53958649-CC15-8BF9-2B99-16947DB3A9CF}"/>
              </a:ext>
            </a:extLst>
          </p:cNvPr>
          <p:cNvSpPr/>
          <p:nvPr/>
        </p:nvSpPr>
        <p:spPr>
          <a:xfrm>
            <a:off x="609600"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A. Giữ đất, giữ nước, điều hòa dòng chảy, chống xói mòn ở những khu vực đầu nguồn.</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2DF7DFAF-EB51-3722-5955-42228A6F6B8C}"/>
              </a:ext>
            </a:extLst>
          </p:cNvPr>
          <p:cNvSpPr/>
          <p:nvPr/>
        </p:nvSpPr>
        <p:spPr>
          <a:xfrm>
            <a:off x="9601202"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 Chắn sóng, chắn gió, chống cát bay ở những khu vực ven biển.</a:t>
            </a:r>
          </a:p>
        </p:txBody>
      </p:sp>
      <p:sp>
        <p:nvSpPr>
          <p:cNvPr id="11" name="Rectangle: Rounded Corners 10">
            <a:extLst>
              <a:ext uri="{FF2B5EF4-FFF2-40B4-BE49-F238E27FC236}">
                <a16:creationId xmlns:a16="http://schemas.microsoft.com/office/drawing/2014/main" xmlns="" id="{426BBA91-0443-EEE4-8992-AAE67804CF5B}"/>
              </a:ext>
            </a:extLst>
          </p:cNvPr>
          <p:cNvSpPr/>
          <p:nvPr/>
        </p:nvSpPr>
        <p:spPr>
          <a:xfrm>
            <a:off x="609600"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Điều tiết ánh sáng ở những khu dân cư, khu công nghiệp và khu đô thị.</a:t>
            </a:r>
            <a:endParaRPr lang="en-US" sz="40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00364263-0827-73BD-AC26-C2129C65E5AF}"/>
              </a:ext>
            </a:extLst>
          </p:cNvPr>
          <p:cNvSpPr/>
          <p:nvPr/>
        </p:nvSpPr>
        <p:spPr>
          <a:xfrm>
            <a:off x="9601202"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 Bảo tồn nguồn gene sinh vật và đa dạng sinh học.</a:t>
            </a:r>
          </a:p>
        </p:txBody>
      </p:sp>
      <p:sp>
        <p:nvSpPr>
          <p:cNvPr id="21" name="Rectangle: Rounded Corners 20">
            <a:extLst>
              <a:ext uri="{FF2B5EF4-FFF2-40B4-BE49-F238E27FC236}">
                <a16:creationId xmlns:a16="http://schemas.microsoft.com/office/drawing/2014/main" xmlns="" id="{0A11E4E6-4F43-0631-C343-EF668621101D}"/>
              </a:ext>
            </a:extLst>
          </p:cNvPr>
          <p:cNvSpPr/>
          <p:nvPr/>
        </p:nvSpPr>
        <p:spPr>
          <a:xfrm>
            <a:off x="609600" y="6667500"/>
            <a:ext cx="8077200" cy="3046536"/>
          </a:xfrm>
          <a:prstGeom prst="roundRect">
            <a:avLst>
              <a:gd name="adj" fmla="val 10417"/>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 Điều tiết ánh sáng ở những khu dân cư, khu công nghiệp và khu đô thị.</a:t>
            </a:r>
          </a:p>
        </p:txBody>
      </p:sp>
    </p:spTree>
    <p:extLst>
      <p:ext uri="{BB962C8B-B14F-4D97-AF65-F5344CB8AC3E}">
        <p14:creationId xmlns:p14="http://schemas.microsoft.com/office/powerpoint/2010/main" val="263804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20"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62579" y="235247"/>
            <a:ext cx="9850616" cy="9632765"/>
          </a:xfrm>
          <a:prstGeom prst="rect">
            <a:avLst/>
          </a:prstGeom>
          <a:noFill/>
        </p:spPr>
        <p:txBody>
          <a:bodyPr wrap="square">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Câu 2: </a:t>
            </a:r>
            <a:r>
              <a:rPr lang="vi-VN" sz="3800">
                <a:cs typeface="Arial" panose="020B0604020202020204" pitchFamily="34" charset="0"/>
              </a:rPr>
              <a:t>Có các nhận định về vai trò của lâm nghiệp đối với đời sống như sau:</a:t>
            </a:r>
            <a:endParaRPr lang="en-US" sz="3800">
              <a:cs typeface="Arial" panose="020B0604020202020204" pitchFamily="34" charset="0"/>
            </a:endParaRPr>
          </a:p>
          <a:p>
            <a:pPr marL="742950" indent="-742950" algn="just">
              <a:lnSpc>
                <a:spcPct val="150000"/>
              </a:lnSpc>
              <a:buFont typeface="+mj-lt"/>
              <a:buAutoNum type="arabicParenR"/>
            </a:pPr>
            <a:r>
              <a:rPr lang="vi-VN" sz="3800" i="1">
                <a:solidFill>
                  <a:srgbClr val="0070C0"/>
                </a:solidFill>
                <a:cs typeface="Arial" panose="020B0604020202020204" pitchFamily="34" charset="0"/>
              </a:rPr>
              <a:t>Cung cấp gỗ cho xây dựng nhà, công trình công cộng.</a:t>
            </a:r>
          </a:p>
          <a:p>
            <a:pPr marL="742950" indent="-742950" algn="just">
              <a:lnSpc>
                <a:spcPct val="150000"/>
              </a:lnSpc>
              <a:buFont typeface="+mj-lt"/>
              <a:buAutoNum type="arabicParenR"/>
            </a:pPr>
            <a:r>
              <a:rPr lang="vi-VN" sz="3800" i="1">
                <a:solidFill>
                  <a:srgbClr val="0070C0"/>
                </a:solidFill>
                <a:cs typeface="Arial" panose="020B0604020202020204" pitchFamily="34" charset="0"/>
              </a:rPr>
              <a:t>Cung cấp nguyên liệu cho ngành chế biến thực phẩm, dược, mĩ phẩm.</a:t>
            </a:r>
          </a:p>
          <a:p>
            <a:pPr marL="742950" indent="-742950" algn="just">
              <a:lnSpc>
                <a:spcPct val="150000"/>
              </a:lnSpc>
              <a:buFont typeface="+mj-lt"/>
              <a:buAutoNum type="arabicParenR"/>
            </a:pPr>
            <a:r>
              <a:rPr lang="vi-VN" sz="3800" i="1">
                <a:solidFill>
                  <a:srgbClr val="0070C0"/>
                </a:solidFill>
                <a:cs typeface="Arial" panose="020B0604020202020204" pitchFamily="34" charset="0"/>
              </a:rPr>
              <a:t>Cải thiện thu nhập cho người tham gia trồng rừng.</a:t>
            </a:r>
          </a:p>
          <a:p>
            <a:pPr marL="742950" indent="-742950" algn="just">
              <a:lnSpc>
                <a:spcPct val="150000"/>
              </a:lnSpc>
              <a:buFont typeface="+mj-lt"/>
              <a:buAutoNum type="arabicParenR"/>
            </a:pPr>
            <a:r>
              <a:rPr lang="vi-VN" sz="3800" i="1">
                <a:solidFill>
                  <a:srgbClr val="0070C0"/>
                </a:solidFill>
                <a:cs typeface="Arial" panose="020B0604020202020204" pitchFamily="34" charset="0"/>
              </a:rPr>
              <a:t>Cung cấp thịt, cá, sữa.</a:t>
            </a:r>
          </a:p>
          <a:p>
            <a:pPr marL="742950" indent="-742950" algn="just">
              <a:lnSpc>
                <a:spcPct val="150000"/>
              </a:lnSpc>
              <a:buFont typeface="+mj-lt"/>
              <a:buAutoNum type="arabicParenR"/>
            </a:pPr>
            <a:r>
              <a:rPr lang="vi-VN" sz="3800" i="1">
                <a:solidFill>
                  <a:srgbClr val="0070C0"/>
                </a:solidFill>
                <a:cs typeface="Arial" panose="020B0604020202020204" pitchFamily="34" charset="0"/>
              </a:rPr>
              <a:t>Mang lại giá trị thẩm mĩ, dịch vụ du lịch và giải trí.</a:t>
            </a:r>
          </a:p>
        </p:txBody>
      </p:sp>
      <p:sp>
        <p:nvSpPr>
          <p:cNvPr id="8" name="Rectangle: Rounded Corners 7">
            <a:extLst>
              <a:ext uri="{FF2B5EF4-FFF2-40B4-BE49-F238E27FC236}">
                <a16:creationId xmlns:a16="http://schemas.microsoft.com/office/drawing/2014/main" xmlns="" id="{53958649-CC15-8BF9-2B99-16947DB3A9CF}"/>
              </a:ext>
            </a:extLst>
          </p:cNvPr>
          <p:cNvSpPr/>
          <p:nvPr/>
        </p:nvSpPr>
        <p:spPr>
          <a:xfrm>
            <a:off x="10744200" y="1929666"/>
            <a:ext cx="6934200" cy="14463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A. (1), (2), (3), (4).</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2DF7DFAF-EB51-3722-5955-42228A6F6B8C}"/>
              </a:ext>
            </a:extLst>
          </p:cNvPr>
          <p:cNvSpPr/>
          <p:nvPr/>
        </p:nvSpPr>
        <p:spPr>
          <a:xfrm>
            <a:off x="10744200" y="3981874"/>
            <a:ext cx="6934200" cy="14463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B. (2), (3), (4), (5).</a:t>
            </a:r>
          </a:p>
        </p:txBody>
      </p:sp>
      <p:sp>
        <p:nvSpPr>
          <p:cNvPr id="11" name="Rectangle: Rounded Corners 10">
            <a:extLst>
              <a:ext uri="{FF2B5EF4-FFF2-40B4-BE49-F238E27FC236}">
                <a16:creationId xmlns:a16="http://schemas.microsoft.com/office/drawing/2014/main" xmlns="" id="{426BBA91-0443-EEE4-8992-AAE67804CF5B}"/>
              </a:ext>
            </a:extLst>
          </p:cNvPr>
          <p:cNvSpPr/>
          <p:nvPr/>
        </p:nvSpPr>
        <p:spPr>
          <a:xfrm>
            <a:off x="10739437" y="6135564"/>
            <a:ext cx="6934200" cy="14463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(1), (2), (3), (5).</a:t>
            </a:r>
            <a:endParaRPr lang="en-US" sz="38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00364263-0827-73BD-AC26-C2129C65E5AF}"/>
              </a:ext>
            </a:extLst>
          </p:cNvPr>
          <p:cNvSpPr/>
          <p:nvPr/>
        </p:nvSpPr>
        <p:spPr>
          <a:xfrm>
            <a:off x="10739437" y="8116764"/>
            <a:ext cx="6934200" cy="14463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D. (1), (2), (4), (5).</a:t>
            </a:r>
          </a:p>
        </p:txBody>
      </p:sp>
      <p:sp>
        <p:nvSpPr>
          <p:cNvPr id="21" name="Rectangle: Rounded Corners 20">
            <a:extLst>
              <a:ext uri="{FF2B5EF4-FFF2-40B4-BE49-F238E27FC236}">
                <a16:creationId xmlns:a16="http://schemas.microsoft.com/office/drawing/2014/main" xmlns="" id="{0A11E4E6-4F43-0631-C343-EF668621101D}"/>
              </a:ext>
            </a:extLst>
          </p:cNvPr>
          <p:cNvSpPr/>
          <p:nvPr/>
        </p:nvSpPr>
        <p:spPr>
          <a:xfrm>
            <a:off x="10739437" y="6135564"/>
            <a:ext cx="6934200" cy="1446336"/>
          </a:xfrm>
          <a:prstGeom prst="roundRect">
            <a:avLst>
              <a:gd name="adj" fmla="val 10417"/>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(1), (2), (3), (5).</a:t>
            </a:r>
          </a:p>
        </p:txBody>
      </p:sp>
      <p:sp>
        <p:nvSpPr>
          <p:cNvPr id="10" name="TextBox 9">
            <a:extLst>
              <a:ext uri="{FF2B5EF4-FFF2-40B4-BE49-F238E27FC236}">
                <a16:creationId xmlns:a16="http://schemas.microsoft.com/office/drawing/2014/main" xmlns="" id="{56E9C6ED-8021-D6C3-CDFF-2E1FFB3CE6F3}"/>
              </a:ext>
            </a:extLst>
          </p:cNvPr>
          <p:cNvSpPr txBox="1"/>
          <p:nvPr/>
        </p:nvSpPr>
        <p:spPr>
          <a:xfrm>
            <a:off x="10739437" y="604776"/>
            <a:ext cx="6324600" cy="86113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1"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Các nhận định đúng là:</a:t>
            </a:r>
          </a:p>
        </p:txBody>
      </p:sp>
    </p:spTree>
    <p:extLst>
      <p:ext uri="{BB962C8B-B14F-4D97-AF65-F5344CB8AC3E}">
        <p14:creationId xmlns:p14="http://schemas.microsoft.com/office/powerpoint/2010/main" val="266132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20"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24479" y="800100"/>
            <a:ext cx="17296482" cy="1998176"/>
          </a:xfrm>
          <a:prstGeom prst="rect">
            <a:avLst/>
          </a:prstGeom>
          <a:noFill/>
        </p:spPr>
        <p:txBody>
          <a:bodyPr wrap="square">
            <a:spAutoFit/>
          </a:bodyPr>
          <a:lstStyle/>
          <a:p>
            <a:pPr lvl="0" algn="just">
              <a:lnSpc>
                <a:spcPct val="150000"/>
              </a:lnSpc>
            </a:pP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3: </a:t>
            </a:r>
            <a:r>
              <a:rPr lang="vi-VN" sz="4400">
                <a:solidFill>
                  <a:prstClr val="black"/>
                </a:solidFill>
                <a:cs typeface="Arial" panose="020B0604020202020204" pitchFamily="34" charset="0"/>
              </a:rPr>
              <a:t>Một trong những vai trò quan trọng của rừng phòng hộ đầu nguồn là:</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53958649-CC15-8BF9-2B99-16947DB3A9CF}"/>
              </a:ext>
            </a:extLst>
          </p:cNvPr>
          <p:cNvSpPr/>
          <p:nvPr/>
        </p:nvSpPr>
        <p:spPr>
          <a:xfrm>
            <a:off x="609600"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A. làm giảm độ dốc cho đất rừng.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xmlns="" id="{2DF7DFAF-EB51-3722-5955-42228A6F6B8C}"/>
              </a:ext>
            </a:extLst>
          </p:cNvPr>
          <p:cNvSpPr/>
          <p:nvPr/>
        </p:nvSpPr>
        <p:spPr>
          <a:xfrm>
            <a:off x="9601202"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B. điều hòa dòng chảy, chống xói mòn đất.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xmlns="" id="{426BBA91-0443-EEE4-8992-AAE67804CF5B}"/>
              </a:ext>
            </a:extLst>
          </p:cNvPr>
          <p:cNvSpPr/>
          <p:nvPr/>
        </p:nvSpPr>
        <p:spPr>
          <a:xfrm>
            <a:off x="609600"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C. làm tăng nhiệt độ không khí.</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Rounded Corners 19">
            <a:extLst>
              <a:ext uri="{FF2B5EF4-FFF2-40B4-BE49-F238E27FC236}">
                <a16:creationId xmlns:a16="http://schemas.microsoft.com/office/drawing/2014/main" xmlns="" id="{00364263-0827-73BD-AC26-C2129C65E5AF}"/>
              </a:ext>
            </a:extLst>
          </p:cNvPr>
          <p:cNvSpPr/>
          <p:nvPr/>
        </p:nvSpPr>
        <p:spPr>
          <a:xfrm>
            <a:off x="9601202"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D. làm giảm lượng mưa hằng năm.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Rounded Corners 20">
            <a:extLst>
              <a:ext uri="{FF2B5EF4-FFF2-40B4-BE49-F238E27FC236}">
                <a16:creationId xmlns:a16="http://schemas.microsoft.com/office/drawing/2014/main" xmlns="" id="{0A11E4E6-4F43-0631-C343-EF668621101D}"/>
              </a:ext>
            </a:extLst>
          </p:cNvPr>
          <p:cNvSpPr/>
          <p:nvPr/>
        </p:nvSpPr>
        <p:spPr>
          <a:xfrm>
            <a:off x="9601200" y="3171825"/>
            <a:ext cx="8077200" cy="3046536"/>
          </a:xfrm>
          <a:prstGeom prst="roundRect">
            <a:avLst>
              <a:gd name="adj" fmla="val 10417"/>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B. điều hòa dòng chảy, chống xói mòn đất.</a:t>
            </a:r>
          </a:p>
        </p:txBody>
      </p:sp>
    </p:spTree>
    <p:extLst>
      <p:ext uri="{BB962C8B-B14F-4D97-AF65-F5344CB8AC3E}">
        <p14:creationId xmlns:p14="http://schemas.microsoft.com/office/powerpoint/2010/main" val="188501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20" grpId="0" animBg="1"/>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24479" y="723900"/>
            <a:ext cx="17296482" cy="1998176"/>
          </a:xfrm>
          <a:prstGeom prst="rect">
            <a:avLst/>
          </a:prstGeom>
          <a:noFill/>
        </p:spPr>
        <p:txBody>
          <a:bodyPr wrap="square">
            <a:spAutoFit/>
          </a:bodyPr>
          <a:lstStyle/>
          <a:p>
            <a:pPr lvl="0" algn="just">
              <a:lnSpc>
                <a:spcPct val="150000"/>
              </a:lnSpc>
            </a:pP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4: </a:t>
            </a:r>
            <a:r>
              <a:rPr lang="vi-VN" sz="4400">
                <a:solidFill>
                  <a:prstClr val="black"/>
                </a:solidFill>
                <a:cs typeface="Arial" panose="020B0604020202020204" pitchFamily="34" charset="0"/>
              </a:rPr>
              <a:t>Phát biểu nào sau đây về vai trò của lâm nghiệp đối với đời sống là đúng?</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53958649-CC15-8BF9-2B99-16947DB3A9CF}"/>
              </a:ext>
            </a:extLst>
          </p:cNvPr>
          <p:cNvSpPr/>
          <p:nvPr/>
        </p:nvSpPr>
        <p:spPr>
          <a:xfrm>
            <a:off x="609600"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A. Cung cấp không gian sống cho gia súc.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xmlns="" id="{2DF7DFAF-EB51-3722-5955-42228A6F6B8C}"/>
              </a:ext>
            </a:extLst>
          </p:cNvPr>
          <p:cNvSpPr/>
          <p:nvPr/>
        </p:nvSpPr>
        <p:spPr>
          <a:xfrm>
            <a:off x="9601202"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B. Cung cấp gỗ cho một số ngành công nghiệp chế biến, xây dựng cơ bản, tiêu dùng xã hội.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xmlns="" id="{426BBA91-0443-EEE4-8992-AAE67804CF5B}"/>
              </a:ext>
            </a:extLst>
          </p:cNvPr>
          <p:cNvSpPr/>
          <p:nvPr/>
        </p:nvSpPr>
        <p:spPr>
          <a:xfrm>
            <a:off x="609600"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C. Tăng sản lượng lương thực.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Rounded Corners 19">
            <a:extLst>
              <a:ext uri="{FF2B5EF4-FFF2-40B4-BE49-F238E27FC236}">
                <a16:creationId xmlns:a16="http://schemas.microsoft.com/office/drawing/2014/main" xmlns="" id="{00364263-0827-73BD-AC26-C2129C65E5AF}"/>
              </a:ext>
            </a:extLst>
          </p:cNvPr>
          <p:cNvSpPr/>
          <p:nvPr/>
        </p:nvSpPr>
        <p:spPr>
          <a:xfrm>
            <a:off x="9601202"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D. Giảm lượng mưa hằng năm cho vùng miền núi.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Rounded Corners 20">
            <a:extLst>
              <a:ext uri="{FF2B5EF4-FFF2-40B4-BE49-F238E27FC236}">
                <a16:creationId xmlns:a16="http://schemas.microsoft.com/office/drawing/2014/main" xmlns="" id="{0A11E4E6-4F43-0631-C343-EF668621101D}"/>
              </a:ext>
            </a:extLst>
          </p:cNvPr>
          <p:cNvSpPr/>
          <p:nvPr/>
        </p:nvSpPr>
        <p:spPr>
          <a:xfrm>
            <a:off x="9601202" y="3162300"/>
            <a:ext cx="8077200" cy="3046536"/>
          </a:xfrm>
          <a:prstGeom prst="roundRect">
            <a:avLst>
              <a:gd name="adj" fmla="val 10417"/>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4000">
                <a:solidFill>
                  <a:prstClr val="black"/>
                </a:solidFill>
                <a:cs typeface="Arial" panose="020B0604020202020204" pitchFamily="34" charset="0"/>
              </a:rPr>
              <a:t>B. Cung cấp gỗ cho một số ngành công nghiệp chế biến, xây dựng cơ bản, tiêu dùng xã hội.</a:t>
            </a:r>
          </a:p>
        </p:txBody>
      </p:sp>
    </p:spTree>
    <p:extLst>
      <p:ext uri="{BB962C8B-B14F-4D97-AF65-F5344CB8AC3E}">
        <p14:creationId xmlns:p14="http://schemas.microsoft.com/office/powerpoint/2010/main" val="9296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20" grpId="0" animBg="1"/>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62579" y="553998"/>
            <a:ext cx="17258382" cy="1998176"/>
          </a:xfrm>
          <a:prstGeom prst="rect">
            <a:avLst/>
          </a:prstGeom>
          <a:noFill/>
        </p:spPr>
        <p:txBody>
          <a:bodyPr wrap="square">
            <a:spAutoFit/>
          </a:bodyPr>
          <a:lstStyle/>
          <a:p>
            <a:pPr lvl="0" algn="just">
              <a:lnSpc>
                <a:spcPct val="150000"/>
              </a:lnSpc>
            </a:pP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5: </a:t>
            </a:r>
            <a:r>
              <a:rPr lang="vi-VN" sz="4400">
                <a:solidFill>
                  <a:prstClr val="black"/>
                </a:solidFill>
                <a:cs typeface="Arial" panose="020B0604020202020204" pitchFamily="34" charset="0"/>
              </a:rPr>
              <a:t>Nhận định nào dưới đây không đúng khi nói về triển vọng của lâm nghiệp đối với nền kinh tế ở nước ta?</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09143B79-B41E-4198-8A3C-DF9DE3C9A10A}"/>
              </a:ext>
            </a:extLst>
          </p:cNvPr>
          <p:cNvSpPr txBox="1"/>
          <p:nvPr/>
        </p:nvSpPr>
        <p:spPr>
          <a:xfrm>
            <a:off x="1090770" y="3073768"/>
            <a:ext cx="16001999" cy="6441572"/>
          </a:xfrm>
          <a:prstGeom prst="rect">
            <a:avLst/>
          </a:prstGeom>
          <a:noFill/>
        </p:spPr>
        <p:txBody>
          <a:bodyPr wrap="square">
            <a:spAutoFit/>
          </a:bodyPr>
          <a:lstStyle/>
          <a:p>
            <a:pPr marL="742950" indent="-742950" algn="just">
              <a:lnSpc>
                <a:spcPct val="150000"/>
              </a:lnSpc>
              <a:buFont typeface="+mj-lt"/>
              <a:buAutoNum type="alphaUcPeriod"/>
            </a:pPr>
            <a:r>
              <a:rPr lang="vi-VN" sz="4000"/>
              <a:t>Ngành lâm nghiệp – trở thành ngành kinh tế - kĩ thuật hiện đại, phát huy hiệu quả tiềm năng và lợi ích tài nguyên rừng nhiệt đới.</a:t>
            </a:r>
          </a:p>
          <a:p>
            <a:pPr marL="742950" indent="-742950" algn="just">
              <a:lnSpc>
                <a:spcPct val="150000"/>
              </a:lnSpc>
              <a:buFont typeface="+mj-lt"/>
              <a:buAutoNum type="alphaUcPeriod"/>
            </a:pPr>
            <a:r>
              <a:rPr lang="vi-VN" sz="4000"/>
              <a:t>Sản lượng gỗ khai thác từu rừng trồng giảm</a:t>
            </a:r>
          </a:p>
          <a:p>
            <a:pPr marL="742950" indent="-742950" algn="just">
              <a:lnSpc>
                <a:spcPct val="150000"/>
              </a:lnSpc>
              <a:buFont typeface="+mj-lt"/>
              <a:buAutoNum type="alphaUcPeriod"/>
            </a:pPr>
            <a:r>
              <a:rPr lang="vi-VN" sz="4000"/>
              <a:t>Đảm bảo các sản phẩm gỗ được sử dụng từ nguồn nguyên liệu gỗ hợp pháp và có chứng chỉ quản lí rừng bền vững.</a:t>
            </a:r>
          </a:p>
          <a:p>
            <a:pPr marL="742950" indent="-742950" algn="just">
              <a:lnSpc>
                <a:spcPct val="150000"/>
              </a:lnSpc>
              <a:buFont typeface="+mj-lt"/>
              <a:buAutoNum type="alphaUcPeriod"/>
            </a:pPr>
            <a:r>
              <a:rPr lang="vi-VN" sz="4000"/>
              <a:t>Tăng giá trị sản xuất lâm nghiệp, giá trị xuất khẩu gỗ và lâm sản, tăng lượng gỗ khai thác từ rừng trồng</a:t>
            </a:r>
          </a:p>
        </p:txBody>
      </p:sp>
      <p:sp>
        <p:nvSpPr>
          <p:cNvPr id="12" name="Oval 11">
            <a:extLst>
              <a:ext uri="{FF2B5EF4-FFF2-40B4-BE49-F238E27FC236}">
                <a16:creationId xmlns:a16="http://schemas.microsoft.com/office/drawing/2014/main" xmlns="" id="{953BE326-11F8-E177-E30A-FDF8F8409348}"/>
              </a:ext>
            </a:extLst>
          </p:cNvPr>
          <p:cNvSpPr/>
          <p:nvPr/>
        </p:nvSpPr>
        <p:spPr>
          <a:xfrm>
            <a:off x="862826" y="4901209"/>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4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4669789" y="7644657"/>
            <a:ext cx="9831976" cy="5284687"/>
          </a:xfrm>
          <a:custGeom>
            <a:avLst/>
            <a:gdLst/>
            <a:ahLst/>
            <a:cxnLst/>
            <a:rect l="l" t="t" r="r" b="b"/>
            <a:pathLst>
              <a:path w="9831976" h="5284687">
                <a:moveTo>
                  <a:pt x="0" y="0"/>
                </a:moveTo>
                <a:lnTo>
                  <a:pt x="9831976" y="0"/>
                </a:lnTo>
                <a:lnTo>
                  <a:pt x="9831976" y="5284686"/>
                </a:lnTo>
                <a:lnTo>
                  <a:pt x="0" y="5284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1177639" y="-1320634"/>
            <a:ext cx="8260206" cy="12943390"/>
            <a:chOff x="0" y="0"/>
            <a:chExt cx="2175528" cy="3408959"/>
          </a:xfrm>
        </p:grpSpPr>
        <p:sp>
          <p:nvSpPr>
            <p:cNvPr id="4" name="Freeform 4"/>
            <p:cNvSpPr/>
            <p:nvPr/>
          </p:nvSpPr>
          <p:spPr>
            <a:xfrm>
              <a:off x="0" y="0"/>
              <a:ext cx="2175528" cy="3408959"/>
            </a:xfrm>
            <a:custGeom>
              <a:avLst/>
              <a:gdLst/>
              <a:ahLst/>
              <a:cxnLst/>
              <a:rect l="l" t="t" r="r" b="b"/>
              <a:pathLst>
                <a:path w="2175528" h="3408959">
                  <a:moveTo>
                    <a:pt x="0" y="0"/>
                  </a:moveTo>
                  <a:lnTo>
                    <a:pt x="2175528" y="0"/>
                  </a:lnTo>
                  <a:lnTo>
                    <a:pt x="2175528" y="3408959"/>
                  </a:lnTo>
                  <a:lnTo>
                    <a:pt x="0" y="3408959"/>
                  </a:lnTo>
                  <a:close/>
                </a:path>
              </a:pathLst>
            </a:custGeom>
            <a:solidFill>
              <a:srgbClr val="F7F8FA"/>
            </a:solidFill>
          </p:spPr>
        </p:sp>
        <p:sp>
          <p:nvSpPr>
            <p:cNvPr id="5" name="TextBox 5"/>
            <p:cNvSpPr txBox="1"/>
            <p:nvPr/>
          </p:nvSpPr>
          <p:spPr>
            <a:xfrm>
              <a:off x="0" y="-47625"/>
              <a:ext cx="2175528" cy="34565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3387131" y="3694048"/>
            <a:ext cx="4854350" cy="935962"/>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9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PHẦN I.</a:t>
            </a:r>
          </a:p>
        </p:txBody>
      </p:sp>
      <p:grpSp>
        <p:nvGrpSpPr>
          <p:cNvPr id="13" name="Group 13"/>
          <p:cNvGrpSpPr/>
          <p:nvPr/>
        </p:nvGrpSpPr>
        <p:grpSpPr>
          <a:xfrm>
            <a:off x="1028700" y="8514285"/>
            <a:ext cx="3086100" cy="744015"/>
            <a:chOff x="0" y="0"/>
            <a:chExt cx="812800" cy="195955"/>
          </a:xfrm>
        </p:grpSpPr>
        <p:sp>
          <p:nvSpPr>
            <p:cNvPr id="14" name="Freeform 14"/>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F7F8FA"/>
            </a:solidFill>
          </p:spPr>
        </p:sp>
        <p:sp>
          <p:nvSpPr>
            <p:cNvPr id="15" name="TextBox 15"/>
            <p:cNvSpPr txBox="1"/>
            <p:nvPr/>
          </p:nvSpPr>
          <p:spPr>
            <a:xfrm>
              <a:off x="0" y="-47625"/>
              <a:ext cx="812800" cy="2435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455999" y="8494805"/>
            <a:ext cx="2231501" cy="626307"/>
          </a:xfrm>
          <a:prstGeom prst="rect">
            <a:avLst/>
          </a:prstGeom>
        </p:spPr>
        <p:txBody>
          <a:bodyPr lIns="0" tIns="0" rIns="0" bIns="0" rtlCol="0" anchor="t">
            <a:spAutoFit/>
          </a:bodyPr>
          <a:lstStyle/>
          <a:p>
            <a:pPr marL="0" marR="0" lvl="0" indent="0" algn="ctr" defTabSz="914400" rtl="0" eaLnBrk="1" fontAlgn="auto" latinLnBrk="0" hangingPunct="1">
              <a:lnSpc>
                <a:spcPts val="5452"/>
              </a:lnSpc>
              <a:spcBef>
                <a:spcPts val="0"/>
              </a:spcBef>
              <a:spcAft>
                <a:spcPts val="0"/>
              </a:spcAft>
              <a:buClrTx/>
              <a:buSzTx/>
              <a:buFontTx/>
              <a:buNone/>
              <a:tabLst/>
              <a:defRPr/>
            </a:pPr>
            <a:r>
              <a:rPr kumimoji="0" lang="en-US" sz="3029" b="0" i="0" u="none" strike="noStrike" kern="1200" cap="none" spc="1190" normalizeH="0" baseline="0" noProof="0">
                <a:ln>
                  <a:noFill/>
                </a:ln>
                <a:solidFill>
                  <a:srgbClr val="000000"/>
                </a:solidFill>
                <a:effectLst/>
                <a:uLnTx/>
                <a:uFillTx/>
                <a:latin typeface="Now"/>
                <a:ea typeface="+mn-ea"/>
                <a:cs typeface="+mn-cs"/>
              </a:rPr>
              <a:t>NEXT</a:t>
            </a:r>
          </a:p>
        </p:txBody>
      </p:sp>
      <p:sp>
        <p:nvSpPr>
          <p:cNvPr id="17" name="Freeform 17"/>
          <p:cNvSpPr/>
          <p:nvPr/>
        </p:nvSpPr>
        <p:spPr>
          <a:xfrm>
            <a:off x="-3353663" y="-4109715"/>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8">
            <a:extLst>
              <a:ext uri="{FF2B5EF4-FFF2-40B4-BE49-F238E27FC236}">
                <a16:creationId xmlns:a16="http://schemas.microsoft.com/office/drawing/2014/main" xmlns="" id="{9D9B0E91-449A-353E-6F5B-0BF74E7ADAFC}"/>
              </a:ext>
            </a:extLst>
          </p:cNvPr>
          <p:cNvSpPr/>
          <p:nvPr/>
        </p:nvSpPr>
        <p:spPr>
          <a:xfrm>
            <a:off x="11728457" y="7135359"/>
            <a:ext cx="5486372" cy="365529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4"/>
            <a:stretch>
              <a:fillRect/>
            </a:stretch>
          </a:blipFill>
        </p:spPr>
      </p:sp>
      <p:sp>
        <p:nvSpPr>
          <p:cNvPr id="20" name="Freeform 11">
            <a:extLst>
              <a:ext uri="{FF2B5EF4-FFF2-40B4-BE49-F238E27FC236}">
                <a16:creationId xmlns:a16="http://schemas.microsoft.com/office/drawing/2014/main" xmlns="" id="{8EE133EA-5F99-FE15-94FD-2830454A9396}"/>
              </a:ext>
            </a:extLst>
          </p:cNvPr>
          <p:cNvSpPr/>
          <p:nvPr/>
        </p:nvSpPr>
        <p:spPr>
          <a:xfrm>
            <a:off x="11738796" y="3301691"/>
            <a:ext cx="5520504" cy="3698739"/>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5"/>
            <a:stretch>
              <a:fillRect t="-7742" b="-4198"/>
            </a:stretch>
          </a:blipFill>
        </p:spPr>
      </p:sp>
      <p:sp>
        <p:nvSpPr>
          <p:cNvPr id="21" name="Freeform 6">
            <a:extLst>
              <a:ext uri="{FF2B5EF4-FFF2-40B4-BE49-F238E27FC236}">
                <a16:creationId xmlns:a16="http://schemas.microsoft.com/office/drawing/2014/main" xmlns="" id="{346EC54F-FEB1-079F-ED2B-2EC15F4CC5DA}"/>
              </a:ext>
            </a:extLst>
          </p:cNvPr>
          <p:cNvSpPr/>
          <p:nvPr/>
        </p:nvSpPr>
        <p:spPr>
          <a:xfrm>
            <a:off x="11728457" y="-536728"/>
            <a:ext cx="5520505" cy="3698739"/>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6"/>
            <a:stretch>
              <a:fillRect/>
            </a:stretch>
          </a:blipFill>
        </p:spPr>
      </p:sp>
      <p:sp>
        <p:nvSpPr>
          <p:cNvPr id="23" name="TextBox 22">
            <a:extLst>
              <a:ext uri="{FF2B5EF4-FFF2-40B4-BE49-F238E27FC236}">
                <a16:creationId xmlns:a16="http://schemas.microsoft.com/office/drawing/2014/main" xmlns="" id="{FA293A63-732E-16AD-0B71-485F67907255}"/>
              </a:ext>
            </a:extLst>
          </p:cNvPr>
          <p:cNvSpPr txBox="1"/>
          <p:nvPr/>
        </p:nvSpPr>
        <p:spPr>
          <a:xfrm>
            <a:off x="114296" y="5272326"/>
            <a:ext cx="11400020" cy="861774"/>
          </a:xfrm>
          <a:prstGeom prst="rect">
            <a:avLst/>
          </a:prstGeom>
          <a:noFill/>
        </p:spPr>
        <p:txBody>
          <a:bodyPr wrap="square">
            <a:spAutoFit/>
          </a:bodyPr>
          <a:lstStyle/>
          <a:p>
            <a:pPr algn="ctr"/>
            <a:r>
              <a:rPr lang="en-US" sz="5000" b="1">
                <a:solidFill>
                  <a:schemeClr val="bg1"/>
                </a:solidFill>
                <a:latin typeface="Arial" panose="020B0604020202020204" pitchFamily="34" charset="0"/>
                <a:cs typeface="Arial" panose="020B0604020202020204" pitchFamily="34" charset="0"/>
              </a:rPr>
              <a:t>VAI TRÒ CỦA LÂM NGHIỆP </a:t>
            </a:r>
          </a:p>
        </p:txBody>
      </p:sp>
    </p:spTree>
    <p:extLst>
      <p:ext uri="{BB962C8B-B14F-4D97-AF65-F5344CB8AC3E}">
        <p14:creationId xmlns:p14="http://schemas.microsoft.com/office/powerpoint/2010/main" val="87486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24479" y="723900"/>
            <a:ext cx="17296482" cy="982513"/>
          </a:xfrm>
          <a:prstGeom prst="rect">
            <a:avLst/>
          </a:prstGeom>
          <a:noFill/>
        </p:spPr>
        <p:txBody>
          <a:bodyPr wrap="square">
            <a:spAutoFit/>
          </a:bodyPr>
          <a:lstStyle/>
          <a:p>
            <a:pPr lvl="0" algn="just">
              <a:lnSpc>
                <a:spcPct val="150000"/>
              </a:lnSpc>
            </a:pP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400" b="1" i="1" noProof="0">
                <a:solidFill>
                  <a:srgbClr val="C00000"/>
                </a:solidFill>
                <a:latin typeface="Arial" panose="020B0604020202020204" pitchFamily="34" charset="0"/>
                <a:cs typeface="Arial" panose="020B0604020202020204" pitchFamily="34" charset="0"/>
              </a:rPr>
              <a:t>6</a:t>
            </a: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4400">
                <a:solidFill>
                  <a:prstClr val="black"/>
                </a:solidFill>
                <a:cs typeface="Arial" panose="020B0604020202020204" pitchFamily="34" charset="0"/>
              </a:rPr>
              <a:t>Vai trò quan trọng nhất của rừng phòng hộ ven biển là </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53958649-CC15-8BF9-2B99-16947DB3A9CF}"/>
              </a:ext>
            </a:extLst>
          </p:cNvPr>
          <p:cNvSpPr/>
          <p:nvPr/>
        </p:nvSpPr>
        <p:spPr>
          <a:xfrm>
            <a:off x="609600"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A. chắn sóng, chống cát bay, ngăn chặn sự xâm nhập mặn, bảo vệ đê điều.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xmlns="" id="{2DF7DFAF-EB51-3722-5955-42228A6F6B8C}"/>
              </a:ext>
            </a:extLst>
          </p:cNvPr>
          <p:cNvSpPr/>
          <p:nvPr/>
        </p:nvSpPr>
        <p:spPr>
          <a:xfrm>
            <a:off x="9601202"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B. cung cấp nhiên liệu củi đốt cho người dân địa phương.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xmlns="" id="{426BBA91-0443-EEE4-8992-AAE67804CF5B}"/>
              </a:ext>
            </a:extLst>
          </p:cNvPr>
          <p:cNvSpPr/>
          <p:nvPr/>
        </p:nvSpPr>
        <p:spPr>
          <a:xfrm>
            <a:off x="609600"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C. là nơi trú ngụ cho nhiều loài sinh vật.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Rounded Corners 19">
            <a:extLst>
              <a:ext uri="{FF2B5EF4-FFF2-40B4-BE49-F238E27FC236}">
                <a16:creationId xmlns:a16="http://schemas.microsoft.com/office/drawing/2014/main" xmlns="" id="{00364263-0827-73BD-AC26-C2129C65E5AF}"/>
              </a:ext>
            </a:extLst>
          </p:cNvPr>
          <p:cNvSpPr/>
          <p:nvPr/>
        </p:nvSpPr>
        <p:spPr>
          <a:xfrm>
            <a:off x="9601202"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D. cung cấp giá trị thẩm mĩ, dịch vụ du lịch và giải trí.</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Rounded Corners 20">
            <a:extLst>
              <a:ext uri="{FF2B5EF4-FFF2-40B4-BE49-F238E27FC236}">
                <a16:creationId xmlns:a16="http://schemas.microsoft.com/office/drawing/2014/main" xmlns="" id="{0A11E4E6-4F43-0631-C343-EF668621101D}"/>
              </a:ext>
            </a:extLst>
          </p:cNvPr>
          <p:cNvSpPr/>
          <p:nvPr/>
        </p:nvSpPr>
        <p:spPr>
          <a:xfrm>
            <a:off x="609600" y="3162300"/>
            <a:ext cx="8077200" cy="3046536"/>
          </a:xfrm>
          <a:prstGeom prst="roundRect">
            <a:avLst>
              <a:gd name="adj" fmla="val 10417"/>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4000">
                <a:solidFill>
                  <a:prstClr val="black"/>
                </a:solidFill>
                <a:cs typeface="Arial" panose="020B0604020202020204" pitchFamily="34" charset="0"/>
              </a:rPr>
              <a:t>A. chắn sóng, chống cát bay, ngăn chặn sự xâm nhập mặn, bảo vệ đê điều.</a:t>
            </a:r>
          </a:p>
        </p:txBody>
      </p:sp>
    </p:spTree>
    <p:extLst>
      <p:ext uri="{BB962C8B-B14F-4D97-AF65-F5344CB8AC3E}">
        <p14:creationId xmlns:p14="http://schemas.microsoft.com/office/powerpoint/2010/main" val="172183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2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424479" y="723900"/>
            <a:ext cx="17296482" cy="1998176"/>
          </a:xfrm>
          <a:prstGeom prst="rect">
            <a:avLst/>
          </a:prstGeom>
          <a:noFill/>
        </p:spPr>
        <p:txBody>
          <a:bodyPr wrap="square">
            <a:spAutoFit/>
          </a:bodyPr>
          <a:lstStyle/>
          <a:p>
            <a:pPr lvl="0" algn="just">
              <a:lnSpc>
                <a:spcPct val="150000"/>
              </a:lnSpc>
            </a:pP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400" b="1" i="1">
                <a:solidFill>
                  <a:srgbClr val="C00000"/>
                </a:solidFill>
                <a:latin typeface="Arial" panose="020B0604020202020204" pitchFamily="34" charset="0"/>
                <a:cs typeface="Arial" panose="020B0604020202020204" pitchFamily="34" charset="0"/>
              </a:rPr>
              <a:t>7</a:t>
            </a:r>
            <a:r>
              <a:rPr kumimoji="0" lang="en-US" sz="44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4400">
                <a:solidFill>
                  <a:prstClr val="black"/>
                </a:solidFill>
                <a:cs typeface="Arial" panose="020B0604020202020204" pitchFamily="34" charset="0"/>
              </a:rPr>
              <a:t>Yêu câu nào dưới đây là không cần thiết đối với người lao động của một số ngành nghề phổ biến trong lâm nghiệp?</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53958649-CC15-8BF9-2B99-16947DB3A9CF}"/>
              </a:ext>
            </a:extLst>
          </p:cNvPr>
          <p:cNvSpPr/>
          <p:nvPr/>
        </p:nvSpPr>
        <p:spPr>
          <a:xfrm>
            <a:off x="609600"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a:solidFill>
                  <a:prstClr val="black"/>
                </a:solidFill>
                <a:cs typeface="Arial" panose="020B0604020202020204" pitchFamily="34" charset="0"/>
              </a:rPr>
              <a:t>A. Có khả năng áp dụng công nghệ tiên tiến, vận hành được các máy móc công nghệ cao, thiết bị thông minh trong sản xuất lâm nghiệp.</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2DF7DFAF-EB51-3722-5955-42228A6F6B8C}"/>
              </a:ext>
            </a:extLst>
          </p:cNvPr>
          <p:cNvSpPr/>
          <p:nvPr/>
        </p:nvSpPr>
        <p:spPr>
          <a:xfrm>
            <a:off x="9601202" y="31623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a:solidFill>
                  <a:prstClr val="black"/>
                </a:solidFill>
                <a:cs typeface="Arial" panose="020B0604020202020204" pitchFamily="34" charset="0"/>
              </a:rPr>
              <a:t>B. Yêu quý sinh vật và có sở thích làm việc trong lĩnh vực lâm nghiệp.</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426BBA91-0443-EEE4-8992-AAE67804CF5B}"/>
              </a:ext>
            </a:extLst>
          </p:cNvPr>
          <p:cNvSpPr/>
          <p:nvPr/>
        </p:nvSpPr>
        <p:spPr>
          <a:xfrm>
            <a:off x="609600"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a:solidFill>
                  <a:prstClr val="black"/>
                </a:solidFill>
                <a:cs typeface="Arial" panose="020B0604020202020204" pitchFamily="34" charset="0"/>
              </a:rPr>
              <a:t>C. Có kiến thức, kĩ năng về lâm nghiệp và kinh tế.</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00364263-0827-73BD-AC26-C2129C65E5AF}"/>
              </a:ext>
            </a:extLst>
          </p:cNvPr>
          <p:cNvSpPr/>
          <p:nvPr/>
        </p:nvSpPr>
        <p:spPr>
          <a:xfrm>
            <a:off x="9601202" y="6667500"/>
            <a:ext cx="8077200" cy="3046536"/>
          </a:xfrm>
          <a:prstGeom prst="roundRect">
            <a:avLst>
              <a:gd name="adj" fmla="val 10417"/>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a:solidFill>
                  <a:prstClr val="black"/>
                </a:solidFill>
                <a:cs typeface="Arial" panose="020B0604020202020204" pitchFamily="34" charset="0"/>
              </a:rPr>
              <a:t>D. Thích đọc sách, vẽ tranh và du lịch.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xmlns="" id="{0A11E4E6-4F43-0631-C343-EF668621101D}"/>
              </a:ext>
            </a:extLst>
          </p:cNvPr>
          <p:cNvSpPr/>
          <p:nvPr/>
        </p:nvSpPr>
        <p:spPr>
          <a:xfrm>
            <a:off x="9601200" y="6639535"/>
            <a:ext cx="8077200" cy="3046536"/>
          </a:xfrm>
          <a:prstGeom prst="roundRect">
            <a:avLst>
              <a:gd name="adj" fmla="val 10417"/>
            </a:avLst>
          </a:prstGeom>
          <a:solidFill>
            <a:schemeClr val="accent6">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a:solidFill>
                  <a:prstClr val="black"/>
                </a:solidFill>
                <a:cs typeface="Arial" panose="020B0604020202020204" pitchFamily="34" charset="0"/>
              </a:rPr>
              <a:t>D. Thích đọc sách, vẽ tranh và du lịch.</a:t>
            </a:r>
          </a:p>
        </p:txBody>
      </p:sp>
    </p:spTree>
    <p:extLst>
      <p:ext uri="{BB962C8B-B14F-4D97-AF65-F5344CB8AC3E}">
        <p14:creationId xmlns:p14="http://schemas.microsoft.com/office/powerpoint/2010/main" val="325653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20" grpId="0" animBg="1"/>
      <p:bldP spid="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8792207" y="162068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456024" y="5342083"/>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9864" y="147776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44689" y="5377524"/>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379624" y="2900950"/>
            <a:ext cx="15528753" cy="6357350"/>
            <a:chOff x="0" y="0"/>
            <a:chExt cx="4089877" cy="1674364"/>
          </a:xfrm>
        </p:grpSpPr>
        <p:sp>
          <p:nvSpPr>
            <p:cNvPr id="7" name="Freeform 7"/>
            <p:cNvSpPr/>
            <p:nvPr/>
          </p:nvSpPr>
          <p:spPr>
            <a:xfrm>
              <a:off x="0" y="0"/>
              <a:ext cx="4089877" cy="1674364"/>
            </a:xfrm>
            <a:custGeom>
              <a:avLst/>
              <a:gdLst/>
              <a:ahLst/>
              <a:cxnLst/>
              <a:rect l="l" t="t" r="r" b="b"/>
              <a:pathLst>
                <a:path w="4089877" h="1674364">
                  <a:moveTo>
                    <a:pt x="0" y="0"/>
                  </a:moveTo>
                  <a:lnTo>
                    <a:pt x="4089877" y="0"/>
                  </a:lnTo>
                  <a:lnTo>
                    <a:pt x="4089877" y="1674364"/>
                  </a:lnTo>
                  <a:lnTo>
                    <a:pt x="0" y="1674364"/>
                  </a:lnTo>
                  <a:close/>
                </a:path>
              </a:pathLst>
            </a:custGeom>
            <a:solidFill>
              <a:srgbClr val="F7F8FA"/>
            </a:solidFill>
          </p:spPr>
        </p:sp>
        <p:sp>
          <p:nvSpPr>
            <p:cNvPr id="8" name="TextBox 8"/>
            <p:cNvSpPr txBox="1"/>
            <p:nvPr/>
          </p:nvSpPr>
          <p:spPr>
            <a:xfrm>
              <a:off x="0" y="-47625"/>
              <a:ext cx="4089877" cy="172198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4403742" y="5372100"/>
            <a:ext cx="9488565" cy="666657"/>
          </a:xfrm>
          <a:prstGeom prst="rect">
            <a:avLst/>
          </a:prstGeom>
        </p:spPr>
        <p:txBody>
          <a:bodyPr wrap="square" lIns="0" tIns="0" rIns="0" bIns="0" rtlCol="0" anchor="t">
            <a:spAutoFit/>
          </a:bodyPr>
          <a:lstStyle/>
          <a:p>
            <a:pPr marL="0" marR="0" lvl="0" indent="0" algn="ctr" defTabSz="914400" rtl="0" eaLnBrk="1" fontAlgn="auto" latinLnBrk="0" hangingPunct="1">
              <a:lnSpc>
                <a:spcPts val="4181"/>
              </a:lnSpc>
              <a:spcBef>
                <a:spcPct val="0"/>
              </a:spcBef>
              <a:spcAft>
                <a:spcPts val="0"/>
              </a:spcAft>
              <a:buClrTx/>
              <a:buSzTx/>
              <a:buFontTx/>
              <a:buNone/>
              <a:tabLst/>
              <a:defRPr/>
            </a:pPr>
            <a:r>
              <a:rPr kumimoji="0" lang="en-US" sz="9000" b="1" i="0" u="none" strike="noStrike" kern="1200" cap="none" spc="0" normalizeH="0" baseline="0" noProof="0">
                <a:ln>
                  <a:noFill/>
                </a:ln>
                <a:solidFill>
                  <a:srgbClr val="744C24"/>
                </a:solidFill>
                <a:effectLst/>
                <a:uLnTx/>
                <a:uFillTx/>
                <a:latin typeface="Arial" panose="020B0604020202020204" pitchFamily="34" charset="0"/>
                <a:ea typeface="+mn-ea"/>
                <a:cs typeface="Arial" panose="020B0604020202020204" pitchFamily="34" charset="0"/>
              </a:rPr>
              <a:t>LUYỆN TẬP </a:t>
            </a:r>
          </a:p>
        </p:txBody>
      </p:sp>
      <p:sp>
        <p:nvSpPr>
          <p:cNvPr id="20" name="Freeform 20"/>
          <p:cNvSpPr/>
          <p:nvPr/>
        </p:nvSpPr>
        <p:spPr>
          <a:xfrm>
            <a:off x="15946396" y="2168379"/>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220246" y="4725334"/>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H="1">
            <a:off x="-1360148" y="2168379"/>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H="1">
            <a:off x="-1010426" y="4872143"/>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3">
            <a:extLst>
              <a:ext uri="{FF2B5EF4-FFF2-40B4-BE49-F238E27FC236}">
                <a16:creationId xmlns:a16="http://schemas.microsoft.com/office/drawing/2014/main" xmlns="" id="{97C41370-F2D1-7500-453E-E180395A3B93}"/>
              </a:ext>
            </a:extLst>
          </p:cNvPr>
          <p:cNvSpPr txBox="1"/>
          <p:nvPr/>
        </p:nvSpPr>
        <p:spPr>
          <a:xfrm>
            <a:off x="4448873" y="6642315"/>
            <a:ext cx="95066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(Trắc nghiệm đúng - sai) </a:t>
            </a:r>
          </a:p>
        </p:txBody>
      </p:sp>
    </p:spTree>
    <p:extLst>
      <p:ext uri="{BB962C8B-B14F-4D97-AF65-F5344CB8AC3E}">
        <p14:creationId xmlns:p14="http://schemas.microsoft.com/office/powerpoint/2010/main" val="3974016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723720" y="952500"/>
            <a:ext cx="16840559"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1</a:t>
            </a: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Yêu câu nào dưới đây là không cần thiết đối với người lao động của một số ngành nghề phổ biến trong lâm nghiệp?</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749003BA-6D2B-2704-DF51-541EAC4FAF96}"/>
              </a:ext>
            </a:extLst>
          </p:cNvPr>
          <p:cNvSpPr txBox="1"/>
          <p:nvPr/>
        </p:nvSpPr>
        <p:spPr>
          <a:xfrm>
            <a:off x="871570" y="114300"/>
            <a:ext cx="12017115" cy="677108"/>
          </a:xfrm>
          <a:prstGeom prst="rect">
            <a:avLst/>
          </a:prstGeom>
          <a:noFill/>
        </p:spPr>
        <p:txBody>
          <a:bodyPr wrap="square">
            <a:spAutoFit/>
          </a:bodyPr>
          <a:lstStyle/>
          <a:p>
            <a:r>
              <a:rPr lang="en-US" sz="3800" i="1">
                <a:solidFill>
                  <a:schemeClr val="accent6">
                    <a:lumMod val="75000"/>
                  </a:schemeClr>
                </a:solidFill>
                <a:latin typeface="Arial" panose="020B0604020202020204" pitchFamily="34" charset="0"/>
                <a:cs typeface="Arial" panose="020B0604020202020204" pitchFamily="34" charset="0"/>
              </a:rPr>
              <a:t>Trong mỗi ý A, B, C, D ở mỗi câu, chọn đúng hoặc sai:</a:t>
            </a:r>
          </a:p>
        </p:txBody>
      </p:sp>
      <p:sp>
        <p:nvSpPr>
          <p:cNvPr id="13" name="TextBox 12">
            <a:extLst>
              <a:ext uri="{FF2B5EF4-FFF2-40B4-BE49-F238E27FC236}">
                <a16:creationId xmlns:a16="http://schemas.microsoft.com/office/drawing/2014/main" xmlns="" id="{944A197D-0748-D3FA-ECD2-A8BFD060DC64}"/>
              </a:ext>
            </a:extLst>
          </p:cNvPr>
          <p:cNvSpPr txBox="1"/>
          <p:nvPr/>
        </p:nvSpPr>
        <p:spPr>
          <a:xfrm>
            <a:off x="1007284" y="3039663"/>
            <a:ext cx="16273429" cy="6637651"/>
          </a:xfrm>
          <a:prstGeom prst="rect">
            <a:avLst/>
          </a:prstGeom>
          <a:noFill/>
        </p:spPr>
        <p:txBody>
          <a:bodyPr wrap="square">
            <a:spAutoFit/>
          </a:bodyPr>
          <a:lstStyle/>
          <a:p>
            <a:pPr marL="742950" indent="-742950" algn="just">
              <a:lnSpc>
                <a:spcPct val="150000"/>
              </a:lnSpc>
              <a:buFont typeface="+mj-lt"/>
              <a:buAutoNum type="alphaUcPeriod"/>
            </a:pPr>
            <a:r>
              <a:rPr lang="vi-VN" sz="3600"/>
              <a:t>Vai trò cung cấp gỗ và lâm sản ngoài gỗ của lâm nghiệp là quan trọng nhất.</a:t>
            </a:r>
          </a:p>
          <a:p>
            <a:pPr marL="742950" indent="-742950" algn="just">
              <a:lnSpc>
                <a:spcPct val="150000"/>
              </a:lnSpc>
              <a:buFont typeface="+mj-lt"/>
              <a:buAutoNum type="alphaUcPeriod"/>
            </a:pPr>
            <a:r>
              <a:rPr lang="vi-VN" sz="3600"/>
              <a:t>Vai trò của lâm nghiệp được thể hiện như: khả năng cung cấp gỗ và lâm sản ngoài gỗ, khả năng phòng hộ và bảo vệ môi trường, cải thiện thu nhập cho người trồng rừng.</a:t>
            </a:r>
          </a:p>
          <a:p>
            <a:pPr marL="742950" indent="-742950" algn="just">
              <a:lnSpc>
                <a:spcPct val="150000"/>
              </a:lnSpc>
              <a:buFont typeface="+mj-lt"/>
              <a:buAutoNum type="alphaUcPeriod"/>
            </a:pPr>
            <a:r>
              <a:rPr lang="vi-VN" sz="3600"/>
              <a:t>Rừng là môi trường sống tự nhiên cho nhiều loài thực vật, động vật và cả vi sinh vật.</a:t>
            </a:r>
          </a:p>
          <a:p>
            <a:pPr marL="742950" indent="-742950" algn="just">
              <a:lnSpc>
                <a:spcPct val="150000"/>
              </a:lnSpc>
              <a:buFont typeface="+mj-lt"/>
              <a:buAutoNum type="alphaUcPeriod"/>
            </a:pPr>
            <a:r>
              <a:rPr lang="vi-VN" sz="3600"/>
              <a:t>Chỉ có các hệ sinh thái rừng tự nhiên góp phần làm giảm phát thải khí nhà kính.</a:t>
            </a:r>
          </a:p>
        </p:txBody>
      </p:sp>
      <p:sp>
        <p:nvSpPr>
          <p:cNvPr id="14" name="Freeform 2">
            <a:extLst>
              <a:ext uri="{FF2B5EF4-FFF2-40B4-BE49-F238E27FC236}">
                <a16:creationId xmlns:a16="http://schemas.microsoft.com/office/drawing/2014/main" xmlns="" id="{DD8A10ED-BA0B-F379-03AE-92303F41E806}"/>
              </a:ext>
            </a:extLst>
          </p:cNvPr>
          <p:cNvSpPr/>
          <p:nvPr/>
        </p:nvSpPr>
        <p:spPr>
          <a:xfrm>
            <a:off x="286089" y="3167391"/>
            <a:ext cx="697998" cy="69026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3">
            <a:extLst>
              <a:ext uri="{FF2B5EF4-FFF2-40B4-BE49-F238E27FC236}">
                <a16:creationId xmlns:a16="http://schemas.microsoft.com/office/drawing/2014/main" xmlns="" id="{54BDE428-472A-7FD8-2143-A8093756EB87}"/>
              </a:ext>
            </a:extLst>
          </p:cNvPr>
          <p:cNvSpPr/>
          <p:nvPr/>
        </p:nvSpPr>
        <p:spPr>
          <a:xfrm>
            <a:off x="346033" y="4238094"/>
            <a:ext cx="690261" cy="69026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3">
            <a:extLst>
              <a:ext uri="{FF2B5EF4-FFF2-40B4-BE49-F238E27FC236}">
                <a16:creationId xmlns:a16="http://schemas.microsoft.com/office/drawing/2014/main" xmlns="" id="{8E091F3A-5641-14D0-AB62-691BF14761A7}"/>
              </a:ext>
            </a:extLst>
          </p:cNvPr>
          <p:cNvSpPr/>
          <p:nvPr/>
        </p:nvSpPr>
        <p:spPr>
          <a:xfrm>
            <a:off x="378589" y="6452348"/>
            <a:ext cx="690261" cy="69026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2">
            <a:extLst>
              <a:ext uri="{FF2B5EF4-FFF2-40B4-BE49-F238E27FC236}">
                <a16:creationId xmlns:a16="http://schemas.microsoft.com/office/drawing/2014/main" xmlns="" id="{AA9338A4-5A96-271C-BF05-1DD1BAA5A037}"/>
              </a:ext>
            </a:extLst>
          </p:cNvPr>
          <p:cNvSpPr/>
          <p:nvPr/>
        </p:nvSpPr>
        <p:spPr>
          <a:xfrm>
            <a:off x="343938" y="8257664"/>
            <a:ext cx="697998" cy="69026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6552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3657BFB8-7CE3-0912-459D-6451D7036515}"/>
              </a:ext>
            </a:extLst>
          </p:cNvPr>
          <p:cNvSpPr txBox="1"/>
          <p:nvPr/>
        </p:nvSpPr>
        <p:spPr>
          <a:xfrm>
            <a:off x="723720" y="1189995"/>
            <a:ext cx="16840559" cy="1824923"/>
          </a:xfrm>
          <a:prstGeom prst="rect">
            <a:avLst/>
          </a:prstGeom>
          <a:noFill/>
        </p:spPr>
        <p:txBody>
          <a:bodyPr wrap="square">
            <a:spAutoFit/>
          </a:bodyPr>
          <a:lstStyle/>
          <a:p>
            <a:pPr lvl="0" algn="just">
              <a:lnSpc>
                <a:spcPct val="150000"/>
              </a:lnSpc>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Câu </a:t>
            </a:r>
            <a:r>
              <a:rPr lang="en-US" sz="4000" b="1" i="1" noProof="0">
                <a:solidFill>
                  <a:srgbClr val="C00000"/>
                </a:solidFill>
                <a:latin typeface="Arial" panose="020B0604020202020204" pitchFamily="34" charset="0"/>
                <a:cs typeface="Arial" panose="020B0604020202020204" pitchFamily="34" charset="0"/>
              </a:rPr>
              <a:t>2</a:t>
            </a:r>
            <a:r>
              <a:rPr kumimoji="0" lang="en-US" sz="4000" b="1" i="1"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Có các nhận định về triển vọng của lâm nghiệp đối với  xã hội ở nước ta là: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749003BA-6D2B-2704-DF51-541EAC4FAF96}"/>
              </a:ext>
            </a:extLst>
          </p:cNvPr>
          <p:cNvSpPr txBox="1"/>
          <p:nvPr/>
        </p:nvSpPr>
        <p:spPr>
          <a:xfrm>
            <a:off x="871570" y="351795"/>
            <a:ext cx="12017115" cy="677108"/>
          </a:xfrm>
          <a:prstGeom prst="rect">
            <a:avLst/>
          </a:prstGeom>
          <a:noFill/>
        </p:spPr>
        <p:txBody>
          <a:bodyPr wrap="square">
            <a:spAutoFit/>
          </a:bodyPr>
          <a:lstStyle/>
          <a:p>
            <a:r>
              <a:rPr lang="en-US" sz="3800" i="1">
                <a:solidFill>
                  <a:schemeClr val="accent6">
                    <a:lumMod val="75000"/>
                  </a:schemeClr>
                </a:solidFill>
                <a:latin typeface="Arial" panose="020B0604020202020204" pitchFamily="34" charset="0"/>
                <a:cs typeface="Arial" panose="020B0604020202020204" pitchFamily="34" charset="0"/>
              </a:rPr>
              <a:t>Trong mỗi ý A, B, C, D ở mỗi câu, chọn đúng hoặc sai:</a:t>
            </a:r>
          </a:p>
        </p:txBody>
      </p:sp>
      <p:sp>
        <p:nvSpPr>
          <p:cNvPr id="13" name="TextBox 12">
            <a:extLst>
              <a:ext uri="{FF2B5EF4-FFF2-40B4-BE49-F238E27FC236}">
                <a16:creationId xmlns:a16="http://schemas.microsoft.com/office/drawing/2014/main" xmlns="" id="{944A197D-0748-D3FA-ECD2-A8BFD060DC64}"/>
              </a:ext>
            </a:extLst>
          </p:cNvPr>
          <p:cNvSpPr txBox="1"/>
          <p:nvPr/>
        </p:nvSpPr>
        <p:spPr>
          <a:xfrm>
            <a:off x="1097849" y="3277158"/>
            <a:ext cx="16092299" cy="6124112"/>
          </a:xfrm>
          <a:prstGeom prst="rect">
            <a:avLst/>
          </a:prstGeom>
          <a:noFill/>
        </p:spPr>
        <p:txBody>
          <a:bodyPr wrap="square">
            <a:spAutoFit/>
          </a:bodyPr>
          <a:lstStyle/>
          <a:p>
            <a:pPr marL="742950" indent="-742950" algn="just">
              <a:lnSpc>
                <a:spcPct val="150000"/>
              </a:lnSpc>
              <a:buFont typeface="+mj-lt"/>
              <a:buAutoNum type="alphaUcPeriod"/>
            </a:pPr>
            <a:r>
              <a:rPr lang="vi-VN" sz="3800"/>
              <a:t>Tăng tỉ lệ lao động được đào tạo nghề làm việc trong lĩnh vực lâm nghiệp.</a:t>
            </a:r>
          </a:p>
          <a:p>
            <a:pPr marL="742950" indent="-742950" algn="just">
              <a:lnSpc>
                <a:spcPct val="150000"/>
              </a:lnSpc>
              <a:buFont typeface="+mj-lt"/>
              <a:buAutoNum type="alphaUcPeriod"/>
            </a:pPr>
            <a:r>
              <a:rPr lang="vi-VN" sz="3800"/>
              <a:t>Nâng cao trình độ học vấn cho người đồng bào dân tộc thiểu số.</a:t>
            </a:r>
          </a:p>
          <a:p>
            <a:pPr marL="742950" indent="-742950" algn="just">
              <a:lnSpc>
                <a:spcPct val="150000"/>
              </a:lnSpc>
              <a:buFont typeface="+mj-lt"/>
              <a:buAutoNum type="alphaUcPeriod"/>
            </a:pPr>
            <a:r>
              <a:rPr lang="vi-VN" sz="3800"/>
              <a:t>Tăng số hộ miền núi, người dân tộc thiểu số sống ở vùng rừng tham gia sản xuất lâm nghiệp hàng hóa.</a:t>
            </a:r>
          </a:p>
          <a:p>
            <a:pPr marL="742950" indent="-742950" algn="just">
              <a:lnSpc>
                <a:spcPct val="150000"/>
              </a:lnSpc>
              <a:buFont typeface="+mj-lt"/>
              <a:buAutoNum type="alphaUcPeriod"/>
            </a:pPr>
            <a:r>
              <a:rPr lang="vi-VN" sz="3800"/>
              <a:t>Tăng mức thu nhập bình quân cho người dân tộc thiểu số sống ở vùng có rừng tham gia sản xuất lâm nghiệp.</a:t>
            </a:r>
          </a:p>
        </p:txBody>
      </p:sp>
      <p:sp>
        <p:nvSpPr>
          <p:cNvPr id="2" name="Freeform 2">
            <a:extLst>
              <a:ext uri="{FF2B5EF4-FFF2-40B4-BE49-F238E27FC236}">
                <a16:creationId xmlns:a16="http://schemas.microsoft.com/office/drawing/2014/main" xmlns="" id="{50385BF6-C0E2-D5E5-06A0-16FCF33CB452}"/>
              </a:ext>
            </a:extLst>
          </p:cNvPr>
          <p:cNvSpPr/>
          <p:nvPr/>
        </p:nvSpPr>
        <p:spPr>
          <a:xfrm>
            <a:off x="292602" y="5105976"/>
            <a:ext cx="697998" cy="69026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3">
            <a:extLst>
              <a:ext uri="{FF2B5EF4-FFF2-40B4-BE49-F238E27FC236}">
                <a16:creationId xmlns:a16="http://schemas.microsoft.com/office/drawing/2014/main" xmlns="" id="{A522A7FC-C5A8-7DE0-E000-DA31FDA5758B}"/>
              </a:ext>
            </a:extLst>
          </p:cNvPr>
          <p:cNvSpPr/>
          <p:nvPr/>
        </p:nvSpPr>
        <p:spPr>
          <a:xfrm>
            <a:off x="373414" y="3471578"/>
            <a:ext cx="690261" cy="69026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2">
            <a:extLst>
              <a:ext uri="{FF2B5EF4-FFF2-40B4-BE49-F238E27FC236}">
                <a16:creationId xmlns:a16="http://schemas.microsoft.com/office/drawing/2014/main" xmlns="" id="{EEAB61C8-EC98-E111-56C6-F1B59A54E2F8}"/>
              </a:ext>
            </a:extLst>
          </p:cNvPr>
          <p:cNvSpPr/>
          <p:nvPr/>
        </p:nvSpPr>
        <p:spPr>
          <a:xfrm>
            <a:off x="292602" y="6150771"/>
            <a:ext cx="697998" cy="69026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2">
            <a:extLst>
              <a:ext uri="{FF2B5EF4-FFF2-40B4-BE49-F238E27FC236}">
                <a16:creationId xmlns:a16="http://schemas.microsoft.com/office/drawing/2014/main" xmlns="" id="{40C39146-2C80-0D15-86B4-435B574464CF}"/>
              </a:ext>
            </a:extLst>
          </p:cNvPr>
          <p:cNvSpPr/>
          <p:nvPr/>
        </p:nvSpPr>
        <p:spPr>
          <a:xfrm>
            <a:off x="292602" y="7689119"/>
            <a:ext cx="697998" cy="690260"/>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556053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8792207" y="162068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456024" y="5342083"/>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9864" y="147776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44689" y="5377524"/>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379624" y="2900950"/>
            <a:ext cx="15528753" cy="6357350"/>
            <a:chOff x="0" y="0"/>
            <a:chExt cx="4089877" cy="1674364"/>
          </a:xfrm>
        </p:grpSpPr>
        <p:sp>
          <p:nvSpPr>
            <p:cNvPr id="7" name="Freeform 7"/>
            <p:cNvSpPr/>
            <p:nvPr/>
          </p:nvSpPr>
          <p:spPr>
            <a:xfrm>
              <a:off x="0" y="0"/>
              <a:ext cx="4089877" cy="1674364"/>
            </a:xfrm>
            <a:custGeom>
              <a:avLst/>
              <a:gdLst/>
              <a:ahLst/>
              <a:cxnLst/>
              <a:rect l="l" t="t" r="r" b="b"/>
              <a:pathLst>
                <a:path w="4089877" h="1674364">
                  <a:moveTo>
                    <a:pt x="0" y="0"/>
                  </a:moveTo>
                  <a:lnTo>
                    <a:pt x="4089877" y="0"/>
                  </a:lnTo>
                  <a:lnTo>
                    <a:pt x="4089877" y="1674364"/>
                  </a:lnTo>
                  <a:lnTo>
                    <a:pt x="0" y="1674364"/>
                  </a:lnTo>
                  <a:close/>
                </a:path>
              </a:pathLst>
            </a:custGeom>
            <a:solidFill>
              <a:srgbClr val="F7F8FA"/>
            </a:solidFill>
          </p:spPr>
        </p:sp>
        <p:sp>
          <p:nvSpPr>
            <p:cNvPr id="8" name="TextBox 8"/>
            <p:cNvSpPr txBox="1"/>
            <p:nvPr/>
          </p:nvSpPr>
          <p:spPr>
            <a:xfrm>
              <a:off x="0" y="-47625"/>
              <a:ext cx="4089877" cy="172198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4403742" y="5372100"/>
            <a:ext cx="9488565" cy="666657"/>
          </a:xfrm>
          <a:prstGeom prst="rect">
            <a:avLst/>
          </a:prstGeom>
        </p:spPr>
        <p:txBody>
          <a:bodyPr wrap="square" lIns="0" tIns="0" rIns="0" bIns="0" rtlCol="0" anchor="t">
            <a:spAutoFit/>
          </a:bodyPr>
          <a:lstStyle/>
          <a:p>
            <a:pPr marL="0" marR="0" lvl="0" indent="0" algn="ctr" defTabSz="914400" rtl="0" eaLnBrk="1" fontAlgn="auto" latinLnBrk="0" hangingPunct="1">
              <a:lnSpc>
                <a:spcPts val="4181"/>
              </a:lnSpc>
              <a:spcBef>
                <a:spcPct val="0"/>
              </a:spcBef>
              <a:spcAft>
                <a:spcPts val="0"/>
              </a:spcAft>
              <a:buClrTx/>
              <a:buSzTx/>
              <a:buFontTx/>
              <a:buNone/>
              <a:tabLst/>
              <a:defRPr/>
            </a:pPr>
            <a:r>
              <a:rPr kumimoji="0" lang="en-US" sz="9000" b="1" i="0" u="none" strike="noStrike" kern="1200" cap="none" spc="0" normalizeH="0" baseline="0" noProof="0">
                <a:ln>
                  <a:noFill/>
                </a:ln>
                <a:solidFill>
                  <a:srgbClr val="744C24"/>
                </a:solidFill>
                <a:effectLst/>
                <a:uLnTx/>
                <a:uFillTx/>
                <a:latin typeface="Arial" panose="020B0604020202020204" pitchFamily="34" charset="0"/>
                <a:ea typeface="+mn-ea"/>
                <a:cs typeface="Arial" panose="020B0604020202020204" pitchFamily="34" charset="0"/>
              </a:rPr>
              <a:t>LUYỆN TẬP </a:t>
            </a:r>
          </a:p>
        </p:txBody>
      </p:sp>
      <p:sp>
        <p:nvSpPr>
          <p:cNvPr id="20" name="Freeform 20"/>
          <p:cNvSpPr/>
          <p:nvPr/>
        </p:nvSpPr>
        <p:spPr>
          <a:xfrm>
            <a:off x="15946396" y="2168379"/>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220246" y="4725334"/>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H="1">
            <a:off x="-1360148" y="2168379"/>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H="1">
            <a:off x="-1010426" y="4872143"/>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TextBox 23">
            <a:extLst>
              <a:ext uri="{FF2B5EF4-FFF2-40B4-BE49-F238E27FC236}">
                <a16:creationId xmlns:a16="http://schemas.microsoft.com/office/drawing/2014/main" xmlns="" id="{97C41370-F2D1-7500-453E-E180395A3B93}"/>
              </a:ext>
            </a:extLst>
          </p:cNvPr>
          <p:cNvSpPr txBox="1"/>
          <p:nvPr/>
        </p:nvSpPr>
        <p:spPr>
          <a:xfrm>
            <a:off x="4448873" y="6642315"/>
            <a:ext cx="95066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(Trả lời câu hỏi phần </a:t>
            </a:r>
            <a:r>
              <a:rPr kumimoji="0" lang="en-US" sz="4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 tập</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3745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8" name="Group 7">
            <a:extLst>
              <a:ext uri="{FF2B5EF4-FFF2-40B4-BE49-F238E27FC236}">
                <a16:creationId xmlns:a16="http://schemas.microsoft.com/office/drawing/2014/main" xmlns="" id="{1D171A88-FA44-8B80-5417-08C2A4DFFC33}"/>
              </a:ext>
            </a:extLst>
          </p:cNvPr>
          <p:cNvGrpSpPr/>
          <p:nvPr/>
        </p:nvGrpSpPr>
        <p:grpSpPr>
          <a:xfrm>
            <a:off x="774310" y="501999"/>
            <a:ext cx="16739375" cy="1898301"/>
            <a:chOff x="685800" y="567246"/>
            <a:chExt cx="16878479" cy="1898301"/>
          </a:xfrm>
        </p:grpSpPr>
        <p:sp>
          <p:nvSpPr>
            <p:cNvPr id="7" name="TextBox 6">
              <a:extLst>
                <a:ext uri="{FF2B5EF4-FFF2-40B4-BE49-F238E27FC236}">
                  <a16:creationId xmlns:a16="http://schemas.microsoft.com/office/drawing/2014/main" xmlns="" id="{3657BFB8-7CE3-0912-459D-6451D7036515}"/>
                </a:ext>
              </a:extLst>
            </p:cNvPr>
            <p:cNvSpPr txBox="1"/>
            <p:nvPr/>
          </p:nvSpPr>
          <p:spPr>
            <a:xfrm>
              <a:off x="723720" y="640624"/>
              <a:ext cx="16840559" cy="1824923"/>
            </a:xfrm>
            <a:prstGeom prst="rect">
              <a:avLst/>
            </a:prstGeom>
            <a:noFill/>
          </p:spPr>
          <p:txBody>
            <a:bodyPr wrap="square">
              <a:spAutoFit/>
            </a:bodyPr>
            <a:lstStyle/>
            <a:p>
              <a:pPr lvl="0" algn="just">
                <a:lnSpc>
                  <a:spcPct val="150000"/>
                </a:lnSpc>
                <a:defRPr/>
              </a:pPr>
              <a:r>
                <a:rPr lang="en-US" sz="4000" i="1">
                  <a:solidFill>
                    <a:srgbClr val="0070C0"/>
                  </a:solidFill>
                  <a:cs typeface="Arial" panose="020B0604020202020204" pitchFamily="34" charset="0"/>
                </a:rPr>
                <a:t>             </a:t>
              </a:r>
              <a:r>
                <a:rPr lang="vi-VN" sz="4000" i="1">
                  <a:solidFill>
                    <a:srgbClr val="0070C0"/>
                  </a:solidFill>
                  <a:cs typeface="Arial" panose="020B0604020202020204" pitchFamily="34" charset="0"/>
                </a:rPr>
                <a:t>Trình bày những yêu cầu cơ bản đối với người lao động của một số ngành nghề phổ biến trong lâm nghiệp.</a:t>
              </a:r>
              <a:endParaRPr kumimoji="0" lang="en-US" sz="4000" b="0" i="1"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2" name="Freeform 11">
              <a:extLst>
                <a:ext uri="{FF2B5EF4-FFF2-40B4-BE49-F238E27FC236}">
                  <a16:creationId xmlns:a16="http://schemas.microsoft.com/office/drawing/2014/main" xmlns="" id="{2911244F-18DD-203A-9586-9DC3E7E3157A}"/>
                </a:ext>
              </a:extLst>
            </p:cNvPr>
            <p:cNvSpPr/>
            <p:nvPr/>
          </p:nvSpPr>
          <p:spPr>
            <a:xfrm>
              <a:off x="685800" y="567246"/>
              <a:ext cx="1584240" cy="1147254"/>
            </a:xfrm>
            <a:custGeom>
              <a:avLst/>
              <a:gdLst/>
              <a:ahLst/>
              <a:cxnLst/>
              <a:rect l="l" t="t" r="r" b="b"/>
              <a:pathLst>
                <a:path w="5682117" h="4114800">
                  <a:moveTo>
                    <a:pt x="0" y="0"/>
                  </a:moveTo>
                  <a:lnTo>
                    <a:pt x="5682117" y="0"/>
                  </a:lnTo>
                  <a:lnTo>
                    <a:pt x="56821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9" name="Freeform 4">
            <a:extLst>
              <a:ext uri="{FF2B5EF4-FFF2-40B4-BE49-F238E27FC236}">
                <a16:creationId xmlns:a16="http://schemas.microsoft.com/office/drawing/2014/main" xmlns="" id="{18CCE477-F87C-C53C-D2B6-327767A6C8C4}"/>
              </a:ext>
            </a:extLst>
          </p:cNvPr>
          <p:cNvSpPr/>
          <p:nvPr/>
        </p:nvSpPr>
        <p:spPr>
          <a:xfrm>
            <a:off x="462579" y="3618902"/>
            <a:ext cx="6368034" cy="6668098"/>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9" name="Group 18">
            <a:extLst>
              <a:ext uri="{FF2B5EF4-FFF2-40B4-BE49-F238E27FC236}">
                <a16:creationId xmlns:a16="http://schemas.microsoft.com/office/drawing/2014/main" xmlns="" id="{AF4A37C5-6BF8-E730-7D0B-FF42DD164C4D}"/>
              </a:ext>
            </a:extLst>
          </p:cNvPr>
          <p:cNvGrpSpPr/>
          <p:nvPr/>
        </p:nvGrpSpPr>
        <p:grpSpPr>
          <a:xfrm>
            <a:off x="7108657" y="2900536"/>
            <a:ext cx="10367553" cy="6696204"/>
            <a:chOff x="7108657" y="2900536"/>
            <a:chExt cx="10367553" cy="6696204"/>
          </a:xfrm>
        </p:grpSpPr>
        <p:sp>
          <p:nvSpPr>
            <p:cNvPr id="12" name="Rectangle: Rounded Corners 11">
              <a:extLst>
                <a:ext uri="{FF2B5EF4-FFF2-40B4-BE49-F238E27FC236}">
                  <a16:creationId xmlns:a16="http://schemas.microsoft.com/office/drawing/2014/main" xmlns="" id="{532F3EA1-9D50-202E-46EB-EB70A23E56AB}"/>
                </a:ext>
              </a:extLst>
            </p:cNvPr>
            <p:cNvSpPr/>
            <p:nvPr/>
          </p:nvSpPr>
          <p:spPr>
            <a:xfrm rot="21291600">
              <a:off x="7108657" y="2900536"/>
              <a:ext cx="10271470" cy="6668098"/>
            </a:xfrm>
            <a:prstGeom prst="roundRect">
              <a:avLst>
                <a:gd name="adj" fmla="val 573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59A4B222-3F2D-0039-1244-DC1CC92D08C2}"/>
                </a:ext>
              </a:extLst>
            </p:cNvPr>
            <p:cNvSpPr/>
            <p:nvPr/>
          </p:nvSpPr>
          <p:spPr>
            <a:xfrm>
              <a:off x="7204740" y="2928642"/>
              <a:ext cx="10271470" cy="6668098"/>
            </a:xfrm>
            <a:prstGeom prst="roundRect">
              <a:avLst>
                <a:gd name="adj" fmla="val 573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EE6C9284-677D-EAD3-0026-68A26A298CF6}"/>
                </a:ext>
              </a:extLst>
            </p:cNvPr>
            <p:cNvSpPr/>
            <p:nvPr/>
          </p:nvSpPr>
          <p:spPr>
            <a:xfrm>
              <a:off x="7520874" y="3161104"/>
              <a:ext cx="457798" cy="457798"/>
            </a:xfrm>
            <a:prstGeom prst="ellipse">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F44BDF73-0F20-114D-E8F3-A61B3D990BC0}"/>
                </a:ext>
              </a:extLst>
            </p:cNvPr>
            <p:cNvSpPr/>
            <p:nvPr/>
          </p:nvSpPr>
          <p:spPr>
            <a:xfrm>
              <a:off x="8253113" y="3161104"/>
              <a:ext cx="457798" cy="457798"/>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BEFEFBB-5E55-F1E7-37B6-9454912C33DE}"/>
                </a:ext>
              </a:extLst>
            </p:cNvPr>
            <p:cNvSpPr/>
            <p:nvPr/>
          </p:nvSpPr>
          <p:spPr>
            <a:xfrm>
              <a:off x="9057225" y="3161104"/>
              <a:ext cx="457798" cy="45779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920C1228-E96F-D9F9-E08E-694DE4A49489}"/>
                </a:ext>
              </a:extLst>
            </p:cNvPr>
            <p:cNvSpPr txBox="1"/>
            <p:nvPr/>
          </p:nvSpPr>
          <p:spPr>
            <a:xfrm>
              <a:off x="7477991" y="4093710"/>
              <a:ext cx="9743209" cy="4710328"/>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Yêu cầu cơ bản </a:t>
              </a:r>
            </a:p>
            <a:p>
              <a:pPr marL="571500" indent="-571500" algn="just">
                <a:lnSpc>
                  <a:spcPct val="150000"/>
                </a:lnSpc>
                <a:buFont typeface="Arial" panose="020B0604020202020204" pitchFamily="34" charset="0"/>
                <a:buChar char="•"/>
              </a:pPr>
              <a:r>
                <a:rPr lang="vi-VN" sz="4000"/>
                <a:t>Có sức khỏe tốt, chịu khó và có trách nhiệm cao trong công việc.</a:t>
              </a:r>
            </a:p>
            <a:p>
              <a:pPr marL="571500" indent="-571500" algn="just">
                <a:lnSpc>
                  <a:spcPct val="150000"/>
                </a:lnSpc>
                <a:buFont typeface="Arial" panose="020B0604020202020204" pitchFamily="34" charset="0"/>
                <a:buChar char="•"/>
              </a:pPr>
              <a:r>
                <a:rPr lang="vi-VN" sz="4000"/>
                <a:t>Có kiến thức cơ bản về quy luật phát sinh, phát triển của  cây rừng.</a:t>
              </a:r>
            </a:p>
          </p:txBody>
        </p:sp>
      </p:grpSp>
    </p:spTree>
    <p:extLst>
      <p:ext uri="{BB962C8B-B14F-4D97-AF65-F5344CB8AC3E}">
        <p14:creationId xmlns:p14="http://schemas.microsoft.com/office/powerpoint/2010/main" val="341114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xmlns="" id="{79594DAC-E5CA-3805-4F78-B47468D658B9}"/>
              </a:ext>
            </a:extLst>
          </p:cNvPr>
          <p:cNvSpPr/>
          <p:nvPr/>
        </p:nvSpPr>
        <p:spPr>
          <a:xfrm>
            <a:off x="417863" y="1807597"/>
            <a:ext cx="7488936" cy="8229600"/>
          </a:xfrm>
          <a:custGeom>
            <a:avLst/>
            <a:gdLst/>
            <a:ahLst/>
            <a:cxnLst/>
            <a:rect l="l" t="t" r="r" b="b"/>
            <a:pathLst>
              <a:path w="7488936" h="8229600">
                <a:moveTo>
                  <a:pt x="0" y="0"/>
                </a:moveTo>
                <a:lnTo>
                  <a:pt x="7488936" y="0"/>
                </a:lnTo>
                <a:lnTo>
                  <a:pt x="7488936" y="8229600"/>
                </a:lnTo>
                <a:lnTo>
                  <a:pt x="0" y="8229600"/>
                </a:lnTo>
                <a:lnTo>
                  <a:pt x="0" y="0"/>
                </a:lnTo>
                <a:close/>
              </a:path>
            </a:pathLst>
          </a:custGeom>
          <a:blipFill>
            <a:blip r:embed="rId2"/>
            <a:stretch>
              <a:fillRect/>
            </a:stretch>
          </a:blipFill>
        </p:spPr>
      </p:sp>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3" name="Group 12">
            <a:extLst>
              <a:ext uri="{FF2B5EF4-FFF2-40B4-BE49-F238E27FC236}">
                <a16:creationId xmlns:a16="http://schemas.microsoft.com/office/drawing/2014/main" xmlns="" id="{0BE727F3-34FA-D7D6-1F71-5EBB9FD9E95E}"/>
              </a:ext>
            </a:extLst>
          </p:cNvPr>
          <p:cNvGrpSpPr/>
          <p:nvPr/>
        </p:nvGrpSpPr>
        <p:grpSpPr>
          <a:xfrm>
            <a:off x="5715000" y="833334"/>
            <a:ext cx="11950996" cy="8763406"/>
            <a:chOff x="5525214" y="876300"/>
            <a:chExt cx="11950996" cy="8763406"/>
          </a:xfrm>
        </p:grpSpPr>
        <p:sp>
          <p:nvSpPr>
            <p:cNvPr id="12" name="Rectangle: Rounded Corners 11">
              <a:extLst>
                <a:ext uri="{FF2B5EF4-FFF2-40B4-BE49-F238E27FC236}">
                  <a16:creationId xmlns:a16="http://schemas.microsoft.com/office/drawing/2014/main" xmlns="" id="{532F3EA1-9D50-202E-46EB-EB70A23E56AB}"/>
                </a:ext>
              </a:extLst>
            </p:cNvPr>
            <p:cNvSpPr/>
            <p:nvPr/>
          </p:nvSpPr>
          <p:spPr>
            <a:xfrm rot="21291600">
              <a:off x="5525214" y="964225"/>
              <a:ext cx="11768002" cy="8675481"/>
            </a:xfrm>
            <a:prstGeom prst="roundRect">
              <a:avLst>
                <a:gd name="adj" fmla="val 573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59A4B222-3F2D-0039-1244-DC1CC92D08C2}"/>
                </a:ext>
              </a:extLst>
            </p:cNvPr>
            <p:cNvSpPr/>
            <p:nvPr/>
          </p:nvSpPr>
          <p:spPr>
            <a:xfrm>
              <a:off x="5562600" y="876300"/>
              <a:ext cx="11913610" cy="8720440"/>
            </a:xfrm>
            <a:prstGeom prst="roundRect">
              <a:avLst>
                <a:gd name="adj" fmla="val 573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EE6C9284-677D-EAD3-0026-68A26A298CF6}"/>
                </a:ext>
              </a:extLst>
            </p:cNvPr>
            <p:cNvSpPr/>
            <p:nvPr/>
          </p:nvSpPr>
          <p:spPr>
            <a:xfrm>
              <a:off x="6096000" y="1296200"/>
              <a:ext cx="457798" cy="457798"/>
            </a:xfrm>
            <a:prstGeom prst="ellipse">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F44BDF73-0F20-114D-E8F3-A61B3D990BC0}"/>
                </a:ext>
              </a:extLst>
            </p:cNvPr>
            <p:cNvSpPr/>
            <p:nvPr/>
          </p:nvSpPr>
          <p:spPr>
            <a:xfrm>
              <a:off x="6828239" y="1296200"/>
              <a:ext cx="457798" cy="457798"/>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BEFEFBB-5E55-F1E7-37B6-9454912C33DE}"/>
                </a:ext>
              </a:extLst>
            </p:cNvPr>
            <p:cNvSpPr/>
            <p:nvPr/>
          </p:nvSpPr>
          <p:spPr>
            <a:xfrm>
              <a:off x="7632351" y="1296200"/>
              <a:ext cx="457798" cy="45779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920C1228-E96F-D9F9-E08E-694DE4A49489}"/>
                </a:ext>
              </a:extLst>
            </p:cNvPr>
            <p:cNvSpPr txBox="1"/>
            <p:nvPr/>
          </p:nvSpPr>
          <p:spPr>
            <a:xfrm>
              <a:off x="5812538" y="2153287"/>
              <a:ext cx="11413733" cy="700127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Có kiến thức, kĩ năng cơ bản về trồng, chăm sóc, khai thác và bảo vệ tài nguyên rừng bền vững</a:t>
              </a:r>
              <a:r>
                <a:rPr lang="en-US" sz="3800"/>
                <a:t>.</a:t>
              </a:r>
            </a:p>
            <a:p>
              <a:pPr marL="571500" indent="-571500" algn="just">
                <a:lnSpc>
                  <a:spcPct val="150000"/>
                </a:lnSpc>
                <a:buFont typeface="Arial" panose="020B0604020202020204" pitchFamily="34" charset="0"/>
                <a:buChar char="•"/>
              </a:pPr>
              <a:r>
                <a:rPr lang="vi-VN" sz="3800"/>
                <a:t>Tuân thủ an toàn lao động và công ước quốc tế liên quan đến khai thác và bảo vệ tài nguyên rừng; có ý thức bảo vệ môi trường.</a:t>
              </a:r>
            </a:p>
            <a:p>
              <a:pPr marL="571500" indent="-571500" algn="just">
                <a:lnSpc>
                  <a:spcPct val="150000"/>
                </a:lnSpc>
                <a:buFont typeface="Arial" panose="020B0604020202020204" pitchFamily="34" charset="0"/>
                <a:buChar char="•"/>
              </a:pPr>
              <a:r>
                <a:rPr lang="vi-VN" sz="3800"/>
                <a:t>Yêu thiên nhiên, đam mê, yêu thích công việc trồng và chăm sóc cây rừng; yêu thích hoạt động ngoài trời…</a:t>
              </a:r>
            </a:p>
          </p:txBody>
        </p:sp>
      </p:grpSp>
    </p:spTree>
    <p:extLst>
      <p:ext uri="{BB962C8B-B14F-4D97-AF65-F5344CB8AC3E}">
        <p14:creationId xmlns:p14="http://schemas.microsoft.com/office/powerpoint/2010/main" val="58823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8792207" y="162068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456024" y="5342083"/>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9864" y="1477760"/>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44689" y="5377524"/>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379624" y="2900950"/>
            <a:ext cx="15528753" cy="6357350"/>
            <a:chOff x="0" y="0"/>
            <a:chExt cx="4089877" cy="1674364"/>
          </a:xfrm>
        </p:grpSpPr>
        <p:sp>
          <p:nvSpPr>
            <p:cNvPr id="7" name="Freeform 7"/>
            <p:cNvSpPr/>
            <p:nvPr/>
          </p:nvSpPr>
          <p:spPr>
            <a:xfrm>
              <a:off x="0" y="0"/>
              <a:ext cx="4089877" cy="1674364"/>
            </a:xfrm>
            <a:custGeom>
              <a:avLst/>
              <a:gdLst/>
              <a:ahLst/>
              <a:cxnLst/>
              <a:rect l="l" t="t" r="r" b="b"/>
              <a:pathLst>
                <a:path w="4089877" h="1674364">
                  <a:moveTo>
                    <a:pt x="0" y="0"/>
                  </a:moveTo>
                  <a:lnTo>
                    <a:pt x="4089877" y="0"/>
                  </a:lnTo>
                  <a:lnTo>
                    <a:pt x="4089877" y="1674364"/>
                  </a:lnTo>
                  <a:lnTo>
                    <a:pt x="0" y="1674364"/>
                  </a:lnTo>
                  <a:close/>
                </a:path>
              </a:pathLst>
            </a:custGeom>
            <a:solidFill>
              <a:srgbClr val="F7F8FA"/>
            </a:solidFill>
          </p:spPr>
        </p:sp>
        <p:sp>
          <p:nvSpPr>
            <p:cNvPr id="8" name="TextBox 8"/>
            <p:cNvSpPr txBox="1"/>
            <p:nvPr/>
          </p:nvSpPr>
          <p:spPr>
            <a:xfrm>
              <a:off x="0" y="-47625"/>
              <a:ext cx="4089877" cy="172198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4403742" y="5467443"/>
            <a:ext cx="9488565" cy="666657"/>
          </a:xfrm>
          <a:prstGeom prst="rect">
            <a:avLst/>
          </a:prstGeom>
        </p:spPr>
        <p:txBody>
          <a:bodyPr wrap="square" lIns="0" tIns="0" rIns="0" bIns="0" rtlCol="0" anchor="t">
            <a:spAutoFit/>
          </a:bodyPr>
          <a:lstStyle/>
          <a:p>
            <a:pPr marL="0" marR="0" lvl="0" indent="0" algn="ctr" defTabSz="914400" rtl="0" eaLnBrk="1" fontAlgn="auto" latinLnBrk="0" hangingPunct="1">
              <a:lnSpc>
                <a:spcPts val="4181"/>
              </a:lnSpc>
              <a:spcBef>
                <a:spcPct val="0"/>
              </a:spcBef>
              <a:spcAft>
                <a:spcPts val="0"/>
              </a:spcAft>
              <a:buClrTx/>
              <a:buSzTx/>
              <a:buFontTx/>
              <a:buNone/>
              <a:tabLst/>
              <a:defRPr/>
            </a:pPr>
            <a:r>
              <a:rPr kumimoji="0" lang="en-US" sz="9000" b="1" i="0" u="none" strike="noStrike" kern="1200" cap="none" spc="0" normalizeH="0" baseline="0" noProof="0">
                <a:ln>
                  <a:noFill/>
                </a:ln>
                <a:solidFill>
                  <a:srgbClr val="744C24"/>
                </a:solidFill>
                <a:effectLst/>
                <a:uLnTx/>
                <a:uFillTx/>
                <a:latin typeface="Arial" panose="020B0604020202020204" pitchFamily="34" charset="0"/>
                <a:ea typeface="+mn-ea"/>
                <a:cs typeface="Arial" panose="020B0604020202020204" pitchFamily="34" charset="0"/>
              </a:rPr>
              <a:t>VẬN DỤNG </a:t>
            </a:r>
          </a:p>
        </p:txBody>
      </p:sp>
      <p:sp>
        <p:nvSpPr>
          <p:cNvPr id="20" name="Freeform 20"/>
          <p:cNvSpPr/>
          <p:nvPr/>
        </p:nvSpPr>
        <p:spPr>
          <a:xfrm>
            <a:off x="15946396" y="2168379"/>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6220246" y="4725334"/>
            <a:ext cx="3107581" cy="5561666"/>
          </a:xfrm>
          <a:custGeom>
            <a:avLst/>
            <a:gdLst/>
            <a:ahLst/>
            <a:cxnLst/>
            <a:rect l="l" t="t" r="r" b="b"/>
            <a:pathLst>
              <a:path w="3107581" h="5561666">
                <a:moveTo>
                  <a:pt x="0" y="0"/>
                </a:moveTo>
                <a:lnTo>
                  <a:pt x="3107581" y="0"/>
                </a:lnTo>
                <a:lnTo>
                  <a:pt x="3107581" y="5561666"/>
                </a:lnTo>
                <a:lnTo>
                  <a:pt x="0" y="5561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H="1">
            <a:off x="-1360148" y="2168379"/>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H="1">
            <a:off x="-1010426" y="4872143"/>
            <a:ext cx="3107581" cy="5561666"/>
          </a:xfrm>
          <a:custGeom>
            <a:avLst/>
            <a:gdLst/>
            <a:ahLst/>
            <a:cxnLst/>
            <a:rect l="l" t="t" r="r" b="b"/>
            <a:pathLst>
              <a:path w="3107581" h="5561666">
                <a:moveTo>
                  <a:pt x="3107581" y="0"/>
                </a:moveTo>
                <a:lnTo>
                  <a:pt x="0" y="0"/>
                </a:lnTo>
                <a:lnTo>
                  <a:pt x="0" y="5561666"/>
                </a:lnTo>
                <a:lnTo>
                  <a:pt x="3107581" y="5561666"/>
                </a:lnTo>
                <a:lnTo>
                  <a:pt x="3107581"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65990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9684511" y="3357103"/>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62482" y="5224646"/>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277574" y="4862858"/>
            <a:ext cx="21468694" cy="4867405"/>
            <a:chOff x="0" y="0"/>
            <a:chExt cx="5654306" cy="1281950"/>
          </a:xfrm>
        </p:grpSpPr>
        <p:sp>
          <p:nvSpPr>
            <p:cNvPr id="5" name="Freeform 5"/>
            <p:cNvSpPr/>
            <p:nvPr/>
          </p:nvSpPr>
          <p:spPr>
            <a:xfrm>
              <a:off x="0" y="0"/>
              <a:ext cx="5654306" cy="1281950"/>
            </a:xfrm>
            <a:custGeom>
              <a:avLst/>
              <a:gdLst/>
              <a:ahLst/>
              <a:cxnLst/>
              <a:rect l="l" t="t" r="r" b="b"/>
              <a:pathLst>
                <a:path w="5654306" h="1281950">
                  <a:moveTo>
                    <a:pt x="0" y="0"/>
                  </a:moveTo>
                  <a:lnTo>
                    <a:pt x="5654306" y="0"/>
                  </a:lnTo>
                  <a:lnTo>
                    <a:pt x="5654306" y="1281950"/>
                  </a:lnTo>
                  <a:lnTo>
                    <a:pt x="0" y="1281950"/>
                  </a:lnTo>
                  <a:close/>
                </a:path>
              </a:pathLst>
            </a:custGeom>
            <a:solidFill>
              <a:srgbClr val="F7F8FA"/>
            </a:solidFill>
          </p:spPr>
        </p:sp>
        <p:sp>
          <p:nvSpPr>
            <p:cNvPr id="6" name="TextBox 6"/>
            <p:cNvSpPr txBox="1"/>
            <p:nvPr/>
          </p:nvSpPr>
          <p:spPr>
            <a:xfrm>
              <a:off x="0" y="-47625"/>
              <a:ext cx="5654306" cy="13295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6973949" y="5701174"/>
            <a:ext cx="4341187" cy="3190772"/>
          </a:xfrm>
          <a:custGeom>
            <a:avLst/>
            <a:gdLst/>
            <a:ahLst/>
            <a:cxnLst/>
            <a:rect l="l" t="t" r="r" b="b"/>
            <a:pathLst>
              <a:path w="4341187" h="3190772">
                <a:moveTo>
                  <a:pt x="0" y="0"/>
                </a:moveTo>
                <a:lnTo>
                  <a:pt x="4341187" y="0"/>
                </a:lnTo>
                <a:lnTo>
                  <a:pt x="4341187" y="3190773"/>
                </a:lnTo>
                <a:lnTo>
                  <a:pt x="0" y="3190773"/>
                </a:lnTo>
                <a:lnTo>
                  <a:pt x="0" y="0"/>
                </a:lnTo>
                <a:close/>
              </a:path>
            </a:pathLst>
          </a:custGeom>
          <a:blipFill>
            <a:blip r:embed="rId4"/>
            <a:stretch>
              <a:fillRect/>
            </a:stretch>
          </a:blipFill>
        </p:spPr>
      </p:sp>
      <p:sp>
        <p:nvSpPr>
          <p:cNvPr id="9" name="Freeform 9"/>
          <p:cNvSpPr/>
          <p:nvPr/>
        </p:nvSpPr>
        <p:spPr>
          <a:xfrm>
            <a:off x="12443566" y="5701174"/>
            <a:ext cx="4789152" cy="3190772"/>
          </a:xfrm>
          <a:custGeom>
            <a:avLst/>
            <a:gdLst/>
            <a:ahLst/>
            <a:cxnLst/>
            <a:rect l="l" t="t" r="r" b="b"/>
            <a:pathLst>
              <a:path w="4789152" h="3190772">
                <a:moveTo>
                  <a:pt x="0" y="0"/>
                </a:moveTo>
                <a:lnTo>
                  <a:pt x="4789152" y="0"/>
                </a:lnTo>
                <a:lnTo>
                  <a:pt x="4789152" y="3190773"/>
                </a:lnTo>
                <a:lnTo>
                  <a:pt x="0" y="3190773"/>
                </a:lnTo>
                <a:lnTo>
                  <a:pt x="0" y="0"/>
                </a:lnTo>
                <a:close/>
              </a:path>
            </a:pathLst>
          </a:custGeom>
          <a:blipFill>
            <a:blip r:embed="rId5"/>
            <a:stretch>
              <a:fillRect/>
            </a:stretch>
          </a:blipFill>
        </p:spPr>
      </p:sp>
      <p:sp>
        <p:nvSpPr>
          <p:cNvPr id="11" name="TextBox 11"/>
          <p:cNvSpPr txBox="1"/>
          <p:nvPr/>
        </p:nvSpPr>
        <p:spPr>
          <a:xfrm>
            <a:off x="618591" y="952500"/>
            <a:ext cx="17050818" cy="2901435"/>
          </a:xfrm>
          <a:prstGeom prst="rect">
            <a:avLst/>
          </a:prstGeom>
        </p:spPr>
        <p:txBody>
          <a:bodyPr wrap="square" lIns="0" tIns="0" rIns="0" bIns="0" rtlCol="0" anchor="t">
            <a:spAutoFit/>
          </a:bodyPr>
          <a:lstStyle/>
          <a:p>
            <a:pPr marR="0" lvl="0" algn="ctr" defTabSz="914400" rtl="0" eaLnBrk="1" fontAlgn="auto" latinLnBrk="0" hangingPunct="1">
              <a:lnSpc>
                <a:spcPct val="150000"/>
              </a:lnSpc>
              <a:spcBef>
                <a:spcPct val="0"/>
              </a:spcBef>
              <a:spcAft>
                <a:spcPts val="0"/>
              </a:spcAft>
              <a:buClrTx/>
              <a:buSzTx/>
              <a:tabLst/>
              <a:defRPr/>
            </a:pPr>
            <a:r>
              <a:rPr kumimoji="0" lang="en-US" sz="5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NHIỆM</a:t>
            </a:r>
            <a:r>
              <a:rPr kumimoji="0" lang="en-US" sz="5000" b="1" i="0" u="none" strike="noStrike" kern="1200" cap="none" spc="0" normalizeH="0" noProof="0">
                <a:ln>
                  <a:noFill/>
                </a:ln>
                <a:solidFill>
                  <a:srgbClr val="FFFFFF"/>
                </a:solidFill>
                <a:effectLst/>
                <a:uLnTx/>
                <a:uFillTx/>
                <a:latin typeface="Arial" panose="020B0604020202020204" pitchFamily="34" charset="0"/>
                <a:ea typeface="+mn-ea"/>
                <a:cs typeface="+mn-cs"/>
              </a:rPr>
              <a:t> VỤ</a:t>
            </a:r>
          </a:p>
          <a:p>
            <a:pPr lvl="0" algn="just">
              <a:lnSpc>
                <a:spcPct val="150000"/>
              </a:lnSpc>
              <a:spcBef>
                <a:spcPct val="0"/>
              </a:spcBef>
              <a:defRPr/>
            </a:pPr>
            <a:r>
              <a:rPr lang="vi-VN" sz="4000">
                <a:solidFill>
                  <a:srgbClr val="FFFFF9"/>
                </a:solidFill>
              </a:rPr>
              <a:t>Liên hệ với bản thân và tự đánh giá em có phù hợp với ngành nghề trong lâm nghiệp không. Vì sao ?.</a:t>
            </a:r>
            <a:r>
              <a:rPr kumimoji="0" lang="en-US" sz="4000" b="1" u="none" strike="noStrike" kern="1200" cap="none" spc="0" normalizeH="0" noProof="0">
                <a:ln>
                  <a:noFill/>
                </a:ln>
                <a:solidFill>
                  <a:srgbClr val="FFFFF9"/>
                </a:solidFill>
                <a:effectLst/>
                <a:uLnTx/>
                <a:uFillTx/>
              </a:rPr>
              <a:t> </a:t>
            </a:r>
            <a:endParaRPr kumimoji="0" lang="en-US" sz="4000" b="1" u="none" strike="noStrike" kern="1200" cap="none" spc="0" normalizeH="0" baseline="0" noProof="0">
              <a:ln>
                <a:noFill/>
              </a:ln>
              <a:solidFill>
                <a:srgbClr val="FFFFF9"/>
              </a:solidFill>
              <a:effectLst/>
              <a:uLnTx/>
              <a:uFillTx/>
            </a:endParaRPr>
          </a:p>
        </p:txBody>
      </p:sp>
      <p:pic>
        <p:nvPicPr>
          <p:cNvPr id="26626" name="Picture 2" descr="Chứng nhận dành cho Rừng và sản phẩm Lâm nghiệp">
            <a:extLst>
              <a:ext uri="{FF2B5EF4-FFF2-40B4-BE49-F238E27FC236}">
                <a16:creationId xmlns:a16="http://schemas.microsoft.com/office/drawing/2014/main" xmlns="" id="{7A6A7B81-9900-F44F-D26B-D8E6E7CC69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864"/>
          <a:stretch/>
        </p:blipFill>
        <p:spPr bwMode="auto">
          <a:xfrm>
            <a:off x="1055283" y="5701174"/>
            <a:ext cx="4790236" cy="319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14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DBAFB269-98AE-BECC-5E84-64215B8E6627}"/>
              </a:ext>
            </a:extLst>
          </p:cNvPr>
          <p:cNvSpPr txBox="1"/>
          <p:nvPr/>
        </p:nvSpPr>
        <p:spPr>
          <a:xfrm>
            <a:off x="862826" y="396270"/>
            <a:ext cx="12779115" cy="784830"/>
          </a:xfrm>
          <a:prstGeom prst="rect">
            <a:avLst/>
          </a:prstGeom>
          <a:noFill/>
        </p:spPr>
        <p:txBody>
          <a:bodyPr wrap="square">
            <a:spAutoFit/>
          </a:bodyPr>
          <a:lstStyle/>
          <a:p>
            <a:r>
              <a:rPr lang="vi-VN" sz="4500" b="1">
                <a:solidFill>
                  <a:srgbClr val="C00000"/>
                </a:solidFill>
              </a:rPr>
              <a:t>1. Vai trò đối với đời sống con người</a:t>
            </a:r>
            <a:endParaRPr lang="en-US" sz="4500" b="1">
              <a:solidFill>
                <a:srgbClr val="C00000"/>
              </a:solidFill>
            </a:endParaRPr>
          </a:p>
        </p:txBody>
      </p:sp>
      <p:grpSp>
        <p:nvGrpSpPr>
          <p:cNvPr id="12" name="Group 11">
            <a:extLst>
              <a:ext uri="{FF2B5EF4-FFF2-40B4-BE49-F238E27FC236}">
                <a16:creationId xmlns:a16="http://schemas.microsoft.com/office/drawing/2014/main" xmlns="" id="{E1FB76AB-95EE-CF23-EE3C-369D400A525D}"/>
              </a:ext>
            </a:extLst>
          </p:cNvPr>
          <p:cNvGrpSpPr/>
          <p:nvPr/>
        </p:nvGrpSpPr>
        <p:grpSpPr>
          <a:xfrm>
            <a:off x="462579" y="1836567"/>
            <a:ext cx="17333270" cy="1752211"/>
            <a:chOff x="304800" y="4914900"/>
            <a:chExt cx="17333270" cy="1752211"/>
          </a:xfrm>
        </p:grpSpPr>
        <p:sp>
          <p:nvSpPr>
            <p:cNvPr id="9" name="TextBox 8">
              <a:extLst>
                <a:ext uri="{FF2B5EF4-FFF2-40B4-BE49-F238E27FC236}">
                  <a16:creationId xmlns:a16="http://schemas.microsoft.com/office/drawing/2014/main" xmlns="" id="{65C10027-DEC5-DCE5-21E9-724E69EAC5AE}"/>
                </a:ext>
              </a:extLst>
            </p:cNvPr>
            <p:cNvSpPr txBox="1"/>
            <p:nvPr/>
          </p:nvSpPr>
          <p:spPr>
            <a:xfrm>
              <a:off x="2438400" y="4914900"/>
              <a:ext cx="15199670" cy="1752211"/>
            </a:xfrm>
            <a:prstGeom prst="rect">
              <a:avLst/>
            </a:prstGeom>
            <a:noFill/>
          </p:spPr>
          <p:txBody>
            <a:bodyPr wrap="square">
              <a:spAutoFit/>
            </a:bodyPr>
            <a:lstStyle/>
            <a:p>
              <a:pPr algn="just">
                <a:lnSpc>
                  <a:spcPct val="150000"/>
                </a:lnSpc>
              </a:pPr>
              <a:r>
                <a:rPr lang="vi-VN" sz="3800" i="1"/>
                <a:t>Khai thác thông tin mục I.1 SGK tr.7 và trả lời câu hỏi: </a:t>
              </a:r>
              <a:r>
                <a:rPr lang="vi-VN" sz="3800"/>
                <a:t>Nêu vai trò của lâm nghiệp đối với đời sống con người.</a:t>
              </a:r>
              <a:endParaRPr lang="en-US" sz="3800"/>
            </a:p>
          </p:txBody>
        </p:sp>
        <p:sp>
          <p:nvSpPr>
            <p:cNvPr id="10" name="Freeform 2">
              <a:extLst>
                <a:ext uri="{FF2B5EF4-FFF2-40B4-BE49-F238E27FC236}">
                  <a16:creationId xmlns:a16="http://schemas.microsoft.com/office/drawing/2014/main" xmlns="" id="{3B324CE0-C5A3-55F2-2E8F-84688CDD308E}"/>
                </a:ext>
              </a:extLst>
            </p:cNvPr>
            <p:cNvSpPr/>
            <p:nvPr/>
          </p:nvSpPr>
          <p:spPr>
            <a:xfrm>
              <a:off x="304800" y="4914900"/>
              <a:ext cx="1939952" cy="1658659"/>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pic>
        <p:nvPicPr>
          <p:cNvPr id="3074" name="Picture 2" descr="Cây thuốc nam quý: Phân loại, điều chế và cách sử dụng trị bệnh cho hiệu  quả cao">
            <a:extLst>
              <a:ext uri="{FF2B5EF4-FFF2-40B4-BE49-F238E27FC236}">
                <a16:creationId xmlns:a16="http://schemas.microsoft.com/office/drawing/2014/main" xmlns="" id="{ABB6D86B-9AB9-A98C-312D-0CAAED75DF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5442" y="4511186"/>
            <a:ext cx="6096000" cy="45678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ịa Điểm Cung Cấp Gỗ Thông 2x10cm, 5x10cm, 10x10cm Dài 4-6m">
            <a:extLst>
              <a:ext uri="{FF2B5EF4-FFF2-40B4-BE49-F238E27FC236}">
                <a16:creationId xmlns:a16="http://schemas.microsoft.com/office/drawing/2014/main" xmlns="" id="{A3B6D812-2736-B1AF-66AD-178FC35BC6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952" y="447893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 máy móc và phần mềm cần có cho xưởng gỗ công nghiệp | Nghề nội thất -  Trang thông tin ngành nội thất">
            <a:extLst>
              <a:ext uri="{FF2B5EF4-FFF2-40B4-BE49-F238E27FC236}">
                <a16:creationId xmlns:a16="http://schemas.microsoft.com/office/drawing/2014/main" xmlns="" id="{F5DC072F-B2EF-7700-1A03-566F9C25484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818"/>
          <a:stretch/>
        </p:blipFill>
        <p:spPr bwMode="auto">
          <a:xfrm>
            <a:off x="12801600" y="4507044"/>
            <a:ext cx="521004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971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arn(inVertical)">
                                      <p:cBhvr>
                                        <p:cTn id="18" dur="500"/>
                                        <p:tgtEl>
                                          <p:spTgt spid="3076"/>
                                        </p:tgtEl>
                                      </p:cBhvr>
                                    </p:animEffect>
                                  </p:childTnLst>
                                </p:cTn>
                              </p:par>
                              <p:par>
                                <p:cTn id="19" presetID="16" presetClass="entr" presetSubtype="21"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barn(inVertical)">
                                      <p:cBhvr>
                                        <p:cTn id="21" dur="500"/>
                                        <p:tgtEl>
                                          <p:spTgt spid="3074"/>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5F600E"/>
        </a:solidFill>
        <a:effectLst/>
      </p:bgPr>
    </p:bg>
    <p:spTree>
      <p:nvGrpSpPr>
        <p:cNvPr id="1" name=""/>
        <p:cNvGrpSpPr/>
        <p:nvPr/>
      </p:nvGrpSpPr>
      <p:grpSpPr>
        <a:xfrm>
          <a:off x="0" y="0"/>
          <a:ext cx="0" cy="0"/>
          <a:chOff x="0" y="0"/>
          <a:chExt cx="0" cy="0"/>
        </a:xfrm>
      </p:grpSpPr>
      <p:sp>
        <p:nvSpPr>
          <p:cNvPr id="2" name="Freeform 2"/>
          <p:cNvSpPr/>
          <p:nvPr/>
        </p:nvSpPr>
        <p:spPr>
          <a:xfrm>
            <a:off x="-4910585" y="3066188"/>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915988" y="6330577"/>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1500700" y="2606874"/>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1500700" y="6891277"/>
            <a:ext cx="9831976" cy="5284687"/>
          </a:xfrm>
          <a:custGeom>
            <a:avLst/>
            <a:gdLst/>
            <a:ahLst/>
            <a:cxnLst/>
            <a:rect l="l" t="t" r="r" b="b"/>
            <a:pathLst>
              <a:path w="9831976" h="5284687">
                <a:moveTo>
                  <a:pt x="0" y="0"/>
                </a:moveTo>
                <a:lnTo>
                  <a:pt x="9831975" y="0"/>
                </a:lnTo>
                <a:lnTo>
                  <a:pt x="9831975"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590347" y="3437663"/>
            <a:ext cx="21468694" cy="7229280"/>
            <a:chOff x="0" y="0"/>
            <a:chExt cx="5654306" cy="1904008"/>
          </a:xfrm>
        </p:grpSpPr>
        <p:sp>
          <p:nvSpPr>
            <p:cNvPr id="7" name="Freeform 7"/>
            <p:cNvSpPr/>
            <p:nvPr/>
          </p:nvSpPr>
          <p:spPr>
            <a:xfrm>
              <a:off x="0" y="0"/>
              <a:ext cx="5654306" cy="1904008"/>
            </a:xfrm>
            <a:custGeom>
              <a:avLst/>
              <a:gdLst/>
              <a:ahLst/>
              <a:cxnLst/>
              <a:rect l="l" t="t" r="r" b="b"/>
              <a:pathLst>
                <a:path w="5654306" h="1904008">
                  <a:moveTo>
                    <a:pt x="0" y="0"/>
                  </a:moveTo>
                  <a:lnTo>
                    <a:pt x="5654306" y="0"/>
                  </a:lnTo>
                  <a:lnTo>
                    <a:pt x="5654306" y="1904008"/>
                  </a:lnTo>
                  <a:lnTo>
                    <a:pt x="0" y="1904008"/>
                  </a:lnTo>
                  <a:close/>
                </a:path>
              </a:pathLst>
            </a:custGeom>
            <a:solidFill>
              <a:srgbClr val="F7F8FA"/>
            </a:solidFill>
          </p:spPr>
        </p:sp>
        <p:sp>
          <p:nvSpPr>
            <p:cNvPr id="8" name="TextBox 8"/>
            <p:cNvSpPr txBox="1"/>
            <p:nvPr/>
          </p:nvSpPr>
          <p:spPr>
            <a:xfrm>
              <a:off x="0" y="-47625"/>
              <a:ext cx="5654306" cy="19516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4962359" y="-3595248"/>
            <a:ext cx="9831976" cy="5284687"/>
          </a:xfrm>
          <a:custGeom>
            <a:avLst/>
            <a:gdLst/>
            <a:ahLst/>
            <a:cxnLst/>
            <a:rect l="l" t="t" r="r" b="b"/>
            <a:pathLst>
              <a:path w="9831976" h="5284687">
                <a:moveTo>
                  <a:pt x="0" y="0"/>
                </a:moveTo>
                <a:lnTo>
                  <a:pt x="9831976" y="0"/>
                </a:lnTo>
                <a:lnTo>
                  <a:pt x="9831976" y="5284687"/>
                </a:lnTo>
                <a:lnTo>
                  <a:pt x="0" y="5284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15"/>
          <p:cNvSpPr txBox="1"/>
          <p:nvPr/>
        </p:nvSpPr>
        <p:spPr>
          <a:xfrm>
            <a:off x="2177170" y="1497757"/>
            <a:ext cx="13933659" cy="897682"/>
          </a:xfrm>
          <a:prstGeom prst="rect">
            <a:avLst/>
          </a:prstGeom>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HƯỚNG DẪN VỀ NHÀ </a:t>
            </a:r>
          </a:p>
        </p:txBody>
      </p:sp>
      <p:sp>
        <p:nvSpPr>
          <p:cNvPr id="18" name="TextBox 17">
            <a:extLst>
              <a:ext uri="{FF2B5EF4-FFF2-40B4-BE49-F238E27FC236}">
                <a16:creationId xmlns:a16="http://schemas.microsoft.com/office/drawing/2014/main" xmlns="" id="{A56E17D9-DD48-73E8-D007-85F5582F4972}"/>
              </a:ext>
            </a:extLst>
          </p:cNvPr>
          <p:cNvSpPr txBox="1"/>
          <p:nvPr/>
        </p:nvSpPr>
        <p:spPr>
          <a:xfrm>
            <a:off x="1638299" y="4000500"/>
            <a:ext cx="15011400" cy="5157694"/>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Ôn tập lại nội dung chính của bài học ngày hôm nay</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Hoàn thành các bài tập đã được giao về nhà. </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Đọc trước, chuẩn bị cho bài mới, </a:t>
            </a:r>
            <a:r>
              <a:rPr lang="vi-VN" sz="4500" b="1" i="1">
                <a:cs typeface="Arial" panose="020B0604020202020204" pitchFamily="34" charset="0"/>
              </a:rPr>
              <a:t>Bài 2 – Các hoạt động lâm nghiệp cơ bản và nguyên nhân chủ yếu làm suy thoái tài nguyên rừng.</a:t>
            </a:r>
            <a:endParaRPr lang="en-US" sz="45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38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xmlns="" id="{FBC61EAB-604A-FC1E-F5E7-E1F771E4CF58}"/>
              </a:ext>
            </a:extLst>
          </p:cNvPr>
          <p:cNvSpPr/>
          <p:nvPr/>
        </p:nvSpPr>
        <p:spPr>
          <a:xfrm>
            <a:off x="-533400" y="-4486901"/>
            <a:ext cx="19888200" cy="10135672"/>
          </a:xfrm>
          <a:custGeom>
            <a:avLst/>
            <a:gdLst/>
            <a:ahLst/>
            <a:cxnLst/>
            <a:rect l="l" t="t" r="r" b="b"/>
            <a:pathLst>
              <a:path w="12386980" h="8229600">
                <a:moveTo>
                  <a:pt x="0" y="0"/>
                </a:moveTo>
                <a:lnTo>
                  <a:pt x="12386980" y="0"/>
                </a:lnTo>
                <a:lnTo>
                  <a:pt x="12386980" y="8229600"/>
                </a:lnTo>
                <a:lnTo>
                  <a:pt x="0" y="8229600"/>
                </a:lnTo>
                <a:lnTo>
                  <a:pt x="0" y="0"/>
                </a:lnTo>
                <a:close/>
              </a:path>
            </a:pathLst>
          </a:custGeom>
          <a:blipFill>
            <a:blip r:embed="rId2"/>
            <a:stretch>
              <a:fillRect/>
            </a:stretch>
          </a:blipFill>
        </p:spPr>
      </p:sp>
      <p:grpSp>
        <p:nvGrpSpPr>
          <p:cNvPr id="9" name="Group 8">
            <a:extLst>
              <a:ext uri="{FF2B5EF4-FFF2-40B4-BE49-F238E27FC236}">
                <a16:creationId xmlns:a16="http://schemas.microsoft.com/office/drawing/2014/main" xmlns="" id="{FF485F26-1A67-F575-FB32-890DF9F61C54}"/>
              </a:ext>
            </a:extLst>
          </p:cNvPr>
          <p:cNvGrpSpPr/>
          <p:nvPr/>
        </p:nvGrpSpPr>
        <p:grpSpPr>
          <a:xfrm>
            <a:off x="7123507" y="5143500"/>
            <a:ext cx="4040983" cy="956427"/>
            <a:chOff x="7160417" y="5122486"/>
            <a:chExt cx="4040983" cy="956427"/>
          </a:xfrm>
        </p:grpSpPr>
        <p:grpSp>
          <p:nvGrpSpPr>
            <p:cNvPr id="3" name="Group 12">
              <a:extLst>
                <a:ext uri="{FF2B5EF4-FFF2-40B4-BE49-F238E27FC236}">
                  <a16:creationId xmlns:a16="http://schemas.microsoft.com/office/drawing/2014/main" xmlns="" id="{1D4103B2-01D4-E944-55B7-E80E0ABCC31D}"/>
                </a:ext>
              </a:extLst>
            </p:cNvPr>
            <p:cNvGrpSpPr/>
            <p:nvPr/>
          </p:nvGrpSpPr>
          <p:grpSpPr>
            <a:xfrm>
              <a:off x="7160417" y="5122486"/>
              <a:ext cx="3967163" cy="956427"/>
              <a:chOff x="0" y="0"/>
              <a:chExt cx="812800" cy="195955"/>
            </a:xfrm>
          </p:grpSpPr>
          <p:sp>
            <p:nvSpPr>
              <p:cNvPr id="4" name="Freeform 13">
                <a:extLst>
                  <a:ext uri="{FF2B5EF4-FFF2-40B4-BE49-F238E27FC236}">
                    <a16:creationId xmlns:a16="http://schemas.microsoft.com/office/drawing/2014/main" xmlns="" id="{81FED9D5-0B69-A848-81E3-18FCE9F098DC}"/>
                  </a:ext>
                </a:extLst>
              </p:cNvPr>
              <p:cNvSpPr/>
              <p:nvPr/>
            </p:nvSpPr>
            <p:spPr>
              <a:xfrm>
                <a:off x="0" y="0"/>
                <a:ext cx="812800" cy="195955"/>
              </a:xfrm>
              <a:custGeom>
                <a:avLst/>
                <a:gdLst/>
                <a:ahLst/>
                <a:cxnLst/>
                <a:rect l="l" t="t" r="r" b="b"/>
                <a:pathLst>
                  <a:path w="812800" h="195955">
                    <a:moveTo>
                      <a:pt x="97977" y="0"/>
                    </a:moveTo>
                    <a:lnTo>
                      <a:pt x="714823" y="0"/>
                    </a:lnTo>
                    <a:cubicBezTo>
                      <a:pt x="768934" y="0"/>
                      <a:pt x="812800" y="43866"/>
                      <a:pt x="812800" y="97977"/>
                    </a:cubicBezTo>
                    <a:lnTo>
                      <a:pt x="812800" y="97977"/>
                    </a:lnTo>
                    <a:cubicBezTo>
                      <a:pt x="812800" y="123962"/>
                      <a:pt x="802477" y="148883"/>
                      <a:pt x="784103" y="167258"/>
                    </a:cubicBezTo>
                    <a:cubicBezTo>
                      <a:pt x="765729" y="185632"/>
                      <a:pt x="740808" y="195955"/>
                      <a:pt x="714823" y="195955"/>
                    </a:cubicBezTo>
                    <a:lnTo>
                      <a:pt x="97977" y="195955"/>
                    </a:lnTo>
                    <a:cubicBezTo>
                      <a:pt x="43866" y="195955"/>
                      <a:pt x="0" y="152089"/>
                      <a:pt x="0" y="97977"/>
                    </a:cubicBezTo>
                    <a:lnTo>
                      <a:pt x="0" y="97977"/>
                    </a:lnTo>
                    <a:cubicBezTo>
                      <a:pt x="0" y="43866"/>
                      <a:pt x="43866" y="0"/>
                      <a:pt x="97977" y="0"/>
                    </a:cubicBezTo>
                    <a:close/>
                  </a:path>
                </a:pathLst>
              </a:custGeom>
              <a:solidFill>
                <a:srgbClr val="5F600E"/>
              </a:solidFill>
              <a:ln>
                <a:solidFill>
                  <a:srgbClr val="744C24"/>
                </a:solidFill>
              </a:ln>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14">
                <a:extLst>
                  <a:ext uri="{FF2B5EF4-FFF2-40B4-BE49-F238E27FC236}">
                    <a16:creationId xmlns:a16="http://schemas.microsoft.com/office/drawing/2014/main" xmlns="" id="{CB3FD760-EDDC-7D5F-F054-67EB0EBC6620}"/>
                  </a:ext>
                </a:extLst>
              </p:cNvPr>
              <p:cNvSpPr txBox="1"/>
              <p:nvPr/>
            </p:nvSpPr>
            <p:spPr>
              <a:xfrm>
                <a:off x="0" y="-47625"/>
                <a:ext cx="812800" cy="2435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xmlns="" id="{A755BB7A-FA11-3F4E-817A-377460D69B36}"/>
                </a:ext>
              </a:extLst>
            </p:cNvPr>
            <p:cNvSpPr txBox="1"/>
            <p:nvPr/>
          </p:nvSpPr>
          <p:spPr>
            <a:xfrm>
              <a:off x="7234237" y="5273814"/>
              <a:ext cx="3967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Agency FB" panose="020B0503020202020204" pitchFamily="34" charset="0"/>
                </a:rPr>
                <a:t>END</a:t>
              </a:r>
              <a:endParaRPr kumimoji="0" lang="en-US" sz="40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grpSp>
      <p:sp>
        <p:nvSpPr>
          <p:cNvPr id="10" name="TextBox 9">
            <a:extLst>
              <a:ext uri="{FF2B5EF4-FFF2-40B4-BE49-F238E27FC236}">
                <a16:creationId xmlns:a16="http://schemas.microsoft.com/office/drawing/2014/main" xmlns="" id="{59E7546C-9851-8814-857D-70252137D71B}"/>
              </a:ext>
            </a:extLst>
          </p:cNvPr>
          <p:cNvSpPr txBox="1"/>
          <p:nvPr/>
        </p:nvSpPr>
        <p:spPr>
          <a:xfrm>
            <a:off x="341708" y="6438900"/>
            <a:ext cx="17678400" cy="33409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744C24"/>
                </a:solidFill>
                <a:effectLst/>
                <a:uLnTx/>
                <a:uFillTx/>
                <a:latin typeface="Arial" panose="020B0604020202020204" pitchFamily="34" charset="0"/>
                <a:ea typeface="+mn-ea"/>
                <a:cs typeface="Arial" panose="020B0604020202020204" pitchFamily="34" charset="0"/>
              </a:rPr>
              <a:t>CẢM ƠN CÁC EM ĐÃ CHÚ Ý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744C24"/>
                </a:solidFill>
                <a:effectLst/>
                <a:uLnTx/>
                <a:uFillTx/>
                <a:latin typeface="Arial" panose="020B0604020202020204" pitchFamily="34" charset="0"/>
                <a:ea typeface="+mn-ea"/>
                <a:cs typeface="Arial" panose="020B0604020202020204" pitchFamily="34" charset="0"/>
              </a:rPr>
              <a:t>LẮNG NGHE BÀI GIẢNG!</a:t>
            </a:r>
          </a:p>
        </p:txBody>
      </p:sp>
    </p:spTree>
    <p:extLst>
      <p:ext uri="{BB962C8B-B14F-4D97-AF65-F5344CB8AC3E}">
        <p14:creationId xmlns:p14="http://schemas.microsoft.com/office/powerpoint/2010/main" val="109628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3" name="Freeform 3"/>
          <p:cNvSpPr/>
          <p:nvPr/>
        </p:nvSpPr>
        <p:spPr>
          <a:xfrm>
            <a:off x="-862825" y="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425175"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400000">
            <a:off x="17282147" y="345130"/>
            <a:ext cx="1725651" cy="690260"/>
          </a:xfrm>
          <a:custGeom>
            <a:avLst/>
            <a:gdLst/>
            <a:ahLst/>
            <a:cxnLst/>
            <a:rect l="l" t="t" r="r" b="b"/>
            <a:pathLst>
              <a:path w="1725651" h="690260">
                <a:moveTo>
                  <a:pt x="0" y="0"/>
                </a:moveTo>
                <a:lnTo>
                  <a:pt x="1725651" y="0"/>
                </a:lnTo>
                <a:lnTo>
                  <a:pt x="1725651"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745377" y="9596740"/>
            <a:ext cx="1725651" cy="690260"/>
          </a:xfrm>
          <a:custGeom>
            <a:avLst/>
            <a:gdLst/>
            <a:ahLst/>
            <a:cxnLst/>
            <a:rect l="l" t="t" r="r" b="b"/>
            <a:pathLst>
              <a:path w="1725651" h="690260">
                <a:moveTo>
                  <a:pt x="0" y="0"/>
                </a:moveTo>
                <a:lnTo>
                  <a:pt x="1725650" y="0"/>
                </a:lnTo>
                <a:lnTo>
                  <a:pt x="1725650" y="690260"/>
                </a:lnTo>
                <a:lnTo>
                  <a:pt x="0" y="690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Rounded Corners 1">
            <a:extLst>
              <a:ext uri="{FF2B5EF4-FFF2-40B4-BE49-F238E27FC236}">
                <a16:creationId xmlns:a16="http://schemas.microsoft.com/office/drawing/2014/main" xmlns="" id="{AE15754A-375B-FD67-BE54-FEFA37655D1B}"/>
              </a:ext>
            </a:extLst>
          </p:cNvPr>
          <p:cNvSpPr/>
          <p:nvPr/>
        </p:nvSpPr>
        <p:spPr>
          <a:xfrm>
            <a:off x="5905500" y="544829"/>
            <a:ext cx="6477000" cy="1075814"/>
          </a:xfrm>
          <a:prstGeom prst="roundRect">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Cung cấp lâm sản</a:t>
            </a:r>
          </a:p>
        </p:txBody>
      </p:sp>
      <p:pic>
        <p:nvPicPr>
          <p:cNvPr id="4098" name="Picture 2" descr="Ngành gỗ Việt Nam vươn lên vị trí thứ 5 thế giới">
            <a:extLst>
              <a:ext uri="{FF2B5EF4-FFF2-40B4-BE49-F238E27FC236}">
                <a16:creationId xmlns:a16="http://schemas.microsoft.com/office/drawing/2014/main" xmlns="" id="{B06383F8-33AC-2C3B-7044-B8C8C56DD4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748" y="1951142"/>
            <a:ext cx="6155072" cy="4614862"/>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Chứng nhận dành cho Rừng và sản phẩm Lâm nghiệp">
            <a:extLst>
              <a:ext uri="{FF2B5EF4-FFF2-40B4-BE49-F238E27FC236}">
                <a16:creationId xmlns:a16="http://schemas.microsoft.com/office/drawing/2014/main" xmlns="" id="{DC541DDD-4F00-92DF-AE19-673F6164352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627" r="7846"/>
          <a:stretch/>
        </p:blipFill>
        <p:spPr bwMode="auto">
          <a:xfrm>
            <a:off x="6528575" y="1965431"/>
            <a:ext cx="5715000" cy="4614863"/>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Địa Điểm Cung Cấp Gỗ Thông 2x10cm, 5x10cm, 10x10cm Dài 4-6m">
            <a:extLst>
              <a:ext uri="{FF2B5EF4-FFF2-40B4-BE49-F238E27FC236}">
                <a16:creationId xmlns:a16="http://schemas.microsoft.com/office/drawing/2014/main" xmlns="" id="{E0149603-103A-6F36-3C06-05E5CCA201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148"/>
          <a:stretch/>
        </p:blipFill>
        <p:spPr bwMode="auto">
          <a:xfrm>
            <a:off x="12486462" y="1979719"/>
            <a:ext cx="5572938" cy="4600575"/>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977978D-3743-2F05-86F9-ECEDEBBFC90A}"/>
              </a:ext>
            </a:extLst>
          </p:cNvPr>
          <p:cNvSpPr txBox="1"/>
          <p:nvPr/>
        </p:nvSpPr>
        <p:spPr>
          <a:xfrm>
            <a:off x="590550" y="6891047"/>
            <a:ext cx="17106900"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Cung cấp lâm sản, đặc sản cây công nghiệp phục vụ cho nhu cầu tiêu dùng và xuất khẩu.</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Cung cấp nguyên liệu cho công nghiệp, nông nghiệp, xây dựng cơ bản.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88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randombar(horizontal)">
                                      <p:cBhvr>
                                        <p:cTn id="13" dur="500"/>
                                        <p:tgtEl>
                                          <p:spTgt spid="4098"/>
                                        </p:tgtEl>
                                      </p:cBhvr>
                                    </p:animEffect>
                                  </p:childTnLst>
                                </p:cTn>
                              </p:par>
                              <p:par>
                                <p:cTn id="14" presetID="14" presetClass="entr" presetSubtype="1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randombar(horizontal)">
                                      <p:cBhvr>
                                        <p:cTn id="16" dur="500"/>
                                        <p:tgtEl>
                                          <p:spTgt spid="410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randombar(horizontal)">
                                      <p:cBhvr>
                                        <p:cTn id="19" dur="500"/>
                                        <p:tgtEl>
                                          <p:spTgt spid="410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5440</Words>
  <Application>Microsoft Office PowerPoint</Application>
  <PresentationFormat>Custom</PresentationFormat>
  <Paragraphs>416</Paragraphs>
  <Slides>81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Wingdings</vt:lpstr>
      <vt:lpstr>Calibri</vt:lpstr>
      <vt:lpstr>Now</vt:lpstr>
      <vt:lpstr>Agency FB</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Illustrated The Farm Presentation </dc:title>
  <cp:lastModifiedBy>ADMIN</cp:lastModifiedBy>
  <cp:revision>9</cp:revision>
  <dcterms:created xsi:type="dcterms:W3CDTF">2006-08-16T00:00:00Z</dcterms:created>
  <dcterms:modified xsi:type="dcterms:W3CDTF">2025-06-09T08:19:59Z</dcterms:modified>
  <dc:identifier>DAF_1_3BUds</dc:identifier>
</cp:coreProperties>
</file>