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93" r:id="rId24"/>
    <p:sldId id="29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9144000" cy="6858000"/>
  <p:embeddedFontLst>
    <p:embeddedFont>
      <p:font typeface="Quattrocento Sans" panose="020B0604020202020204" charset="0"/>
      <p:regular r:id="rId44"/>
      <p:bold r:id="rId45"/>
      <p:italic r:id="rId46"/>
      <p:boldItalic r:id="rId47"/>
    </p:embeddedFont>
    <p:embeddedFont>
      <p:font typeface="Roboto" panose="020B0604020202020204" charset="0"/>
      <p:regular r:id="rId48"/>
      <p:bold r:id="rId49"/>
      <p:italic r:id="rId50"/>
      <p:boldItalic r:id="rId51"/>
    </p:embeddedFont>
    <p:embeddedFont>
      <p:font typeface="Cambria" panose="02040503050406030204" pitchFamily="18" charset="0"/>
      <p:regular r:id="rId52"/>
      <p:bold r:id="rId53"/>
      <p:italic r:id="rId54"/>
      <p:boldItalic r:id="rId55"/>
    </p:embeddedFont>
    <p:embeddedFont>
      <p:font typeface="Fira Sans Extra Condensed SemiBold"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72A8B-3C0E-48DA-9C29-1A69A4716911}">
  <a:tblStyle styleId="{86F72A8B-3C0E-48DA-9C29-1A69A47169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737E1569-B7AA-44C4-AC74-6C0C7BFDFD2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1.fntdata"/><Relationship Id="rId6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L="914400" marR="0" lvl="1"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2pPr>
            <a:lvl3pPr marL="1371600" marR="0" lvl="2"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3pPr>
            <a:lvl4pPr marL="1828800" marR="0" lvl="3"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4pPr>
            <a:lvl5pPr marL="2286000" marR="0" lvl="4"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mbria"/>
                <a:ea typeface="Cambria"/>
                <a:cs typeface="Cambria"/>
                <a:sym typeface="Cambria"/>
              </a:rPr>
              <a:t>‹#›</a:t>
            </a:fld>
            <a:endParaRPr sz="12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481220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mbria"/>
              <a:buNone/>
            </a:pPr>
            <a:endParaRPr/>
          </a:p>
        </p:txBody>
      </p:sp>
      <p:sp>
        <p:nvSpPr>
          <p:cNvPr id="196" name="Google Shape;19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17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19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31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24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02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mbria"/>
              <a:buNone/>
            </a:pPr>
            <a:endParaRPr/>
          </a:p>
        </p:txBody>
      </p:sp>
    </p:spTree>
    <p:extLst>
      <p:ext uri="{BB962C8B-B14F-4D97-AF65-F5344CB8AC3E}">
        <p14:creationId xmlns:p14="http://schemas.microsoft.com/office/powerpoint/2010/main" val="2168193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75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mbria"/>
              <a:buNone/>
            </a:pPr>
            <a:endParaRPr/>
          </a:p>
        </p:txBody>
      </p:sp>
    </p:spTree>
    <p:extLst>
      <p:ext uri="{BB962C8B-B14F-4D97-AF65-F5344CB8AC3E}">
        <p14:creationId xmlns:p14="http://schemas.microsoft.com/office/powerpoint/2010/main" val="272454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72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52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77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Kích vào các ô số bên phải sẽ hiện câu hỏi tương ứng. Kích vào các ô số bên trái để lật ô số tương ứng bên phải. Kích vào mặt cười để chuyển sang “Luyện tập 2”. Kích vào “HÌNH ẢNH BÍ MẬT” sẽ hiện ra đáp án của hình ảnh sau các ô số.</a:t>
            </a:r>
            <a:endParaRPr/>
          </a:p>
        </p:txBody>
      </p:sp>
      <p:sp>
        <p:nvSpPr>
          <p:cNvPr id="202" name="Google Shape;202;p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72885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mbria"/>
              <a:buNone/>
            </a:pPr>
            <a:endParaRPr/>
          </a:p>
        </p:txBody>
      </p:sp>
    </p:spTree>
    <p:extLst>
      <p:ext uri="{BB962C8B-B14F-4D97-AF65-F5344CB8AC3E}">
        <p14:creationId xmlns:p14="http://schemas.microsoft.com/office/powerpoint/2010/main" val="319308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64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01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21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mbria"/>
              <a:buNone/>
            </a:pPr>
            <a:endParaRPr/>
          </a:p>
        </p:txBody>
      </p:sp>
    </p:spTree>
    <p:extLst>
      <p:ext uri="{BB962C8B-B14F-4D97-AF65-F5344CB8AC3E}">
        <p14:creationId xmlns:p14="http://schemas.microsoft.com/office/powerpoint/2010/main" val="3769577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28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73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2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21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84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99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575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mbria"/>
              <a:buNone/>
            </a:pPr>
            <a:endParaRPr/>
          </a:p>
        </p:txBody>
      </p:sp>
    </p:spTree>
    <p:extLst>
      <p:ext uri="{BB962C8B-B14F-4D97-AF65-F5344CB8AC3E}">
        <p14:creationId xmlns:p14="http://schemas.microsoft.com/office/powerpoint/2010/main" val="2210340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3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12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925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18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685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3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3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671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p3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20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7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7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Bấm vào Home để quay về ô số trò chơi</a:t>
            </a:r>
            <a:endParaRPr/>
          </a:p>
        </p:txBody>
      </p:sp>
      <p:sp>
        <p:nvSpPr>
          <p:cNvPr id="265" name="Google Shape;265;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6239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92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41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30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1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14"/>
          <p:cNvSpPr txBox="1">
            <a:spLocks noGrp="1"/>
          </p:cNvSpPr>
          <p:nvPr>
            <p:ph type="ctrTitle"/>
          </p:nvPr>
        </p:nvSpPr>
        <p:spPr>
          <a:xfrm>
            <a:off x="950800" y="2203900"/>
            <a:ext cx="6747200" cy="26296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Clr>
                <a:srgbClr val="191919"/>
              </a:buClr>
              <a:buSzPts val="5200"/>
              <a:buFont typeface="Fira Sans Extra Condensed SemiBold"/>
              <a:buNone/>
              <a:defRPr sz="8000">
                <a:latin typeface="Cambria"/>
                <a:ea typeface="Cambria"/>
                <a:cs typeface="Cambria"/>
                <a:sym typeface="Cambria"/>
              </a:defRPr>
            </a:lvl1pPr>
            <a:lvl2pPr lvl="1"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89" name="Google Shape;89;p14"/>
          <p:cNvSpPr txBox="1">
            <a:spLocks noGrp="1"/>
          </p:cNvSpPr>
          <p:nvPr>
            <p:ph type="subTitle" idx="1"/>
          </p:nvPr>
        </p:nvSpPr>
        <p:spPr>
          <a:xfrm>
            <a:off x="950800" y="4666300"/>
            <a:ext cx="6038400" cy="63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Font typeface="Roboto"/>
              <a:buNone/>
              <a:defRPr>
                <a:latin typeface="Cambria"/>
                <a:ea typeface="Cambria"/>
                <a:cs typeface="Cambria"/>
                <a:sym typeface="Cambria"/>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960000" y="593367"/>
            <a:ext cx="10272000" cy="60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400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960000" y="2867800"/>
            <a:ext cx="6756800" cy="112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6667">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94" name="Google Shape;94;p16"/>
          <p:cNvSpPr txBox="1">
            <a:spLocks noGrp="1"/>
          </p:cNvSpPr>
          <p:nvPr>
            <p:ph type="title" idx="2"/>
          </p:nvPr>
        </p:nvSpPr>
        <p:spPr>
          <a:xfrm>
            <a:off x="960000" y="1783767"/>
            <a:ext cx="6756800" cy="112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sz="8000">
                <a:latin typeface="Cambria"/>
                <a:ea typeface="Cambria"/>
                <a:cs typeface="Cambria"/>
                <a:sym typeface="Cambria"/>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95" name="Google Shape;95;p16"/>
          <p:cNvSpPr txBox="1">
            <a:spLocks noGrp="1"/>
          </p:cNvSpPr>
          <p:nvPr>
            <p:ph type="subTitle" idx="1"/>
          </p:nvPr>
        </p:nvSpPr>
        <p:spPr>
          <a:xfrm>
            <a:off x="960000" y="3871433"/>
            <a:ext cx="6756800" cy="95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98" name="Google Shape;98;p17"/>
          <p:cNvSpPr txBox="1">
            <a:spLocks noGrp="1"/>
          </p:cNvSpPr>
          <p:nvPr>
            <p:ph type="body" idx="1"/>
          </p:nvPr>
        </p:nvSpPr>
        <p:spPr>
          <a:xfrm>
            <a:off x="960000" y="1621003"/>
            <a:ext cx="10272000" cy="4555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AutoNum type="arabicPeriod"/>
              <a:defRPr sz="1667">
                <a:solidFill>
                  <a:srgbClr val="434343"/>
                </a:solidFill>
                <a:latin typeface="Cambria"/>
                <a:ea typeface="Cambria"/>
                <a:cs typeface="Cambria"/>
                <a:sym typeface="Cambria"/>
              </a:defRPr>
            </a:lvl1pPr>
            <a:lvl2pPr marL="914400" lvl="1" indent="-3048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371600" lvl="2" indent="-3048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1828800" lvl="3" indent="-3048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2286000" lvl="4" indent="-3048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2743200" lvl="5" indent="-3048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3200400" lvl="6" indent="-3048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3657600" lvl="7" indent="-3048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4114800" lvl="8" indent="-304800" algn="l">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1" name="Google Shape;101;p18"/>
          <p:cNvSpPr txBox="1">
            <a:spLocks noGrp="1"/>
          </p:cNvSpPr>
          <p:nvPr>
            <p:ph type="title" idx="2"/>
          </p:nvPr>
        </p:nvSpPr>
        <p:spPr>
          <a:xfrm>
            <a:off x="2128933" y="2816263"/>
            <a:ext cx="3656800" cy="7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3333" b="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2" name="Google Shape;102;p18"/>
          <p:cNvSpPr txBox="1">
            <a:spLocks noGrp="1"/>
          </p:cNvSpPr>
          <p:nvPr>
            <p:ph type="title" idx="3"/>
          </p:nvPr>
        </p:nvSpPr>
        <p:spPr>
          <a:xfrm>
            <a:off x="6406329" y="2816263"/>
            <a:ext cx="3656800" cy="7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3333" b="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3" name="Google Shape;103;p18"/>
          <p:cNvSpPr txBox="1">
            <a:spLocks noGrp="1"/>
          </p:cNvSpPr>
          <p:nvPr>
            <p:ph type="subTitle" idx="1"/>
          </p:nvPr>
        </p:nvSpPr>
        <p:spPr>
          <a:xfrm>
            <a:off x="6564329" y="3466429"/>
            <a:ext cx="33408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67" b="0">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04" name="Google Shape;104;p18"/>
          <p:cNvSpPr txBox="1">
            <a:spLocks noGrp="1"/>
          </p:cNvSpPr>
          <p:nvPr>
            <p:ph type="subTitle" idx="4"/>
          </p:nvPr>
        </p:nvSpPr>
        <p:spPr>
          <a:xfrm>
            <a:off x="2287167" y="3466429"/>
            <a:ext cx="3340800" cy="13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67" b="0">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960000" y="2457667"/>
            <a:ext cx="5490400" cy="3488800"/>
          </a:xfrm>
          <a:prstGeom prst="rect">
            <a:avLst/>
          </a:prstGeom>
          <a:noFill/>
          <a:ln>
            <a:noFill/>
          </a:ln>
        </p:spPr>
        <p:txBody>
          <a:bodyPr spcFirstLastPara="1" wrap="square" lIns="91425" tIns="91425" rIns="91425" bIns="91425" anchor="ctr" anchorCtr="0">
            <a:noAutofit/>
          </a:bodyPr>
          <a:lstStyle>
            <a:lvl1pPr marL="457200" lvl="0" indent="-292100" algn="l">
              <a:lnSpc>
                <a:spcPct val="100000"/>
              </a:lnSpc>
              <a:spcBef>
                <a:spcPts val="0"/>
              </a:spcBef>
              <a:spcAft>
                <a:spcPts val="0"/>
              </a:spcAft>
              <a:buSzPts val="1000"/>
              <a:buChar char="●"/>
              <a:defRPr>
                <a:solidFill>
                  <a:srgbClr val="434343"/>
                </a:solidFill>
                <a:latin typeface="Cambria"/>
                <a:ea typeface="Cambria"/>
                <a:cs typeface="Cambria"/>
                <a:sym typeface="Cambria"/>
              </a:defRPr>
            </a:lvl1pPr>
            <a:lvl2pPr marL="914400" lvl="1" indent="-317500" algn="l">
              <a:lnSpc>
                <a:spcPct val="115000"/>
              </a:lnSpc>
              <a:spcBef>
                <a:spcPts val="0"/>
              </a:spcBef>
              <a:spcAft>
                <a:spcPts val="0"/>
              </a:spcAft>
              <a:buSzPts val="1400"/>
              <a:buChar char="○"/>
              <a:defRPr>
                <a:solidFill>
                  <a:srgbClr val="434343"/>
                </a:solidFill>
              </a:defRPr>
            </a:lvl2pPr>
            <a:lvl3pPr marL="1371600" lvl="2" indent="-317500" algn="l">
              <a:lnSpc>
                <a:spcPct val="115000"/>
              </a:lnSpc>
              <a:spcBef>
                <a:spcPts val="2133"/>
              </a:spcBef>
              <a:spcAft>
                <a:spcPts val="0"/>
              </a:spcAft>
              <a:buSzPts val="1400"/>
              <a:buChar char="■"/>
              <a:defRPr>
                <a:solidFill>
                  <a:srgbClr val="434343"/>
                </a:solidFill>
              </a:defRPr>
            </a:lvl3pPr>
            <a:lvl4pPr marL="1828800" lvl="3" indent="-317500" algn="l">
              <a:lnSpc>
                <a:spcPct val="115000"/>
              </a:lnSpc>
              <a:spcBef>
                <a:spcPts val="2133"/>
              </a:spcBef>
              <a:spcAft>
                <a:spcPts val="0"/>
              </a:spcAft>
              <a:buSzPts val="1400"/>
              <a:buChar char="●"/>
              <a:defRPr>
                <a:solidFill>
                  <a:srgbClr val="434343"/>
                </a:solidFill>
              </a:defRPr>
            </a:lvl4pPr>
            <a:lvl5pPr marL="2286000" lvl="4" indent="-317500" algn="l">
              <a:lnSpc>
                <a:spcPct val="115000"/>
              </a:lnSpc>
              <a:spcBef>
                <a:spcPts val="2133"/>
              </a:spcBef>
              <a:spcAft>
                <a:spcPts val="0"/>
              </a:spcAft>
              <a:buSzPts val="1400"/>
              <a:buChar char="○"/>
              <a:defRPr>
                <a:solidFill>
                  <a:srgbClr val="434343"/>
                </a:solidFill>
              </a:defRPr>
            </a:lvl5pPr>
            <a:lvl6pPr marL="2743200" lvl="5" indent="-317500" algn="l">
              <a:lnSpc>
                <a:spcPct val="115000"/>
              </a:lnSpc>
              <a:spcBef>
                <a:spcPts val="2133"/>
              </a:spcBef>
              <a:spcAft>
                <a:spcPts val="0"/>
              </a:spcAft>
              <a:buSzPts val="1400"/>
              <a:buChar char="■"/>
              <a:defRPr>
                <a:solidFill>
                  <a:srgbClr val="434343"/>
                </a:solidFill>
              </a:defRPr>
            </a:lvl6pPr>
            <a:lvl7pPr marL="3200400" lvl="6" indent="-317500" algn="l">
              <a:lnSpc>
                <a:spcPct val="115000"/>
              </a:lnSpc>
              <a:spcBef>
                <a:spcPts val="2133"/>
              </a:spcBef>
              <a:spcAft>
                <a:spcPts val="0"/>
              </a:spcAft>
              <a:buSzPts val="1400"/>
              <a:buChar char="●"/>
              <a:defRPr>
                <a:solidFill>
                  <a:srgbClr val="434343"/>
                </a:solidFill>
              </a:defRPr>
            </a:lvl7pPr>
            <a:lvl8pPr marL="3657600" lvl="7" indent="-317500" algn="l">
              <a:lnSpc>
                <a:spcPct val="115000"/>
              </a:lnSpc>
              <a:spcBef>
                <a:spcPts val="2133"/>
              </a:spcBef>
              <a:spcAft>
                <a:spcPts val="0"/>
              </a:spcAft>
              <a:buSzPts val="1400"/>
              <a:buChar char="○"/>
              <a:defRPr>
                <a:solidFill>
                  <a:srgbClr val="434343"/>
                </a:solidFill>
              </a:defRPr>
            </a:lvl8pPr>
            <a:lvl9pPr marL="4114800" lvl="8" indent="-317500" algn="l">
              <a:lnSpc>
                <a:spcPct val="115000"/>
              </a:lnSpc>
              <a:spcBef>
                <a:spcPts val="2133"/>
              </a:spcBef>
              <a:spcAft>
                <a:spcPts val="2133"/>
              </a:spcAft>
              <a:buSzPts val="1400"/>
              <a:buChar char="■"/>
              <a:defRPr>
                <a:solidFill>
                  <a:srgbClr val="434343"/>
                </a:solidFill>
              </a:defRPr>
            </a:lvl9pPr>
          </a:lstStyle>
          <a:p>
            <a:endParaRPr/>
          </a:p>
        </p:txBody>
      </p:sp>
      <p:sp>
        <p:nvSpPr>
          <p:cNvPr id="107" name="Google Shape;107;p19"/>
          <p:cNvSpPr txBox="1">
            <a:spLocks noGrp="1"/>
          </p:cNvSpPr>
          <p:nvPr>
            <p:ph type="title"/>
          </p:nvPr>
        </p:nvSpPr>
        <p:spPr>
          <a:xfrm>
            <a:off x="960000" y="1354333"/>
            <a:ext cx="57264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090600" y="1742800"/>
            <a:ext cx="6010800" cy="33724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a:ea typeface="Cambria"/>
                <a:cs typeface="Cambria"/>
                <a:sym typeface="Cambria"/>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960000" y="489897"/>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000">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1"/>
          <p:cNvSpPr txBox="1">
            <a:spLocks noGrp="1"/>
          </p:cNvSpPr>
          <p:nvPr>
            <p:ph type="subTitle" idx="1"/>
          </p:nvPr>
        </p:nvSpPr>
        <p:spPr>
          <a:xfrm>
            <a:off x="2988733" y="1798333"/>
            <a:ext cx="6214800" cy="224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960000" y="5149400"/>
            <a:ext cx="10272000" cy="76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atin typeface="Cambria"/>
                <a:ea typeface="Cambria"/>
                <a:cs typeface="Cambria"/>
                <a:sym typeface="Cambria"/>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1712000" y="1849733"/>
            <a:ext cx="8768000" cy="280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9866">
                <a:solidFill>
                  <a:srgbClr val="101122"/>
                </a:solidFill>
                <a:latin typeface="Cambria"/>
                <a:ea typeface="Cambria"/>
                <a:cs typeface="Cambria"/>
                <a:sym typeface="Cambria"/>
              </a:defRPr>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117" name="Google Shape;117;p23"/>
          <p:cNvSpPr txBox="1">
            <a:spLocks noGrp="1"/>
          </p:cNvSpPr>
          <p:nvPr>
            <p:ph type="subTitle" idx="1"/>
          </p:nvPr>
        </p:nvSpPr>
        <p:spPr>
          <a:xfrm>
            <a:off x="1712000" y="4345433"/>
            <a:ext cx="87680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533">
                <a:latin typeface="Cambria"/>
                <a:ea typeface="Cambria"/>
                <a:cs typeface="Cambria"/>
                <a:sym typeface="Cambria"/>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6"/>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6"/>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7"/>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32" name="Google Shape;132;p27"/>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7"/>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7"/>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8"/>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8"/>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81543" y="2937933"/>
            <a:ext cx="5181600" cy="90805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481543" y="1937810"/>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144" name="Google Shape;144;p29"/>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0" name="Google Shape;150;p30"/>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51" name="Google Shape;151;p30"/>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0"/>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31"/>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57" name="Google Shape;157;p31"/>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58" name="Google Shape;158;p31"/>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59" name="Google Shape;159;p31"/>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60" name="Google Shape;160;p31"/>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1"/>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1"/>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32"/>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2"/>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2"/>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04801" y="182034"/>
            <a:ext cx="2005543"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33"/>
          <p:cNvSpPr txBox="1">
            <a:spLocks noGrp="1"/>
          </p:cNvSpPr>
          <p:nvPr>
            <p:ph type="body" idx="1"/>
          </p:nvPr>
        </p:nvSpPr>
        <p:spPr>
          <a:xfrm>
            <a:off x="2383368" y="182034"/>
            <a:ext cx="3407833" cy="3902076"/>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71" name="Google Shape;171;p33"/>
          <p:cNvSpPr txBox="1">
            <a:spLocks noGrp="1"/>
          </p:cNvSpPr>
          <p:nvPr>
            <p:ph type="body" idx="2"/>
          </p:nvPr>
        </p:nvSpPr>
        <p:spPr>
          <a:xfrm>
            <a:off x="304801" y="956733"/>
            <a:ext cx="2005543" cy="3127376"/>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72" name="Google Shape;172;p33"/>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3"/>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3"/>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1194859" y="3200401"/>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4"/>
          <p:cNvSpPr>
            <a:spLocks noGrp="1"/>
          </p:cNvSpPr>
          <p:nvPr>
            <p:ph type="pic" idx="2"/>
          </p:nvPr>
        </p:nvSpPr>
        <p:spPr>
          <a:xfrm>
            <a:off x="1194859" y="408517"/>
            <a:ext cx="3657600" cy="2743200"/>
          </a:xfrm>
          <a:prstGeom prst="rect">
            <a:avLst/>
          </a:prstGeom>
          <a:noFill/>
          <a:ln>
            <a:noFill/>
          </a:ln>
        </p:spPr>
      </p:sp>
      <p:sp>
        <p:nvSpPr>
          <p:cNvPr id="178" name="Google Shape;178;p34"/>
          <p:cNvSpPr txBox="1">
            <a:spLocks noGrp="1"/>
          </p:cNvSpPr>
          <p:nvPr>
            <p:ph type="body" idx="1"/>
          </p:nvPr>
        </p:nvSpPr>
        <p:spPr>
          <a:xfrm>
            <a:off x="1194859" y="3578226"/>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79" name="Google Shape;179;p34"/>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4"/>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4"/>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5"/>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35"/>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5"/>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5"/>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rot="5400000">
            <a:off x="3154892" y="1447802"/>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6"/>
          <p:cNvSpPr txBox="1">
            <a:spLocks noGrp="1"/>
          </p:cNvSpPr>
          <p:nvPr>
            <p:ph type="body" idx="1"/>
          </p:nvPr>
        </p:nvSpPr>
        <p:spPr>
          <a:xfrm rot="5400000">
            <a:off x="360892" y="127001"/>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36"/>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6"/>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6"/>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mbria"/>
                <a:ea typeface="Cambria"/>
                <a:cs typeface="Cambria"/>
                <a:sym typeface="Cambria"/>
              </a:defRPr>
            </a:lvl1pPr>
            <a:lvl2pPr marL="0" marR="0" lvl="1" indent="0" algn="r" rtl="0">
              <a:spcBef>
                <a:spcPts val="0"/>
              </a:spcBef>
              <a:buNone/>
              <a:defRPr sz="1200" b="0" i="0" u="none" strike="noStrike" cap="none">
                <a:solidFill>
                  <a:srgbClr val="888888"/>
                </a:solidFill>
                <a:latin typeface="Cambria"/>
                <a:ea typeface="Cambria"/>
                <a:cs typeface="Cambria"/>
                <a:sym typeface="Cambria"/>
              </a:defRPr>
            </a:lvl2pPr>
            <a:lvl3pPr marL="0" marR="0" lvl="2" indent="0" algn="r" rtl="0">
              <a:spcBef>
                <a:spcPts val="0"/>
              </a:spcBef>
              <a:buNone/>
              <a:defRPr sz="1200" b="0" i="0" u="none" strike="noStrike" cap="none">
                <a:solidFill>
                  <a:srgbClr val="888888"/>
                </a:solidFill>
                <a:latin typeface="Cambria"/>
                <a:ea typeface="Cambria"/>
                <a:cs typeface="Cambria"/>
                <a:sym typeface="Cambria"/>
              </a:defRPr>
            </a:lvl3pPr>
            <a:lvl4pPr marL="0" marR="0" lvl="3" indent="0" algn="r" rtl="0">
              <a:spcBef>
                <a:spcPts val="0"/>
              </a:spcBef>
              <a:buNone/>
              <a:defRPr sz="1200" b="0" i="0" u="none" strike="noStrike" cap="none">
                <a:solidFill>
                  <a:srgbClr val="888888"/>
                </a:solidFill>
                <a:latin typeface="Cambria"/>
                <a:ea typeface="Cambria"/>
                <a:cs typeface="Cambria"/>
                <a:sym typeface="Cambria"/>
              </a:defRPr>
            </a:lvl4pPr>
            <a:lvl5pPr marL="0" marR="0" lvl="4" indent="0" algn="r" rtl="0">
              <a:spcBef>
                <a:spcPts val="0"/>
              </a:spcBef>
              <a:buNone/>
              <a:defRPr sz="1200" b="0" i="0" u="none" strike="noStrike" cap="none">
                <a:solidFill>
                  <a:srgbClr val="888888"/>
                </a:solidFill>
                <a:latin typeface="Cambria"/>
                <a:ea typeface="Cambria"/>
                <a:cs typeface="Cambria"/>
                <a:sym typeface="Cambria"/>
              </a:defRPr>
            </a:lvl5pPr>
            <a:lvl6pPr marL="0" marR="0" lvl="5" indent="0" algn="r" rtl="0">
              <a:spcBef>
                <a:spcPts val="0"/>
              </a:spcBef>
              <a:buNone/>
              <a:defRPr sz="1200" b="0" i="0" u="none" strike="noStrike" cap="none">
                <a:solidFill>
                  <a:srgbClr val="888888"/>
                </a:solidFill>
                <a:latin typeface="Cambria"/>
                <a:ea typeface="Cambria"/>
                <a:cs typeface="Cambria"/>
                <a:sym typeface="Cambria"/>
              </a:defRPr>
            </a:lvl6pPr>
            <a:lvl7pPr marL="0" marR="0" lvl="6" indent="0" algn="r" rtl="0">
              <a:spcBef>
                <a:spcPts val="0"/>
              </a:spcBef>
              <a:buNone/>
              <a:defRPr sz="1200" b="0" i="0" u="none" strike="noStrike" cap="none">
                <a:solidFill>
                  <a:srgbClr val="888888"/>
                </a:solidFill>
                <a:latin typeface="Cambria"/>
                <a:ea typeface="Cambria"/>
                <a:cs typeface="Cambria"/>
                <a:sym typeface="Cambria"/>
              </a:defRPr>
            </a:lvl7pPr>
            <a:lvl8pPr marL="0" marR="0" lvl="7" indent="0" algn="r" rtl="0">
              <a:spcBef>
                <a:spcPts val="0"/>
              </a:spcBef>
              <a:buNone/>
              <a:defRPr sz="1200" b="0" i="0" u="none" strike="noStrike" cap="none">
                <a:solidFill>
                  <a:srgbClr val="888888"/>
                </a:solidFill>
                <a:latin typeface="Cambria"/>
                <a:ea typeface="Cambria"/>
                <a:cs typeface="Cambria"/>
                <a:sym typeface="Cambria"/>
              </a:defRPr>
            </a:lvl8pPr>
            <a:lvl9pPr marL="0" marR="0" lvl="8" indent="0" algn="r" rtl="0">
              <a:spcBef>
                <a:spcPts val="0"/>
              </a:spcBef>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86" name="Google Shape;86;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867" b="0" i="0" u="none" strike="noStrike" cap="none">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2" name="Google Shape;122;p25"/>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gif"/><Relationship Id="rId7" Type="http://schemas.openxmlformats.org/officeDocument/2006/relationships/slide" Target="slide5.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7.xml"/><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21.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gif"/><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21.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3.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7" descr="n14 zalo Nguyen Doan Thao Trang"/>
          <p:cNvPicPr preferRelativeResize="0"/>
          <p:nvPr/>
        </p:nvPicPr>
        <p:blipFill rotWithShape="1">
          <a:blip r:embed="rId3">
            <a:alphaModFix/>
          </a:blip>
          <a:srcRect l="152" t="4071" r="1246" b="11597"/>
          <a:stretch/>
        </p:blipFill>
        <p:spPr>
          <a:xfrm>
            <a:off x="-76200" y="0"/>
            <a:ext cx="12268200" cy="6858000"/>
          </a:xfrm>
          <a:custGeom>
            <a:avLst/>
            <a:gdLst/>
            <a:ahLst/>
            <a:cxnLst/>
            <a:rect l="l" t="t" r="r" b="b"/>
            <a:pathLst>
              <a:path w="12268200" h="6844145" extrusionOk="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
        <p:nvSpPr>
          <p:cNvPr id="2" name="Rectangle 1"/>
          <p:cNvSpPr/>
          <p:nvPr/>
        </p:nvSpPr>
        <p:spPr>
          <a:xfrm>
            <a:off x="672029" y="5310130"/>
            <a:ext cx="4902506" cy="104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Giáo</a:t>
            </a:r>
            <a:r>
              <a:rPr lang="en-US" sz="1600" dirty="0" smtClean="0"/>
              <a:t> </a:t>
            </a:r>
            <a:r>
              <a:rPr lang="en-US" sz="1600" dirty="0" err="1" smtClean="0"/>
              <a:t>viên</a:t>
            </a:r>
            <a:r>
              <a:rPr lang="en-US" sz="1600" dirty="0" smtClean="0"/>
              <a:t> </a:t>
            </a:r>
            <a:r>
              <a:rPr lang="en-US" sz="1600" dirty="0" err="1" smtClean="0"/>
              <a:t>soạn</a:t>
            </a:r>
            <a:r>
              <a:rPr lang="en-US" sz="1600" dirty="0" smtClean="0"/>
              <a:t>: </a:t>
            </a:r>
            <a:r>
              <a:rPr lang="en-US" sz="1600" dirty="0" err="1" smtClean="0"/>
              <a:t>Nguyễn</a:t>
            </a:r>
            <a:r>
              <a:rPr lang="en-US" sz="1600" dirty="0" smtClean="0"/>
              <a:t> </a:t>
            </a:r>
            <a:r>
              <a:rPr lang="en-US" sz="1600" dirty="0" err="1" smtClean="0"/>
              <a:t>Thị</a:t>
            </a:r>
            <a:r>
              <a:rPr lang="en-US" sz="1600" dirty="0" smtClean="0"/>
              <a:t> </a:t>
            </a:r>
            <a:r>
              <a:rPr lang="en-US" sz="1600" dirty="0" err="1" smtClean="0"/>
              <a:t>Phương</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6" descr="n14 zalo Nguyen Doan Thao Trang"/>
          <p:cNvPicPr preferRelativeResize="0"/>
          <p:nvPr/>
        </p:nvPicPr>
        <p:blipFill rotWithShape="1">
          <a:blip r:embed="rId3">
            <a:alphaModFix/>
          </a:blip>
          <a:srcRect/>
          <a:stretch/>
        </p:blipFill>
        <p:spPr>
          <a:xfrm>
            <a:off x="122062" y="471257"/>
            <a:ext cx="12192000" cy="1387557"/>
          </a:xfrm>
          <a:prstGeom prst="rect">
            <a:avLst/>
          </a:prstGeom>
          <a:noFill/>
          <a:ln>
            <a:noFill/>
          </a:ln>
        </p:spPr>
      </p:pic>
      <p:sp>
        <p:nvSpPr>
          <p:cNvPr id="389" name="Google Shape;389;p46" descr="n14 zalo Nguyen Doan Thao Trang"/>
          <p:cNvSpPr/>
          <p:nvPr/>
        </p:nvSpPr>
        <p:spPr>
          <a:xfrm>
            <a:off x="1555547" y="270650"/>
            <a:ext cx="10288791" cy="1032719"/>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just" rtl="0">
              <a:lnSpc>
                <a:spcPct val="115000"/>
              </a:lnSpc>
              <a:spcBef>
                <a:spcPts val="0"/>
              </a:spcBef>
              <a:spcAft>
                <a:spcPts val="0"/>
              </a:spcAft>
              <a:buNone/>
            </a:pPr>
            <a:r>
              <a:rPr lang="en-US" sz="3200" b="1">
                <a:solidFill>
                  <a:srgbClr val="2B2B2C"/>
                </a:solidFill>
                <a:latin typeface="Cambria"/>
                <a:ea typeface="Cambria"/>
                <a:cs typeface="Cambria"/>
                <a:sym typeface="Cambria"/>
              </a:rPr>
              <a:t>7.</a:t>
            </a:r>
            <a:r>
              <a:rPr lang="en-US" sz="32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theo phương trình x = 5cos(ωt + 0,5π) (cm). Pha ban đầu của dao động là </a:t>
            </a:r>
            <a:r>
              <a:rPr lang="en-US" sz="1800">
                <a:solidFill>
                  <a:schemeClr val="lt1"/>
                </a:solidFill>
                <a:latin typeface="Cambria"/>
                <a:ea typeface="Cambria"/>
                <a:cs typeface="Cambria"/>
                <a:sym typeface="Cambria"/>
              </a:rPr>
              <a:t>:</a:t>
            </a:r>
            <a:endParaRPr sz="1800">
              <a:solidFill>
                <a:srgbClr val="2B2B2C"/>
              </a:solidFill>
              <a:latin typeface="Quattrocento Sans"/>
              <a:ea typeface="Quattrocento Sans"/>
              <a:cs typeface="Quattrocento Sans"/>
              <a:sym typeface="Quattrocento Sans"/>
            </a:endParaRPr>
          </a:p>
        </p:txBody>
      </p:sp>
      <p:grpSp>
        <p:nvGrpSpPr>
          <p:cNvPr id="390" name="Google Shape;390;p46" descr="n14 zalo Nguyen Doan Thao Trang"/>
          <p:cNvGrpSpPr/>
          <p:nvPr/>
        </p:nvGrpSpPr>
        <p:grpSpPr>
          <a:xfrm>
            <a:off x="1190904" y="1831798"/>
            <a:ext cx="2080182" cy="1761279"/>
            <a:chOff x="914" y="1471"/>
            <a:chExt cx="1195" cy="1144"/>
          </a:xfrm>
        </p:grpSpPr>
        <p:sp>
          <p:nvSpPr>
            <p:cNvPr id="391" name="Google Shape;391;p46"/>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92" name="Google Shape;392;p46"/>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393" name="Google Shape;393;p46" descr="n14 zalo Nguyen Doan Thao Trang"/>
          <p:cNvGrpSpPr/>
          <p:nvPr/>
        </p:nvGrpSpPr>
        <p:grpSpPr>
          <a:xfrm>
            <a:off x="3766906" y="1831798"/>
            <a:ext cx="2080182" cy="1761279"/>
            <a:chOff x="914" y="1471"/>
            <a:chExt cx="1195" cy="1144"/>
          </a:xfrm>
        </p:grpSpPr>
        <p:sp>
          <p:nvSpPr>
            <p:cNvPr id="394" name="Google Shape;394;p46"/>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95" name="Google Shape;395;p46"/>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396" name="Google Shape;396;p46" descr="n14 zalo Nguyen Doan Thao Trang"/>
          <p:cNvGrpSpPr/>
          <p:nvPr/>
        </p:nvGrpSpPr>
        <p:grpSpPr>
          <a:xfrm>
            <a:off x="6342908" y="1831798"/>
            <a:ext cx="2080182" cy="1761279"/>
            <a:chOff x="914" y="1471"/>
            <a:chExt cx="1195" cy="1144"/>
          </a:xfrm>
        </p:grpSpPr>
        <p:sp>
          <p:nvSpPr>
            <p:cNvPr id="397" name="Google Shape;397;p46"/>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98" name="Google Shape;398;p46"/>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399" name="Google Shape;399;p46" descr="n14 zalo Nguyen Doan Thao Trang"/>
          <p:cNvGrpSpPr/>
          <p:nvPr/>
        </p:nvGrpSpPr>
        <p:grpSpPr>
          <a:xfrm>
            <a:off x="8918911" y="1831798"/>
            <a:ext cx="2080182" cy="1761279"/>
            <a:chOff x="914" y="1471"/>
            <a:chExt cx="1195" cy="1144"/>
          </a:xfrm>
        </p:grpSpPr>
        <p:sp>
          <p:nvSpPr>
            <p:cNvPr id="400" name="Google Shape;400;p46"/>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01" name="Google Shape;401;p46"/>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402" name="Google Shape;402;p46" descr="n14 zalo Nguyen Doan Thao Trang"/>
          <p:cNvSpPr/>
          <p:nvPr/>
        </p:nvSpPr>
        <p:spPr>
          <a:xfrm>
            <a:off x="1314931"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0.5 π</a:t>
            </a:r>
            <a:endParaRPr sz="1800">
              <a:solidFill>
                <a:srgbClr val="2B2B2C"/>
              </a:solidFill>
              <a:latin typeface="Quattrocento Sans"/>
              <a:ea typeface="Quattrocento Sans"/>
              <a:cs typeface="Quattrocento Sans"/>
              <a:sym typeface="Quattrocento Sans"/>
            </a:endParaRPr>
          </a:p>
        </p:txBody>
      </p:sp>
      <p:sp>
        <p:nvSpPr>
          <p:cNvPr id="403" name="Google Shape;403;p46" descr="n14 zalo Nguyen Doan Thao Trang"/>
          <p:cNvSpPr/>
          <p:nvPr/>
        </p:nvSpPr>
        <p:spPr>
          <a:xfrm>
            <a:off x="3890933"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0.25π</a:t>
            </a:r>
            <a:endParaRPr sz="1800">
              <a:solidFill>
                <a:srgbClr val="2B2B2C"/>
              </a:solidFill>
              <a:latin typeface="Quattrocento Sans"/>
              <a:ea typeface="Quattrocento Sans"/>
              <a:cs typeface="Quattrocento Sans"/>
              <a:sym typeface="Quattrocento Sans"/>
            </a:endParaRPr>
          </a:p>
        </p:txBody>
      </p:sp>
      <p:sp>
        <p:nvSpPr>
          <p:cNvPr id="404" name="Google Shape;404;p46" descr="n14 zalo Nguyen Doan Thao Trang"/>
          <p:cNvSpPr/>
          <p:nvPr/>
        </p:nvSpPr>
        <p:spPr>
          <a:xfrm>
            <a:off x="6466935"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1.5π</a:t>
            </a:r>
            <a:endParaRPr sz="1800">
              <a:solidFill>
                <a:srgbClr val="2B2B2C"/>
              </a:solidFill>
              <a:latin typeface="Quattrocento Sans"/>
              <a:ea typeface="Quattrocento Sans"/>
              <a:cs typeface="Quattrocento Sans"/>
              <a:sym typeface="Quattrocento Sans"/>
            </a:endParaRPr>
          </a:p>
        </p:txBody>
      </p:sp>
      <p:sp>
        <p:nvSpPr>
          <p:cNvPr id="405" name="Google Shape;405;p46" descr="n14 zalo Nguyen Doan Thao Trang"/>
          <p:cNvSpPr/>
          <p:nvPr/>
        </p:nvSpPr>
        <p:spPr>
          <a:xfrm>
            <a:off x="8942921" y="3507757"/>
            <a:ext cx="1956156" cy="63171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id="406" name="Google Shape;406;p46"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407" name="Google Shape;407;p46"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fade">
                                      <p:cBhvr>
                                        <p:cTn id="11" dur="500"/>
                                        <p:tgtEl>
                                          <p:spTgt spid="390"/>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02"/>
                                        </p:tgtEl>
                                        <p:attrNameLst>
                                          <p:attrName>style.visibility</p:attrName>
                                        </p:attrNameLst>
                                      </p:cBhvr>
                                      <p:to>
                                        <p:strVal val="visible"/>
                                      </p:to>
                                    </p:set>
                                    <p:anim calcmode="lin" valueType="num">
                                      <p:cBhvr additive="base">
                                        <p:cTn id="15" dur="500"/>
                                        <p:tgtEl>
                                          <p:spTgt spid="402"/>
                                        </p:tgtEl>
                                        <p:attrNameLst>
                                          <p:attrName>ppt_w</p:attrName>
                                        </p:attrNameLst>
                                      </p:cBhvr>
                                      <p:tavLst>
                                        <p:tav tm="0">
                                          <p:val>
                                            <p:strVal val="0"/>
                                          </p:val>
                                        </p:tav>
                                        <p:tav tm="100000">
                                          <p:val>
                                            <p:strVal val="#ppt_w"/>
                                          </p:val>
                                        </p:tav>
                                      </p:tavLst>
                                    </p:anim>
                                    <p:anim calcmode="lin" valueType="num">
                                      <p:cBhvr additive="base">
                                        <p:cTn id="16" dur="500"/>
                                        <p:tgtEl>
                                          <p:spTgt spid="402"/>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93"/>
                                        </p:tgtEl>
                                        <p:attrNameLst>
                                          <p:attrName>style.visibility</p:attrName>
                                        </p:attrNameLst>
                                      </p:cBhvr>
                                      <p:to>
                                        <p:strVal val="visible"/>
                                      </p:to>
                                    </p:set>
                                    <p:animEffect transition="in" filter="fade">
                                      <p:cBhvr>
                                        <p:cTn id="20" dur="500"/>
                                        <p:tgtEl>
                                          <p:spTgt spid="393"/>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403"/>
                                        </p:tgtEl>
                                        <p:attrNameLst>
                                          <p:attrName>style.visibility</p:attrName>
                                        </p:attrNameLst>
                                      </p:cBhvr>
                                      <p:to>
                                        <p:strVal val="visible"/>
                                      </p:to>
                                    </p:set>
                                    <p:anim calcmode="lin" valueType="num">
                                      <p:cBhvr additive="base">
                                        <p:cTn id="24" dur="500"/>
                                        <p:tgtEl>
                                          <p:spTgt spid="403"/>
                                        </p:tgtEl>
                                        <p:attrNameLst>
                                          <p:attrName>ppt_w</p:attrName>
                                        </p:attrNameLst>
                                      </p:cBhvr>
                                      <p:tavLst>
                                        <p:tav tm="0">
                                          <p:val>
                                            <p:strVal val="0"/>
                                          </p:val>
                                        </p:tav>
                                        <p:tav tm="100000">
                                          <p:val>
                                            <p:strVal val="#ppt_w"/>
                                          </p:val>
                                        </p:tav>
                                      </p:tavLst>
                                    </p:anim>
                                    <p:anim calcmode="lin" valueType="num">
                                      <p:cBhvr additive="base">
                                        <p:cTn id="25" dur="500"/>
                                        <p:tgtEl>
                                          <p:spTgt spid="403"/>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96"/>
                                        </p:tgtEl>
                                        <p:attrNameLst>
                                          <p:attrName>style.visibility</p:attrName>
                                        </p:attrNameLst>
                                      </p:cBhvr>
                                      <p:to>
                                        <p:strVal val="visible"/>
                                      </p:to>
                                    </p:set>
                                    <p:animEffect transition="in" filter="fade">
                                      <p:cBhvr>
                                        <p:cTn id="29" dur="500"/>
                                        <p:tgtEl>
                                          <p:spTgt spid="39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04"/>
                                        </p:tgtEl>
                                        <p:attrNameLst>
                                          <p:attrName>style.visibility</p:attrName>
                                        </p:attrNameLst>
                                      </p:cBhvr>
                                      <p:to>
                                        <p:strVal val="visible"/>
                                      </p:to>
                                    </p:set>
                                    <p:anim calcmode="lin" valueType="num">
                                      <p:cBhvr additive="base">
                                        <p:cTn id="33" dur="500"/>
                                        <p:tgtEl>
                                          <p:spTgt spid="404"/>
                                        </p:tgtEl>
                                        <p:attrNameLst>
                                          <p:attrName>ppt_w</p:attrName>
                                        </p:attrNameLst>
                                      </p:cBhvr>
                                      <p:tavLst>
                                        <p:tav tm="0">
                                          <p:val>
                                            <p:strVal val="0"/>
                                          </p:val>
                                        </p:tav>
                                        <p:tav tm="100000">
                                          <p:val>
                                            <p:strVal val="#ppt_w"/>
                                          </p:val>
                                        </p:tav>
                                      </p:tavLst>
                                    </p:anim>
                                    <p:anim calcmode="lin" valueType="num">
                                      <p:cBhvr additive="base">
                                        <p:cTn id="34" dur="500"/>
                                        <p:tgtEl>
                                          <p:spTgt spid="404"/>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99"/>
                                        </p:tgtEl>
                                        <p:attrNameLst>
                                          <p:attrName>style.visibility</p:attrName>
                                        </p:attrNameLst>
                                      </p:cBhvr>
                                      <p:to>
                                        <p:strVal val="visible"/>
                                      </p:to>
                                    </p:set>
                                    <p:animEffect transition="in" filter="fade">
                                      <p:cBhvr>
                                        <p:cTn id="38" dur="500"/>
                                        <p:tgtEl>
                                          <p:spTgt spid="399"/>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05"/>
                                        </p:tgtEl>
                                        <p:attrNameLst>
                                          <p:attrName>style.visibility</p:attrName>
                                        </p:attrNameLst>
                                      </p:cBhvr>
                                      <p:to>
                                        <p:strVal val="visible"/>
                                      </p:to>
                                    </p:set>
                                    <p:anim calcmode="lin" valueType="num">
                                      <p:cBhvr additive="base">
                                        <p:cTn id="42" dur="500"/>
                                        <p:tgtEl>
                                          <p:spTgt spid="405"/>
                                        </p:tgtEl>
                                        <p:attrNameLst>
                                          <p:attrName>ppt_w</p:attrName>
                                        </p:attrNameLst>
                                      </p:cBhvr>
                                      <p:tavLst>
                                        <p:tav tm="0">
                                          <p:val>
                                            <p:strVal val="0"/>
                                          </p:val>
                                        </p:tav>
                                        <p:tav tm="100000">
                                          <p:val>
                                            <p:strVal val="#ppt_w"/>
                                          </p:val>
                                        </p:tav>
                                      </p:tavLst>
                                    </p:anim>
                                    <p:anim calcmode="lin" valueType="num">
                                      <p:cBhvr additive="base">
                                        <p:cTn id="43" dur="500"/>
                                        <p:tgtEl>
                                          <p:spTgt spid="4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47" descr="n14 zalo Nguyen Doan Thao Trang"/>
          <p:cNvPicPr preferRelativeResize="0"/>
          <p:nvPr/>
        </p:nvPicPr>
        <p:blipFill rotWithShape="1">
          <a:blip r:embed="rId3">
            <a:alphaModFix/>
          </a:blip>
          <a:srcRect/>
          <a:stretch/>
        </p:blipFill>
        <p:spPr>
          <a:xfrm>
            <a:off x="-2226" y="736235"/>
            <a:ext cx="12192000" cy="1387557"/>
          </a:xfrm>
          <a:prstGeom prst="rect">
            <a:avLst/>
          </a:prstGeom>
          <a:noFill/>
          <a:ln>
            <a:noFill/>
          </a:ln>
        </p:spPr>
      </p:pic>
      <p:sp>
        <p:nvSpPr>
          <p:cNvPr id="413" name="Google Shape;413;p47" descr="n14 zalo Nguyen Doan Thao Trang"/>
          <p:cNvSpPr/>
          <p:nvPr/>
        </p:nvSpPr>
        <p:spPr>
          <a:xfrm>
            <a:off x="1555547" y="89229"/>
            <a:ext cx="9278175" cy="1508105"/>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600" b="1">
                <a:solidFill>
                  <a:srgbClr val="2B2B2C"/>
                </a:solidFill>
                <a:latin typeface="Cambria"/>
                <a:ea typeface="Cambria"/>
                <a:cs typeface="Cambria"/>
                <a:sym typeface="Cambria"/>
              </a:rPr>
              <a:t>8.</a:t>
            </a:r>
            <a:r>
              <a:rPr lang="en-US" sz="2600">
                <a:solidFill>
                  <a:srgbClr val="2B2B2C"/>
                </a:solidFill>
                <a:latin typeface="Cambria"/>
                <a:ea typeface="Cambria"/>
                <a:cs typeface="Cambria"/>
                <a:sym typeface="Cambria"/>
              </a:rPr>
              <a:t> </a:t>
            </a:r>
            <a:r>
              <a:rPr lang="en-US" sz="2600">
                <a:solidFill>
                  <a:schemeClr val="dk1"/>
                </a:solidFill>
                <a:latin typeface="Cambria"/>
                <a:ea typeface="Cambria"/>
                <a:cs typeface="Cambria"/>
                <a:sym typeface="Cambria"/>
              </a:rPr>
              <a:t>Cho hai dao động cùng phương, có phương trình lần lượt là: </a:t>
            </a:r>
            <a:endParaRPr/>
          </a:p>
          <a:p>
            <a:pPr marL="0" marR="0" lvl="0" indent="0" algn="l" rtl="0">
              <a:spcBef>
                <a:spcPts val="1200"/>
              </a:spcBef>
              <a:spcAft>
                <a:spcPts val="0"/>
              </a:spcAft>
              <a:buNone/>
            </a:pPr>
            <a:r>
              <a:rPr lang="en-US" sz="2600">
                <a:solidFill>
                  <a:schemeClr val="dk1"/>
                </a:solidFill>
                <a:latin typeface="Cambria"/>
                <a:ea typeface="Cambria"/>
                <a:cs typeface="Cambria"/>
                <a:sym typeface="Cambria"/>
              </a:rPr>
              <a:t>x</a:t>
            </a:r>
            <a:r>
              <a:rPr lang="en-US" sz="2600" baseline="-25000">
                <a:solidFill>
                  <a:schemeClr val="dk1"/>
                </a:solidFill>
                <a:latin typeface="Cambria"/>
                <a:ea typeface="Cambria"/>
                <a:cs typeface="Cambria"/>
                <a:sym typeface="Cambria"/>
              </a:rPr>
              <a:t>1</a:t>
            </a:r>
            <a:r>
              <a:rPr lang="en-US" sz="2600">
                <a:solidFill>
                  <a:schemeClr val="dk1"/>
                </a:solidFill>
                <a:latin typeface="Cambria"/>
                <a:ea typeface="Cambria"/>
                <a:cs typeface="Cambria"/>
                <a:sym typeface="Cambria"/>
              </a:rPr>
              <a:t> = 10cos(100πt − 0,5π) (cm), x</a:t>
            </a:r>
            <a:r>
              <a:rPr lang="en-US" sz="2600" baseline="-25000">
                <a:solidFill>
                  <a:schemeClr val="dk1"/>
                </a:solidFill>
                <a:latin typeface="Cambria"/>
                <a:ea typeface="Cambria"/>
                <a:cs typeface="Cambria"/>
                <a:sym typeface="Cambria"/>
              </a:rPr>
              <a:t>2</a:t>
            </a:r>
            <a:r>
              <a:rPr lang="en-US" sz="2600">
                <a:solidFill>
                  <a:schemeClr val="dk1"/>
                </a:solidFill>
                <a:latin typeface="Cambria"/>
                <a:ea typeface="Cambria"/>
                <a:cs typeface="Cambria"/>
                <a:sym typeface="Cambria"/>
              </a:rPr>
              <a:t> = 10cos(100πt + 0,5π) (cm). </a:t>
            </a:r>
            <a:endParaRPr/>
          </a:p>
          <a:p>
            <a:pPr marL="0" marR="0" lvl="0" indent="0" algn="l" rtl="0">
              <a:spcBef>
                <a:spcPts val="1200"/>
              </a:spcBef>
              <a:spcAft>
                <a:spcPts val="0"/>
              </a:spcAft>
              <a:buNone/>
            </a:pPr>
            <a:r>
              <a:rPr lang="en-US" sz="2600">
                <a:solidFill>
                  <a:schemeClr val="dk1"/>
                </a:solidFill>
                <a:latin typeface="Cambria"/>
                <a:ea typeface="Cambria"/>
                <a:cs typeface="Cambria"/>
                <a:sym typeface="Cambria"/>
              </a:rPr>
              <a:t>Độ lệch pha của hai dao động có độ lớn là: </a:t>
            </a:r>
            <a:endParaRPr sz="2600">
              <a:solidFill>
                <a:schemeClr val="dk1"/>
              </a:solidFill>
              <a:latin typeface="Quattrocento Sans"/>
              <a:ea typeface="Quattrocento Sans"/>
              <a:cs typeface="Quattrocento Sans"/>
              <a:sym typeface="Quattrocento Sans"/>
            </a:endParaRPr>
          </a:p>
        </p:txBody>
      </p:sp>
      <p:grpSp>
        <p:nvGrpSpPr>
          <p:cNvPr id="414" name="Google Shape;414;p47" descr="n14 zalo Nguyen Doan Thao Trang"/>
          <p:cNvGrpSpPr/>
          <p:nvPr/>
        </p:nvGrpSpPr>
        <p:grpSpPr>
          <a:xfrm>
            <a:off x="1190904" y="1831798"/>
            <a:ext cx="2080182" cy="1761279"/>
            <a:chOff x="914" y="1471"/>
            <a:chExt cx="1195" cy="1144"/>
          </a:xfrm>
        </p:grpSpPr>
        <p:sp>
          <p:nvSpPr>
            <p:cNvPr id="415" name="Google Shape;415;p47"/>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16" name="Google Shape;416;p47"/>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417" name="Google Shape;417;p47" descr="n14 zalo Nguyen Doan Thao Trang"/>
          <p:cNvGrpSpPr/>
          <p:nvPr/>
        </p:nvGrpSpPr>
        <p:grpSpPr>
          <a:xfrm>
            <a:off x="3766906" y="1831798"/>
            <a:ext cx="2080182" cy="1761279"/>
            <a:chOff x="914" y="1471"/>
            <a:chExt cx="1195" cy="1144"/>
          </a:xfrm>
        </p:grpSpPr>
        <p:sp>
          <p:nvSpPr>
            <p:cNvPr id="418" name="Google Shape;418;p47"/>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19" name="Google Shape;419;p47"/>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420" name="Google Shape;420;p47" descr="n14 zalo Nguyen Doan Thao Trang"/>
          <p:cNvGrpSpPr/>
          <p:nvPr/>
        </p:nvGrpSpPr>
        <p:grpSpPr>
          <a:xfrm>
            <a:off x="6342908" y="1831798"/>
            <a:ext cx="2080182" cy="1761279"/>
            <a:chOff x="914" y="1471"/>
            <a:chExt cx="1195" cy="1144"/>
          </a:xfrm>
        </p:grpSpPr>
        <p:sp>
          <p:nvSpPr>
            <p:cNvPr id="421" name="Google Shape;421;p47"/>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22" name="Google Shape;422;p47"/>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423" name="Google Shape;423;p47" descr="n14 zalo Nguyen Doan Thao Trang"/>
          <p:cNvGrpSpPr/>
          <p:nvPr/>
        </p:nvGrpSpPr>
        <p:grpSpPr>
          <a:xfrm>
            <a:off x="8918911" y="1831798"/>
            <a:ext cx="2080182" cy="1761279"/>
            <a:chOff x="914" y="1471"/>
            <a:chExt cx="1195" cy="1144"/>
          </a:xfrm>
        </p:grpSpPr>
        <p:sp>
          <p:nvSpPr>
            <p:cNvPr id="424" name="Google Shape;424;p47"/>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25" name="Google Shape;425;p47"/>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426" name="Google Shape;426;p47" descr="n14 zalo Nguyen Doan Thao Trang"/>
          <p:cNvSpPr/>
          <p:nvPr/>
        </p:nvSpPr>
        <p:spPr>
          <a:xfrm>
            <a:off x="1314931"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2π</a:t>
            </a:r>
            <a:endParaRPr sz="1800">
              <a:solidFill>
                <a:srgbClr val="2B2B2C"/>
              </a:solidFill>
              <a:latin typeface="Quattrocento Sans"/>
              <a:ea typeface="Quattrocento Sans"/>
              <a:cs typeface="Quattrocento Sans"/>
              <a:sym typeface="Quattrocento Sans"/>
            </a:endParaRPr>
          </a:p>
        </p:txBody>
      </p:sp>
      <p:sp>
        <p:nvSpPr>
          <p:cNvPr id="427" name="Google Shape;427;p47" descr="n14 zalo Nguyen Doan Thao Trang"/>
          <p:cNvSpPr/>
          <p:nvPr/>
        </p:nvSpPr>
        <p:spPr>
          <a:xfrm>
            <a:off x="4564127" y="3533770"/>
            <a:ext cx="1832128" cy="61260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3200">
                <a:solidFill>
                  <a:srgbClr val="2B2B2C"/>
                </a:solidFill>
                <a:latin typeface="Cambria"/>
                <a:ea typeface="Cambria"/>
                <a:cs typeface="Cambria"/>
                <a:sym typeface="Cambria"/>
              </a:rPr>
              <a:t>0</a:t>
            </a:r>
            <a:endParaRPr sz="1800">
              <a:solidFill>
                <a:srgbClr val="2B2B2C"/>
              </a:solidFill>
              <a:latin typeface="Quattrocento Sans"/>
              <a:ea typeface="Quattrocento Sans"/>
              <a:cs typeface="Quattrocento Sans"/>
              <a:sym typeface="Quattrocento Sans"/>
            </a:endParaRPr>
          </a:p>
        </p:txBody>
      </p:sp>
      <p:sp>
        <p:nvSpPr>
          <p:cNvPr id="428" name="Google Shape;428;p47" descr="n14 zalo Nguyen Doan Thao Trang"/>
          <p:cNvSpPr/>
          <p:nvPr/>
        </p:nvSpPr>
        <p:spPr>
          <a:xfrm>
            <a:off x="6466935"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0.5π	</a:t>
            </a:r>
            <a:endParaRPr sz="1800">
              <a:solidFill>
                <a:srgbClr val="2B2B2C"/>
              </a:solidFill>
              <a:latin typeface="Quattrocento Sans"/>
              <a:ea typeface="Quattrocento Sans"/>
              <a:cs typeface="Quattrocento Sans"/>
              <a:sym typeface="Quattrocento Sans"/>
            </a:endParaRPr>
          </a:p>
        </p:txBody>
      </p:sp>
      <p:sp>
        <p:nvSpPr>
          <p:cNvPr id="429" name="Google Shape;429;p47" descr="n14 zalo Nguyen Doan Thao Trang"/>
          <p:cNvSpPr/>
          <p:nvPr/>
        </p:nvSpPr>
        <p:spPr>
          <a:xfrm>
            <a:off x="8942921" y="3507757"/>
            <a:ext cx="1956156" cy="63171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id="430" name="Google Shape;430;p47"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431" name="Google Shape;431;p47"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500"/>
                                        <p:tgtEl>
                                          <p:spTgt spid="414"/>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26"/>
                                        </p:tgtEl>
                                        <p:attrNameLst>
                                          <p:attrName>style.visibility</p:attrName>
                                        </p:attrNameLst>
                                      </p:cBhvr>
                                      <p:to>
                                        <p:strVal val="visible"/>
                                      </p:to>
                                    </p:set>
                                    <p:anim calcmode="lin" valueType="num">
                                      <p:cBhvr additive="base">
                                        <p:cTn id="15" dur="500"/>
                                        <p:tgtEl>
                                          <p:spTgt spid="426"/>
                                        </p:tgtEl>
                                        <p:attrNameLst>
                                          <p:attrName>ppt_w</p:attrName>
                                        </p:attrNameLst>
                                      </p:cBhvr>
                                      <p:tavLst>
                                        <p:tav tm="0">
                                          <p:val>
                                            <p:strVal val="0"/>
                                          </p:val>
                                        </p:tav>
                                        <p:tav tm="100000">
                                          <p:val>
                                            <p:strVal val="#ppt_w"/>
                                          </p:val>
                                        </p:tav>
                                      </p:tavLst>
                                    </p:anim>
                                    <p:anim calcmode="lin" valueType="num">
                                      <p:cBhvr additive="base">
                                        <p:cTn id="16" dur="500"/>
                                        <p:tgtEl>
                                          <p:spTgt spid="426"/>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7"/>
                                        </p:tgtEl>
                                        <p:attrNameLst>
                                          <p:attrName>style.visibility</p:attrName>
                                        </p:attrNameLst>
                                      </p:cBhvr>
                                      <p:to>
                                        <p:strVal val="visible"/>
                                      </p:to>
                                    </p:set>
                                    <p:animEffect transition="in" filter="fade">
                                      <p:cBhvr>
                                        <p:cTn id="20" dur="500"/>
                                        <p:tgtEl>
                                          <p:spTgt spid="417"/>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427"/>
                                        </p:tgtEl>
                                        <p:attrNameLst>
                                          <p:attrName>style.visibility</p:attrName>
                                        </p:attrNameLst>
                                      </p:cBhvr>
                                      <p:to>
                                        <p:strVal val="visible"/>
                                      </p:to>
                                    </p:set>
                                    <p:anim calcmode="lin" valueType="num">
                                      <p:cBhvr additive="base">
                                        <p:cTn id="24" dur="500"/>
                                        <p:tgtEl>
                                          <p:spTgt spid="427"/>
                                        </p:tgtEl>
                                        <p:attrNameLst>
                                          <p:attrName>ppt_w</p:attrName>
                                        </p:attrNameLst>
                                      </p:cBhvr>
                                      <p:tavLst>
                                        <p:tav tm="0">
                                          <p:val>
                                            <p:strVal val="0"/>
                                          </p:val>
                                        </p:tav>
                                        <p:tav tm="100000">
                                          <p:val>
                                            <p:strVal val="#ppt_w"/>
                                          </p:val>
                                        </p:tav>
                                      </p:tavLst>
                                    </p:anim>
                                    <p:anim calcmode="lin" valueType="num">
                                      <p:cBhvr additive="base">
                                        <p:cTn id="25" dur="500"/>
                                        <p:tgtEl>
                                          <p:spTgt spid="427"/>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20"/>
                                        </p:tgtEl>
                                        <p:attrNameLst>
                                          <p:attrName>style.visibility</p:attrName>
                                        </p:attrNameLst>
                                      </p:cBhvr>
                                      <p:to>
                                        <p:strVal val="visible"/>
                                      </p:to>
                                    </p:set>
                                    <p:animEffect transition="in" filter="fade">
                                      <p:cBhvr>
                                        <p:cTn id="29" dur="500"/>
                                        <p:tgtEl>
                                          <p:spTgt spid="420"/>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28"/>
                                        </p:tgtEl>
                                        <p:attrNameLst>
                                          <p:attrName>style.visibility</p:attrName>
                                        </p:attrNameLst>
                                      </p:cBhvr>
                                      <p:to>
                                        <p:strVal val="visible"/>
                                      </p:to>
                                    </p:set>
                                    <p:anim calcmode="lin" valueType="num">
                                      <p:cBhvr additive="base">
                                        <p:cTn id="33" dur="500"/>
                                        <p:tgtEl>
                                          <p:spTgt spid="428"/>
                                        </p:tgtEl>
                                        <p:attrNameLst>
                                          <p:attrName>ppt_w</p:attrName>
                                        </p:attrNameLst>
                                      </p:cBhvr>
                                      <p:tavLst>
                                        <p:tav tm="0">
                                          <p:val>
                                            <p:strVal val="0"/>
                                          </p:val>
                                        </p:tav>
                                        <p:tav tm="100000">
                                          <p:val>
                                            <p:strVal val="#ppt_w"/>
                                          </p:val>
                                        </p:tav>
                                      </p:tavLst>
                                    </p:anim>
                                    <p:anim calcmode="lin" valueType="num">
                                      <p:cBhvr additive="base">
                                        <p:cTn id="34" dur="500"/>
                                        <p:tgtEl>
                                          <p:spTgt spid="428"/>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23"/>
                                        </p:tgtEl>
                                        <p:attrNameLst>
                                          <p:attrName>style.visibility</p:attrName>
                                        </p:attrNameLst>
                                      </p:cBhvr>
                                      <p:to>
                                        <p:strVal val="visible"/>
                                      </p:to>
                                    </p:set>
                                    <p:animEffect transition="in" filter="fade">
                                      <p:cBhvr>
                                        <p:cTn id="38" dur="500"/>
                                        <p:tgtEl>
                                          <p:spTgt spid="423"/>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29"/>
                                        </p:tgtEl>
                                        <p:attrNameLst>
                                          <p:attrName>style.visibility</p:attrName>
                                        </p:attrNameLst>
                                      </p:cBhvr>
                                      <p:to>
                                        <p:strVal val="visible"/>
                                      </p:to>
                                    </p:set>
                                    <p:anim calcmode="lin" valueType="num">
                                      <p:cBhvr additive="base">
                                        <p:cTn id="42" dur="500"/>
                                        <p:tgtEl>
                                          <p:spTgt spid="429"/>
                                        </p:tgtEl>
                                        <p:attrNameLst>
                                          <p:attrName>ppt_w</p:attrName>
                                        </p:attrNameLst>
                                      </p:cBhvr>
                                      <p:tavLst>
                                        <p:tav tm="0">
                                          <p:val>
                                            <p:strVal val="0"/>
                                          </p:val>
                                        </p:tav>
                                        <p:tav tm="100000">
                                          <p:val>
                                            <p:strVal val="#ppt_w"/>
                                          </p:val>
                                        </p:tav>
                                      </p:tavLst>
                                    </p:anim>
                                    <p:anim calcmode="lin" valueType="num">
                                      <p:cBhvr additive="base">
                                        <p:cTn id="43" dur="500"/>
                                        <p:tgtEl>
                                          <p:spTgt spid="4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48" descr="n14 zalo Nguyen Doan Thao Trang"/>
          <p:cNvPicPr preferRelativeResize="0"/>
          <p:nvPr/>
        </p:nvPicPr>
        <p:blipFill rotWithShape="1">
          <a:blip r:embed="rId3">
            <a:alphaModFix/>
          </a:blip>
          <a:srcRect/>
          <a:stretch/>
        </p:blipFill>
        <p:spPr>
          <a:xfrm>
            <a:off x="-2226" y="496661"/>
            <a:ext cx="12192000" cy="1387557"/>
          </a:xfrm>
          <a:prstGeom prst="rect">
            <a:avLst/>
          </a:prstGeom>
          <a:noFill/>
          <a:ln>
            <a:noFill/>
          </a:ln>
        </p:spPr>
      </p:pic>
      <p:sp>
        <p:nvSpPr>
          <p:cNvPr id="437" name="Google Shape;437;p48" descr="n14 zalo Nguyen Doan Thao Trang"/>
          <p:cNvSpPr/>
          <p:nvPr/>
        </p:nvSpPr>
        <p:spPr>
          <a:xfrm>
            <a:off x="1555547" y="238943"/>
            <a:ext cx="10288791" cy="1096134"/>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just" rtl="0">
              <a:lnSpc>
                <a:spcPct val="115000"/>
              </a:lnSpc>
              <a:spcBef>
                <a:spcPts val="0"/>
              </a:spcBef>
              <a:spcAft>
                <a:spcPts val="0"/>
              </a:spcAft>
              <a:buNone/>
            </a:pPr>
            <a:r>
              <a:rPr lang="en-US" sz="3200" b="1">
                <a:solidFill>
                  <a:srgbClr val="2B2B2C"/>
                </a:solidFill>
                <a:latin typeface="Cambria"/>
                <a:ea typeface="Cambria"/>
                <a:cs typeface="Cambria"/>
                <a:sym typeface="Cambria"/>
              </a:rPr>
              <a:t>9.</a:t>
            </a:r>
            <a:r>
              <a:rPr lang="en-US" sz="32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vật nhỏ dao động điều hòa theo một quỹ đạo dài 12 cm. Dao động có biên độ :</a:t>
            </a:r>
            <a:endParaRPr sz="3200">
              <a:solidFill>
                <a:schemeClr val="dk1"/>
              </a:solidFill>
              <a:latin typeface="Quattrocento Sans"/>
              <a:ea typeface="Quattrocento Sans"/>
              <a:cs typeface="Quattrocento Sans"/>
              <a:sym typeface="Quattrocento Sans"/>
            </a:endParaRPr>
          </a:p>
        </p:txBody>
      </p:sp>
      <p:grpSp>
        <p:nvGrpSpPr>
          <p:cNvPr id="438" name="Google Shape;438;p48" descr="n14 zalo Nguyen Doan Thao Trang"/>
          <p:cNvGrpSpPr/>
          <p:nvPr/>
        </p:nvGrpSpPr>
        <p:grpSpPr>
          <a:xfrm>
            <a:off x="1190904" y="1831798"/>
            <a:ext cx="2080182" cy="1761279"/>
            <a:chOff x="914" y="1471"/>
            <a:chExt cx="1195" cy="1144"/>
          </a:xfrm>
        </p:grpSpPr>
        <p:sp>
          <p:nvSpPr>
            <p:cNvPr id="439" name="Google Shape;439;p48"/>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40" name="Google Shape;440;p48"/>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441" name="Google Shape;441;p48" descr="n14 zalo Nguyen Doan Thao Trang"/>
          <p:cNvGrpSpPr/>
          <p:nvPr/>
        </p:nvGrpSpPr>
        <p:grpSpPr>
          <a:xfrm>
            <a:off x="3766906" y="1831798"/>
            <a:ext cx="2080182" cy="1761279"/>
            <a:chOff x="914" y="1471"/>
            <a:chExt cx="1195" cy="1144"/>
          </a:xfrm>
        </p:grpSpPr>
        <p:sp>
          <p:nvSpPr>
            <p:cNvPr id="442" name="Google Shape;442;p48"/>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43" name="Google Shape;443;p48"/>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444" name="Google Shape;444;p48" descr="n14 zalo Nguyen Doan Thao Trang"/>
          <p:cNvGrpSpPr/>
          <p:nvPr/>
        </p:nvGrpSpPr>
        <p:grpSpPr>
          <a:xfrm>
            <a:off x="6342908" y="1831798"/>
            <a:ext cx="2080182" cy="1761279"/>
            <a:chOff x="914" y="1471"/>
            <a:chExt cx="1195" cy="1144"/>
          </a:xfrm>
        </p:grpSpPr>
        <p:sp>
          <p:nvSpPr>
            <p:cNvPr id="445" name="Google Shape;445;p48"/>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46" name="Google Shape;446;p48"/>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447" name="Google Shape;447;p48" descr="n14 zalo Nguyen Doan Thao Trang"/>
          <p:cNvGrpSpPr/>
          <p:nvPr/>
        </p:nvGrpSpPr>
        <p:grpSpPr>
          <a:xfrm>
            <a:off x="8918911" y="1831798"/>
            <a:ext cx="2080182" cy="1761279"/>
            <a:chOff x="914" y="1471"/>
            <a:chExt cx="1195" cy="1144"/>
          </a:xfrm>
        </p:grpSpPr>
        <p:sp>
          <p:nvSpPr>
            <p:cNvPr id="448" name="Google Shape;448;p48"/>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449" name="Google Shape;449;p48"/>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450" name="Google Shape;450;p48" descr="n14 zalo Nguyen Doan Thao Trang"/>
          <p:cNvSpPr/>
          <p:nvPr/>
        </p:nvSpPr>
        <p:spPr>
          <a:xfrm>
            <a:off x="1314931" y="3549322"/>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3 cm</a:t>
            </a:r>
            <a:endParaRPr sz="1800">
              <a:solidFill>
                <a:srgbClr val="2B2B2C"/>
              </a:solidFill>
              <a:latin typeface="Quattrocento Sans"/>
              <a:ea typeface="Quattrocento Sans"/>
              <a:cs typeface="Quattrocento Sans"/>
              <a:sym typeface="Quattrocento Sans"/>
            </a:endParaRPr>
          </a:p>
        </p:txBody>
      </p:sp>
      <p:sp>
        <p:nvSpPr>
          <p:cNvPr id="451" name="Google Shape;451;p48" descr="n14 zalo Nguyen Doan Thao Trang"/>
          <p:cNvSpPr/>
          <p:nvPr/>
        </p:nvSpPr>
        <p:spPr>
          <a:xfrm>
            <a:off x="3821658" y="3549322"/>
            <a:ext cx="1932144"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24 cm</a:t>
            </a:r>
            <a:endParaRPr sz="1800">
              <a:solidFill>
                <a:srgbClr val="2B2B2C"/>
              </a:solidFill>
              <a:latin typeface="Quattrocento Sans"/>
              <a:ea typeface="Quattrocento Sans"/>
              <a:cs typeface="Quattrocento Sans"/>
              <a:sym typeface="Quattrocento Sans"/>
            </a:endParaRPr>
          </a:p>
        </p:txBody>
      </p:sp>
      <p:sp>
        <p:nvSpPr>
          <p:cNvPr id="452" name="Google Shape;452;p48" descr="n14 zalo Nguyen Doan Thao Trang"/>
          <p:cNvSpPr/>
          <p:nvPr/>
        </p:nvSpPr>
        <p:spPr>
          <a:xfrm>
            <a:off x="6383805" y="3549322"/>
            <a:ext cx="1932144"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12 cm</a:t>
            </a:r>
            <a:endParaRPr sz="1800">
              <a:solidFill>
                <a:srgbClr val="2B2B2C"/>
              </a:solidFill>
              <a:latin typeface="Quattrocento Sans"/>
              <a:ea typeface="Quattrocento Sans"/>
              <a:cs typeface="Quattrocento Sans"/>
              <a:sym typeface="Quattrocento Sans"/>
            </a:endParaRPr>
          </a:p>
        </p:txBody>
      </p:sp>
      <p:sp>
        <p:nvSpPr>
          <p:cNvPr id="453" name="Google Shape;453;p48" descr="n14 zalo Nguyen Doan Thao Trang"/>
          <p:cNvSpPr/>
          <p:nvPr/>
        </p:nvSpPr>
        <p:spPr>
          <a:xfrm>
            <a:off x="8942921" y="3549322"/>
            <a:ext cx="1956156" cy="63171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id="454" name="Google Shape;454;p48"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455" name="Google Shape;455;p48"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7"/>
                                        </p:tgtEl>
                                        <p:attrNameLst>
                                          <p:attrName>style.visibility</p:attrName>
                                        </p:attrNameLst>
                                      </p:cBhvr>
                                      <p:to>
                                        <p:strVal val="visible"/>
                                      </p:to>
                                    </p:set>
                                    <p:anim calcmode="lin" valueType="num">
                                      <p:cBhvr additive="base">
                                        <p:cTn id="7" dur="500"/>
                                        <p:tgtEl>
                                          <p:spTgt spid="4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500"/>
                                        <p:tgtEl>
                                          <p:spTgt spid="43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50"/>
                                        </p:tgtEl>
                                        <p:attrNameLst>
                                          <p:attrName>style.visibility</p:attrName>
                                        </p:attrNameLst>
                                      </p:cBhvr>
                                      <p:to>
                                        <p:strVal val="visible"/>
                                      </p:to>
                                    </p:set>
                                    <p:anim calcmode="lin" valueType="num">
                                      <p:cBhvr additive="base">
                                        <p:cTn id="15" dur="500"/>
                                        <p:tgtEl>
                                          <p:spTgt spid="450"/>
                                        </p:tgtEl>
                                        <p:attrNameLst>
                                          <p:attrName>ppt_w</p:attrName>
                                        </p:attrNameLst>
                                      </p:cBhvr>
                                      <p:tavLst>
                                        <p:tav tm="0">
                                          <p:val>
                                            <p:strVal val="0"/>
                                          </p:val>
                                        </p:tav>
                                        <p:tav tm="100000">
                                          <p:val>
                                            <p:strVal val="#ppt_w"/>
                                          </p:val>
                                        </p:tav>
                                      </p:tavLst>
                                    </p:anim>
                                    <p:anim calcmode="lin" valueType="num">
                                      <p:cBhvr additive="base">
                                        <p:cTn id="16" dur="500"/>
                                        <p:tgtEl>
                                          <p:spTgt spid="450"/>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41"/>
                                        </p:tgtEl>
                                        <p:attrNameLst>
                                          <p:attrName>style.visibility</p:attrName>
                                        </p:attrNameLst>
                                      </p:cBhvr>
                                      <p:to>
                                        <p:strVal val="visible"/>
                                      </p:to>
                                    </p:set>
                                    <p:animEffect transition="in" filter="fade">
                                      <p:cBhvr>
                                        <p:cTn id="20" dur="500"/>
                                        <p:tgtEl>
                                          <p:spTgt spid="441"/>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451"/>
                                        </p:tgtEl>
                                        <p:attrNameLst>
                                          <p:attrName>style.visibility</p:attrName>
                                        </p:attrNameLst>
                                      </p:cBhvr>
                                      <p:to>
                                        <p:strVal val="visible"/>
                                      </p:to>
                                    </p:set>
                                    <p:anim calcmode="lin" valueType="num">
                                      <p:cBhvr additive="base">
                                        <p:cTn id="24" dur="500"/>
                                        <p:tgtEl>
                                          <p:spTgt spid="451"/>
                                        </p:tgtEl>
                                        <p:attrNameLst>
                                          <p:attrName>ppt_w</p:attrName>
                                        </p:attrNameLst>
                                      </p:cBhvr>
                                      <p:tavLst>
                                        <p:tav tm="0">
                                          <p:val>
                                            <p:strVal val="0"/>
                                          </p:val>
                                        </p:tav>
                                        <p:tav tm="100000">
                                          <p:val>
                                            <p:strVal val="#ppt_w"/>
                                          </p:val>
                                        </p:tav>
                                      </p:tavLst>
                                    </p:anim>
                                    <p:anim calcmode="lin" valueType="num">
                                      <p:cBhvr additive="base">
                                        <p:cTn id="25" dur="500"/>
                                        <p:tgtEl>
                                          <p:spTgt spid="451"/>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44"/>
                                        </p:tgtEl>
                                        <p:attrNameLst>
                                          <p:attrName>style.visibility</p:attrName>
                                        </p:attrNameLst>
                                      </p:cBhvr>
                                      <p:to>
                                        <p:strVal val="visible"/>
                                      </p:to>
                                    </p:set>
                                    <p:animEffect transition="in" filter="fade">
                                      <p:cBhvr>
                                        <p:cTn id="29" dur="500"/>
                                        <p:tgtEl>
                                          <p:spTgt spid="444"/>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52"/>
                                        </p:tgtEl>
                                        <p:attrNameLst>
                                          <p:attrName>style.visibility</p:attrName>
                                        </p:attrNameLst>
                                      </p:cBhvr>
                                      <p:to>
                                        <p:strVal val="visible"/>
                                      </p:to>
                                    </p:set>
                                    <p:anim calcmode="lin" valueType="num">
                                      <p:cBhvr additive="base">
                                        <p:cTn id="33" dur="500"/>
                                        <p:tgtEl>
                                          <p:spTgt spid="452"/>
                                        </p:tgtEl>
                                        <p:attrNameLst>
                                          <p:attrName>ppt_w</p:attrName>
                                        </p:attrNameLst>
                                      </p:cBhvr>
                                      <p:tavLst>
                                        <p:tav tm="0">
                                          <p:val>
                                            <p:strVal val="0"/>
                                          </p:val>
                                        </p:tav>
                                        <p:tav tm="100000">
                                          <p:val>
                                            <p:strVal val="#ppt_w"/>
                                          </p:val>
                                        </p:tav>
                                      </p:tavLst>
                                    </p:anim>
                                    <p:anim calcmode="lin" valueType="num">
                                      <p:cBhvr additive="base">
                                        <p:cTn id="34" dur="500"/>
                                        <p:tgtEl>
                                          <p:spTgt spid="452"/>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47"/>
                                        </p:tgtEl>
                                        <p:attrNameLst>
                                          <p:attrName>style.visibility</p:attrName>
                                        </p:attrNameLst>
                                      </p:cBhvr>
                                      <p:to>
                                        <p:strVal val="visible"/>
                                      </p:to>
                                    </p:set>
                                    <p:animEffect transition="in" filter="fade">
                                      <p:cBhvr>
                                        <p:cTn id="38" dur="500"/>
                                        <p:tgtEl>
                                          <p:spTgt spid="447"/>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additive="base">
                                        <p:cTn id="42" dur="500"/>
                                        <p:tgtEl>
                                          <p:spTgt spid="453"/>
                                        </p:tgtEl>
                                        <p:attrNameLst>
                                          <p:attrName>ppt_w</p:attrName>
                                        </p:attrNameLst>
                                      </p:cBhvr>
                                      <p:tavLst>
                                        <p:tav tm="0">
                                          <p:val>
                                            <p:strVal val="0"/>
                                          </p:val>
                                        </p:tav>
                                        <p:tav tm="100000">
                                          <p:val>
                                            <p:strVal val="#ppt_w"/>
                                          </p:val>
                                        </p:tav>
                                      </p:tavLst>
                                    </p:anim>
                                    <p:anim calcmode="lin" valueType="num">
                                      <p:cBhvr additive="base">
                                        <p:cTn id="43" dur="500"/>
                                        <p:tgtEl>
                                          <p:spTgt spid="4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9" descr="n14 zalo Nguyen Doan Thao Trang"/>
          <p:cNvPicPr preferRelativeResize="0"/>
          <p:nvPr/>
        </p:nvPicPr>
        <p:blipFill rotWithShape="1">
          <a:blip r:embed="rId3">
            <a:alphaModFix/>
          </a:blip>
          <a:srcRect/>
          <a:stretch/>
        </p:blipFill>
        <p:spPr>
          <a:xfrm>
            <a:off x="3742665" y="2438400"/>
            <a:ext cx="4357026" cy="3999750"/>
          </a:xfrm>
          <a:prstGeom prst="rect">
            <a:avLst/>
          </a:prstGeom>
          <a:noFill/>
          <a:ln>
            <a:noFill/>
          </a:ln>
        </p:spPr>
      </p:pic>
      <p:pic>
        <p:nvPicPr>
          <p:cNvPr id="461" name="Google Shape;461;p49" descr="n14 zalo Nguyen Doan Thao Trang"/>
          <p:cNvPicPr preferRelativeResize="0"/>
          <p:nvPr/>
        </p:nvPicPr>
        <p:blipFill rotWithShape="1">
          <a:blip r:embed="rId4">
            <a:alphaModFix/>
          </a:blip>
          <a:srcRect l="18661" t="10419" r="14684"/>
          <a:stretch/>
        </p:blipFill>
        <p:spPr>
          <a:xfrm>
            <a:off x="345615" y="3052386"/>
            <a:ext cx="3397050" cy="2771775"/>
          </a:xfrm>
          <a:prstGeom prst="rect">
            <a:avLst/>
          </a:prstGeom>
          <a:noFill/>
          <a:ln>
            <a:noFill/>
          </a:ln>
        </p:spPr>
      </p:pic>
      <p:pic>
        <p:nvPicPr>
          <p:cNvPr id="462" name="Google Shape;462;p49" descr="n14 zalo Nguyen Doan Thao Trang"/>
          <p:cNvPicPr preferRelativeResize="0"/>
          <p:nvPr/>
        </p:nvPicPr>
        <p:blipFill rotWithShape="1">
          <a:blip r:embed="rId5">
            <a:alphaModFix/>
          </a:blip>
          <a:srcRect l="4714" t="14169" r="4388" b="24895"/>
          <a:stretch/>
        </p:blipFill>
        <p:spPr>
          <a:xfrm>
            <a:off x="3360055" y="759716"/>
            <a:ext cx="6400800" cy="966598"/>
          </a:xfrm>
          <a:prstGeom prst="rect">
            <a:avLst/>
          </a:prstGeom>
          <a:noFill/>
          <a:ln>
            <a:noFill/>
          </a:ln>
        </p:spPr>
      </p:pic>
      <p:pic>
        <p:nvPicPr>
          <p:cNvPr id="463" name="Google Shape;463;p49" descr="n14 zalo Nguyen Doan Thao Trang"/>
          <p:cNvPicPr preferRelativeResize="0"/>
          <p:nvPr/>
        </p:nvPicPr>
        <p:blipFill rotWithShape="1">
          <a:blip r:embed="rId6">
            <a:alphaModFix/>
          </a:blip>
          <a:srcRect r="62380" b="30519"/>
          <a:stretch/>
        </p:blipFill>
        <p:spPr>
          <a:xfrm>
            <a:off x="1805575" y="875676"/>
            <a:ext cx="1554480" cy="734678"/>
          </a:xfrm>
          <a:prstGeom prst="rect">
            <a:avLst/>
          </a:prstGeom>
          <a:noFill/>
          <a:ln>
            <a:noFill/>
          </a:ln>
        </p:spPr>
      </p:pic>
      <p:grpSp>
        <p:nvGrpSpPr>
          <p:cNvPr id="464" name="Google Shape;464;p49" descr="n14 zalo Nguyen Doan Thao Trang"/>
          <p:cNvGrpSpPr/>
          <p:nvPr/>
        </p:nvGrpSpPr>
        <p:grpSpPr>
          <a:xfrm>
            <a:off x="8099691" y="3052387"/>
            <a:ext cx="3629025" cy="2771775"/>
            <a:chOff x="8445682" y="1537965"/>
            <a:chExt cx="3629025" cy="2771775"/>
          </a:xfrm>
        </p:grpSpPr>
        <p:pic>
          <p:nvPicPr>
            <p:cNvPr id="465" name="Google Shape;465;p49"/>
            <p:cNvPicPr preferRelativeResize="0"/>
            <p:nvPr/>
          </p:nvPicPr>
          <p:blipFill rotWithShape="1">
            <a:blip r:embed="rId7">
              <a:alphaModFix/>
            </a:blip>
            <a:srcRect/>
            <a:stretch/>
          </p:blipFill>
          <p:spPr>
            <a:xfrm>
              <a:off x="8445682" y="1537965"/>
              <a:ext cx="3629025" cy="2771775"/>
            </a:xfrm>
            <a:prstGeom prst="rect">
              <a:avLst/>
            </a:prstGeom>
            <a:noFill/>
            <a:ln>
              <a:noFill/>
            </a:ln>
          </p:spPr>
        </p:pic>
        <p:sp>
          <p:nvSpPr>
            <p:cNvPr id="466" name="Google Shape;466;p49"/>
            <p:cNvSpPr/>
            <p:nvPr/>
          </p:nvSpPr>
          <p:spPr>
            <a:xfrm>
              <a:off x="10180295" y="1671130"/>
              <a:ext cx="1775534" cy="43287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467" name="Google Shape;467;p49"/>
            <p:cNvSpPr/>
            <p:nvPr/>
          </p:nvSpPr>
          <p:spPr>
            <a:xfrm rot="5400000">
              <a:off x="7816677" y="2745814"/>
              <a:ext cx="1686979" cy="1864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468" name="Google Shape;468;p49"/>
            <p:cNvSpPr/>
            <p:nvPr/>
          </p:nvSpPr>
          <p:spPr>
            <a:xfrm>
              <a:off x="8655728" y="3338005"/>
              <a:ext cx="381518" cy="81984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pic>
        <p:nvPicPr>
          <p:cNvPr id="473" name="Google Shape;473;p50" descr="n14 zalo Nguyen Doan Thao Trang"/>
          <p:cNvPicPr preferRelativeResize="0"/>
          <p:nvPr/>
        </p:nvPicPr>
        <p:blipFill rotWithShape="1">
          <a:blip r:embed="rId3">
            <a:alphaModFix/>
          </a:blip>
          <a:srcRect/>
          <a:stretch/>
        </p:blipFill>
        <p:spPr>
          <a:xfrm>
            <a:off x="4339004" y="1856783"/>
            <a:ext cx="1202194" cy="1202194"/>
          </a:xfrm>
          <a:prstGeom prst="rect">
            <a:avLst/>
          </a:prstGeom>
          <a:noFill/>
          <a:ln>
            <a:noFill/>
          </a:ln>
        </p:spPr>
      </p:pic>
      <p:sp>
        <p:nvSpPr>
          <p:cNvPr id="474" name="Google Shape;474;p50" descr="n14 zalo Nguyen Doan Thao Trang"/>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75" name="Google Shape;475;p50" descr="n14 zalo Nguyen Doan Thao Trang"/>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grpSp>
        <p:nvGrpSpPr>
          <p:cNvPr id="476" name="Google Shape;476;p50" descr="n14 zalo Nguyen Doan Thao Trang"/>
          <p:cNvGrpSpPr/>
          <p:nvPr/>
        </p:nvGrpSpPr>
        <p:grpSpPr>
          <a:xfrm>
            <a:off x="7276558" y="-1065773"/>
            <a:ext cx="4598189" cy="5649616"/>
            <a:chOff x="5457418" y="-427855"/>
            <a:chExt cx="3448642" cy="4237212"/>
          </a:xfrm>
        </p:grpSpPr>
        <p:sp>
          <p:nvSpPr>
            <p:cNvPr id="477" name="Google Shape;477;p50"/>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78" name="Google Shape;478;p50"/>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79" name="Google Shape;479;p50"/>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80" name="Google Shape;480;p50"/>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81" name="Google Shape;481;p50"/>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cxnSp>
          <p:nvCxnSpPr>
            <p:cNvPr id="482" name="Google Shape;482;p50"/>
            <p:cNvCxnSpPr/>
            <p:nvPr/>
          </p:nvCxnSpPr>
          <p:spPr>
            <a:xfrm rot="10800000">
              <a:off x="6651432" y="-397855"/>
              <a:ext cx="600" cy="3563100"/>
            </a:xfrm>
            <a:prstGeom prst="straightConnector1">
              <a:avLst/>
            </a:prstGeom>
            <a:noFill/>
            <a:ln w="9525" cap="flat" cmpd="sng">
              <a:solidFill>
                <a:schemeClr val="accent5"/>
              </a:solidFill>
              <a:prstDash val="solid"/>
              <a:round/>
              <a:headEnd type="none" w="sm" len="sm"/>
              <a:tailEnd type="none" w="sm" len="sm"/>
            </a:ln>
          </p:spPr>
        </p:cxnSp>
        <p:cxnSp>
          <p:nvCxnSpPr>
            <p:cNvPr id="483" name="Google Shape;483;p50"/>
            <p:cNvCxnSpPr/>
            <p:nvPr/>
          </p:nvCxnSpPr>
          <p:spPr>
            <a:xfrm rot="10800000">
              <a:off x="7296002" y="-410155"/>
              <a:ext cx="0" cy="3575400"/>
            </a:xfrm>
            <a:prstGeom prst="straightConnector1">
              <a:avLst/>
            </a:prstGeom>
            <a:noFill/>
            <a:ln w="9525" cap="flat" cmpd="sng">
              <a:solidFill>
                <a:schemeClr val="accent5"/>
              </a:solidFill>
              <a:prstDash val="solid"/>
              <a:round/>
              <a:headEnd type="none" w="sm" len="sm"/>
              <a:tailEnd type="none" w="sm" len="sm"/>
            </a:ln>
          </p:spPr>
        </p:cxnSp>
        <p:cxnSp>
          <p:nvCxnSpPr>
            <p:cNvPr id="484" name="Google Shape;484;p50"/>
            <p:cNvCxnSpPr/>
            <p:nvPr/>
          </p:nvCxnSpPr>
          <p:spPr>
            <a:xfrm rot="10800000">
              <a:off x="7939972" y="-427855"/>
              <a:ext cx="0" cy="3593100"/>
            </a:xfrm>
            <a:prstGeom prst="straightConnector1">
              <a:avLst/>
            </a:prstGeom>
            <a:noFill/>
            <a:ln w="9525" cap="flat" cmpd="sng">
              <a:solidFill>
                <a:schemeClr val="accent5"/>
              </a:solidFill>
              <a:prstDash val="solid"/>
              <a:round/>
              <a:headEnd type="none" w="sm" len="sm"/>
              <a:tailEnd type="none" w="sm" len="sm"/>
            </a:ln>
          </p:spPr>
        </p:cxnSp>
        <p:cxnSp>
          <p:nvCxnSpPr>
            <p:cNvPr id="485" name="Google Shape;485;p50"/>
            <p:cNvCxnSpPr/>
            <p:nvPr/>
          </p:nvCxnSpPr>
          <p:spPr>
            <a:xfrm rot="10800000">
              <a:off x="8579141" y="-404755"/>
              <a:ext cx="4800" cy="3570000"/>
            </a:xfrm>
            <a:prstGeom prst="straightConnector1">
              <a:avLst/>
            </a:prstGeom>
            <a:noFill/>
            <a:ln w="9525" cap="flat" cmpd="sng">
              <a:solidFill>
                <a:schemeClr val="accent5"/>
              </a:solidFill>
              <a:prstDash val="solid"/>
              <a:round/>
              <a:headEnd type="none" w="sm" len="sm"/>
              <a:tailEnd type="none" w="sm" len="sm"/>
            </a:ln>
          </p:spPr>
        </p:cxnSp>
        <p:cxnSp>
          <p:nvCxnSpPr>
            <p:cNvPr id="486" name="Google Shape;486;p50"/>
            <p:cNvCxnSpPr>
              <a:endCxn id="48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sm" len="sm"/>
              <a:tailEnd type="none" w="sm" len="sm"/>
            </a:ln>
          </p:spPr>
        </p:cxnSp>
        <p:cxnSp>
          <p:nvCxnSpPr>
            <p:cNvPr id="487" name="Google Shape;487;p50"/>
            <p:cNvCxnSpPr/>
            <p:nvPr/>
          </p:nvCxnSpPr>
          <p:spPr>
            <a:xfrm flipH="1">
              <a:off x="6652098" y="-410243"/>
              <a:ext cx="93300" cy="3575400"/>
            </a:xfrm>
            <a:prstGeom prst="straightConnector1">
              <a:avLst/>
            </a:prstGeom>
            <a:noFill/>
            <a:ln w="9525" cap="flat" cmpd="sng">
              <a:solidFill>
                <a:schemeClr val="accent5"/>
              </a:solidFill>
              <a:prstDash val="solid"/>
              <a:round/>
              <a:headEnd type="none" w="sm" len="sm"/>
              <a:tailEnd type="none" w="sm" len="sm"/>
            </a:ln>
          </p:spPr>
        </p:cxnSp>
        <p:cxnSp>
          <p:nvCxnSpPr>
            <p:cNvPr id="488" name="Google Shape;488;p50"/>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sm" len="sm"/>
              <a:tailEnd type="none" w="sm" len="sm"/>
            </a:ln>
          </p:spPr>
        </p:cxnSp>
        <p:cxnSp>
          <p:nvCxnSpPr>
            <p:cNvPr id="489" name="Google Shape;489;p50"/>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sm" len="sm"/>
              <a:tailEnd type="none" w="sm" len="sm"/>
            </a:ln>
          </p:spPr>
        </p:cxnSp>
        <p:cxnSp>
          <p:nvCxnSpPr>
            <p:cNvPr id="490" name="Google Shape;490;p50"/>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sm" len="sm"/>
              <a:tailEnd type="none" w="sm" len="sm"/>
            </a:ln>
          </p:spPr>
        </p:cxnSp>
        <p:cxnSp>
          <p:nvCxnSpPr>
            <p:cNvPr id="491" name="Google Shape;491;p50"/>
            <p:cNvCxnSpPr>
              <a:endCxn id="48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sm" len="sm"/>
              <a:tailEnd type="none" w="sm" len="sm"/>
            </a:ln>
          </p:spPr>
        </p:cxnSp>
      </p:grpSp>
      <p:grpSp>
        <p:nvGrpSpPr>
          <p:cNvPr id="492" name="Google Shape;492;p50" descr="n14 zalo Nguyen Doan Thao Trang"/>
          <p:cNvGrpSpPr/>
          <p:nvPr/>
        </p:nvGrpSpPr>
        <p:grpSpPr>
          <a:xfrm rot="-1992218">
            <a:off x="-1650841" y="-2936485"/>
            <a:ext cx="4604929" cy="4687455"/>
            <a:chOff x="4743868" y="-427855"/>
            <a:chExt cx="4162192" cy="4237212"/>
          </a:xfrm>
        </p:grpSpPr>
        <p:sp>
          <p:nvSpPr>
            <p:cNvPr id="493" name="Google Shape;493;p50"/>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94" name="Google Shape;494;p50"/>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95" name="Google Shape;495;p50"/>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96" name="Google Shape;496;p50"/>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497" name="Google Shape;497;p50"/>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cxnSp>
          <p:nvCxnSpPr>
            <p:cNvPr id="498" name="Google Shape;498;p50"/>
            <p:cNvCxnSpPr/>
            <p:nvPr/>
          </p:nvCxnSpPr>
          <p:spPr>
            <a:xfrm rot="10800000">
              <a:off x="6651432" y="-397855"/>
              <a:ext cx="600" cy="3563100"/>
            </a:xfrm>
            <a:prstGeom prst="straightConnector1">
              <a:avLst/>
            </a:prstGeom>
            <a:noFill/>
            <a:ln w="9525" cap="flat" cmpd="sng">
              <a:solidFill>
                <a:schemeClr val="accent5"/>
              </a:solidFill>
              <a:prstDash val="solid"/>
              <a:round/>
              <a:headEnd type="none" w="sm" len="sm"/>
              <a:tailEnd type="none" w="sm" len="sm"/>
            </a:ln>
          </p:spPr>
        </p:cxnSp>
        <p:cxnSp>
          <p:nvCxnSpPr>
            <p:cNvPr id="499" name="Google Shape;499;p50"/>
            <p:cNvCxnSpPr/>
            <p:nvPr/>
          </p:nvCxnSpPr>
          <p:spPr>
            <a:xfrm rot="10800000">
              <a:off x="7296002" y="-410155"/>
              <a:ext cx="0" cy="3575400"/>
            </a:xfrm>
            <a:prstGeom prst="straightConnector1">
              <a:avLst/>
            </a:prstGeom>
            <a:noFill/>
            <a:ln w="9525" cap="flat" cmpd="sng">
              <a:solidFill>
                <a:schemeClr val="accent5"/>
              </a:solidFill>
              <a:prstDash val="solid"/>
              <a:round/>
              <a:headEnd type="none" w="sm" len="sm"/>
              <a:tailEnd type="none" w="sm" len="sm"/>
            </a:ln>
          </p:spPr>
        </p:cxnSp>
        <p:cxnSp>
          <p:nvCxnSpPr>
            <p:cNvPr id="500" name="Google Shape;500;p50"/>
            <p:cNvCxnSpPr/>
            <p:nvPr/>
          </p:nvCxnSpPr>
          <p:spPr>
            <a:xfrm rot="10800000">
              <a:off x="7939972" y="-427855"/>
              <a:ext cx="0" cy="3593100"/>
            </a:xfrm>
            <a:prstGeom prst="straightConnector1">
              <a:avLst/>
            </a:prstGeom>
            <a:noFill/>
            <a:ln w="9525" cap="flat" cmpd="sng">
              <a:solidFill>
                <a:schemeClr val="accent5"/>
              </a:solidFill>
              <a:prstDash val="solid"/>
              <a:round/>
              <a:headEnd type="none" w="sm" len="sm"/>
              <a:tailEnd type="none" w="sm" len="sm"/>
            </a:ln>
          </p:spPr>
        </p:cxnSp>
        <p:cxnSp>
          <p:nvCxnSpPr>
            <p:cNvPr id="501" name="Google Shape;501;p50"/>
            <p:cNvCxnSpPr/>
            <p:nvPr/>
          </p:nvCxnSpPr>
          <p:spPr>
            <a:xfrm rot="10800000">
              <a:off x="8579141" y="-404755"/>
              <a:ext cx="4800" cy="3570000"/>
            </a:xfrm>
            <a:prstGeom prst="straightConnector1">
              <a:avLst/>
            </a:prstGeom>
            <a:noFill/>
            <a:ln w="9525" cap="flat" cmpd="sng">
              <a:solidFill>
                <a:schemeClr val="accent5"/>
              </a:solidFill>
              <a:prstDash val="solid"/>
              <a:round/>
              <a:headEnd type="none" w="sm" len="sm"/>
              <a:tailEnd type="none" w="sm" len="sm"/>
            </a:ln>
          </p:spPr>
        </p:cxnSp>
        <p:cxnSp>
          <p:nvCxnSpPr>
            <p:cNvPr id="502" name="Google Shape;502;p50"/>
            <p:cNvCxnSpPr>
              <a:endCxn id="497" idx="0"/>
            </p:cNvCxnSpPr>
            <p:nvPr/>
          </p:nvCxnSpPr>
          <p:spPr>
            <a:xfrm rot="1992338">
              <a:off x="5654721" y="-349366"/>
              <a:ext cx="1121894" cy="3307437"/>
            </a:xfrm>
            <a:prstGeom prst="straightConnector1">
              <a:avLst/>
            </a:prstGeom>
            <a:noFill/>
            <a:ln w="9525" cap="flat" cmpd="sng">
              <a:solidFill>
                <a:schemeClr val="accent5"/>
              </a:solidFill>
              <a:prstDash val="solid"/>
              <a:round/>
              <a:headEnd type="none" w="sm" len="sm"/>
              <a:tailEnd type="none" w="sm" len="sm"/>
            </a:ln>
          </p:spPr>
        </p:cxnSp>
        <p:cxnSp>
          <p:nvCxnSpPr>
            <p:cNvPr id="503" name="Google Shape;503;p50"/>
            <p:cNvCxnSpPr/>
            <p:nvPr/>
          </p:nvCxnSpPr>
          <p:spPr>
            <a:xfrm flipH="1">
              <a:off x="6652098" y="-410243"/>
              <a:ext cx="93300" cy="3575400"/>
            </a:xfrm>
            <a:prstGeom prst="straightConnector1">
              <a:avLst/>
            </a:prstGeom>
            <a:noFill/>
            <a:ln w="9525" cap="flat" cmpd="sng">
              <a:solidFill>
                <a:schemeClr val="accent5"/>
              </a:solidFill>
              <a:prstDash val="solid"/>
              <a:round/>
              <a:headEnd type="none" w="sm" len="sm"/>
              <a:tailEnd type="none" w="sm" len="sm"/>
            </a:ln>
          </p:spPr>
        </p:cxnSp>
        <p:cxnSp>
          <p:nvCxnSpPr>
            <p:cNvPr id="504" name="Google Shape;504;p50"/>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sm" len="sm"/>
              <a:tailEnd type="none" w="sm" len="sm"/>
            </a:ln>
          </p:spPr>
        </p:cxnSp>
        <p:cxnSp>
          <p:nvCxnSpPr>
            <p:cNvPr id="505" name="Google Shape;505;p50"/>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sm" len="sm"/>
              <a:tailEnd type="none" w="sm" len="sm"/>
            </a:ln>
          </p:spPr>
        </p:cxnSp>
        <p:cxnSp>
          <p:nvCxnSpPr>
            <p:cNvPr id="506" name="Google Shape;506;p50"/>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sm" len="sm"/>
              <a:tailEnd type="none" w="sm" len="sm"/>
            </a:ln>
          </p:spPr>
        </p:cxnSp>
        <p:cxnSp>
          <p:nvCxnSpPr>
            <p:cNvPr id="507" name="Google Shape;507;p50"/>
            <p:cNvCxnSpPr>
              <a:endCxn id="497" idx="0"/>
            </p:cNvCxnSpPr>
            <p:nvPr/>
          </p:nvCxnSpPr>
          <p:spPr>
            <a:xfrm rot="1992749">
              <a:off x="5540967" y="-356478"/>
              <a:ext cx="1237801" cy="3280561"/>
            </a:xfrm>
            <a:prstGeom prst="straightConnector1">
              <a:avLst/>
            </a:prstGeom>
            <a:noFill/>
            <a:ln w="9525" cap="flat" cmpd="sng">
              <a:solidFill>
                <a:schemeClr val="accent5"/>
              </a:solidFill>
              <a:prstDash val="solid"/>
              <a:round/>
              <a:headEnd type="none" w="sm" len="sm"/>
              <a:tailEnd type="none" w="sm" len="sm"/>
            </a:ln>
          </p:spPr>
        </p:cxnSp>
      </p:grpSp>
      <p:sp>
        <p:nvSpPr>
          <p:cNvPr id="508" name="Google Shape;508;p50" descr="n14 zalo Nguyen Doan Thao Trang"/>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Cambria"/>
              <a:ea typeface="Cambria"/>
              <a:cs typeface="Cambria"/>
              <a:sym typeface="Cambria"/>
            </a:endParaRPr>
          </a:p>
        </p:txBody>
      </p:sp>
      <p:sp>
        <p:nvSpPr>
          <p:cNvPr id="509" name="Google Shape;509;p50" descr="n14 zalo Nguyen Doan Thao Trang"/>
          <p:cNvSpPr txBox="1"/>
          <p:nvPr/>
        </p:nvSpPr>
        <p:spPr>
          <a:xfrm>
            <a:off x="573366" y="3058974"/>
            <a:ext cx="8811261" cy="366414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800" b="1" i="1">
                <a:solidFill>
                  <a:srgbClr val="FF0000"/>
                </a:solidFill>
                <a:latin typeface="Cambria"/>
                <a:ea typeface="Cambria"/>
                <a:cs typeface="Cambria"/>
                <a:sym typeface="Cambria"/>
              </a:rPr>
              <a:t>LÀM VIỆC NHÓM</a:t>
            </a:r>
            <a:endParaRPr/>
          </a:p>
          <a:p>
            <a:pPr marL="0" marR="0" lvl="0" indent="0" algn="l" rtl="0">
              <a:lnSpc>
                <a:spcPct val="120000"/>
              </a:lnSpc>
              <a:spcBef>
                <a:spcPts val="0"/>
              </a:spcBef>
              <a:spcAft>
                <a:spcPts val="0"/>
              </a:spcAft>
              <a:buNone/>
            </a:pPr>
            <a:r>
              <a:rPr lang="en-US" sz="2800" b="1">
                <a:solidFill>
                  <a:schemeClr val="dk1"/>
                </a:solidFill>
                <a:latin typeface="Cambria"/>
                <a:ea typeface="Cambria"/>
                <a:cs typeface="Cambria"/>
                <a:sym typeface="Cambria"/>
              </a:rPr>
              <a:t>Mỗi nhóm :</a:t>
            </a:r>
            <a:endParaRPr/>
          </a:p>
          <a:p>
            <a:pPr marL="342900" marR="0" lvl="0" indent="-342900" algn="l" rtl="0">
              <a:lnSpc>
                <a:spcPct val="120000"/>
              </a:lnSpc>
              <a:spcBef>
                <a:spcPts val="0"/>
              </a:spcBef>
              <a:spcAft>
                <a:spcPts val="0"/>
              </a:spcAft>
              <a:buClr>
                <a:schemeClr val="dk1"/>
              </a:buClr>
              <a:buSzPts val="2800"/>
              <a:buFont typeface="Cambria"/>
              <a:buAutoNum type="arabicPeriod"/>
            </a:pPr>
            <a:r>
              <a:rPr lang="en-US" sz="2800" b="1" i="1">
                <a:solidFill>
                  <a:schemeClr val="dk1"/>
                </a:solidFill>
                <a:latin typeface="Cambria"/>
                <a:ea typeface="Cambria"/>
                <a:cs typeface="Cambria"/>
                <a:sym typeface="Cambria"/>
              </a:rPr>
              <a:t>Đọc sách giáo khoa</a:t>
            </a:r>
            <a:endParaRPr/>
          </a:p>
          <a:p>
            <a:pPr marL="342900" marR="0" lvl="0" indent="-342900" algn="l" rtl="0">
              <a:lnSpc>
                <a:spcPct val="120000"/>
              </a:lnSpc>
              <a:spcBef>
                <a:spcPts val="0"/>
              </a:spcBef>
              <a:spcAft>
                <a:spcPts val="0"/>
              </a:spcAft>
              <a:buClr>
                <a:schemeClr val="dk1"/>
              </a:buClr>
              <a:buSzPts val="2800"/>
              <a:buFont typeface="Cambria"/>
              <a:buAutoNum type="arabicPeriod"/>
            </a:pPr>
            <a:r>
              <a:rPr lang="en-US" sz="2800" b="1" i="1">
                <a:solidFill>
                  <a:schemeClr val="dk1"/>
                </a:solidFill>
                <a:latin typeface="Cambria"/>
                <a:ea typeface="Cambria"/>
                <a:cs typeface="Cambria"/>
                <a:sym typeface="Cambria"/>
              </a:rPr>
              <a:t>Hoàn thành bảng các đại lượng đặc trưng của dao động điều hòa ( Ghép các mảnh ghép vào bảng cho trước)</a:t>
            </a:r>
            <a:endParaRPr/>
          </a:p>
          <a:p>
            <a:pPr marL="342900" marR="0" lvl="0" indent="-342900" algn="l" rtl="0">
              <a:lnSpc>
                <a:spcPct val="120000"/>
              </a:lnSpc>
              <a:spcBef>
                <a:spcPts val="0"/>
              </a:spcBef>
              <a:spcAft>
                <a:spcPts val="0"/>
              </a:spcAft>
              <a:buClr>
                <a:schemeClr val="dk1"/>
              </a:buClr>
              <a:buSzPts val="2800"/>
              <a:buFont typeface="Cambria"/>
              <a:buAutoNum type="arabicPeriod"/>
            </a:pPr>
            <a:r>
              <a:rPr lang="en-US" sz="2800" b="1" i="1">
                <a:solidFill>
                  <a:schemeClr val="dk1"/>
                </a:solidFill>
                <a:latin typeface="Cambria"/>
                <a:ea typeface="Cambria"/>
                <a:cs typeface="Cambria"/>
                <a:sym typeface="Cambria"/>
              </a:rPr>
              <a:t>Thời gian: 5 phút.</a:t>
            </a:r>
            <a:endParaRPr sz="2800" b="1" i="1">
              <a:solidFill>
                <a:schemeClr val="dk1"/>
              </a:solidFill>
              <a:latin typeface="Cambria"/>
              <a:ea typeface="Cambria"/>
              <a:cs typeface="Cambria"/>
              <a:sym typeface="Cambria"/>
            </a:endParaRPr>
          </a:p>
        </p:txBody>
      </p:sp>
      <p:sp>
        <p:nvSpPr>
          <p:cNvPr id="510" name="Google Shape;510;p50" descr="n14 zalo Nguyen Doan Thao Trang"/>
          <p:cNvSpPr txBox="1"/>
          <p:nvPr/>
        </p:nvSpPr>
        <p:spPr>
          <a:xfrm>
            <a:off x="338599" y="483177"/>
            <a:ext cx="5898431" cy="954107"/>
          </a:xfrm>
          <a:prstGeom prst="rect">
            <a:avLst/>
          </a:prstGeom>
          <a:solidFill>
            <a:srgbClr val="FDD698">
              <a:alpha val="56862"/>
            </a:srgbClr>
          </a:solidFill>
          <a:ln>
            <a:noFill/>
          </a:ln>
        </p:spPr>
        <p:txBody>
          <a:bodyPr spcFirstLastPara="1" wrap="square" lIns="91425" tIns="45700" rIns="91425" bIns="45700" anchor="t" anchorCtr="0">
            <a:spAutoFit/>
          </a:bodyPr>
          <a:lstStyle/>
          <a:p>
            <a:pPr marL="290513" marR="0" lvl="0" indent="-290513" algn="l" rtl="0">
              <a:spcBef>
                <a:spcPts val="0"/>
              </a:spcBef>
              <a:spcAft>
                <a:spcPts val="0"/>
              </a:spcAft>
              <a:buNone/>
            </a:pPr>
            <a:r>
              <a:rPr lang="en-US" sz="2800" b="1">
                <a:solidFill>
                  <a:schemeClr val="dk1"/>
                </a:solidFill>
                <a:latin typeface="Cambria"/>
                <a:ea typeface="Cambria"/>
                <a:cs typeface="Cambria"/>
                <a:sym typeface="Cambria"/>
              </a:rPr>
              <a:t>I. CÁC ĐẠI LƯỢNG ĐẶC TRƯNG CỦA DAO ĐỘNG ĐIỀU HÒA</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1" descr="n14 zalo Nguyen Doan Thao Trang"/>
          <p:cNvSpPr/>
          <p:nvPr/>
        </p:nvSpPr>
        <p:spPr>
          <a:xfrm>
            <a:off x="1011864" y="164907"/>
            <a:ext cx="10322380" cy="830997"/>
          </a:xfrm>
          <a:prstGeom prst="rect">
            <a:avLst/>
          </a:prstGeom>
          <a:blipFill rotWithShape="1">
            <a:blip r:embed="rId3">
              <a:alphaModFix/>
            </a:blip>
            <a:stretch>
              <a:fillRect t="-5881" b="-161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16" name="Google Shape;516;p51" descr="n14 zalo Nguyen Doan Thao Trang"/>
          <p:cNvGraphicFramePr/>
          <p:nvPr>
            <p:extLst>
              <p:ext uri="{D42A27DB-BD31-4B8C-83A1-F6EECF244321}">
                <p14:modId xmlns:p14="http://schemas.microsoft.com/office/powerpoint/2010/main" val="4000921870"/>
              </p:ext>
            </p:extLst>
          </p:nvPr>
        </p:nvGraphicFramePr>
        <p:xfrm>
          <a:off x="604099" y="1277036"/>
          <a:ext cx="10983825" cy="5193645"/>
        </p:xfrm>
        <a:graphic>
          <a:graphicData uri="http://schemas.openxmlformats.org/drawingml/2006/table">
            <a:tbl>
              <a:tblPr firstRow="1" firstCol="1" bandRow="1">
                <a:noFill/>
                <a:tableStyleId>{86F72A8B-3C0E-48DA-9C29-1A69A4716911}</a:tableStyleId>
              </a:tblPr>
              <a:tblGrid>
                <a:gridCol w="1430025">
                  <a:extLst>
                    <a:ext uri="{9D8B030D-6E8A-4147-A177-3AD203B41FA5}">
                      <a16:colId xmlns:a16="http://schemas.microsoft.com/office/drawing/2014/main" xmlns="" val="20000"/>
                    </a:ext>
                  </a:extLst>
                </a:gridCol>
                <a:gridCol w="1928900">
                  <a:extLst>
                    <a:ext uri="{9D8B030D-6E8A-4147-A177-3AD203B41FA5}">
                      <a16:colId xmlns:a16="http://schemas.microsoft.com/office/drawing/2014/main" xmlns="" val="20001"/>
                    </a:ext>
                  </a:extLst>
                </a:gridCol>
                <a:gridCol w="1354425">
                  <a:extLst>
                    <a:ext uri="{9D8B030D-6E8A-4147-A177-3AD203B41FA5}">
                      <a16:colId xmlns:a16="http://schemas.microsoft.com/office/drawing/2014/main" xmlns="" val="20002"/>
                    </a:ext>
                  </a:extLst>
                </a:gridCol>
                <a:gridCol w="1354425">
                  <a:extLst>
                    <a:ext uri="{9D8B030D-6E8A-4147-A177-3AD203B41FA5}">
                      <a16:colId xmlns:a16="http://schemas.microsoft.com/office/drawing/2014/main" xmlns="" val="20003"/>
                    </a:ext>
                  </a:extLst>
                </a:gridCol>
                <a:gridCol w="1186000">
                  <a:extLst>
                    <a:ext uri="{9D8B030D-6E8A-4147-A177-3AD203B41FA5}">
                      <a16:colId xmlns:a16="http://schemas.microsoft.com/office/drawing/2014/main" xmlns="" val="20004"/>
                    </a:ext>
                  </a:extLst>
                </a:gridCol>
                <a:gridCol w="1184825">
                  <a:extLst>
                    <a:ext uri="{9D8B030D-6E8A-4147-A177-3AD203B41FA5}">
                      <a16:colId xmlns:a16="http://schemas.microsoft.com/office/drawing/2014/main" xmlns="" val="20005"/>
                    </a:ext>
                  </a:extLst>
                </a:gridCol>
                <a:gridCol w="1184825">
                  <a:extLst>
                    <a:ext uri="{9D8B030D-6E8A-4147-A177-3AD203B41FA5}">
                      <a16:colId xmlns:a16="http://schemas.microsoft.com/office/drawing/2014/main" xmlns="" val="20006"/>
                    </a:ext>
                  </a:extLst>
                </a:gridCol>
                <a:gridCol w="1360400">
                  <a:extLst>
                    <a:ext uri="{9D8B030D-6E8A-4147-A177-3AD203B41FA5}">
                      <a16:colId xmlns:a16="http://schemas.microsoft.com/office/drawing/2014/main" xmlns="" val="20007"/>
                    </a:ext>
                  </a:extLst>
                </a:gridCol>
              </a:tblGrid>
              <a:tr h="804525">
                <a:tc>
                  <a:txBody>
                    <a:bodyPr/>
                    <a:lstStyle/>
                    <a:p>
                      <a:pPr marL="0" marR="0" lvl="0" indent="0" algn="ctr" rtl="0">
                        <a:spcBef>
                          <a:spcPts val="0"/>
                        </a:spcBef>
                        <a:spcAft>
                          <a:spcPts val="0"/>
                        </a:spcAft>
                        <a:buNone/>
                      </a:pPr>
                      <a:r>
                        <a:rPr lang="en-US" sz="2400" b="1" u="none" strike="noStrike" cap="none">
                          <a:solidFill>
                            <a:schemeClr val="dk1"/>
                          </a:solidFill>
                        </a:rPr>
                        <a:t>Tên đại lượng</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Li độ</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Biên độ</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Tần số góc</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Chu kì</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Tần số</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Pha ban đầu</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r>
                        <a:rPr lang="en-US" sz="2400" b="1" u="none" strike="noStrike" cap="none">
                          <a:solidFill>
                            <a:schemeClr val="dk1"/>
                          </a:solidFill>
                        </a:rPr>
                        <a:t>Pha tại t</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extLst>
                  <a:ext uri="{0D108BD9-81ED-4DB2-BD59-A6C34878D82A}">
                    <a16:rowId xmlns:a16="http://schemas.microsoft.com/office/drawing/2014/main" xmlns="" val="10000"/>
                  </a:ext>
                </a:extLst>
              </a:tr>
              <a:tr h="231200">
                <a:tc>
                  <a:txBody>
                    <a:bodyPr/>
                    <a:lstStyle/>
                    <a:p>
                      <a:pPr marL="0" marR="0" lvl="0" indent="0" algn="ctr" rtl="0">
                        <a:spcBef>
                          <a:spcPts val="0"/>
                        </a:spcBef>
                        <a:spcAft>
                          <a:spcPts val="0"/>
                        </a:spcAft>
                        <a:buNone/>
                      </a:pPr>
                      <a:r>
                        <a:rPr lang="en-US" sz="2400" b="1" u="none" strike="noStrike" cap="none">
                          <a:solidFill>
                            <a:schemeClr val="dk1"/>
                          </a:solidFill>
                        </a:rPr>
                        <a:t>Kí hiệu</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extLst>
                  <a:ext uri="{0D108BD9-81ED-4DB2-BD59-A6C34878D82A}">
                    <a16:rowId xmlns:a16="http://schemas.microsoft.com/office/drawing/2014/main" xmlns="" val="10001"/>
                  </a:ext>
                </a:extLst>
              </a:tr>
              <a:tr h="2080750">
                <a:tc>
                  <a:txBody>
                    <a:bodyPr/>
                    <a:lstStyle/>
                    <a:p>
                      <a:pPr marL="0" marR="0" lvl="0" indent="0" algn="ctr" rtl="0">
                        <a:spcBef>
                          <a:spcPts val="0"/>
                        </a:spcBef>
                        <a:spcAft>
                          <a:spcPts val="0"/>
                        </a:spcAft>
                        <a:buNone/>
                      </a:pPr>
                      <a:r>
                        <a:rPr lang="en-US" sz="2400" b="1" u="none" strike="noStrike" cap="none">
                          <a:solidFill>
                            <a:schemeClr val="dk1"/>
                          </a:solidFill>
                        </a:rPr>
                        <a:t>Định nghĩa</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r>
                        <a:rPr lang="en-US" sz="2400" u="none" strike="noStrike" cap="none">
                          <a:solidFill>
                            <a:schemeClr val="dk1"/>
                          </a:solidFill>
                        </a:rPr>
                        <a:t> </a:t>
                      </a: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endParaRPr>
                    </a:p>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extLst>
                  <a:ext uri="{0D108BD9-81ED-4DB2-BD59-A6C34878D82A}">
                    <a16:rowId xmlns:a16="http://schemas.microsoft.com/office/drawing/2014/main" xmlns="" val="10002"/>
                  </a:ext>
                </a:extLst>
              </a:tr>
              <a:tr h="231200">
                <a:tc>
                  <a:txBody>
                    <a:bodyPr/>
                    <a:lstStyle/>
                    <a:p>
                      <a:pPr marL="0" marR="0" lvl="0" indent="0" algn="ctr" rtl="0">
                        <a:spcBef>
                          <a:spcPts val="0"/>
                        </a:spcBef>
                        <a:spcAft>
                          <a:spcPts val="0"/>
                        </a:spcAft>
                        <a:buNone/>
                      </a:pPr>
                      <a:r>
                        <a:rPr lang="en-US" sz="2400" b="1" u="none" strike="noStrike" cap="none">
                          <a:solidFill>
                            <a:schemeClr val="dk1"/>
                          </a:solidFill>
                        </a:rPr>
                        <a:t>Đơn vị</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extLst>
                  <a:ext uri="{0D108BD9-81ED-4DB2-BD59-A6C34878D82A}">
                    <a16:rowId xmlns:a16="http://schemas.microsoft.com/office/drawing/2014/main" xmlns="" val="10003"/>
                  </a:ext>
                </a:extLst>
              </a:tr>
              <a:tr h="1021100">
                <a:tc>
                  <a:txBody>
                    <a:bodyPr/>
                    <a:lstStyle/>
                    <a:p>
                      <a:pPr marL="0" marR="0" lvl="0" indent="0" algn="ctr" rtl="0">
                        <a:spcBef>
                          <a:spcPts val="0"/>
                        </a:spcBef>
                        <a:spcAft>
                          <a:spcPts val="0"/>
                        </a:spcAft>
                        <a:buNone/>
                      </a:pPr>
                      <a:r>
                        <a:rPr lang="en-US" sz="2400" b="1" u="none" strike="noStrike" cap="none">
                          <a:solidFill>
                            <a:schemeClr val="dk1"/>
                          </a:solidFill>
                        </a:rPr>
                        <a:t>Công thức liên hệ</a:t>
                      </a:r>
                      <a:endParaRPr sz="2400" u="none" strike="noStrike" cap="none">
                        <a:solidFill>
                          <a:schemeClr val="dk1"/>
                        </a:solidFill>
                        <a:latin typeface="Cambria"/>
                        <a:ea typeface="Cambria"/>
                        <a:cs typeface="Cambria"/>
                        <a:sym typeface="Cambria"/>
                      </a:endParaRPr>
                    </a:p>
                  </a:txBody>
                  <a:tcPr marL="68575" marR="68575" marT="0" marB="0" anchor="ctr">
                    <a:solidFill>
                      <a:srgbClr val="FFC4A9"/>
                    </a:solidFill>
                  </a:tcPr>
                </a:tc>
                <a:tc>
                  <a:txBody>
                    <a:bodyPr/>
                    <a:lstStyle/>
                    <a:p>
                      <a:pPr marL="0" marR="0" lvl="0" indent="0" algn="ctr" rtl="0">
                        <a:spcBef>
                          <a:spcPts val="0"/>
                        </a:spcBef>
                        <a:spcAft>
                          <a:spcPts val="0"/>
                        </a:spcAft>
                        <a:buNone/>
                      </a:pPr>
                      <a:endParaRPr sz="2400" u="none" strike="noStrike" cap="none" dirty="0">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r>
                        <a:rPr lang="en-US" sz="2400" u="none" strike="noStrike" cap="none" dirty="0">
                          <a:solidFill>
                            <a:schemeClr val="dk1"/>
                          </a:solidFill>
                        </a:rPr>
                        <a:t>T = 1/f </a:t>
                      </a:r>
                      <a:endParaRPr sz="2400" u="none" strike="noStrike" cap="none" dirty="0">
                        <a:solidFill>
                          <a:schemeClr val="dk1"/>
                        </a:solidFill>
                        <a:latin typeface="Cambria"/>
                        <a:ea typeface="Cambria"/>
                        <a:cs typeface="Cambria"/>
                        <a:sym typeface="Cambria"/>
                      </a:endParaRPr>
                    </a:p>
                  </a:txBody>
                  <a:tcPr marL="68575" marR="68575" marT="0" marB="0" anchor="ctr"/>
                </a:tc>
                <a:tc>
                  <a:txBody>
                    <a:bodyPr/>
                    <a:lstStyle/>
                    <a:p>
                      <a:pPr marL="0" marR="0" lvl="0" indent="0" algn="ctr" rtl="0">
                        <a:spcBef>
                          <a:spcPts val="0"/>
                        </a:spcBef>
                        <a:spcAft>
                          <a:spcPts val="0"/>
                        </a:spcAft>
                        <a:buNone/>
                      </a:pPr>
                      <a:endParaRPr sz="2400" u="none" strike="noStrike" cap="none">
                        <a:solidFill>
                          <a:schemeClr val="dk1"/>
                        </a:solidFill>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2400">
                        <a:solidFill>
                          <a:schemeClr val="dk1"/>
                        </a:solidFill>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2400" dirty="0">
                        <a:solidFill>
                          <a:schemeClr val="dk1"/>
                        </a:solidFill>
                        <a:latin typeface="Cambria"/>
                        <a:ea typeface="Cambria"/>
                        <a:cs typeface="Cambria"/>
                        <a:sym typeface="Cambria"/>
                      </a:endParaRPr>
                    </a:p>
                  </a:txBody>
                  <a:tcPr marL="68575" marR="68575" marT="0" marB="0" anchor="ctr"/>
                </a:tc>
                <a:extLst>
                  <a:ext uri="{0D108BD9-81ED-4DB2-BD59-A6C34878D82A}">
                    <a16:rowId xmlns:a16="http://schemas.microsoft.com/office/drawing/2014/main" xmlns="" val="10004"/>
                  </a:ext>
                </a:extLst>
              </a:tr>
            </a:tbl>
          </a:graphicData>
        </a:graphic>
      </p:graphicFrame>
      <p:sp>
        <p:nvSpPr>
          <p:cNvPr id="517" name="Google Shape;517;p51" descr="n14 zalo Nguyen Doan Thao Trang"/>
          <p:cNvSpPr txBox="1"/>
          <p:nvPr/>
        </p:nvSpPr>
        <p:spPr>
          <a:xfrm>
            <a:off x="2833914" y="1985221"/>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x</a:t>
            </a:r>
            <a:endParaRPr sz="2400">
              <a:solidFill>
                <a:srgbClr val="243763"/>
              </a:solidFill>
              <a:latin typeface="Cambria"/>
              <a:ea typeface="Cambria"/>
              <a:cs typeface="Cambria"/>
              <a:sym typeface="Cambria"/>
            </a:endParaRPr>
          </a:p>
        </p:txBody>
      </p:sp>
      <p:sp>
        <p:nvSpPr>
          <p:cNvPr id="518" name="Google Shape;518;p51" descr="n14 zalo Nguyen Doan Thao Trang"/>
          <p:cNvSpPr txBox="1"/>
          <p:nvPr/>
        </p:nvSpPr>
        <p:spPr>
          <a:xfrm>
            <a:off x="4546600" y="1985220"/>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A</a:t>
            </a:r>
            <a:endParaRPr sz="2400">
              <a:solidFill>
                <a:srgbClr val="243763"/>
              </a:solidFill>
              <a:latin typeface="Cambria"/>
              <a:ea typeface="Cambria"/>
              <a:cs typeface="Cambria"/>
              <a:sym typeface="Cambria"/>
            </a:endParaRPr>
          </a:p>
        </p:txBody>
      </p:sp>
      <p:sp>
        <p:nvSpPr>
          <p:cNvPr id="519" name="Google Shape;519;p51" descr="n14 zalo Nguyen Doan Thao Trang"/>
          <p:cNvSpPr txBox="1"/>
          <p:nvPr/>
        </p:nvSpPr>
        <p:spPr>
          <a:xfrm>
            <a:off x="5877654" y="1985219"/>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ω</a:t>
            </a:r>
            <a:endParaRPr sz="2400">
              <a:solidFill>
                <a:srgbClr val="243763"/>
              </a:solidFill>
              <a:latin typeface="Cambria"/>
              <a:ea typeface="Cambria"/>
              <a:cs typeface="Cambria"/>
              <a:sym typeface="Cambria"/>
            </a:endParaRPr>
          </a:p>
        </p:txBody>
      </p:sp>
      <p:sp>
        <p:nvSpPr>
          <p:cNvPr id="520" name="Google Shape;520;p51" descr="n14 zalo Nguyen Doan Thao Trang"/>
          <p:cNvSpPr txBox="1"/>
          <p:nvPr/>
        </p:nvSpPr>
        <p:spPr>
          <a:xfrm>
            <a:off x="7175419" y="1985219"/>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T</a:t>
            </a:r>
            <a:endParaRPr sz="2400">
              <a:solidFill>
                <a:srgbClr val="243763"/>
              </a:solidFill>
              <a:latin typeface="Cambria"/>
              <a:ea typeface="Cambria"/>
              <a:cs typeface="Cambria"/>
              <a:sym typeface="Cambria"/>
            </a:endParaRPr>
          </a:p>
        </p:txBody>
      </p:sp>
      <p:sp>
        <p:nvSpPr>
          <p:cNvPr id="521" name="Google Shape;521;p51" descr="n14 zalo Nguyen Doan Thao Trang"/>
          <p:cNvSpPr txBox="1"/>
          <p:nvPr/>
        </p:nvSpPr>
        <p:spPr>
          <a:xfrm>
            <a:off x="8329855" y="1985219"/>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f</a:t>
            </a:r>
            <a:endParaRPr sz="2400">
              <a:solidFill>
                <a:srgbClr val="243763"/>
              </a:solidFill>
              <a:latin typeface="Cambria"/>
              <a:ea typeface="Cambria"/>
              <a:cs typeface="Cambria"/>
              <a:sym typeface="Cambria"/>
            </a:endParaRPr>
          </a:p>
        </p:txBody>
      </p:sp>
      <p:sp>
        <p:nvSpPr>
          <p:cNvPr id="522" name="Google Shape;522;p51" descr="n14 zalo Nguyen Doan Thao Trang"/>
          <p:cNvSpPr txBox="1"/>
          <p:nvPr/>
        </p:nvSpPr>
        <p:spPr>
          <a:xfrm>
            <a:off x="9484291" y="1985219"/>
            <a:ext cx="2866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43763"/>
                </a:solidFill>
                <a:latin typeface="Cambria"/>
                <a:ea typeface="Cambria"/>
                <a:cs typeface="Cambria"/>
                <a:sym typeface="Cambria"/>
              </a:rPr>
              <a:t>ϕ</a:t>
            </a:r>
            <a:endParaRPr sz="2400">
              <a:solidFill>
                <a:srgbClr val="243763"/>
              </a:solidFill>
              <a:latin typeface="Cambria"/>
              <a:ea typeface="Cambria"/>
              <a:cs typeface="Cambria"/>
              <a:sym typeface="Cambria"/>
            </a:endParaRPr>
          </a:p>
        </p:txBody>
      </p:sp>
      <p:sp>
        <p:nvSpPr>
          <p:cNvPr id="523" name="Google Shape;523;p51" descr="n14 zalo Nguyen Doan Thao Trang"/>
          <p:cNvSpPr txBox="1"/>
          <p:nvPr/>
        </p:nvSpPr>
        <p:spPr>
          <a:xfrm>
            <a:off x="10191635" y="1985218"/>
            <a:ext cx="139462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err="1">
                <a:solidFill>
                  <a:srgbClr val="243763"/>
                </a:solidFill>
                <a:latin typeface="Cambria"/>
                <a:ea typeface="Cambria"/>
                <a:cs typeface="Cambria"/>
                <a:sym typeface="Cambria"/>
              </a:rPr>
              <a:t>ωt</a:t>
            </a:r>
            <a:r>
              <a:rPr lang="en-US" sz="2400" b="1" dirty="0">
                <a:solidFill>
                  <a:srgbClr val="243763"/>
                </a:solidFill>
                <a:latin typeface="Cambria"/>
                <a:ea typeface="Cambria"/>
                <a:cs typeface="Cambria"/>
                <a:sym typeface="Cambria"/>
              </a:rPr>
              <a:t> + ϕ</a:t>
            </a:r>
            <a:endParaRPr sz="2400" dirty="0">
              <a:solidFill>
                <a:srgbClr val="243763"/>
              </a:solidFill>
              <a:latin typeface="Cambria"/>
              <a:ea typeface="Cambria"/>
              <a:cs typeface="Cambria"/>
              <a:sym typeface="Cambria"/>
            </a:endParaRPr>
          </a:p>
        </p:txBody>
      </p:sp>
      <p:sp>
        <p:nvSpPr>
          <p:cNvPr id="524" name="Google Shape;524;p51" descr="n14 zalo Nguyen Doan Thao Trang"/>
          <p:cNvSpPr txBox="1"/>
          <p:nvPr/>
        </p:nvSpPr>
        <p:spPr>
          <a:xfrm>
            <a:off x="5283201" y="2413265"/>
            <a:ext cx="1407885" cy="2569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mbria"/>
                <a:ea typeface="Cambria"/>
                <a:cs typeface="Cambria"/>
                <a:sym typeface="Cambria"/>
              </a:rPr>
              <a:t>Góc quay mà bán kính quét được trong 1 đơn vị thời gian.</a:t>
            </a:r>
            <a:endParaRPr sz="2300">
              <a:solidFill>
                <a:schemeClr val="dk1"/>
              </a:solidFill>
              <a:latin typeface="Cambria"/>
              <a:ea typeface="Cambria"/>
              <a:cs typeface="Cambria"/>
              <a:sym typeface="Cambria"/>
            </a:endParaRPr>
          </a:p>
        </p:txBody>
      </p:sp>
      <p:sp>
        <p:nvSpPr>
          <p:cNvPr id="525" name="Google Shape;525;p51" descr="n14 zalo Nguyen Doan Thao Trang"/>
          <p:cNvSpPr txBox="1"/>
          <p:nvPr/>
        </p:nvSpPr>
        <p:spPr>
          <a:xfrm>
            <a:off x="6581768" y="2413265"/>
            <a:ext cx="137160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mbria"/>
                <a:ea typeface="Cambria"/>
                <a:cs typeface="Cambria"/>
                <a:sym typeface="Cambria"/>
              </a:rPr>
              <a:t>Thời gian vật thực hiện 1 dao động toàn phần</a:t>
            </a:r>
            <a:endParaRPr sz="2300">
              <a:solidFill>
                <a:schemeClr val="dk1"/>
              </a:solidFill>
              <a:latin typeface="Cambria"/>
              <a:ea typeface="Cambria"/>
              <a:cs typeface="Cambria"/>
              <a:sym typeface="Cambria"/>
            </a:endParaRPr>
          </a:p>
        </p:txBody>
      </p:sp>
      <p:sp>
        <p:nvSpPr>
          <p:cNvPr id="526" name="Google Shape;526;p51" descr="n14 zalo Nguyen Doan Thao Trang"/>
          <p:cNvSpPr txBox="1"/>
          <p:nvPr/>
        </p:nvSpPr>
        <p:spPr>
          <a:xfrm>
            <a:off x="7844513" y="2413265"/>
            <a:ext cx="1212024" cy="2569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mbria"/>
                <a:ea typeface="Cambria"/>
                <a:cs typeface="Cambria"/>
                <a:sym typeface="Cambria"/>
              </a:rPr>
              <a:t>Số dao động vật thực hiện được trong 1 giây</a:t>
            </a:r>
            <a:endParaRPr sz="2300">
              <a:solidFill>
                <a:schemeClr val="dk1"/>
              </a:solidFill>
              <a:latin typeface="Cambria"/>
              <a:ea typeface="Cambria"/>
              <a:cs typeface="Cambria"/>
              <a:sym typeface="Cambria"/>
            </a:endParaRPr>
          </a:p>
        </p:txBody>
      </p:sp>
      <p:sp>
        <p:nvSpPr>
          <p:cNvPr id="527" name="Google Shape;527;p51" descr="n14 zalo Nguyen Doan Thao Trang"/>
          <p:cNvSpPr txBox="1"/>
          <p:nvPr/>
        </p:nvSpPr>
        <p:spPr>
          <a:xfrm>
            <a:off x="8982258" y="2413265"/>
            <a:ext cx="1280160" cy="2569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a:t>
            </a:r>
            <a:endParaRPr/>
          </a:p>
          <a:p>
            <a:pPr marL="0" marR="0" lvl="0" indent="0" algn="ctr" rtl="0">
              <a:spcBef>
                <a:spcPts val="0"/>
              </a:spcBef>
              <a:spcAft>
                <a:spcPts val="0"/>
              </a:spcAft>
              <a:buNone/>
            </a:pPr>
            <a:r>
              <a:rPr lang="en-US" sz="2300">
                <a:solidFill>
                  <a:schemeClr val="dk1"/>
                </a:solidFill>
                <a:latin typeface="Cambria"/>
                <a:ea typeface="Cambria"/>
                <a:cs typeface="Cambria"/>
                <a:sym typeface="Cambria"/>
              </a:rPr>
              <a:t>t = 0</a:t>
            </a:r>
            <a:endParaRPr/>
          </a:p>
        </p:txBody>
      </p:sp>
      <p:sp>
        <p:nvSpPr>
          <p:cNvPr id="528" name="Google Shape;528;p51" descr="n14 zalo Nguyen Doan Thao Trang"/>
          <p:cNvSpPr txBox="1"/>
          <p:nvPr/>
        </p:nvSpPr>
        <p:spPr>
          <a:xfrm>
            <a:off x="10258884" y="2413265"/>
            <a:ext cx="128016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 t</a:t>
            </a:r>
            <a:endParaRPr/>
          </a:p>
        </p:txBody>
      </p:sp>
      <p:sp>
        <p:nvSpPr>
          <p:cNvPr id="529" name="Google Shape;529;p51" descr="n14 zalo Nguyen Doan Thao Trang"/>
          <p:cNvSpPr txBox="1"/>
          <p:nvPr/>
        </p:nvSpPr>
        <p:spPr>
          <a:xfrm>
            <a:off x="2360384" y="4909749"/>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id="530" name="Google Shape;530;p51" descr="n14 zalo Nguyen Doan Thao Trang"/>
          <p:cNvSpPr txBox="1"/>
          <p:nvPr/>
        </p:nvSpPr>
        <p:spPr>
          <a:xfrm>
            <a:off x="4073070" y="4909749"/>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id="531" name="Google Shape;531;p51" descr="n14 zalo Nguyen Doan Thao Trang"/>
          <p:cNvSpPr txBox="1"/>
          <p:nvPr/>
        </p:nvSpPr>
        <p:spPr>
          <a:xfrm>
            <a:off x="5404124" y="4924444"/>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rad/s</a:t>
            </a:r>
            <a:endParaRPr sz="2400">
              <a:solidFill>
                <a:srgbClr val="243763"/>
              </a:solidFill>
              <a:latin typeface="Cambria"/>
              <a:ea typeface="Cambria"/>
              <a:cs typeface="Cambria"/>
              <a:sym typeface="Cambria"/>
            </a:endParaRPr>
          </a:p>
        </p:txBody>
      </p:sp>
      <p:sp>
        <p:nvSpPr>
          <p:cNvPr id="532" name="Google Shape;532;p51" descr="n14 zalo Nguyen Doan Thao Trang"/>
          <p:cNvSpPr txBox="1"/>
          <p:nvPr/>
        </p:nvSpPr>
        <p:spPr>
          <a:xfrm>
            <a:off x="6651564" y="4924444"/>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s</a:t>
            </a:r>
            <a:endParaRPr sz="2400">
              <a:solidFill>
                <a:srgbClr val="243763"/>
              </a:solidFill>
              <a:latin typeface="Cambria"/>
              <a:ea typeface="Cambria"/>
              <a:cs typeface="Cambria"/>
              <a:sym typeface="Cambria"/>
            </a:endParaRPr>
          </a:p>
        </p:txBody>
      </p:sp>
      <p:sp>
        <p:nvSpPr>
          <p:cNvPr id="533" name="Google Shape;533;p51" descr="n14 zalo Nguyen Doan Thao Trang"/>
          <p:cNvSpPr txBox="1"/>
          <p:nvPr/>
        </p:nvSpPr>
        <p:spPr>
          <a:xfrm>
            <a:off x="7830485" y="4909749"/>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Hz</a:t>
            </a:r>
            <a:endParaRPr sz="2400">
              <a:solidFill>
                <a:srgbClr val="243763"/>
              </a:solidFill>
              <a:latin typeface="Cambria"/>
              <a:ea typeface="Cambria"/>
              <a:cs typeface="Cambria"/>
              <a:sym typeface="Cambria"/>
            </a:endParaRPr>
          </a:p>
        </p:txBody>
      </p:sp>
      <p:sp>
        <p:nvSpPr>
          <p:cNvPr id="534" name="Google Shape;534;p51" descr="n14 zalo Nguyen Doan Thao Trang"/>
          <p:cNvSpPr txBox="1"/>
          <p:nvPr/>
        </p:nvSpPr>
        <p:spPr>
          <a:xfrm>
            <a:off x="9023131" y="4924443"/>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id="535" name="Google Shape;535;p51" descr="n14 zalo Nguyen Doan Thao Trang"/>
          <p:cNvSpPr txBox="1"/>
          <p:nvPr/>
        </p:nvSpPr>
        <p:spPr>
          <a:xfrm>
            <a:off x="10300388" y="4924443"/>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id="537" name="Google Shape;537;p51" descr="n14 zalo Nguyen Doan Thao Trang"/>
          <p:cNvSpPr txBox="1"/>
          <p:nvPr/>
        </p:nvSpPr>
        <p:spPr>
          <a:xfrm>
            <a:off x="4049486" y="5659427"/>
            <a:ext cx="1233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mbria"/>
                <a:ea typeface="Cambria"/>
                <a:cs typeface="Cambria"/>
                <a:sym typeface="Cambria"/>
              </a:rPr>
              <a:t>A = x</a:t>
            </a:r>
            <a:r>
              <a:rPr lang="en-US" sz="2400" baseline="-25000">
                <a:solidFill>
                  <a:schemeClr val="dk1"/>
                </a:solidFill>
                <a:latin typeface="Cambria"/>
                <a:ea typeface="Cambria"/>
                <a:cs typeface="Cambria"/>
                <a:sym typeface="Cambria"/>
              </a:rPr>
              <a:t>max</a:t>
            </a:r>
            <a:endParaRPr sz="2400">
              <a:solidFill>
                <a:schemeClr val="dk1"/>
              </a:solidFill>
              <a:latin typeface="Cambria"/>
              <a:ea typeface="Cambria"/>
              <a:cs typeface="Cambria"/>
              <a:sym typeface="Cambria"/>
            </a:endParaRPr>
          </a:p>
        </p:txBody>
      </p:sp>
      <p:sp>
        <p:nvSpPr>
          <p:cNvPr id="538" name="Google Shape;538;p51" descr="n14 zalo Nguyen Doan Thao Trang"/>
          <p:cNvSpPr txBox="1"/>
          <p:nvPr/>
        </p:nvSpPr>
        <p:spPr>
          <a:xfrm>
            <a:off x="5309780" y="5287341"/>
            <a:ext cx="1384301" cy="1153136"/>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9" name="Google Shape;539;p51" descr="n14 zalo Nguyen Doan Thao Trang"/>
          <p:cNvSpPr txBox="1"/>
          <p:nvPr/>
        </p:nvSpPr>
        <p:spPr>
          <a:xfrm>
            <a:off x="7885279" y="5488464"/>
            <a:ext cx="1115242" cy="783804"/>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40" name="Google Shape;540;p51" descr="n14 zalo Nguyen Doan Thao Trang"/>
          <p:cNvSpPr txBox="1"/>
          <p:nvPr/>
        </p:nvSpPr>
        <p:spPr>
          <a:xfrm>
            <a:off x="2076450" y="2448139"/>
            <a:ext cx="1862218" cy="22159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dirty="0" err="1">
                <a:solidFill>
                  <a:schemeClr val="dk1"/>
                </a:solidFill>
                <a:latin typeface="Cambria"/>
                <a:ea typeface="Cambria"/>
                <a:cs typeface="Cambria"/>
                <a:sym typeface="Cambria"/>
              </a:rPr>
              <a:t>Là</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độ</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dịch</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chuyển</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từ</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vị</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trí</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cân</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bằng</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đến</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vị</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trí</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của</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vật</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tại</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thời</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điểm</a:t>
            </a:r>
            <a:r>
              <a:rPr lang="en-US" sz="2300" dirty="0">
                <a:solidFill>
                  <a:schemeClr val="dk1"/>
                </a:solidFill>
                <a:latin typeface="Cambria"/>
                <a:ea typeface="Cambria"/>
                <a:cs typeface="Cambria"/>
                <a:sym typeface="Cambria"/>
              </a:rPr>
              <a:t> t</a:t>
            </a:r>
            <a:endParaRPr sz="2300" dirty="0">
              <a:solidFill>
                <a:schemeClr val="dk1"/>
              </a:solidFill>
              <a:latin typeface="Cambria"/>
              <a:ea typeface="Cambria"/>
              <a:cs typeface="Cambria"/>
              <a:sym typeface="Cambria"/>
            </a:endParaRPr>
          </a:p>
        </p:txBody>
      </p:sp>
      <p:sp>
        <p:nvSpPr>
          <p:cNvPr id="541" name="Google Shape;541;p51" descr="n14 zalo Nguyen Doan Thao Trang"/>
          <p:cNvSpPr txBox="1"/>
          <p:nvPr/>
        </p:nvSpPr>
        <p:spPr>
          <a:xfrm>
            <a:off x="3931839" y="2447577"/>
            <a:ext cx="1281648" cy="25698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00" dirty="0" err="1">
                <a:solidFill>
                  <a:schemeClr val="dk1"/>
                </a:solidFill>
                <a:latin typeface="Cambria"/>
                <a:ea typeface="Cambria"/>
                <a:cs typeface="Cambria"/>
                <a:sym typeface="Cambria"/>
              </a:rPr>
              <a:t>Là</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độ</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dịch</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chuyển</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cực</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đại</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của</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vật</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tính</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từ</a:t>
            </a:r>
            <a:r>
              <a:rPr lang="en-US" sz="2300" dirty="0">
                <a:solidFill>
                  <a:schemeClr val="dk1"/>
                </a:solidFill>
                <a:latin typeface="Cambria"/>
                <a:ea typeface="Cambria"/>
                <a:cs typeface="Cambria"/>
                <a:sym typeface="Cambria"/>
              </a:rPr>
              <a:t> </a:t>
            </a:r>
            <a:r>
              <a:rPr lang="en-US" sz="2300" dirty="0" err="1">
                <a:solidFill>
                  <a:schemeClr val="dk1"/>
                </a:solidFill>
                <a:latin typeface="Cambria"/>
                <a:ea typeface="Cambria"/>
                <a:cs typeface="Cambria"/>
                <a:sym typeface="Cambria"/>
              </a:rPr>
              <a:t>vtcb</a:t>
            </a:r>
            <a:endParaRPr sz="2300" dirty="0">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500"/>
                                        <p:tgtEl>
                                          <p:spTgt spid="517"/>
                                        </p:tgtEl>
                                      </p:cBhvr>
                                    </p:animEffect>
                                  </p:childTnLst>
                                </p:cTn>
                              </p:par>
                              <p:par>
                                <p:cTn id="8" presetID="10" presetClass="entr" presetSubtype="0" fill="hold" nodeType="withEffect">
                                  <p:stCondLst>
                                    <p:cond delay="0"/>
                                  </p:stCondLst>
                                  <p:childTnLst>
                                    <p:set>
                                      <p:cBhvr>
                                        <p:cTn id="9" dur="1" fill="hold">
                                          <p:stCondLst>
                                            <p:cond delay="0"/>
                                          </p:stCondLst>
                                        </p:cTn>
                                        <p:tgtEl>
                                          <p:spTgt spid="518"/>
                                        </p:tgtEl>
                                        <p:attrNameLst>
                                          <p:attrName>style.visibility</p:attrName>
                                        </p:attrNameLst>
                                      </p:cBhvr>
                                      <p:to>
                                        <p:strVal val="visible"/>
                                      </p:to>
                                    </p:set>
                                    <p:animEffect transition="in" filter="fade">
                                      <p:cBhvr>
                                        <p:cTn id="10" dur="500"/>
                                        <p:tgtEl>
                                          <p:spTgt spid="518"/>
                                        </p:tgtEl>
                                      </p:cBhvr>
                                    </p:animEffect>
                                  </p:childTnLst>
                                </p:cTn>
                              </p:par>
                              <p:par>
                                <p:cTn id="11" presetID="10" presetClass="entr" presetSubtype="0" fill="hold" nodeType="withEffect">
                                  <p:stCondLst>
                                    <p:cond delay="0"/>
                                  </p:stCondLst>
                                  <p:childTnLst>
                                    <p:set>
                                      <p:cBhvr>
                                        <p:cTn id="12" dur="1" fill="hold">
                                          <p:stCondLst>
                                            <p:cond delay="0"/>
                                          </p:stCondLst>
                                        </p:cTn>
                                        <p:tgtEl>
                                          <p:spTgt spid="519"/>
                                        </p:tgtEl>
                                        <p:attrNameLst>
                                          <p:attrName>style.visibility</p:attrName>
                                        </p:attrNameLst>
                                      </p:cBhvr>
                                      <p:to>
                                        <p:strVal val="visible"/>
                                      </p:to>
                                    </p:set>
                                    <p:animEffect transition="in" filter="fade">
                                      <p:cBhvr>
                                        <p:cTn id="13" dur="500"/>
                                        <p:tgtEl>
                                          <p:spTgt spid="519"/>
                                        </p:tgtEl>
                                      </p:cBhvr>
                                    </p:animEffect>
                                  </p:childTnLst>
                                </p:cTn>
                              </p:par>
                              <p:par>
                                <p:cTn id="14" presetID="10" presetClass="entr" presetSubtype="0" fill="hold" nodeType="withEffect">
                                  <p:stCondLst>
                                    <p:cond delay="0"/>
                                  </p:stCondLst>
                                  <p:childTnLst>
                                    <p:set>
                                      <p:cBhvr>
                                        <p:cTn id="15" dur="1" fill="hold">
                                          <p:stCondLst>
                                            <p:cond delay="0"/>
                                          </p:stCondLst>
                                        </p:cTn>
                                        <p:tgtEl>
                                          <p:spTgt spid="520"/>
                                        </p:tgtEl>
                                        <p:attrNameLst>
                                          <p:attrName>style.visibility</p:attrName>
                                        </p:attrNameLst>
                                      </p:cBhvr>
                                      <p:to>
                                        <p:strVal val="visible"/>
                                      </p:to>
                                    </p:set>
                                    <p:animEffect transition="in" filter="fade">
                                      <p:cBhvr>
                                        <p:cTn id="16" dur="500"/>
                                        <p:tgtEl>
                                          <p:spTgt spid="520"/>
                                        </p:tgtEl>
                                      </p:cBhvr>
                                    </p:animEffect>
                                  </p:childTnLst>
                                </p:cTn>
                              </p:par>
                              <p:par>
                                <p:cTn id="17" presetID="10" presetClass="entr" presetSubtype="0" fill="hold" nodeType="withEffect">
                                  <p:stCondLst>
                                    <p:cond delay="0"/>
                                  </p:stCondLst>
                                  <p:childTnLst>
                                    <p:set>
                                      <p:cBhvr>
                                        <p:cTn id="18" dur="1" fill="hold">
                                          <p:stCondLst>
                                            <p:cond delay="0"/>
                                          </p:stCondLst>
                                        </p:cTn>
                                        <p:tgtEl>
                                          <p:spTgt spid="521"/>
                                        </p:tgtEl>
                                        <p:attrNameLst>
                                          <p:attrName>style.visibility</p:attrName>
                                        </p:attrNameLst>
                                      </p:cBhvr>
                                      <p:to>
                                        <p:strVal val="visible"/>
                                      </p:to>
                                    </p:set>
                                    <p:animEffect transition="in" filter="fade">
                                      <p:cBhvr>
                                        <p:cTn id="19" dur="500"/>
                                        <p:tgtEl>
                                          <p:spTgt spid="521"/>
                                        </p:tgtEl>
                                      </p:cBhvr>
                                    </p:animEffect>
                                  </p:childTnLst>
                                </p:cTn>
                              </p:par>
                              <p:par>
                                <p:cTn id="20" presetID="10" presetClass="entr" presetSubtype="0" fill="hold" nodeType="withEffect">
                                  <p:stCondLst>
                                    <p:cond delay="0"/>
                                  </p:stCondLst>
                                  <p:childTnLst>
                                    <p:set>
                                      <p:cBhvr>
                                        <p:cTn id="21" dur="1" fill="hold">
                                          <p:stCondLst>
                                            <p:cond delay="0"/>
                                          </p:stCondLst>
                                        </p:cTn>
                                        <p:tgtEl>
                                          <p:spTgt spid="522"/>
                                        </p:tgtEl>
                                        <p:attrNameLst>
                                          <p:attrName>style.visibility</p:attrName>
                                        </p:attrNameLst>
                                      </p:cBhvr>
                                      <p:to>
                                        <p:strVal val="visible"/>
                                      </p:to>
                                    </p:set>
                                    <p:animEffect transition="in" filter="fade">
                                      <p:cBhvr>
                                        <p:cTn id="22" dur="500"/>
                                        <p:tgtEl>
                                          <p:spTgt spid="522"/>
                                        </p:tgtEl>
                                      </p:cBhvr>
                                    </p:animEffect>
                                  </p:childTnLst>
                                </p:cTn>
                              </p:par>
                              <p:par>
                                <p:cTn id="23" presetID="10" presetClass="entr" presetSubtype="0" fill="hold" nodeType="withEffect">
                                  <p:stCondLst>
                                    <p:cond delay="0"/>
                                  </p:stCondLst>
                                  <p:childTnLst>
                                    <p:set>
                                      <p:cBhvr>
                                        <p:cTn id="24" dur="1" fill="hold">
                                          <p:stCondLst>
                                            <p:cond delay="0"/>
                                          </p:stCondLst>
                                        </p:cTn>
                                        <p:tgtEl>
                                          <p:spTgt spid="523"/>
                                        </p:tgtEl>
                                        <p:attrNameLst>
                                          <p:attrName>style.visibility</p:attrName>
                                        </p:attrNameLst>
                                      </p:cBhvr>
                                      <p:to>
                                        <p:strVal val="visible"/>
                                      </p:to>
                                    </p:set>
                                    <p:animEffect transition="in" filter="fade">
                                      <p:cBhvr>
                                        <p:cTn id="25" dur="500"/>
                                        <p:tgtEl>
                                          <p:spTgt spid="5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0"/>
                                        </p:tgtEl>
                                        <p:attrNameLst>
                                          <p:attrName>style.visibility</p:attrName>
                                        </p:attrNameLst>
                                      </p:cBhvr>
                                      <p:to>
                                        <p:strVal val="visible"/>
                                      </p:to>
                                    </p:set>
                                    <p:animEffect transition="in" filter="fade">
                                      <p:cBhvr>
                                        <p:cTn id="30" dur="500"/>
                                        <p:tgtEl>
                                          <p:spTgt spid="5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41"/>
                                        </p:tgtEl>
                                        <p:attrNameLst>
                                          <p:attrName>style.visibility</p:attrName>
                                        </p:attrNameLst>
                                      </p:cBhvr>
                                      <p:to>
                                        <p:strVal val="visible"/>
                                      </p:to>
                                    </p:set>
                                    <p:animEffect transition="in" filter="fade">
                                      <p:cBhvr>
                                        <p:cTn id="35" dur="500"/>
                                        <p:tgtEl>
                                          <p:spTgt spid="5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24"/>
                                        </p:tgtEl>
                                        <p:attrNameLst>
                                          <p:attrName>style.visibility</p:attrName>
                                        </p:attrNameLst>
                                      </p:cBhvr>
                                      <p:to>
                                        <p:strVal val="visible"/>
                                      </p:to>
                                    </p:set>
                                    <p:animEffect transition="in" filter="fade">
                                      <p:cBhvr>
                                        <p:cTn id="40" dur="500"/>
                                        <p:tgtEl>
                                          <p:spTgt spid="5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5"/>
                                        </p:tgtEl>
                                        <p:attrNameLst>
                                          <p:attrName>style.visibility</p:attrName>
                                        </p:attrNameLst>
                                      </p:cBhvr>
                                      <p:to>
                                        <p:strVal val="visible"/>
                                      </p:to>
                                    </p:set>
                                    <p:animEffect transition="in" filter="fade">
                                      <p:cBhvr>
                                        <p:cTn id="45" dur="500"/>
                                        <p:tgtEl>
                                          <p:spTgt spid="5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26"/>
                                        </p:tgtEl>
                                        <p:attrNameLst>
                                          <p:attrName>style.visibility</p:attrName>
                                        </p:attrNameLst>
                                      </p:cBhvr>
                                      <p:to>
                                        <p:strVal val="visible"/>
                                      </p:to>
                                    </p:set>
                                    <p:animEffect transition="in" filter="fade">
                                      <p:cBhvr>
                                        <p:cTn id="50" dur="500"/>
                                        <p:tgtEl>
                                          <p:spTgt spid="5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27"/>
                                        </p:tgtEl>
                                        <p:attrNameLst>
                                          <p:attrName>style.visibility</p:attrName>
                                        </p:attrNameLst>
                                      </p:cBhvr>
                                      <p:to>
                                        <p:strVal val="visible"/>
                                      </p:to>
                                    </p:set>
                                    <p:animEffect transition="in" filter="fade">
                                      <p:cBhvr>
                                        <p:cTn id="55" dur="500"/>
                                        <p:tgtEl>
                                          <p:spTgt spid="5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28"/>
                                        </p:tgtEl>
                                        <p:attrNameLst>
                                          <p:attrName>style.visibility</p:attrName>
                                        </p:attrNameLst>
                                      </p:cBhvr>
                                      <p:to>
                                        <p:strVal val="visible"/>
                                      </p:to>
                                    </p:set>
                                    <p:animEffect transition="in" filter="fade">
                                      <p:cBhvr>
                                        <p:cTn id="60" dur="500"/>
                                        <p:tgtEl>
                                          <p:spTgt spid="5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29"/>
                                        </p:tgtEl>
                                        <p:attrNameLst>
                                          <p:attrName>style.visibility</p:attrName>
                                        </p:attrNameLst>
                                      </p:cBhvr>
                                      <p:to>
                                        <p:strVal val="visible"/>
                                      </p:to>
                                    </p:set>
                                    <p:animEffect transition="in" filter="fade">
                                      <p:cBhvr>
                                        <p:cTn id="65" dur="500"/>
                                        <p:tgtEl>
                                          <p:spTgt spid="529"/>
                                        </p:tgtEl>
                                      </p:cBhvr>
                                    </p:animEffect>
                                  </p:childTnLst>
                                </p:cTn>
                              </p:par>
                              <p:par>
                                <p:cTn id="66" presetID="10" presetClass="entr" presetSubtype="0" fill="hold" nodeType="withEffect">
                                  <p:stCondLst>
                                    <p:cond delay="0"/>
                                  </p:stCondLst>
                                  <p:childTnLst>
                                    <p:set>
                                      <p:cBhvr>
                                        <p:cTn id="67" dur="1" fill="hold">
                                          <p:stCondLst>
                                            <p:cond delay="0"/>
                                          </p:stCondLst>
                                        </p:cTn>
                                        <p:tgtEl>
                                          <p:spTgt spid="530"/>
                                        </p:tgtEl>
                                        <p:attrNameLst>
                                          <p:attrName>style.visibility</p:attrName>
                                        </p:attrNameLst>
                                      </p:cBhvr>
                                      <p:to>
                                        <p:strVal val="visible"/>
                                      </p:to>
                                    </p:set>
                                    <p:animEffect transition="in" filter="fade">
                                      <p:cBhvr>
                                        <p:cTn id="68" dur="500"/>
                                        <p:tgtEl>
                                          <p:spTgt spid="530"/>
                                        </p:tgtEl>
                                      </p:cBhvr>
                                    </p:animEffect>
                                  </p:childTnLst>
                                </p:cTn>
                              </p:par>
                              <p:par>
                                <p:cTn id="69" presetID="10" presetClass="entr" presetSubtype="0" fill="hold" nodeType="withEffect">
                                  <p:stCondLst>
                                    <p:cond delay="0"/>
                                  </p:stCondLst>
                                  <p:childTnLst>
                                    <p:set>
                                      <p:cBhvr>
                                        <p:cTn id="70" dur="1" fill="hold">
                                          <p:stCondLst>
                                            <p:cond delay="0"/>
                                          </p:stCondLst>
                                        </p:cTn>
                                        <p:tgtEl>
                                          <p:spTgt spid="531"/>
                                        </p:tgtEl>
                                        <p:attrNameLst>
                                          <p:attrName>style.visibility</p:attrName>
                                        </p:attrNameLst>
                                      </p:cBhvr>
                                      <p:to>
                                        <p:strVal val="visible"/>
                                      </p:to>
                                    </p:set>
                                    <p:animEffect transition="in" filter="fade">
                                      <p:cBhvr>
                                        <p:cTn id="71" dur="500"/>
                                        <p:tgtEl>
                                          <p:spTgt spid="531"/>
                                        </p:tgtEl>
                                      </p:cBhvr>
                                    </p:animEffect>
                                  </p:childTnLst>
                                </p:cTn>
                              </p:par>
                              <p:par>
                                <p:cTn id="72" presetID="10" presetClass="entr" presetSubtype="0" fill="hold" nodeType="withEffect">
                                  <p:stCondLst>
                                    <p:cond delay="0"/>
                                  </p:stCondLst>
                                  <p:childTnLst>
                                    <p:set>
                                      <p:cBhvr>
                                        <p:cTn id="73" dur="1" fill="hold">
                                          <p:stCondLst>
                                            <p:cond delay="0"/>
                                          </p:stCondLst>
                                        </p:cTn>
                                        <p:tgtEl>
                                          <p:spTgt spid="532"/>
                                        </p:tgtEl>
                                        <p:attrNameLst>
                                          <p:attrName>style.visibility</p:attrName>
                                        </p:attrNameLst>
                                      </p:cBhvr>
                                      <p:to>
                                        <p:strVal val="visible"/>
                                      </p:to>
                                    </p:set>
                                    <p:animEffect transition="in" filter="fade">
                                      <p:cBhvr>
                                        <p:cTn id="74" dur="500"/>
                                        <p:tgtEl>
                                          <p:spTgt spid="532"/>
                                        </p:tgtEl>
                                      </p:cBhvr>
                                    </p:animEffect>
                                  </p:childTnLst>
                                </p:cTn>
                              </p:par>
                              <p:par>
                                <p:cTn id="75" presetID="10" presetClass="entr" presetSubtype="0" fill="hold" nodeType="withEffect">
                                  <p:stCondLst>
                                    <p:cond delay="0"/>
                                  </p:stCondLst>
                                  <p:childTnLst>
                                    <p:set>
                                      <p:cBhvr>
                                        <p:cTn id="76" dur="1" fill="hold">
                                          <p:stCondLst>
                                            <p:cond delay="0"/>
                                          </p:stCondLst>
                                        </p:cTn>
                                        <p:tgtEl>
                                          <p:spTgt spid="533"/>
                                        </p:tgtEl>
                                        <p:attrNameLst>
                                          <p:attrName>style.visibility</p:attrName>
                                        </p:attrNameLst>
                                      </p:cBhvr>
                                      <p:to>
                                        <p:strVal val="visible"/>
                                      </p:to>
                                    </p:set>
                                    <p:animEffect transition="in" filter="fade">
                                      <p:cBhvr>
                                        <p:cTn id="77" dur="500"/>
                                        <p:tgtEl>
                                          <p:spTgt spid="533"/>
                                        </p:tgtEl>
                                      </p:cBhvr>
                                    </p:animEffect>
                                  </p:childTnLst>
                                </p:cTn>
                              </p:par>
                              <p:par>
                                <p:cTn id="78" presetID="10" presetClass="entr" presetSubtype="0" fill="hold" nodeType="withEffect">
                                  <p:stCondLst>
                                    <p:cond delay="0"/>
                                  </p:stCondLst>
                                  <p:childTnLst>
                                    <p:set>
                                      <p:cBhvr>
                                        <p:cTn id="79" dur="1" fill="hold">
                                          <p:stCondLst>
                                            <p:cond delay="0"/>
                                          </p:stCondLst>
                                        </p:cTn>
                                        <p:tgtEl>
                                          <p:spTgt spid="534"/>
                                        </p:tgtEl>
                                        <p:attrNameLst>
                                          <p:attrName>style.visibility</p:attrName>
                                        </p:attrNameLst>
                                      </p:cBhvr>
                                      <p:to>
                                        <p:strVal val="visible"/>
                                      </p:to>
                                    </p:set>
                                    <p:animEffect transition="in" filter="fade">
                                      <p:cBhvr>
                                        <p:cTn id="80" dur="500"/>
                                        <p:tgtEl>
                                          <p:spTgt spid="534"/>
                                        </p:tgtEl>
                                      </p:cBhvr>
                                    </p:animEffect>
                                  </p:childTnLst>
                                </p:cTn>
                              </p:par>
                              <p:par>
                                <p:cTn id="81" presetID="10" presetClass="entr" presetSubtype="0" fill="hold" nodeType="withEffect">
                                  <p:stCondLst>
                                    <p:cond delay="0"/>
                                  </p:stCondLst>
                                  <p:childTnLst>
                                    <p:set>
                                      <p:cBhvr>
                                        <p:cTn id="82" dur="1" fill="hold">
                                          <p:stCondLst>
                                            <p:cond delay="0"/>
                                          </p:stCondLst>
                                        </p:cTn>
                                        <p:tgtEl>
                                          <p:spTgt spid="535"/>
                                        </p:tgtEl>
                                        <p:attrNameLst>
                                          <p:attrName>style.visibility</p:attrName>
                                        </p:attrNameLst>
                                      </p:cBhvr>
                                      <p:to>
                                        <p:strVal val="visible"/>
                                      </p:to>
                                    </p:set>
                                    <p:animEffect transition="in" filter="fade">
                                      <p:cBhvr>
                                        <p:cTn id="83" dur="500"/>
                                        <p:tgtEl>
                                          <p:spTgt spid="535"/>
                                        </p:tgtEl>
                                      </p:cBhvr>
                                    </p:animEffect>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nodeType="clickEffect">
                                  <p:stCondLst>
                                    <p:cond delay="0"/>
                                  </p:stCondLst>
                                  <p:childTnLst>
                                    <p:set>
                                      <p:cBhvr>
                                        <p:cTn id="87" dur="1" fill="hold">
                                          <p:stCondLst>
                                            <p:cond delay="0"/>
                                          </p:stCondLst>
                                        </p:cTn>
                                        <p:tgtEl>
                                          <p:spTgt spid="537"/>
                                        </p:tgtEl>
                                        <p:attrNameLst>
                                          <p:attrName>style.visibility</p:attrName>
                                        </p:attrNameLst>
                                      </p:cBhvr>
                                      <p:to>
                                        <p:strVal val="visible"/>
                                      </p:to>
                                    </p:set>
                                    <p:anim calcmode="lin" valueType="num">
                                      <p:cBhvr additive="base">
                                        <p:cTn id="88" dur="500"/>
                                        <p:tgtEl>
                                          <p:spTgt spid="537"/>
                                        </p:tgtEl>
                                        <p:attrNameLst>
                                          <p:attrName>ppt_w</p:attrName>
                                        </p:attrNameLst>
                                      </p:cBhvr>
                                      <p:tavLst>
                                        <p:tav tm="0">
                                          <p:val>
                                            <p:strVal val="0"/>
                                          </p:val>
                                        </p:tav>
                                        <p:tav tm="100000">
                                          <p:val>
                                            <p:strVal val="#ppt_w"/>
                                          </p:val>
                                        </p:tav>
                                      </p:tavLst>
                                    </p:anim>
                                    <p:anim calcmode="lin" valueType="num">
                                      <p:cBhvr additive="base">
                                        <p:cTn id="89" dur="500"/>
                                        <p:tgtEl>
                                          <p:spTgt spid="537"/>
                                        </p:tgtEl>
                                        <p:attrNameLst>
                                          <p:attrName>ppt_h</p:attrName>
                                        </p:attrNameLst>
                                      </p:cBhvr>
                                      <p:tavLst>
                                        <p:tav tm="0">
                                          <p:val>
                                            <p:str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nodeType="clickEffect">
                                  <p:stCondLst>
                                    <p:cond delay="0"/>
                                  </p:stCondLst>
                                  <p:childTnLst>
                                    <p:set>
                                      <p:cBhvr>
                                        <p:cTn id="93" dur="1" fill="hold">
                                          <p:stCondLst>
                                            <p:cond delay="0"/>
                                          </p:stCondLst>
                                        </p:cTn>
                                        <p:tgtEl>
                                          <p:spTgt spid="538"/>
                                        </p:tgtEl>
                                        <p:attrNameLst>
                                          <p:attrName>style.visibility</p:attrName>
                                        </p:attrNameLst>
                                      </p:cBhvr>
                                      <p:to>
                                        <p:strVal val="visible"/>
                                      </p:to>
                                    </p:set>
                                    <p:anim calcmode="lin" valueType="num">
                                      <p:cBhvr additive="base">
                                        <p:cTn id="94" dur="500"/>
                                        <p:tgtEl>
                                          <p:spTgt spid="538"/>
                                        </p:tgtEl>
                                        <p:attrNameLst>
                                          <p:attrName>ppt_w</p:attrName>
                                        </p:attrNameLst>
                                      </p:cBhvr>
                                      <p:tavLst>
                                        <p:tav tm="0">
                                          <p:val>
                                            <p:strVal val="0"/>
                                          </p:val>
                                        </p:tav>
                                        <p:tav tm="100000">
                                          <p:val>
                                            <p:strVal val="#ppt_w"/>
                                          </p:val>
                                        </p:tav>
                                      </p:tavLst>
                                    </p:anim>
                                    <p:anim calcmode="lin" valueType="num">
                                      <p:cBhvr additive="base">
                                        <p:cTn id="95" dur="500"/>
                                        <p:tgtEl>
                                          <p:spTgt spid="538"/>
                                        </p:tgtEl>
                                        <p:attrNameLst>
                                          <p:attrName>ppt_h</p:attrName>
                                        </p:attrNameLst>
                                      </p:cBhvr>
                                      <p:tavLst>
                                        <p:tav tm="0">
                                          <p:val>
                                            <p:str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3" presetClass="entr" presetSubtype="16" fill="hold" nodeType="clickEffect">
                                  <p:stCondLst>
                                    <p:cond delay="0"/>
                                  </p:stCondLst>
                                  <p:childTnLst>
                                    <p:set>
                                      <p:cBhvr>
                                        <p:cTn id="99" dur="1" fill="hold">
                                          <p:stCondLst>
                                            <p:cond delay="0"/>
                                          </p:stCondLst>
                                        </p:cTn>
                                        <p:tgtEl>
                                          <p:spTgt spid="539"/>
                                        </p:tgtEl>
                                        <p:attrNameLst>
                                          <p:attrName>style.visibility</p:attrName>
                                        </p:attrNameLst>
                                      </p:cBhvr>
                                      <p:to>
                                        <p:strVal val="visible"/>
                                      </p:to>
                                    </p:set>
                                    <p:anim calcmode="lin" valueType="num">
                                      <p:cBhvr additive="base">
                                        <p:cTn id="100" dur="500"/>
                                        <p:tgtEl>
                                          <p:spTgt spid="539"/>
                                        </p:tgtEl>
                                        <p:attrNameLst>
                                          <p:attrName>ppt_w</p:attrName>
                                        </p:attrNameLst>
                                      </p:cBhvr>
                                      <p:tavLst>
                                        <p:tav tm="0">
                                          <p:val>
                                            <p:strVal val="0"/>
                                          </p:val>
                                        </p:tav>
                                        <p:tav tm="100000">
                                          <p:val>
                                            <p:strVal val="#ppt_w"/>
                                          </p:val>
                                        </p:tav>
                                      </p:tavLst>
                                    </p:anim>
                                    <p:anim calcmode="lin" valueType="num">
                                      <p:cBhvr additive="base">
                                        <p:cTn id="101" dur="500"/>
                                        <p:tgtEl>
                                          <p:spTgt spid="5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6" name="Google Shape;546;p52" descr="n14 zalo Nguyen Doan Thao Trang"/>
          <p:cNvGrpSpPr/>
          <p:nvPr/>
        </p:nvGrpSpPr>
        <p:grpSpPr>
          <a:xfrm>
            <a:off x="2369136" y="1656237"/>
            <a:ext cx="8844652" cy="2042573"/>
            <a:chOff x="2098909" y="2418117"/>
            <a:chExt cx="6633489" cy="1531929"/>
          </a:xfrm>
        </p:grpSpPr>
        <p:sp>
          <p:nvSpPr>
            <p:cNvPr id="547" name="Google Shape;547;p52"/>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rgbClr val="191919"/>
                  </a:solidFill>
                  <a:latin typeface="Cambria"/>
                  <a:ea typeface="Cambria"/>
                  <a:cs typeface="Cambria"/>
                  <a:sym typeface="Cambria"/>
                </a:rPr>
                <a:t>Độ dịch chuyển cực đại của vật tính từ vị trí cân bằng.</a:t>
              </a:r>
              <a:endParaRPr sz="2400" b="1">
                <a:solidFill>
                  <a:srgbClr val="191919"/>
                </a:solidFill>
                <a:latin typeface="Cambria"/>
                <a:ea typeface="Cambria"/>
                <a:cs typeface="Cambria"/>
                <a:sym typeface="Cambria"/>
              </a:endParaRPr>
            </a:p>
          </p:txBody>
        </p:sp>
        <p:sp>
          <p:nvSpPr>
            <p:cNvPr id="548" name="Google Shape;548;p52"/>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rgbClr val="FFFFFF"/>
                  </a:solidFill>
                  <a:latin typeface="Cambria"/>
                  <a:ea typeface="Cambria"/>
                  <a:cs typeface="Cambria"/>
                  <a:sym typeface="Cambria"/>
                </a:rPr>
                <a:t>1</a:t>
              </a:r>
              <a:endParaRPr sz="3067" b="1">
                <a:solidFill>
                  <a:srgbClr val="FFFFFF"/>
                </a:solidFill>
                <a:latin typeface="Cambria"/>
                <a:ea typeface="Cambria"/>
                <a:cs typeface="Cambria"/>
                <a:sym typeface="Cambria"/>
              </a:endParaRPr>
            </a:p>
          </p:txBody>
        </p:sp>
        <p:cxnSp>
          <p:nvCxnSpPr>
            <p:cNvPr id="549" name="Google Shape;549;p52"/>
            <p:cNvCxnSpPr>
              <a:stCxn id="550" idx="3"/>
              <a:endCxn id="548" idx="2"/>
            </p:cNvCxnSpPr>
            <p:nvPr/>
          </p:nvCxnSpPr>
          <p:spPr>
            <a:xfrm rot="10800000" flipH="1">
              <a:off x="2098909" y="2740146"/>
              <a:ext cx="647700" cy="1209900"/>
            </a:xfrm>
            <a:prstGeom prst="bentConnector3">
              <a:avLst>
                <a:gd name="adj1" fmla="val 6212"/>
              </a:avLst>
            </a:prstGeom>
            <a:noFill/>
            <a:ln w="19050" cap="flat" cmpd="sng">
              <a:solidFill>
                <a:schemeClr val="accent5"/>
              </a:solidFill>
              <a:prstDash val="solid"/>
              <a:round/>
              <a:headEnd type="triangle" w="med" len="med"/>
              <a:tailEnd type="none" w="sm" len="sm"/>
            </a:ln>
          </p:spPr>
        </p:cxnSp>
        <p:cxnSp>
          <p:nvCxnSpPr>
            <p:cNvPr id="551" name="Google Shape;551;p52"/>
            <p:cNvCxnSpPr>
              <a:stCxn id="548" idx="6"/>
              <a:endCxn id="547" idx="1"/>
            </p:cNvCxnSpPr>
            <p:nvPr/>
          </p:nvCxnSpPr>
          <p:spPr>
            <a:xfrm>
              <a:off x="3390761" y="2740207"/>
              <a:ext cx="509700" cy="300"/>
            </a:xfrm>
            <a:prstGeom prst="bentConnector3">
              <a:avLst>
                <a:gd name="adj1" fmla="val -65628"/>
              </a:avLst>
            </a:prstGeom>
            <a:noFill/>
            <a:ln w="19050" cap="flat" cmpd="sng">
              <a:solidFill>
                <a:schemeClr val="accent5"/>
              </a:solidFill>
              <a:prstDash val="solid"/>
              <a:round/>
              <a:headEnd type="none" w="sm" len="sm"/>
              <a:tailEnd type="none" w="sm" len="sm"/>
            </a:ln>
          </p:spPr>
        </p:cxnSp>
        <p:sp>
          <p:nvSpPr>
            <p:cNvPr id="552" name="Google Shape;552;p52"/>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b="1">
                  <a:solidFill>
                    <a:srgbClr val="FFFFFF"/>
                  </a:solidFill>
                  <a:latin typeface="Cambria"/>
                  <a:ea typeface="Cambria"/>
                  <a:cs typeface="Cambria"/>
                  <a:sym typeface="Cambria"/>
                </a:rPr>
                <a:t>Biên độ </a:t>
              </a:r>
              <a:endParaRPr/>
            </a:p>
            <a:p>
              <a:pPr marL="0" marR="0" lvl="0" indent="0" algn="ctr" rtl="0">
                <a:spcBef>
                  <a:spcPts val="0"/>
                </a:spcBef>
                <a:spcAft>
                  <a:spcPts val="0"/>
                </a:spcAft>
                <a:buNone/>
              </a:pPr>
              <a:r>
                <a:rPr lang="en-US" sz="2667" b="1">
                  <a:solidFill>
                    <a:srgbClr val="FFFFFF"/>
                  </a:solidFill>
                  <a:latin typeface="Cambria"/>
                  <a:ea typeface="Cambria"/>
                  <a:cs typeface="Cambria"/>
                  <a:sym typeface="Cambria"/>
                </a:rPr>
                <a:t>A</a:t>
              </a:r>
              <a:endParaRPr sz="2667" b="1">
                <a:solidFill>
                  <a:srgbClr val="FFFFFF"/>
                </a:solidFill>
                <a:latin typeface="Cambria"/>
                <a:ea typeface="Cambria"/>
                <a:cs typeface="Cambria"/>
                <a:sym typeface="Cambria"/>
              </a:endParaRPr>
            </a:p>
          </p:txBody>
        </p:sp>
        <p:cxnSp>
          <p:nvCxnSpPr>
            <p:cNvPr id="553" name="Google Shape;553;p52"/>
            <p:cNvCxnSpPr>
              <a:stCxn id="552" idx="1"/>
              <a:endCxn id="547" idx="3"/>
            </p:cNvCxnSpPr>
            <p:nvPr/>
          </p:nvCxnSpPr>
          <p:spPr>
            <a:xfrm rot="10800000">
              <a:off x="7210203" y="2740114"/>
              <a:ext cx="329400" cy="2100"/>
            </a:xfrm>
            <a:prstGeom prst="bentConnector3">
              <a:avLst>
                <a:gd name="adj1" fmla="val 512035"/>
              </a:avLst>
            </a:prstGeom>
            <a:noFill/>
            <a:ln w="19050" cap="flat" cmpd="sng">
              <a:solidFill>
                <a:srgbClr val="FDBD55"/>
              </a:solidFill>
              <a:prstDash val="solid"/>
              <a:round/>
              <a:headEnd type="none" w="sm" len="sm"/>
              <a:tailEnd type="none" w="sm" len="sm"/>
            </a:ln>
          </p:spPr>
        </p:cxnSp>
      </p:grpSp>
      <p:grpSp>
        <p:nvGrpSpPr>
          <p:cNvPr id="554" name="Google Shape;554;p52" descr="n14 zalo Nguyen Doan Thao Trang"/>
          <p:cNvGrpSpPr/>
          <p:nvPr/>
        </p:nvGrpSpPr>
        <p:grpSpPr>
          <a:xfrm>
            <a:off x="2369136" y="2688842"/>
            <a:ext cx="8844651" cy="1009968"/>
            <a:chOff x="2082712" y="3210608"/>
            <a:chExt cx="6633488" cy="757476"/>
          </a:xfrm>
        </p:grpSpPr>
        <p:sp>
          <p:nvSpPr>
            <p:cNvPr id="555" name="Google Shape;555;p52"/>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b="1">
                  <a:solidFill>
                    <a:srgbClr val="FFFFFF"/>
                  </a:solidFill>
                  <a:latin typeface="Cambria"/>
                  <a:ea typeface="Cambria"/>
                  <a:cs typeface="Cambria"/>
                  <a:sym typeface="Cambria"/>
                </a:rPr>
                <a:t>Chu kỳ</a:t>
              </a:r>
              <a:endParaRPr/>
            </a:p>
            <a:p>
              <a:pPr marL="0" marR="0" lvl="0" indent="0" algn="ctr" rtl="0">
                <a:spcBef>
                  <a:spcPts val="0"/>
                </a:spcBef>
                <a:spcAft>
                  <a:spcPts val="0"/>
                </a:spcAft>
                <a:buNone/>
              </a:pPr>
              <a:r>
                <a:rPr lang="en-US" sz="2667" b="1">
                  <a:solidFill>
                    <a:srgbClr val="FFFFFF"/>
                  </a:solidFill>
                  <a:latin typeface="Cambria"/>
                  <a:ea typeface="Cambria"/>
                  <a:cs typeface="Cambria"/>
                  <a:sym typeface="Cambria"/>
                </a:rPr>
                <a:t> T</a:t>
              </a:r>
              <a:endParaRPr sz="2667" b="1">
                <a:solidFill>
                  <a:srgbClr val="FFFFFF"/>
                </a:solidFill>
                <a:latin typeface="Cambria"/>
                <a:ea typeface="Cambria"/>
                <a:cs typeface="Cambria"/>
                <a:sym typeface="Cambria"/>
              </a:endParaRPr>
            </a:p>
          </p:txBody>
        </p:sp>
        <p:sp>
          <p:nvSpPr>
            <p:cNvPr id="556" name="Google Shape;556;p52"/>
            <p:cNvSpPr txBox="1"/>
            <p:nvPr/>
          </p:nvSpPr>
          <p:spPr>
            <a:xfrm>
              <a:off x="3900449" y="3210608"/>
              <a:ext cx="3293614" cy="6441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200" b="1">
                  <a:solidFill>
                    <a:srgbClr val="191919"/>
                  </a:solidFill>
                  <a:latin typeface="Cambria"/>
                  <a:ea typeface="Cambria"/>
                  <a:cs typeface="Cambria"/>
                  <a:sym typeface="Cambria"/>
                </a:rPr>
                <a:t>Khoảng thời gian để vật thực hiện được 1 dao động toàn phần</a:t>
              </a:r>
              <a:endParaRPr sz="2200" b="1">
                <a:solidFill>
                  <a:srgbClr val="191919"/>
                </a:solidFill>
                <a:latin typeface="Cambria"/>
                <a:ea typeface="Cambria"/>
                <a:cs typeface="Cambria"/>
                <a:sym typeface="Cambria"/>
              </a:endParaRPr>
            </a:p>
          </p:txBody>
        </p:sp>
        <p:sp>
          <p:nvSpPr>
            <p:cNvPr id="557" name="Google Shape;557;p52"/>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rgbClr val="FFFFFF"/>
                  </a:solidFill>
                  <a:latin typeface="Cambria"/>
                  <a:ea typeface="Cambria"/>
                  <a:cs typeface="Cambria"/>
                  <a:sym typeface="Cambria"/>
                </a:rPr>
                <a:t>2</a:t>
              </a:r>
              <a:endParaRPr sz="3067" b="1">
                <a:solidFill>
                  <a:srgbClr val="FFFFFF"/>
                </a:solidFill>
                <a:latin typeface="Cambria"/>
                <a:ea typeface="Cambria"/>
                <a:cs typeface="Cambria"/>
                <a:sym typeface="Cambria"/>
              </a:endParaRPr>
            </a:p>
          </p:txBody>
        </p:sp>
        <p:cxnSp>
          <p:nvCxnSpPr>
            <p:cNvPr id="558" name="Google Shape;558;p52"/>
            <p:cNvCxnSpPr>
              <a:stCxn id="550" idx="3"/>
              <a:endCxn id="557" idx="2"/>
            </p:cNvCxnSpPr>
            <p:nvPr/>
          </p:nvCxnSpPr>
          <p:spPr>
            <a:xfrm rot="10800000" flipH="1">
              <a:off x="2082712" y="3532784"/>
              <a:ext cx="663900" cy="435300"/>
            </a:xfrm>
            <a:prstGeom prst="bentConnector3">
              <a:avLst>
                <a:gd name="adj1" fmla="val 5145"/>
              </a:avLst>
            </a:prstGeom>
            <a:noFill/>
            <a:ln w="19050" cap="flat" cmpd="sng">
              <a:solidFill>
                <a:schemeClr val="accent5"/>
              </a:solidFill>
              <a:prstDash val="solid"/>
              <a:round/>
              <a:headEnd type="none" w="sm" len="sm"/>
              <a:tailEnd type="none" w="sm" len="sm"/>
            </a:ln>
          </p:spPr>
        </p:cxnSp>
        <p:cxnSp>
          <p:nvCxnSpPr>
            <p:cNvPr id="559" name="Google Shape;559;p52"/>
            <p:cNvCxnSpPr>
              <a:stCxn id="557" idx="6"/>
              <a:endCxn id="556" idx="1"/>
            </p:cNvCxnSpPr>
            <p:nvPr/>
          </p:nvCxnSpPr>
          <p:spPr>
            <a:xfrm>
              <a:off x="3390761" y="3532757"/>
              <a:ext cx="509700" cy="300"/>
            </a:xfrm>
            <a:prstGeom prst="bentConnector3">
              <a:avLst>
                <a:gd name="adj1" fmla="val -68806"/>
              </a:avLst>
            </a:prstGeom>
            <a:noFill/>
            <a:ln w="19050" cap="flat" cmpd="sng">
              <a:solidFill>
                <a:schemeClr val="accent5"/>
              </a:solidFill>
              <a:prstDash val="solid"/>
              <a:round/>
              <a:headEnd type="none" w="sm" len="sm"/>
              <a:tailEnd type="none" w="sm" len="sm"/>
            </a:ln>
          </p:spPr>
        </p:cxnSp>
        <p:cxnSp>
          <p:nvCxnSpPr>
            <p:cNvPr id="560" name="Google Shape;560;p52"/>
            <p:cNvCxnSpPr>
              <a:stCxn id="555" idx="1"/>
              <a:endCxn id="556" idx="3"/>
            </p:cNvCxnSpPr>
            <p:nvPr/>
          </p:nvCxnSpPr>
          <p:spPr>
            <a:xfrm flipH="1">
              <a:off x="7194005" y="3530578"/>
              <a:ext cx="329400" cy="2100"/>
            </a:xfrm>
            <a:prstGeom prst="bentConnector3">
              <a:avLst>
                <a:gd name="adj1" fmla="val 515722"/>
              </a:avLst>
            </a:prstGeom>
            <a:noFill/>
            <a:ln w="19050" cap="flat" cmpd="sng">
              <a:solidFill>
                <a:srgbClr val="FF675A"/>
              </a:solidFill>
              <a:prstDash val="solid"/>
              <a:round/>
              <a:headEnd type="none" w="sm" len="sm"/>
              <a:tailEnd type="none" w="sm" len="sm"/>
            </a:ln>
          </p:spPr>
        </p:cxnSp>
      </p:grpSp>
      <p:grpSp>
        <p:nvGrpSpPr>
          <p:cNvPr id="561" name="Google Shape;561;p52" descr="n14 zalo Nguyen Doan Thao Trang"/>
          <p:cNvGrpSpPr/>
          <p:nvPr/>
        </p:nvGrpSpPr>
        <p:grpSpPr>
          <a:xfrm>
            <a:off x="2369136" y="3698811"/>
            <a:ext cx="8844652" cy="926870"/>
            <a:chOff x="2098910" y="3954693"/>
            <a:chExt cx="6633489" cy="695153"/>
          </a:xfrm>
        </p:grpSpPr>
        <p:sp>
          <p:nvSpPr>
            <p:cNvPr id="562" name="Google Shape;562;p52"/>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667" b="1">
                  <a:solidFill>
                    <a:srgbClr val="FFFFFF"/>
                  </a:solidFill>
                  <a:latin typeface="Cambria"/>
                  <a:ea typeface="Cambria"/>
                  <a:cs typeface="Cambria"/>
                  <a:sym typeface="Cambria"/>
                </a:rPr>
                <a:t>Tần số f</a:t>
              </a:r>
              <a:endParaRPr sz="2667" b="1">
                <a:solidFill>
                  <a:srgbClr val="FFFFFF"/>
                </a:solidFill>
                <a:latin typeface="Cambria"/>
                <a:ea typeface="Cambria"/>
                <a:cs typeface="Cambria"/>
                <a:sym typeface="Cambria"/>
              </a:endParaRPr>
            </a:p>
          </p:txBody>
        </p:sp>
        <p:sp>
          <p:nvSpPr>
            <p:cNvPr id="563" name="Google Shape;563;p52"/>
            <p:cNvSpPr txBox="1"/>
            <p:nvPr/>
          </p:nvSpPr>
          <p:spPr>
            <a:xfrm>
              <a:off x="3900449" y="4003100"/>
              <a:ext cx="3293613" cy="6441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rgbClr val="191919"/>
                  </a:solidFill>
                  <a:latin typeface="Cambria"/>
                  <a:ea typeface="Cambria"/>
                  <a:cs typeface="Cambria"/>
                  <a:sym typeface="Cambria"/>
                </a:rPr>
                <a:t>Số dao động mà vật thực hiện được trong 1 giây</a:t>
              </a:r>
              <a:endParaRPr sz="2400" b="1">
                <a:solidFill>
                  <a:srgbClr val="191919"/>
                </a:solidFill>
                <a:latin typeface="Cambria"/>
                <a:ea typeface="Cambria"/>
                <a:cs typeface="Cambria"/>
                <a:sym typeface="Cambria"/>
              </a:endParaRPr>
            </a:p>
          </p:txBody>
        </p:sp>
        <p:sp>
          <p:nvSpPr>
            <p:cNvPr id="564" name="Google Shape;564;p52"/>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rgbClr val="FFFFFF"/>
                  </a:solidFill>
                  <a:latin typeface="Cambria"/>
                  <a:ea typeface="Cambria"/>
                  <a:cs typeface="Cambria"/>
                  <a:sym typeface="Cambria"/>
                </a:rPr>
                <a:t>3</a:t>
              </a:r>
              <a:endParaRPr sz="3067" b="1">
                <a:solidFill>
                  <a:srgbClr val="FFFFFF"/>
                </a:solidFill>
                <a:latin typeface="Cambria"/>
                <a:ea typeface="Cambria"/>
                <a:cs typeface="Cambria"/>
                <a:sym typeface="Cambria"/>
              </a:endParaRPr>
            </a:p>
          </p:txBody>
        </p:sp>
        <p:cxnSp>
          <p:nvCxnSpPr>
            <p:cNvPr id="565" name="Google Shape;565;p52"/>
            <p:cNvCxnSpPr>
              <a:stCxn id="550" idx="3"/>
              <a:endCxn id="564" idx="2"/>
            </p:cNvCxnSpPr>
            <p:nvPr/>
          </p:nvCxnSpPr>
          <p:spPr>
            <a:xfrm>
              <a:off x="2098910" y="3954693"/>
              <a:ext cx="647700" cy="370500"/>
            </a:xfrm>
            <a:prstGeom prst="bentConnector3">
              <a:avLst>
                <a:gd name="adj1" fmla="val 6212"/>
              </a:avLst>
            </a:prstGeom>
            <a:noFill/>
            <a:ln w="19050" cap="flat" cmpd="sng">
              <a:solidFill>
                <a:schemeClr val="accent5"/>
              </a:solidFill>
              <a:prstDash val="solid"/>
              <a:round/>
              <a:headEnd type="none" w="sm" len="sm"/>
              <a:tailEnd type="none" w="sm" len="sm"/>
            </a:ln>
          </p:spPr>
        </p:cxnSp>
        <p:cxnSp>
          <p:nvCxnSpPr>
            <p:cNvPr id="566" name="Google Shape;566;p52"/>
            <p:cNvCxnSpPr>
              <a:stCxn id="564" idx="6"/>
              <a:endCxn id="563" idx="1"/>
            </p:cNvCxnSpPr>
            <p:nvPr/>
          </p:nvCxnSpPr>
          <p:spPr>
            <a:xfrm>
              <a:off x="3390761" y="4325307"/>
              <a:ext cx="509700" cy="300"/>
            </a:xfrm>
            <a:prstGeom prst="bentConnector3">
              <a:avLst>
                <a:gd name="adj1" fmla="val -65628"/>
              </a:avLst>
            </a:prstGeom>
            <a:noFill/>
            <a:ln w="19050" cap="flat" cmpd="sng">
              <a:solidFill>
                <a:schemeClr val="accent5"/>
              </a:solidFill>
              <a:prstDash val="solid"/>
              <a:round/>
              <a:headEnd type="none" w="sm" len="sm"/>
              <a:tailEnd type="none" w="sm" len="sm"/>
            </a:ln>
          </p:spPr>
        </p:cxnSp>
        <p:cxnSp>
          <p:nvCxnSpPr>
            <p:cNvPr id="567" name="Google Shape;567;p52"/>
            <p:cNvCxnSpPr>
              <a:stCxn id="562" idx="1"/>
              <a:endCxn id="563" idx="3"/>
            </p:cNvCxnSpPr>
            <p:nvPr/>
          </p:nvCxnSpPr>
          <p:spPr>
            <a:xfrm rot="10800000">
              <a:off x="7194004" y="4325273"/>
              <a:ext cx="345600" cy="1200"/>
            </a:xfrm>
            <a:prstGeom prst="bentConnector3">
              <a:avLst>
                <a:gd name="adj1" fmla="val 489787"/>
              </a:avLst>
            </a:prstGeom>
            <a:noFill/>
            <a:ln w="19050" cap="flat" cmpd="sng">
              <a:solidFill>
                <a:srgbClr val="5BCC97"/>
              </a:solidFill>
              <a:prstDash val="solid"/>
              <a:round/>
              <a:headEnd type="none" w="sm" len="sm"/>
              <a:tailEnd type="none" w="sm" len="sm"/>
            </a:ln>
          </p:spPr>
        </p:cxnSp>
      </p:grpSp>
      <p:sp>
        <p:nvSpPr>
          <p:cNvPr id="550" name="Google Shape;550;p52" descr="n14 zalo Nguyen Doan Thao Trang"/>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marL="0" marR="0" lvl="0" indent="0" algn="ctr" rtl="0">
              <a:lnSpc>
                <a:spcPct val="150000"/>
              </a:lnSpc>
              <a:spcBef>
                <a:spcPts val="0"/>
              </a:spcBef>
              <a:spcAft>
                <a:spcPts val="0"/>
              </a:spcAft>
              <a:buNone/>
            </a:pPr>
            <a:r>
              <a:rPr lang="en-US" sz="2800" b="1" i="1">
                <a:solidFill>
                  <a:srgbClr val="191919"/>
                </a:solidFill>
                <a:latin typeface="Cambria"/>
                <a:ea typeface="Cambria"/>
                <a:cs typeface="Cambria"/>
                <a:sym typeface="Cambria"/>
              </a:rPr>
              <a:t>Đại lượng đặc trưng của dao động điều hòa</a:t>
            </a:r>
            <a:endParaRPr sz="2800" b="1" i="1">
              <a:solidFill>
                <a:srgbClr val="191919"/>
              </a:solidFill>
              <a:latin typeface="Cambria"/>
              <a:ea typeface="Cambria"/>
              <a:cs typeface="Cambria"/>
              <a:sym typeface="Cambria"/>
            </a:endParaRPr>
          </a:p>
        </p:txBody>
      </p:sp>
      <p:sp>
        <p:nvSpPr>
          <p:cNvPr id="568" name="Google Shape;568;p52" descr="n14 zalo Nguyen Doan Thao Trang"/>
          <p:cNvSpPr txBox="1"/>
          <p:nvPr/>
        </p:nvSpPr>
        <p:spPr>
          <a:xfrm>
            <a:off x="379165" y="294260"/>
            <a:ext cx="9456219" cy="523220"/>
          </a:xfrm>
          <a:prstGeom prst="rect">
            <a:avLst/>
          </a:prstGeom>
          <a:solidFill>
            <a:srgbClr val="FDD698">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 CÁC ĐẠI LƯỢNG ĐẶC TRƯNG CỦA DAO ĐỘNG ĐIỀU HÒA</a:t>
            </a:r>
            <a:endParaRPr/>
          </a:p>
        </p:txBody>
      </p:sp>
      <p:grpSp>
        <p:nvGrpSpPr>
          <p:cNvPr id="569" name="Google Shape;569;p52" descr="n14 zalo Nguyen Doan Thao Trang"/>
          <p:cNvGrpSpPr/>
          <p:nvPr/>
        </p:nvGrpSpPr>
        <p:grpSpPr>
          <a:xfrm>
            <a:off x="2369136" y="3698810"/>
            <a:ext cx="8844650" cy="2007539"/>
            <a:chOff x="3308231" y="3045062"/>
            <a:chExt cx="6633486" cy="1505651"/>
          </a:xfrm>
        </p:grpSpPr>
        <p:sp>
          <p:nvSpPr>
            <p:cNvPr id="570" name="Google Shape;570;p52"/>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b="1">
                  <a:solidFill>
                    <a:srgbClr val="FFFFFF"/>
                  </a:solidFill>
                  <a:latin typeface="Cambria"/>
                  <a:ea typeface="Cambria"/>
                  <a:cs typeface="Cambria"/>
                  <a:sym typeface="Cambria"/>
                </a:rPr>
                <a:t>Tần số góc - ω</a:t>
              </a:r>
              <a:endParaRPr sz="2667" b="1">
                <a:solidFill>
                  <a:srgbClr val="FFFFFF"/>
                </a:solidFill>
                <a:latin typeface="Cambria"/>
                <a:ea typeface="Cambria"/>
                <a:cs typeface="Cambria"/>
                <a:sym typeface="Cambria"/>
              </a:endParaRPr>
            </a:p>
          </p:txBody>
        </p:sp>
        <p:sp>
          <p:nvSpPr>
            <p:cNvPr id="571" name="Google Shape;571;p52"/>
            <p:cNvSpPr txBox="1"/>
            <p:nvPr/>
          </p:nvSpPr>
          <p:spPr>
            <a:xfrm>
              <a:off x="5116944" y="3898002"/>
              <a:ext cx="3286437" cy="644100"/>
            </a:xfrm>
            <a:prstGeom prst="rect">
              <a:avLst/>
            </a:prstGeom>
            <a:blipFill rotWithShape="1">
              <a:blip r:embed="rId3">
                <a:alphaModFix/>
              </a:blip>
              <a:stretch>
                <a:fillRect/>
              </a:stretch>
            </a:blipFill>
            <a:ln w="19050" cap="flat" cmpd="sng">
              <a:solidFill>
                <a:srgbClr val="1055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572" name="Google Shape;572;p52"/>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rgbClr val="FFFFFF"/>
                  </a:solidFill>
                  <a:latin typeface="Cambria"/>
                  <a:ea typeface="Cambria"/>
                  <a:cs typeface="Cambria"/>
                  <a:sym typeface="Cambria"/>
                </a:rPr>
                <a:t>4</a:t>
              </a:r>
              <a:endParaRPr sz="3067" b="1">
                <a:solidFill>
                  <a:srgbClr val="FFFFFF"/>
                </a:solidFill>
                <a:latin typeface="Cambria"/>
                <a:ea typeface="Cambria"/>
                <a:cs typeface="Cambria"/>
                <a:sym typeface="Cambria"/>
              </a:endParaRPr>
            </a:p>
          </p:txBody>
        </p:sp>
        <p:cxnSp>
          <p:nvCxnSpPr>
            <p:cNvPr id="573" name="Google Shape;573;p52"/>
            <p:cNvCxnSpPr>
              <a:stCxn id="550" idx="3"/>
              <a:endCxn id="572" idx="2"/>
            </p:cNvCxnSpPr>
            <p:nvPr/>
          </p:nvCxnSpPr>
          <p:spPr>
            <a:xfrm>
              <a:off x="3308231" y="3045062"/>
              <a:ext cx="647700" cy="1183500"/>
            </a:xfrm>
            <a:prstGeom prst="bentConnector3">
              <a:avLst>
                <a:gd name="adj1" fmla="val 146233"/>
              </a:avLst>
            </a:prstGeom>
            <a:noFill/>
            <a:ln w="19050" cap="flat" cmpd="sng">
              <a:solidFill>
                <a:schemeClr val="accent5"/>
              </a:solidFill>
              <a:prstDash val="solid"/>
              <a:round/>
              <a:headEnd type="none" w="sm" len="sm"/>
              <a:tailEnd type="none" w="sm" len="sm"/>
            </a:ln>
          </p:spPr>
        </p:cxnSp>
        <p:cxnSp>
          <p:nvCxnSpPr>
            <p:cNvPr id="574" name="Google Shape;574;p52"/>
            <p:cNvCxnSpPr/>
            <p:nvPr/>
          </p:nvCxnSpPr>
          <p:spPr>
            <a:xfrm rot="10800000" flipH="1">
              <a:off x="4595442" y="4188094"/>
              <a:ext cx="519484" cy="23319"/>
            </a:xfrm>
            <a:prstGeom prst="bentConnector3">
              <a:avLst>
                <a:gd name="adj1" fmla="val 146701"/>
              </a:avLst>
            </a:prstGeom>
            <a:noFill/>
            <a:ln w="19050" cap="flat" cmpd="sng">
              <a:solidFill>
                <a:schemeClr val="accent5"/>
              </a:solidFill>
              <a:prstDash val="solid"/>
              <a:round/>
              <a:headEnd type="none" w="sm" len="sm"/>
              <a:tailEnd type="none" w="sm" len="sm"/>
            </a:ln>
          </p:spPr>
        </p:cxnSp>
        <p:cxnSp>
          <p:nvCxnSpPr>
            <p:cNvPr id="575" name="Google Shape;575;p52"/>
            <p:cNvCxnSpPr>
              <a:stCxn id="570" idx="1"/>
              <a:endCxn id="571" idx="3"/>
            </p:cNvCxnSpPr>
            <p:nvPr/>
          </p:nvCxnSpPr>
          <p:spPr>
            <a:xfrm rot="10800000">
              <a:off x="8403323" y="4219974"/>
              <a:ext cx="345600" cy="7800"/>
            </a:xfrm>
            <a:prstGeom prst="bentConnector3">
              <a:avLst>
                <a:gd name="adj1" fmla="val 227304"/>
              </a:avLst>
            </a:prstGeom>
            <a:noFill/>
            <a:ln w="19050" cap="flat" cmpd="sng">
              <a:solidFill>
                <a:schemeClr val="accent5"/>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fade">
                                      <p:cBhvr>
                                        <p:cTn id="12" dur="500"/>
                                        <p:tgtEl>
                                          <p:spTgt spid="5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4"/>
                                        </p:tgtEl>
                                        <p:attrNameLst>
                                          <p:attrName>style.visibility</p:attrName>
                                        </p:attrNameLst>
                                      </p:cBhvr>
                                      <p:to>
                                        <p:strVal val="visible"/>
                                      </p:to>
                                    </p:set>
                                    <p:animEffect transition="in" filter="fade">
                                      <p:cBhvr>
                                        <p:cTn id="17" dur="500"/>
                                        <p:tgtEl>
                                          <p:spTgt spid="5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gtEl>
                                        <p:attrNameLst>
                                          <p:attrName>style.visibility</p:attrName>
                                        </p:attrNameLst>
                                      </p:cBhvr>
                                      <p:to>
                                        <p:strVal val="visible"/>
                                      </p:to>
                                    </p:set>
                                    <p:animEffect transition="in" filter="fade">
                                      <p:cBhvr>
                                        <p:cTn id="22" dur="2000"/>
                                        <p:tgtEl>
                                          <p:spTgt spid="5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pic>
        <p:nvPicPr>
          <p:cNvPr id="580" name="Google Shape;580;p53" descr="n14 zalo Nguyen Doan Thao Trang"/>
          <p:cNvPicPr preferRelativeResize="0"/>
          <p:nvPr/>
        </p:nvPicPr>
        <p:blipFill rotWithShape="1">
          <a:blip r:embed="rId3">
            <a:alphaModFix/>
          </a:blip>
          <a:srcRect/>
          <a:stretch/>
        </p:blipFill>
        <p:spPr>
          <a:xfrm>
            <a:off x="292792" y="3551424"/>
            <a:ext cx="4270372" cy="3108808"/>
          </a:xfrm>
          <a:prstGeom prst="rect">
            <a:avLst/>
          </a:prstGeom>
          <a:noFill/>
          <a:ln>
            <a:noFill/>
          </a:ln>
        </p:spPr>
      </p:pic>
      <p:sp>
        <p:nvSpPr>
          <p:cNvPr id="581" name="Google Shape;581;p53" descr="n14 zalo Nguyen Doan Thao Trang"/>
          <p:cNvSpPr txBox="1"/>
          <p:nvPr/>
        </p:nvSpPr>
        <p:spPr>
          <a:xfrm>
            <a:off x="292792" y="1834347"/>
            <a:ext cx="4110164"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chemeClr val="dk1"/>
                </a:solidFill>
                <a:latin typeface="Cambria"/>
                <a:ea typeface="Cambria"/>
                <a:cs typeface="Cambria"/>
                <a:sym typeface="Cambria"/>
              </a:rPr>
              <a:t>Dựa vào các đại lượng đặc trưng của dao động điều hòa. Hãy hoàn thành phiếu học tập số 1</a:t>
            </a:r>
            <a:endParaRPr/>
          </a:p>
        </p:txBody>
      </p:sp>
      <p:pic>
        <p:nvPicPr>
          <p:cNvPr id="582" name="Google Shape;582;p53" descr="n14 zalo Nguyen Doan Thao Trang"/>
          <p:cNvPicPr preferRelativeResize="0"/>
          <p:nvPr/>
        </p:nvPicPr>
        <p:blipFill rotWithShape="1">
          <a:blip r:embed="rId4">
            <a:alphaModFix/>
          </a:blip>
          <a:srcRect/>
          <a:stretch/>
        </p:blipFill>
        <p:spPr>
          <a:xfrm>
            <a:off x="2100654" y="624327"/>
            <a:ext cx="654648" cy="1084607"/>
          </a:xfrm>
          <a:prstGeom prst="rect">
            <a:avLst/>
          </a:prstGeom>
          <a:noFill/>
          <a:ln>
            <a:noFill/>
          </a:ln>
        </p:spPr>
      </p:pic>
      <p:sp>
        <p:nvSpPr>
          <p:cNvPr id="583" name="Google Shape;583;p53" descr="n14 zalo Nguyen Doan Thao Trang"/>
          <p:cNvSpPr/>
          <p:nvPr/>
        </p:nvSpPr>
        <p:spPr>
          <a:xfrm>
            <a:off x="4831161" y="2742288"/>
            <a:ext cx="5839798" cy="6867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584" name="Google Shape;584;p53" descr="n14 zalo Nguyen Doan Thao Trang"/>
          <p:cNvPicPr preferRelativeResize="0"/>
          <p:nvPr/>
        </p:nvPicPr>
        <p:blipFill rotWithShape="1">
          <a:blip r:embed="rId5">
            <a:alphaModFix/>
          </a:blip>
          <a:srcRect l="2937" t="2848" r="6227" b="4077"/>
          <a:stretch/>
        </p:blipFill>
        <p:spPr>
          <a:xfrm>
            <a:off x="4563164" y="0"/>
            <a:ext cx="7628836" cy="6854653"/>
          </a:xfrm>
          <a:prstGeom prst="rect">
            <a:avLst/>
          </a:prstGeom>
          <a:noFill/>
          <a:ln w="38100" cap="flat" cmpd="sng">
            <a:solidFill>
              <a:srgbClr val="C7C0F4"/>
            </a:solidFill>
            <a:prstDash val="solid"/>
            <a:round/>
            <a:headEnd type="none" w="sm" len="sm"/>
            <a:tailEnd type="none" w="sm" len="sm"/>
          </a:ln>
        </p:spPr>
      </p:pic>
      <p:sp>
        <p:nvSpPr>
          <p:cNvPr id="585" name="Google Shape;585;p53" descr="n14 zalo Nguyen Doan Thao Trang"/>
          <p:cNvSpPr/>
          <p:nvPr/>
        </p:nvSpPr>
        <p:spPr>
          <a:xfrm>
            <a:off x="4702934" y="1148694"/>
            <a:ext cx="7196274" cy="2029851"/>
          </a:xfrm>
          <a:prstGeom prst="rect">
            <a:avLst/>
          </a:prstGeom>
          <a:blipFill rotWithShape="1">
            <a:blip r:embed="rId6">
              <a:alphaModFix/>
            </a:blip>
            <a:stretch>
              <a:fillRect l="-1692" t="-3002" r="-1691" b="-750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86" name="Google Shape;586;p53" descr="n14 zalo Nguyen Doan Thao Trang"/>
          <p:cNvSpPr/>
          <p:nvPr/>
        </p:nvSpPr>
        <p:spPr>
          <a:xfrm>
            <a:off x="4702935" y="3201053"/>
            <a:ext cx="7196273" cy="3539430"/>
          </a:xfrm>
          <a:prstGeom prst="rect">
            <a:avLst/>
          </a:prstGeom>
          <a:solidFill>
            <a:schemeClr val="lt1">
              <a:alpha val="49803"/>
            </a:scheme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Xét vật dao động điều hòa có sự phụ thuộc giữa li độ và thời gian như hình vẽ. Tại mỗi vị trí đang xét, vật đang ở đâu và chuyển động theo chiều nào? Xét từ vị trí 1 (x = A) đến các vị trí 2 ( x = 0) , 3 ( x = -A) , 4 ( x = 0) , 5 ( x = A) vật đã thực hiện được bao nhiêu phần của dao động? Tương ứng với bao nhiêu phần của chu kì dao động?</a:t>
            </a:r>
            <a:endParaRPr sz="2800">
              <a:solidFill>
                <a:schemeClr val="dk1"/>
              </a:solidFill>
              <a:latin typeface="Cambria"/>
              <a:ea typeface="Cambria"/>
              <a:cs typeface="Cambria"/>
              <a:sym typeface="Cambria"/>
            </a:endParaRPr>
          </a:p>
        </p:txBody>
      </p:sp>
      <p:pic>
        <p:nvPicPr>
          <p:cNvPr id="587" name="Google Shape;587;p53" descr="n14 zalo Nguyen Doan Thao Trang"/>
          <p:cNvPicPr preferRelativeResize="0"/>
          <p:nvPr/>
        </p:nvPicPr>
        <p:blipFill rotWithShape="1">
          <a:blip r:embed="rId7">
            <a:alphaModFix/>
          </a:blip>
          <a:srcRect/>
          <a:stretch/>
        </p:blipFill>
        <p:spPr>
          <a:xfrm>
            <a:off x="61467" y="148802"/>
            <a:ext cx="772474" cy="1685545"/>
          </a:xfrm>
          <a:prstGeom prst="rect">
            <a:avLst/>
          </a:prstGeom>
          <a:noFill/>
          <a:ln>
            <a:noFill/>
          </a:ln>
        </p:spPr>
      </p:pic>
      <p:sp>
        <p:nvSpPr>
          <p:cNvPr id="588" name="Google Shape;588;p53" descr="n14 zalo Nguyen Doan Thao Trang"/>
          <p:cNvSpPr txBox="1"/>
          <p:nvPr/>
        </p:nvSpPr>
        <p:spPr>
          <a:xfrm>
            <a:off x="7014409" y="624327"/>
            <a:ext cx="3146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Cambria"/>
                <a:ea typeface="Cambria"/>
                <a:cs typeface="Cambria"/>
                <a:sym typeface="Cambria"/>
              </a:rPr>
              <a:t>PHIẾU HỌC TẬP 1</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54" descr="n14 zalo Nguyen Doan Thao Trang"/>
          <p:cNvPicPr preferRelativeResize="0"/>
          <p:nvPr/>
        </p:nvPicPr>
        <p:blipFill rotWithShape="1">
          <a:blip r:embed="rId3">
            <a:alphaModFix/>
          </a:blip>
          <a:srcRect/>
          <a:stretch/>
        </p:blipFill>
        <p:spPr>
          <a:xfrm>
            <a:off x="2100654" y="624327"/>
            <a:ext cx="654648" cy="1084607"/>
          </a:xfrm>
          <a:prstGeom prst="rect">
            <a:avLst/>
          </a:prstGeom>
          <a:noFill/>
          <a:ln>
            <a:noFill/>
          </a:ln>
        </p:spPr>
      </p:pic>
      <p:sp>
        <p:nvSpPr>
          <p:cNvPr id="594" name="Google Shape;594;p54" descr="n14 zalo Nguyen Doan Thao Trang"/>
          <p:cNvSpPr/>
          <p:nvPr/>
        </p:nvSpPr>
        <p:spPr>
          <a:xfrm>
            <a:off x="4831161" y="2742288"/>
            <a:ext cx="5839798" cy="6867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595" name="Google Shape;595;p54" descr="n14 zalo Nguyen Doan Thao Trang"/>
          <p:cNvPicPr preferRelativeResize="0"/>
          <p:nvPr/>
        </p:nvPicPr>
        <p:blipFill rotWithShape="1">
          <a:blip r:embed="rId4">
            <a:alphaModFix/>
          </a:blip>
          <a:srcRect l="2937" t="2848" r="6227" b="4077"/>
          <a:stretch/>
        </p:blipFill>
        <p:spPr>
          <a:xfrm>
            <a:off x="4563164" y="0"/>
            <a:ext cx="7628836" cy="6854653"/>
          </a:xfrm>
          <a:prstGeom prst="rect">
            <a:avLst/>
          </a:prstGeom>
          <a:noFill/>
          <a:ln w="38100" cap="flat" cmpd="sng">
            <a:solidFill>
              <a:srgbClr val="C7C0F4"/>
            </a:solidFill>
            <a:prstDash val="solid"/>
            <a:round/>
            <a:headEnd type="none" w="sm" len="sm"/>
            <a:tailEnd type="none" w="sm" len="sm"/>
          </a:ln>
        </p:spPr>
      </p:pic>
      <p:sp>
        <p:nvSpPr>
          <p:cNvPr id="596" name="Google Shape;596;p54" descr="n14 zalo Nguyen Doan Thao Trang"/>
          <p:cNvSpPr/>
          <p:nvPr/>
        </p:nvSpPr>
        <p:spPr>
          <a:xfrm>
            <a:off x="158794" y="2357567"/>
            <a:ext cx="4270372" cy="3753400"/>
          </a:xfrm>
          <a:prstGeom prst="rect">
            <a:avLst/>
          </a:prstGeom>
          <a:blipFill rotWithShape="1">
            <a:blip r:embed="rId5">
              <a:alphaModFix/>
            </a:blip>
            <a:stretch>
              <a:fillRect l="-2851" t="-1788" r="-2850" b="-373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597" name="Google Shape;597;p54" descr="n14 zalo Nguyen Doan Thao Trang"/>
          <p:cNvPicPr preferRelativeResize="0"/>
          <p:nvPr/>
        </p:nvPicPr>
        <p:blipFill rotWithShape="1">
          <a:blip r:embed="rId6">
            <a:alphaModFix/>
          </a:blip>
          <a:srcRect/>
          <a:stretch/>
        </p:blipFill>
        <p:spPr>
          <a:xfrm>
            <a:off x="61467" y="148802"/>
            <a:ext cx="772474" cy="1685545"/>
          </a:xfrm>
          <a:prstGeom prst="rect">
            <a:avLst/>
          </a:prstGeom>
          <a:noFill/>
          <a:ln>
            <a:noFill/>
          </a:ln>
        </p:spPr>
      </p:pic>
      <p:sp>
        <p:nvSpPr>
          <p:cNvPr id="598" name="Google Shape;598;p54" descr="n14 zalo Nguyen Doan Thao Trang"/>
          <p:cNvSpPr txBox="1"/>
          <p:nvPr/>
        </p:nvSpPr>
        <p:spPr>
          <a:xfrm>
            <a:off x="833941" y="1834347"/>
            <a:ext cx="3146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Cambria"/>
                <a:ea typeface="Cambria"/>
                <a:cs typeface="Cambria"/>
                <a:sym typeface="Cambria"/>
              </a:rPr>
              <a:t>PHIẾU HỌC TẬP 1</a:t>
            </a:r>
            <a:endParaRPr/>
          </a:p>
        </p:txBody>
      </p:sp>
      <p:sp>
        <p:nvSpPr>
          <p:cNvPr id="599" name="Google Shape;599;p54" descr="n14 zalo Nguyen Doan Thao Trang"/>
          <p:cNvSpPr txBox="1"/>
          <p:nvPr/>
        </p:nvSpPr>
        <p:spPr>
          <a:xfrm>
            <a:off x="4832553" y="1650835"/>
            <a:ext cx="6651671" cy="4460132"/>
          </a:xfrm>
          <a:prstGeom prst="rect">
            <a:avLst/>
          </a:prstGeom>
          <a:blipFill rotWithShape="1">
            <a:blip r:embed="rId7">
              <a:alphaModFix/>
            </a:blip>
            <a:stretch>
              <a:fillRect l="-1924" t="-1093" b="-287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55" descr="n14 zalo Nguyen Doan Thao Trang"/>
          <p:cNvPicPr preferRelativeResize="0"/>
          <p:nvPr/>
        </p:nvPicPr>
        <p:blipFill rotWithShape="1">
          <a:blip r:embed="rId3">
            <a:alphaModFix/>
          </a:blip>
          <a:srcRect/>
          <a:stretch/>
        </p:blipFill>
        <p:spPr>
          <a:xfrm>
            <a:off x="2100654" y="624327"/>
            <a:ext cx="654648" cy="1084607"/>
          </a:xfrm>
          <a:prstGeom prst="rect">
            <a:avLst/>
          </a:prstGeom>
          <a:noFill/>
          <a:ln>
            <a:noFill/>
          </a:ln>
        </p:spPr>
      </p:pic>
      <p:sp>
        <p:nvSpPr>
          <p:cNvPr id="605" name="Google Shape;605;p55" descr="n14 zalo Nguyen Doan Thao Trang"/>
          <p:cNvSpPr/>
          <p:nvPr/>
        </p:nvSpPr>
        <p:spPr>
          <a:xfrm>
            <a:off x="4831161" y="2742288"/>
            <a:ext cx="5839798" cy="6867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606" name="Google Shape;606;p55" descr="n14 zalo Nguyen Doan Thao Trang"/>
          <p:cNvPicPr preferRelativeResize="0"/>
          <p:nvPr/>
        </p:nvPicPr>
        <p:blipFill rotWithShape="1">
          <a:blip r:embed="rId4">
            <a:alphaModFix/>
          </a:blip>
          <a:srcRect l="2937" t="2848" r="6227" b="4077"/>
          <a:stretch/>
        </p:blipFill>
        <p:spPr>
          <a:xfrm>
            <a:off x="4563164" y="0"/>
            <a:ext cx="7628836" cy="6854653"/>
          </a:xfrm>
          <a:prstGeom prst="rect">
            <a:avLst/>
          </a:prstGeom>
          <a:noFill/>
          <a:ln w="38100" cap="flat" cmpd="sng">
            <a:solidFill>
              <a:srgbClr val="C7C0F4"/>
            </a:solidFill>
            <a:prstDash val="solid"/>
            <a:round/>
            <a:headEnd type="none" w="sm" len="sm"/>
            <a:tailEnd type="none" w="sm" len="sm"/>
          </a:ln>
        </p:spPr>
      </p:pic>
      <p:pic>
        <p:nvPicPr>
          <p:cNvPr id="607" name="Google Shape;607;p55" descr="n14 zalo Nguyen Doan Thao Trang"/>
          <p:cNvPicPr preferRelativeResize="0"/>
          <p:nvPr/>
        </p:nvPicPr>
        <p:blipFill rotWithShape="1">
          <a:blip r:embed="rId5">
            <a:alphaModFix/>
          </a:blip>
          <a:srcRect/>
          <a:stretch/>
        </p:blipFill>
        <p:spPr>
          <a:xfrm>
            <a:off x="61467" y="148802"/>
            <a:ext cx="772474" cy="1685545"/>
          </a:xfrm>
          <a:prstGeom prst="rect">
            <a:avLst/>
          </a:prstGeom>
          <a:noFill/>
          <a:ln>
            <a:noFill/>
          </a:ln>
        </p:spPr>
      </p:pic>
      <p:sp>
        <p:nvSpPr>
          <p:cNvPr id="608" name="Google Shape;608;p55" descr="n14 zalo Nguyen Doan Thao Trang"/>
          <p:cNvSpPr txBox="1"/>
          <p:nvPr/>
        </p:nvSpPr>
        <p:spPr>
          <a:xfrm>
            <a:off x="833941" y="1834347"/>
            <a:ext cx="3146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Cambria"/>
                <a:ea typeface="Cambria"/>
                <a:cs typeface="Cambria"/>
                <a:sym typeface="Cambria"/>
              </a:rPr>
              <a:t>PHIẾU HỌC TẬP 1</a:t>
            </a:r>
            <a:endParaRPr/>
          </a:p>
        </p:txBody>
      </p:sp>
      <p:sp>
        <p:nvSpPr>
          <p:cNvPr id="609" name="Google Shape;609;p55" descr="n14 zalo Nguyen Doan Thao Trang"/>
          <p:cNvSpPr txBox="1"/>
          <p:nvPr/>
        </p:nvSpPr>
        <p:spPr>
          <a:xfrm>
            <a:off x="4646362" y="991574"/>
            <a:ext cx="7315200" cy="5687711"/>
          </a:xfrm>
          <a:prstGeom prst="rect">
            <a:avLst/>
          </a:prstGeom>
          <a:solidFill>
            <a:schemeClr val="lt1">
              <a:alpha val="69803"/>
            </a:schemeClr>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rgbClr val="0070C0"/>
                </a:solidFill>
                <a:latin typeface="Cambria"/>
                <a:ea typeface="Cambria"/>
                <a:cs typeface="Cambria"/>
                <a:sym typeface="Cambria"/>
              </a:rPr>
              <a:t>Hướng dẫn giải:</a:t>
            </a:r>
            <a:r>
              <a:rPr lang="en-US" sz="2400">
                <a:solidFill>
                  <a:srgbClr val="0070C0"/>
                </a:solidFill>
                <a:latin typeface="Cambria"/>
                <a:ea typeface="Cambria"/>
                <a:cs typeface="Cambria"/>
                <a:sym typeface="Cambria"/>
              </a:rPr>
              <a:t> </a:t>
            </a:r>
            <a:endParaRPr/>
          </a:p>
          <a:p>
            <a:pPr marL="457200" marR="0" lvl="0" indent="-457200" algn="just" rtl="0">
              <a:spcBef>
                <a:spcPts val="0"/>
              </a:spcBef>
              <a:spcAft>
                <a:spcPts val="0"/>
              </a:spcAft>
              <a:buClr>
                <a:schemeClr val="dk1"/>
              </a:buClr>
              <a:buSzPts val="2400"/>
              <a:buFont typeface="Noto Sans Symbols"/>
              <a:buChar char="✔"/>
            </a:pPr>
            <a:r>
              <a:rPr lang="en-US" sz="2400" b="1">
                <a:solidFill>
                  <a:schemeClr val="dk1"/>
                </a:solidFill>
                <a:latin typeface="Cambria"/>
                <a:ea typeface="Cambria"/>
                <a:cs typeface="Cambria"/>
                <a:sym typeface="Cambria"/>
              </a:rPr>
              <a:t>Tại vị trí 1: </a:t>
            </a:r>
            <a:r>
              <a:rPr lang="en-US" sz="2400">
                <a:solidFill>
                  <a:schemeClr val="dk1"/>
                </a:solidFill>
                <a:latin typeface="Cambria"/>
                <a:ea typeface="Cambria"/>
                <a:cs typeface="Cambria"/>
                <a:sym typeface="Cambria"/>
              </a:rPr>
              <a:t>Vật đang ở vị trí biên dương A và bắt đầu dao động ( v = 0)</a:t>
            </a:r>
            <a:endParaRPr/>
          </a:p>
          <a:p>
            <a:pPr marL="457200" marR="0" lvl="0" indent="-457200" algn="just" rtl="0">
              <a:spcBef>
                <a:spcPts val="0"/>
              </a:spcBef>
              <a:spcAft>
                <a:spcPts val="0"/>
              </a:spcAft>
              <a:buClr>
                <a:schemeClr val="dk1"/>
              </a:buClr>
              <a:buSzPts val="2400"/>
              <a:buFont typeface="Noto Sans Symbols"/>
              <a:buChar char="✔"/>
            </a:pPr>
            <a:r>
              <a:rPr lang="en-US" sz="2400" b="1">
                <a:solidFill>
                  <a:schemeClr val="dk1"/>
                </a:solidFill>
                <a:latin typeface="Cambria"/>
                <a:ea typeface="Cambria"/>
                <a:cs typeface="Cambria"/>
                <a:sym typeface="Cambria"/>
              </a:rPr>
              <a:t>Tại vị trí 2: </a:t>
            </a:r>
            <a:r>
              <a:rPr lang="en-US" sz="2400">
                <a:solidFill>
                  <a:schemeClr val="dk1"/>
                </a:solidFill>
                <a:latin typeface="Cambria"/>
                <a:ea typeface="Cambria"/>
                <a:cs typeface="Cambria"/>
                <a:sym typeface="Cambria"/>
              </a:rPr>
              <a:t>Vật đang ở VTCB 0, chuyển động theo chiều âm. Vật thực hiện được ¼ dao động tương ứng với ¼ chu kì.</a:t>
            </a:r>
            <a:endParaRPr/>
          </a:p>
          <a:p>
            <a:pPr marL="457200" marR="0" lvl="0" indent="-457200" algn="just" rtl="0">
              <a:spcBef>
                <a:spcPts val="0"/>
              </a:spcBef>
              <a:spcAft>
                <a:spcPts val="0"/>
              </a:spcAft>
              <a:buClr>
                <a:schemeClr val="dk1"/>
              </a:buClr>
              <a:buSzPts val="2400"/>
              <a:buFont typeface="Noto Sans Symbols"/>
              <a:buChar char="✔"/>
            </a:pPr>
            <a:r>
              <a:rPr lang="en-US" sz="2400" b="1">
                <a:solidFill>
                  <a:schemeClr val="dk1"/>
                </a:solidFill>
                <a:latin typeface="Cambria"/>
                <a:ea typeface="Cambria"/>
                <a:cs typeface="Cambria"/>
                <a:sym typeface="Cambria"/>
              </a:rPr>
              <a:t>Tại vị trí 3: </a:t>
            </a:r>
            <a:r>
              <a:rPr lang="en-US" sz="2400">
                <a:solidFill>
                  <a:schemeClr val="dk1"/>
                </a:solidFill>
                <a:latin typeface="Cambria"/>
                <a:ea typeface="Cambria"/>
                <a:cs typeface="Cambria"/>
                <a:sym typeface="Cambria"/>
              </a:rPr>
              <a:t>Vật đang ở vị trí biên âm, v = 0. Vật thực hiện được ½ dao động tương ứng với ½ chu kì.</a:t>
            </a:r>
            <a:endParaRPr/>
          </a:p>
          <a:p>
            <a:pPr marL="457200" marR="0" lvl="0" indent="-457200" algn="just" rtl="0">
              <a:spcBef>
                <a:spcPts val="0"/>
              </a:spcBef>
              <a:spcAft>
                <a:spcPts val="0"/>
              </a:spcAft>
              <a:buClr>
                <a:schemeClr val="dk1"/>
              </a:buClr>
              <a:buSzPts val="2400"/>
              <a:buFont typeface="Noto Sans Symbols"/>
              <a:buChar char="✔"/>
            </a:pPr>
            <a:r>
              <a:rPr lang="en-US" sz="2400" b="1">
                <a:solidFill>
                  <a:schemeClr val="dk1"/>
                </a:solidFill>
                <a:latin typeface="Cambria"/>
                <a:ea typeface="Cambria"/>
                <a:cs typeface="Cambria"/>
                <a:sym typeface="Cambria"/>
              </a:rPr>
              <a:t>Tại vị trí 4: </a:t>
            </a:r>
            <a:r>
              <a:rPr lang="en-US" sz="2400">
                <a:solidFill>
                  <a:schemeClr val="dk1"/>
                </a:solidFill>
                <a:latin typeface="Cambria"/>
                <a:ea typeface="Cambria"/>
                <a:cs typeface="Cambria"/>
                <a:sym typeface="Cambria"/>
              </a:rPr>
              <a:t>Vật đang ở VTCB 0, chuyển động theo chiều dương. Vật thực hiện được ¾ dao động tương ứng với ¾ chu kì.</a:t>
            </a:r>
            <a:endParaRPr/>
          </a:p>
          <a:p>
            <a:pPr marL="457200" marR="0" lvl="0" indent="-457200" algn="just" rtl="0">
              <a:spcBef>
                <a:spcPts val="0"/>
              </a:spcBef>
              <a:spcAft>
                <a:spcPts val="0"/>
              </a:spcAft>
              <a:buClr>
                <a:schemeClr val="dk1"/>
              </a:buClr>
              <a:buSzPts val="2400"/>
              <a:buFont typeface="Noto Sans Symbols"/>
              <a:buChar char="✔"/>
            </a:pPr>
            <a:r>
              <a:rPr lang="en-US" sz="2400" b="1">
                <a:solidFill>
                  <a:schemeClr val="dk1"/>
                </a:solidFill>
                <a:latin typeface="Cambria"/>
                <a:ea typeface="Cambria"/>
                <a:cs typeface="Cambria"/>
                <a:sym typeface="Cambria"/>
              </a:rPr>
              <a:t>Tại vị trí 5: </a:t>
            </a:r>
            <a:r>
              <a:rPr lang="en-US" sz="2400">
                <a:solidFill>
                  <a:schemeClr val="dk1"/>
                </a:solidFill>
                <a:latin typeface="Cambria"/>
                <a:ea typeface="Cambria"/>
                <a:cs typeface="Cambria"/>
                <a:sym typeface="Cambria"/>
              </a:rPr>
              <a:t>Vật đang ở vị trí biên dương, v = 0. Vật thực hiện được tròn 1 dao động tương ứng với 1 chu kì.</a:t>
            </a:r>
            <a:endParaRPr/>
          </a:p>
        </p:txBody>
      </p:sp>
      <p:pic>
        <p:nvPicPr>
          <p:cNvPr id="610" name="Google Shape;610;p55" descr="n14 zalo Nguyen Doan Thao Trang"/>
          <p:cNvPicPr preferRelativeResize="0"/>
          <p:nvPr/>
        </p:nvPicPr>
        <p:blipFill rotWithShape="1">
          <a:blip r:embed="rId6">
            <a:alphaModFix/>
          </a:blip>
          <a:srcRect/>
          <a:stretch/>
        </p:blipFill>
        <p:spPr>
          <a:xfrm>
            <a:off x="230438" y="3085644"/>
            <a:ext cx="4270372" cy="3108808"/>
          </a:xfrm>
          <a:prstGeom prst="rect">
            <a:avLst/>
          </a:prstGeom>
          <a:noFill/>
          <a:ln>
            <a:noFill/>
          </a:ln>
        </p:spPr>
      </p:pic>
      <p:sp>
        <p:nvSpPr>
          <p:cNvPr id="611" name="Google Shape;611;p55" descr="n14 zalo Nguyen Doan Thao Trang"/>
          <p:cNvSpPr/>
          <p:nvPr/>
        </p:nvSpPr>
        <p:spPr>
          <a:xfrm>
            <a:off x="230438" y="2357567"/>
            <a:ext cx="1290603" cy="523220"/>
          </a:xfrm>
          <a:prstGeom prst="rect">
            <a:avLst/>
          </a:prstGeom>
          <a:solidFill>
            <a:schemeClr val="lt1">
              <a:alpha val="49803"/>
            </a:scheme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mbria"/>
                <a:ea typeface="Cambria"/>
                <a:cs typeface="Cambria"/>
                <a:sym typeface="Cambria"/>
              </a:rPr>
              <a:t>Câu 2:</a:t>
            </a:r>
            <a:endParaRPr sz="2800">
              <a:solidFill>
                <a:schemeClr val="dk1"/>
              </a:solidFill>
              <a:latin typeface="Cambria"/>
              <a:ea typeface="Cambria"/>
              <a:cs typeface="Cambria"/>
              <a:sym typeface="Cambr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8" descr="n14 zalo Nguyen Doan Thao Trang"/>
          <p:cNvPicPr preferRelativeResize="0"/>
          <p:nvPr/>
        </p:nvPicPr>
        <p:blipFill rotWithShape="1">
          <a:blip r:embed="rId3">
            <a:alphaModFix/>
          </a:blip>
          <a:srcRect/>
          <a:stretch/>
        </p:blipFill>
        <p:spPr>
          <a:xfrm>
            <a:off x="4758639" y="1280258"/>
            <a:ext cx="6921304" cy="4892405"/>
          </a:xfrm>
          <a:prstGeom prst="rect">
            <a:avLst/>
          </a:prstGeom>
          <a:noFill/>
          <a:ln w="9525" cap="flat" cmpd="sng">
            <a:solidFill>
              <a:schemeClr val="accent1"/>
            </a:solidFill>
            <a:prstDash val="solid"/>
            <a:round/>
            <a:headEnd type="none" w="sm" len="sm"/>
            <a:tailEnd type="none" w="sm" len="sm"/>
          </a:ln>
        </p:spPr>
      </p:pic>
      <p:sp>
        <p:nvSpPr>
          <p:cNvPr id="205" name="Google Shape;205;p38" descr="n14 zalo Nguyen Doan Thao Trang"/>
          <p:cNvSpPr txBox="1">
            <a:spLocks noGrp="1"/>
          </p:cNvSpPr>
          <p:nvPr>
            <p:ph type="title"/>
          </p:nvPr>
        </p:nvSpPr>
        <p:spPr>
          <a:xfrm>
            <a:off x="1873826" y="62437"/>
            <a:ext cx="8444348" cy="618548"/>
          </a:xfrm>
          <a:prstGeom prst="rect">
            <a:avLst/>
          </a:prstGeom>
          <a:solidFill>
            <a:srgbClr val="FEE8C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mbria"/>
              <a:buNone/>
            </a:pPr>
            <a:r>
              <a:rPr lang="en-US" sz="2800" b="1">
                <a:latin typeface="Cambria"/>
                <a:ea typeface="Cambria"/>
                <a:cs typeface="Cambria"/>
                <a:sym typeface="Cambria"/>
              </a:rPr>
              <a:t>KIỂM TRA BÀI CŨ –  TRÒ CHƠI “MẢNH GHÉP”</a:t>
            </a:r>
            <a:endParaRPr/>
          </a:p>
        </p:txBody>
      </p:sp>
      <p:sp>
        <p:nvSpPr>
          <p:cNvPr id="206" name="Google Shape;206;p38" descr="n14 zalo Nguyen Doan Thao Trang">
            <a:hlinkClick r:id="rId4" action="ppaction://hlinksldjump"/>
          </p:cNvPr>
          <p:cNvSpPr/>
          <p:nvPr/>
        </p:nvSpPr>
        <p:spPr>
          <a:xfrm>
            <a:off x="4646352" y="985582"/>
            <a:ext cx="2377440" cy="18288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1</a:t>
            </a:r>
            <a:endParaRPr/>
          </a:p>
        </p:txBody>
      </p:sp>
      <p:sp>
        <p:nvSpPr>
          <p:cNvPr id="207" name="Google Shape;207;p38" descr="n14 zalo Nguyen Doan Thao Trang">
            <a:hlinkClick r:id="rId5" action="ppaction://hlinksldjump"/>
          </p:cNvPr>
          <p:cNvSpPr/>
          <p:nvPr/>
        </p:nvSpPr>
        <p:spPr>
          <a:xfrm>
            <a:off x="4642614" y="2814382"/>
            <a:ext cx="2377440" cy="18288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4</a:t>
            </a:r>
            <a:endParaRPr/>
          </a:p>
        </p:txBody>
      </p:sp>
      <p:sp>
        <p:nvSpPr>
          <p:cNvPr id="208" name="Google Shape;208;p38" descr="n14 zalo Nguyen Doan Thao Trang">
            <a:hlinkClick r:id="rId6" action="ppaction://hlinksldjump"/>
          </p:cNvPr>
          <p:cNvSpPr/>
          <p:nvPr/>
        </p:nvSpPr>
        <p:spPr>
          <a:xfrm>
            <a:off x="4642890" y="4632738"/>
            <a:ext cx="2377440" cy="1828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7</a:t>
            </a:r>
            <a:endParaRPr/>
          </a:p>
        </p:txBody>
      </p:sp>
      <p:sp>
        <p:nvSpPr>
          <p:cNvPr id="209" name="Google Shape;209;p38" descr="n14 zalo Nguyen Doan Thao Trang">
            <a:hlinkClick r:id="rId7" action="ppaction://hlinksldjump"/>
          </p:cNvPr>
          <p:cNvSpPr/>
          <p:nvPr/>
        </p:nvSpPr>
        <p:spPr>
          <a:xfrm>
            <a:off x="7020054" y="991383"/>
            <a:ext cx="2377440" cy="1828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2</a:t>
            </a:r>
            <a:endParaRPr/>
          </a:p>
        </p:txBody>
      </p:sp>
      <p:sp>
        <p:nvSpPr>
          <p:cNvPr id="210" name="Google Shape;210;p38" descr="n14 zalo Nguyen Doan Thao Trang">
            <a:hlinkClick r:id="rId8" action="ppaction://hlinksldjump"/>
          </p:cNvPr>
          <p:cNvSpPr/>
          <p:nvPr/>
        </p:nvSpPr>
        <p:spPr>
          <a:xfrm>
            <a:off x="7016316" y="2810124"/>
            <a:ext cx="2377440" cy="1828800"/>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5</a:t>
            </a:r>
            <a:endParaRPr sz="8000" b="1" i="0" u="none" strike="noStrike" cap="none">
              <a:solidFill>
                <a:schemeClr val="lt1"/>
              </a:solidFill>
              <a:latin typeface="Cambria"/>
              <a:ea typeface="Cambria"/>
              <a:cs typeface="Cambria"/>
              <a:sym typeface="Cambria"/>
            </a:endParaRPr>
          </a:p>
        </p:txBody>
      </p:sp>
      <p:sp>
        <p:nvSpPr>
          <p:cNvPr id="211" name="Google Shape;211;p38" descr="n14 zalo Nguyen Doan Thao Trang">
            <a:hlinkClick r:id="rId9" action="ppaction://hlinksldjump"/>
          </p:cNvPr>
          <p:cNvSpPr/>
          <p:nvPr/>
        </p:nvSpPr>
        <p:spPr>
          <a:xfrm>
            <a:off x="7023792" y="4632738"/>
            <a:ext cx="2377440" cy="18288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8</a:t>
            </a:r>
            <a:endParaRPr/>
          </a:p>
        </p:txBody>
      </p:sp>
      <p:sp>
        <p:nvSpPr>
          <p:cNvPr id="212" name="Google Shape;212;p38" descr="n14 zalo Nguyen Doan Thao Trang">
            <a:hlinkClick r:id="rId10" action="ppaction://hlinksldjump"/>
          </p:cNvPr>
          <p:cNvSpPr/>
          <p:nvPr/>
        </p:nvSpPr>
        <p:spPr>
          <a:xfrm>
            <a:off x="9397494" y="985582"/>
            <a:ext cx="2377440" cy="1828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3</a:t>
            </a:r>
            <a:endParaRPr/>
          </a:p>
        </p:txBody>
      </p:sp>
      <p:sp>
        <p:nvSpPr>
          <p:cNvPr id="213" name="Google Shape;213;p38" descr="n14 zalo Nguyen Doan Thao Trang">
            <a:hlinkClick r:id="rId11" action="ppaction://hlinksldjump"/>
          </p:cNvPr>
          <p:cNvSpPr/>
          <p:nvPr/>
        </p:nvSpPr>
        <p:spPr>
          <a:xfrm>
            <a:off x="9393756" y="2814382"/>
            <a:ext cx="2381178" cy="1828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6</a:t>
            </a:r>
            <a:endParaRPr/>
          </a:p>
        </p:txBody>
      </p:sp>
      <p:sp>
        <p:nvSpPr>
          <p:cNvPr id="214" name="Google Shape;214;p38" descr="n14 zalo Nguyen Doan Thao Trang">
            <a:hlinkClick r:id="rId12" action="ppaction://hlinksldjump"/>
          </p:cNvPr>
          <p:cNvSpPr/>
          <p:nvPr/>
        </p:nvSpPr>
        <p:spPr>
          <a:xfrm>
            <a:off x="9397494" y="4632738"/>
            <a:ext cx="2377440" cy="1828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chemeClr val="lt1"/>
                </a:solidFill>
                <a:latin typeface="Cambria"/>
                <a:ea typeface="Cambria"/>
                <a:cs typeface="Cambria"/>
                <a:sym typeface="Cambria"/>
              </a:rPr>
              <a:t>9</a:t>
            </a:r>
            <a:endParaRPr/>
          </a:p>
        </p:txBody>
      </p:sp>
      <p:sp>
        <p:nvSpPr>
          <p:cNvPr id="215" name="Google Shape;215;p38" descr="n14 zalo Nguyen Doan Thao Trang"/>
          <p:cNvSpPr/>
          <p:nvPr/>
        </p:nvSpPr>
        <p:spPr>
          <a:xfrm>
            <a:off x="435609" y="1840178"/>
            <a:ext cx="935990" cy="106972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1</a:t>
            </a:r>
            <a:endParaRPr/>
          </a:p>
        </p:txBody>
      </p:sp>
      <p:sp>
        <p:nvSpPr>
          <p:cNvPr id="216" name="Google Shape;216;p38" descr="n14 zalo Nguyen Doan Thao Trang"/>
          <p:cNvSpPr/>
          <p:nvPr/>
        </p:nvSpPr>
        <p:spPr>
          <a:xfrm>
            <a:off x="435609" y="3149429"/>
            <a:ext cx="935990" cy="1069720"/>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4</a:t>
            </a:r>
            <a:endParaRPr/>
          </a:p>
        </p:txBody>
      </p:sp>
      <p:sp>
        <p:nvSpPr>
          <p:cNvPr id="217" name="Google Shape;217;p38" descr="n14 zalo Nguyen Doan Thao Trang"/>
          <p:cNvSpPr/>
          <p:nvPr/>
        </p:nvSpPr>
        <p:spPr>
          <a:xfrm>
            <a:off x="441717" y="4458681"/>
            <a:ext cx="935990" cy="106972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7</a:t>
            </a:r>
            <a:endParaRPr/>
          </a:p>
        </p:txBody>
      </p:sp>
      <p:sp>
        <p:nvSpPr>
          <p:cNvPr id="218" name="Google Shape;218;p38" descr="n14 zalo Nguyen Doan Thao Trang"/>
          <p:cNvSpPr/>
          <p:nvPr/>
        </p:nvSpPr>
        <p:spPr>
          <a:xfrm>
            <a:off x="1724080" y="1403761"/>
            <a:ext cx="935990" cy="10697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2</a:t>
            </a:r>
            <a:endParaRPr/>
          </a:p>
        </p:txBody>
      </p:sp>
      <p:sp>
        <p:nvSpPr>
          <p:cNvPr id="219" name="Google Shape;219;p38" descr="n14 zalo Nguyen Doan Thao Trang"/>
          <p:cNvSpPr/>
          <p:nvPr/>
        </p:nvSpPr>
        <p:spPr>
          <a:xfrm>
            <a:off x="1724080" y="2713012"/>
            <a:ext cx="935990" cy="1069720"/>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5</a:t>
            </a:r>
            <a:endParaRPr/>
          </a:p>
        </p:txBody>
      </p:sp>
      <p:sp>
        <p:nvSpPr>
          <p:cNvPr id="220" name="Google Shape;220;p38" descr="n14 zalo Nguyen Doan Thao Trang"/>
          <p:cNvSpPr/>
          <p:nvPr/>
        </p:nvSpPr>
        <p:spPr>
          <a:xfrm>
            <a:off x="1730188" y="4022263"/>
            <a:ext cx="935990" cy="106972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8</a:t>
            </a:r>
            <a:endParaRPr/>
          </a:p>
        </p:txBody>
      </p:sp>
      <p:sp>
        <p:nvSpPr>
          <p:cNvPr id="221" name="Google Shape;221;p38" descr="n14 zalo Nguyen Doan Thao Trang"/>
          <p:cNvSpPr/>
          <p:nvPr/>
        </p:nvSpPr>
        <p:spPr>
          <a:xfrm>
            <a:off x="2929424" y="967344"/>
            <a:ext cx="935990" cy="106972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3</a:t>
            </a:r>
            <a:endParaRPr/>
          </a:p>
        </p:txBody>
      </p:sp>
      <p:sp>
        <p:nvSpPr>
          <p:cNvPr id="222" name="Google Shape;222;p38" descr="n14 zalo Nguyen Doan Thao Trang"/>
          <p:cNvSpPr/>
          <p:nvPr/>
        </p:nvSpPr>
        <p:spPr>
          <a:xfrm>
            <a:off x="2929424" y="2276595"/>
            <a:ext cx="935990" cy="106972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6</a:t>
            </a:r>
            <a:endParaRPr/>
          </a:p>
        </p:txBody>
      </p:sp>
      <p:sp>
        <p:nvSpPr>
          <p:cNvPr id="223" name="Google Shape;223;p38" descr="n14 zalo Nguyen Doan Thao Trang"/>
          <p:cNvSpPr/>
          <p:nvPr/>
        </p:nvSpPr>
        <p:spPr>
          <a:xfrm>
            <a:off x="2935532" y="3585846"/>
            <a:ext cx="935990" cy="106972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mbria"/>
                <a:ea typeface="Cambria"/>
                <a:cs typeface="Cambria"/>
                <a:sym typeface="Cambria"/>
              </a:rPr>
              <a:t>9</a:t>
            </a:r>
            <a:endParaRPr/>
          </a:p>
        </p:txBody>
      </p:sp>
      <p:cxnSp>
        <p:nvCxnSpPr>
          <p:cNvPr id="224" name="Google Shape;224;p38" descr="n14 zalo Nguyen Doan Thao Trang"/>
          <p:cNvCxnSpPr/>
          <p:nvPr/>
        </p:nvCxnSpPr>
        <p:spPr>
          <a:xfrm>
            <a:off x="4176692" y="868680"/>
            <a:ext cx="0" cy="5669280"/>
          </a:xfrm>
          <a:prstGeom prst="straightConnector1">
            <a:avLst/>
          </a:prstGeom>
          <a:noFill/>
          <a:ln w="9525" cap="flat" cmpd="sng">
            <a:solidFill>
              <a:schemeClr val="accent1"/>
            </a:solidFill>
            <a:prstDash val="lgDashDot"/>
            <a:miter lim="800000"/>
            <a:headEnd type="none" w="sm" len="sm"/>
            <a:tailEnd type="none" w="sm" len="sm"/>
          </a:ln>
        </p:spPr>
      </p:cxnSp>
      <p:sp>
        <p:nvSpPr>
          <p:cNvPr id="225" name="Google Shape;225;p38" descr="n14 zalo Nguyen Doan Thao Trang"/>
          <p:cNvSpPr/>
          <p:nvPr/>
        </p:nvSpPr>
        <p:spPr>
          <a:xfrm>
            <a:off x="435609" y="5872124"/>
            <a:ext cx="3429804" cy="612648"/>
          </a:xfrm>
          <a:prstGeom prst="flowChartProcess">
            <a:avLst/>
          </a:prstGeom>
          <a:solidFill>
            <a:srgbClr val="FFC4A9"/>
          </a:solidFill>
          <a:ln w="12700" cap="flat" cmpd="sng">
            <a:solidFill>
              <a:srgbClr val="85A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dk1"/>
                </a:solidFill>
                <a:latin typeface="Cambria"/>
                <a:ea typeface="Cambria"/>
                <a:cs typeface="Cambria"/>
                <a:sym typeface="Cambria"/>
              </a:rPr>
              <a:t>HÌNH ẢNH BÍ MẬT</a:t>
            </a:r>
            <a:endParaRPr/>
          </a:p>
        </p:txBody>
      </p:sp>
      <p:pic>
        <p:nvPicPr>
          <p:cNvPr id="226" name="Google Shape;226;p38" descr="n14 zalo Nguyen Doan Thao Trang">
            <a:hlinkClick r:id="rId13" action="ppaction://hlinksldjump"/>
          </p:cNvPr>
          <p:cNvPicPr preferRelativeResize="0"/>
          <p:nvPr/>
        </p:nvPicPr>
        <p:blipFill rotWithShape="1">
          <a:blip r:embed="rId14">
            <a:alphaModFix/>
          </a:blip>
          <a:srcRect/>
          <a:stretch/>
        </p:blipFill>
        <p:spPr>
          <a:xfrm>
            <a:off x="11153250" y="0"/>
            <a:ext cx="1038750" cy="103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15"/>
                                        </p:tgtEl>
                                        <p:attrNameLst>
                                          <p:attrName>style.visibility</p:attrName>
                                        </p:attrNameLst>
                                      </p:cBhvr>
                                      <p:to>
                                        <p:strVal val="hidden"/>
                                      </p:to>
                                    </p:set>
                                  </p:childTnLst>
                                </p:cTn>
                              </p:par>
                              <p:par>
                                <p:cTn id="7" presetID="10" presetClass="exit" presetSubtype="0" fill="hold" nodeType="withEffect">
                                  <p:stCondLst>
                                    <p:cond delay="0"/>
                                  </p:stCondLst>
                                  <p:childTnLst>
                                    <p:animEffect transition="out" filter="fade">
                                      <p:cBhvr>
                                        <p:cTn id="8" dur="500"/>
                                        <p:tgtEl>
                                          <p:spTgt spid="206"/>
                                        </p:tgtEl>
                                      </p:cBhvr>
                                    </p:animEffect>
                                    <p:set>
                                      <p:cBhvr>
                                        <p:cTn id="9" dur="1" fill="hold">
                                          <p:stCondLst>
                                            <p:cond delay="500"/>
                                          </p:stCondLst>
                                        </p:cTn>
                                        <p:tgtEl>
                                          <p:spTgt spid="20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1"/>
                                          </p:stCondLst>
                                        </p:cTn>
                                        <p:tgtEl>
                                          <p:spTgt spid="21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9"/>
                                        </p:tgtEl>
                                      </p:cBhvr>
                                    </p:animEffect>
                                    <p:set>
                                      <p:cBhvr>
                                        <p:cTn id="16" dur="1" fill="hold">
                                          <p:stCondLst>
                                            <p:cond delay="500"/>
                                          </p:stCondLst>
                                        </p:cTn>
                                        <p:tgtEl>
                                          <p:spTgt spid="2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22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12"/>
                                        </p:tgtEl>
                                      </p:cBhvr>
                                    </p:animEffect>
                                    <p:set>
                                      <p:cBhvr>
                                        <p:cTn id="23" dur="1" fill="hold">
                                          <p:stCondLst>
                                            <p:cond delay="500"/>
                                          </p:stCondLst>
                                        </p:cTn>
                                        <p:tgtEl>
                                          <p:spTgt spid="2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
                                          </p:stCondLst>
                                        </p:cTn>
                                        <p:tgtEl>
                                          <p:spTgt spid="21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7"/>
                                        </p:tgtEl>
                                      </p:cBhvr>
                                    </p:animEffect>
                                    <p:set>
                                      <p:cBhvr>
                                        <p:cTn id="30" dur="1" fill="hold">
                                          <p:stCondLst>
                                            <p:cond delay="500"/>
                                          </p:stCondLst>
                                        </p:cTn>
                                        <p:tgtEl>
                                          <p:spTgt spid="20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2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0"/>
                                        </p:tgtEl>
                                      </p:cBhvr>
                                    </p:animEffect>
                                    <p:set>
                                      <p:cBhvr>
                                        <p:cTn id="37" dur="1" fill="hold">
                                          <p:stCondLst>
                                            <p:cond delay="500"/>
                                          </p:stCondLst>
                                        </p:cTn>
                                        <p:tgtEl>
                                          <p:spTgt spid="2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1"/>
                                          </p:stCondLst>
                                        </p:cTn>
                                        <p:tgtEl>
                                          <p:spTgt spid="22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3"/>
                                        </p:tgtEl>
                                      </p:cBhvr>
                                    </p:animEffect>
                                    <p:set>
                                      <p:cBhvr>
                                        <p:cTn id="44" dur="1" fill="hold">
                                          <p:stCondLst>
                                            <p:cond delay="500"/>
                                          </p:stCondLst>
                                        </p:cTn>
                                        <p:tgtEl>
                                          <p:spTgt spid="2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2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8"/>
                                        </p:tgtEl>
                                      </p:cBhvr>
                                    </p:animEffect>
                                    <p:set>
                                      <p:cBhvr>
                                        <p:cTn id="51" dur="1" fill="hold">
                                          <p:stCondLst>
                                            <p:cond delay="500"/>
                                          </p:stCondLst>
                                        </p:cTn>
                                        <p:tgtEl>
                                          <p:spTgt spid="20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1"/>
                                          </p:stCondLst>
                                        </p:cTn>
                                        <p:tgtEl>
                                          <p:spTgt spid="2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11"/>
                                        </p:tgtEl>
                                      </p:cBhvr>
                                    </p:animEffect>
                                    <p:set>
                                      <p:cBhvr>
                                        <p:cTn id="58" dur="1" fill="hold">
                                          <p:stCondLst>
                                            <p:cond delay="500"/>
                                          </p:stCondLst>
                                        </p:cTn>
                                        <p:tgtEl>
                                          <p:spTgt spid="2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2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14"/>
                                        </p:tgtEl>
                                      </p:cBhvr>
                                    </p:animEffect>
                                    <p:set>
                                      <p:cBhvr>
                                        <p:cTn id="65" dur="1" fill="hold">
                                          <p:stCondLst>
                                            <p:cond delay="500"/>
                                          </p:stCondLst>
                                        </p:cTn>
                                        <p:tgtEl>
                                          <p:spTgt spid="2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225"/>
                                        </p:tgtEl>
                                      </p:cBhvr>
                                    </p:animEffect>
                                    <p:set>
                                      <p:cBhvr>
                                        <p:cTn id="70" dur="1" fill="hold">
                                          <p:stCondLst>
                                            <p:cond delay="1000"/>
                                          </p:stCondLst>
                                        </p:cTn>
                                        <p:tgtEl>
                                          <p:spTgt spid="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grpSp>
        <p:nvGrpSpPr>
          <p:cNvPr id="616" name="Google Shape;616;p56" descr="n14 zalo Nguyen Doan Thao Trang"/>
          <p:cNvGrpSpPr/>
          <p:nvPr/>
        </p:nvGrpSpPr>
        <p:grpSpPr>
          <a:xfrm>
            <a:off x="8726542" y="2983859"/>
            <a:ext cx="3080964" cy="1256065"/>
            <a:chOff x="6704551" y="2394664"/>
            <a:chExt cx="2310723" cy="942049"/>
          </a:xfrm>
        </p:grpSpPr>
        <p:sp>
          <p:nvSpPr>
            <p:cNvPr id="617" name="Google Shape;617;p56"/>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000" b="1" i="1">
                  <a:solidFill>
                    <a:srgbClr val="191919"/>
                  </a:solidFill>
                  <a:latin typeface="Cambria"/>
                  <a:ea typeface="Cambria"/>
                  <a:cs typeface="Cambria"/>
                  <a:sym typeface="Cambria"/>
                </a:rPr>
                <a:t>Chú ý chiều chuyển động để chọn giá trị pha ban đầu phù hợp</a:t>
              </a:r>
              <a:endParaRPr sz="2000" b="1" i="1">
                <a:solidFill>
                  <a:srgbClr val="191919"/>
                </a:solidFill>
                <a:latin typeface="Cambria"/>
                <a:ea typeface="Cambria"/>
                <a:cs typeface="Cambria"/>
                <a:sym typeface="Cambria"/>
              </a:endParaRPr>
            </a:p>
          </p:txBody>
        </p:sp>
        <p:sp>
          <p:nvSpPr>
            <p:cNvPr id="618" name="Google Shape;618;p56"/>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i="1">
                  <a:solidFill>
                    <a:srgbClr val="191919"/>
                  </a:solidFill>
                  <a:latin typeface="Cambria"/>
                  <a:ea typeface="Cambria"/>
                  <a:cs typeface="Cambria"/>
                  <a:sym typeface="Cambria"/>
                </a:rPr>
                <a:t>Kết luận</a:t>
              </a:r>
              <a:endParaRPr sz="2667" i="1">
                <a:solidFill>
                  <a:srgbClr val="191919"/>
                </a:solidFill>
                <a:latin typeface="Cambria"/>
                <a:ea typeface="Cambria"/>
                <a:cs typeface="Cambria"/>
                <a:sym typeface="Cambria"/>
              </a:endParaRPr>
            </a:p>
          </p:txBody>
        </p:sp>
      </p:grpSp>
      <p:grpSp>
        <p:nvGrpSpPr>
          <p:cNvPr id="619" name="Google Shape;619;p56" descr="n14 zalo Nguyen Doan Thao Trang"/>
          <p:cNvGrpSpPr/>
          <p:nvPr/>
        </p:nvGrpSpPr>
        <p:grpSpPr>
          <a:xfrm>
            <a:off x="267409" y="2969126"/>
            <a:ext cx="3243769" cy="1669001"/>
            <a:chOff x="457199" y="2456346"/>
            <a:chExt cx="2432827" cy="1251750"/>
          </a:xfrm>
        </p:grpSpPr>
        <p:sp>
          <p:nvSpPr>
            <p:cNvPr id="620" name="Google Shape;620;p56"/>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i="1">
                  <a:solidFill>
                    <a:srgbClr val="191919"/>
                  </a:solidFill>
                  <a:latin typeface="Cambria"/>
                  <a:ea typeface="Cambria"/>
                  <a:cs typeface="Cambria"/>
                  <a:sym typeface="Cambria"/>
                </a:rPr>
                <a:t>Tìm li độ tại t =0</a:t>
              </a:r>
              <a:endParaRPr sz="2667" i="1">
                <a:solidFill>
                  <a:srgbClr val="191919"/>
                </a:solidFill>
                <a:latin typeface="Cambria"/>
                <a:ea typeface="Cambria"/>
                <a:cs typeface="Cambria"/>
                <a:sym typeface="Cambria"/>
              </a:endParaRPr>
            </a:p>
          </p:txBody>
        </p:sp>
        <p:sp>
          <p:nvSpPr>
            <p:cNvPr id="621" name="Google Shape;621;p56"/>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000" b="1">
                  <a:solidFill>
                    <a:srgbClr val="191919"/>
                  </a:solidFill>
                  <a:latin typeface="Cambria"/>
                  <a:ea typeface="Cambria"/>
                  <a:cs typeface="Cambria"/>
                  <a:sym typeface="Cambria"/>
                </a:rPr>
                <a:t>Dựa vào đề bài hoặc đồ thị :</a:t>
              </a:r>
              <a:endParaRPr/>
            </a:p>
            <a:p>
              <a:pPr marL="0" marR="0" lvl="0" indent="0" algn="just" rtl="0">
                <a:spcBef>
                  <a:spcPts val="0"/>
                </a:spcBef>
                <a:spcAft>
                  <a:spcPts val="0"/>
                </a:spcAft>
                <a:buNone/>
              </a:pPr>
              <a:r>
                <a:rPr lang="en-US" sz="2000" b="1">
                  <a:solidFill>
                    <a:srgbClr val="191919"/>
                  </a:solidFill>
                  <a:latin typeface="Cambria"/>
                  <a:ea typeface="Cambria"/>
                  <a:cs typeface="Cambria"/>
                  <a:sym typeface="Cambria"/>
                </a:rPr>
                <a:t> t = 0: x =? ;</a:t>
              </a:r>
              <a:endParaRPr/>
            </a:p>
            <a:p>
              <a:pPr marL="0" marR="0" lvl="0" indent="0" algn="r" rtl="0">
                <a:spcBef>
                  <a:spcPts val="0"/>
                </a:spcBef>
                <a:spcAft>
                  <a:spcPts val="0"/>
                </a:spcAft>
                <a:buNone/>
              </a:pPr>
              <a:r>
                <a:rPr lang="en-US" sz="2000" b="1">
                  <a:solidFill>
                    <a:srgbClr val="191919"/>
                  </a:solidFill>
                  <a:latin typeface="Cambria"/>
                  <a:ea typeface="Cambria"/>
                  <a:cs typeface="Cambria"/>
                  <a:sym typeface="Cambria"/>
                </a:rPr>
                <a:t>v &gt; 0 hay v &lt; 0</a:t>
              </a:r>
              <a:endParaRPr sz="2000" b="1">
                <a:solidFill>
                  <a:srgbClr val="191919"/>
                </a:solidFill>
                <a:latin typeface="Cambria"/>
                <a:ea typeface="Cambria"/>
                <a:cs typeface="Cambria"/>
                <a:sym typeface="Cambria"/>
              </a:endParaRPr>
            </a:p>
          </p:txBody>
        </p:sp>
      </p:grpSp>
      <p:grpSp>
        <p:nvGrpSpPr>
          <p:cNvPr id="622" name="Google Shape;622;p56" descr="n14 zalo Nguyen Doan Thao Trang"/>
          <p:cNvGrpSpPr/>
          <p:nvPr/>
        </p:nvGrpSpPr>
        <p:grpSpPr>
          <a:xfrm>
            <a:off x="3349608" y="2953444"/>
            <a:ext cx="2648000" cy="2207825"/>
            <a:chOff x="2547848" y="2408785"/>
            <a:chExt cx="1986000" cy="1655868"/>
          </a:xfrm>
        </p:grpSpPr>
        <p:sp>
          <p:nvSpPr>
            <p:cNvPr id="623" name="Google Shape;623;p56"/>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i="1">
                  <a:solidFill>
                    <a:srgbClr val="191919"/>
                  </a:solidFill>
                  <a:latin typeface="Cambria"/>
                  <a:ea typeface="Cambria"/>
                  <a:cs typeface="Cambria"/>
                  <a:sym typeface="Cambria"/>
                </a:rPr>
                <a:t>Thay vào PT</a:t>
              </a:r>
              <a:endParaRPr sz="2667" i="1">
                <a:solidFill>
                  <a:srgbClr val="191919"/>
                </a:solidFill>
                <a:latin typeface="Cambria"/>
                <a:ea typeface="Cambria"/>
                <a:cs typeface="Cambria"/>
                <a:sym typeface="Cambria"/>
              </a:endParaRPr>
            </a:p>
          </p:txBody>
        </p:sp>
        <p:sp>
          <p:nvSpPr>
            <p:cNvPr id="624" name="Google Shape;624;p56"/>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000" b="1">
                  <a:solidFill>
                    <a:srgbClr val="191919"/>
                  </a:solidFill>
                  <a:latin typeface="Cambria"/>
                  <a:ea typeface="Cambria"/>
                  <a:cs typeface="Cambria"/>
                  <a:sym typeface="Cambria"/>
                </a:rPr>
                <a:t>x = A. cos ϕ = c</a:t>
              </a:r>
              <a:endParaRPr/>
            </a:p>
            <a:p>
              <a:pPr marL="0" marR="0" lvl="0" indent="0" algn="ctr" rtl="0">
                <a:spcBef>
                  <a:spcPts val="0"/>
                </a:spcBef>
                <a:spcAft>
                  <a:spcPts val="0"/>
                </a:spcAft>
                <a:buNone/>
              </a:pPr>
              <a:r>
                <a:rPr lang="en-US" sz="2000" b="1">
                  <a:solidFill>
                    <a:srgbClr val="191919"/>
                  </a:solidFill>
                  <a:latin typeface="Cambria"/>
                  <a:ea typeface="Cambria"/>
                  <a:cs typeface="Cambria"/>
                  <a:sym typeface="Cambria"/>
                </a:rPr>
                <a:t>Dựa vào vòng tròn lượng giác: </a:t>
              </a:r>
              <a:endParaRPr/>
            </a:p>
            <a:p>
              <a:pPr marL="0" marR="0" lvl="0" indent="0" algn="ctr" rtl="0">
                <a:spcBef>
                  <a:spcPts val="0"/>
                </a:spcBef>
                <a:spcAft>
                  <a:spcPts val="0"/>
                </a:spcAft>
                <a:buNone/>
              </a:pPr>
              <a:r>
                <a:rPr lang="en-US" sz="2000" b="1">
                  <a:solidFill>
                    <a:srgbClr val="191919"/>
                  </a:solidFill>
                  <a:latin typeface="Cambria"/>
                  <a:ea typeface="Cambria"/>
                  <a:cs typeface="Cambria"/>
                  <a:sym typeface="Cambria"/>
                </a:rPr>
                <a:t>v &gt; 0 thì ϕ &lt; 0</a:t>
              </a:r>
              <a:endParaRPr/>
            </a:p>
            <a:p>
              <a:pPr marL="0" marR="0" lvl="0" indent="0" algn="ctr" rtl="0">
                <a:spcBef>
                  <a:spcPts val="0"/>
                </a:spcBef>
                <a:spcAft>
                  <a:spcPts val="0"/>
                </a:spcAft>
                <a:buNone/>
              </a:pPr>
              <a:r>
                <a:rPr lang="en-US" sz="2000" b="1">
                  <a:solidFill>
                    <a:srgbClr val="191919"/>
                  </a:solidFill>
                  <a:latin typeface="Cambria"/>
                  <a:ea typeface="Cambria"/>
                  <a:cs typeface="Cambria"/>
                  <a:sym typeface="Cambria"/>
                </a:rPr>
                <a:t>v &lt; 0 thì ϕ &gt; 0</a:t>
              </a:r>
              <a:endParaRPr/>
            </a:p>
            <a:p>
              <a:pPr marL="0" marR="0" lvl="0" indent="0" algn="ctr" rtl="0">
                <a:spcBef>
                  <a:spcPts val="0"/>
                </a:spcBef>
                <a:spcAft>
                  <a:spcPts val="0"/>
                </a:spcAft>
                <a:buNone/>
              </a:pPr>
              <a:endParaRPr sz="2000" b="1">
                <a:solidFill>
                  <a:srgbClr val="191919"/>
                </a:solidFill>
                <a:latin typeface="Cambria"/>
                <a:ea typeface="Cambria"/>
                <a:cs typeface="Cambria"/>
                <a:sym typeface="Cambria"/>
              </a:endParaRPr>
            </a:p>
          </p:txBody>
        </p:sp>
      </p:grpSp>
      <p:grpSp>
        <p:nvGrpSpPr>
          <p:cNvPr id="625" name="Google Shape;625;p56" descr="n14 zalo Nguyen Doan Thao Trang"/>
          <p:cNvGrpSpPr/>
          <p:nvPr/>
        </p:nvGrpSpPr>
        <p:grpSpPr>
          <a:xfrm>
            <a:off x="6096000" y="2926240"/>
            <a:ext cx="2651760" cy="1117010"/>
            <a:chOff x="4625921" y="2484368"/>
            <a:chExt cx="1988820" cy="837758"/>
          </a:xfrm>
        </p:grpSpPr>
        <p:sp>
          <p:nvSpPr>
            <p:cNvPr id="626" name="Google Shape;626;p56"/>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marR="0" lvl="0" indent="-285750" algn="ctr" rtl="0">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Cos ϕ = …</a:t>
              </a:r>
              <a:endParaRPr/>
            </a:p>
            <a:p>
              <a:pPr marL="285750" marR="0" lvl="0" indent="-285750" algn="ctr" rtl="0">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ϕ =……….</a:t>
              </a:r>
              <a:endParaRPr sz="2400">
                <a:solidFill>
                  <a:srgbClr val="191919"/>
                </a:solidFill>
                <a:latin typeface="Cambria"/>
                <a:ea typeface="Cambria"/>
                <a:cs typeface="Cambria"/>
                <a:sym typeface="Cambria"/>
              </a:endParaRPr>
            </a:p>
          </p:txBody>
        </p:sp>
        <p:sp>
          <p:nvSpPr>
            <p:cNvPr id="627" name="Google Shape;627;p56"/>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667" i="1">
                  <a:solidFill>
                    <a:srgbClr val="191919"/>
                  </a:solidFill>
                  <a:latin typeface="Cambria"/>
                  <a:ea typeface="Cambria"/>
                  <a:cs typeface="Cambria"/>
                  <a:sym typeface="Cambria"/>
                </a:rPr>
                <a:t>Dùng lượng giác</a:t>
              </a:r>
              <a:endParaRPr sz="2667" i="1">
                <a:solidFill>
                  <a:srgbClr val="191919"/>
                </a:solidFill>
                <a:latin typeface="Cambria"/>
                <a:ea typeface="Cambria"/>
                <a:cs typeface="Cambria"/>
                <a:sym typeface="Cambria"/>
              </a:endParaRPr>
            </a:p>
          </p:txBody>
        </p:sp>
      </p:grpSp>
      <p:grpSp>
        <p:nvGrpSpPr>
          <p:cNvPr id="628" name="Google Shape;628;p56" descr="n14 zalo Nguyen Doan Thao Trang"/>
          <p:cNvGrpSpPr/>
          <p:nvPr/>
        </p:nvGrpSpPr>
        <p:grpSpPr>
          <a:xfrm>
            <a:off x="1465881" y="2110326"/>
            <a:ext cx="9260251" cy="858800"/>
            <a:chOff x="1099411" y="1625607"/>
            <a:chExt cx="6945188" cy="644100"/>
          </a:xfrm>
        </p:grpSpPr>
        <p:sp>
          <p:nvSpPr>
            <p:cNvPr id="629" name="Google Shape;629;p56"/>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a:solidFill>
                    <a:srgbClr val="FFFFFF"/>
                  </a:solidFill>
                  <a:latin typeface="Cambria"/>
                  <a:ea typeface="Cambria"/>
                  <a:cs typeface="Cambria"/>
                  <a:sym typeface="Cambria"/>
                </a:rPr>
                <a:t>1</a:t>
              </a:r>
              <a:endParaRPr sz="3067">
                <a:solidFill>
                  <a:srgbClr val="FFFFFF"/>
                </a:solidFill>
                <a:latin typeface="Cambria"/>
                <a:ea typeface="Cambria"/>
                <a:cs typeface="Cambria"/>
                <a:sym typeface="Cambria"/>
              </a:endParaRPr>
            </a:p>
          </p:txBody>
        </p:sp>
        <p:sp>
          <p:nvSpPr>
            <p:cNvPr id="630" name="Google Shape;630;p56"/>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a:solidFill>
                    <a:srgbClr val="FFFFFF"/>
                  </a:solidFill>
                  <a:latin typeface="Cambria"/>
                  <a:ea typeface="Cambria"/>
                  <a:cs typeface="Cambria"/>
                  <a:sym typeface="Cambria"/>
                </a:rPr>
                <a:t>2</a:t>
              </a:r>
              <a:endParaRPr sz="3067">
                <a:solidFill>
                  <a:srgbClr val="FFFFFF"/>
                </a:solidFill>
                <a:latin typeface="Cambria"/>
                <a:ea typeface="Cambria"/>
                <a:cs typeface="Cambria"/>
                <a:sym typeface="Cambria"/>
              </a:endParaRPr>
            </a:p>
          </p:txBody>
        </p:sp>
        <p:sp>
          <p:nvSpPr>
            <p:cNvPr id="631" name="Google Shape;631;p56"/>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a:solidFill>
                    <a:srgbClr val="FFFFFF"/>
                  </a:solidFill>
                  <a:latin typeface="Cambria"/>
                  <a:ea typeface="Cambria"/>
                  <a:cs typeface="Cambria"/>
                  <a:sym typeface="Cambria"/>
                </a:rPr>
                <a:t>3</a:t>
              </a:r>
              <a:endParaRPr sz="3067">
                <a:solidFill>
                  <a:srgbClr val="FFFFFF"/>
                </a:solidFill>
                <a:latin typeface="Cambria"/>
                <a:ea typeface="Cambria"/>
                <a:cs typeface="Cambria"/>
                <a:sym typeface="Cambria"/>
              </a:endParaRPr>
            </a:p>
          </p:txBody>
        </p:sp>
        <p:sp>
          <p:nvSpPr>
            <p:cNvPr id="632" name="Google Shape;632;p56"/>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a:solidFill>
                    <a:srgbClr val="FFFFFF"/>
                  </a:solidFill>
                  <a:latin typeface="Cambria"/>
                  <a:ea typeface="Cambria"/>
                  <a:cs typeface="Cambria"/>
                  <a:sym typeface="Cambria"/>
                </a:rPr>
                <a:t>4</a:t>
              </a:r>
              <a:endParaRPr sz="3067">
                <a:solidFill>
                  <a:srgbClr val="FFFFFF"/>
                </a:solidFill>
                <a:latin typeface="Cambria"/>
                <a:ea typeface="Cambria"/>
                <a:cs typeface="Cambria"/>
                <a:sym typeface="Cambria"/>
              </a:endParaRPr>
            </a:p>
          </p:txBody>
        </p:sp>
        <p:cxnSp>
          <p:nvCxnSpPr>
            <p:cNvPr id="633" name="Google Shape;633;p56"/>
            <p:cNvCxnSpPr>
              <a:stCxn id="629" idx="6"/>
              <a:endCxn id="630" idx="2"/>
            </p:cNvCxnSpPr>
            <p:nvPr/>
          </p:nvCxnSpPr>
          <p:spPr>
            <a:xfrm>
              <a:off x="1743511" y="1947657"/>
              <a:ext cx="1438500" cy="0"/>
            </a:xfrm>
            <a:prstGeom prst="straightConnector1">
              <a:avLst/>
            </a:prstGeom>
            <a:noFill/>
            <a:ln w="19050" cap="flat" cmpd="sng">
              <a:solidFill>
                <a:schemeClr val="accent5"/>
              </a:solidFill>
              <a:prstDash val="solid"/>
              <a:round/>
              <a:headEnd type="none" w="sm" len="sm"/>
              <a:tailEnd type="none" w="sm" len="sm"/>
            </a:ln>
          </p:spPr>
        </p:cxnSp>
        <p:cxnSp>
          <p:nvCxnSpPr>
            <p:cNvPr id="634" name="Google Shape;634;p56"/>
            <p:cNvCxnSpPr>
              <a:stCxn id="630" idx="6"/>
              <a:endCxn id="631" idx="2"/>
            </p:cNvCxnSpPr>
            <p:nvPr/>
          </p:nvCxnSpPr>
          <p:spPr>
            <a:xfrm>
              <a:off x="3825961" y="1947657"/>
              <a:ext cx="1438200" cy="0"/>
            </a:xfrm>
            <a:prstGeom prst="straightConnector1">
              <a:avLst/>
            </a:prstGeom>
            <a:noFill/>
            <a:ln w="19050" cap="flat" cmpd="sng">
              <a:solidFill>
                <a:schemeClr val="accent5"/>
              </a:solidFill>
              <a:prstDash val="solid"/>
              <a:round/>
              <a:headEnd type="none" w="sm" len="sm"/>
              <a:tailEnd type="none" w="sm" len="sm"/>
            </a:ln>
          </p:spPr>
        </p:cxnSp>
        <p:cxnSp>
          <p:nvCxnSpPr>
            <p:cNvPr id="635" name="Google Shape;635;p56"/>
            <p:cNvCxnSpPr>
              <a:endCxn id="632" idx="2"/>
            </p:cNvCxnSpPr>
            <p:nvPr/>
          </p:nvCxnSpPr>
          <p:spPr>
            <a:xfrm>
              <a:off x="5908299" y="1947657"/>
              <a:ext cx="1492200" cy="0"/>
            </a:xfrm>
            <a:prstGeom prst="straightConnector1">
              <a:avLst/>
            </a:prstGeom>
            <a:noFill/>
            <a:ln w="19050" cap="flat" cmpd="sng">
              <a:solidFill>
                <a:schemeClr val="accent5"/>
              </a:solidFill>
              <a:prstDash val="solid"/>
              <a:round/>
              <a:headEnd type="none" w="sm" len="sm"/>
              <a:tailEnd type="none" w="sm" len="sm"/>
            </a:ln>
          </p:spPr>
        </p:cxnSp>
      </p:grpSp>
      <p:sp>
        <p:nvSpPr>
          <p:cNvPr id="636" name="Google Shape;636;p56" descr="n14 zalo Nguyen Doan Thao Trang"/>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800" b="1" i="1">
                <a:solidFill>
                  <a:srgbClr val="002060"/>
                </a:solidFill>
                <a:latin typeface="Cambria"/>
                <a:ea typeface="Cambria"/>
                <a:cs typeface="Cambria"/>
                <a:sym typeface="Cambria"/>
              </a:rPr>
              <a:t>Cách xác định pha ban đầu?</a:t>
            </a:r>
            <a:endParaRPr sz="2800" b="1" i="1">
              <a:solidFill>
                <a:srgbClr val="002060"/>
              </a:solidFill>
              <a:latin typeface="Cambria"/>
              <a:ea typeface="Cambria"/>
              <a:cs typeface="Cambria"/>
              <a:sym typeface="Cambria"/>
            </a:endParaRPr>
          </a:p>
        </p:txBody>
      </p:sp>
      <p:sp>
        <p:nvSpPr>
          <p:cNvPr id="637" name="Google Shape;637;p56" descr="n14 zalo Nguyen Doan Thao Trang"/>
          <p:cNvSpPr txBox="1"/>
          <p:nvPr/>
        </p:nvSpPr>
        <p:spPr>
          <a:xfrm>
            <a:off x="369952" y="135291"/>
            <a:ext cx="5726048" cy="523220"/>
          </a:xfrm>
          <a:prstGeom prst="rect">
            <a:avLst/>
          </a:prstGeom>
          <a:solidFill>
            <a:srgbClr val="FDD698">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II. PHA BAN ĐẦU VÀ ĐỘ LỆCH PHA</a:t>
            </a:r>
            <a:endParaRPr/>
          </a:p>
        </p:txBody>
      </p:sp>
      <p:sp>
        <p:nvSpPr>
          <p:cNvPr id="638" name="Google Shape;638;p56" descr="n14 zalo Nguyen Doan Thao Trang"/>
          <p:cNvSpPr txBox="1"/>
          <p:nvPr/>
        </p:nvSpPr>
        <p:spPr>
          <a:xfrm>
            <a:off x="668809" y="880495"/>
            <a:ext cx="2979872" cy="523220"/>
          </a:xfrm>
          <a:prstGeom prst="rect">
            <a:avLst/>
          </a:prstGeom>
          <a:solidFill>
            <a:srgbClr val="FFC4A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1. PHA BAN ĐẦU</a:t>
            </a:r>
            <a:endParaRPr/>
          </a:p>
        </p:txBody>
      </p:sp>
      <p:pic>
        <p:nvPicPr>
          <p:cNvPr id="639" name="Google Shape;639;p56" descr="n14 zalo Nguyen Doan Thao Trang"/>
          <p:cNvPicPr preferRelativeResize="0"/>
          <p:nvPr/>
        </p:nvPicPr>
        <p:blipFill rotWithShape="1">
          <a:blip r:embed="rId3">
            <a:alphaModFix/>
          </a:blip>
          <a:srcRect l="15412" r="23684"/>
          <a:stretch/>
        </p:blipFill>
        <p:spPr>
          <a:xfrm>
            <a:off x="236406" y="5127450"/>
            <a:ext cx="1369191" cy="1529050"/>
          </a:xfrm>
          <a:prstGeom prst="rect">
            <a:avLst/>
          </a:prstGeom>
          <a:noFill/>
          <a:ln>
            <a:noFill/>
          </a:ln>
        </p:spPr>
      </p:pic>
      <p:sp>
        <p:nvSpPr>
          <p:cNvPr id="640" name="Google Shape;640;p56" descr="n14 zalo Nguyen Doan Thao Trang"/>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400"/>
              <a:buFont typeface="Cambria"/>
              <a:buNone/>
            </a:pPr>
            <a:r>
              <a:rPr lang="en-US" sz="2400" b="1">
                <a:solidFill>
                  <a:schemeClr val="lt1"/>
                </a:solidFill>
                <a:latin typeface="Cambria"/>
                <a:ea typeface="Cambria"/>
                <a:cs typeface="Cambria"/>
                <a:sym typeface="Cambria"/>
              </a:rPr>
              <a:t>Vật đi về phía nào</a:t>
            </a:r>
            <a:endParaRPr sz="2400" b="1">
              <a:solidFill>
                <a:schemeClr val="lt1"/>
              </a:solidFill>
              <a:latin typeface="Cambria"/>
              <a:ea typeface="Cambria"/>
              <a:cs typeface="Cambria"/>
              <a:sym typeface="Cambria"/>
            </a:endParaRPr>
          </a:p>
        </p:txBody>
      </p:sp>
      <p:sp>
        <p:nvSpPr>
          <p:cNvPr id="641" name="Google Shape;641;p56" descr="n14 zalo Nguyen Doan Thao Trang"/>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400"/>
              <a:buFont typeface="Cambria"/>
              <a:buNone/>
            </a:pPr>
            <a:r>
              <a:rPr lang="en-US" sz="2400" b="1">
                <a:solidFill>
                  <a:schemeClr val="lt1"/>
                </a:solidFill>
                <a:latin typeface="Cambria"/>
                <a:ea typeface="Cambria"/>
                <a:cs typeface="Cambria"/>
                <a:sym typeface="Cambria"/>
              </a:rPr>
              <a:t>Vật dao động điều hòa ở đâu</a:t>
            </a:r>
            <a:endParaRPr sz="2400" b="1">
              <a:solidFill>
                <a:schemeClr val="lt1"/>
              </a:solidFill>
              <a:latin typeface="Cambria"/>
              <a:ea typeface="Cambria"/>
              <a:cs typeface="Cambria"/>
              <a:sym typeface="Cambria"/>
            </a:endParaRPr>
          </a:p>
        </p:txBody>
      </p:sp>
      <p:cxnSp>
        <p:nvCxnSpPr>
          <p:cNvPr id="642" name="Google Shape;642;p56" descr="n14 zalo Nguyen Doan Thao Trang"/>
          <p:cNvCxnSpPr>
            <a:stCxn id="641" idx="1"/>
            <a:endCxn id="643" idx="3"/>
          </p:cNvCxnSpPr>
          <p:nvPr/>
        </p:nvCxnSpPr>
        <p:spPr>
          <a:xfrm flipH="1">
            <a:off x="3272949" y="5364421"/>
            <a:ext cx="475500" cy="507300"/>
          </a:xfrm>
          <a:prstGeom prst="bentConnector3">
            <a:avLst>
              <a:gd name="adj1" fmla="val 49992"/>
            </a:avLst>
          </a:prstGeom>
          <a:noFill/>
          <a:ln w="19050" cap="flat" cmpd="sng">
            <a:solidFill>
              <a:schemeClr val="accent5"/>
            </a:solidFill>
            <a:prstDash val="solid"/>
            <a:round/>
            <a:headEnd type="none" w="sm" len="sm"/>
            <a:tailEnd type="none" w="sm" len="sm"/>
          </a:ln>
        </p:spPr>
      </p:cxnSp>
      <p:cxnSp>
        <p:nvCxnSpPr>
          <p:cNvPr id="644" name="Google Shape;644;p56" descr="n14 zalo Nguyen Doan Thao Trang"/>
          <p:cNvCxnSpPr>
            <a:stCxn id="640" idx="1"/>
            <a:endCxn id="643" idx="3"/>
          </p:cNvCxnSpPr>
          <p:nvPr/>
        </p:nvCxnSpPr>
        <p:spPr>
          <a:xfrm rot="10800000">
            <a:off x="3273100" y="5871620"/>
            <a:ext cx="473400" cy="459600"/>
          </a:xfrm>
          <a:prstGeom prst="bentConnector3">
            <a:avLst>
              <a:gd name="adj1" fmla="val 50008"/>
            </a:avLst>
          </a:prstGeom>
          <a:noFill/>
          <a:ln w="19050" cap="flat" cmpd="sng">
            <a:solidFill>
              <a:schemeClr val="accent5"/>
            </a:solidFill>
            <a:prstDash val="solid"/>
            <a:round/>
            <a:headEnd type="none" w="sm" len="sm"/>
            <a:tailEnd type="none" w="sm" len="sm"/>
          </a:ln>
        </p:spPr>
      </p:cxnSp>
      <p:sp>
        <p:nvSpPr>
          <p:cNvPr id="643" name="Google Shape;643;p56" descr="n14 zalo Nguyen Doan Thao Trang"/>
          <p:cNvSpPr txBox="1"/>
          <p:nvPr/>
        </p:nvSpPr>
        <p:spPr>
          <a:xfrm>
            <a:off x="1605597" y="5086839"/>
            <a:ext cx="1667428" cy="1569660"/>
          </a:xfrm>
          <a:prstGeom prst="rect">
            <a:avLst/>
          </a:prstGeom>
          <a:solidFill>
            <a:srgbClr val="FFC4A9">
              <a:alpha val="46666"/>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dk1"/>
                </a:solidFill>
                <a:latin typeface="Cambria"/>
                <a:ea typeface="Cambria"/>
                <a:cs typeface="Cambria"/>
                <a:sym typeface="Cambria"/>
              </a:rPr>
              <a:t>Tại thời điểm bắt đầu quan sát ( t = 0)</a:t>
            </a:r>
            <a:endParaRPr/>
          </a:p>
        </p:txBody>
      </p:sp>
      <p:pic>
        <p:nvPicPr>
          <p:cNvPr id="645" name="Google Shape;645;p56" descr="n14 zalo Nguyen Doan Thao Trang"/>
          <p:cNvPicPr preferRelativeResize="0"/>
          <p:nvPr/>
        </p:nvPicPr>
        <p:blipFill rotWithShape="1">
          <a:blip r:embed="rId4">
            <a:alphaModFix/>
          </a:blip>
          <a:srcRect/>
          <a:stretch/>
        </p:blipFill>
        <p:spPr>
          <a:xfrm>
            <a:off x="8010902" y="16403"/>
            <a:ext cx="4156510" cy="1233503"/>
          </a:xfrm>
          <a:prstGeom prst="rect">
            <a:avLst/>
          </a:prstGeom>
          <a:noFill/>
          <a:ln>
            <a:noFill/>
          </a:ln>
        </p:spPr>
      </p:pic>
      <p:pic>
        <p:nvPicPr>
          <p:cNvPr id="646" name="Google Shape;646;p56" descr="n14 zalo Nguyen Doan Thao Trang"/>
          <p:cNvPicPr preferRelativeResize="0"/>
          <p:nvPr/>
        </p:nvPicPr>
        <p:blipFill rotWithShape="1">
          <a:blip r:embed="rId5">
            <a:alphaModFix/>
          </a:blip>
          <a:srcRect/>
          <a:stretch/>
        </p:blipFill>
        <p:spPr>
          <a:xfrm>
            <a:off x="8131846" y="5020075"/>
            <a:ext cx="3914622" cy="17417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500"/>
                                        <p:tgtEl>
                                          <p:spTgt spid="6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2"/>
                                        </p:tgtEl>
                                        <p:attrNameLst>
                                          <p:attrName>style.visibility</p:attrName>
                                        </p:attrNameLst>
                                      </p:cBhvr>
                                      <p:to>
                                        <p:strVal val="visible"/>
                                      </p:to>
                                    </p:set>
                                    <p:animEffect transition="in" filter="fade">
                                      <p:cBhvr>
                                        <p:cTn id="17" dur="2000"/>
                                        <p:tgtEl>
                                          <p:spTgt spid="6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5"/>
                                        </p:tgtEl>
                                        <p:attrNameLst>
                                          <p:attrName>style.visibility</p:attrName>
                                        </p:attrNameLst>
                                      </p:cBhvr>
                                      <p:to>
                                        <p:strVal val="visible"/>
                                      </p:to>
                                    </p:set>
                                    <p:animEffect transition="in" filter="fade">
                                      <p:cBhvr>
                                        <p:cTn id="22" dur="500"/>
                                        <p:tgtEl>
                                          <p:spTgt spid="6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6"/>
                                        </p:tgtEl>
                                        <p:attrNameLst>
                                          <p:attrName>style.visibility</p:attrName>
                                        </p:attrNameLst>
                                      </p:cBhvr>
                                      <p:to>
                                        <p:strVal val="visible"/>
                                      </p:to>
                                    </p:set>
                                    <p:animEffect transition="in" filter="fade">
                                      <p:cBhvr>
                                        <p:cTn id="27" dur="1000"/>
                                        <p:tgtEl>
                                          <p:spTgt spid="6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Effect transition="in" filter="fade">
                                      <p:cBhvr>
                                        <p:cTn id="32" dur="500"/>
                                        <p:tgtEl>
                                          <p:spTgt spid="639"/>
                                        </p:tgtEl>
                                      </p:cBhvr>
                                    </p:animEffect>
                                  </p:childTnLst>
                                </p:cTn>
                              </p:par>
                              <p:par>
                                <p:cTn id="33" presetID="10" presetClass="entr" presetSubtype="0" fill="hold" nodeType="withEffect">
                                  <p:stCondLst>
                                    <p:cond delay="0"/>
                                  </p:stCondLst>
                                  <p:childTnLst>
                                    <p:set>
                                      <p:cBhvr>
                                        <p:cTn id="34" dur="1" fill="hold">
                                          <p:stCondLst>
                                            <p:cond delay="0"/>
                                          </p:stCondLst>
                                        </p:cTn>
                                        <p:tgtEl>
                                          <p:spTgt spid="643"/>
                                        </p:tgtEl>
                                        <p:attrNameLst>
                                          <p:attrName>style.visibility</p:attrName>
                                        </p:attrNameLst>
                                      </p:cBhvr>
                                      <p:to>
                                        <p:strVal val="visible"/>
                                      </p:to>
                                    </p:set>
                                    <p:animEffect transition="in" filter="fade">
                                      <p:cBhvr>
                                        <p:cTn id="35" dur="500"/>
                                        <p:tgtEl>
                                          <p:spTgt spid="643"/>
                                        </p:tgtEl>
                                      </p:cBhvr>
                                    </p:animEffect>
                                  </p:childTnLst>
                                </p:cTn>
                              </p:par>
                              <p:par>
                                <p:cTn id="36" presetID="10" presetClass="entr" presetSubtype="0" fill="hold" nodeType="withEffect">
                                  <p:stCondLst>
                                    <p:cond delay="0"/>
                                  </p:stCondLst>
                                  <p:childTnLst>
                                    <p:set>
                                      <p:cBhvr>
                                        <p:cTn id="37" dur="1" fill="hold">
                                          <p:stCondLst>
                                            <p:cond delay="0"/>
                                          </p:stCondLst>
                                        </p:cTn>
                                        <p:tgtEl>
                                          <p:spTgt spid="646"/>
                                        </p:tgtEl>
                                        <p:attrNameLst>
                                          <p:attrName>style.visibility</p:attrName>
                                        </p:attrNameLst>
                                      </p:cBhvr>
                                      <p:to>
                                        <p:strVal val="visible"/>
                                      </p:to>
                                    </p:set>
                                    <p:animEffect transition="in" filter="fade">
                                      <p:cBhvr>
                                        <p:cTn id="38" dur="500"/>
                                        <p:tgtEl>
                                          <p:spTgt spid="6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41"/>
                                        </p:tgtEl>
                                        <p:attrNameLst>
                                          <p:attrName>style.visibility</p:attrName>
                                        </p:attrNameLst>
                                      </p:cBhvr>
                                      <p:to>
                                        <p:strVal val="visible"/>
                                      </p:to>
                                    </p:set>
                                    <p:animEffect transition="in" filter="fade">
                                      <p:cBhvr>
                                        <p:cTn id="43" dur="500"/>
                                        <p:tgtEl>
                                          <p:spTgt spid="641"/>
                                        </p:tgtEl>
                                      </p:cBhvr>
                                    </p:animEffect>
                                  </p:childTnLst>
                                </p:cTn>
                              </p:par>
                              <p:par>
                                <p:cTn id="44" presetID="10" presetClass="entr" presetSubtype="0" fill="hold" nodeType="withEffect">
                                  <p:stCondLst>
                                    <p:cond delay="0"/>
                                  </p:stCondLst>
                                  <p:childTnLst>
                                    <p:set>
                                      <p:cBhvr>
                                        <p:cTn id="45" dur="1" fill="hold">
                                          <p:stCondLst>
                                            <p:cond delay="0"/>
                                          </p:stCondLst>
                                        </p:cTn>
                                        <p:tgtEl>
                                          <p:spTgt spid="642"/>
                                        </p:tgtEl>
                                        <p:attrNameLst>
                                          <p:attrName>style.visibility</p:attrName>
                                        </p:attrNameLst>
                                      </p:cBhvr>
                                      <p:to>
                                        <p:strVal val="visible"/>
                                      </p:to>
                                    </p:set>
                                    <p:animEffect transition="in" filter="fade">
                                      <p:cBhvr>
                                        <p:cTn id="46" dur="500"/>
                                        <p:tgtEl>
                                          <p:spTgt spid="64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44"/>
                                        </p:tgtEl>
                                        <p:attrNameLst>
                                          <p:attrName>style.visibility</p:attrName>
                                        </p:attrNameLst>
                                      </p:cBhvr>
                                      <p:to>
                                        <p:strVal val="visible"/>
                                      </p:to>
                                    </p:set>
                                    <p:animEffect transition="in" filter="fade">
                                      <p:cBhvr>
                                        <p:cTn id="51" dur="500"/>
                                        <p:tgtEl>
                                          <p:spTgt spid="644"/>
                                        </p:tgtEl>
                                      </p:cBhvr>
                                    </p:animEffect>
                                  </p:childTnLst>
                                </p:cTn>
                              </p:par>
                              <p:par>
                                <p:cTn id="52" presetID="10" presetClass="entr" presetSubtype="0" fill="hold" nodeType="withEffect">
                                  <p:stCondLst>
                                    <p:cond delay="0"/>
                                  </p:stCondLst>
                                  <p:childTnLst>
                                    <p:set>
                                      <p:cBhvr>
                                        <p:cTn id="53" dur="1" fill="hold">
                                          <p:stCondLst>
                                            <p:cond delay="0"/>
                                          </p:stCondLst>
                                        </p:cTn>
                                        <p:tgtEl>
                                          <p:spTgt spid="640"/>
                                        </p:tgtEl>
                                        <p:attrNameLst>
                                          <p:attrName>style.visibility</p:attrName>
                                        </p:attrNameLst>
                                      </p:cBhvr>
                                      <p:to>
                                        <p:strVal val="visible"/>
                                      </p:to>
                                    </p:set>
                                    <p:animEffect transition="in" filter="fade">
                                      <p:cBhvr>
                                        <p:cTn id="54" dur="5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9A24674-8B30-4F32-846E-A7EE1F9DDB2E}"/>
              </a:ext>
            </a:extLst>
          </p:cNvPr>
          <p:cNvSpPr>
            <a:spLocks noGrp="1"/>
          </p:cNvSpPr>
          <p:nvPr>
            <p:ph type="subTitle" idx="1"/>
          </p:nvPr>
        </p:nvSpPr>
        <p:spPr>
          <a:xfrm>
            <a:off x="699796" y="859971"/>
            <a:ext cx="10273004" cy="2569029"/>
          </a:xfrm>
        </p:spPr>
        <p:txBody>
          <a:bodyPr>
            <a:normAutofit/>
          </a:bodyPr>
          <a:lstStyle/>
          <a:p>
            <a:pPr algn="l"/>
            <a:r>
              <a:rPr lang="en-US" sz="3600" dirty="0">
                <a:solidFill>
                  <a:schemeClr val="tx1"/>
                </a:solidFill>
                <a:latin typeface="Times New Roman" panose="02020603050405020304" pitchFamily="18" charset="0"/>
                <a:cs typeface="Times New Roman" panose="02020603050405020304" pitchFamily="18" charset="0"/>
              </a:rPr>
              <a:t>   Quan </a:t>
            </a:r>
            <a:r>
              <a:rPr lang="en-US" sz="3600" dirty="0" err="1">
                <a:solidFill>
                  <a:schemeClr val="tx1"/>
                </a:solidFill>
                <a:latin typeface="Times New Roman" panose="02020603050405020304" pitchFamily="18" charset="0"/>
                <a:cs typeface="Times New Roman" panose="02020603050405020304" pitchFamily="18" charset="0"/>
              </a:rPr>
              <a:t>sát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đồ</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cầu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a:t>
            </a:r>
            <a:r>
              <a:rPr lang="vi-VN" sz="3600" dirty="0">
                <a:solidFill>
                  <a:schemeClr val="tx1"/>
                </a:solidFill>
                <a:latin typeface="Times New Roman" panose="02020603050405020304" pitchFamily="18" charset="0"/>
                <a:cs typeface="Times New Roman" panose="02020603050405020304" pitchFamily="18" charset="0"/>
              </a:rPr>
              <a:t>ư</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lệch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động</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432C40C-67A3-46D2-8B69-8D510845B663}"/>
              </a:ext>
            </a:extLst>
          </p:cNvPr>
          <p:cNvPicPr>
            <a:picLocks noChangeAspect="1"/>
          </p:cNvPicPr>
          <p:nvPr/>
        </p:nvPicPr>
        <p:blipFill>
          <a:blip r:embed="rId2"/>
          <a:stretch>
            <a:fillRect/>
          </a:stretch>
        </p:blipFill>
        <p:spPr>
          <a:xfrm>
            <a:off x="2241744" y="2313570"/>
            <a:ext cx="7630043" cy="4363221"/>
          </a:xfrm>
          <a:prstGeom prst="rect">
            <a:avLst/>
          </a:prstGeom>
        </p:spPr>
      </p:pic>
    </p:spTree>
    <p:extLst>
      <p:ext uri="{BB962C8B-B14F-4D97-AF65-F5344CB8AC3E}">
        <p14:creationId xmlns:p14="http://schemas.microsoft.com/office/powerpoint/2010/main" val="101485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3C14A-AB57-4849-BB6C-A68B986131B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F7B72555-B89D-46C7-8FFC-1D5CB6EA707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3DFB4E9D-3627-47B7-B5EA-9B09914D25EB}"/>
              </a:ext>
            </a:extLst>
          </p:cNvPr>
          <p:cNvPicPr>
            <a:picLocks noChangeAspect="1"/>
          </p:cNvPicPr>
          <p:nvPr/>
        </p:nvPicPr>
        <p:blipFill>
          <a:blip r:embed="rId2"/>
          <a:stretch>
            <a:fillRect/>
          </a:stretch>
        </p:blipFill>
        <p:spPr>
          <a:xfrm>
            <a:off x="3208161" y="38891"/>
            <a:ext cx="5581276" cy="6780217"/>
          </a:xfrm>
          <a:prstGeom prst="rect">
            <a:avLst/>
          </a:prstGeom>
        </p:spPr>
      </p:pic>
    </p:spTree>
    <p:extLst>
      <p:ext uri="{BB962C8B-B14F-4D97-AF65-F5344CB8AC3E}">
        <p14:creationId xmlns:p14="http://schemas.microsoft.com/office/powerpoint/2010/main" val="293657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0"/>
        <p:cNvGrpSpPr/>
        <p:nvPr/>
      </p:nvGrpSpPr>
      <p:grpSpPr>
        <a:xfrm>
          <a:off x="0" y="0"/>
          <a:ext cx="0" cy="0"/>
          <a:chOff x="0" y="0"/>
          <a:chExt cx="0" cy="0"/>
        </a:xfrm>
      </p:grpSpPr>
      <p:sp>
        <p:nvSpPr>
          <p:cNvPr id="651" name="Google Shape;651;p57" descr="n14 zalo Nguyen Doan Thao Trang"/>
          <p:cNvSpPr txBox="1"/>
          <p:nvPr/>
        </p:nvSpPr>
        <p:spPr>
          <a:xfrm>
            <a:off x="7950709" y="4388475"/>
            <a:ext cx="3955165" cy="130503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1">
                <a:solidFill>
                  <a:schemeClr val="dk1"/>
                </a:solidFill>
                <a:latin typeface="Cambria"/>
                <a:ea typeface="Cambria"/>
                <a:cs typeface="Cambria"/>
                <a:sym typeface="Cambria"/>
              </a:rPr>
              <a:t>Hãy hoàn thành phiếu học tập số 2 theo nhóm</a:t>
            </a:r>
            <a:endParaRPr sz="2800" b="1" i="1">
              <a:solidFill>
                <a:schemeClr val="dk1"/>
              </a:solidFill>
              <a:latin typeface="Cambria"/>
              <a:ea typeface="Cambria"/>
              <a:cs typeface="Cambria"/>
              <a:sym typeface="Cambria"/>
            </a:endParaRPr>
          </a:p>
        </p:txBody>
      </p:sp>
      <p:pic>
        <p:nvPicPr>
          <p:cNvPr id="652" name="Google Shape;652;p57" descr="n14 zalo Nguyen Doan Thao Trang"/>
          <p:cNvPicPr preferRelativeResize="0"/>
          <p:nvPr/>
        </p:nvPicPr>
        <p:blipFill rotWithShape="1">
          <a:blip r:embed="rId3">
            <a:alphaModFix/>
          </a:blip>
          <a:srcRect l="8347" t="6923" r="8198" b="9184"/>
          <a:stretch/>
        </p:blipFill>
        <p:spPr>
          <a:xfrm>
            <a:off x="-229760" y="-394367"/>
            <a:ext cx="8180469" cy="7395241"/>
          </a:xfrm>
          <a:prstGeom prst="rect">
            <a:avLst/>
          </a:prstGeom>
          <a:noFill/>
          <a:ln>
            <a:noFill/>
          </a:ln>
        </p:spPr>
      </p:pic>
      <p:sp>
        <p:nvSpPr>
          <p:cNvPr id="653" name="Google Shape;653;p57" descr="n14 zalo Nguyen Doan Thao Trang"/>
          <p:cNvSpPr/>
          <p:nvPr/>
        </p:nvSpPr>
        <p:spPr>
          <a:xfrm rot="-497825">
            <a:off x="1011044" y="1032019"/>
            <a:ext cx="6096000" cy="2179764"/>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1">
                <a:solidFill>
                  <a:srgbClr val="000000"/>
                </a:solidFill>
                <a:latin typeface="Cambria"/>
                <a:ea typeface="Cambria"/>
                <a:cs typeface="Cambria"/>
                <a:sym typeface="Cambria"/>
              </a:rPr>
              <a:t>Câu 1: </a:t>
            </a:r>
            <a:r>
              <a:rPr lang="en-US" sz="2400">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sz="2400">
              <a:solidFill>
                <a:srgbClr val="003300"/>
              </a:solidFill>
              <a:latin typeface="Cambria"/>
              <a:ea typeface="Cambria"/>
              <a:cs typeface="Cambria"/>
              <a:sym typeface="Cambria"/>
            </a:endParaRPr>
          </a:p>
        </p:txBody>
      </p:sp>
      <p:pic>
        <p:nvPicPr>
          <p:cNvPr id="654" name="Google Shape;654;p57" descr="n14 zalo Nguyen Doan Thao Trang"/>
          <p:cNvPicPr preferRelativeResize="0"/>
          <p:nvPr/>
        </p:nvPicPr>
        <p:blipFill rotWithShape="1">
          <a:blip r:embed="rId4">
            <a:alphaModFix/>
          </a:blip>
          <a:srcRect/>
          <a:stretch/>
        </p:blipFill>
        <p:spPr>
          <a:xfrm rot="-493558">
            <a:off x="2252644" y="3162422"/>
            <a:ext cx="4317449" cy="2540790"/>
          </a:xfrm>
          <a:prstGeom prst="rect">
            <a:avLst/>
          </a:prstGeom>
          <a:noFill/>
          <a:ln>
            <a:noFill/>
          </a:ln>
        </p:spPr>
      </p:pic>
      <p:sp>
        <p:nvSpPr>
          <p:cNvPr id="655" name="Google Shape;655;p57" descr="n14 zalo Nguyen Doan Thao Trang"/>
          <p:cNvSpPr/>
          <p:nvPr/>
        </p:nvSpPr>
        <p:spPr>
          <a:xfrm rot="-346019">
            <a:off x="1696102" y="5628072"/>
            <a:ext cx="5876703" cy="905569"/>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1">
                <a:solidFill>
                  <a:srgbClr val="000000"/>
                </a:solidFill>
                <a:latin typeface="Cambria"/>
                <a:ea typeface="Cambria"/>
                <a:cs typeface="Cambria"/>
                <a:sym typeface="Cambria"/>
              </a:rPr>
              <a:t>Câu 2: </a:t>
            </a:r>
            <a:r>
              <a:rPr lang="en-US" sz="2400">
                <a:solidFill>
                  <a:srgbClr val="000000"/>
                </a:solidFill>
                <a:latin typeface="Cambria"/>
                <a:ea typeface="Cambria"/>
                <a:cs typeface="Cambria"/>
                <a:sym typeface="Cambria"/>
              </a:rPr>
              <a:t>Hãy tính pha dao động của các vị trí ở câu 2 trong phiếu học tập số 1?</a:t>
            </a:r>
            <a:endParaRPr sz="2400">
              <a:solidFill>
                <a:srgbClr val="003300"/>
              </a:solidFill>
              <a:latin typeface="Cambria"/>
              <a:ea typeface="Cambria"/>
              <a:cs typeface="Cambria"/>
              <a:sym typeface="Cambria"/>
            </a:endParaRPr>
          </a:p>
        </p:txBody>
      </p:sp>
      <p:sp>
        <p:nvSpPr>
          <p:cNvPr id="656" name="Google Shape;656;p57" descr="n14 zalo Nguyen Doan Thao Trang"/>
          <p:cNvSpPr txBox="1"/>
          <p:nvPr/>
        </p:nvSpPr>
        <p:spPr>
          <a:xfrm rot="-489757">
            <a:off x="2564915" y="565377"/>
            <a:ext cx="28013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Cambria"/>
                <a:ea typeface="Cambria"/>
                <a:cs typeface="Cambria"/>
                <a:sym typeface="Cambria"/>
              </a:rPr>
              <a:t>PHIẾU HỌC TẬP 2</a:t>
            </a:r>
            <a:endParaRPr/>
          </a:p>
        </p:txBody>
      </p:sp>
      <p:pic>
        <p:nvPicPr>
          <p:cNvPr id="657" name="Google Shape;657;p57" descr="n14 zalo Nguyen Doan Thao Trang"/>
          <p:cNvPicPr preferRelativeResize="0"/>
          <p:nvPr/>
        </p:nvPicPr>
        <p:blipFill rotWithShape="1">
          <a:blip r:embed="rId5">
            <a:alphaModFix/>
          </a:blip>
          <a:srcRect/>
          <a:stretch/>
        </p:blipFill>
        <p:spPr>
          <a:xfrm>
            <a:off x="9618910" y="3303868"/>
            <a:ext cx="654648" cy="1084607"/>
          </a:xfrm>
          <a:prstGeom prst="rect">
            <a:avLst/>
          </a:prstGeom>
          <a:noFill/>
          <a:ln>
            <a:noFill/>
          </a:ln>
        </p:spPr>
      </p:pic>
      <p:pic>
        <p:nvPicPr>
          <p:cNvPr id="658" name="Google Shape;658;p57" descr="n14 zalo Nguyen Doan Thao Trang"/>
          <p:cNvPicPr preferRelativeResize="0"/>
          <p:nvPr/>
        </p:nvPicPr>
        <p:blipFill rotWithShape="1">
          <a:blip r:embed="rId6">
            <a:alphaModFix/>
          </a:blip>
          <a:srcRect/>
          <a:stretch/>
        </p:blipFill>
        <p:spPr>
          <a:xfrm>
            <a:off x="8113779" y="309338"/>
            <a:ext cx="3629025" cy="2771775"/>
          </a:xfrm>
          <a:prstGeom prst="rect">
            <a:avLst/>
          </a:prstGeom>
          <a:no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2"/>
        <p:cNvGrpSpPr/>
        <p:nvPr/>
      </p:nvGrpSpPr>
      <p:grpSpPr>
        <a:xfrm>
          <a:off x="0" y="0"/>
          <a:ext cx="0" cy="0"/>
          <a:chOff x="0" y="0"/>
          <a:chExt cx="0" cy="0"/>
        </a:xfrm>
      </p:grpSpPr>
      <p:sp>
        <p:nvSpPr>
          <p:cNvPr id="663" name="Google Shape;663;p58" descr="n14 zalo Nguyen Doan Thao Trang"/>
          <p:cNvSpPr/>
          <p:nvPr/>
        </p:nvSpPr>
        <p:spPr>
          <a:xfrm>
            <a:off x="699807" y="858993"/>
            <a:ext cx="6062943" cy="2353721"/>
          </a:xfrm>
          <a:prstGeom prst="rect">
            <a:avLst/>
          </a:prstGeom>
          <a:solidFill>
            <a:schemeClr val="lt1"/>
          </a:solidFill>
          <a:ln w="28575"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600"/>
              <a:buFont typeface="Cambria"/>
              <a:buNone/>
            </a:pPr>
            <a:r>
              <a:rPr lang="en-US" sz="2600" b="1" i="0" u="none" strike="noStrike" cap="none">
                <a:solidFill>
                  <a:srgbClr val="000000"/>
                </a:solidFill>
                <a:latin typeface="Cambria"/>
                <a:ea typeface="Cambria"/>
                <a:cs typeface="Cambria"/>
                <a:sym typeface="Cambria"/>
              </a:rPr>
              <a:t>Câu 1: </a:t>
            </a:r>
            <a:r>
              <a:rPr lang="en-US" sz="2600" b="0" i="0" u="none" strike="noStrike" cap="none">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sz="2600" b="0" i="0" u="none" strike="noStrike" cap="none">
              <a:solidFill>
                <a:srgbClr val="003300"/>
              </a:solidFill>
              <a:latin typeface="Cambria"/>
              <a:ea typeface="Cambria"/>
              <a:cs typeface="Cambria"/>
              <a:sym typeface="Cambria"/>
            </a:endParaRPr>
          </a:p>
        </p:txBody>
      </p:sp>
      <p:pic>
        <p:nvPicPr>
          <p:cNvPr id="664" name="Google Shape;664;p58" descr="n14 zalo Nguyen Doan Thao Trang"/>
          <p:cNvPicPr preferRelativeResize="0"/>
          <p:nvPr/>
        </p:nvPicPr>
        <p:blipFill rotWithShape="1">
          <a:blip r:embed="rId3">
            <a:alphaModFix/>
          </a:blip>
          <a:srcRect/>
          <a:stretch/>
        </p:blipFill>
        <p:spPr>
          <a:xfrm>
            <a:off x="7221821" y="858993"/>
            <a:ext cx="4270372" cy="2353720"/>
          </a:xfrm>
          <a:prstGeom prst="rect">
            <a:avLst/>
          </a:prstGeom>
          <a:noFill/>
          <a:ln>
            <a:noFill/>
          </a:ln>
        </p:spPr>
      </p:pic>
      <p:sp>
        <p:nvSpPr>
          <p:cNvPr id="665" name="Google Shape;665;p58" descr="n14 zalo Nguyen Doan Thao Trang"/>
          <p:cNvSpPr txBox="1"/>
          <p:nvPr/>
        </p:nvSpPr>
        <p:spPr>
          <a:xfrm>
            <a:off x="4259219" y="150846"/>
            <a:ext cx="367356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Cambria"/>
              <a:buNone/>
            </a:pPr>
            <a:r>
              <a:rPr lang="en-US" sz="3200" b="1" i="0" u="none" strike="noStrike" cap="none">
                <a:solidFill>
                  <a:srgbClr val="FF0000"/>
                </a:solidFill>
                <a:latin typeface="Cambria"/>
                <a:ea typeface="Cambria"/>
                <a:cs typeface="Cambria"/>
                <a:sym typeface="Cambria"/>
              </a:rPr>
              <a:t>PHIẾU HỌC TẬP 2</a:t>
            </a:r>
            <a:endParaRPr/>
          </a:p>
        </p:txBody>
      </p:sp>
      <p:pic>
        <p:nvPicPr>
          <p:cNvPr id="666" name="Google Shape;666;p58" descr="n14 zalo Nguyen Doan Thao Trang"/>
          <p:cNvPicPr preferRelativeResize="0"/>
          <p:nvPr/>
        </p:nvPicPr>
        <p:blipFill rotWithShape="1">
          <a:blip r:embed="rId4">
            <a:alphaModFix/>
          </a:blip>
          <a:srcRect/>
          <a:stretch/>
        </p:blipFill>
        <p:spPr>
          <a:xfrm>
            <a:off x="30645" y="29028"/>
            <a:ext cx="654648" cy="1084607"/>
          </a:xfrm>
          <a:prstGeom prst="rect">
            <a:avLst/>
          </a:prstGeom>
          <a:noFill/>
          <a:ln>
            <a:noFill/>
          </a:ln>
        </p:spPr>
      </p:pic>
      <p:sp>
        <p:nvSpPr>
          <p:cNvPr id="667" name="Google Shape;667;p58" descr="n14 zalo Nguyen Doan Thao Trang"/>
          <p:cNvSpPr/>
          <p:nvPr/>
        </p:nvSpPr>
        <p:spPr>
          <a:xfrm>
            <a:off x="699807" y="3752238"/>
            <a:ext cx="10792386" cy="2677656"/>
          </a:xfrm>
          <a:prstGeom prst="rect">
            <a:avLst/>
          </a:prstGeom>
          <a:blipFill rotWithShape="1">
            <a:blip r:embed="rId5">
              <a:alphaModFix/>
            </a:blip>
            <a:stretch>
              <a:fillRect l="-1069" t="-2026" r="-955" b="-4729"/>
            </a:stretch>
          </a:blipFill>
          <a:ln w="28575" cap="flat" cmpd="sng">
            <a:solidFill>
              <a:srgbClr val="5BCC9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10" presetClass="entr" presetSubtype="0" fill="hold" nodeType="withEffect">
                                  <p:stCondLst>
                                    <p:cond delay="0"/>
                                  </p:stCondLst>
                                  <p:childTnLst>
                                    <p:set>
                                      <p:cBhvr>
                                        <p:cTn id="9" dur="1" fill="hold">
                                          <p:stCondLst>
                                            <p:cond delay="0"/>
                                          </p:stCondLst>
                                        </p:cTn>
                                        <p:tgtEl>
                                          <p:spTgt spid="667">
                                            <p:txEl>
                                              <p:pRg st="0" end="0"/>
                                            </p:txEl>
                                          </p:spTgt>
                                        </p:tgtEl>
                                        <p:attrNameLst>
                                          <p:attrName>style.visibility</p:attrName>
                                        </p:attrNameLst>
                                      </p:cBhvr>
                                      <p:to>
                                        <p:strVal val="visible"/>
                                      </p:to>
                                    </p:set>
                                    <p:animEffect transition="in" filter="fade">
                                      <p:cBhvr>
                                        <p:cTn id="10" dur="500"/>
                                        <p:tgtEl>
                                          <p:spTgt spid="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1"/>
        <p:cNvGrpSpPr/>
        <p:nvPr/>
      </p:nvGrpSpPr>
      <p:grpSpPr>
        <a:xfrm>
          <a:off x="0" y="0"/>
          <a:ext cx="0" cy="0"/>
          <a:chOff x="0" y="0"/>
          <a:chExt cx="0" cy="0"/>
        </a:xfrm>
      </p:grpSpPr>
      <p:sp>
        <p:nvSpPr>
          <p:cNvPr id="672" name="Google Shape;672;p59" descr="n14 zalo Nguyen Doan Thao Trang"/>
          <p:cNvSpPr/>
          <p:nvPr/>
        </p:nvSpPr>
        <p:spPr>
          <a:xfrm>
            <a:off x="699807" y="1517756"/>
            <a:ext cx="4270372" cy="1536639"/>
          </a:xfrm>
          <a:prstGeom prst="rect">
            <a:avLst/>
          </a:prstGeom>
          <a:solidFill>
            <a:schemeClr val="lt1"/>
          </a:solidFill>
          <a:ln w="28575"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800" b="1">
                <a:solidFill>
                  <a:srgbClr val="000000"/>
                </a:solidFill>
                <a:latin typeface="Cambria"/>
                <a:ea typeface="Cambria"/>
                <a:cs typeface="Cambria"/>
                <a:sym typeface="Cambria"/>
              </a:rPr>
              <a:t>Câu 2: </a:t>
            </a:r>
            <a:r>
              <a:rPr lang="en-US" sz="2800">
                <a:solidFill>
                  <a:srgbClr val="000000"/>
                </a:solidFill>
                <a:latin typeface="Cambria"/>
                <a:ea typeface="Cambria"/>
                <a:cs typeface="Cambria"/>
                <a:sym typeface="Cambria"/>
              </a:rPr>
              <a:t>Hãy tính pha dao động của các vị trí ở câu 2 trong phiếu học tập số 1?</a:t>
            </a:r>
            <a:endParaRPr sz="2800">
              <a:solidFill>
                <a:srgbClr val="003300"/>
              </a:solidFill>
              <a:latin typeface="Cambria"/>
              <a:ea typeface="Cambria"/>
              <a:cs typeface="Cambria"/>
              <a:sym typeface="Cambria"/>
            </a:endParaRPr>
          </a:p>
        </p:txBody>
      </p:sp>
      <p:sp>
        <p:nvSpPr>
          <p:cNvPr id="673" name="Google Shape;673;p59" descr="n14 zalo Nguyen Doan Thao Trang"/>
          <p:cNvSpPr txBox="1"/>
          <p:nvPr/>
        </p:nvSpPr>
        <p:spPr>
          <a:xfrm>
            <a:off x="4259219" y="150846"/>
            <a:ext cx="367356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Cambria"/>
              <a:buNone/>
            </a:pPr>
            <a:r>
              <a:rPr lang="en-US" sz="3200" b="1" i="0" u="none" strike="noStrike" cap="none">
                <a:solidFill>
                  <a:srgbClr val="FF0000"/>
                </a:solidFill>
                <a:latin typeface="Cambria"/>
                <a:ea typeface="Cambria"/>
                <a:cs typeface="Cambria"/>
                <a:sym typeface="Cambria"/>
              </a:rPr>
              <a:t>PHIẾU HỌC TẬP 2</a:t>
            </a:r>
            <a:endParaRPr/>
          </a:p>
        </p:txBody>
      </p:sp>
      <p:pic>
        <p:nvPicPr>
          <p:cNvPr id="674" name="Google Shape;674;p59" descr="n14 zalo Nguyen Doan Thao Trang"/>
          <p:cNvPicPr preferRelativeResize="0"/>
          <p:nvPr/>
        </p:nvPicPr>
        <p:blipFill rotWithShape="1">
          <a:blip r:embed="rId3">
            <a:alphaModFix/>
          </a:blip>
          <a:srcRect/>
          <a:stretch/>
        </p:blipFill>
        <p:spPr>
          <a:xfrm>
            <a:off x="30645" y="29028"/>
            <a:ext cx="654648" cy="1084607"/>
          </a:xfrm>
          <a:prstGeom prst="rect">
            <a:avLst/>
          </a:prstGeom>
          <a:noFill/>
          <a:ln>
            <a:noFill/>
          </a:ln>
        </p:spPr>
      </p:pic>
      <p:sp>
        <p:nvSpPr>
          <p:cNvPr id="675" name="Google Shape;675;p59" descr="n14 zalo Nguyen Doan Thao Trang"/>
          <p:cNvSpPr/>
          <p:nvPr/>
        </p:nvSpPr>
        <p:spPr>
          <a:xfrm>
            <a:off x="699807" y="4183125"/>
            <a:ext cx="10792386" cy="1815882"/>
          </a:xfrm>
          <a:prstGeom prst="rect">
            <a:avLst/>
          </a:prstGeom>
          <a:blipFill rotWithShape="1">
            <a:blip r:embed="rId4">
              <a:alphaModFix/>
            </a:blip>
            <a:stretch>
              <a:fillRect l="-1069" t="-2639" r="-955" b="-7258"/>
            </a:stretch>
          </a:blipFill>
          <a:ln w="28575" cap="flat" cmpd="sng">
            <a:solidFill>
              <a:srgbClr val="5BCC9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676" name="Google Shape;676;p59" descr="n14 zalo Nguyen Doan Thao Trang"/>
          <p:cNvPicPr preferRelativeResize="0"/>
          <p:nvPr/>
        </p:nvPicPr>
        <p:blipFill rotWithShape="1">
          <a:blip r:embed="rId5">
            <a:alphaModFix/>
          </a:blip>
          <a:srcRect t="8191"/>
          <a:stretch/>
        </p:blipFill>
        <p:spPr>
          <a:xfrm>
            <a:off x="5429249" y="858993"/>
            <a:ext cx="6062943" cy="2854166"/>
          </a:xfrm>
          <a:prstGeom prst="rect">
            <a:avLst/>
          </a:prstGeom>
          <a:noFill/>
          <a:ln w="9525" cap="flat" cmpd="sng">
            <a:solidFill>
              <a:srgbClr val="FDBD55"/>
            </a:solidFill>
            <a:prstDash val="solid"/>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500"/>
                                        <p:tgtEl>
                                          <p:spTgt spid="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
                                            <p:txEl>
                                              <p:pRg st="0" end="0"/>
                                            </p:txEl>
                                          </p:spTgt>
                                        </p:tgtEl>
                                        <p:attrNameLst>
                                          <p:attrName>style.visibility</p:attrName>
                                        </p:attrNameLst>
                                      </p:cBhvr>
                                      <p:to>
                                        <p:strVal val="visible"/>
                                      </p:to>
                                    </p:set>
                                    <p:animEffect transition="in" filter="fade">
                                      <p:cBhvr>
                                        <p:cTn id="12" dur="500"/>
                                        <p:tgtEl>
                                          <p:spTgt spid="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0" descr="n14 zalo Nguyen Doan Thao Trang"/>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0" i="0" u="none" strike="noStrike" cap="none">
                <a:solidFill>
                  <a:srgbClr val="FFFFFF"/>
                </a:solidFill>
                <a:latin typeface="Cambria"/>
                <a:ea typeface="Cambria"/>
                <a:cs typeface="Cambria"/>
                <a:sym typeface="Cambria"/>
              </a:rPr>
              <a:t>Không phụ thuộc vào thời điểm quan sát</a:t>
            </a:r>
            <a:endParaRPr sz="2800" b="0" i="0" u="none" strike="noStrike" cap="none">
              <a:solidFill>
                <a:srgbClr val="FFFFFF"/>
              </a:solidFill>
              <a:latin typeface="Cambria"/>
              <a:ea typeface="Cambria"/>
              <a:cs typeface="Cambria"/>
              <a:sym typeface="Cambria"/>
            </a:endParaRPr>
          </a:p>
        </p:txBody>
      </p:sp>
      <p:sp>
        <p:nvSpPr>
          <p:cNvPr id="682" name="Google Shape;682;p60" descr="n14 zalo Nguyen Doan Thao Trang"/>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0" i="0" u="none" strike="noStrike" cap="none">
                <a:solidFill>
                  <a:srgbClr val="FFFFFF"/>
                </a:solidFill>
                <a:latin typeface="Cambria"/>
                <a:ea typeface="Cambria"/>
                <a:cs typeface="Cambria"/>
                <a:sym typeface="Cambria"/>
              </a:rPr>
              <a:t>Không đổi</a:t>
            </a:r>
            <a:endParaRPr sz="2800" b="0" i="0" u="none" strike="noStrike" cap="none">
              <a:solidFill>
                <a:srgbClr val="FFFFFF"/>
              </a:solidFill>
              <a:latin typeface="Cambria"/>
              <a:ea typeface="Cambria"/>
              <a:cs typeface="Cambria"/>
              <a:sym typeface="Cambria"/>
            </a:endParaRPr>
          </a:p>
        </p:txBody>
      </p:sp>
      <p:cxnSp>
        <p:nvCxnSpPr>
          <p:cNvPr id="683" name="Google Shape;683;p60" descr="n14 zalo Nguyen Doan Thao Trang"/>
          <p:cNvCxnSpPr>
            <a:stCxn id="682" idx="1"/>
            <a:endCxn id="684" idx="3"/>
          </p:cNvCxnSpPr>
          <p:nvPr/>
        </p:nvCxnSpPr>
        <p:spPr>
          <a:xfrm flipH="1">
            <a:off x="2105049" y="1286206"/>
            <a:ext cx="1155000" cy="766200"/>
          </a:xfrm>
          <a:prstGeom prst="bentConnector3">
            <a:avLst>
              <a:gd name="adj1" fmla="val 49998"/>
            </a:avLst>
          </a:prstGeom>
          <a:noFill/>
          <a:ln w="19050" cap="flat" cmpd="sng">
            <a:solidFill>
              <a:schemeClr val="accent5"/>
            </a:solidFill>
            <a:prstDash val="solid"/>
            <a:round/>
            <a:headEnd type="none" w="sm" len="sm"/>
            <a:tailEnd type="none" w="sm" len="sm"/>
          </a:ln>
        </p:spPr>
      </p:cxnSp>
      <p:cxnSp>
        <p:nvCxnSpPr>
          <p:cNvPr id="685" name="Google Shape;685;p60" descr="n14 zalo Nguyen Doan Thao Trang"/>
          <p:cNvCxnSpPr>
            <a:stCxn id="681" idx="1"/>
          </p:cNvCxnSpPr>
          <p:nvPr/>
        </p:nvCxnSpPr>
        <p:spPr>
          <a:xfrm rot="10800000">
            <a:off x="2687049" y="1735390"/>
            <a:ext cx="573000" cy="1040100"/>
          </a:xfrm>
          <a:prstGeom prst="bentConnector2">
            <a:avLst/>
          </a:prstGeom>
          <a:noFill/>
          <a:ln w="19050" cap="flat" cmpd="sng">
            <a:solidFill>
              <a:schemeClr val="accent5"/>
            </a:solidFill>
            <a:prstDash val="solid"/>
            <a:round/>
            <a:headEnd type="none" w="sm" len="sm"/>
            <a:tailEnd type="none" w="sm" len="sm"/>
          </a:ln>
        </p:spPr>
      </p:cxnSp>
      <p:pic>
        <p:nvPicPr>
          <p:cNvPr id="684" name="Google Shape;684;p60" descr="n14 zalo Nguyen Doan Thao Trang"/>
          <p:cNvPicPr preferRelativeResize="0"/>
          <p:nvPr/>
        </p:nvPicPr>
        <p:blipFill rotWithShape="1">
          <a:blip r:embed="rId3">
            <a:alphaModFix/>
          </a:blip>
          <a:srcRect t="20302" r="48989" b="12622"/>
          <a:stretch/>
        </p:blipFill>
        <p:spPr>
          <a:xfrm>
            <a:off x="793095" y="1399816"/>
            <a:ext cx="1312000" cy="1305038"/>
          </a:xfrm>
          <a:prstGeom prst="rect">
            <a:avLst/>
          </a:prstGeom>
          <a:solidFill>
            <a:srgbClr val="FF9C6F"/>
          </a:solidFill>
          <a:ln w="9525" cap="flat" cmpd="sng">
            <a:solidFill>
              <a:srgbClr val="FF9C6F"/>
            </a:solidFill>
            <a:prstDash val="solid"/>
            <a:round/>
            <a:headEnd type="none" w="sm" len="sm"/>
            <a:tailEnd type="none" w="sm" len="sm"/>
          </a:ln>
        </p:spPr>
      </p:pic>
      <p:sp>
        <p:nvSpPr>
          <p:cNvPr id="686" name="Google Shape;686;p60" descr="n14 zalo Nguyen Doan Thao Trang"/>
          <p:cNvSpPr txBox="1"/>
          <p:nvPr/>
        </p:nvSpPr>
        <p:spPr>
          <a:xfrm>
            <a:off x="793095" y="187778"/>
            <a:ext cx="8618191" cy="523220"/>
          </a:xfrm>
          <a:prstGeom prst="rect">
            <a:avLst/>
          </a:prstGeom>
          <a:solidFill>
            <a:srgbClr val="FFC4A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1919"/>
              </a:buClr>
              <a:buSzPts val="2800"/>
              <a:buFont typeface="Cambria"/>
              <a:buNone/>
            </a:pPr>
            <a:r>
              <a:rPr lang="en-US" sz="2800" b="1" i="0" u="none" strike="noStrike" cap="none">
                <a:solidFill>
                  <a:srgbClr val="191919"/>
                </a:solidFill>
                <a:latin typeface="Cambria"/>
                <a:ea typeface="Cambria"/>
                <a:cs typeface="Cambria"/>
                <a:sym typeface="Cambria"/>
              </a:rPr>
              <a:t>2. ĐỘ LỆCH PHA GIỮA HAI DAO ĐỘNG CÙNG CHU KÌ</a:t>
            </a:r>
            <a:endParaRPr/>
          </a:p>
        </p:txBody>
      </p:sp>
      <p:sp>
        <p:nvSpPr>
          <p:cNvPr id="687" name="Google Shape;687;p60" descr="n14 zalo Nguyen Doan Thao Trang"/>
          <p:cNvSpPr/>
          <p:nvPr/>
        </p:nvSpPr>
        <p:spPr>
          <a:xfrm>
            <a:off x="793095" y="3753536"/>
            <a:ext cx="5544294" cy="954107"/>
          </a:xfrm>
          <a:prstGeom prst="rect">
            <a:avLst/>
          </a:prstGeom>
          <a:solidFill>
            <a:srgbClr val="5BCC97"/>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800"/>
              <a:buFont typeface="Cambria"/>
              <a:buNone/>
            </a:pPr>
            <a:r>
              <a:rPr lang="en-US" sz="2800" b="1" i="1" u="none" strike="noStrike" cap="none">
                <a:solidFill>
                  <a:schemeClr val="lt1"/>
                </a:solidFill>
                <a:latin typeface="Cambria"/>
                <a:ea typeface="Cambria"/>
                <a:cs typeface="Cambria"/>
                <a:sym typeface="Cambria"/>
              </a:rPr>
              <a:t>Trong khoa học và kĩ thuật, độ lệch pha quan trong hơn pha.</a:t>
            </a:r>
            <a:endParaRPr/>
          </a:p>
        </p:txBody>
      </p:sp>
      <p:pic>
        <p:nvPicPr>
          <p:cNvPr id="688" name="Google Shape;688;p60" descr="n14 zalo Nguyen Doan Thao Trang"/>
          <p:cNvPicPr preferRelativeResize="0"/>
          <p:nvPr/>
        </p:nvPicPr>
        <p:blipFill rotWithShape="1">
          <a:blip r:embed="rId4">
            <a:alphaModFix/>
          </a:blip>
          <a:srcRect l="2289" t="2736" r="2840" b="34107"/>
          <a:stretch/>
        </p:blipFill>
        <p:spPr>
          <a:xfrm>
            <a:off x="6337389" y="1066348"/>
            <a:ext cx="5437221" cy="2155154"/>
          </a:xfrm>
          <a:prstGeom prst="roundRect">
            <a:avLst>
              <a:gd name="adj" fmla="val 9065"/>
            </a:avLst>
          </a:prstGeom>
          <a:noFill/>
          <a:ln w="28575" cap="flat" cmpd="sng">
            <a:solidFill>
              <a:srgbClr val="044C73"/>
            </a:solidFill>
            <a:prstDash val="solid"/>
            <a:round/>
            <a:headEnd type="none" w="sm" len="sm"/>
            <a:tailEnd type="none" w="sm" len="sm"/>
          </a:ln>
        </p:spPr>
      </p:pic>
      <p:cxnSp>
        <p:nvCxnSpPr>
          <p:cNvPr id="689" name="Google Shape;689;p60" descr="n14 zalo Nguyen Doan Thao Trang"/>
          <p:cNvCxnSpPr/>
          <p:nvPr/>
        </p:nvCxnSpPr>
        <p:spPr>
          <a:xfrm rot="10800000">
            <a:off x="6780015" y="2383284"/>
            <a:ext cx="365760" cy="0"/>
          </a:xfrm>
          <a:prstGeom prst="straightConnector1">
            <a:avLst/>
          </a:prstGeom>
          <a:noFill/>
          <a:ln w="28575" cap="flat" cmpd="sng">
            <a:solidFill>
              <a:srgbClr val="FF0000"/>
            </a:solidFill>
            <a:prstDash val="solid"/>
            <a:round/>
            <a:headEnd type="triangle" w="med" len="med"/>
            <a:tailEnd type="triangle" w="med" len="med"/>
          </a:ln>
        </p:spPr>
      </p:cxnSp>
      <p:sp>
        <p:nvSpPr>
          <p:cNvPr id="690" name="Google Shape;690;p60" descr="n14 zalo Nguyen Doan Thao Trang"/>
          <p:cNvSpPr/>
          <p:nvPr/>
        </p:nvSpPr>
        <p:spPr>
          <a:xfrm>
            <a:off x="8296395" y="3884431"/>
            <a:ext cx="2362200" cy="5232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93" y="61822"/>
                </a:moveTo>
                <a:lnTo>
                  <a:pt x="-17671" y="61822"/>
                </a:lnTo>
                <a:lnTo>
                  <a:pt x="-69001" y="-344128"/>
                </a:lnTo>
              </a:path>
            </a:pathLst>
          </a:custGeom>
          <a:noFill/>
          <a:ln w="38100" cap="flat" cmpd="sng">
            <a:solidFill>
              <a:srgbClr val="EF633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Thời gian Δt</a:t>
            </a:r>
            <a:endParaRPr sz="2800" b="1" i="0" u="none" strike="noStrike" cap="none">
              <a:solidFill>
                <a:srgbClr val="000000"/>
              </a:solidFill>
              <a:latin typeface="Calibri"/>
              <a:ea typeface="Calibri"/>
              <a:cs typeface="Calibri"/>
              <a:sym typeface="Calibri"/>
            </a:endParaRPr>
          </a:p>
        </p:txBody>
      </p:sp>
      <p:sp>
        <p:nvSpPr>
          <p:cNvPr id="691" name="Google Shape;691;p60" descr="n14 zalo Nguyen Doan Thao Trang"/>
          <p:cNvSpPr txBox="1"/>
          <p:nvPr/>
        </p:nvSpPr>
        <p:spPr>
          <a:xfrm>
            <a:off x="793095" y="4838295"/>
            <a:ext cx="10912477" cy="1760738"/>
          </a:xfrm>
          <a:prstGeom prst="rect">
            <a:avLst/>
          </a:prstGeom>
          <a:blipFill rotWithShape="1">
            <a:blip r:embed="rId5">
              <a:alphaModFix/>
            </a:blip>
            <a:stretch>
              <a:fillRect l="-1172" t="-4150" r="-117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692" name="Google Shape;692;p60" descr="n14 zalo Nguyen Doan Thao Trang"/>
          <p:cNvSpPr/>
          <p:nvPr/>
        </p:nvSpPr>
        <p:spPr>
          <a:xfrm>
            <a:off x="5176911" y="5718664"/>
            <a:ext cx="2124221" cy="880369"/>
          </a:xfrm>
          <a:prstGeom prst="roundRect">
            <a:avLst>
              <a:gd name="adj" fmla="val 16667"/>
            </a:avLst>
          </a:prstGeom>
          <a:noFill/>
          <a:ln w="28575" cap="flat" cmpd="sng">
            <a:solidFill>
              <a:srgbClr val="FF67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Effect transition="in" filter="fade">
                                      <p:cBhvr>
                                        <p:cTn id="7" dur="500"/>
                                        <p:tgtEl>
                                          <p:spTgt spid="6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gtEl>
                                        <p:attrNameLst>
                                          <p:attrName>style.visibility</p:attrName>
                                        </p:attrNameLst>
                                      </p:cBhvr>
                                      <p:to>
                                        <p:strVal val="visible"/>
                                      </p:to>
                                    </p:set>
                                    <p:animEffect transition="in" filter="fade">
                                      <p:cBhvr>
                                        <p:cTn id="12" dur="500"/>
                                        <p:tgtEl>
                                          <p:spTgt spid="682"/>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5"/>
                                        </p:tgtEl>
                                        <p:attrNameLst>
                                          <p:attrName>style.visibility</p:attrName>
                                        </p:attrNameLst>
                                      </p:cBhvr>
                                      <p:to>
                                        <p:strVal val="visible"/>
                                      </p:to>
                                    </p:set>
                                    <p:animEffect transition="in" filter="fade">
                                      <p:cBhvr>
                                        <p:cTn id="20" dur="500"/>
                                        <p:tgtEl>
                                          <p:spTgt spid="685"/>
                                        </p:tgtEl>
                                      </p:cBhvr>
                                    </p:animEffect>
                                  </p:childTnLst>
                                </p:cTn>
                              </p:par>
                              <p:par>
                                <p:cTn id="21" presetID="10" presetClass="entr" presetSubtype="0" fill="hold" nodeType="withEffect">
                                  <p:stCondLst>
                                    <p:cond delay="0"/>
                                  </p:stCondLst>
                                  <p:childTnLst>
                                    <p:set>
                                      <p:cBhvr>
                                        <p:cTn id="22" dur="1" fill="hold">
                                          <p:stCondLst>
                                            <p:cond delay="0"/>
                                          </p:stCondLst>
                                        </p:cTn>
                                        <p:tgtEl>
                                          <p:spTgt spid="681"/>
                                        </p:tgtEl>
                                        <p:attrNameLst>
                                          <p:attrName>style.visibility</p:attrName>
                                        </p:attrNameLst>
                                      </p:cBhvr>
                                      <p:to>
                                        <p:strVal val="visible"/>
                                      </p:to>
                                    </p:set>
                                    <p:animEffect transition="in" filter="fade">
                                      <p:cBhvr>
                                        <p:cTn id="23" dur="500"/>
                                        <p:tgtEl>
                                          <p:spTgt spid="6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9"/>
                                        </p:tgtEl>
                                        <p:attrNameLst>
                                          <p:attrName>style.visibility</p:attrName>
                                        </p:attrNameLst>
                                      </p:cBhvr>
                                      <p:to>
                                        <p:strVal val="visible"/>
                                      </p:to>
                                    </p:set>
                                    <p:animEffect transition="in" filter="fade">
                                      <p:cBhvr>
                                        <p:cTn id="28" dur="500"/>
                                        <p:tgtEl>
                                          <p:spTgt spid="68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90"/>
                                        </p:tgtEl>
                                        <p:attrNameLst>
                                          <p:attrName>style.visibility</p:attrName>
                                        </p:attrNameLst>
                                      </p:cBhvr>
                                      <p:to>
                                        <p:strVal val="visible"/>
                                      </p:to>
                                    </p:set>
                                    <p:animEffect transition="in" filter="fade">
                                      <p:cBhvr>
                                        <p:cTn id="32" dur="500"/>
                                        <p:tgtEl>
                                          <p:spTgt spid="6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7"/>
                                        </p:tgtEl>
                                        <p:attrNameLst>
                                          <p:attrName>style.visibility</p:attrName>
                                        </p:attrNameLst>
                                      </p:cBhvr>
                                      <p:to>
                                        <p:strVal val="visible"/>
                                      </p:to>
                                    </p:set>
                                    <p:animEffect transition="in" filter="fade">
                                      <p:cBhvr>
                                        <p:cTn id="37" dur="500"/>
                                        <p:tgtEl>
                                          <p:spTgt spid="6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1"/>
                                        </p:tgtEl>
                                        <p:attrNameLst>
                                          <p:attrName>style.visibility</p:attrName>
                                        </p:attrNameLst>
                                      </p:cBhvr>
                                      <p:to>
                                        <p:strVal val="visible"/>
                                      </p:to>
                                    </p:set>
                                    <p:animEffect transition="in" filter="fade">
                                      <p:cBhvr>
                                        <p:cTn id="42" dur="500"/>
                                        <p:tgtEl>
                                          <p:spTgt spid="6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2"/>
                                        </p:tgtEl>
                                        <p:attrNameLst>
                                          <p:attrName>style.visibility</p:attrName>
                                        </p:attrNameLst>
                                      </p:cBhvr>
                                      <p:to>
                                        <p:strVal val="visible"/>
                                      </p:to>
                                    </p:set>
                                    <p:animEffect transition="in" filter="fade">
                                      <p:cBhvr>
                                        <p:cTn id="47" dur="10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1"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698" name="Google Shape;698;p61" descr="n14 zalo Nguyen Doan Thao Trang"/>
          <p:cNvSpPr/>
          <p:nvPr/>
        </p:nvSpPr>
        <p:spPr>
          <a:xfrm>
            <a:off x="4375053" y="540096"/>
            <a:ext cx="7695027" cy="168745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3</a:t>
            </a:r>
            <a:endParaRPr sz="2800" b="0" i="0" u="none" strike="noStrike" cap="none">
              <a:solidFill>
                <a:srgbClr val="00330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Câu 1:</a:t>
            </a:r>
            <a:r>
              <a:rPr lang="en-US" sz="2800">
                <a:solidFill>
                  <a:schemeClr val="dk1"/>
                </a:solidFill>
                <a:latin typeface="Cambria"/>
                <a:ea typeface="Cambria"/>
                <a:cs typeface="Cambria"/>
                <a:sym typeface="Cambria"/>
              </a:rPr>
              <a:t> Hãy chứng minh rằng độ lệch pha giữa hai dao động cùng chu kì bằng độ lệch pha ban đầu.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id="699" name="Google Shape;699;p61" descr="n14 zalo Nguyen Doan Thao Trang"/>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00" name="Google Shape;700;p61" descr="n14 zalo Nguyen Doan Thao Trang"/>
          <p:cNvPicPr preferRelativeResize="0"/>
          <p:nvPr/>
        </p:nvPicPr>
        <p:blipFill rotWithShape="1">
          <a:blip r:embed="rId4">
            <a:alphaModFix/>
          </a:blip>
          <a:srcRect/>
          <a:stretch/>
        </p:blipFill>
        <p:spPr>
          <a:xfrm>
            <a:off x="1918093" y="1142939"/>
            <a:ext cx="654648" cy="1084607"/>
          </a:xfrm>
          <a:prstGeom prst="rect">
            <a:avLst/>
          </a:prstGeom>
          <a:noFill/>
          <a:ln>
            <a:noFill/>
          </a:ln>
        </p:spPr>
      </p:pic>
      <p:sp>
        <p:nvSpPr>
          <p:cNvPr id="701" name="Google Shape;701;p61" descr="n14 zalo Nguyen Doan Thao Trang"/>
          <p:cNvSpPr txBox="1"/>
          <p:nvPr/>
        </p:nvSpPr>
        <p:spPr>
          <a:xfrm>
            <a:off x="4375053" y="2529404"/>
            <a:ext cx="7695027" cy="401424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Vì hai dao động cùng chu kì nên cùng tần số góc ω</a:t>
            </a:r>
            <a:endParaRPr sz="2800">
              <a:solidFill>
                <a:srgbClr val="0070C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 Độ lệch pha ban đầu: Δφ = φ</a:t>
            </a:r>
            <a:r>
              <a:rPr lang="en-US" sz="2800" i="1" baseline="-25000">
                <a:solidFill>
                  <a:srgbClr val="0070C0"/>
                </a:solidFill>
                <a:latin typeface="Cambria"/>
                <a:ea typeface="Cambria"/>
                <a:cs typeface="Cambria"/>
                <a:sym typeface="Cambria"/>
              </a:rPr>
              <a:t>1</a:t>
            </a:r>
            <a:r>
              <a:rPr lang="en-US" sz="2800" i="1">
                <a:solidFill>
                  <a:srgbClr val="0070C0"/>
                </a:solidFill>
                <a:latin typeface="Cambria"/>
                <a:ea typeface="Cambria"/>
                <a:cs typeface="Cambria"/>
                <a:sym typeface="Cambria"/>
              </a:rPr>
              <a:t> − φ</a:t>
            </a:r>
            <a:r>
              <a:rPr lang="en-US" sz="2800" i="1" baseline="-250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 Pha của dao động 1 là: ωt + φ</a:t>
            </a:r>
            <a:r>
              <a:rPr lang="en-US" sz="2800" i="1" baseline="-25000">
                <a:solidFill>
                  <a:srgbClr val="0070C0"/>
                </a:solidFill>
                <a:latin typeface="Cambria"/>
                <a:ea typeface="Cambria"/>
                <a:cs typeface="Cambria"/>
                <a:sym typeface="Cambria"/>
              </a:rPr>
              <a:t>1</a:t>
            </a:r>
            <a:endParaRPr sz="2800">
              <a:solidFill>
                <a:srgbClr val="0070C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   Pha của dao động 2 là: ωt + φ</a:t>
            </a:r>
            <a:r>
              <a:rPr lang="en-US" sz="2800" i="1" baseline="-250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 Độ lệch pha của 2 dao động trong thời gian t là: </a:t>
            </a:r>
            <a:endParaRPr sz="2800">
              <a:solidFill>
                <a:srgbClr val="0070C0"/>
              </a:solidFill>
              <a:latin typeface="Cambria"/>
              <a:ea typeface="Cambria"/>
              <a:cs typeface="Cambria"/>
              <a:sym typeface="Cambria"/>
            </a:endParaRPr>
          </a:p>
          <a:p>
            <a:pPr marL="0" marR="0" lvl="0" indent="0" algn="ctr" rtl="0">
              <a:lnSpc>
                <a:spcPct val="115000"/>
              </a:lnSpc>
              <a:spcBef>
                <a:spcPts val="0"/>
              </a:spcBef>
              <a:spcAft>
                <a:spcPts val="0"/>
              </a:spcAft>
              <a:buNone/>
            </a:pPr>
            <a:r>
              <a:rPr lang="en-US" sz="2800" i="1">
                <a:solidFill>
                  <a:srgbClr val="0070C0"/>
                </a:solidFill>
                <a:latin typeface="Cambria"/>
                <a:ea typeface="Cambria"/>
                <a:cs typeface="Cambria"/>
                <a:sym typeface="Cambria"/>
              </a:rPr>
              <a:t>Δφ</a:t>
            </a:r>
            <a:r>
              <a:rPr lang="en-US" sz="2800" i="1" baseline="-25000">
                <a:solidFill>
                  <a:srgbClr val="0070C0"/>
                </a:solidFill>
                <a:latin typeface="Cambria"/>
                <a:ea typeface="Cambria"/>
                <a:cs typeface="Cambria"/>
                <a:sym typeface="Cambria"/>
              </a:rPr>
              <a:t>t</a:t>
            </a:r>
            <a:r>
              <a:rPr lang="en-US" sz="2800" i="1">
                <a:solidFill>
                  <a:srgbClr val="0070C0"/>
                </a:solidFill>
                <a:latin typeface="Cambria"/>
                <a:ea typeface="Cambria"/>
                <a:cs typeface="Cambria"/>
                <a:sym typeface="Cambria"/>
              </a:rPr>
              <a:t> = ωt + φ</a:t>
            </a:r>
            <a:r>
              <a:rPr lang="en-US" sz="2800" i="1" baseline="-25000">
                <a:solidFill>
                  <a:srgbClr val="0070C0"/>
                </a:solidFill>
                <a:latin typeface="Cambria"/>
                <a:ea typeface="Cambria"/>
                <a:cs typeface="Cambria"/>
                <a:sym typeface="Cambria"/>
              </a:rPr>
              <a:t>1</a:t>
            </a:r>
            <a:r>
              <a:rPr lang="en-US" sz="2800" i="1">
                <a:solidFill>
                  <a:srgbClr val="0070C0"/>
                </a:solidFill>
                <a:latin typeface="Cambria"/>
                <a:ea typeface="Cambria"/>
                <a:cs typeface="Cambria"/>
                <a:sym typeface="Cambria"/>
              </a:rPr>
              <a:t> − ωt − φ</a:t>
            </a:r>
            <a:r>
              <a:rPr lang="en-US" sz="2800" i="1" baseline="-25000">
                <a:solidFill>
                  <a:srgbClr val="0070C0"/>
                </a:solidFill>
                <a:latin typeface="Cambria"/>
                <a:ea typeface="Cambria"/>
                <a:cs typeface="Cambria"/>
                <a:sym typeface="Cambria"/>
              </a:rPr>
              <a:t>2</a:t>
            </a:r>
            <a:r>
              <a:rPr lang="en-US" sz="2800" i="1">
                <a:solidFill>
                  <a:srgbClr val="0070C0"/>
                </a:solidFill>
                <a:latin typeface="Cambria"/>
                <a:ea typeface="Cambria"/>
                <a:cs typeface="Cambria"/>
                <a:sym typeface="Cambria"/>
              </a:rPr>
              <a:t> = Δφ</a:t>
            </a:r>
            <a:endParaRPr sz="2800">
              <a:solidFill>
                <a:srgbClr val="0070C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i="1">
                <a:solidFill>
                  <a:srgbClr val="FF675A"/>
                </a:solidFill>
                <a:latin typeface="Cambria"/>
                <a:ea typeface="Cambria"/>
                <a:cs typeface="Cambria"/>
                <a:sym typeface="Cambria"/>
              </a:rPr>
              <a:t>⇒ Độ lệch pha là đại lượng không đổi, không phụ thuộc vào thời điểm quan sát.</a:t>
            </a:r>
            <a:endParaRPr sz="2800" b="1">
              <a:solidFill>
                <a:srgbClr val="FF675A"/>
              </a:solidFill>
              <a:latin typeface="Cambria"/>
              <a:ea typeface="Cambria"/>
              <a:cs typeface="Cambria"/>
              <a:sym typeface="Cambria"/>
            </a:endParaRPr>
          </a:p>
        </p:txBody>
      </p:sp>
      <p:pic>
        <p:nvPicPr>
          <p:cNvPr id="702" name="Google Shape;702;p61" descr="n14 zalo Nguyen Doan Thao Trang"/>
          <p:cNvPicPr preferRelativeResize="0"/>
          <p:nvPr/>
        </p:nvPicPr>
        <p:blipFill rotWithShape="1">
          <a:blip r:embed="rId5">
            <a:alphaModFix/>
          </a:blip>
          <a:srcRect/>
          <a:stretch/>
        </p:blipFill>
        <p:spPr>
          <a:xfrm>
            <a:off x="240968" y="3429000"/>
            <a:ext cx="4005519" cy="21527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1">
                                            <p:txEl>
                                              <p:pRg st="0" end="0"/>
                                            </p:txEl>
                                          </p:spTgt>
                                        </p:tgtEl>
                                        <p:attrNameLst>
                                          <p:attrName>style.visibility</p:attrName>
                                        </p:attrNameLst>
                                      </p:cBhvr>
                                      <p:to>
                                        <p:strVal val="visible"/>
                                      </p:to>
                                    </p:set>
                                    <p:animEffect transition="in" filter="fade">
                                      <p:cBhvr>
                                        <p:cTn id="7" dur="500"/>
                                        <p:tgtEl>
                                          <p:spTgt spid="7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1">
                                            <p:txEl>
                                              <p:pRg st="1" end="1"/>
                                            </p:txEl>
                                          </p:spTgt>
                                        </p:tgtEl>
                                        <p:attrNameLst>
                                          <p:attrName>style.visibility</p:attrName>
                                        </p:attrNameLst>
                                      </p:cBhvr>
                                      <p:to>
                                        <p:strVal val="visible"/>
                                      </p:to>
                                    </p:set>
                                    <p:animEffect transition="in" filter="fade">
                                      <p:cBhvr>
                                        <p:cTn id="12" dur="500"/>
                                        <p:tgtEl>
                                          <p:spTgt spid="7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1">
                                            <p:txEl>
                                              <p:pRg st="2" end="2"/>
                                            </p:txEl>
                                          </p:spTgt>
                                        </p:tgtEl>
                                        <p:attrNameLst>
                                          <p:attrName>style.visibility</p:attrName>
                                        </p:attrNameLst>
                                      </p:cBhvr>
                                      <p:to>
                                        <p:strVal val="visible"/>
                                      </p:to>
                                    </p:set>
                                    <p:animEffect transition="in" filter="fade">
                                      <p:cBhvr>
                                        <p:cTn id="17" dur="500"/>
                                        <p:tgtEl>
                                          <p:spTgt spid="7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1">
                                            <p:txEl>
                                              <p:pRg st="3" end="3"/>
                                            </p:txEl>
                                          </p:spTgt>
                                        </p:tgtEl>
                                        <p:attrNameLst>
                                          <p:attrName>style.visibility</p:attrName>
                                        </p:attrNameLst>
                                      </p:cBhvr>
                                      <p:to>
                                        <p:strVal val="visible"/>
                                      </p:to>
                                    </p:set>
                                    <p:animEffect transition="in" filter="fade">
                                      <p:cBhvr>
                                        <p:cTn id="22" dur="500"/>
                                        <p:tgtEl>
                                          <p:spTgt spid="7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1">
                                            <p:txEl>
                                              <p:pRg st="4" end="4"/>
                                            </p:txEl>
                                          </p:spTgt>
                                        </p:tgtEl>
                                        <p:attrNameLst>
                                          <p:attrName>style.visibility</p:attrName>
                                        </p:attrNameLst>
                                      </p:cBhvr>
                                      <p:to>
                                        <p:strVal val="visible"/>
                                      </p:to>
                                    </p:set>
                                    <p:animEffect transition="in" filter="fade">
                                      <p:cBhvr>
                                        <p:cTn id="27" dur="500"/>
                                        <p:tgtEl>
                                          <p:spTgt spid="7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1">
                                            <p:txEl>
                                              <p:pRg st="5" end="5"/>
                                            </p:txEl>
                                          </p:spTgt>
                                        </p:tgtEl>
                                        <p:attrNameLst>
                                          <p:attrName>style.visibility</p:attrName>
                                        </p:attrNameLst>
                                      </p:cBhvr>
                                      <p:to>
                                        <p:strVal val="visible"/>
                                      </p:to>
                                    </p:set>
                                    <p:animEffect transition="in" filter="fade">
                                      <p:cBhvr>
                                        <p:cTn id="32" dur="500"/>
                                        <p:tgtEl>
                                          <p:spTgt spid="7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1">
                                            <p:txEl>
                                              <p:pRg st="6" end="6"/>
                                            </p:txEl>
                                          </p:spTgt>
                                        </p:tgtEl>
                                        <p:attrNameLst>
                                          <p:attrName>style.visibility</p:attrName>
                                        </p:attrNameLst>
                                      </p:cBhvr>
                                      <p:to>
                                        <p:strVal val="visible"/>
                                      </p:to>
                                    </p:set>
                                    <p:animEffect transition="in" filter="fade">
                                      <p:cBhvr>
                                        <p:cTn id="37" dur="500"/>
                                        <p:tgtEl>
                                          <p:spTgt spid="7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62"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708" name="Google Shape;708;p62" descr="n14 zalo Nguyen Doan Thao Trang"/>
          <p:cNvSpPr/>
          <p:nvPr/>
        </p:nvSpPr>
        <p:spPr>
          <a:xfrm>
            <a:off x="4375053" y="540096"/>
            <a:ext cx="7695027" cy="366869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3</a:t>
            </a:r>
            <a:endParaRPr sz="2800" b="0" i="0" u="none" strike="noStrike" cap="none">
              <a:solidFill>
                <a:srgbClr val="00330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Nhận xét về pha của 2 dao động trong các trường hợp:</a:t>
            </a:r>
            <a:endParaRPr sz="2800">
              <a:solidFill>
                <a:schemeClr val="dk1"/>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a.</a:t>
            </a:r>
            <a:r>
              <a:rPr lang="en-US" sz="2800">
                <a:solidFill>
                  <a:schemeClr val="dk1"/>
                </a:solidFill>
                <a:latin typeface="Cambria"/>
                <a:ea typeface="Cambria"/>
                <a:cs typeface="Cambria"/>
                <a:sym typeface="Cambria"/>
              </a:rPr>
              <a:t> ϕ</a:t>
            </a:r>
            <a:r>
              <a:rPr lang="en-US" sz="2800" baseline="-250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&gt; ϕ</a:t>
            </a:r>
            <a:r>
              <a:rPr lang="en-US" sz="2800" baseline="-250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b.</a:t>
            </a:r>
            <a:r>
              <a:rPr lang="en-US" sz="2800">
                <a:solidFill>
                  <a:schemeClr val="dk1"/>
                </a:solidFill>
                <a:latin typeface="Cambria"/>
                <a:ea typeface="Cambria"/>
                <a:cs typeface="Cambria"/>
                <a:sym typeface="Cambria"/>
              </a:rPr>
              <a:t> ϕ</a:t>
            </a:r>
            <a:r>
              <a:rPr lang="en-US" sz="2800" baseline="-250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&lt; ϕ</a:t>
            </a:r>
            <a:r>
              <a:rPr lang="en-US" sz="2800" baseline="-250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c.</a:t>
            </a:r>
            <a:r>
              <a:rPr lang="en-US" sz="2800">
                <a:solidFill>
                  <a:schemeClr val="dk1"/>
                </a:solidFill>
                <a:latin typeface="Cambria"/>
                <a:ea typeface="Cambria"/>
                <a:cs typeface="Cambria"/>
                <a:sym typeface="Cambria"/>
              </a:rPr>
              <a:t> ϕ</a:t>
            </a:r>
            <a:r>
              <a:rPr lang="en-US" sz="2800" baseline="-250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lang="en-US" sz="2800" baseline="-250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d.</a:t>
            </a:r>
            <a:r>
              <a:rPr lang="en-US" sz="2800">
                <a:solidFill>
                  <a:schemeClr val="dk1"/>
                </a:solidFill>
                <a:latin typeface="Cambria"/>
                <a:ea typeface="Cambria"/>
                <a:cs typeface="Cambria"/>
                <a:sym typeface="Cambria"/>
              </a:rPr>
              <a:t> ϕ</a:t>
            </a:r>
            <a:r>
              <a:rPr lang="en-US" sz="2800" baseline="-250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lang="en-US" sz="2800" baseline="-250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π:</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id="709" name="Google Shape;709;p62" descr="n14 zalo Nguyen Doan Thao Trang"/>
          <p:cNvSpPr txBox="1"/>
          <p:nvPr/>
        </p:nvSpPr>
        <p:spPr>
          <a:xfrm>
            <a:off x="6030278" y="2157916"/>
            <a:ext cx="6039802" cy="545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dao động 1 sớm pha hơn dao động 2.</a:t>
            </a:r>
            <a:endParaRPr sz="2800">
              <a:solidFill>
                <a:srgbClr val="0070C0"/>
              </a:solidFill>
              <a:latin typeface="Cambria"/>
              <a:ea typeface="Cambria"/>
              <a:cs typeface="Cambria"/>
              <a:sym typeface="Cambria"/>
            </a:endParaRPr>
          </a:p>
        </p:txBody>
      </p:sp>
      <p:sp>
        <p:nvSpPr>
          <p:cNvPr id="710" name="Google Shape;710;p62" descr="n14 zalo Nguyen Doan Thao Trang"/>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11" name="Google Shape;711;p62" descr="n14 zalo Nguyen Doan Thao Trang"/>
          <p:cNvPicPr preferRelativeResize="0"/>
          <p:nvPr/>
        </p:nvPicPr>
        <p:blipFill rotWithShape="1">
          <a:blip r:embed="rId4">
            <a:alphaModFix/>
          </a:blip>
          <a:srcRect/>
          <a:stretch/>
        </p:blipFill>
        <p:spPr>
          <a:xfrm>
            <a:off x="1918093" y="1142939"/>
            <a:ext cx="654648" cy="1084607"/>
          </a:xfrm>
          <a:prstGeom prst="rect">
            <a:avLst/>
          </a:prstGeom>
          <a:noFill/>
          <a:ln>
            <a:noFill/>
          </a:ln>
        </p:spPr>
      </p:pic>
      <p:pic>
        <p:nvPicPr>
          <p:cNvPr id="712" name="Google Shape;712;p62" descr="n14 zalo Nguyen Doan Thao Trang"/>
          <p:cNvPicPr preferRelativeResize="0"/>
          <p:nvPr/>
        </p:nvPicPr>
        <p:blipFill rotWithShape="1">
          <a:blip r:embed="rId5">
            <a:alphaModFix/>
          </a:blip>
          <a:srcRect/>
          <a:stretch/>
        </p:blipFill>
        <p:spPr>
          <a:xfrm>
            <a:off x="240968" y="3429000"/>
            <a:ext cx="4005519" cy="2152746"/>
          </a:xfrm>
          <a:prstGeom prst="rect">
            <a:avLst/>
          </a:prstGeom>
          <a:noFill/>
          <a:ln>
            <a:noFill/>
          </a:ln>
        </p:spPr>
      </p:pic>
      <p:sp>
        <p:nvSpPr>
          <p:cNvPr id="713" name="Google Shape;713;p62" descr="n14 zalo Nguyen Doan Thao Trang"/>
          <p:cNvSpPr txBox="1"/>
          <p:nvPr/>
        </p:nvSpPr>
        <p:spPr>
          <a:xfrm>
            <a:off x="6030278" y="2658592"/>
            <a:ext cx="6039802" cy="545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dao động 1 trễ pha hơn dao động 2.</a:t>
            </a:r>
            <a:endParaRPr sz="2800">
              <a:solidFill>
                <a:srgbClr val="0070C0"/>
              </a:solidFill>
              <a:latin typeface="Cambria"/>
              <a:ea typeface="Cambria"/>
              <a:cs typeface="Cambria"/>
              <a:sym typeface="Cambria"/>
            </a:endParaRPr>
          </a:p>
        </p:txBody>
      </p:sp>
      <p:sp>
        <p:nvSpPr>
          <p:cNvPr id="714" name="Google Shape;714;p62" descr="n14 zalo Nguyen Doan Thao Trang"/>
          <p:cNvSpPr txBox="1"/>
          <p:nvPr/>
        </p:nvSpPr>
        <p:spPr>
          <a:xfrm>
            <a:off x="6033601" y="3150265"/>
            <a:ext cx="5108011" cy="545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dao động 1 đồng với dao động 2.</a:t>
            </a:r>
            <a:endParaRPr sz="2800">
              <a:solidFill>
                <a:srgbClr val="0070C0"/>
              </a:solidFill>
              <a:latin typeface="Cambria"/>
              <a:ea typeface="Cambria"/>
              <a:cs typeface="Cambria"/>
              <a:sym typeface="Cambria"/>
            </a:endParaRPr>
          </a:p>
        </p:txBody>
      </p:sp>
      <p:sp>
        <p:nvSpPr>
          <p:cNvPr id="715" name="Google Shape;715;p62" descr="n14 zalo Nguyen Doan Thao Trang"/>
          <p:cNvSpPr txBox="1"/>
          <p:nvPr/>
        </p:nvSpPr>
        <p:spPr>
          <a:xfrm>
            <a:off x="6555472" y="3646859"/>
            <a:ext cx="5108011" cy="104111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i="1">
                <a:solidFill>
                  <a:srgbClr val="0070C0"/>
                </a:solidFill>
                <a:latin typeface="Cambria"/>
                <a:ea typeface="Cambria"/>
                <a:cs typeface="Cambria"/>
                <a:sym typeface="Cambria"/>
              </a:rPr>
              <a:t>dao động 1 ngược pha với dao động 2.</a:t>
            </a:r>
            <a:endParaRPr sz="2800">
              <a:solidFill>
                <a:srgbClr val="0070C0"/>
              </a:solidFill>
              <a:latin typeface="Cambria"/>
              <a:ea typeface="Cambria"/>
              <a:cs typeface="Cambria"/>
              <a:sym typeface="Cambri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3"/>
                                        </p:tgtEl>
                                        <p:attrNameLst>
                                          <p:attrName>style.visibility</p:attrName>
                                        </p:attrNameLst>
                                      </p:cBhvr>
                                      <p:to>
                                        <p:strVal val="visible"/>
                                      </p:to>
                                    </p:set>
                                    <p:animEffect transition="in" filter="fade">
                                      <p:cBhvr>
                                        <p:cTn id="12" dur="500"/>
                                        <p:tgtEl>
                                          <p:spTgt spid="7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4"/>
                                        </p:tgtEl>
                                        <p:attrNameLst>
                                          <p:attrName>style.visibility</p:attrName>
                                        </p:attrNameLst>
                                      </p:cBhvr>
                                      <p:to>
                                        <p:strVal val="visible"/>
                                      </p:to>
                                    </p:set>
                                    <p:animEffect transition="in" filter="fade">
                                      <p:cBhvr>
                                        <p:cTn id="17" dur="500"/>
                                        <p:tgtEl>
                                          <p:spTgt spid="7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5"/>
                                        </p:tgtEl>
                                        <p:attrNameLst>
                                          <p:attrName>style.visibility</p:attrName>
                                        </p:attrNameLst>
                                      </p:cBhvr>
                                      <p:to>
                                        <p:strVal val="visible"/>
                                      </p:to>
                                    </p:set>
                                    <p:animEffect transition="in" filter="fade">
                                      <p:cBhvr>
                                        <p:cTn id="22" dur="5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63"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721" name="Google Shape;721;p63" descr="n14 zalo Nguyen Doan Thao Trang"/>
          <p:cNvSpPr/>
          <p:nvPr/>
        </p:nvSpPr>
        <p:spPr>
          <a:xfrm>
            <a:off x="4375053" y="540096"/>
            <a:ext cx="7695027" cy="26784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3</a:t>
            </a:r>
            <a:endParaRPr sz="2800" b="0" i="0" u="none" strike="noStrike" cap="none">
              <a:solidFill>
                <a:srgbClr val="00330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Xét hai vật dao động điều hòa với đồ thị như hình vẽ. Pha ban đầu dao động có giá trị bao nhiêu? Độ lệch pha của hai dao động là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id="722" name="Google Shape;722;p63" descr="n14 zalo Nguyen Doan Thao Trang"/>
          <p:cNvPicPr preferRelativeResize="0"/>
          <p:nvPr/>
        </p:nvPicPr>
        <p:blipFill rotWithShape="1">
          <a:blip r:embed="rId4">
            <a:alphaModFix/>
          </a:blip>
          <a:srcRect l="2234" t="4820" r="3276" b="3574"/>
          <a:stretch/>
        </p:blipFill>
        <p:spPr>
          <a:xfrm>
            <a:off x="308630" y="3348150"/>
            <a:ext cx="3873574" cy="2500287"/>
          </a:xfrm>
          <a:prstGeom prst="rect">
            <a:avLst/>
          </a:prstGeom>
          <a:noFill/>
          <a:ln>
            <a:noFill/>
          </a:ln>
        </p:spPr>
      </p:pic>
      <p:sp>
        <p:nvSpPr>
          <p:cNvPr id="723" name="Google Shape;723;p63" descr="n14 zalo Nguyen Doan Thao Trang"/>
          <p:cNvSpPr txBox="1"/>
          <p:nvPr/>
        </p:nvSpPr>
        <p:spPr>
          <a:xfrm>
            <a:off x="4389060" y="3207470"/>
            <a:ext cx="7681019" cy="3497561"/>
          </a:xfrm>
          <a:prstGeom prst="rect">
            <a:avLst/>
          </a:prstGeom>
          <a:blipFill rotWithShape="1">
            <a:blip r:embed="rId5">
              <a:alphaModFix/>
            </a:blip>
            <a:stretch>
              <a:fillRect l="-1665" t="-1044" r="-158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24" name="Google Shape;724;p63" descr="n14 zalo Nguyen Doan Thao Trang"/>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25" name="Google Shape;725;p63" descr="n14 zalo Nguyen Doan Thao Trang"/>
          <p:cNvPicPr preferRelativeResize="0"/>
          <p:nvPr/>
        </p:nvPicPr>
        <p:blipFill rotWithShape="1">
          <a:blip r:embed="rId6">
            <a:alphaModFix/>
          </a:blip>
          <a:srcRect/>
          <a:stretch/>
        </p:blipFill>
        <p:spPr>
          <a:xfrm>
            <a:off x="1918093" y="425487"/>
            <a:ext cx="654648" cy="1084607"/>
          </a:xfrm>
          <a:prstGeom prst="rect">
            <a:avLst/>
          </a:prstGeom>
          <a:noFill/>
          <a:ln>
            <a:noFill/>
          </a:ln>
        </p:spPr>
      </p:pic>
      <p:cxnSp>
        <p:nvCxnSpPr>
          <p:cNvPr id="726" name="Google Shape;726;p63" descr="n14 zalo Nguyen Doan Thao Trang"/>
          <p:cNvCxnSpPr/>
          <p:nvPr/>
        </p:nvCxnSpPr>
        <p:spPr>
          <a:xfrm rot="10800000">
            <a:off x="728095" y="3860067"/>
            <a:ext cx="457200" cy="0"/>
          </a:xfrm>
          <a:prstGeom prst="straightConnector1">
            <a:avLst/>
          </a:prstGeom>
          <a:noFill/>
          <a:ln w="28575" cap="flat" cmpd="sng">
            <a:solidFill>
              <a:srgbClr val="FF0000"/>
            </a:solidFill>
            <a:prstDash val="solid"/>
            <a:miter lim="800000"/>
            <a:headEnd type="triangle" w="med" len="med"/>
            <a:tailEnd type="triangle" w="med" len="med"/>
          </a:ln>
        </p:spPr>
      </p:cxnSp>
      <p:sp>
        <p:nvSpPr>
          <p:cNvPr id="727" name="Google Shape;727;p63" descr="n14 zalo Nguyen Doan Thao Trang"/>
          <p:cNvSpPr/>
          <p:nvPr/>
        </p:nvSpPr>
        <p:spPr>
          <a:xfrm>
            <a:off x="1527026" y="2695366"/>
            <a:ext cx="2362200" cy="5232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93" y="61822"/>
                </a:moveTo>
                <a:lnTo>
                  <a:pt x="-31249" y="61822"/>
                </a:lnTo>
                <a:lnTo>
                  <a:pt x="-30410" y="259212"/>
                </a:lnTo>
              </a:path>
            </a:pathLst>
          </a:custGeom>
          <a:noFill/>
          <a:ln w="38100" cap="flat" cmpd="sng">
            <a:solidFill>
              <a:srgbClr val="EF633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Thời gian Δt</a:t>
            </a:r>
            <a:endParaRPr sz="2800" b="1" i="0" u="none" strike="noStrike" cap="non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7"/>
                                        </p:tgtEl>
                                        <p:attrNameLst>
                                          <p:attrName>style.visibility</p:attrName>
                                        </p:attrNameLst>
                                      </p:cBhvr>
                                      <p:to>
                                        <p:strVal val="visible"/>
                                      </p:to>
                                    </p:set>
                                    <p:animEffect transition="in" filter="fade">
                                      <p:cBhvr>
                                        <p:cTn id="11" dur="500"/>
                                        <p:tgtEl>
                                          <p:spTgt spid="7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23">
                                            <p:txEl>
                                              <p:pRg st="0" end="0"/>
                                            </p:txEl>
                                          </p:spTgt>
                                        </p:tgtEl>
                                        <p:attrNameLst>
                                          <p:attrName>style.visibility</p:attrName>
                                        </p:attrNameLst>
                                      </p:cBhvr>
                                      <p:to>
                                        <p:strVal val="visible"/>
                                      </p:to>
                                    </p:set>
                                    <p:animEffect transition="in" filter="fade">
                                      <p:cBhvr>
                                        <p:cTn id="16" dur="500"/>
                                        <p:tgtEl>
                                          <p:spTgt spid="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9" descr="n14 zalo Nguyen Doan Thao Trang"/>
          <p:cNvPicPr preferRelativeResize="0"/>
          <p:nvPr/>
        </p:nvPicPr>
        <p:blipFill rotWithShape="1">
          <a:blip r:embed="rId3">
            <a:alphaModFix/>
          </a:blip>
          <a:srcRect/>
          <a:stretch/>
        </p:blipFill>
        <p:spPr>
          <a:xfrm>
            <a:off x="954348" y="640776"/>
            <a:ext cx="3944512" cy="2788224"/>
          </a:xfrm>
          <a:prstGeom prst="rect">
            <a:avLst/>
          </a:prstGeom>
          <a:noFill/>
          <a:ln w="9525" cap="flat" cmpd="sng">
            <a:solidFill>
              <a:schemeClr val="accent1"/>
            </a:solidFill>
            <a:prstDash val="solid"/>
            <a:round/>
            <a:headEnd type="none" w="sm" len="sm"/>
            <a:tailEnd type="none" w="sm" len="sm"/>
          </a:ln>
        </p:spPr>
      </p:pic>
      <p:pic>
        <p:nvPicPr>
          <p:cNvPr id="232" name="Google Shape;232;p39" descr="n14 zalo Nguyen Doan Thao Trang"/>
          <p:cNvPicPr preferRelativeResize="0"/>
          <p:nvPr/>
        </p:nvPicPr>
        <p:blipFill rotWithShape="1">
          <a:blip r:embed="rId4">
            <a:alphaModFix/>
          </a:blip>
          <a:srcRect t="7232" b="16340"/>
          <a:stretch/>
        </p:blipFill>
        <p:spPr>
          <a:xfrm>
            <a:off x="5893095" y="640776"/>
            <a:ext cx="5344557" cy="2788224"/>
          </a:xfrm>
          <a:prstGeom prst="rect">
            <a:avLst/>
          </a:prstGeom>
          <a:noFill/>
          <a:ln w="9525" cap="flat" cmpd="sng">
            <a:solidFill>
              <a:schemeClr val="accent1"/>
            </a:solidFill>
            <a:prstDash val="solid"/>
            <a:round/>
            <a:headEnd type="none" w="sm" len="sm"/>
            <a:tailEnd type="none" w="sm" len="sm"/>
          </a:ln>
        </p:spPr>
      </p:pic>
      <p:pic>
        <p:nvPicPr>
          <p:cNvPr id="233" name="Google Shape;233;p39" descr="n14 zalo Nguyen Doan Thao Trang"/>
          <p:cNvPicPr preferRelativeResize="0"/>
          <p:nvPr/>
        </p:nvPicPr>
        <p:blipFill rotWithShape="1">
          <a:blip r:embed="rId5">
            <a:alphaModFix/>
          </a:blip>
          <a:srcRect l="9345" t="32304" r="37030" b="25663"/>
          <a:stretch/>
        </p:blipFill>
        <p:spPr>
          <a:xfrm>
            <a:off x="2926604" y="3851725"/>
            <a:ext cx="6338792" cy="2793302"/>
          </a:xfrm>
          <a:prstGeom prst="rect">
            <a:avLst/>
          </a:prstGeom>
          <a:noFill/>
          <a:ln>
            <a:noFill/>
          </a:ln>
        </p:spPr>
      </p:pic>
      <p:sp>
        <p:nvSpPr>
          <p:cNvPr id="234" name="Google Shape;234;p39" descr="n14 zalo Nguyen Doan Thao Trang"/>
          <p:cNvSpPr txBox="1">
            <a:spLocks noGrp="1"/>
          </p:cNvSpPr>
          <p:nvPr>
            <p:ph type="title"/>
          </p:nvPr>
        </p:nvSpPr>
        <p:spPr>
          <a:xfrm>
            <a:off x="1873826" y="62437"/>
            <a:ext cx="8444348" cy="444000"/>
          </a:xfrm>
          <a:prstGeom prst="rect">
            <a:avLst/>
          </a:prstGeom>
          <a:solidFill>
            <a:srgbClr val="FEE8C5"/>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2800" b="1">
                <a:latin typeface="Cambria"/>
                <a:ea typeface="Cambria"/>
                <a:cs typeface="Cambria"/>
                <a:sym typeface="Cambria"/>
              </a:rPr>
              <a:t>ĐỘNG CƠ ĐỐT TRONG</a:t>
            </a:r>
            <a:endParaRPr sz="2800" b="1">
              <a:latin typeface="Cambria"/>
              <a:ea typeface="Cambria"/>
              <a:cs typeface="Cambria"/>
              <a:sym typeface="Cambria"/>
            </a:endParaRPr>
          </a:p>
        </p:txBody>
      </p:sp>
      <p:sp>
        <p:nvSpPr>
          <p:cNvPr id="235" name="Google Shape;235;p39" descr="n14 zalo Nguyen Doan Thao Trang"/>
          <p:cNvSpPr txBox="1"/>
          <p:nvPr/>
        </p:nvSpPr>
        <p:spPr>
          <a:xfrm>
            <a:off x="9622301" y="4734906"/>
            <a:ext cx="1913207" cy="1026940"/>
          </a:xfrm>
          <a:prstGeom prst="rect">
            <a:avLst/>
          </a:prstGeom>
          <a:solidFill>
            <a:srgbClr val="FEE8C5"/>
          </a:solid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chemeClr val="dk1"/>
              </a:buClr>
              <a:buSzPct val="100000"/>
              <a:buFont typeface="Cambria"/>
              <a:buNone/>
            </a:pPr>
            <a:r>
              <a:rPr lang="en-US" sz="2800" b="1" i="0" u="none" strike="noStrike" cap="none">
                <a:solidFill>
                  <a:schemeClr val="dk1"/>
                </a:solidFill>
                <a:latin typeface="Cambria"/>
                <a:ea typeface="Cambria"/>
                <a:cs typeface="Cambria"/>
                <a:sym typeface="Cambria"/>
              </a:rPr>
              <a:t>ĐỘNG CƠ </a:t>
            </a:r>
            <a:endParaRPr/>
          </a:p>
          <a:p>
            <a:pPr marL="0" marR="0" lvl="0" indent="0" algn="ctr" rtl="0">
              <a:lnSpc>
                <a:spcPct val="100000"/>
              </a:lnSpc>
              <a:spcBef>
                <a:spcPts val="0"/>
              </a:spcBef>
              <a:spcAft>
                <a:spcPts val="0"/>
              </a:spcAft>
              <a:buClr>
                <a:schemeClr val="dk1"/>
              </a:buClr>
              <a:buSzPct val="100000"/>
              <a:buFont typeface="Cambria"/>
              <a:buNone/>
            </a:pPr>
            <a:r>
              <a:rPr lang="en-US" sz="2800" b="1" i="0" u="none" strike="noStrike" cap="none">
                <a:solidFill>
                  <a:schemeClr val="dk1"/>
                </a:solidFill>
                <a:latin typeface="Cambria"/>
                <a:ea typeface="Cambria"/>
                <a:cs typeface="Cambria"/>
                <a:sym typeface="Cambria"/>
              </a:rPr>
              <a:t>ĐIỆN</a:t>
            </a:r>
            <a:endParaRPr sz="2800" b="1" i="0" u="none" strike="noStrike" cap="none">
              <a:solidFill>
                <a:schemeClr val="dk1"/>
              </a:solidFill>
              <a:latin typeface="Cambria"/>
              <a:ea typeface="Cambria"/>
              <a:cs typeface="Cambria"/>
              <a:sym typeface="Cambria"/>
            </a:endParaRPr>
          </a:p>
        </p:txBody>
      </p:sp>
      <p:pic>
        <p:nvPicPr>
          <p:cNvPr id="236" name="Google Shape;236;p39" descr="n14 zalo Nguyen Doan Thao Trang"/>
          <p:cNvPicPr preferRelativeResize="0"/>
          <p:nvPr/>
        </p:nvPicPr>
        <p:blipFill rotWithShape="1">
          <a:blip r:embed="rId6">
            <a:alphaModFix/>
          </a:blip>
          <a:srcRect/>
          <a:stretch/>
        </p:blipFill>
        <p:spPr>
          <a:xfrm rot="2688179">
            <a:off x="931347" y="3925746"/>
            <a:ext cx="1884956" cy="1152579"/>
          </a:xfrm>
          <a:prstGeom prst="rect">
            <a:avLst/>
          </a:prstGeom>
          <a:noFill/>
          <a:ln>
            <a:noFill/>
          </a:ln>
        </p:spPr>
      </p:pic>
      <p:pic>
        <p:nvPicPr>
          <p:cNvPr id="237" name="Google Shape;237;p39" descr="n14 zalo Nguyen Doan Thao Trang">
            <a:hlinkClick r:id="rId7" action="ppaction://hlinksldjump"/>
          </p:cNvPr>
          <p:cNvPicPr preferRelativeResize="0"/>
          <p:nvPr/>
        </p:nvPicPr>
        <p:blipFill rotWithShape="1">
          <a:blip r:embed="rId8">
            <a:alphaModFix/>
          </a:blip>
          <a:srcRect/>
          <a:stretch/>
        </p:blipFill>
        <p:spPr>
          <a:xfrm>
            <a:off x="11153250" y="0"/>
            <a:ext cx="1038750" cy="103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 calcmode="lin" valueType="num">
                                      <p:cBhvr additive="base">
                                        <p:cTn id="11" dur="500"/>
                                        <p:tgtEl>
                                          <p:spTgt spid="233"/>
                                        </p:tgtEl>
                                        <p:attrNameLst>
                                          <p:attrName>ppt_w</p:attrName>
                                        </p:attrNameLst>
                                      </p:cBhvr>
                                      <p:tavLst>
                                        <p:tav tm="0">
                                          <p:val>
                                            <p:strVal val="0"/>
                                          </p:val>
                                        </p:tav>
                                        <p:tav tm="100000">
                                          <p:val>
                                            <p:strVal val="#ppt_w"/>
                                          </p:val>
                                        </p:tav>
                                      </p:tavLst>
                                    </p:anim>
                                    <p:anim calcmode="lin" valueType="num">
                                      <p:cBhvr additive="base">
                                        <p:cTn id="12" dur="500"/>
                                        <p:tgtEl>
                                          <p:spTgt spid="23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p:tgtEl>
                                          <p:spTgt spid="235"/>
                                        </p:tgtEl>
                                        <p:attrNameLst>
                                          <p:attrName>ppt_w</p:attrName>
                                        </p:attrNameLst>
                                      </p:cBhvr>
                                      <p:tavLst>
                                        <p:tav tm="0">
                                          <p:val>
                                            <p:strVal val="0"/>
                                          </p:val>
                                        </p:tav>
                                        <p:tav tm="100000">
                                          <p:val>
                                            <p:strVal val="#ppt_w"/>
                                          </p:val>
                                        </p:tav>
                                      </p:tavLst>
                                    </p:anim>
                                    <p:anim calcmode="lin" valueType="num">
                                      <p:cBhvr additive="base">
                                        <p:cTn id="16" dur="500"/>
                                        <p:tgtEl>
                                          <p:spTgt spid="2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64"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733" name="Google Shape;733;p64" descr="n14 zalo Nguyen Doan Thao Trang"/>
          <p:cNvSpPr/>
          <p:nvPr/>
        </p:nvSpPr>
        <p:spPr>
          <a:xfrm>
            <a:off x="4375053" y="540096"/>
            <a:ext cx="7695027" cy="168745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3</a:t>
            </a:r>
            <a:endParaRPr sz="2800" b="0" i="0" u="none" strike="noStrike" cap="none">
              <a:solidFill>
                <a:srgbClr val="00330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rgbClr val="000000"/>
                </a:solidFill>
                <a:latin typeface="Cambria"/>
                <a:ea typeface="Cambria"/>
                <a:cs typeface="Cambria"/>
                <a:sym typeface="Cambria"/>
              </a:rPr>
              <a:t>Câu 4: </a:t>
            </a:r>
            <a:r>
              <a:rPr lang="en-US" sz="2800">
                <a:solidFill>
                  <a:srgbClr val="000000"/>
                </a:solidFill>
                <a:latin typeface="Cambria"/>
                <a:ea typeface="Cambria"/>
                <a:cs typeface="Cambria"/>
                <a:sym typeface="Cambria"/>
              </a:rPr>
              <a:t>Hãy nhận xét về mối liên hệ về pha giữa hai dao động sau? Giải thích?</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id="734" name="Google Shape;734;p64" descr="n14 zalo Nguyen Doan Thao Trang"/>
          <p:cNvPicPr preferRelativeResize="0"/>
          <p:nvPr/>
        </p:nvPicPr>
        <p:blipFill rotWithShape="1">
          <a:blip r:embed="rId4">
            <a:alphaModFix/>
          </a:blip>
          <a:srcRect l="2538" t="6548"/>
          <a:stretch/>
        </p:blipFill>
        <p:spPr>
          <a:xfrm>
            <a:off x="212753" y="3312154"/>
            <a:ext cx="4033734" cy="2050266"/>
          </a:xfrm>
          <a:prstGeom prst="rect">
            <a:avLst/>
          </a:prstGeom>
          <a:noFill/>
          <a:ln>
            <a:noFill/>
          </a:ln>
        </p:spPr>
      </p:pic>
      <p:sp>
        <p:nvSpPr>
          <p:cNvPr id="735" name="Google Shape;735;p64" descr="n14 zalo Nguyen Doan Thao Trang"/>
          <p:cNvSpPr txBox="1"/>
          <p:nvPr/>
        </p:nvSpPr>
        <p:spPr>
          <a:xfrm>
            <a:off x="4375052" y="2137428"/>
            <a:ext cx="7695027" cy="44935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i="1">
                <a:solidFill>
                  <a:srgbClr val="0070C0"/>
                </a:solidFill>
                <a:latin typeface="Times New Roman"/>
                <a:ea typeface="Times New Roman"/>
                <a:cs typeface="Times New Roman"/>
                <a:sym typeface="Times New Roman"/>
              </a:rPr>
              <a:t>Nhận thấy: </a:t>
            </a:r>
            <a:endParaRPr sz="2600">
              <a:solidFill>
                <a:srgbClr val="0070C0"/>
              </a:solidFill>
              <a:latin typeface="Times New Roman"/>
              <a:ea typeface="Times New Roman"/>
              <a:cs typeface="Times New Roman"/>
              <a:sym typeface="Times New Roman"/>
            </a:endParaRPr>
          </a:p>
          <a:p>
            <a:pPr marL="338138" marR="0" lvl="0" indent="-338138" algn="just" rtl="0">
              <a:spcBef>
                <a:spcPts val="0"/>
              </a:spcBef>
              <a:spcAft>
                <a:spcPts val="0"/>
              </a:spcAft>
              <a:buNone/>
            </a:pPr>
            <a:r>
              <a:rPr lang="en-US" sz="2600" b="1" i="1">
                <a:solidFill>
                  <a:srgbClr val="0070C0"/>
                </a:solidFill>
                <a:latin typeface="Times New Roman"/>
                <a:ea typeface="Times New Roman"/>
                <a:cs typeface="Times New Roman"/>
                <a:sym typeface="Times New Roman"/>
              </a:rPr>
              <a:t>+ </a:t>
            </a:r>
            <a:r>
              <a:rPr lang="en-US" sz="2600" i="1">
                <a:solidFill>
                  <a:srgbClr val="0070C0"/>
                </a:solidFill>
                <a:latin typeface="Times New Roman"/>
                <a:ea typeface="Times New Roman"/>
                <a:cs typeface="Times New Roman"/>
                <a:sym typeface="Times New Roman"/>
              </a:rPr>
              <a:t>Hai dao động điều hòa trên cùng chu kì nhưng khác biên độ.</a:t>
            </a:r>
            <a:endParaRPr sz="2600">
              <a:solidFill>
                <a:srgbClr val="0070C0"/>
              </a:solidFill>
              <a:latin typeface="Times New Roman"/>
              <a:ea typeface="Times New Roman"/>
              <a:cs typeface="Times New Roman"/>
              <a:sym typeface="Times New Roman"/>
            </a:endParaRPr>
          </a:p>
          <a:p>
            <a:pPr marL="338138" marR="0" lvl="0" indent="-338138" algn="just" rtl="0">
              <a:spcBef>
                <a:spcPts val="0"/>
              </a:spcBef>
              <a:spcAft>
                <a:spcPts val="0"/>
              </a:spcAft>
              <a:buNone/>
            </a:pPr>
            <a:r>
              <a:rPr lang="en-US" sz="2600" i="1">
                <a:solidFill>
                  <a:srgbClr val="0070C0"/>
                </a:solidFill>
                <a:latin typeface="Times New Roman"/>
                <a:ea typeface="Times New Roman"/>
                <a:cs typeface="Times New Roman"/>
                <a:sym typeface="Times New Roman"/>
              </a:rPr>
              <a:t>+ Tại mỗi thời điểm hai vật dao động điều hòa có trạng thái giống nhau: </a:t>
            </a:r>
            <a:endParaRPr/>
          </a:p>
          <a:p>
            <a:pPr marL="338138" marR="0" lvl="0" indent="-338138" algn="just" rtl="0">
              <a:spcBef>
                <a:spcPts val="0"/>
              </a:spcBef>
              <a:spcAft>
                <a:spcPts val="0"/>
              </a:spcAft>
              <a:buNone/>
            </a:pPr>
            <a:r>
              <a:rPr lang="en-US" sz="2600" i="1">
                <a:solidFill>
                  <a:srgbClr val="243763"/>
                </a:solidFill>
                <a:latin typeface="Times New Roman"/>
                <a:ea typeface="Times New Roman"/>
                <a:cs typeface="Times New Roman"/>
                <a:sym typeface="Times New Roman"/>
              </a:rPr>
              <a:t>	∙ Tại thời điểm t</a:t>
            </a:r>
            <a:r>
              <a:rPr lang="en-US" sz="2600" i="1" baseline="-25000">
                <a:solidFill>
                  <a:srgbClr val="243763"/>
                </a:solidFill>
                <a:latin typeface="Times New Roman"/>
                <a:ea typeface="Times New Roman"/>
                <a:cs typeface="Times New Roman"/>
                <a:sym typeface="Times New Roman"/>
              </a:rPr>
              <a:t>1</a:t>
            </a:r>
            <a:r>
              <a:rPr lang="en-US" sz="2600" i="1">
                <a:solidFill>
                  <a:srgbClr val="243763"/>
                </a:solidFill>
                <a:latin typeface="Times New Roman"/>
                <a:ea typeface="Times New Roman"/>
                <a:cs typeface="Times New Roman"/>
                <a:sym typeface="Times New Roman"/>
              </a:rPr>
              <a:t> hai vật đều đang ở vị trí cân bằng 	và di chuyển theo chiều dương của trục tọa độ.</a:t>
            </a:r>
            <a:endParaRPr/>
          </a:p>
          <a:p>
            <a:pPr marL="338138" marR="0" lvl="0" indent="-338138" algn="just" rtl="0">
              <a:spcBef>
                <a:spcPts val="0"/>
              </a:spcBef>
              <a:spcAft>
                <a:spcPts val="0"/>
              </a:spcAft>
              <a:buNone/>
            </a:pPr>
            <a:r>
              <a:rPr lang="en-US" sz="2600" i="1">
                <a:solidFill>
                  <a:srgbClr val="243763"/>
                </a:solidFill>
                <a:latin typeface="Times New Roman"/>
                <a:ea typeface="Times New Roman"/>
                <a:cs typeface="Times New Roman"/>
                <a:sym typeface="Times New Roman"/>
              </a:rPr>
              <a:t>	 ∙ Tại thời điểm t</a:t>
            </a:r>
            <a:r>
              <a:rPr lang="en-US" sz="2600" i="1" baseline="-25000">
                <a:solidFill>
                  <a:srgbClr val="243763"/>
                </a:solidFill>
                <a:latin typeface="Times New Roman"/>
                <a:ea typeface="Times New Roman"/>
                <a:cs typeface="Times New Roman"/>
                <a:sym typeface="Times New Roman"/>
              </a:rPr>
              <a:t>2</a:t>
            </a:r>
            <a:r>
              <a:rPr lang="en-US" sz="2600" i="1">
                <a:solidFill>
                  <a:srgbClr val="243763"/>
                </a:solidFill>
                <a:latin typeface="Times New Roman"/>
                <a:ea typeface="Times New Roman"/>
                <a:cs typeface="Times New Roman"/>
                <a:sym typeface="Times New Roman"/>
              </a:rPr>
              <a:t> hai vật đều đang ở li độ cực đại x 	= +A. </a:t>
            </a:r>
            <a:endParaRPr/>
          </a:p>
          <a:p>
            <a:pPr marL="338138" marR="0" lvl="0" indent="-338138" algn="just" rtl="0">
              <a:spcBef>
                <a:spcPts val="0"/>
              </a:spcBef>
              <a:spcAft>
                <a:spcPts val="0"/>
              </a:spcAft>
              <a:buNone/>
            </a:pPr>
            <a:r>
              <a:rPr lang="en-US" sz="2600" b="1" i="1">
                <a:solidFill>
                  <a:srgbClr val="FF675A"/>
                </a:solidFill>
                <a:latin typeface="Times New Roman"/>
                <a:ea typeface="Times New Roman"/>
                <a:cs typeface="Times New Roman"/>
                <a:sym typeface="Times New Roman"/>
              </a:rPr>
              <a:t>⮚ Hai dao động cùng pha</a:t>
            </a:r>
            <a:r>
              <a:rPr lang="en-US" sz="2600" i="1">
                <a:solidFill>
                  <a:srgbClr val="FF675A"/>
                </a:solidFill>
                <a:latin typeface="Times New Roman"/>
                <a:ea typeface="Times New Roman"/>
                <a:cs typeface="Times New Roman"/>
                <a:sym typeface="Times New Roman"/>
              </a:rPr>
              <a:t>. Li độ của chúng luôn cùng dấu nhau.</a:t>
            </a:r>
            <a:endParaRPr sz="2600">
              <a:solidFill>
                <a:srgbClr val="FF675A"/>
              </a:solidFill>
              <a:latin typeface="Times New Roman"/>
              <a:ea typeface="Times New Roman"/>
              <a:cs typeface="Times New Roman"/>
              <a:sym typeface="Times New Roman"/>
            </a:endParaRPr>
          </a:p>
        </p:txBody>
      </p:sp>
      <p:sp>
        <p:nvSpPr>
          <p:cNvPr id="736" name="Google Shape;736;p64" descr="n14 zalo Nguyen Doan Thao Trang"/>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37" name="Google Shape;737;p64" descr="n14 zalo Nguyen Doan Thao Trang"/>
          <p:cNvPicPr preferRelativeResize="0"/>
          <p:nvPr/>
        </p:nvPicPr>
        <p:blipFill rotWithShape="1">
          <a:blip r:embed="rId5">
            <a:alphaModFix/>
          </a:blip>
          <a:srcRect/>
          <a:stretch/>
        </p:blipFill>
        <p:spPr>
          <a:xfrm>
            <a:off x="1918093" y="1142939"/>
            <a:ext cx="654648" cy="1084607"/>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fade">
                                      <p:cBhvr>
                                        <p:cTn id="7" dur="500"/>
                                        <p:tgtEl>
                                          <p:spTgt spid="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5">
                                            <p:txEl>
                                              <p:pRg st="1" end="1"/>
                                            </p:txEl>
                                          </p:spTgt>
                                        </p:tgtEl>
                                        <p:attrNameLst>
                                          <p:attrName>style.visibility</p:attrName>
                                        </p:attrNameLst>
                                      </p:cBhvr>
                                      <p:to>
                                        <p:strVal val="visible"/>
                                      </p:to>
                                    </p:set>
                                    <p:animEffect transition="in" filter="fade">
                                      <p:cBhvr>
                                        <p:cTn id="12" dur="500"/>
                                        <p:tgtEl>
                                          <p:spTgt spid="7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5">
                                            <p:txEl>
                                              <p:pRg st="2" end="2"/>
                                            </p:txEl>
                                          </p:spTgt>
                                        </p:tgtEl>
                                        <p:attrNameLst>
                                          <p:attrName>style.visibility</p:attrName>
                                        </p:attrNameLst>
                                      </p:cBhvr>
                                      <p:to>
                                        <p:strVal val="visible"/>
                                      </p:to>
                                    </p:set>
                                    <p:animEffect transition="in" filter="fade">
                                      <p:cBhvr>
                                        <p:cTn id="17" dur="500"/>
                                        <p:tgtEl>
                                          <p:spTgt spid="7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5">
                                            <p:txEl>
                                              <p:pRg st="3" end="3"/>
                                            </p:txEl>
                                          </p:spTgt>
                                        </p:tgtEl>
                                        <p:attrNameLst>
                                          <p:attrName>style.visibility</p:attrName>
                                        </p:attrNameLst>
                                      </p:cBhvr>
                                      <p:to>
                                        <p:strVal val="visible"/>
                                      </p:to>
                                    </p:set>
                                    <p:animEffect transition="in" filter="fade">
                                      <p:cBhvr>
                                        <p:cTn id="22" dur="500"/>
                                        <p:tgtEl>
                                          <p:spTgt spid="7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5">
                                            <p:txEl>
                                              <p:pRg st="4" end="4"/>
                                            </p:txEl>
                                          </p:spTgt>
                                        </p:tgtEl>
                                        <p:attrNameLst>
                                          <p:attrName>style.visibility</p:attrName>
                                        </p:attrNameLst>
                                      </p:cBhvr>
                                      <p:to>
                                        <p:strVal val="visible"/>
                                      </p:to>
                                    </p:set>
                                    <p:animEffect transition="in" filter="fade">
                                      <p:cBhvr>
                                        <p:cTn id="27" dur="500"/>
                                        <p:tgtEl>
                                          <p:spTgt spid="7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5">
                                            <p:txEl>
                                              <p:pRg st="5" end="5"/>
                                            </p:txEl>
                                          </p:spTgt>
                                        </p:tgtEl>
                                        <p:attrNameLst>
                                          <p:attrName>style.visibility</p:attrName>
                                        </p:attrNameLst>
                                      </p:cBhvr>
                                      <p:to>
                                        <p:strVal val="visible"/>
                                      </p:to>
                                    </p:set>
                                    <p:animEffect transition="in" filter="fade">
                                      <p:cBhvr>
                                        <p:cTn id="32" dur="500"/>
                                        <p:tgtEl>
                                          <p:spTgt spid="7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65" descr="n14 zalo Nguyen Doan Thao Trang"/>
          <p:cNvPicPr preferRelativeResize="0"/>
          <p:nvPr/>
        </p:nvPicPr>
        <p:blipFill rotWithShape="1">
          <a:blip r:embed="rId3">
            <a:alphaModFix/>
          </a:blip>
          <a:srcRect l="2557" t="5348" r="2491" b="4295"/>
          <a:stretch/>
        </p:blipFill>
        <p:spPr>
          <a:xfrm>
            <a:off x="4246487" y="40633"/>
            <a:ext cx="7945513" cy="6804870"/>
          </a:xfrm>
          <a:prstGeom prst="rect">
            <a:avLst/>
          </a:prstGeom>
          <a:noFill/>
          <a:ln>
            <a:noFill/>
          </a:ln>
        </p:spPr>
      </p:pic>
      <p:sp>
        <p:nvSpPr>
          <p:cNvPr id="743" name="Google Shape;743;p65" descr="n14 zalo Nguyen Doan Thao Trang"/>
          <p:cNvSpPr/>
          <p:nvPr/>
        </p:nvSpPr>
        <p:spPr>
          <a:xfrm>
            <a:off x="4360985" y="586712"/>
            <a:ext cx="7709095" cy="26784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3</a:t>
            </a:r>
            <a:endParaRPr sz="2800" b="0" i="0" u="none" strike="noStrike" cap="none">
              <a:solidFill>
                <a:srgbClr val="003300"/>
              </a:solidFill>
              <a:latin typeface="Cambria"/>
              <a:ea typeface="Cambria"/>
              <a:cs typeface="Cambria"/>
              <a:sym typeface="Cambria"/>
            </a:endParaRPr>
          </a:p>
          <a:p>
            <a:pPr marL="0" marR="0" lvl="0" indent="0" algn="just" rtl="0">
              <a:lnSpc>
                <a:spcPct val="115000"/>
              </a:lnSpc>
              <a:spcBef>
                <a:spcPts val="0"/>
              </a:spcBef>
              <a:spcAft>
                <a:spcPts val="0"/>
              </a:spcAft>
              <a:buNone/>
            </a:pPr>
            <a:r>
              <a:rPr lang="en-US" sz="2800" b="1">
                <a:solidFill>
                  <a:schemeClr val="dk1"/>
                </a:solidFill>
                <a:latin typeface="Cambria"/>
                <a:ea typeface="Cambria"/>
                <a:cs typeface="Cambria"/>
                <a:sym typeface="Cambria"/>
              </a:rPr>
              <a:t>Câu 5:</a:t>
            </a:r>
            <a:r>
              <a:rPr lang="en-US" sz="2800">
                <a:solidFill>
                  <a:schemeClr val="dk1"/>
                </a:solidFill>
                <a:latin typeface="Cambria"/>
                <a:ea typeface="Cambria"/>
                <a:cs typeface="Cambria"/>
                <a:sym typeface="Cambria"/>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id="744" name="Google Shape;744;p65" descr="n14 zalo Nguyen Doan Thao Trang"/>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45" name="Google Shape;745;p65" descr="n14 zalo Nguyen Doan Thao Trang"/>
          <p:cNvPicPr preferRelativeResize="0"/>
          <p:nvPr/>
        </p:nvPicPr>
        <p:blipFill rotWithShape="1">
          <a:blip r:embed="rId4">
            <a:alphaModFix/>
          </a:blip>
          <a:srcRect/>
          <a:stretch/>
        </p:blipFill>
        <p:spPr>
          <a:xfrm>
            <a:off x="1850431" y="249087"/>
            <a:ext cx="654648" cy="1084607"/>
          </a:xfrm>
          <a:prstGeom prst="rect">
            <a:avLst/>
          </a:prstGeom>
          <a:noFill/>
          <a:ln>
            <a:noFill/>
          </a:ln>
        </p:spPr>
      </p:pic>
      <p:pic>
        <p:nvPicPr>
          <p:cNvPr id="746" name="Google Shape;746;p65" descr="n14 zalo Nguyen Doan Thao Trang"/>
          <p:cNvPicPr preferRelativeResize="0"/>
          <p:nvPr/>
        </p:nvPicPr>
        <p:blipFill rotWithShape="1">
          <a:blip r:embed="rId5">
            <a:alphaModFix/>
          </a:blip>
          <a:srcRect/>
          <a:stretch/>
        </p:blipFill>
        <p:spPr>
          <a:xfrm>
            <a:off x="4556515" y="3428998"/>
            <a:ext cx="4442590" cy="2842290"/>
          </a:xfrm>
          <a:prstGeom prst="rect">
            <a:avLst/>
          </a:prstGeom>
          <a:noFill/>
          <a:ln>
            <a:noFill/>
          </a:ln>
        </p:spPr>
      </p:pic>
      <p:pic>
        <p:nvPicPr>
          <p:cNvPr id="747" name="Google Shape;747;p65" descr="n14 zalo Nguyen Doan Thao Trang"/>
          <p:cNvPicPr preferRelativeResize="0"/>
          <p:nvPr/>
        </p:nvPicPr>
        <p:blipFill rotWithShape="1">
          <a:blip r:embed="rId6">
            <a:alphaModFix/>
          </a:blip>
          <a:srcRect/>
          <a:stretch/>
        </p:blipFill>
        <p:spPr>
          <a:xfrm>
            <a:off x="8999104" y="3429002"/>
            <a:ext cx="3070976" cy="3112476"/>
          </a:xfrm>
          <a:prstGeom prst="rect">
            <a:avLst/>
          </a:prstGeom>
          <a:noFill/>
          <a:ln>
            <a:noFill/>
          </a:ln>
        </p:spPr>
      </p:pic>
      <p:sp>
        <p:nvSpPr>
          <p:cNvPr id="748" name="Google Shape;748;p65" descr="n14 zalo Nguyen Doan Thao Trang"/>
          <p:cNvSpPr txBox="1"/>
          <p:nvPr/>
        </p:nvSpPr>
        <p:spPr>
          <a:xfrm>
            <a:off x="240968" y="2509364"/>
            <a:ext cx="3998097" cy="3860672"/>
          </a:xfrm>
          <a:prstGeom prst="rect">
            <a:avLst/>
          </a:prstGeom>
          <a:blipFill rotWithShape="1">
            <a:blip r:embed="rId7">
              <a:alphaModFix/>
            </a:blip>
            <a:stretch>
              <a:fillRect l="-2282" t="-629" r="-2282"/>
            </a:stretch>
          </a:blipFill>
          <a:ln w="9525" cap="flat" cmpd="sng">
            <a:solidFill>
              <a:srgbClr val="FF675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fade">
                                      <p:cBhvr>
                                        <p:cTn id="7" dur="500"/>
                                        <p:tgtEl>
                                          <p:spTgt spid="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8">
                                            <p:txEl>
                                              <p:pRg st="0" end="0"/>
                                            </p:txEl>
                                          </p:spTgt>
                                        </p:tgtEl>
                                        <p:attrNameLst>
                                          <p:attrName>style.visibility</p:attrName>
                                        </p:attrNameLst>
                                      </p:cBhvr>
                                      <p:to>
                                        <p:strVal val="visible"/>
                                      </p:to>
                                    </p:set>
                                    <p:animEffect transition="in" filter="fade">
                                      <p:cBhvr>
                                        <p:cTn id="12" dur="500"/>
                                        <p:tgtEl>
                                          <p:spTgt spid="7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6" descr="n14 zalo Nguyen Doan Thao Trang"/>
          <p:cNvSpPr/>
          <p:nvPr/>
        </p:nvSpPr>
        <p:spPr>
          <a:xfrm>
            <a:off x="793094" y="2656831"/>
            <a:ext cx="10826819" cy="1815882"/>
          </a:xfrm>
          <a:prstGeom prst="rect">
            <a:avLst/>
          </a:prstGeom>
          <a:blipFill rotWithShape="1">
            <a:blip r:embed="rId3">
              <a:alphaModFix/>
            </a:blip>
            <a:stretch>
              <a:fillRect l="-1125" t="-3690" b="-8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grpSp>
        <p:nvGrpSpPr>
          <p:cNvPr id="754" name="Google Shape;754;p66" descr="n14 zalo Nguyen Doan Thao Trang"/>
          <p:cNvGrpSpPr/>
          <p:nvPr/>
        </p:nvGrpSpPr>
        <p:grpSpPr>
          <a:xfrm>
            <a:off x="793094" y="4726801"/>
            <a:ext cx="5263200" cy="1691745"/>
            <a:chOff x="793094" y="4726801"/>
            <a:chExt cx="5263200" cy="1691745"/>
          </a:xfrm>
        </p:grpSpPr>
        <p:pic>
          <p:nvPicPr>
            <p:cNvPr id="755" name="Google Shape;755;p66"/>
            <p:cNvPicPr preferRelativeResize="0"/>
            <p:nvPr/>
          </p:nvPicPr>
          <p:blipFill rotWithShape="1">
            <a:blip r:embed="rId4">
              <a:alphaModFix/>
            </a:blip>
            <a:srcRect/>
            <a:stretch/>
          </p:blipFill>
          <p:spPr>
            <a:xfrm>
              <a:off x="2438400" y="4726801"/>
              <a:ext cx="3617894" cy="1691745"/>
            </a:xfrm>
            <a:prstGeom prst="rect">
              <a:avLst/>
            </a:prstGeom>
            <a:noFill/>
            <a:ln>
              <a:noFill/>
            </a:ln>
          </p:spPr>
        </p:pic>
        <p:sp>
          <p:nvSpPr>
            <p:cNvPr id="756" name="Google Shape;756;p66"/>
            <p:cNvSpPr txBox="1"/>
            <p:nvPr/>
          </p:nvSpPr>
          <p:spPr>
            <a:xfrm>
              <a:off x="793094" y="5030863"/>
              <a:ext cx="1563119" cy="1330301"/>
            </a:xfrm>
            <a:prstGeom prst="rect">
              <a:avLst/>
            </a:prstGeom>
            <a:solidFill>
              <a:srgbClr val="5BCC97"/>
            </a:solid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400" b="1" i="1">
                  <a:solidFill>
                    <a:schemeClr val="lt1"/>
                  </a:solidFill>
                  <a:latin typeface="Cambria"/>
                  <a:ea typeface="Cambria"/>
                  <a:cs typeface="Cambria"/>
                  <a:sym typeface="Cambria"/>
                </a:rPr>
                <a:t>a. Hai dao động đồng pha</a:t>
              </a:r>
              <a:endParaRPr/>
            </a:p>
          </p:txBody>
        </p:sp>
      </p:grpSp>
      <p:sp>
        <p:nvSpPr>
          <p:cNvPr id="757" name="Google Shape;757;p66" descr="n14 zalo Nguyen Doan Thao Trang"/>
          <p:cNvSpPr txBox="1"/>
          <p:nvPr/>
        </p:nvSpPr>
        <p:spPr>
          <a:xfrm>
            <a:off x="793095" y="187778"/>
            <a:ext cx="8618191" cy="523220"/>
          </a:xfrm>
          <a:prstGeom prst="rect">
            <a:avLst/>
          </a:prstGeom>
          <a:solidFill>
            <a:srgbClr val="FFC4A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1919"/>
              </a:buClr>
              <a:buSzPts val="2800"/>
              <a:buFont typeface="Cambria"/>
              <a:buNone/>
            </a:pPr>
            <a:r>
              <a:rPr lang="en-US" sz="2800" b="1" i="0" u="none" strike="noStrike" cap="none">
                <a:solidFill>
                  <a:srgbClr val="191919"/>
                </a:solidFill>
                <a:latin typeface="Cambria"/>
                <a:ea typeface="Cambria"/>
                <a:cs typeface="Cambria"/>
                <a:sym typeface="Cambria"/>
              </a:rPr>
              <a:t>2. ĐỘ LỆCH PHA GIỮA HAI DAO ĐỘNG CÙNG CHU KÌ</a:t>
            </a:r>
            <a:endParaRPr/>
          </a:p>
        </p:txBody>
      </p:sp>
      <p:sp>
        <p:nvSpPr>
          <p:cNvPr id="758" name="Google Shape;758;p66" descr="n14 zalo Nguyen Doan Thao Trang"/>
          <p:cNvSpPr txBox="1"/>
          <p:nvPr/>
        </p:nvSpPr>
        <p:spPr>
          <a:xfrm>
            <a:off x="793095" y="729289"/>
            <a:ext cx="10826819" cy="1760738"/>
          </a:xfrm>
          <a:prstGeom prst="rect">
            <a:avLst/>
          </a:prstGeom>
          <a:blipFill rotWithShape="1">
            <a:blip r:embed="rId5">
              <a:alphaModFix/>
            </a:blip>
            <a:stretch>
              <a:fillRect l="-1181" t="-4166" r="-1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759" name="Google Shape;759;p66" descr="n14 zalo Nguyen Doan Thao Trang"/>
          <p:cNvSpPr/>
          <p:nvPr/>
        </p:nvSpPr>
        <p:spPr>
          <a:xfrm>
            <a:off x="5176911" y="1609658"/>
            <a:ext cx="2124221" cy="880369"/>
          </a:xfrm>
          <a:prstGeom prst="roundRect">
            <a:avLst>
              <a:gd name="adj" fmla="val 16667"/>
            </a:avLst>
          </a:prstGeom>
          <a:noFill/>
          <a:ln w="28575" cap="flat" cmpd="sng">
            <a:solidFill>
              <a:srgbClr val="FF67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60" name="Google Shape;760;p66" descr="n14 zalo Nguyen Doan Thao Trang"/>
          <p:cNvGrpSpPr/>
          <p:nvPr/>
        </p:nvGrpSpPr>
        <p:grpSpPr>
          <a:xfrm>
            <a:off x="6135709" y="4777431"/>
            <a:ext cx="5484204" cy="1692026"/>
            <a:chOff x="6135709" y="4777431"/>
            <a:chExt cx="5484204" cy="1692026"/>
          </a:xfrm>
        </p:grpSpPr>
        <p:pic>
          <p:nvPicPr>
            <p:cNvPr id="761" name="Google Shape;761;p66"/>
            <p:cNvPicPr preferRelativeResize="0"/>
            <p:nvPr/>
          </p:nvPicPr>
          <p:blipFill rotWithShape="1">
            <a:blip r:embed="rId6">
              <a:alphaModFix/>
            </a:blip>
            <a:srcRect/>
            <a:stretch/>
          </p:blipFill>
          <p:spPr>
            <a:xfrm>
              <a:off x="6135709" y="4777431"/>
              <a:ext cx="3617892" cy="1692026"/>
            </a:xfrm>
            <a:prstGeom prst="rect">
              <a:avLst/>
            </a:prstGeom>
            <a:noFill/>
            <a:ln>
              <a:noFill/>
            </a:ln>
          </p:spPr>
        </p:pic>
        <p:sp>
          <p:nvSpPr>
            <p:cNvPr id="762" name="Google Shape;762;p66"/>
            <p:cNvSpPr txBox="1"/>
            <p:nvPr/>
          </p:nvSpPr>
          <p:spPr>
            <a:xfrm>
              <a:off x="9882553" y="5030862"/>
              <a:ext cx="1737360" cy="1330301"/>
            </a:xfrm>
            <a:prstGeom prst="rect">
              <a:avLst/>
            </a:prstGeom>
            <a:solidFill>
              <a:srgbClr val="5BCC97"/>
            </a:solid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400" b="1" i="1">
                  <a:solidFill>
                    <a:schemeClr val="lt1"/>
                  </a:solidFill>
                  <a:latin typeface="Cambria"/>
                  <a:ea typeface="Cambria"/>
                  <a:cs typeface="Cambria"/>
                  <a:sym typeface="Cambria"/>
                </a:rPr>
                <a:t>b. Hai dao động ngược pha</a:t>
              </a:r>
              <a:endParaRPr sz="2400" b="1">
                <a:solidFill>
                  <a:schemeClr val="lt1"/>
                </a:solidFill>
                <a:latin typeface="Cambria"/>
                <a:ea typeface="Cambria"/>
                <a:cs typeface="Cambria"/>
                <a:sym typeface="Cambria"/>
              </a:endParaRPr>
            </a:p>
          </p:txBody>
        </p:sp>
      </p:gr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3"/>
                                        </p:tgtEl>
                                        <p:attrNameLst>
                                          <p:attrName>style.visibility</p:attrName>
                                        </p:attrNameLst>
                                      </p:cBhvr>
                                      <p:to>
                                        <p:strVal val="visible"/>
                                      </p:to>
                                    </p:set>
                                    <p:animEffect transition="in" filter="fade">
                                      <p:cBhvr>
                                        <p:cTn id="7" dur="500"/>
                                        <p:tgtEl>
                                          <p:spTgt spid="7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4"/>
                                        </p:tgtEl>
                                        <p:attrNameLst>
                                          <p:attrName>style.visibility</p:attrName>
                                        </p:attrNameLst>
                                      </p:cBhvr>
                                      <p:to>
                                        <p:strVal val="visible"/>
                                      </p:to>
                                    </p:set>
                                    <p:animEffect transition="in" filter="fade">
                                      <p:cBhvr>
                                        <p:cTn id="12" dur="500"/>
                                        <p:tgtEl>
                                          <p:spTgt spid="7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0"/>
                                        </p:tgtEl>
                                        <p:attrNameLst>
                                          <p:attrName>style.visibility</p:attrName>
                                        </p:attrNameLst>
                                      </p:cBhvr>
                                      <p:to>
                                        <p:strVal val="visible"/>
                                      </p:to>
                                    </p:set>
                                    <p:animEffect transition="in" filter="fade">
                                      <p:cBhvr>
                                        <p:cTn id="17" dur="500"/>
                                        <p:tgtEl>
                                          <p:spTgt spid="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67"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768" name="Google Shape;768;p67" descr="n14 zalo Nguyen Doan Thao Trang"/>
          <p:cNvSpPr/>
          <p:nvPr/>
        </p:nvSpPr>
        <p:spPr>
          <a:xfrm>
            <a:off x="4375053" y="779251"/>
            <a:ext cx="7695027"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4</a:t>
            </a:r>
            <a:endParaRPr sz="2800" b="0" i="0" u="none" strike="noStrike" cap="none">
              <a:solidFill>
                <a:srgbClr val="003300"/>
              </a:solidFill>
              <a:latin typeface="Cambria"/>
              <a:ea typeface="Cambria"/>
              <a:cs typeface="Cambria"/>
              <a:sym typeface="Cambria"/>
            </a:endParaRPr>
          </a:p>
          <a:p>
            <a:pPr marL="0" marR="0" lvl="0" indent="0" algn="just" rtl="0">
              <a:spcBef>
                <a:spcPts val="0"/>
              </a:spcBef>
              <a:spcAft>
                <a:spcPts val="0"/>
              </a:spcAft>
              <a:buNone/>
            </a:pPr>
            <a:r>
              <a:rPr lang="en-US" sz="2800" b="1">
                <a:solidFill>
                  <a:schemeClr val="dk1"/>
                </a:solidFill>
                <a:latin typeface="Cambria"/>
                <a:ea typeface="Cambria"/>
                <a:cs typeface="Cambria"/>
                <a:sym typeface="Cambria"/>
              </a:rPr>
              <a:t>Câu 1: </a:t>
            </a:r>
            <a:r>
              <a:rPr lang="en-US" sz="2800">
                <a:solidFill>
                  <a:schemeClr val="dk1"/>
                </a:solidFill>
                <a:latin typeface="Cambria"/>
                <a:ea typeface="Cambria"/>
                <a:cs typeface="Cambria"/>
                <a:sym typeface="Cambria"/>
              </a:rPr>
              <a:t>Cho hai dao động cùng phương, có phương trình lần lượt là: x</a:t>
            </a:r>
            <a:r>
              <a:rPr lang="en-US" sz="2800" baseline="-250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10cos(100πt − π) (cm), x</a:t>
            </a:r>
            <a:r>
              <a:rPr lang="en-US" sz="2800" baseline="-250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10cos(100πt + π) (cm). Độ lệch pha của hai dao động có độ lớn là: </a:t>
            </a:r>
            <a:endParaRPr/>
          </a:p>
          <a:p>
            <a:pPr marL="0" marR="0" lvl="0" indent="0" algn="just" rtl="0">
              <a:spcBef>
                <a:spcPts val="0"/>
              </a:spcBef>
              <a:spcAft>
                <a:spcPts val="0"/>
              </a:spcAft>
              <a:buNone/>
            </a:pPr>
            <a:r>
              <a:rPr lang="en-US" sz="2800">
                <a:solidFill>
                  <a:schemeClr val="dk1"/>
                </a:solidFill>
                <a:latin typeface="Cambria"/>
                <a:ea typeface="Cambria"/>
                <a:cs typeface="Cambria"/>
                <a:sym typeface="Cambria"/>
              </a:rPr>
              <a:t>	</a:t>
            </a:r>
            <a:r>
              <a:rPr lang="en-US" sz="2800" b="1">
                <a:solidFill>
                  <a:schemeClr val="dk1"/>
                </a:solidFill>
                <a:latin typeface="Cambria"/>
                <a:ea typeface="Cambria"/>
                <a:cs typeface="Cambria"/>
                <a:sym typeface="Cambria"/>
              </a:rPr>
              <a:t>A. </a:t>
            </a:r>
            <a:r>
              <a:rPr lang="en-US" sz="2800">
                <a:solidFill>
                  <a:schemeClr val="dk1"/>
                </a:solidFill>
                <a:latin typeface="Cambria"/>
                <a:ea typeface="Cambria"/>
                <a:cs typeface="Cambria"/>
                <a:sym typeface="Cambria"/>
              </a:rPr>
              <a:t>0. 	</a:t>
            </a:r>
            <a:r>
              <a:rPr lang="en-US" sz="2800" b="1">
                <a:solidFill>
                  <a:schemeClr val="dk1"/>
                </a:solidFill>
                <a:latin typeface="Cambria"/>
                <a:ea typeface="Cambria"/>
                <a:cs typeface="Cambria"/>
                <a:sym typeface="Cambria"/>
              </a:rPr>
              <a:t>B. </a:t>
            </a:r>
            <a:r>
              <a:rPr lang="en-US" sz="2800">
                <a:solidFill>
                  <a:schemeClr val="dk1"/>
                </a:solidFill>
                <a:latin typeface="Cambria"/>
                <a:ea typeface="Cambria"/>
                <a:cs typeface="Cambria"/>
                <a:sym typeface="Cambria"/>
              </a:rPr>
              <a:t>0,25π. 	</a:t>
            </a:r>
            <a:r>
              <a:rPr lang="en-US" sz="2800" b="1">
                <a:solidFill>
                  <a:schemeClr val="dk1"/>
                </a:solidFill>
                <a:latin typeface="Cambria"/>
                <a:ea typeface="Cambria"/>
                <a:cs typeface="Cambria"/>
                <a:sym typeface="Cambria"/>
              </a:rPr>
              <a:t>C. </a:t>
            </a:r>
            <a:r>
              <a:rPr lang="en-US" sz="2800">
                <a:solidFill>
                  <a:schemeClr val="dk1"/>
                </a:solidFill>
                <a:latin typeface="Cambria"/>
                <a:ea typeface="Cambria"/>
                <a:cs typeface="Cambria"/>
                <a:sym typeface="Cambria"/>
              </a:rPr>
              <a:t>π. 	</a:t>
            </a:r>
            <a:r>
              <a:rPr lang="en-US" sz="2800" b="1">
                <a:solidFill>
                  <a:schemeClr val="dk1"/>
                </a:solidFill>
                <a:latin typeface="Cambria"/>
                <a:ea typeface="Cambria"/>
                <a:cs typeface="Cambria"/>
                <a:sym typeface="Cambria"/>
              </a:rPr>
              <a:t>D. </a:t>
            </a:r>
            <a:r>
              <a:rPr lang="en-US" sz="2800">
                <a:solidFill>
                  <a:schemeClr val="dk1"/>
                </a:solidFill>
                <a:latin typeface="Cambria"/>
                <a:ea typeface="Cambria"/>
                <a:cs typeface="Cambria"/>
                <a:sym typeface="Cambria"/>
              </a:rPr>
              <a:t>2π. </a:t>
            </a:r>
            <a:endParaRPr/>
          </a:p>
        </p:txBody>
      </p:sp>
      <p:sp>
        <p:nvSpPr>
          <p:cNvPr id="769" name="Google Shape;769;p67" descr="n14 zalo Nguyen Doan Thao Trang"/>
          <p:cNvSpPr txBox="1"/>
          <p:nvPr/>
        </p:nvSpPr>
        <p:spPr>
          <a:xfrm>
            <a:off x="212753" y="221243"/>
            <a:ext cx="4033734" cy="523220"/>
          </a:xfrm>
          <a:prstGeom prst="rect">
            <a:avLst/>
          </a:prstGeom>
          <a:solidFill>
            <a:srgbClr val="F4B081">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III. BÀI TẬP LUYỆN TẬP</a:t>
            </a:r>
            <a:endParaRPr/>
          </a:p>
        </p:txBody>
      </p:sp>
      <p:sp>
        <p:nvSpPr>
          <p:cNvPr id="770" name="Google Shape;770;p67" descr="n14 zalo Nguyen Doan Thao Trang"/>
          <p:cNvSpPr txBox="1"/>
          <p:nvPr/>
        </p:nvSpPr>
        <p:spPr>
          <a:xfrm>
            <a:off x="4375053" y="3738260"/>
            <a:ext cx="7695027" cy="12195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600" b="1">
                <a:solidFill>
                  <a:srgbClr val="0070C0"/>
                </a:solidFill>
                <a:latin typeface="Times New Roman"/>
                <a:ea typeface="Times New Roman"/>
                <a:cs typeface="Times New Roman"/>
                <a:sym typeface="Times New Roman"/>
              </a:rPr>
              <a:t>Độ lệch pha của hai dao động: </a:t>
            </a:r>
            <a:endParaRPr sz="2600">
              <a:solidFill>
                <a:srgbClr val="0070C0"/>
              </a:solidFill>
              <a:latin typeface="Times New Roman"/>
              <a:ea typeface="Times New Roman"/>
              <a:cs typeface="Times New Roman"/>
              <a:sym typeface="Times New Roman"/>
            </a:endParaRPr>
          </a:p>
          <a:p>
            <a:pPr marL="338138" marR="0" lvl="0" indent="-338138" algn="ctr" rtl="0">
              <a:lnSpc>
                <a:spcPct val="150000"/>
              </a:lnSpc>
              <a:spcBef>
                <a:spcPts val="0"/>
              </a:spcBef>
              <a:spcAft>
                <a:spcPts val="0"/>
              </a:spcAft>
              <a:buNone/>
            </a:pPr>
            <a:r>
              <a:rPr lang="en-US" sz="2600" b="1">
                <a:solidFill>
                  <a:srgbClr val="0070C0"/>
                </a:solidFill>
                <a:latin typeface="Times New Roman"/>
                <a:ea typeface="Times New Roman"/>
                <a:cs typeface="Times New Roman"/>
                <a:sym typeface="Times New Roman"/>
              </a:rPr>
              <a:t>Δϕ = ϕ</a:t>
            </a:r>
            <a:r>
              <a:rPr lang="en-US" sz="2600" b="1" baseline="-25000">
                <a:solidFill>
                  <a:srgbClr val="0070C0"/>
                </a:solidFill>
                <a:latin typeface="Times New Roman"/>
                <a:ea typeface="Times New Roman"/>
                <a:cs typeface="Times New Roman"/>
                <a:sym typeface="Times New Roman"/>
              </a:rPr>
              <a:t>2</a:t>
            </a:r>
            <a:r>
              <a:rPr lang="en-US" sz="2600" b="1">
                <a:solidFill>
                  <a:srgbClr val="0070C0"/>
                </a:solidFill>
                <a:latin typeface="Times New Roman"/>
                <a:ea typeface="Times New Roman"/>
                <a:cs typeface="Times New Roman"/>
                <a:sym typeface="Times New Roman"/>
              </a:rPr>
              <a:t> - ϕ</a:t>
            </a:r>
            <a:r>
              <a:rPr lang="en-US" sz="2600" b="1" baseline="-25000">
                <a:solidFill>
                  <a:srgbClr val="0070C0"/>
                </a:solidFill>
                <a:latin typeface="Times New Roman"/>
                <a:ea typeface="Times New Roman"/>
                <a:cs typeface="Times New Roman"/>
                <a:sym typeface="Times New Roman"/>
              </a:rPr>
              <a:t>1</a:t>
            </a:r>
            <a:r>
              <a:rPr lang="en-US" sz="2600" b="1">
                <a:solidFill>
                  <a:srgbClr val="0070C0"/>
                </a:solidFill>
                <a:latin typeface="Times New Roman"/>
                <a:ea typeface="Times New Roman"/>
                <a:cs typeface="Times New Roman"/>
                <a:sym typeface="Times New Roman"/>
              </a:rPr>
              <a:t> = π - (- π) = π + π = 2 π</a:t>
            </a:r>
            <a:endParaRPr sz="2600" b="1">
              <a:solidFill>
                <a:srgbClr val="0070C0"/>
              </a:solidFill>
              <a:latin typeface="Times New Roman"/>
              <a:ea typeface="Times New Roman"/>
              <a:cs typeface="Times New Roman"/>
              <a:sym typeface="Times New Roman"/>
            </a:endParaRPr>
          </a:p>
        </p:txBody>
      </p:sp>
      <p:sp>
        <p:nvSpPr>
          <p:cNvPr id="771" name="Google Shape;771;p67" descr="n14 zalo Nguyen Doan Thao Trang"/>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3 theo nhóm</a:t>
            </a:r>
            <a:endParaRPr sz="2800" b="1" i="1" u="none" strike="noStrike" cap="none">
              <a:solidFill>
                <a:srgbClr val="191919"/>
              </a:solidFill>
              <a:latin typeface="Cambria"/>
              <a:ea typeface="Cambria"/>
              <a:cs typeface="Cambria"/>
              <a:sym typeface="Cambria"/>
            </a:endParaRPr>
          </a:p>
        </p:txBody>
      </p:sp>
      <p:pic>
        <p:nvPicPr>
          <p:cNvPr id="772" name="Google Shape;772;p67" descr="n14 zalo Nguyen Doan Thao Trang"/>
          <p:cNvPicPr preferRelativeResize="0"/>
          <p:nvPr/>
        </p:nvPicPr>
        <p:blipFill rotWithShape="1">
          <a:blip r:embed="rId4">
            <a:alphaModFix/>
          </a:blip>
          <a:srcRect/>
          <a:stretch/>
        </p:blipFill>
        <p:spPr>
          <a:xfrm>
            <a:off x="1918093" y="1142939"/>
            <a:ext cx="654648" cy="1084607"/>
          </a:xfrm>
          <a:prstGeom prst="rect">
            <a:avLst/>
          </a:prstGeom>
          <a:noFill/>
          <a:ln>
            <a:noFill/>
          </a:ln>
        </p:spPr>
      </p:pic>
      <p:pic>
        <p:nvPicPr>
          <p:cNvPr id="773" name="Google Shape;773;p67" descr="n14 zalo Nguyen Doan Thao Trang"/>
          <p:cNvPicPr preferRelativeResize="0"/>
          <p:nvPr/>
        </p:nvPicPr>
        <p:blipFill rotWithShape="1">
          <a:blip r:embed="rId5">
            <a:alphaModFix/>
          </a:blip>
          <a:srcRect/>
          <a:stretch/>
        </p:blipFill>
        <p:spPr>
          <a:xfrm>
            <a:off x="240968" y="3429000"/>
            <a:ext cx="4005519" cy="215274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778" name="Google Shape;778;p68" descr="n14 zalo Nguyen Doan Thao Trang"/>
          <p:cNvPicPr preferRelativeResize="0"/>
          <p:nvPr/>
        </p:nvPicPr>
        <p:blipFill rotWithShape="1">
          <a:blip r:embed="rId3">
            <a:alphaModFix/>
          </a:blip>
          <a:srcRect l="2557" t="5348" r="2491" b="4295"/>
          <a:stretch/>
        </p:blipFill>
        <p:spPr>
          <a:xfrm>
            <a:off x="4246487" y="0"/>
            <a:ext cx="7945513" cy="6845503"/>
          </a:xfrm>
          <a:prstGeom prst="rect">
            <a:avLst/>
          </a:prstGeom>
          <a:noFill/>
          <a:ln>
            <a:noFill/>
          </a:ln>
        </p:spPr>
      </p:pic>
      <p:sp>
        <p:nvSpPr>
          <p:cNvPr id="779" name="Google Shape;779;p68" descr="n14 zalo Nguyen Doan Thao Trang"/>
          <p:cNvSpPr/>
          <p:nvPr/>
        </p:nvSpPr>
        <p:spPr>
          <a:xfrm>
            <a:off x="4375053" y="787746"/>
            <a:ext cx="7695027"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4</a:t>
            </a:r>
            <a:endParaRPr sz="2800" b="0" i="0" u="none" strike="noStrike" cap="none">
              <a:solidFill>
                <a:srgbClr val="003300"/>
              </a:solidFill>
              <a:latin typeface="Cambria"/>
              <a:ea typeface="Cambria"/>
              <a:cs typeface="Cambria"/>
              <a:sym typeface="Cambria"/>
            </a:endParaRPr>
          </a:p>
          <a:p>
            <a:pPr marL="0" marR="0" lvl="0" indent="0" algn="just" rtl="0">
              <a:spcBef>
                <a:spcPts val="0"/>
              </a:spcBef>
              <a:spcAft>
                <a:spcPts val="0"/>
              </a:spcAft>
              <a:buNone/>
            </a:pPr>
            <a:r>
              <a:rPr lang="en-US" sz="2600" b="1">
                <a:solidFill>
                  <a:srgbClr val="000000"/>
                </a:solidFill>
                <a:latin typeface="Cambria"/>
                <a:ea typeface="Cambria"/>
                <a:cs typeface="Cambria"/>
                <a:sym typeface="Cambria"/>
              </a:rPr>
              <a:t>Câu 2: </a:t>
            </a:r>
            <a:endParaRPr/>
          </a:p>
          <a:p>
            <a:pPr marL="338138" marR="0" lvl="0" indent="-338138" algn="just" rtl="0">
              <a:spcBef>
                <a:spcPts val="0"/>
              </a:spcBef>
              <a:spcAft>
                <a:spcPts val="0"/>
              </a:spcAft>
              <a:buNone/>
            </a:pPr>
            <a:r>
              <a:rPr lang="en-US" sz="2600" b="1">
                <a:solidFill>
                  <a:srgbClr val="000000"/>
                </a:solidFill>
                <a:latin typeface="Cambria"/>
                <a:ea typeface="Cambria"/>
                <a:cs typeface="Cambria"/>
                <a:sym typeface="Cambria"/>
              </a:rPr>
              <a:t>a. </a:t>
            </a:r>
            <a:r>
              <a:rPr lang="en-US" sz="2600">
                <a:solidFill>
                  <a:srgbClr val="000000"/>
                </a:solidFill>
                <a:latin typeface="Cambria"/>
                <a:ea typeface="Cambria"/>
                <a:cs typeface="Cambria"/>
                <a:sym typeface="Cambria"/>
              </a:rPr>
              <a:t>Xác định biên độ, chu kì, tần số, tần số góc, pha ban đầu và viết phương trình của dao động?</a:t>
            </a:r>
            <a:endParaRPr sz="2600">
              <a:solidFill>
                <a:srgbClr val="003300"/>
              </a:solidFill>
              <a:latin typeface="Cambria"/>
              <a:ea typeface="Cambria"/>
              <a:cs typeface="Cambria"/>
              <a:sym typeface="Cambria"/>
            </a:endParaRPr>
          </a:p>
          <a:p>
            <a:pPr marL="338138" marR="0" lvl="0" indent="-338138" algn="just" rtl="0">
              <a:spcBef>
                <a:spcPts val="0"/>
              </a:spcBef>
              <a:spcAft>
                <a:spcPts val="0"/>
              </a:spcAft>
              <a:buNone/>
            </a:pPr>
            <a:r>
              <a:rPr lang="en-US" sz="2600" b="1">
                <a:solidFill>
                  <a:srgbClr val="000000"/>
                </a:solidFill>
                <a:latin typeface="Cambria"/>
                <a:ea typeface="Cambria"/>
                <a:cs typeface="Cambria"/>
                <a:sym typeface="Cambria"/>
              </a:rPr>
              <a:t>b. </a:t>
            </a:r>
            <a:r>
              <a:rPr lang="en-US" sz="2600">
                <a:solidFill>
                  <a:srgbClr val="000000"/>
                </a:solidFill>
                <a:latin typeface="Cambria"/>
                <a:ea typeface="Cambria"/>
                <a:cs typeface="Cambria"/>
                <a:sym typeface="Cambria"/>
              </a:rPr>
              <a:t>Xác định pha của dao động tại thời điểm t = 2,5 s </a:t>
            </a:r>
            <a:endParaRPr sz="2600">
              <a:solidFill>
                <a:srgbClr val="003300"/>
              </a:solidFill>
              <a:latin typeface="Cambria"/>
              <a:ea typeface="Cambria"/>
              <a:cs typeface="Cambria"/>
              <a:sym typeface="Cambria"/>
            </a:endParaRPr>
          </a:p>
        </p:txBody>
      </p:sp>
      <p:sp>
        <p:nvSpPr>
          <p:cNvPr id="780" name="Google Shape;780;p68" descr="n14 zalo Nguyen Doan Thao Trang"/>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4 theo nhóm</a:t>
            </a:r>
            <a:endParaRPr sz="2800" b="1" i="1" u="none" strike="noStrike" cap="none">
              <a:solidFill>
                <a:srgbClr val="191919"/>
              </a:solidFill>
              <a:latin typeface="Cambria"/>
              <a:ea typeface="Cambria"/>
              <a:cs typeface="Cambria"/>
              <a:sym typeface="Cambria"/>
            </a:endParaRPr>
          </a:p>
        </p:txBody>
      </p:sp>
      <p:pic>
        <p:nvPicPr>
          <p:cNvPr id="781" name="Google Shape;781;p68" descr="n14 zalo Nguyen Doan Thao Trang"/>
          <p:cNvPicPr preferRelativeResize="0"/>
          <p:nvPr/>
        </p:nvPicPr>
        <p:blipFill rotWithShape="1">
          <a:blip r:embed="rId4">
            <a:alphaModFix/>
          </a:blip>
          <a:srcRect/>
          <a:stretch/>
        </p:blipFill>
        <p:spPr>
          <a:xfrm>
            <a:off x="1918093" y="1142939"/>
            <a:ext cx="654648" cy="1084607"/>
          </a:xfrm>
          <a:prstGeom prst="rect">
            <a:avLst/>
          </a:prstGeom>
          <a:noFill/>
          <a:ln>
            <a:noFill/>
          </a:ln>
        </p:spPr>
      </p:pic>
      <p:sp>
        <p:nvSpPr>
          <p:cNvPr id="782" name="Google Shape;782;p68" descr="n14 zalo Nguyen Doan Thao Trang"/>
          <p:cNvSpPr txBox="1"/>
          <p:nvPr/>
        </p:nvSpPr>
        <p:spPr>
          <a:xfrm>
            <a:off x="212753" y="221243"/>
            <a:ext cx="4033734" cy="523220"/>
          </a:xfrm>
          <a:prstGeom prst="rect">
            <a:avLst/>
          </a:prstGeom>
          <a:solidFill>
            <a:srgbClr val="F4B081">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III. BÀI TẬP LUYỆN TẬP</a:t>
            </a:r>
            <a:endParaRPr/>
          </a:p>
        </p:txBody>
      </p:sp>
      <p:pic>
        <p:nvPicPr>
          <p:cNvPr id="783" name="Google Shape;783;p68" descr="n14 zalo Nguyen Doan Thao Trang"/>
          <p:cNvPicPr preferRelativeResize="0"/>
          <p:nvPr/>
        </p:nvPicPr>
        <p:blipFill rotWithShape="1">
          <a:blip r:embed="rId5">
            <a:alphaModFix/>
          </a:blip>
          <a:srcRect/>
          <a:stretch/>
        </p:blipFill>
        <p:spPr>
          <a:xfrm>
            <a:off x="192319" y="3339821"/>
            <a:ext cx="4074602" cy="2910829"/>
          </a:xfrm>
          <a:prstGeom prst="rect">
            <a:avLst/>
          </a:prstGeom>
          <a:noFill/>
          <a:ln>
            <a:noFill/>
          </a:ln>
        </p:spPr>
      </p:pic>
      <p:sp>
        <p:nvSpPr>
          <p:cNvPr id="784" name="Google Shape;784;p68" descr="n14 zalo Nguyen Doan Thao Trang"/>
          <p:cNvSpPr/>
          <p:nvPr/>
        </p:nvSpPr>
        <p:spPr>
          <a:xfrm>
            <a:off x="4388858" y="3275700"/>
            <a:ext cx="7695027" cy="3252878"/>
          </a:xfrm>
          <a:prstGeom prst="rect">
            <a:avLst/>
          </a:prstGeom>
          <a:blipFill rotWithShape="1">
            <a:blip r:embed="rId6">
              <a:alphaModFix/>
            </a:blip>
            <a:stretch>
              <a:fillRect l="-1423" t="-1684" b="-37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85" name="Google Shape;785;p68" descr="n14 zalo Nguyen Doan Thao Trang"/>
          <p:cNvSpPr txBox="1"/>
          <p:nvPr/>
        </p:nvSpPr>
        <p:spPr>
          <a:xfrm>
            <a:off x="7669078" y="2856280"/>
            <a:ext cx="1093719"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FF0000"/>
                </a:solidFill>
                <a:latin typeface="Cambria"/>
                <a:ea typeface="Cambria"/>
                <a:cs typeface="Cambria"/>
                <a:sym typeface="Cambria"/>
              </a:rPr>
              <a:t>Giải:</a:t>
            </a:r>
            <a:endParaRPr sz="2600" b="1">
              <a:solidFill>
                <a:srgbClr val="FF0000"/>
              </a:solidFill>
              <a:latin typeface="Cambria"/>
              <a:ea typeface="Cambria"/>
              <a:cs typeface="Cambria"/>
              <a:sym typeface="Cambria"/>
            </a:endParaRPr>
          </a:p>
        </p:txBody>
      </p:sp>
      <p:cxnSp>
        <p:nvCxnSpPr>
          <p:cNvPr id="786" name="Google Shape;786;p68" descr="n14 zalo Nguyen Doan Thao Trang"/>
          <p:cNvCxnSpPr/>
          <p:nvPr/>
        </p:nvCxnSpPr>
        <p:spPr>
          <a:xfrm rot="10800000">
            <a:off x="784368" y="5857401"/>
            <a:ext cx="1371600" cy="0"/>
          </a:xfrm>
          <a:prstGeom prst="straightConnector1">
            <a:avLst/>
          </a:prstGeom>
          <a:noFill/>
          <a:ln w="28575" cap="flat" cmpd="sng">
            <a:solidFill>
              <a:srgbClr val="FF0000"/>
            </a:solidFill>
            <a:prstDash val="solid"/>
            <a:miter lim="800000"/>
            <a:headEnd type="triangle" w="med" len="med"/>
            <a:tailEnd type="triangle" w="med" len="med"/>
          </a:ln>
        </p:spPr>
      </p:cxnSp>
      <p:sp>
        <p:nvSpPr>
          <p:cNvPr id="787" name="Google Shape;787;p68" descr="n14 zalo Nguyen Doan Thao Trang"/>
          <p:cNvSpPr/>
          <p:nvPr/>
        </p:nvSpPr>
        <p:spPr>
          <a:xfrm>
            <a:off x="2215846" y="6278318"/>
            <a:ext cx="1624136" cy="5232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93" y="61822"/>
                </a:moveTo>
                <a:lnTo>
                  <a:pt x="-31249" y="61822"/>
                </a:lnTo>
                <a:lnTo>
                  <a:pt x="-55224" y="-95693"/>
                </a:lnTo>
              </a:path>
            </a:pathLst>
          </a:custGeom>
          <a:noFill/>
          <a:ln w="38100" cap="flat" cmpd="sng">
            <a:solidFill>
              <a:srgbClr val="EF633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Chu kì T</a:t>
            </a:r>
            <a:endParaRPr sz="2800" b="1" i="0" u="none" strike="noStrike" cap="non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500"/>
                                        <p:tgtEl>
                                          <p:spTgt spid="7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7"/>
                                        </p:tgtEl>
                                        <p:attrNameLst>
                                          <p:attrName>style.visibility</p:attrName>
                                        </p:attrNameLst>
                                      </p:cBhvr>
                                      <p:to>
                                        <p:strVal val="visible"/>
                                      </p:to>
                                    </p:set>
                                    <p:animEffect transition="in" filter="fade">
                                      <p:cBhvr>
                                        <p:cTn id="11" dur="500"/>
                                        <p:tgtEl>
                                          <p:spTgt spid="7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84">
                                            <p:txEl>
                                              <p:pRg st="0" end="0"/>
                                            </p:txEl>
                                          </p:spTgt>
                                        </p:tgtEl>
                                        <p:attrNameLst>
                                          <p:attrName>style.visibility</p:attrName>
                                        </p:attrNameLst>
                                      </p:cBhvr>
                                      <p:to>
                                        <p:strVal val="visible"/>
                                      </p:to>
                                    </p:set>
                                    <p:animEffect transition="in" filter="fade">
                                      <p:cBhvr>
                                        <p:cTn id="16" dur="500"/>
                                        <p:tgtEl>
                                          <p:spTgt spid="7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69" descr="n14 zalo Nguyen Doan Thao Trang"/>
          <p:cNvPicPr preferRelativeResize="0"/>
          <p:nvPr/>
        </p:nvPicPr>
        <p:blipFill rotWithShape="1">
          <a:blip r:embed="rId3">
            <a:alphaModFix/>
          </a:blip>
          <a:srcRect/>
          <a:stretch/>
        </p:blipFill>
        <p:spPr>
          <a:xfrm>
            <a:off x="212752" y="3312153"/>
            <a:ext cx="4074602" cy="2910828"/>
          </a:xfrm>
          <a:prstGeom prst="rect">
            <a:avLst/>
          </a:prstGeom>
          <a:noFill/>
          <a:ln>
            <a:noFill/>
          </a:ln>
        </p:spPr>
      </p:pic>
      <p:pic>
        <p:nvPicPr>
          <p:cNvPr id="793" name="Google Shape;793;p69" descr="n14 zalo Nguyen Doan Thao Trang"/>
          <p:cNvPicPr preferRelativeResize="0"/>
          <p:nvPr/>
        </p:nvPicPr>
        <p:blipFill rotWithShape="1">
          <a:blip r:embed="rId4">
            <a:alphaModFix/>
          </a:blip>
          <a:srcRect l="2557" t="5348" r="2491" b="4295"/>
          <a:stretch/>
        </p:blipFill>
        <p:spPr>
          <a:xfrm>
            <a:off x="4246487" y="0"/>
            <a:ext cx="7945513" cy="6845503"/>
          </a:xfrm>
          <a:prstGeom prst="rect">
            <a:avLst/>
          </a:prstGeom>
          <a:noFill/>
          <a:ln>
            <a:noFill/>
          </a:ln>
        </p:spPr>
      </p:pic>
      <p:sp>
        <p:nvSpPr>
          <p:cNvPr id="794" name="Google Shape;794;p69" descr="n14 zalo Nguyen Doan Thao Trang"/>
          <p:cNvSpPr/>
          <p:nvPr/>
        </p:nvSpPr>
        <p:spPr>
          <a:xfrm>
            <a:off x="4375053" y="787746"/>
            <a:ext cx="7695027"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800"/>
              <a:buFont typeface="Cambria"/>
              <a:buNone/>
            </a:pPr>
            <a:r>
              <a:rPr lang="en-US" sz="2800" b="1" i="0" u="none" strike="noStrike" cap="none">
                <a:solidFill>
                  <a:srgbClr val="FF0000"/>
                </a:solidFill>
                <a:latin typeface="Cambria"/>
                <a:ea typeface="Cambria"/>
                <a:cs typeface="Cambria"/>
                <a:sym typeface="Cambria"/>
              </a:rPr>
              <a:t>PHIẾU HỌC TẬP SỐ 4</a:t>
            </a:r>
            <a:endParaRPr sz="2800" b="0" i="0" u="none" strike="noStrike" cap="none">
              <a:solidFill>
                <a:srgbClr val="003300"/>
              </a:solidFill>
              <a:latin typeface="Cambria"/>
              <a:ea typeface="Cambria"/>
              <a:cs typeface="Cambria"/>
              <a:sym typeface="Cambria"/>
            </a:endParaRPr>
          </a:p>
          <a:p>
            <a:pPr marL="0" marR="0" lvl="0" indent="0" algn="just" rtl="0">
              <a:spcBef>
                <a:spcPts val="0"/>
              </a:spcBef>
              <a:spcAft>
                <a:spcPts val="0"/>
              </a:spcAft>
              <a:buNone/>
            </a:pPr>
            <a:r>
              <a:rPr lang="en-US" sz="2800" b="1">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Xác đinh độ lệch pha giữa hai dao động sau? Giải thích?</a:t>
            </a:r>
            <a:endParaRPr sz="2800">
              <a:solidFill>
                <a:schemeClr val="dk1"/>
              </a:solidFill>
              <a:latin typeface="Cambria"/>
              <a:ea typeface="Cambria"/>
              <a:cs typeface="Cambria"/>
              <a:sym typeface="Cambria"/>
            </a:endParaRPr>
          </a:p>
        </p:txBody>
      </p:sp>
      <p:sp>
        <p:nvSpPr>
          <p:cNvPr id="795" name="Google Shape;795;p69" descr="n14 zalo Nguyen Doan Thao Trang"/>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1" u="none" strike="noStrike" cap="none">
                <a:solidFill>
                  <a:srgbClr val="191919"/>
                </a:solidFill>
                <a:latin typeface="Cambria"/>
                <a:ea typeface="Cambria"/>
                <a:cs typeface="Cambria"/>
                <a:sym typeface="Cambria"/>
              </a:rPr>
              <a:t>Hãy hoàn thành phiếu học tập 4 theo nhóm</a:t>
            </a:r>
            <a:endParaRPr sz="2800" b="1" i="1" u="none" strike="noStrike" cap="none">
              <a:solidFill>
                <a:srgbClr val="191919"/>
              </a:solidFill>
              <a:latin typeface="Cambria"/>
              <a:ea typeface="Cambria"/>
              <a:cs typeface="Cambria"/>
              <a:sym typeface="Cambria"/>
            </a:endParaRPr>
          </a:p>
        </p:txBody>
      </p:sp>
      <p:pic>
        <p:nvPicPr>
          <p:cNvPr id="796" name="Google Shape;796;p69" descr="n14 zalo Nguyen Doan Thao Trang"/>
          <p:cNvPicPr preferRelativeResize="0"/>
          <p:nvPr/>
        </p:nvPicPr>
        <p:blipFill rotWithShape="1">
          <a:blip r:embed="rId5">
            <a:alphaModFix/>
          </a:blip>
          <a:srcRect/>
          <a:stretch/>
        </p:blipFill>
        <p:spPr>
          <a:xfrm>
            <a:off x="1918093" y="1142939"/>
            <a:ext cx="654648" cy="1084607"/>
          </a:xfrm>
          <a:prstGeom prst="rect">
            <a:avLst/>
          </a:prstGeom>
          <a:noFill/>
          <a:ln>
            <a:noFill/>
          </a:ln>
        </p:spPr>
      </p:pic>
      <p:sp>
        <p:nvSpPr>
          <p:cNvPr id="797" name="Google Shape;797;p69" descr="n14 zalo Nguyen Doan Thao Trang"/>
          <p:cNvSpPr txBox="1"/>
          <p:nvPr/>
        </p:nvSpPr>
        <p:spPr>
          <a:xfrm>
            <a:off x="212753" y="221243"/>
            <a:ext cx="4033734" cy="523220"/>
          </a:xfrm>
          <a:prstGeom prst="rect">
            <a:avLst/>
          </a:prstGeom>
          <a:solidFill>
            <a:srgbClr val="F4B081">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III. BÀI TẬP LUYỆN TẬP</a:t>
            </a:r>
            <a:endParaRPr/>
          </a:p>
        </p:txBody>
      </p:sp>
      <p:sp>
        <p:nvSpPr>
          <p:cNvPr id="798" name="Google Shape;798;p69" descr="n14 zalo Nguyen Doan Thao Trang"/>
          <p:cNvSpPr txBox="1"/>
          <p:nvPr/>
        </p:nvSpPr>
        <p:spPr>
          <a:xfrm>
            <a:off x="7731682" y="2099581"/>
            <a:ext cx="9751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mbria"/>
                <a:ea typeface="Cambria"/>
                <a:cs typeface="Cambria"/>
                <a:sym typeface="Cambria"/>
              </a:rPr>
              <a:t>Giải:</a:t>
            </a:r>
            <a:endParaRPr sz="2800" b="1">
              <a:solidFill>
                <a:srgbClr val="FF0000"/>
              </a:solidFill>
              <a:latin typeface="Cambria"/>
              <a:ea typeface="Cambria"/>
              <a:cs typeface="Cambria"/>
              <a:sym typeface="Cambria"/>
            </a:endParaRPr>
          </a:p>
        </p:txBody>
      </p:sp>
      <p:sp>
        <p:nvSpPr>
          <p:cNvPr id="799" name="Google Shape;799;p69" descr="n14 zalo Nguyen Doan Thao Trang"/>
          <p:cNvSpPr/>
          <p:nvPr/>
        </p:nvSpPr>
        <p:spPr>
          <a:xfrm>
            <a:off x="4383232" y="2547697"/>
            <a:ext cx="7686848" cy="3726982"/>
          </a:xfrm>
          <a:prstGeom prst="rect">
            <a:avLst/>
          </a:prstGeom>
          <a:blipFill rotWithShape="1">
            <a:blip r:embed="rId6">
              <a:alphaModFix/>
            </a:blip>
            <a:stretch>
              <a:fillRect l="-1426" t="-980" r="-142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800" name="Google Shape;800;p69" descr="n14 zalo Nguyen Doan Thao Trang"/>
          <p:cNvCxnSpPr/>
          <p:nvPr/>
        </p:nvCxnSpPr>
        <p:spPr>
          <a:xfrm rot="10800000">
            <a:off x="939111" y="5702656"/>
            <a:ext cx="2377440" cy="0"/>
          </a:xfrm>
          <a:prstGeom prst="straightConnector1">
            <a:avLst/>
          </a:prstGeom>
          <a:noFill/>
          <a:ln w="28575" cap="flat" cmpd="sng">
            <a:solidFill>
              <a:srgbClr val="FF0000"/>
            </a:solidFill>
            <a:prstDash val="solid"/>
            <a:miter lim="800000"/>
            <a:headEnd type="triangle" w="med" len="med"/>
            <a:tailEnd type="triangle" w="med" len="med"/>
          </a:ln>
        </p:spPr>
      </p:cxnSp>
      <p:sp>
        <p:nvSpPr>
          <p:cNvPr id="801" name="Google Shape;801;p69" descr="n14 zalo Nguyen Doan Thao Trang"/>
          <p:cNvSpPr/>
          <p:nvPr/>
        </p:nvSpPr>
        <p:spPr>
          <a:xfrm>
            <a:off x="2215846" y="6278318"/>
            <a:ext cx="1624136" cy="5232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93" y="61822"/>
                </a:moveTo>
                <a:lnTo>
                  <a:pt x="-31249" y="61822"/>
                </a:lnTo>
                <a:lnTo>
                  <a:pt x="-28200" y="-131184"/>
                </a:lnTo>
              </a:path>
            </a:pathLst>
          </a:custGeom>
          <a:noFill/>
          <a:ln w="28575" cap="flat" cmpd="sng">
            <a:solidFill>
              <a:srgbClr val="EF633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Chu kì T</a:t>
            </a:r>
            <a:endParaRPr sz="2800" b="1" i="0" u="none" strike="noStrike" cap="none">
              <a:solidFill>
                <a:srgbClr val="000000"/>
              </a:solidFill>
              <a:latin typeface="Calibri"/>
              <a:ea typeface="Calibri"/>
              <a:cs typeface="Calibri"/>
              <a:sym typeface="Calibri"/>
            </a:endParaRPr>
          </a:p>
        </p:txBody>
      </p:sp>
      <p:cxnSp>
        <p:nvCxnSpPr>
          <p:cNvPr id="802" name="Google Shape;802;p69" descr="n14 zalo Nguyen Doan Thao Trang"/>
          <p:cNvCxnSpPr/>
          <p:nvPr/>
        </p:nvCxnSpPr>
        <p:spPr>
          <a:xfrm rot="10800000">
            <a:off x="654334" y="4764593"/>
            <a:ext cx="274320" cy="0"/>
          </a:xfrm>
          <a:prstGeom prst="straightConnector1">
            <a:avLst/>
          </a:prstGeom>
          <a:noFill/>
          <a:ln w="28575" cap="flat" cmpd="sng">
            <a:solidFill>
              <a:srgbClr val="5BCC97"/>
            </a:solidFill>
            <a:prstDash val="solid"/>
            <a:miter lim="800000"/>
            <a:headEnd type="triangle" w="med" len="med"/>
            <a:tailEnd type="triangle" w="med" len="med"/>
          </a:ln>
        </p:spPr>
      </p:cxnSp>
      <p:sp>
        <p:nvSpPr>
          <p:cNvPr id="803" name="Google Shape;803;p69" descr="n14 zalo Nguyen Doan Thao Trang"/>
          <p:cNvSpPr/>
          <p:nvPr/>
        </p:nvSpPr>
        <p:spPr>
          <a:xfrm>
            <a:off x="1216728" y="3221294"/>
            <a:ext cx="3044584" cy="46166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93" y="61822"/>
                </a:moveTo>
                <a:lnTo>
                  <a:pt x="-10734" y="61822"/>
                </a:lnTo>
                <a:lnTo>
                  <a:pt x="-16262" y="390204"/>
                </a:lnTo>
              </a:path>
            </a:pathLst>
          </a:custGeom>
          <a:noFill/>
          <a:ln w="28575" cap="flat" cmpd="sng">
            <a:solidFill>
              <a:srgbClr val="5BCC9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1">
                <a:solidFill>
                  <a:srgbClr val="000000"/>
                </a:solidFill>
                <a:latin typeface="Cambria"/>
                <a:ea typeface="Cambria"/>
                <a:cs typeface="Cambria"/>
                <a:sym typeface="Cambria"/>
              </a:rPr>
              <a:t>Độ lệch thời gian Δt</a:t>
            </a:r>
            <a:endParaRPr sz="2400" b="1" i="0" u="none" strike="noStrike" cap="non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0"/>
                                        </p:tgtEl>
                                        <p:attrNameLst>
                                          <p:attrName>style.visibility</p:attrName>
                                        </p:attrNameLst>
                                      </p:cBhvr>
                                      <p:to>
                                        <p:strVal val="visible"/>
                                      </p:to>
                                    </p:set>
                                    <p:animEffect transition="in" filter="fade">
                                      <p:cBhvr>
                                        <p:cTn id="7" dur="500"/>
                                        <p:tgtEl>
                                          <p:spTgt spid="8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1"/>
                                        </p:tgtEl>
                                        <p:attrNameLst>
                                          <p:attrName>style.visibility</p:attrName>
                                        </p:attrNameLst>
                                      </p:cBhvr>
                                      <p:to>
                                        <p:strVal val="visible"/>
                                      </p:to>
                                    </p:set>
                                    <p:animEffect transition="in" filter="fade">
                                      <p:cBhvr>
                                        <p:cTn id="11" dur="500"/>
                                        <p:tgtEl>
                                          <p:spTgt spid="8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02"/>
                                        </p:tgtEl>
                                        <p:attrNameLst>
                                          <p:attrName>style.visibility</p:attrName>
                                        </p:attrNameLst>
                                      </p:cBhvr>
                                      <p:to>
                                        <p:strVal val="visible"/>
                                      </p:to>
                                    </p:set>
                                    <p:animEffect transition="in" filter="fade">
                                      <p:cBhvr>
                                        <p:cTn id="16" dur="500"/>
                                        <p:tgtEl>
                                          <p:spTgt spid="80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03"/>
                                        </p:tgtEl>
                                        <p:attrNameLst>
                                          <p:attrName>style.visibility</p:attrName>
                                        </p:attrNameLst>
                                      </p:cBhvr>
                                      <p:to>
                                        <p:strVal val="visible"/>
                                      </p:to>
                                    </p:set>
                                    <p:animEffect transition="in" filter="fade">
                                      <p:cBhvr>
                                        <p:cTn id="20" dur="500"/>
                                        <p:tgtEl>
                                          <p:spTgt spid="8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99">
                                            <p:txEl>
                                              <p:pRg st="0" end="0"/>
                                            </p:txEl>
                                          </p:spTgt>
                                        </p:tgtEl>
                                        <p:attrNameLst>
                                          <p:attrName>style.visibility</p:attrName>
                                        </p:attrNameLst>
                                      </p:cBhvr>
                                      <p:to>
                                        <p:strVal val="visible"/>
                                      </p:to>
                                    </p:set>
                                    <p:animEffect transition="in" filter="fade">
                                      <p:cBhvr>
                                        <p:cTn id="25" dur="500"/>
                                        <p:tgtEl>
                                          <p:spTgt spid="7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Google Shape;808;p70" descr="n14 zalo Nguyen Doan Thao Trang"/>
          <p:cNvPicPr preferRelativeResize="0"/>
          <p:nvPr/>
        </p:nvPicPr>
        <p:blipFill rotWithShape="1">
          <a:blip r:embed="rId3">
            <a:alphaModFix/>
          </a:blip>
          <a:srcRect/>
          <a:stretch/>
        </p:blipFill>
        <p:spPr>
          <a:xfrm>
            <a:off x="9600883" y="201303"/>
            <a:ext cx="2010381" cy="2010381"/>
          </a:xfrm>
          <a:prstGeom prst="rect">
            <a:avLst/>
          </a:prstGeom>
          <a:noFill/>
          <a:ln>
            <a:noFill/>
          </a:ln>
        </p:spPr>
      </p:pic>
      <p:sp>
        <p:nvSpPr>
          <p:cNvPr id="809" name="Google Shape;809;p70" descr="n14 zalo Nguyen Doan Thao Trang"/>
          <p:cNvSpPr/>
          <p:nvPr/>
        </p:nvSpPr>
        <p:spPr>
          <a:xfrm>
            <a:off x="4665833" y="135291"/>
            <a:ext cx="2860334" cy="655244"/>
          </a:xfrm>
          <a:prstGeom prst="rect">
            <a:avLst/>
          </a:prstGeom>
          <a:solidFill>
            <a:srgbClr val="FFC4A9"/>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3600" b="1">
                <a:solidFill>
                  <a:srgbClr val="000000"/>
                </a:solidFill>
                <a:latin typeface="Cambria"/>
                <a:ea typeface="Cambria"/>
                <a:cs typeface="Cambria"/>
                <a:sym typeface="Cambria"/>
              </a:rPr>
              <a:t>BÍ ẨN Ô CHỮ</a:t>
            </a:r>
            <a:endParaRPr sz="3600">
              <a:solidFill>
                <a:schemeClr val="dk1"/>
              </a:solidFill>
              <a:latin typeface="Cambria"/>
              <a:ea typeface="Cambria"/>
              <a:cs typeface="Cambria"/>
              <a:sym typeface="Cambria"/>
            </a:endParaRPr>
          </a:p>
        </p:txBody>
      </p:sp>
      <p:pic>
        <p:nvPicPr>
          <p:cNvPr id="810" name="Google Shape;810;p70" descr="n14 zalo Nguyen Doan Thao Trang"/>
          <p:cNvPicPr preferRelativeResize="0"/>
          <p:nvPr/>
        </p:nvPicPr>
        <p:blipFill rotWithShape="1">
          <a:blip r:embed="rId4">
            <a:alphaModFix/>
          </a:blip>
          <a:srcRect/>
          <a:stretch/>
        </p:blipFill>
        <p:spPr>
          <a:xfrm>
            <a:off x="4051183" y="1041076"/>
            <a:ext cx="4089633" cy="3266108"/>
          </a:xfrm>
          <a:prstGeom prst="rect">
            <a:avLst/>
          </a:prstGeom>
          <a:noFill/>
          <a:ln>
            <a:noFill/>
          </a:ln>
        </p:spPr>
      </p:pic>
      <p:pic>
        <p:nvPicPr>
          <p:cNvPr id="811" name="Google Shape;811;p70" descr="n14 zalo Nguyen Doan Thao Trang"/>
          <p:cNvPicPr preferRelativeResize="0"/>
          <p:nvPr/>
        </p:nvPicPr>
        <p:blipFill rotWithShape="1">
          <a:blip r:embed="rId5">
            <a:alphaModFix/>
          </a:blip>
          <a:srcRect/>
          <a:stretch/>
        </p:blipFill>
        <p:spPr>
          <a:xfrm>
            <a:off x="580736" y="2211684"/>
            <a:ext cx="2181225" cy="2095500"/>
          </a:xfrm>
          <a:prstGeom prst="rect">
            <a:avLst/>
          </a:prstGeom>
          <a:noFill/>
          <a:ln>
            <a:noFill/>
          </a:ln>
        </p:spPr>
      </p:pic>
      <p:sp>
        <p:nvSpPr>
          <p:cNvPr id="812" name="Google Shape;812;p70" descr="n14 zalo Nguyen Doan Thao Trang"/>
          <p:cNvSpPr txBox="1"/>
          <p:nvPr/>
        </p:nvSpPr>
        <p:spPr>
          <a:xfrm>
            <a:off x="580736" y="201303"/>
            <a:ext cx="2488022" cy="523220"/>
          </a:xfrm>
          <a:prstGeom prst="rect">
            <a:avLst/>
          </a:prstGeom>
          <a:solidFill>
            <a:srgbClr val="F4B081">
              <a:alpha val="56862"/>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mbria"/>
                <a:ea typeface="Cambria"/>
                <a:cs typeface="Cambria"/>
                <a:sym typeface="Cambria"/>
              </a:rPr>
              <a:t>IV. VẬN DỤNG</a:t>
            </a:r>
            <a:endParaRPr/>
          </a:p>
        </p:txBody>
      </p:sp>
      <p:graphicFrame>
        <p:nvGraphicFramePr>
          <p:cNvPr id="813" name="Google Shape;813;p70" descr="n14 zalo Nguyen Doan Thao Trang"/>
          <p:cNvGraphicFramePr/>
          <p:nvPr/>
        </p:nvGraphicFramePr>
        <p:xfrm>
          <a:off x="580736" y="4345269"/>
          <a:ext cx="3000000" cy="3000000"/>
        </p:xfrm>
        <a:graphic>
          <a:graphicData uri="http://schemas.openxmlformats.org/drawingml/2006/table">
            <a:tbl>
              <a:tblPr firstRow="1" bandRow="1">
                <a:noFill/>
                <a:tableStyleId>{737E1569-B7AA-44C4-AC74-6C0C7BFDFD21}</a:tableStyleId>
              </a:tblPr>
              <a:tblGrid>
                <a:gridCol w="4300750">
                  <a:extLst>
                    <a:ext uri="{9D8B030D-6E8A-4147-A177-3AD203B41FA5}">
                      <a16:colId xmlns:a16="http://schemas.microsoft.com/office/drawing/2014/main" xmlns="" val="20000"/>
                    </a:ext>
                  </a:extLst>
                </a:gridCol>
                <a:gridCol w="6729775">
                  <a:extLst>
                    <a:ext uri="{9D8B030D-6E8A-4147-A177-3AD203B41FA5}">
                      <a16:colId xmlns:a16="http://schemas.microsoft.com/office/drawing/2014/main" xmlns="" val="20001"/>
                    </a:ext>
                  </a:extLst>
                </a:gridCol>
              </a:tblGrid>
              <a:tr h="204500">
                <a:tc>
                  <a:txBody>
                    <a:bodyPr/>
                    <a:lstStyle/>
                    <a:p>
                      <a:pPr marL="0" marR="0" lvl="0" indent="0" algn="l" rtl="0">
                        <a:spcBef>
                          <a:spcPts val="0"/>
                        </a:spcBef>
                        <a:spcAft>
                          <a:spcPts val="0"/>
                        </a:spcAft>
                        <a:buNone/>
                      </a:pPr>
                      <a:r>
                        <a:rPr lang="en-US" sz="2400">
                          <a:latin typeface="Cambria"/>
                          <a:ea typeface="Cambria"/>
                          <a:cs typeface="Cambria"/>
                          <a:sym typeface="Cambria"/>
                        </a:rPr>
                        <a:t>Hàng dọc</a:t>
                      </a:r>
                      <a:endParaRPr/>
                    </a:p>
                  </a:txBody>
                  <a:tcPr marL="91450" marR="91450" marT="45725" marB="45725">
                    <a:lnL w="12700" cap="flat" cmpd="sng">
                      <a:solidFill>
                        <a:srgbClr val="FF675A"/>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FF675A"/>
                      </a:solidFill>
                      <a:prstDash val="solid"/>
                      <a:round/>
                      <a:headEnd type="none" w="sm" len="sm"/>
                      <a:tailEnd type="none" w="sm" len="sm"/>
                    </a:lnT>
                    <a:lnB w="12700" cap="flat" cmpd="sng">
                      <a:solidFill>
                        <a:srgbClr val="FF675A"/>
                      </a:solidFill>
                      <a:prstDash val="solid"/>
                      <a:round/>
                      <a:headEnd type="none" w="sm" len="sm"/>
                      <a:tailEnd type="none" w="sm" len="sm"/>
                    </a:lnB>
                  </a:tcPr>
                </a:tc>
                <a:tc>
                  <a:txBody>
                    <a:bodyPr/>
                    <a:lstStyle/>
                    <a:p>
                      <a:pPr marL="0" marR="0" lvl="0" indent="0" algn="l" rtl="0">
                        <a:spcBef>
                          <a:spcPts val="0"/>
                        </a:spcBef>
                        <a:spcAft>
                          <a:spcPts val="0"/>
                        </a:spcAft>
                        <a:buNone/>
                      </a:pPr>
                      <a:r>
                        <a:rPr lang="en-US" sz="2400">
                          <a:latin typeface="Cambria"/>
                          <a:ea typeface="Cambria"/>
                          <a:cs typeface="Cambria"/>
                          <a:sym typeface="Cambria"/>
                        </a:rPr>
                        <a:t>Hàng ngang</a:t>
                      </a:r>
                      <a:endParaRPr/>
                    </a:p>
                  </a:txBody>
                  <a:tcPr marL="91450" marR="91450" marT="45725" marB="45725">
                    <a:lnL w="12700" cap="flat" cmpd="sng">
                      <a:solidFill>
                        <a:schemeClr val="lt1"/>
                      </a:solidFill>
                      <a:prstDash val="solid"/>
                      <a:round/>
                      <a:headEnd type="none" w="sm" len="sm"/>
                      <a:tailEnd type="none" w="sm" len="sm"/>
                    </a:lnL>
                    <a:lnR w="12700" cap="flat" cmpd="sng">
                      <a:solidFill>
                        <a:srgbClr val="FF675A"/>
                      </a:solidFill>
                      <a:prstDash val="solid"/>
                      <a:round/>
                      <a:headEnd type="none" w="sm" len="sm"/>
                      <a:tailEnd type="none" w="sm" len="sm"/>
                    </a:lnR>
                    <a:lnT w="12700" cap="flat" cmpd="sng">
                      <a:solidFill>
                        <a:srgbClr val="FF675A"/>
                      </a:solidFill>
                      <a:prstDash val="solid"/>
                      <a:round/>
                      <a:headEnd type="none" w="sm" len="sm"/>
                      <a:tailEnd type="none" w="sm" len="sm"/>
                    </a:lnT>
                    <a:lnB w="12700" cap="flat" cmpd="sng">
                      <a:solidFill>
                        <a:srgbClr val="FF675A"/>
                      </a:solidFill>
                      <a:prstDash val="solid"/>
                      <a:round/>
                      <a:headEnd type="none" w="sm" len="sm"/>
                      <a:tailEnd type="none" w="sm" len="sm"/>
                    </a:lnB>
                  </a:tcPr>
                </a:tc>
                <a:extLst>
                  <a:ext uri="{0D108BD9-81ED-4DB2-BD59-A6C34878D82A}">
                    <a16:rowId xmlns:a16="http://schemas.microsoft.com/office/drawing/2014/main" xmlns="" val="10000"/>
                  </a:ext>
                </a:extLst>
              </a:tr>
              <a:tr h="370850">
                <a:tc>
                  <a:txBody>
                    <a:bodyPr/>
                    <a:lstStyle/>
                    <a:p>
                      <a:pPr marL="338138" marR="0" lvl="0" indent="-338138" algn="just" rtl="0">
                        <a:lnSpc>
                          <a:spcPct val="100000"/>
                        </a:lnSpc>
                        <a:spcBef>
                          <a:spcPts val="0"/>
                        </a:spcBef>
                        <a:spcAft>
                          <a:spcPts val="0"/>
                        </a:spcAft>
                        <a:buClr>
                          <a:schemeClr val="dk1"/>
                        </a:buClr>
                        <a:buSzPts val="2400"/>
                        <a:buFont typeface="Cambria"/>
                        <a:buNone/>
                      </a:pPr>
                      <a:r>
                        <a:rPr lang="en-US" sz="2400" b="1">
                          <a:latin typeface="Cambria"/>
                          <a:ea typeface="Cambria"/>
                          <a:cs typeface="Cambria"/>
                          <a:sym typeface="Cambria"/>
                        </a:rPr>
                        <a:t>1. </a:t>
                      </a:r>
                      <a:r>
                        <a:rPr lang="en-US" sz="2400">
                          <a:latin typeface="Cambria"/>
                          <a:ea typeface="Cambria"/>
                          <a:cs typeface="Cambria"/>
                          <a:sym typeface="Cambria"/>
                        </a:rPr>
                        <a:t>Độ dịch chuyển cực đại của vật tính từ vị trí cân bằng.</a:t>
                      </a:r>
                      <a:endParaRPr/>
                    </a:p>
                    <a:p>
                      <a:pPr marL="338138" marR="0" lvl="0" indent="-338138" algn="just" rtl="0">
                        <a:lnSpc>
                          <a:spcPct val="100000"/>
                        </a:lnSpc>
                        <a:spcBef>
                          <a:spcPts val="0"/>
                        </a:spcBef>
                        <a:spcAft>
                          <a:spcPts val="0"/>
                        </a:spcAft>
                        <a:buClr>
                          <a:schemeClr val="dk1"/>
                        </a:buClr>
                        <a:buSzPts val="2400"/>
                        <a:buFont typeface="Cambria"/>
                        <a:buNone/>
                      </a:pPr>
                      <a:r>
                        <a:rPr lang="en-US" sz="2400" b="1">
                          <a:latin typeface="Cambria"/>
                          <a:ea typeface="Cambria"/>
                          <a:cs typeface="Cambria"/>
                          <a:sym typeface="Cambria"/>
                        </a:rPr>
                        <a:t>4. </a:t>
                      </a:r>
                      <a:r>
                        <a:rPr lang="en-US" sz="2400">
                          <a:latin typeface="Cambria"/>
                          <a:ea typeface="Cambria"/>
                          <a:cs typeface="Cambria"/>
                          <a:sym typeface="Cambria"/>
                        </a:rPr>
                        <a:t>Khoảng thời gian để vật thực hiện được 1 dao động toàn phần.</a:t>
                      </a:r>
                      <a:endParaRPr/>
                    </a:p>
                  </a:txBody>
                  <a:tcPr marL="91450" marR="91450" marT="45725" marB="45725">
                    <a:lnL w="12700" cap="flat" cmpd="sng">
                      <a:solidFill>
                        <a:srgbClr val="FF675A"/>
                      </a:solidFill>
                      <a:prstDash val="solid"/>
                      <a:round/>
                      <a:headEnd type="none" w="sm" len="sm"/>
                      <a:tailEnd type="none" w="sm" len="sm"/>
                    </a:lnL>
                    <a:lnR w="12700" cap="flat" cmpd="sng">
                      <a:solidFill>
                        <a:srgbClr val="FF675A"/>
                      </a:solidFill>
                      <a:prstDash val="solid"/>
                      <a:round/>
                      <a:headEnd type="none" w="sm" len="sm"/>
                      <a:tailEnd type="none" w="sm" len="sm"/>
                    </a:lnR>
                    <a:lnT w="12700" cap="flat" cmpd="sng">
                      <a:solidFill>
                        <a:srgbClr val="FF675A"/>
                      </a:solidFill>
                      <a:prstDash val="solid"/>
                      <a:round/>
                      <a:headEnd type="none" w="sm" len="sm"/>
                      <a:tailEnd type="none" w="sm" len="sm"/>
                    </a:lnT>
                    <a:lnB w="12700" cap="flat" cmpd="sng">
                      <a:solidFill>
                        <a:srgbClr val="FF675A"/>
                      </a:solidFill>
                      <a:prstDash val="solid"/>
                      <a:round/>
                      <a:headEnd type="none" w="sm" len="sm"/>
                      <a:tailEnd type="none" w="sm" len="sm"/>
                    </a:lnB>
                    <a:solidFill>
                      <a:schemeClr val="lt1"/>
                    </a:solidFill>
                  </a:tcPr>
                </a:tc>
                <a:tc>
                  <a:txBody>
                    <a:bodyPr/>
                    <a:lstStyle/>
                    <a:p>
                      <a:pPr marL="280988" marR="0" lvl="0" indent="-280988" algn="just" rtl="0">
                        <a:lnSpc>
                          <a:spcPct val="100000"/>
                        </a:lnSpc>
                        <a:spcBef>
                          <a:spcPts val="0"/>
                        </a:spcBef>
                        <a:spcAft>
                          <a:spcPts val="0"/>
                        </a:spcAft>
                        <a:buClr>
                          <a:schemeClr val="dk1"/>
                        </a:buClr>
                        <a:buSzPts val="2400"/>
                        <a:buFont typeface="Cambria"/>
                        <a:buNone/>
                      </a:pPr>
                      <a:r>
                        <a:rPr lang="en-US" sz="2400" b="1">
                          <a:latin typeface="Cambria"/>
                          <a:ea typeface="Cambria"/>
                          <a:cs typeface="Cambria"/>
                          <a:sym typeface="Cambria"/>
                        </a:rPr>
                        <a:t>2. </a:t>
                      </a:r>
                      <a:r>
                        <a:rPr lang="en-US" sz="2400">
                          <a:latin typeface="Cambria"/>
                          <a:ea typeface="Cambria"/>
                          <a:cs typeface="Cambria"/>
                          <a:sym typeface="Cambria"/>
                        </a:rPr>
                        <a:t>Độ dịch chuyển từ VTCB đến vị trí của vật tại thời điểm t.</a:t>
                      </a:r>
                      <a:endParaRPr/>
                    </a:p>
                    <a:p>
                      <a:pPr marL="280988" marR="0" lvl="0" indent="-280988" algn="just" rtl="0">
                        <a:lnSpc>
                          <a:spcPct val="100000"/>
                        </a:lnSpc>
                        <a:spcBef>
                          <a:spcPts val="0"/>
                        </a:spcBef>
                        <a:spcAft>
                          <a:spcPts val="0"/>
                        </a:spcAft>
                        <a:buClr>
                          <a:schemeClr val="dk1"/>
                        </a:buClr>
                        <a:buSzPts val="2400"/>
                        <a:buFont typeface="Cambria"/>
                        <a:buNone/>
                      </a:pPr>
                      <a:r>
                        <a:rPr lang="en-US" sz="2400" b="1">
                          <a:latin typeface="Cambria"/>
                          <a:ea typeface="Cambria"/>
                          <a:cs typeface="Cambria"/>
                          <a:sym typeface="Cambria"/>
                        </a:rPr>
                        <a:t>3. </a:t>
                      </a:r>
                      <a:r>
                        <a:rPr lang="en-US" sz="2400">
                          <a:latin typeface="Cambria"/>
                          <a:ea typeface="Cambria"/>
                          <a:cs typeface="Cambria"/>
                          <a:sym typeface="Cambria"/>
                        </a:rPr>
                        <a:t>Số dao động mà vật thực hiện được trong 1 giây</a:t>
                      </a:r>
                      <a:endParaRPr/>
                    </a:p>
                    <a:p>
                      <a:pPr marL="280988" marR="0" lvl="0" indent="-280988" algn="just" rtl="0">
                        <a:lnSpc>
                          <a:spcPct val="100000"/>
                        </a:lnSpc>
                        <a:spcBef>
                          <a:spcPts val="0"/>
                        </a:spcBef>
                        <a:spcAft>
                          <a:spcPts val="0"/>
                        </a:spcAft>
                        <a:buClr>
                          <a:schemeClr val="dk1"/>
                        </a:buClr>
                        <a:buSzPts val="2400"/>
                        <a:buFont typeface="Cambria"/>
                        <a:buNone/>
                      </a:pPr>
                      <a:r>
                        <a:rPr lang="en-US" sz="2400" b="1">
                          <a:latin typeface="Cambria"/>
                          <a:ea typeface="Cambria"/>
                          <a:cs typeface="Cambria"/>
                          <a:sym typeface="Cambria"/>
                        </a:rPr>
                        <a:t>5. </a:t>
                      </a:r>
                      <a:r>
                        <a:rPr lang="en-US" sz="2400">
                          <a:latin typeface="Cambria"/>
                          <a:ea typeface="Cambria"/>
                          <a:cs typeface="Cambria"/>
                          <a:sym typeface="Cambria"/>
                        </a:rPr>
                        <a:t>Đại lượng cho biết vật dao động đang ở đâu và chuyển động theo chiều nào</a:t>
                      </a:r>
                      <a:endParaRPr/>
                    </a:p>
                  </a:txBody>
                  <a:tcPr marL="91450" marR="91450" marT="45725" marB="45725">
                    <a:lnL w="12700" cap="flat" cmpd="sng">
                      <a:solidFill>
                        <a:srgbClr val="FF675A"/>
                      </a:solidFill>
                      <a:prstDash val="solid"/>
                      <a:round/>
                      <a:headEnd type="none" w="sm" len="sm"/>
                      <a:tailEnd type="none" w="sm" len="sm"/>
                    </a:lnL>
                    <a:lnR w="12700" cap="flat" cmpd="sng">
                      <a:solidFill>
                        <a:srgbClr val="FF675A"/>
                      </a:solidFill>
                      <a:prstDash val="solid"/>
                      <a:round/>
                      <a:headEnd type="none" w="sm" len="sm"/>
                      <a:tailEnd type="none" w="sm" len="sm"/>
                    </a:lnR>
                    <a:lnT w="12700" cap="flat" cmpd="sng">
                      <a:solidFill>
                        <a:srgbClr val="FF675A"/>
                      </a:solidFill>
                      <a:prstDash val="solid"/>
                      <a:round/>
                      <a:headEnd type="none" w="sm" len="sm"/>
                      <a:tailEnd type="none" w="sm" len="sm"/>
                    </a:lnT>
                    <a:lnB w="12700" cap="flat" cmpd="sng">
                      <a:solidFill>
                        <a:srgbClr val="FF675A"/>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71" descr="n14 zalo Nguyen Doan Thao Trang"/>
          <p:cNvPicPr preferRelativeResize="0"/>
          <p:nvPr/>
        </p:nvPicPr>
        <p:blipFill rotWithShape="1">
          <a:blip r:embed="rId3">
            <a:alphaModFix/>
          </a:blip>
          <a:srcRect/>
          <a:stretch/>
        </p:blipFill>
        <p:spPr>
          <a:xfrm>
            <a:off x="2745051" y="787614"/>
            <a:ext cx="7200900" cy="5924550"/>
          </a:xfrm>
          <a:prstGeom prst="rect">
            <a:avLst/>
          </a:prstGeom>
          <a:noFill/>
          <a:ln>
            <a:noFill/>
          </a:ln>
        </p:spPr>
      </p:pic>
      <p:pic>
        <p:nvPicPr>
          <p:cNvPr id="819" name="Google Shape;819;p71" descr="n14 zalo Nguyen Doan Thao Trang"/>
          <p:cNvPicPr preferRelativeResize="0"/>
          <p:nvPr/>
        </p:nvPicPr>
        <p:blipFill rotWithShape="1">
          <a:blip r:embed="rId4">
            <a:alphaModFix/>
          </a:blip>
          <a:srcRect/>
          <a:stretch/>
        </p:blipFill>
        <p:spPr>
          <a:xfrm>
            <a:off x="395288" y="0"/>
            <a:ext cx="2143125" cy="2143125"/>
          </a:xfrm>
          <a:prstGeom prst="rect">
            <a:avLst/>
          </a:prstGeom>
          <a:noFill/>
          <a:ln>
            <a:noFill/>
          </a:ln>
        </p:spPr>
      </p:pic>
      <p:grpSp>
        <p:nvGrpSpPr>
          <p:cNvPr id="820" name="Google Shape;820;p71" descr="n14 zalo Nguyen Doan Thao Trang"/>
          <p:cNvGrpSpPr/>
          <p:nvPr/>
        </p:nvGrpSpPr>
        <p:grpSpPr>
          <a:xfrm>
            <a:off x="2856181" y="868717"/>
            <a:ext cx="6985763" cy="5741498"/>
            <a:chOff x="2856181" y="868717"/>
            <a:chExt cx="6985763" cy="5741498"/>
          </a:xfrm>
        </p:grpSpPr>
        <p:sp>
          <p:nvSpPr>
            <p:cNvPr id="821" name="Google Shape;821;p71"/>
            <p:cNvSpPr txBox="1"/>
            <p:nvPr/>
          </p:nvSpPr>
          <p:spPr>
            <a:xfrm>
              <a:off x="7851540" y="868717"/>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B</a:t>
              </a:r>
              <a:endParaRPr sz="2800" b="1">
                <a:solidFill>
                  <a:srgbClr val="0070C0"/>
                </a:solidFill>
                <a:latin typeface="Cambria"/>
                <a:ea typeface="Cambria"/>
                <a:cs typeface="Cambria"/>
                <a:sym typeface="Cambria"/>
              </a:endParaRPr>
            </a:p>
          </p:txBody>
        </p:sp>
        <p:sp>
          <p:nvSpPr>
            <p:cNvPr id="822" name="Google Shape;822;p71"/>
            <p:cNvSpPr txBox="1"/>
            <p:nvPr/>
          </p:nvSpPr>
          <p:spPr>
            <a:xfrm>
              <a:off x="7851540" y="1522883"/>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I</a:t>
              </a:r>
              <a:endParaRPr sz="2800" b="1">
                <a:solidFill>
                  <a:srgbClr val="0070C0"/>
                </a:solidFill>
                <a:latin typeface="Cambria"/>
                <a:ea typeface="Cambria"/>
                <a:cs typeface="Cambria"/>
                <a:sym typeface="Cambria"/>
              </a:endParaRPr>
            </a:p>
          </p:txBody>
        </p:sp>
        <p:sp>
          <p:nvSpPr>
            <p:cNvPr id="823" name="Google Shape;823;p71"/>
            <p:cNvSpPr txBox="1"/>
            <p:nvPr/>
          </p:nvSpPr>
          <p:spPr>
            <a:xfrm>
              <a:off x="7851540" y="2185992"/>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Ê</a:t>
              </a:r>
              <a:endParaRPr sz="2800" b="1">
                <a:solidFill>
                  <a:srgbClr val="0070C0"/>
                </a:solidFill>
                <a:latin typeface="Cambria"/>
                <a:ea typeface="Cambria"/>
                <a:cs typeface="Cambria"/>
                <a:sym typeface="Cambria"/>
              </a:endParaRPr>
            </a:p>
          </p:txBody>
        </p:sp>
        <p:sp>
          <p:nvSpPr>
            <p:cNvPr id="824" name="Google Shape;824;p71"/>
            <p:cNvSpPr txBox="1"/>
            <p:nvPr/>
          </p:nvSpPr>
          <p:spPr>
            <a:xfrm>
              <a:off x="7862349" y="282078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N</a:t>
              </a:r>
              <a:endParaRPr sz="2800" b="1">
                <a:solidFill>
                  <a:srgbClr val="0070C0"/>
                </a:solidFill>
                <a:latin typeface="Cambria"/>
                <a:ea typeface="Cambria"/>
                <a:cs typeface="Cambria"/>
                <a:sym typeface="Cambria"/>
              </a:endParaRPr>
            </a:p>
          </p:txBody>
        </p:sp>
        <p:sp>
          <p:nvSpPr>
            <p:cNvPr id="825" name="Google Shape;825;p71"/>
            <p:cNvSpPr txBox="1"/>
            <p:nvPr/>
          </p:nvSpPr>
          <p:spPr>
            <a:xfrm>
              <a:off x="7859090" y="3483898"/>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Đ</a:t>
              </a:r>
              <a:endParaRPr sz="2800" b="1">
                <a:solidFill>
                  <a:srgbClr val="0070C0"/>
                </a:solidFill>
                <a:latin typeface="Cambria"/>
                <a:ea typeface="Cambria"/>
                <a:cs typeface="Cambria"/>
                <a:sym typeface="Cambria"/>
              </a:endParaRPr>
            </a:p>
          </p:txBody>
        </p:sp>
        <p:sp>
          <p:nvSpPr>
            <p:cNvPr id="826" name="Google Shape;826;p71"/>
            <p:cNvSpPr txBox="1"/>
            <p:nvPr/>
          </p:nvSpPr>
          <p:spPr>
            <a:xfrm>
              <a:off x="7859090"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Ộ</a:t>
              </a:r>
              <a:endParaRPr sz="2800" b="1">
                <a:solidFill>
                  <a:srgbClr val="0070C0"/>
                </a:solidFill>
                <a:latin typeface="Cambria"/>
                <a:ea typeface="Cambria"/>
                <a:cs typeface="Cambria"/>
                <a:sym typeface="Cambria"/>
              </a:endParaRPr>
            </a:p>
          </p:txBody>
        </p:sp>
        <p:sp>
          <p:nvSpPr>
            <p:cNvPr id="827" name="Google Shape;827;p71"/>
            <p:cNvSpPr txBox="1"/>
            <p:nvPr/>
          </p:nvSpPr>
          <p:spPr>
            <a:xfrm>
              <a:off x="7138986" y="1536951"/>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L</a:t>
              </a:r>
              <a:endParaRPr sz="2800" b="1">
                <a:solidFill>
                  <a:srgbClr val="0070C0"/>
                </a:solidFill>
                <a:latin typeface="Cambria"/>
                <a:ea typeface="Cambria"/>
                <a:cs typeface="Cambria"/>
                <a:sym typeface="Cambria"/>
              </a:endParaRPr>
            </a:p>
          </p:txBody>
        </p:sp>
        <p:sp>
          <p:nvSpPr>
            <p:cNvPr id="828" name="Google Shape;828;p71"/>
            <p:cNvSpPr txBox="1"/>
            <p:nvPr/>
          </p:nvSpPr>
          <p:spPr>
            <a:xfrm>
              <a:off x="8582696" y="1522883"/>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Đ</a:t>
              </a:r>
              <a:endParaRPr sz="2800" b="1">
                <a:solidFill>
                  <a:srgbClr val="0070C0"/>
                </a:solidFill>
                <a:latin typeface="Cambria"/>
                <a:ea typeface="Cambria"/>
                <a:cs typeface="Cambria"/>
                <a:sym typeface="Cambria"/>
              </a:endParaRPr>
            </a:p>
          </p:txBody>
        </p:sp>
        <p:sp>
          <p:nvSpPr>
            <p:cNvPr id="829" name="Google Shape;829;p71"/>
            <p:cNvSpPr txBox="1"/>
            <p:nvPr/>
          </p:nvSpPr>
          <p:spPr>
            <a:xfrm>
              <a:off x="9289290" y="1536951"/>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Ộ</a:t>
              </a:r>
              <a:endParaRPr sz="2800" b="1">
                <a:solidFill>
                  <a:srgbClr val="0070C0"/>
                </a:solidFill>
                <a:latin typeface="Cambria"/>
                <a:ea typeface="Cambria"/>
                <a:cs typeface="Cambria"/>
                <a:sym typeface="Cambria"/>
              </a:endParaRPr>
            </a:p>
          </p:txBody>
        </p:sp>
        <p:sp>
          <p:nvSpPr>
            <p:cNvPr id="830" name="Google Shape;830;p71"/>
            <p:cNvSpPr txBox="1"/>
            <p:nvPr/>
          </p:nvSpPr>
          <p:spPr>
            <a:xfrm>
              <a:off x="6434340" y="282078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T</a:t>
              </a:r>
              <a:endParaRPr sz="2800" b="1">
                <a:solidFill>
                  <a:srgbClr val="0070C0"/>
                </a:solidFill>
                <a:latin typeface="Cambria"/>
                <a:ea typeface="Cambria"/>
                <a:cs typeface="Cambria"/>
                <a:sym typeface="Cambria"/>
              </a:endParaRPr>
            </a:p>
          </p:txBody>
        </p:sp>
        <p:sp>
          <p:nvSpPr>
            <p:cNvPr id="831" name="Google Shape;831;p71"/>
            <p:cNvSpPr txBox="1"/>
            <p:nvPr/>
          </p:nvSpPr>
          <p:spPr>
            <a:xfrm>
              <a:off x="7138986" y="282078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Ầ</a:t>
              </a:r>
              <a:endParaRPr sz="2800" b="1">
                <a:solidFill>
                  <a:srgbClr val="0070C0"/>
                </a:solidFill>
                <a:latin typeface="Cambria"/>
                <a:ea typeface="Cambria"/>
                <a:cs typeface="Cambria"/>
                <a:sym typeface="Cambria"/>
              </a:endParaRPr>
            </a:p>
          </p:txBody>
        </p:sp>
        <p:sp>
          <p:nvSpPr>
            <p:cNvPr id="832" name="Google Shape;832;p71"/>
            <p:cNvSpPr txBox="1"/>
            <p:nvPr/>
          </p:nvSpPr>
          <p:spPr>
            <a:xfrm>
              <a:off x="8582696" y="282078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S</a:t>
              </a:r>
              <a:endParaRPr sz="2800" b="1">
                <a:solidFill>
                  <a:srgbClr val="0070C0"/>
                </a:solidFill>
                <a:latin typeface="Cambria"/>
                <a:ea typeface="Cambria"/>
                <a:cs typeface="Cambria"/>
                <a:sym typeface="Cambria"/>
              </a:endParaRPr>
            </a:p>
          </p:txBody>
        </p:sp>
        <p:sp>
          <p:nvSpPr>
            <p:cNvPr id="833" name="Google Shape;833;p71"/>
            <p:cNvSpPr txBox="1"/>
            <p:nvPr/>
          </p:nvSpPr>
          <p:spPr>
            <a:xfrm>
              <a:off x="9289290" y="282078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Ố</a:t>
              </a:r>
              <a:endParaRPr sz="2800" b="1">
                <a:solidFill>
                  <a:srgbClr val="0070C0"/>
                </a:solidFill>
                <a:latin typeface="Cambria"/>
                <a:ea typeface="Cambria"/>
                <a:cs typeface="Cambria"/>
                <a:sym typeface="Cambria"/>
              </a:endParaRPr>
            </a:p>
          </p:txBody>
        </p:sp>
        <p:sp>
          <p:nvSpPr>
            <p:cNvPr id="834" name="Google Shape;834;p71"/>
            <p:cNvSpPr txBox="1"/>
            <p:nvPr/>
          </p:nvSpPr>
          <p:spPr>
            <a:xfrm>
              <a:off x="3560511" y="3482948"/>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C</a:t>
              </a:r>
              <a:endParaRPr sz="2800" b="1">
                <a:solidFill>
                  <a:srgbClr val="0070C0"/>
                </a:solidFill>
                <a:latin typeface="Cambria"/>
                <a:ea typeface="Cambria"/>
                <a:cs typeface="Cambria"/>
                <a:sym typeface="Cambria"/>
              </a:endParaRPr>
            </a:p>
          </p:txBody>
        </p:sp>
        <p:sp>
          <p:nvSpPr>
            <p:cNvPr id="835" name="Google Shape;835;p71"/>
            <p:cNvSpPr txBox="1"/>
            <p:nvPr/>
          </p:nvSpPr>
          <p:spPr>
            <a:xfrm>
              <a:off x="3575025"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H</a:t>
              </a:r>
              <a:endParaRPr sz="2800" b="1">
                <a:solidFill>
                  <a:srgbClr val="0070C0"/>
                </a:solidFill>
                <a:latin typeface="Cambria"/>
                <a:ea typeface="Cambria"/>
                <a:cs typeface="Cambria"/>
                <a:sym typeface="Cambria"/>
              </a:endParaRPr>
            </a:p>
          </p:txBody>
        </p:sp>
        <p:sp>
          <p:nvSpPr>
            <p:cNvPr id="836" name="Google Shape;836;p71"/>
            <p:cNvSpPr txBox="1"/>
            <p:nvPr/>
          </p:nvSpPr>
          <p:spPr>
            <a:xfrm>
              <a:off x="3560511" y="4792404"/>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U</a:t>
              </a:r>
              <a:endParaRPr sz="2800" b="1">
                <a:solidFill>
                  <a:srgbClr val="0070C0"/>
                </a:solidFill>
                <a:latin typeface="Cambria"/>
                <a:ea typeface="Cambria"/>
                <a:cs typeface="Cambria"/>
                <a:sym typeface="Cambria"/>
              </a:endParaRPr>
            </a:p>
          </p:txBody>
        </p:sp>
        <p:sp>
          <p:nvSpPr>
            <p:cNvPr id="837" name="Google Shape;837;p71"/>
            <p:cNvSpPr txBox="1"/>
            <p:nvPr/>
          </p:nvSpPr>
          <p:spPr>
            <a:xfrm>
              <a:off x="3560511" y="5415429"/>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K</a:t>
              </a:r>
              <a:endParaRPr sz="2800" b="1">
                <a:solidFill>
                  <a:srgbClr val="0070C0"/>
                </a:solidFill>
                <a:latin typeface="Cambria"/>
                <a:ea typeface="Cambria"/>
                <a:cs typeface="Cambria"/>
                <a:sym typeface="Cambria"/>
              </a:endParaRPr>
            </a:p>
          </p:txBody>
        </p:sp>
        <p:sp>
          <p:nvSpPr>
            <p:cNvPr id="838" name="Google Shape;838;p71"/>
            <p:cNvSpPr txBox="1"/>
            <p:nvPr/>
          </p:nvSpPr>
          <p:spPr>
            <a:xfrm>
              <a:off x="3575025" y="60869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Ì</a:t>
              </a:r>
              <a:endParaRPr sz="2800" b="1">
                <a:solidFill>
                  <a:srgbClr val="0070C0"/>
                </a:solidFill>
                <a:latin typeface="Cambria"/>
                <a:ea typeface="Cambria"/>
                <a:cs typeface="Cambria"/>
                <a:sym typeface="Cambria"/>
              </a:endParaRPr>
            </a:p>
          </p:txBody>
        </p:sp>
        <p:sp>
          <p:nvSpPr>
            <p:cNvPr id="839" name="Google Shape;839;p71"/>
            <p:cNvSpPr txBox="1"/>
            <p:nvPr/>
          </p:nvSpPr>
          <p:spPr>
            <a:xfrm>
              <a:off x="2856181"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P</a:t>
              </a:r>
              <a:endParaRPr sz="2800" b="1">
                <a:solidFill>
                  <a:srgbClr val="0070C0"/>
                </a:solidFill>
                <a:latin typeface="Cambria"/>
                <a:ea typeface="Cambria"/>
                <a:cs typeface="Cambria"/>
                <a:sym typeface="Cambria"/>
              </a:endParaRPr>
            </a:p>
          </p:txBody>
        </p:sp>
        <p:sp>
          <p:nvSpPr>
            <p:cNvPr id="840" name="Google Shape;840;p71"/>
            <p:cNvSpPr txBox="1"/>
            <p:nvPr/>
          </p:nvSpPr>
          <p:spPr>
            <a:xfrm>
              <a:off x="4286477"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A</a:t>
              </a:r>
              <a:endParaRPr sz="2800" b="1">
                <a:solidFill>
                  <a:srgbClr val="0070C0"/>
                </a:solidFill>
                <a:latin typeface="Cambria"/>
                <a:ea typeface="Cambria"/>
                <a:cs typeface="Cambria"/>
                <a:sym typeface="Cambria"/>
              </a:endParaRPr>
            </a:p>
          </p:txBody>
        </p:sp>
        <p:sp>
          <p:nvSpPr>
            <p:cNvPr id="841" name="Google Shape;841;p71"/>
            <p:cNvSpPr txBox="1"/>
            <p:nvPr/>
          </p:nvSpPr>
          <p:spPr>
            <a:xfrm>
              <a:off x="4998213"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D</a:t>
              </a:r>
              <a:endParaRPr sz="2800" b="1">
                <a:solidFill>
                  <a:srgbClr val="0070C0"/>
                </a:solidFill>
                <a:latin typeface="Cambria"/>
                <a:ea typeface="Cambria"/>
                <a:cs typeface="Cambria"/>
                <a:sym typeface="Cambria"/>
              </a:endParaRPr>
            </a:p>
          </p:txBody>
        </p:sp>
        <p:sp>
          <p:nvSpPr>
            <p:cNvPr id="842" name="Google Shape;842;p71"/>
            <p:cNvSpPr txBox="1"/>
            <p:nvPr/>
          </p:nvSpPr>
          <p:spPr>
            <a:xfrm>
              <a:off x="5737427"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A</a:t>
              </a:r>
              <a:endParaRPr sz="2800" b="1">
                <a:solidFill>
                  <a:srgbClr val="0070C0"/>
                </a:solidFill>
                <a:latin typeface="Cambria"/>
                <a:ea typeface="Cambria"/>
                <a:cs typeface="Cambria"/>
                <a:sym typeface="Cambria"/>
              </a:endParaRPr>
            </a:p>
          </p:txBody>
        </p:sp>
        <p:sp>
          <p:nvSpPr>
            <p:cNvPr id="843" name="Google Shape;843;p71"/>
            <p:cNvSpPr txBox="1"/>
            <p:nvPr/>
          </p:nvSpPr>
          <p:spPr>
            <a:xfrm>
              <a:off x="6392744"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O</a:t>
              </a:r>
              <a:endParaRPr sz="2800" b="1">
                <a:solidFill>
                  <a:srgbClr val="0070C0"/>
                </a:solidFill>
                <a:latin typeface="Cambria"/>
                <a:ea typeface="Cambria"/>
                <a:cs typeface="Cambria"/>
                <a:sym typeface="Cambria"/>
              </a:endParaRPr>
            </a:p>
          </p:txBody>
        </p:sp>
        <p:sp>
          <p:nvSpPr>
            <p:cNvPr id="844" name="Google Shape;844;p71"/>
            <p:cNvSpPr txBox="1"/>
            <p:nvPr/>
          </p:nvSpPr>
          <p:spPr>
            <a:xfrm>
              <a:off x="7138986"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Đ</a:t>
              </a:r>
              <a:endParaRPr sz="2800" b="1">
                <a:solidFill>
                  <a:srgbClr val="0070C0"/>
                </a:solidFill>
                <a:latin typeface="Cambria"/>
                <a:ea typeface="Cambria"/>
                <a:cs typeface="Cambria"/>
                <a:sym typeface="Cambria"/>
              </a:endParaRPr>
            </a:p>
          </p:txBody>
        </p:sp>
        <p:sp>
          <p:nvSpPr>
            <p:cNvPr id="845" name="Google Shape;845;p71"/>
            <p:cNvSpPr txBox="1"/>
            <p:nvPr/>
          </p:nvSpPr>
          <p:spPr>
            <a:xfrm>
              <a:off x="8587556"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N</a:t>
              </a:r>
              <a:endParaRPr sz="2800" b="1">
                <a:solidFill>
                  <a:srgbClr val="0070C0"/>
                </a:solidFill>
                <a:latin typeface="Cambria"/>
                <a:ea typeface="Cambria"/>
                <a:cs typeface="Cambria"/>
                <a:sym typeface="Cambria"/>
              </a:endParaRPr>
            </a:p>
          </p:txBody>
        </p:sp>
        <p:sp>
          <p:nvSpPr>
            <p:cNvPr id="846" name="Google Shape;846;p71"/>
            <p:cNvSpPr txBox="1"/>
            <p:nvPr/>
          </p:nvSpPr>
          <p:spPr>
            <a:xfrm>
              <a:off x="9289290" y="4118695"/>
              <a:ext cx="5526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70C0"/>
                  </a:solidFill>
                  <a:latin typeface="Cambria"/>
                  <a:ea typeface="Cambria"/>
                  <a:cs typeface="Cambria"/>
                  <a:sym typeface="Cambria"/>
                </a:rPr>
                <a:t>G</a:t>
              </a:r>
              <a:endParaRPr sz="2800" b="1">
                <a:solidFill>
                  <a:srgbClr val="0070C0"/>
                </a:solidFill>
                <a:latin typeface="Cambria"/>
                <a:ea typeface="Cambria"/>
                <a:cs typeface="Cambria"/>
                <a:sym typeface="Cambria"/>
              </a:endParaRPr>
            </a:p>
          </p:txBody>
        </p:sp>
      </p:grpSp>
      <p:sp>
        <p:nvSpPr>
          <p:cNvPr id="847" name="Google Shape;847;p71" descr="n14 zalo Nguyen Doan Thao Trang"/>
          <p:cNvSpPr txBox="1"/>
          <p:nvPr/>
        </p:nvSpPr>
        <p:spPr>
          <a:xfrm>
            <a:off x="2408241" y="375662"/>
            <a:ext cx="3931920" cy="1384995"/>
          </a:xfrm>
          <a:prstGeom prst="rect">
            <a:avLst/>
          </a:prstGeom>
          <a:solidFill>
            <a:srgbClr val="F5E2A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Cambria"/>
                <a:ea typeface="Cambria"/>
                <a:cs typeface="Cambria"/>
                <a:sym typeface="Cambria"/>
              </a:rPr>
              <a:t>CÁC ĐẠI LƯỢNG CƠ BẢN MÔ TẢ 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500"/>
                                        <p:tgtEl>
                                          <p:spTgt spid="8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pic>
        <p:nvPicPr>
          <p:cNvPr id="852" name="Google Shape;852;p72" descr="n14 zalo Nguyen Doan Thao Trang"/>
          <p:cNvPicPr preferRelativeResize="0"/>
          <p:nvPr/>
        </p:nvPicPr>
        <p:blipFill rotWithShape="1">
          <a:blip r:embed="rId3">
            <a:alphaModFix/>
          </a:blip>
          <a:srcRect t="4231" b="12929"/>
          <a:stretch/>
        </p:blipFill>
        <p:spPr>
          <a:xfrm>
            <a:off x="3162277" y="3975886"/>
            <a:ext cx="5867446" cy="2720118"/>
          </a:xfrm>
          <a:prstGeom prst="rect">
            <a:avLst/>
          </a:prstGeom>
          <a:noFill/>
          <a:ln w="28575" cap="flat" cmpd="sng">
            <a:solidFill>
              <a:srgbClr val="FFC4A9"/>
            </a:solidFill>
            <a:prstDash val="solid"/>
            <a:round/>
            <a:headEnd type="none" w="sm" len="sm"/>
            <a:tailEnd type="none" w="sm" len="sm"/>
          </a:ln>
        </p:spPr>
      </p:pic>
      <p:sp>
        <p:nvSpPr>
          <p:cNvPr id="853" name="Google Shape;853;p72" descr="n14 zalo Nguyen Doan Thao Trang"/>
          <p:cNvSpPr/>
          <p:nvPr/>
        </p:nvSpPr>
        <p:spPr>
          <a:xfrm>
            <a:off x="633046" y="1458651"/>
            <a:ext cx="10958731" cy="2351285"/>
          </a:xfrm>
          <a:prstGeom prst="rect">
            <a:avLst/>
          </a:prstGeom>
          <a:noFill/>
          <a:ln w="28575" cap="flat" cmpd="sng">
            <a:solidFill>
              <a:srgbClr val="5BCC97"/>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1" i="1">
                <a:solidFill>
                  <a:srgbClr val="000000"/>
                </a:solidFill>
                <a:latin typeface="Cambria"/>
                <a:ea typeface="Cambria"/>
                <a:cs typeface="Cambria"/>
                <a:sym typeface="Cambria"/>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sz="2000" b="1" i="1">
              <a:solidFill>
                <a:schemeClr val="dk1"/>
              </a:solidFill>
              <a:latin typeface="Cambria"/>
              <a:ea typeface="Cambria"/>
              <a:cs typeface="Cambria"/>
              <a:sym typeface="Cambria"/>
            </a:endParaRPr>
          </a:p>
        </p:txBody>
      </p:sp>
      <p:sp>
        <p:nvSpPr>
          <p:cNvPr id="854" name="Google Shape;854;p72" descr="n14 zalo Nguyen Doan Thao Trang"/>
          <p:cNvSpPr txBox="1"/>
          <p:nvPr/>
        </p:nvSpPr>
        <p:spPr>
          <a:xfrm>
            <a:off x="1392314" y="831036"/>
            <a:ext cx="9407372" cy="461665"/>
          </a:xfrm>
          <a:prstGeom prst="rect">
            <a:avLst/>
          </a:prstGeom>
          <a:solidFill>
            <a:srgbClr val="0070C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lt1"/>
                </a:solidFill>
                <a:latin typeface="Cambria"/>
                <a:ea typeface="Cambria"/>
                <a:cs typeface="Cambria"/>
                <a:sym typeface="Cambria"/>
              </a:rPr>
              <a:t>Ta có thể mô tả nhịp đập Trái Tim qua các máy điện tim</a:t>
            </a:r>
            <a:endParaRPr sz="2400" b="1" i="1">
              <a:solidFill>
                <a:schemeClr val="lt1"/>
              </a:solidFill>
              <a:latin typeface="Cambria"/>
              <a:ea typeface="Cambria"/>
              <a:cs typeface="Cambria"/>
              <a:sym typeface="Cambria"/>
            </a:endParaRPr>
          </a:p>
        </p:txBody>
      </p:sp>
      <p:pic>
        <p:nvPicPr>
          <p:cNvPr id="855" name="Google Shape;855;p72" descr="n14 zalo Nguyen Doan Thao Trang"/>
          <p:cNvPicPr preferRelativeResize="0"/>
          <p:nvPr/>
        </p:nvPicPr>
        <p:blipFill rotWithShape="1">
          <a:blip r:embed="rId4">
            <a:alphaModFix/>
          </a:blip>
          <a:srcRect/>
          <a:stretch/>
        </p:blipFill>
        <p:spPr>
          <a:xfrm>
            <a:off x="0" y="12777"/>
            <a:ext cx="5364945" cy="9632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Shape 859"/>
        <p:cNvGrpSpPr/>
        <p:nvPr/>
      </p:nvGrpSpPr>
      <p:grpSpPr>
        <a:xfrm>
          <a:off x="0" y="0"/>
          <a:ext cx="0" cy="0"/>
          <a:chOff x="0" y="0"/>
          <a:chExt cx="0" cy="0"/>
        </a:xfrm>
      </p:grpSpPr>
      <p:pic>
        <p:nvPicPr>
          <p:cNvPr id="860" name="Google Shape;860;p73" descr="n14 zalo Nguyen Doan Thao Trang"/>
          <p:cNvPicPr preferRelativeResize="0"/>
          <p:nvPr/>
        </p:nvPicPr>
        <p:blipFill rotWithShape="1">
          <a:blip r:embed="rId3">
            <a:alphaModFix/>
          </a:blip>
          <a:srcRect t="18562" r="66860" b="44328"/>
          <a:stretch/>
        </p:blipFill>
        <p:spPr>
          <a:xfrm rot="6759946">
            <a:off x="441978" y="4229387"/>
            <a:ext cx="4578640" cy="6025460"/>
          </a:xfrm>
          <a:prstGeom prst="rect">
            <a:avLst/>
          </a:prstGeom>
          <a:noFill/>
          <a:ln>
            <a:noFill/>
          </a:ln>
        </p:spPr>
      </p:pic>
      <p:pic>
        <p:nvPicPr>
          <p:cNvPr id="861" name="Google Shape;861;p73" descr="n14 zalo Nguyen Doan Thao Trang"/>
          <p:cNvPicPr preferRelativeResize="0"/>
          <p:nvPr/>
        </p:nvPicPr>
        <p:blipFill rotWithShape="1">
          <a:blip r:embed="rId4">
            <a:alphaModFix/>
          </a:blip>
          <a:srcRect/>
          <a:stretch/>
        </p:blipFill>
        <p:spPr>
          <a:xfrm>
            <a:off x="685801" y="3657332"/>
            <a:ext cx="3392143" cy="2744552"/>
          </a:xfrm>
          <a:prstGeom prst="rect">
            <a:avLst/>
          </a:prstGeom>
          <a:noFill/>
          <a:ln>
            <a:noFill/>
          </a:ln>
        </p:spPr>
      </p:pic>
      <p:pic>
        <p:nvPicPr>
          <p:cNvPr id="862" name="Google Shape;862;p73" descr="n14 zalo Nguyen Doan Thao Trang"/>
          <p:cNvPicPr preferRelativeResize="0"/>
          <p:nvPr/>
        </p:nvPicPr>
        <p:blipFill rotWithShape="1">
          <a:blip r:embed="rId5">
            <a:alphaModFix/>
          </a:blip>
          <a:srcRect/>
          <a:stretch/>
        </p:blipFill>
        <p:spPr>
          <a:xfrm rot="-421217" flipH="1">
            <a:off x="3551561" y="3834399"/>
            <a:ext cx="396748" cy="474372"/>
          </a:xfrm>
          <a:prstGeom prst="rect">
            <a:avLst/>
          </a:prstGeom>
          <a:noFill/>
          <a:ln>
            <a:noFill/>
          </a:ln>
        </p:spPr>
      </p:pic>
      <p:pic>
        <p:nvPicPr>
          <p:cNvPr id="863" name="Google Shape;863;p73" descr="n14 zalo Nguyen Doan Thao Trang"/>
          <p:cNvPicPr preferRelativeResize="0"/>
          <p:nvPr/>
        </p:nvPicPr>
        <p:blipFill rotWithShape="1">
          <a:blip r:embed="rId5">
            <a:alphaModFix/>
          </a:blip>
          <a:srcRect/>
          <a:stretch/>
        </p:blipFill>
        <p:spPr>
          <a:xfrm rot="-421217">
            <a:off x="487427" y="5219991"/>
            <a:ext cx="396748" cy="474372"/>
          </a:xfrm>
          <a:prstGeom prst="rect">
            <a:avLst/>
          </a:prstGeom>
          <a:noFill/>
          <a:ln>
            <a:noFill/>
          </a:ln>
        </p:spPr>
      </p:pic>
      <p:sp>
        <p:nvSpPr>
          <p:cNvPr id="864" name="Google Shape;864;p73" descr="n14 zalo Nguyen Doan Thao Trang"/>
          <p:cNvSpPr txBox="1"/>
          <p:nvPr/>
        </p:nvSpPr>
        <p:spPr>
          <a:xfrm>
            <a:off x="2940445" y="1895925"/>
            <a:ext cx="6311109" cy="651269"/>
          </a:xfrm>
          <a:prstGeom prst="rect">
            <a:avLst/>
          </a:prstGeom>
          <a:noFill/>
          <a:ln>
            <a:noFill/>
          </a:ln>
        </p:spPr>
        <p:txBody>
          <a:bodyPr spcFirstLastPara="1" wrap="square" lIns="0" tIns="0" rIns="0" bIns="0" anchor="t" anchorCtr="0">
            <a:spAutoFit/>
          </a:bodyPr>
          <a:lstStyle/>
          <a:p>
            <a:pPr marL="0" marR="0" lvl="0" indent="0" algn="ctr" rtl="0">
              <a:lnSpc>
                <a:spcPct val="180000"/>
              </a:lnSpc>
              <a:spcBef>
                <a:spcPts val="0"/>
              </a:spcBef>
              <a:spcAft>
                <a:spcPts val="0"/>
              </a:spcAft>
              <a:buNone/>
            </a:pPr>
            <a:r>
              <a:rPr lang="en-US" sz="3200">
                <a:solidFill>
                  <a:srgbClr val="F8F5EF"/>
                </a:solidFill>
                <a:latin typeface="Arial"/>
                <a:ea typeface="Arial"/>
                <a:cs typeface="Arial"/>
                <a:sym typeface="Arial"/>
              </a:rPr>
              <a:t>Bài học đến đây là kết thúc</a:t>
            </a:r>
            <a:endParaRPr sz="3200">
              <a:solidFill>
                <a:srgbClr val="F8F5E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descr="n14 zalo Nguyen Doan Thao Trang"/>
          <p:cNvPicPr preferRelativeResize="0"/>
          <p:nvPr/>
        </p:nvPicPr>
        <p:blipFill rotWithShape="1">
          <a:blip r:embed="rId3">
            <a:alphaModFix/>
          </a:blip>
          <a:srcRect/>
          <a:stretch/>
        </p:blipFill>
        <p:spPr>
          <a:xfrm>
            <a:off x="0" y="16307"/>
            <a:ext cx="12192000" cy="1387557"/>
          </a:xfrm>
          <a:prstGeom prst="rect">
            <a:avLst/>
          </a:prstGeom>
          <a:noFill/>
          <a:ln>
            <a:noFill/>
          </a:ln>
        </p:spPr>
      </p:pic>
      <p:sp>
        <p:nvSpPr>
          <p:cNvPr id="243" name="Google Shape;243;p40"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a:solidFill>
                  <a:schemeClr val="lt1"/>
                </a:solidFill>
                <a:latin typeface="Cambria"/>
                <a:ea typeface="Cambria"/>
                <a:cs typeface="Cambria"/>
                <a:sym typeface="Cambria"/>
              </a:rPr>
              <a:t>Home</a:t>
            </a:r>
            <a:endParaRPr sz="2800" b="1" i="0" u="none" strike="noStrike" cap="none">
              <a:solidFill>
                <a:schemeClr val="lt1"/>
              </a:solidFill>
              <a:latin typeface="Cambria"/>
              <a:ea typeface="Cambria"/>
              <a:cs typeface="Cambria"/>
              <a:sym typeface="Cambria"/>
            </a:endParaRPr>
          </a:p>
        </p:txBody>
      </p:sp>
      <p:sp>
        <p:nvSpPr>
          <p:cNvPr id="244" name="Google Shape;244;p40" descr="n14 zalo Nguyen Doan Thao Trang"/>
          <p:cNvSpPr/>
          <p:nvPr/>
        </p:nvSpPr>
        <p:spPr>
          <a:xfrm>
            <a:off x="1190903" y="235801"/>
            <a:ext cx="9560047" cy="586827"/>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ctr" rtl="0">
              <a:lnSpc>
                <a:spcPct val="130000"/>
              </a:lnSpc>
              <a:spcBef>
                <a:spcPts val="0"/>
              </a:spcBef>
              <a:spcAft>
                <a:spcPts val="0"/>
              </a:spcAft>
              <a:buNone/>
            </a:pPr>
            <a:r>
              <a:rPr lang="en-US" sz="3200" b="1" i="0" u="none" strike="noStrike" cap="none">
                <a:solidFill>
                  <a:schemeClr val="dk1"/>
                </a:solidFill>
                <a:latin typeface="Cambria"/>
                <a:ea typeface="Cambria"/>
                <a:cs typeface="Cambria"/>
                <a:sym typeface="Cambria"/>
              </a:rPr>
              <a:t>1. Dao động nào sau đây là dao động tuần hoàn? </a:t>
            </a:r>
            <a:endParaRPr sz="3200" b="1" i="0" u="none" strike="noStrike" cap="none">
              <a:solidFill>
                <a:schemeClr val="dk1"/>
              </a:solidFill>
              <a:latin typeface="Cambria"/>
              <a:ea typeface="Cambria"/>
              <a:cs typeface="Cambria"/>
              <a:sym typeface="Cambria"/>
            </a:endParaRPr>
          </a:p>
        </p:txBody>
      </p:sp>
      <p:grpSp>
        <p:nvGrpSpPr>
          <p:cNvPr id="245" name="Google Shape;245;p40" descr="n14 zalo Nguyen Doan Thao Trang"/>
          <p:cNvGrpSpPr/>
          <p:nvPr/>
        </p:nvGrpSpPr>
        <p:grpSpPr>
          <a:xfrm>
            <a:off x="1190904" y="1222194"/>
            <a:ext cx="2080182" cy="1761279"/>
            <a:chOff x="914" y="1471"/>
            <a:chExt cx="1195" cy="1144"/>
          </a:xfrm>
        </p:grpSpPr>
        <p:sp>
          <p:nvSpPr>
            <p:cNvPr id="246" name="Google Shape;246;p40"/>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47" name="Google Shape;247;p40"/>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248" name="Google Shape;248;p40" descr="n14 zalo Nguyen Doan Thao Trang"/>
          <p:cNvGrpSpPr/>
          <p:nvPr/>
        </p:nvGrpSpPr>
        <p:grpSpPr>
          <a:xfrm>
            <a:off x="3766906" y="1222194"/>
            <a:ext cx="2080182" cy="1761279"/>
            <a:chOff x="914" y="1471"/>
            <a:chExt cx="1195" cy="1144"/>
          </a:xfrm>
        </p:grpSpPr>
        <p:sp>
          <p:nvSpPr>
            <p:cNvPr id="249" name="Google Shape;249;p40"/>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50" name="Google Shape;250;p40"/>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251" name="Google Shape;251;p40" descr="n14 zalo Nguyen Doan Thao Trang"/>
          <p:cNvGrpSpPr/>
          <p:nvPr/>
        </p:nvGrpSpPr>
        <p:grpSpPr>
          <a:xfrm>
            <a:off x="6342908" y="1222194"/>
            <a:ext cx="2080182" cy="1761279"/>
            <a:chOff x="914" y="1471"/>
            <a:chExt cx="1195" cy="1144"/>
          </a:xfrm>
        </p:grpSpPr>
        <p:sp>
          <p:nvSpPr>
            <p:cNvPr id="252" name="Google Shape;252;p40"/>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53" name="Google Shape;253;p40"/>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254" name="Google Shape;254;p40" descr="n14 zalo Nguyen Doan Thao Trang"/>
          <p:cNvGrpSpPr/>
          <p:nvPr/>
        </p:nvGrpSpPr>
        <p:grpSpPr>
          <a:xfrm>
            <a:off x="8918911" y="1222194"/>
            <a:ext cx="2080182" cy="1761279"/>
            <a:chOff x="914" y="1471"/>
            <a:chExt cx="1195" cy="1144"/>
          </a:xfrm>
        </p:grpSpPr>
        <p:sp>
          <p:nvSpPr>
            <p:cNvPr id="255" name="Google Shape;255;p40"/>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56" name="Google Shape;256;p40"/>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257" name="Google Shape;257;p40" descr="n14 zalo Nguyen Doan Thao Trang"/>
          <p:cNvSpPr/>
          <p:nvPr/>
        </p:nvSpPr>
        <p:spPr>
          <a:xfrm>
            <a:off x="1190904" y="2903353"/>
            <a:ext cx="2080181"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2B2B2C"/>
                </a:solidFill>
                <a:latin typeface="Cambria"/>
                <a:ea typeface="Cambria"/>
                <a:cs typeface="Cambria"/>
                <a:sym typeface="Cambria"/>
              </a:rPr>
              <a:t>Dao động của chiếc thuyền nhấp nhô trên biển.</a:t>
            </a:r>
            <a:endParaRPr sz="3200">
              <a:solidFill>
                <a:schemeClr val="dk2"/>
              </a:solidFill>
              <a:latin typeface="Cambria"/>
              <a:ea typeface="Cambria"/>
              <a:cs typeface="Cambria"/>
              <a:sym typeface="Cambria"/>
            </a:endParaRPr>
          </a:p>
        </p:txBody>
      </p:sp>
      <p:sp>
        <p:nvSpPr>
          <p:cNvPr id="258" name="Google Shape;258;p40" descr="n14 zalo Nguyen Doan Thao Trang"/>
          <p:cNvSpPr/>
          <p:nvPr/>
        </p:nvSpPr>
        <p:spPr>
          <a:xfrm>
            <a:off x="3766906" y="2903353"/>
            <a:ext cx="2080181"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2B2B2C"/>
                </a:solidFill>
                <a:latin typeface="Cambria"/>
                <a:ea typeface="Cambria"/>
                <a:cs typeface="Cambria"/>
                <a:sym typeface="Cambria"/>
              </a:rPr>
              <a:t>Dao động của con lắc đồng hồ.</a:t>
            </a:r>
            <a:endParaRPr sz="3200">
              <a:solidFill>
                <a:schemeClr val="dk2"/>
              </a:solidFill>
              <a:latin typeface="Cambria"/>
              <a:ea typeface="Cambria"/>
              <a:cs typeface="Cambria"/>
              <a:sym typeface="Cambria"/>
            </a:endParaRPr>
          </a:p>
        </p:txBody>
      </p:sp>
      <p:sp>
        <p:nvSpPr>
          <p:cNvPr id="259" name="Google Shape;259;p40" descr="n14 zalo Nguyen Doan Thao Trang"/>
          <p:cNvSpPr/>
          <p:nvPr/>
        </p:nvSpPr>
        <p:spPr>
          <a:xfrm>
            <a:off x="6342908" y="2903353"/>
            <a:ext cx="2080181" cy="20621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2B2B2C"/>
                </a:solidFill>
                <a:latin typeface="Cambria"/>
                <a:ea typeface="Cambria"/>
                <a:cs typeface="Cambria"/>
                <a:sym typeface="Cambria"/>
              </a:rPr>
              <a:t>Dao động của cành cây khi gió thổi.</a:t>
            </a:r>
            <a:endParaRPr sz="3200">
              <a:solidFill>
                <a:schemeClr val="dk2"/>
              </a:solidFill>
              <a:latin typeface="Cambria"/>
              <a:ea typeface="Cambria"/>
              <a:cs typeface="Cambria"/>
              <a:sym typeface="Cambria"/>
            </a:endParaRPr>
          </a:p>
        </p:txBody>
      </p:sp>
      <p:sp>
        <p:nvSpPr>
          <p:cNvPr id="260" name="Google Shape;260;p40" descr="n14 zalo Nguyen Doan Thao Trang"/>
          <p:cNvSpPr/>
          <p:nvPr/>
        </p:nvSpPr>
        <p:spPr>
          <a:xfrm>
            <a:off x="8918910" y="2903353"/>
            <a:ext cx="2080181"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2B2B2C"/>
                </a:solidFill>
                <a:latin typeface="Cambria"/>
                <a:ea typeface="Cambria"/>
                <a:cs typeface="Cambria"/>
                <a:sym typeface="Cambria"/>
              </a:rPr>
              <a:t> Dao động của chiếc xích đu em bé đang chơi.</a:t>
            </a:r>
            <a:endParaRPr sz="3200">
              <a:solidFill>
                <a:schemeClr val="dk2"/>
              </a:solidFill>
              <a:latin typeface="Cambria"/>
              <a:ea typeface="Cambria"/>
              <a:cs typeface="Cambria"/>
              <a:sym typeface="Cambria"/>
            </a:endParaRPr>
          </a:p>
        </p:txBody>
      </p:sp>
      <p:sp>
        <p:nvSpPr>
          <p:cNvPr id="261" name="Google Shape;261;p40"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5"/>
                                        </p:tgtEl>
                                        <p:attrNameLst>
                                          <p:attrName>style.visibility</p:attrName>
                                        </p:attrNameLst>
                                      </p:cBhvr>
                                      <p:to>
                                        <p:strVal val="visible"/>
                                      </p:to>
                                    </p:set>
                                    <p:animEffect transition="in" filter="fade">
                                      <p:cBhvr>
                                        <p:cTn id="11" dur="500"/>
                                        <p:tgtEl>
                                          <p:spTgt spid="245"/>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57"/>
                                        </p:tgtEl>
                                        <p:attrNameLst>
                                          <p:attrName>style.visibility</p:attrName>
                                        </p:attrNameLst>
                                      </p:cBhvr>
                                      <p:to>
                                        <p:strVal val="visible"/>
                                      </p:to>
                                    </p:set>
                                    <p:anim calcmode="lin" valueType="num">
                                      <p:cBhvr additive="base">
                                        <p:cTn id="15" dur="500"/>
                                        <p:tgtEl>
                                          <p:spTgt spid="257"/>
                                        </p:tgtEl>
                                        <p:attrNameLst>
                                          <p:attrName>ppt_w</p:attrName>
                                        </p:attrNameLst>
                                      </p:cBhvr>
                                      <p:tavLst>
                                        <p:tav tm="0">
                                          <p:val>
                                            <p:strVal val="0"/>
                                          </p:val>
                                        </p:tav>
                                        <p:tav tm="100000">
                                          <p:val>
                                            <p:strVal val="#ppt_w"/>
                                          </p:val>
                                        </p:tav>
                                      </p:tavLst>
                                    </p:anim>
                                    <p:anim calcmode="lin" valueType="num">
                                      <p:cBhvr additive="base">
                                        <p:cTn id="16" dur="500"/>
                                        <p:tgtEl>
                                          <p:spTgt spid="257"/>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48"/>
                                        </p:tgtEl>
                                        <p:attrNameLst>
                                          <p:attrName>style.visibility</p:attrName>
                                        </p:attrNameLst>
                                      </p:cBhvr>
                                      <p:to>
                                        <p:strVal val="visible"/>
                                      </p:to>
                                    </p:set>
                                    <p:animEffect transition="in" filter="fade">
                                      <p:cBhvr>
                                        <p:cTn id="20" dur="500"/>
                                        <p:tgtEl>
                                          <p:spTgt spid="248"/>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258"/>
                                        </p:tgtEl>
                                        <p:attrNameLst>
                                          <p:attrName>style.visibility</p:attrName>
                                        </p:attrNameLst>
                                      </p:cBhvr>
                                      <p:to>
                                        <p:strVal val="visible"/>
                                      </p:to>
                                    </p:set>
                                    <p:anim calcmode="lin" valueType="num">
                                      <p:cBhvr additive="base">
                                        <p:cTn id="24" dur="500"/>
                                        <p:tgtEl>
                                          <p:spTgt spid="258"/>
                                        </p:tgtEl>
                                        <p:attrNameLst>
                                          <p:attrName>ppt_w</p:attrName>
                                        </p:attrNameLst>
                                      </p:cBhvr>
                                      <p:tavLst>
                                        <p:tav tm="0">
                                          <p:val>
                                            <p:strVal val="0"/>
                                          </p:val>
                                        </p:tav>
                                        <p:tav tm="100000">
                                          <p:val>
                                            <p:strVal val="#ppt_w"/>
                                          </p:val>
                                        </p:tav>
                                      </p:tavLst>
                                    </p:anim>
                                    <p:anim calcmode="lin" valueType="num">
                                      <p:cBhvr additive="base">
                                        <p:cTn id="25" dur="500"/>
                                        <p:tgtEl>
                                          <p:spTgt spid="258"/>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51"/>
                                        </p:tgtEl>
                                        <p:attrNameLst>
                                          <p:attrName>style.visibility</p:attrName>
                                        </p:attrNameLst>
                                      </p:cBhvr>
                                      <p:to>
                                        <p:strVal val="visible"/>
                                      </p:to>
                                    </p:set>
                                    <p:animEffect transition="in" filter="fade">
                                      <p:cBhvr>
                                        <p:cTn id="29" dur="500"/>
                                        <p:tgtEl>
                                          <p:spTgt spid="251"/>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59"/>
                                        </p:tgtEl>
                                        <p:attrNameLst>
                                          <p:attrName>style.visibility</p:attrName>
                                        </p:attrNameLst>
                                      </p:cBhvr>
                                      <p:to>
                                        <p:strVal val="visible"/>
                                      </p:to>
                                    </p:set>
                                    <p:anim calcmode="lin" valueType="num">
                                      <p:cBhvr additive="base">
                                        <p:cTn id="33" dur="500"/>
                                        <p:tgtEl>
                                          <p:spTgt spid="259"/>
                                        </p:tgtEl>
                                        <p:attrNameLst>
                                          <p:attrName>ppt_w</p:attrName>
                                        </p:attrNameLst>
                                      </p:cBhvr>
                                      <p:tavLst>
                                        <p:tav tm="0">
                                          <p:val>
                                            <p:strVal val="0"/>
                                          </p:val>
                                        </p:tav>
                                        <p:tav tm="100000">
                                          <p:val>
                                            <p:strVal val="#ppt_w"/>
                                          </p:val>
                                        </p:tav>
                                      </p:tavLst>
                                    </p:anim>
                                    <p:anim calcmode="lin" valueType="num">
                                      <p:cBhvr additive="base">
                                        <p:cTn id="34" dur="500"/>
                                        <p:tgtEl>
                                          <p:spTgt spid="259"/>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54"/>
                                        </p:tgtEl>
                                        <p:attrNameLst>
                                          <p:attrName>style.visibility</p:attrName>
                                        </p:attrNameLst>
                                      </p:cBhvr>
                                      <p:to>
                                        <p:strVal val="visible"/>
                                      </p:to>
                                    </p:set>
                                    <p:animEffect transition="in" filter="fade">
                                      <p:cBhvr>
                                        <p:cTn id="38" dur="500"/>
                                        <p:tgtEl>
                                          <p:spTgt spid="254"/>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260"/>
                                        </p:tgtEl>
                                        <p:attrNameLst>
                                          <p:attrName>style.visibility</p:attrName>
                                        </p:attrNameLst>
                                      </p:cBhvr>
                                      <p:to>
                                        <p:strVal val="visible"/>
                                      </p:to>
                                    </p:set>
                                    <p:anim calcmode="lin" valueType="num">
                                      <p:cBhvr additive="base">
                                        <p:cTn id="42" dur="500"/>
                                        <p:tgtEl>
                                          <p:spTgt spid="260"/>
                                        </p:tgtEl>
                                        <p:attrNameLst>
                                          <p:attrName>ppt_w</p:attrName>
                                        </p:attrNameLst>
                                      </p:cBhvr>
                                      <p:tavLst>
                                        <p:tav tm="0">
                                          <p:val>
                                            <p:strVal val="0"/>
                                          </p:val>
                                        </p:tav>
                                        <p:tav tm="100000">
                                          <p:val>
                                            <p:strVal val="#ppt_w"/>
                                          </p:val>
                                        </p:tav>
                                      </p:tavLst>
                                    </p:anim>
                                    <p:anim calcmode="lin" valueType="num">
                                      <p:cBhvr additive="base">
                                        <p:cTn id="43" dur="500"/>
                                        <p:tgtEl>
                                          <p:spTgt spid="2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1" descr="n14 zalo Nguyen Doan Thao Trang"/>
          <p:cNvPicPr preferRelativeResize="0"/>
          <p:nvPr/>
        </p:nvPicPr>
        <p:blipFill rotWithShape="1">
          <a:blip r:embed="rId3">
            <a:alphaModFix/>
          </a:blip>
          <a:srcRect/>
          <a:stretch/>
        </p:blipFill>
        <p:spPr>
          <a:xfrm>
            <a:off x="-2226" y="488889"/>
            <a:ext cx="12192000" cy="1387557"/>
          </a:xfrm>
          <a:prstGeom prst="rect">
            <a:avLst/>
          </a:prstGeom>
          <a:noFill/>
          <a:ln>
            <a:noFill/>
          </a:ln>
        </p:spPr>
      </p:pic>
      <p:sp>
        <p:nvSpPr>
          <p:cNvPr id="268" name="Google Shape;268;p41" descr="n14 zalo Nguyen Doan Thao Trang"/>
          <p:cNvSpPr/>
          <p:nvPr/>
        </p:nvSpPr>
        <p:spPr>
          <a:xfrm>
            <a:off x="1631747" y="737003"/>
            <a:ext cx="9950653" cy="520271"/>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n-US" sz="3200" b="1">
                <a:solidFill>
                  <a:srgbClr val="2B2B2C"/>
                </a:solidFill>
                <a:latin typeface="Cambria"/>
                <a:ea typeface="Cambria"/>
                <a:cs typeface="Cambria"/>
                <a:sym typeface="Cambria"/>
              </a:rPr>
              <a:t>2. </a:t>
            </a:r>
            <a:r>
              <a:rPr lang="en-US" sz="3200" b="1">
                <a:solidFill>
                  <a:srgbClr val="000000"/>
                </a:solidFill>
                <a:latin typeface="Cambria"/>
                <a:ea typeface="Cambria"/>
                <a:cs typeface="Cambria"/>
                <a:sym typeface="Cambria"/>
              </a:rPr>
              <a:t>Dao động cơ là:</a:t>
            </a:r>
            <a:endParaRPr sz="1800" b="1">
              <a:solidFill>
                <a:srgbClr val="2B2B2C"/>
              </a:solidFill>
              <a:latin typeface="Quattrocento Sans"/>
              <a:ea typeface="Quattrocento Sans"/>
              <a:cs typeface="Quattrocento Sans"/>
              <a:sym typeface="Quattrocento Sans"/>
            </a:endParaRPr>
          </a:p>
        </p:txBody>
      </p:sp>
      <p:grpSp>
        <p:nvGrpSpPr>
          <p:cNvPr id="269" name="Google Shape;269;p41" descr="n14 zalo Nguyen Doan Thao Trang"/>
          <p:cNvGrpSpPr/>
          <p:nvPr/>
        </p:nvGrpSpPr>
        <p:grpSpPr>
          <a:xfrm>
            <a:off x="1190904" y="1831798"/>
            <a:ext cx="2080182" cy="1761279"/>
            <a:chOff x="914" y="1471"/>
            <a:chExt cx="1195" cy="1144"/>
          </a:xfrm>
        </p:grpSpPr>
        <p:sp>
          <p:nvSpPr>
            <p:cNvPr id="270" name="Google Shape;270;p41"/>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71" name="Google Shape;271;p41"/>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272" name="Google Shape;272;p41" descr="n14 zalo Nguyen Doan Thao Trang"/>
          <p:cNvGrpSpPr/>
          <p:nvPr/>
        </p:nvGrpSpPr>
        <p:grpSpPr>
          <a:xfrm>
            <a:off x="3766906" y="1831798"/>
            <a:ext cx="2080182" cy="1761279"/>
            <a:chOff x="914" y="1471"/>
            <a:chExt cx="1195" cy="1144"/>
          </a:xfrm>
        </p:grpSpPr>
        <p:sp>
          <p:nvSpPr>
            <p:cNvPr id="273" name="Google Shape;273;p41"/>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74" name="Google Shape;274;p41"/>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275" name="Google Shape;275;p41" descr="n14 zalo Nguyen Doan Thao Trang"/>
          <p:cNvGrpSpPr/>
          <p:nvPr/>
        </p:nvGrpSpPr>
        <p:grpSpPr>
          <a:xfrm>
            <a:off x="6342908" y="1831798"/>
            <a:ext cx="2080182" cy="1761279"/>
            <a:chOff x="914" y="1471"/>
            <a:chExt cx="1195" cy="1144"/>
          </a:xfrm>
        </p:grpSpPr>
        <p:sp>
          <p:nvSpPr>
            <p:cNvPr id="276" name="Google Shape;276;p41"/>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77" name="Google Shape;277;p41"/>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278" name="Google Shape;278;p41" descr="n14 zalo Nguyen Doan Thao Trang"/>
          <p:cNvGrpSpPr/>
          <p:nvPr/>
        </p:nvGrpSpPr>
        <p:grpSpPr>
          <a:xfrm>
            <a:off x="8918911" y="1831798"/>
            <a:ext cx="2080182" cy="1761279"/>
            <a:chOff x="914" y="1471"/>
            <a:chExt cx="1195" cy="1144"/>
          </a:xfrm>
        </p:grpSpPr>
        <p:sp>
          <p:nvSpPr>
            <p:cNvPr id="279" name="Google Shape;279;p41"/>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80" name="Google Shape;280;p41"/>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281" name="Google Shape;281;p41" descr="n14 zalo Nguyen Doan Thao Trang"/>
          <p:cNvSpPr/>
          <p:nvPr/>
        </p:nvSpPr>
        <p:spPr>
          <a:xfrm>
            <a:off x="1155207" y="3593077"/>
            <a:ext cx="2080182"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mbria"/>
                <a:ea typeface="Cambria"/>
                <a:cs typeface="Cambria"/>
                <a:sym typeface="Cambria"/>
              </a:rPr>
              <a:t>Dao động của vật qua lại vị trí xa nhất mà vật đi được.</a:t>
            </a:r>
            <a:endParaRPr/>
          </a:p>
        </p:txBody>
      </p:sp>
      <p:sp>
        <p:nvSpPr>
          <p:cNvPr id="282" name="Google Shape;282;p41" descr="n14 zalo Nguyen Doan Thao Trang"/>
          <p:cNvSpPr/>
          <p:nvPr/>
        </p:nvSpPr>
        <p:spPr>
          <a:xfrm>
            <a:off x="3601681" y="3593077"/>
            <a:ext cx="2410632" cy="1815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mbria"/>
                <a:ea typeface="Cambria"/>
                <a:cs typeface="Cambria"/>
                <a:sym typeface="Cambria"/>
              </a:rPr>
              <a:t>Dao động của vật qua lại quanh vị trí cân bằng.</a:t>
            </a:r>
            <a:endParaRPr/>
          </a:p>
        </p:txBody>
      </p:sp>
      <p:sp>
        <p:nvSpPr>
          <p:cNvPr id="283" name="Google Shape;283;p41" descr="n14 zalo Nguyen Doan Thao Trang"/>
          <p:cNvSpPr/>
          <p:nvPr/>
        </p:nvSpPr>
        <p:spPr>
          <a:xfrm>
            <a:off x="6177683" y="3589715"/>
            <a:ext cx="2410632"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mbria"/>
                <a:ea typeface="Cambria"/>
                <a:cs typeface="Cambria"/>
                <a:sym typeface="Cambria"/>
              </a:rPr>
              <a:t>Dao động của vật qua lại quanh vị trí gần nhất mà vật đi được.</a:t>
            </a:r>
            <a:endParaRPr/>
          </a:p>
        </p:txBody>
      </p:sp>
      <p:sp>
        <p:nvSpPr>
          <p:cNvPr id="284" name="Google Shape;284;p41" descr="n14 zalo Nguyen Doan Thao Trang"/>
          <p:cNvSpPr/>
          <p:nvPr/>
        </p:nvSpPr>
        <p:spPr>
          <a:xfrm>
            <a:off x="9042938" y="3595855"/>
            <a:ext cx="1832128"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mbria"/>
                <a:ea typeface="Cambria"/>
                <a:cs typeface="Cambria"/>
                <a:sym typeface="Cambria"/>
              </a:rPr>
              <a:t>Dao động tuần hoàn.</a:t>
            </a:r>
            <a:endParaRPr/>
          </a:p>
        </p:txBody>
      </p:sp>
      <p:sp>
        <p:nvSpPr>
          <p:cNvPr id="285" name="Google Shape;285;p41"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286" name="Google Shape;286;p41"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9"/>
                                        </p:tgtEl>
                                        <p:attrNameLst>
                                          <p:attrName>style.visibility</p:attrName>
                                        </p:attrNameLst>
                                      </p:cBhvr>
                                      <p:to>
                                        <p:strVal val="visible"/>
                                      </p:to>
                                    </p:set>
                                    <p:animEffect transition="in" filter="fade">
                                      <p:cBhvr>
                                        <p:cTn id="11" dur="500"/>
                                        <p:tgtEl>
                                          <p:spTgt spid="269"/>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81"/>
                                        </p:tgtEl>
                                        <p:attrNameLst>
                                          <p:attrName>style.visibility</p:attrName>
                                        </p:attrNameLst>
                                      </p:cBhvr>
                                      <p:to>
                                        <p:strVal val="visible"/>
                                      </p:to>
                                    </p:set>
                                    <p:anim calcmode="lin" valueType="num">
                                      <p:cBhvr additive="base">
                                        <p:cTn id="15" dur="500"/>
                                        <p:tgtEl>
                                          <p:spTgt spid="281"/>
                                        </p:tgtEl>
                                        <p:attrNameLst>
                                          <p:attrName>ppt_w</p:attrName>
                                        </p:attrNameLst>
                                      </p:cBhvr>
                                      <p:tavLst>
                                        <p:tav tm="0">
                                          <p:val>
                                            <p:strVal val="0"/>
                                          </p:val>
                                        </p:tav>
                                        <p:tav tm="100000">
                                          <p:val>
                                            <p:strVal val="#ppt_w"/>
                                          </p:val>
                                        </p:tav>
                                      </p:tavLst>
                                    </p:anim>
                                    <p:anim calcmode="lin" valueType="num">
                                      <p:cBhvr additive="base">
                                        <p:cTn id="16" dur="500"/>
                                        <p:tgtEl>
                                          <p:spTgt spid="281"/>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72"/>
                                        </p:tgtEl>
                                        <p:attrNameLst>
                                          <p:attrName>style.visibility</p:attrName>
                                        </p:attrNameLst>
                                      </p:cBhvr>
                                      <p:to>
                                        <p:strVal val="visible"/>
                                      </p:to>
                                    </p:set>
                                    <p:animEffect transition="in" filter="fade">
                                      <p:cBhvr>
                                        <p:cTn id="20" dur="500"/>
                                        <p:tgtEl>
                                          <p:spTgt spid="27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282"/>
                                        </p:tgtEl>
                                        <p:attrNameLst>
                                          <p:attrName>style.visibility</p:attrName>
                                        </p:attrNameLst>
                                      </p:cBhvr>
                                      <p:to>
                                        <p:strVal val="visible"/>
                                      </p:to>
                                    </p:set>
                                    <p:anim calcmode="lin" valueType="num">
                                      <p:cBhvr additive="base">
                                        <p:cTn id="24" dur="500"/>
                                        <p:tgtEl>
                                          <p:spTgt spid="282"/>
                                        </p:tgtEl>
                                        <p:attrNameLst>
                                          <p:attrName>ppt_w</p:attrName>
                                        </p:attrNameLst>
                                      </p:cBhvr>
                                      <p:tavLst>
                                        <p:tav tm="0">
                                          <p:val>
                                            <p:strVal val="0"/>
                                          </p:val>
                                        </p:tav>
                                        <p:tav tm="100000">
                                          <p:val>
                                            <p:strVal val="#ppt_w"/>
                                          </p:val>
                                        </p:tav>
                                      </p:tavLst>
                                    </p:anim>
                                    <p:anim calcmode="lin" valueType="num">
                                      <p:cBhvr additive="base">
                                        <p:cTn id="25" dur="500"/>
                                        <p:tgtEl>
                                          <p:spTgt spid="282"/>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75"/>
                                        </p:tgtEl>
                                        <p:attrNameLst>
                                          <p:attrName>style.visibility</p:attrName>
                                        </p:attrNameLst>
                                      </p:cBhvr>
                                      <p:to>
                                        <p:strVal val="visible"/>
                                      </p:to>
                                    </p:set>
                                    <p:animEffect transition="in" filter="fade">
                                      <p:cBhvr>
                                        <p:cTn id="29" dur="500"/>
                                        <p:tgtEl>
                                          <p:spTgt spid="275"/>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83"/>
                                        </p:tgtEl>
                                        <p:attrNameLst>
                                          <p:attrName>style.visibility</p:attrName>
                                        </p:attrNameLst>
                                      </p:cBhvr>
                                      <p:to>
                                        <p:strVal val="visible"/>
                                      </p:to>
                                    </p:set>
                                    <p:anim calcmode="lin" valueType="num">
                                      <p:cBhvr additive="base">
                                        <p:cTn id="33" dur="500"/>
                                        <p:tgtEl>
                                          <p:spTgt spid="283"/>
                                        </p:tgtEl>
                                        <p:attrNameLst>
                                          <p:attrName>ppt_w</p:attrName>
                                        </p:attrNameLst>
                                      </p:cBhvr>
                                      <p:tavLst>
                                        <p:tav tm="0">
                                          <p:val>
                                            <p:strVal val="0"/>
                                          </p:val>
                                        </p:tav>
                                        <p:tav tm="100000">
                                          <p:val>
                                            <p:strVal val="#ppt_w"/>
                                          </p:val>
                                        </p:tav>
                                      </p:tavLst>
                                    </p:anim>
                                    <p:anim calcmode="lin" valueType="num">
                                      <p:cBhvr additive="base">
                                        <p:cTn id="34" dur="500"/>
                                        <p:tgtEl>
                                          <p:spTgt spid="283"/>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78"/>
                                        </p:tgtEl>
                                        <p:attrNameLst>
                                          <p:attrName>style.visibility</p:attrName>
                                        </p:attrNameLst>
                                      </p:cBhvr>
                                      <p:to>
                                        <p:strVal val="visible"/>
                                      </p:to>
                                    </p:set>
                                    <p:animEffect transition="in" filter="fade">
                                      <p:cBhvr>
                                        <p:cTn id="38" dur="500"/>
                                        <p:tgtEl>
                                          <p:spTgt spid="278"/>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284"/>
                                        </p:tgtEl>
                                        <p:attrNameLst>
                                          <p:attrName>style.visibility</p:attrName>
                                        </p:attrNameLst>
                                      </p:cBhvr>
                                      <p:to>
                                        <p:strVal val="visible"/>
                                      </p:to>
                                    </p:set>
                                    <p:anim calcmode="lin" valueType="num">
                                      <p:cBhvr additive="base">
                                        <p:cTn id="42" dur="500"/>
                                        <p:tgtEl>
                                          <p:spTgt spid="284"/>
                                        </p:tgtEl>
                                        <p:attrNameLst>
                                          <p:attrName>ppt_w</p:attrName>
                                        </p:attrNameLst>
                                      </p:cBhvr>
                                      <p:tavLst>
                                        <p:tav tm="0">
                                          <p:val>
                                            <p:strVal val="0"/>
                                          </p:val>
                                        </p:tav>
                                        <p:tav tm="100000">
                                          <p:val>
                                            <p:strVal val="#ppt_w"/>
                                          </p:val>
                                        </p:tav>
                                      </p:tavLst>
                                    </p:anim>
                                    <p:anim calcmode="lin" valueType="num">
                                      <p:cBhvr additive="base">
                                        <p:cTn id="43" dur="500"/>
                                        <p:tgtEl>
                                          <p:spTgt spid="2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2" descr="n14 zalo Nguyen Doan Thao Trang"/>
          <p:cNvPicPr preferRelativeResize="0"/>
          <p:nvPr/>
        </p:nvPicPr>
        <p:blipFill rotWithShape="1">
          <a:blip r:embed="rId3">
            <a:alphaModFix/>
          </a:blip>
          <a:srcRect/>
          <a:stretch/>
        </p:blipFill>
        <p:spPr>
          <a:xfrm>
            <a:off x="-2226" y="353781"/>
            <a:ext cx="12192000" cy="1387557"/>
          </a:xfrm>
          <a:prstGeom prst="rect">
            <a:avLst/>
          </a:prstGeom>
          <a:noFill/>
          <a:ln>
            <a:noFill/>
          </a:ln>
        </p:spPr>
      </p:pic>
      <p:sp>
        <p:nvSpPr>
          <p:cNvPr id="292" name="Google Shape;292;p42" descr="n14 zalo Nguyen Doan Thao Trang"/>
          <p:cNvSpPr/>
          <p:nvPr/>
        </p:nvSpPr>
        <p:spPr>
          <a:xfrm>
            <a:off x="1555547" y="556176"/>
            <a:ext cx="11010526" cy="461665"/>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3000" b="1">
                <a:solidFill>
                  <a:schemeClr val="dk1"/>
                </a:solidFill>
                <a:latin typeface="Cambria"/>
                <a:ea typeface="Cambria"/>
                <a:cs typeface="Cambria"/>
                <a:sym typeface="Cambria"/>
              </a:rPr>
              <a:t>3.</a:t>
            </a:r>
            <a:r>
              <a:rPr lang="en-US" sz="3000">
                <a:solidFill>
                  <a:schemeClr val="dk1"/>
                </a:solidFill>
                <a:latin typeface="Cambria"/>
                <a:ea typeface="Cambria"/>
                <a:cs typeface="Cambria"/>
                <a:sym typeface="Cambria"/>
              </a:rPr>
              <a:t> Dao động điều hòa là :</a:t>
            </a:r>
            <a:endParaRPr/>
          </a:p>
        </p:txBody>
      </p:sp>
      <p:grpSp>
        <p:nvGrpSpPr>
          <p:cNvPr id="293" name="Google Shape;293;p42" descr="n14 zalo Nguyen Doan Thao Trang"/>
          <p:cNvGrpSpPr/>
          <p:nvPr/>
        </p:nvGrpSpPr>
        <p:grpSpPr>
          <a:xfrm>
            <a:off x="1190904" y="1684318"/>
            <a:ext cx="2080182" cy="1761279"/>
            <a:chOff x="914" y="1471"/>
            <a:chExt cx="1195" cy="1144"/>
          </a:xfrm>
        </p:grpSpPr>
        <p:sp>
          <p:nvSpPr>
            <p:cNvPr id="294" name="Google Shape;294;p42"/>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95" name="Google Shape;295;p42"/>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296" name="Google Shape;296;p42" descr="n14 zalo Nguyen Doan Thao Trang"/>
          <p:cNvGrpSpPr/>
          <p:nvPr/>
        </p:nvGrpSpPr>
        <p:grpSpPr>
          <a:xfrm>
            <a:off x="3766906" y="1684318"/>
            <a:ext cx="2080182" cy="1761279"/>
            <a:chOff x="914" y="1471"/>
            <a:chExt cx="1195" cy="1144"/>
          </a:xfrm>
        </p:grpSpPr>
        <p:sp>
          <p:nvSpPr>
            <p:cNvPr id="297" name="Google Shape;297;p42"/>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298" name="Google Shape;298;p42"/>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299" name="Google Shape;299;p42" descr="n14 zalo Nguyen Doan Thao Trang"/>
          <p:cNvGrpSpPr/>
          <p:nvPr/>
        </p:nvGrpSpPr>
        <p:grpSpPr>
          <a:xfrm>
            <a:off x="6342908" y="1684318"/>
            <a:ext cx="2080182" cy="1761279"/>
            <a:chOff x="914" y="1471"/>
            <a:chExt cx="1195" cy="1144"/>
          </a:xfrm>
        </p:grpSpPr>
        <p:sp>
          <p:nvSpPr>
            <p:cNvPr id="300" name="Google Shape;300;p42"/>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01" name="Google Shape;301;p42"/>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302" name="Google Shape;302;p42" descr="n14 zalo Nguyen Doan Thao Trang"/>
          <p:cNvGrpSpPr/>
          <p:nvPr/>
        </p:nvGrpSpPr>
        <p:grpSpPr>
          <a:xfrm>
            <a:off x="8918911" y="1684318"/>
            <a:ext cx="2080182" cy="1761279"/>
            <a:chOff x="914" y="1471"/>
            <a:chExt cx="1195" cy="1144"/>
          </a:xfrm>
        </p:grpSpPr>
        <p:sp>
          <p:nvSpPr>
            <p:cNvPr id="303" name="Google Shape;303;p42"/>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04" name="Google Shape;304;p42"/>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305" name="Google Shape;305;p42" descr="n14 zalo Nguyen Doan Thao Trang"/>
          <p:cNvSpPr/>
          <p:nvPr/>
        </p:nvSpPr>
        <p:spPr>
          <a:xfrm>
            <a:off x="1190904" y="3460548"/>
            <a:ext cx="2080182"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mbria"/>
                <a:ea typeface="Cambria"/>
                <a:cs typeface="Cambria"/>
                <a:sym typeface="Cambria"/>
              </a:rPr>
              <a:t>Dao động được mô tả bằng 1 định luật dạng sin (hay cosin) đối với thời gian</a:t>
            </a:r>
            <a:endParaRPr sz="2400">
              <a:solidFill>
                <a:schemeClr val="dk1"/>
              </a:solidFill>
              <a:latin typeface="Cambria"/>
              <a:ea typeface="Cambria"/>
              <a:cs typeface="Cambria"/>
              <a:sym typeface="Cambria"/>
            </a:endParaRPr>
          </a:p>
        </p:txBody>
      </p:sp>
      <p:sp>
        <p:nvSpPr>
          <p:cNvPr id="306" name="Google Shape;306;p42" descr="n14 zalo Nguyen Doan Thao Trang"/>
          <p:cNvSpPr/>
          <p:nvPr/>
        </p:nvSpPr>
        <p:spPr>
          <a:xfrm>
            <a:off x="3766906" y="3396093"/>
            <a:ext cx="2080181"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mbria"/>
                <a:ea typeface="Cambria"/>
                <a:cs typeface="Cambria"/>
                <a:sym typeface="Cambria"/>
              </a:rPr>
              <a:t>Những chuyển động có trạng thái lặp đi lặp lại như cũ sau những khoảng thời gian bằng nhau.</a:t>
            </a:r>
            <a:endParaRPr sz="2400">
              <a:solidFill>
                <a:schemeClr val="dk1"/>
              </a:solidFill>
              <a:latin typeface="Cambria"/>
              <a:ea typeface="Cambria"/>
              <a:cs typeface="Cambria"/>
              <a:sym typeface="Cambria"/>
            </a:endParaRPr>
          </a:p>
        </p:txBody>
      </p:sp>
      <p:sp>
        <p:nvSpPr>
          <p:cNvPr id="307" name="Google Shape;307;p42" descr="n14 zalo Nguyen Doan Thao Trang"/>
          <p:cNvSpPr/>
          <p:nvPr/>
        </p:nvSpPr>
        <p:spPr>
          <a:xfrm>
            <a:off x="6342908" y="3490245"/>
            <a:ext cx="208018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mbria"/>
                <a:ea typeface="Cambria"/>
                <a:cs typeface="Cambria"/>
                <a:sym typeface="Cambria"/>
              </a:rPr>
              <a:t>Dao động có biên độ phụ thuộc vào tần số  riêng của hệ dao động.</a:t>
            </a:r>
            <a:endParaRPr sz="2400">
              <a:solidFill>
                <a:schemeClr val="dk1"/>
              </a:solidFill>
              <a:latin typeface="Cambria"/>
              <a:ea typeface="Cambria"/>
              <a:cs typeface="Cambria"/>
              <a:sym typeface="Cambria"/>
            </a:endParaRPr>
          </a:p>
        </p:txBody>
      </p:sp>
      <p:sp>
        <p:nvSpPr>
          <p:cNvPr id="308" name="Google Shape;308;p42" descr="n14 zalo Nguyen Doan Thao Trang"/>
          <p:cNvSpPr/>
          <p:nvPr/>
        </p:nvSpPr>
        <p:spPr>
          <a:xfrm>
            <a:off x="8918910" y="3485049"/>
            <a:ext cx="208018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mbria"/>
                <a:ea typeface="Cambria"/>
                <a:cs typeface="Cambria"/>
                <a:sym typeface="Cambria"/>
              </a:rPr>
              <a:t>Những chuyển động có giới hạn trong không gian, lặp đi lặp lại quanh 1 VTCB</a:t>
            </a:r>
            <a:endParaRPr sz="2400">
              <a:solidFill>
                <a:schemeClr val="dk2"/>
              </a:solidFill>
              <a:latin typeface="Cambria"/>
              <a:ea typeface="Cambria"/>
              <a:cs typeface="Cambria"/>
              <a:sym typeface="Cambria"/>
            </a:endParaRPr>
          </a:p>
        </p:txBody>
      </p:sp>
      <p:sp>
        <p:nvSpPr>
          <p:cNvPr id="309" name="Google Shape;309;p42"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310" name="Google Shape;310;p42"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p:tgtEl>
                                          <p:spTgt spid="29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3"/>
                                        </p:tgtEl>
                                        <p:attrNameLst>
                                          <p:attrName>style.visibility</p:attrName>
                                        </p:attrNameLst>
                                      </p:cBhvr>
                                      <p:to>
                                        <p:strVal val="visible"/>
                                      </p:to>
                                    </p:set>
                                    <p:animEffect transition="in" filter="fade">
                                      <p:cBhvr>
                                        <p:cTn id="11" dur="500"/>
                                        <p:tgtEl>
                                          <p:spTgt spid="29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05"/>
                                        </p:tgtEl>
                                        <p:attrNameLst>
                                          <p:attrName>style.visibility</p:attrName>
                                        </p:attrNameLst>
                                      </p:cBhvr>
                                      <p:to>
                                        <p:strVal val="visible"/>
                                      </p:to>
                                    </p:set>
                                    <p:anim calcmode="lin" valueType="num">
                                      <p:cBhvr additive="base">
                                        <p:cTn id="15" dur="500"/>
                                        <p:tgtEl>
                                          <p:spTgt spid="305"/>
                                        </p:tgtEl>
                                        <p:attrNameLst>
                                          <p:attrName>ppt_w</p:attrName>
                                        </p:attrNameLst>
                                      </p:cBhvr>
                                      <p:tavLst>
                                        <p:tav tm="0">
                                          <p:val>
                                            <p:strVal val="0"/>
                                          </p:val>
                                        </p:tav>
                                        <p:tav tm="100000">
                                          <p:val>
                                            <p:strVal val="#ppt_w"/>
                                          </p:val>
                                        </p:tav>
                                      </p:tavLst>
                                    </p:anim>
                                    <p:anim calcmode="lin" valueType="num">
                                      <p:cBhvr additive="base">
                                        <p:cTn id="16" dur="500"/>
                                        <p:tgtEl>
                                          <p:spTgt spid="305"/>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96"/>
                                        </p:tgtEl>
                                        <p:attrNameLst>
                                          <p:attrName>style.visibility</p:attrName>
                                        </p:attrNameLst>
                                      </p:cBhvr>
                                      <p:to>
                                        <p:strVal val="visible"/>
                                      </p:to>
                                    </p:set>
                                    <p:animEffect transition="in" filter="fade">
                                      <p:cBhvr>
                                        <p:cTn id="20" dur="500"/>
                                        <p:tgtEl>
                                          <p:spTgt spid="296"/>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06"/>
                                        </p:tgtEl>
                                        <p:attrNameLst>
                                          <p:attrName>style.visibility</p:attrName>
                                        </p:attrNameLst>
                                      </p:cBhvr>
                                      <p:to>
                                        <p:strVal val="visible"/>
                                      </p:to>
                                    </p:set>
                                    <p:anim calcmode="lin" valueType="num">
                                      <p:cBhvr additive="base">
                                        <p:cTn id="24" dur="500"/>
                                        <p:tgtEl>
                                          <p:spTgt spid="306"/>
                                        </p:tgtEl>
                                        <p:attrNameLst>
                                          <p:attrName>ppt_w</p:attrName>
                                        </p:attrNameLst>
                                      </p:cBhvr>
                                      <p:tavLst>
                                        <p:tav tm="0">
                                          <p:val>
                                            <p:strVal val="0"/>
                                          </p:val>
                                        </p:tav>
                                        <p:tav tm="100000">
                                          <p:val>
                                            <p:strVal val="#ppt_w"/>
                                          </p:val>
                                        </p:tav>
                                      </p:tavLst>
                                    </p:anim>
                                    <p:anim calcmode="lin" valueType="num">
                                      <p:cBhvr additive="base">
                                        <p:cTn id="25" dur="500"/>
                                        <p:tgtEl>
                                          <p:spTgt spid="306"/>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99"/>
                                        </p:tgtEl>
                                        <p:attrNameLst>
                                          <p:attrName>style.visibility</p:attrName>
                                        </p:attrNameLst>
                                      </p:cBhvr>
                                      <p:to>
                                        <p:strVal val="visible"/>
                                      </p:to>
                                    </p:set>
                                    <p:animEffect transition="in" filter="fade">
                                      <p:cBhvr>
                                        <p:cTn id="29" dur="500"/>
                                        <p:tgtEl>
                                          <p:spTgt spid="299"/>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07"/>
                                        </p:tgtEl>
                                        <p:attrNameLst>
                                          <p:attrName>style.visibility</p:attrName>
                                        </p:attrNameLst>
                                      </p:cBhvr>
                                      <p:to>
                                        <p:strVal val="visible"/>
                                      </p:to>
                                    </p:set>
                                    <p:anim calcmode="lin" valueType="num">
                                      <p:cBhvr additive="base">
                                        <p:cTn id="33" dur="500"/>
                                        <p:tgtEl>
                                          <p:spTgt spid="307"/>
                                        </p:tgtEl>
                                        <p:attrNameLst>
                                          <p:attrName>ppt_w</p:attrName>
                                        </p:attrNameLst>
                                      </p:cBhvr>
                                      <p:tavLst>
                                        <p:tav tm="0">
                                          <p:val>
                                            <p:strVal val="0"/>
                                          </p:val>
                                        </p:tav>
                                        <p:tav tm="100000">
                                          <p:val>
                                            <p:strVal val="#ppt_w"/>
                                          </p:val>
                                        </p:tav>
                                      </p:tavLst>
                                    </p:anim>
                                    <p:anim calcmode="lin" valueType="num">
                                      <p:cBhvr additive="base">
                                        <p:cTn id="34" dur="500"/>
                                        <p:tgtEl>
                                          <p:spTgt spid="307"/>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02"/>
                                        </p:tgtEl>
                                        <p:attrNameLst>
                                          <p:attrName>style.visibility</p:attrName>
                                        </p:attrNameLst>
                                      </p:cBhvr>
                                      <p:to>
                                        <p:strVal val="visible"/>
                                      </p:to>
                                    </p:set>
                                    <p:animEffect transition="in" filter="fade">
                                      <p:cBhvr>
                                        <p:cTn id="38" dur="500"/>
                                        <p:tgtEl>
                                          <p:spTgt spid="302"/>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308"/>
                                        </p:tgtEl>
                                        <p:attrNameLst>
                                          <p:attrName>style.visibility</p:attrName>
                                        </p:attrNameLst>
                                      </p:cBhvr>
                                      <p:to>
                                        <p:strVal val="visible"/>
                                      </p:to>
                                    </p:set>
                                    <p:anim calcmode="lin" valueType="num">
                                      <p:cBhvr additive="base">
                                        <p:cTn id="42" dur="500"/>
                                        <p:tgtEl>
                                          <p:spTgt spid="308"/>
                                        </p:tgtEl>
                                        <p:attrNameLst>
                                          <p:attrName>ppt_w</p:attrName>
                                        </p:attrNameLst>
                                      </p:cBhvr>
                                      <p:tavLst>
                                        <p:tav tm="0">
                                          <p:val>
                                            <p:strVal val="0"/>
                                          </p:val>
                                        </p:tav>
                                        <p:tav tm="100000">
                                          <p:val>
                                            <p:strVal val="#ppt_w"/>
                                          </p:val>
                                        </p:tav>
                                      </p:tavLst>
                                    </p:anim>
                                    <p:anim calcmode="lin" valueType="num">
                                      <p:cBhvr additive="base">
                                        <p:cTn id="43" dur="500"/>
                                        <p:tgtEl>
                                          <p:spTgt spid="3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3" descr="n14 zalo Nguyen Doan Thao Trang"/>
          <p:cNvPicPr preferRelativeResize="0"/>
          <p:nvPr/>
        </p:nvPicPr>
        <p:blipFill rotWithShape="1">
          <a:blip r:embed="rId3">
            <a:alphaModFix/>
          </a:blip>
          <a:srcRect/>
          <a:stretch/>
        </p:blipFill>
        <p:spPr>
          <a:xfrm>
            <a:off x="-2226" y="353781"/>
            <a:ext cx="12192000" cy="1387557"/>
          </a:xfrm>
          <a:prstGeom prst="rect">
            <a:avLst/>
          </a:prstGeom>
          <a:noFill/>
          <a:ln>
            <a:noFill/>
          </a:ln>
        </p:spPr>
      </p:pic>
      <p:sp>
        <p:nvSpPr>
          <p:cNvPr id="316" name="Google Shape;316;p43" descr="n14 zalo Nguyen Doan Thao Trang"/>
          <p:cNvSpPr/>
          <p:nvPr/>
        </p:nvSpPr>
        <p:spPr>
          <a:xfrm>
            <a:off x="1555547" y="526873"/>
            <a:ext cx="11010526" cy="520271"/>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n-US" sz="3200" b="1">
                <a:solidFill>
                  <a:srgbClr val="2B2B2C"/>
                </a:solidFill>
                <a:latin typeface="Cambria"/>
                <a:ea typeface="Cambria"/>
                <a:cs typeface="Cambria"/>
                <a:sym typeface="Cambria"/>
              </a:rPr>
              <a:t>4.</a:t>
            </a:r>
            <a:r>
              <a:rPr lang="en-US" sz="3200">
                <a:solidFill>
                  <a:srgbClr val="2B2B2C"/>
                </a:solidFill>
                <a:latin typeface="Cambria"/>
                <a:ea typeface="Cambria"/>
                <a:cs typeface="Cambria"/>
                <a:sym typeface="Cambria"/>
              </a:rPr>
              <a:t> </a:t>
            </a:r>
            <a:endParaRPr sz="1800">
              <a:solidFill>
                <a:srgbClr val="2B2B2C"/>
              </a:solidFill>
              <a:latin typeface="Quattrocento Sans"/>
              <a:ea typeface="Quattrocento Sans"/>
              <a:cs typeface="Quattrocento Sans"/>
              <a:sym typeface="Quattrocento Sans"/>
            </a:endParaRPr>
          </a:p>
        </p:txBody>
      </p:sp>
      <p:grpSp>
        <p:nvGrpSpPr>
          <p:cNvPr id="317" name="Google Shape;317;p43" descr="n14 zalo Nguyen Doan Thao Trang"/>
          <p:cNvGrpSpPr/>
          <p:nvPr/>
        </p:nvGrpSpPr>
        <p:grpSpPr>
          <a:xfrm>
            <a:off x="1190904" y="1831798"/>
            <a:ext cx="2080182" cy="1761279"/>
            <a:chOff x="914" y="1471"/>
            <a:chExt cx="1195" cy="1144"/>
          </a:xfrm>
        </p:grpSpPr>
        <p:sp>
          <p:nvSpPr>
            <p:cNvPr id="318" name="Google Shape;318;p43"/>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19" name="Google Shape;319;p43"/>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320" name="Google Shape;320;p43" descr="n14 zalo Nguyen Doan Thao Trang"/>
          <p:cNvGrpSpPr/>
          <p:nvPr/>
        </p:nvGrpSpPr>
        <p:grpSpPr>
          <a:xfrm>
            <a:off x="3766906" y="1831798"/>
            <a:ext cx="2080182" cy="1761279"/>
            <a:chOff x="914" y="1471"/>
            <a:chExt cx="1195" cy="1144"/>
          </a:xfrm>
        </p:grpSpPr>
        <p:sp>
          <p:nvSpPr>
            <p:cNvPr id="321" name="Google Shape;321;p43"/>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22" name="Google Shape;322;p43"/>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323" name="Google Shape;323;p43" descr="n14 zalo Nguyen Doan Thao Trang"/>
          <p:cNvGrpSpPr/>
          <p:nvPr/>
        </p:nvGrpSpPr>
        <p:grpSpPr>
          <a:xfrm>
            <a:off x="6342908" y="1831798"/>
            <a:ext cx="2080182" cy="1761279"/>
            <a:chOff x="914" y="1471"/>
            <a:chExt cx="1195" cy="1144"/>
          </a:xfrm>
        </p:grpSpPr>
        <p:sp>
          <p:nvSpPr>
            <p:cNvPr id="324" name="Google Shape;324;p43"/>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25" name="Google Shape;325;p43"/>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326" name="Google Shape;326;p43" descr="n14 zalo Nguyen Doan Thao Trang"/>
          <p:cNvGrpSpPr/>
          <p:nvPr/>
        </p:nvGrpSpPr>
        <p:grpSpPr>
          <a:xfrm>
            <a:off x="8918911" y="1831798"/>
            <a:ext cx="2080182" cy="1761279"/>
            <a:chOff x="914" y="1471"/>
            <a:chExt cx="1195" cy="1144"/>
          </a:xfrm>
        </p:grpSpPr>
        <p:sp>
          <p:nvSpPr>
            <p:cNvPr id="327" name="Google Shape;327;p43"/>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28" name="Google Shape;328;p43"/>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329" name="Google Shape;329;p43" descr="n14 zalo Nguyen Doan Thao Trang"/>
          <p:cNvSpPr/>
          <p:nvPr/>
        </p:nvSpPr>
        <p:spPr>
          <a:xfrm>
            <a:off x="1190904" y="3816359"/>
            <a:ext cx="2080182" cy="827278"/>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30" name="Google Shape;330;p43" descr="n14 zalo Nguyen Doan Thao Trang"/>
          <p:cNvSpPr/>
          <p:nvPr/>
        </p:nvSpPr>
        <p:spPr>
          <a:xfrm>
            <a:off x="3890933" y="3798535"/>
            <a:ext cx="183212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2B2B2C"/>
                </a:solidFill>
                <a:latin typeface="Cambria"/>
                <a:ea typeface="Cambria"/>
                <a:cs typeface="Cambria"/>
                <a:sym typeface="Cambria"/>
              </a:rPr>
              <a:t>10 cm</a:t>
            </a:r>
            <a:endParaRPr sz="3000">
              <a:solidFill>
                <a:schemeClr val="dk1"/>
              </a:solidFill>
              <a:latin typeface="Cambria"/>
              <a:ea typeface="Cambria"/>
              <a:cs typeface="Cambria"/>
              <a:sym typeface="Cambria"/>
            </a:endParaRPr>
          </a:p>
        </p:txBody>
      </p:sp>
      <p:sp>
        <p:nvSpPr>
          <p:cNvPr id="331" name="Google Shape;331;p43" descr="n14 zalo Nguyen Doan Thao Trang"/>
          <p:cNvSpPr/>
          <p:nvPr/>
        </p:nvSpPr>
        <p:spPr>
          <a:xfrm>
            <a:off x="6818201" y="3823612"/>
            <a:ext cx="1832128" cy="61260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3200">
                <a:solidFill>
                  <a:srgbClr val="2B2B2C"/>
                </a:solidFill>
                <a:latin typeface="Cambria"/>
                <a:ea typeface="Cambria"/>
                <a:cs typeface="Cambria"/>
                <a:sym typeface="Cambria"/>
              </a:rPr>
              <a:t>6 m.</a:t>
            </a:r>
            <a:endParaRPr sz="1800">
              <a:solidFill>
                <a:srgbClr val="2B2B2C"/>
              </a:solidFill>
              <a:latin typeface="Quattrocento Sans"/>
              <a:ea typeface="Quattrocento Sans"/>
              <a:cs typeface="Quattrocento Sans"/>
              <a:sym typeface="Quattrocento Sans"/>
            </a:endParaRPr>
          </a:p>
        </p:txBody>
      </p:sp>
      <p:sp>
        <p:nvSpPr>
          <p:cNvPr id="332" name="Google Shape;332;p43" descr="n14 zalo Nguyen Doan Thao Trang"/>
          <p:cNvSpPr/>
          <p:nvPr/>
        </p:nvSpPr>
        <p:spPr>
          <a:xfrm>
            <a:off x="9084281" y="3798535"/>
            <a:ext cx="1832128" cy="63171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id="333" name="Google Shape;333;p43"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334" name="Google Shape;334;p43" descr="n14 zalo Nguyen Doan Thao Trang"/>
          <p:cNvSpPr/>
          <p:nvPr/>
        </p:nvSpPr>
        <p:spPr>
          <a:xfrm>
            <a:off x="1941361" y="170107"/>
            <a:ext cx="9636350" cy="1091261"/>
          </a:xfrm>
          <a:prstGeom prst="rect">
            <a:avLst/>
          </a:prstGeom>
          <a:blipFill rotWithShape="1">
            <a:blip r:embed="rId5">
              <a:alphaModFix/>
            </a:blip>
            <a:stretch>
              <a:fillRect l="-1138" t="-5027" r="-1137" b="-335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35" name="Google Shape;335;p43" descr="n14 zalo Nguyen Doan Thao Trang">
            <a:hlinkClick r:id="rId6"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500"/>
                                        <p:tgtEl>
                                          <p:spTgt spid="31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7"/>
                                        </p:tgtEl>
                                        <p:attrNameLst>
                                          <p:attrName>style.visibility</p:attrName>
                                        </p:attrNameLst>
                                      </p:cBhvr>
                                      <p:to>
                                        <p:strVal val="visible"/>
                                      </p:to>
                                    </p:set>
                                    <p:animEffect transition="in" filter="fade">
                                      <p:cBhvr>
                                        <p:cTn id="11" dur="500"/>
                                        <p:tgtEl>
                                          <p:spTgt spid="31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 calcmode="lin" valueType="num">
                                      <p:cBhvr additive="base">
                                        <p:cTn id="15" dur="500"/>
                                        <p:tgtEl>
                                          <p:spTgt spid="329"/>
                                        </p:tgtEl>
                                        <p:attrNameLst>
                                          <p:attrName>ppt_w</p:attrName>
                                        </p:attrNameLst>
                                      </p:cBhvr>
                                      <p:tavLst>
                                        <p:tav tm="0">
                                          <p:val>
                                            <p:strVal val="0"/>
                                          </p:val>
                                        </p:tav>
                                        <p:tav tm="100000">
                                          <p:val>
                                            <p:strVal val="#ppt_w"/>
                                          </p:val>
                                        </p:tav>
                                      </p:tavLst>
                                    </p:anim>
                                    <p:anim calcmode="lin" valueType="num">
                                      <p:cBhvr additive="base">
                                        <p:cTn id="16" dur="500"/>
                                        <p:tgtEl>
                                          <p:spTgt spid="329"/>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20"/>
                                        </p:tgtEl>
                                        <p:attrNameLst>
                                          <p:attrName>style.visibility</p:attrName>
                                        </p:attrNameLst>
                                      </p:cBhvr>
                                      <p:to>
                                        <p:strVal val="visible"/>
                                      </p:to>
                                    </p:set>
                                    <p:animEffect transition="in" filter="fade">
                                      <p:cBhvr>
                                        <p:cTn id="20" dur="500"/>
                                        <p:tgtEl>
                                          <p:spTgt spid="320"/>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30"/>
                                        </p:tgtEl>
                                        <p:attrNameLst>
                                          <p:attrName>style.visibility</p:attrName>
                                        </p:attrNameLst>
                                      </p:cBhvr>
                                      <p:to>
                                        <p:strVal val="visible"/>
                                      </p:to>
                                    </p:set>
                                    <p:anim calcmode="lin" valueType="num">
                                      <p:cBhvr additive="base">
                                        <p:cTn id="24" dur="500"/>
                                        <p:tgtEl>
                                          <p:spTgt spid="330"/>
                                        </p:tgtEl>
                                        <p:attrNameLst>
                                          <p:attrName>ppt_w</p:attrName>
                                        </p:attrNameLst>
                                      </p:cBhvr>
                                      <p:tavLst>
                                        <p:tav tm="0">
                                          <p:val>
                                            <p:strVal val="0"/>
                                          </p:val>
                                        </p:tav>
                                        <p:tav tm="100000">
                                          <p:val>
                                            <p:strVal val="#ppt_w"/>
                                          </p:val>
                                        </p:tav>
                                      </p:tavLst>
                                    </p:anim>
                                    <p:anim calcmode="lin" valueType="num">
                                      <p:cBhvr additive="base">
                                        <p:cTn id="25" dur="500"/>
                                        <p:tgtEl>
                                          <p:spTgt spid="330"/>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23"/>
                                        </p:tgtEl>
                                        <p:attrNameLst>
                                          <p:attrName>style.visibility</p:attrName>
                                        </p:attrNameLst>
                                      </p:cBhvr>
                                      <p:to>
                                        <p:strVal val="visible"/>
                                      </p:to>
                                    </p:set>
                                    <p:animEffect transition="in" filter="fade">
                                      <p:cBhvr>
                                        <p:cTn id="29" dur="500"/>
                                        <p:tgtEl>
                                          <p:spTgt spid="323"/>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31"/>
                                        </p:tgtEl>
                                        <p:attrNameLst>
                                          <p:attrName>style.visibility</p:attrName>
                                        </p:attrNameLst>
                                      </p:cBhvr>
                                      <p:to>
                                        <p:strVal val="visible"/>
                                      </p:to>
                                    </p:set>
                                    <p:anim calcmode="lin" valueType="num">
                                      <p:cBhvr additive="base">
                                        <p:cTn id="33" dur="500"/>
                                        <p:tgtEl>
                                          <p:spTgt spid="331"/>
                                        </p:tgtEl>
                                        <p:attrNameLst>
                                          <p:attrName>ppt_w</p:attrName>
                                        </p:attrNameLst>
                                      </p:cBhvr>
                                      <p:tavLst>
                                        <p:tav tm="0">
                                          <p:val>
                                            <p:strVal val="0"/>
                                          </p:val>
                                        </p:tav>
                                        <p:tav tm="100000">
                                          <p:val>
                                            <p:strVal val="#ppt_w"/>
                                          </p:val>
                                        </p:tav>
                                      </p:tavLst>
                                    </p:anim>
                                    <p:anim calcmode="lin" valueType="num">
                                      <p:cBhvr additive="base">
                                        <p:cTn id="34" dur="500"/>
                                        <p:tgtEl>
                                          <p:spTgt spid="331"/>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26"/>
                                        </p:tgtEl>
                                        <p:attrNameLst>
                                          <p:attrName>style.visibility</p:attrName>
                                        </p:attrNameLst>
                                      </p:cBhvr>
                                      <p:to>
                                        <p:strVal val="visible"/>
                                      </p:to>
                                    </p:set>
                                    <p:animEffect transition="in" filter="fade">
                                      <p:cBhvr>
                                        <p:cTn id="38" dur="500"/>
                                        <p:tgtEl>
                                          <p:spTgt spid="326"/>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332"/>
                                        </p:tgtEl>
                                        <p:attrNameLst>
                                          <p:attrName>style.visibility</p:attrName>
                                        </p:attrNameLst>
                                      </p:cBhvr>
                                      <p:to>
                                        <p:strVal val="visible"/>
                                      </p:to>
                                    </p:set>
                                    <p:anim calcmode="lin" valueType="num">
                                      <p:cBhvr additive="base">
                                        <p:cTn id="42" dur="500"/>
                                        <p:tgtEl>
                                          <p:spTgt spid="332"/>
                                        </p:tgtEl>
                                        <p:attrNameLst>
                                          <p:attrName>ppt_w</p:attrName>
                                        </p:attrNameLst>
                                      </p:cBhvr>
                                      <p:tavLst>
                                        <p:tav tm="0">
                                          <p:val>
                                            <p:strVal val="0"/>
                                          </p:val>
                                        </p:tav>
                                        <p:tav tm="100000">
                                          <p:val>
                                            <p:strVal val="#ppt_w"/>
                                          </p:val>
                                        </p:tav>
                                      </p:tavLst>
                                    </p:anim>
                                    <p:anim calcmode="lin" valueType="num">
                                      <p:cBhvr additive="base">
                                        <p:cTn id="43" dur="500"/>
                                        <p:tgtEl>
                                          <p:spTgt spid="3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4" descr="n14 zalo Nguyen Doan Thao Trang"/>
          <p:cNvPicPr preferRelativeResize="0"/>
          <p:nvPr/>
        </p:nvPicPr>
        <p:blipFill rotWithShape="1">
          <a:blip r:embed="rId3">
            <a:alphaModFix/>
          </a:blip>
          <a:srcRect/>
          <a:stretch/>
        </p:blipFill>
        <p:spPr>
          <a:xfrm>
            <a:off x="82124" y="568459"/>
            <a:ext cx="12109876" cy="1387557"/>
          </a:xfrm>
          <a:prstGeom prst="rect">
            <a:avLst/>
          </a:prstGeom>
          <a:noFill/>
          <a:ln>
            <a:noFill/>
          </a:ln>
        </p:spPr>
      </p:pic>
      <p:sp>
        <p:nvSpPr>
          <p:cNvPr id="341" name="Google Shape;341;p44" descr="n14 zalo Nguyen Doan Thao Trang"/>
          <p:cNvSpPr/>
          <p:nvPr/>
        </p:nvSpPr>
        <p:spPr>
          <a:xfrm>
            <a:off x="1555547" y="243719"/>
            <a:ext cx="10136344" cy="108658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n-US" sz="3000" b="1">
                <a:solidFill>
                  <a:srgbClr val="2B2B2C"/>
                </a:solidFill>
                <a:latin typeface="Cambria"/>
                <a:ea typeface="Cambria"/>
                <a:cs typeface="Cambria"/>
                <a:sym typeface="Cambria"/>
              </a:rPr>
              <a:t>5.</a:t>
            </a:r>
            <a:r>
              <a:rPr lang="en-US" sz="30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chất điểm dao động x = 10cos2πt (cm) có pha tại thời điểm t là :</a:t>
            </a:r>
            <a:endParaRPr sz="3000">
              <a:solidFill>
                <a:schemeClr val="dk1"/>
              </a:solidFill>
              <a:latin typeface="Quattrocento Sans"/>
              <a:ea typeface="Quattrocento Sans"/>
              <a:cs typeface="Quattrocento Sans"/>
              <a:sym typeface="Quattrocento Sans"/>
            </a:endParaRPr>
          </a:p>
        </p:txBody>
      </p:sp>
      <p:grpSp>
        <p:nvGrpSpPr>
          <p:cNvPr id="342" name="Google Shape;342;p44" descr="n14 zalo Nguyen Doan Thao Trang"/>
          <p:cNvGrpSpPr/>
          <p:nvPr/>
        </p:nvGrpSpPr>
        <p:grpSpPr>
          <a:xfrm>
            <a:off x="1190904" y="1831798"/>
            <a:ext cx="2080182" cy="1761279"/>
            <a:chOff x="914" y="1471"/>
            <a:chExt cx="1195" cy="1144"/>
          </a:xfrm>
        </p:grpSpPr>
        <p:sp>
          <p:nvSpPr>
            <p:cNvPr id="343" name="Google Shape;343;p44"/>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44" name="Google Shape;344;p44"/>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345" name="Google Shape;345;p44" descr="n14 zalo Nguyen Doan Thao Trang"/>
          <p:cNvGrpSpPr/>
          <p:nvPr/>
        </p:nvGrpSpPr>
        <p:grpSpPr>
          <a:xfrm>
            <a:off x="3766906" y="1831798"/>
            <a:ext cx="2080182" cy="1761279"/>
            <a:chOff x="914" y="1471"/>
            <a:chExt cx="1195" cy="1144"/>
          </a:xfrm>
        </p:grpSpPr>
        <p:sp>
          <p:nvSpPr>
            <p:cNvPr id="346" name="Google Shape;346;p44"/>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47" name="Google Shape;347;p44"/>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348" name="Google Shape;348;p44" descr="n14 zalo Nguyen Doan Thao Trang"/>
          <p:cNvGrpSpPr/>
          <p:nvPr/>
        </p:nvGrpSpPr>
        <p:grpSpPr>
          <a:xfrm>
            <a:off x="6342908" y="1831798"/>
            <a:ext cx="2080182" cy="1761279"/>
            <a:chOff x="914" y="1471"/>
            <a:chExt cx="1195" cy="1144"/>
          </a:xfrm>
        </p:grpSpPr>
        <p:sp>
          <p:nvSpPr>
            <p:cNvPr id="349" name="Google Shape;349;p44"/>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50" name="Google Shape;350;p44"/>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351" name="Google Shape;351;p44" descr="n14 zalo Nguyen Doan Thao Trang"/>
          <p:cNvGrpSpPr/>
          <p:nvPr/>
        </p:nvGrpSpPr>
        <p:grpSpPr>
          <a:xfrm>
            <a:off x="8918911" y="1831798"/>
            <a:ext cx="2080182" cy="1761279"/>
            <a:chOff x="914" y="1471"/>
            <a:chExt cx="1195" cy="1144"/>
          </a:xfrm>
        </p:grpSpPr>
        <p:sp>
          <p:nvSpPr>
            <p:cNvPr id="352" name="Google Shape;352;p44"/>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53" name="Google Shape;353;p44"/>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354" name="Google Shape;354;p44" descr="n14 zalo Nguyen Doan Thao Trang"/>
          <p:cNvSpPr/>
          <p:nvPr/>
        </p:nvSpPr>
        <p:spPr>
          <a:xfrm>
            <a:off x="1314932" y="3760320"/>
            <a:ext cx="1956154" cy="580095"/>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000">
                <a:solidFill>
                  <a:srgbClr val="2B2B2C"/>
                </a:solidFill>
                <a:latin typeface="Cambria"/>
                <a:ea typeface="Cambria"/>
                <a:cs typeface="Cambria"/>
                <a:sym typeface="Cambria"/>
              </a:rPr>
              <a:t>2π</a:t>
            </a:r>
            <a:endParaRPr sz="3000">
              <a:solidFill>
                <a:srgbClr val="2B2B2C"/>
              </a:solidFill>
              <a:latin typeface="Quattrocento Sans"/>
              <a:ea typeface="Quattrocento Sans"/>
              <a:cs typeface="Quattrocento Sans"/>
              <a:sym typeface="Quattrocento Sans"/>
            </a:endParaRPr>
          </a:p>
        </p:txBody>
      </p:sp>
      <p:sp>
        <p:nvSpPr>
          <p:cNvPr id="355" name="Google Shape;355;p44" descr="n14 zalo Nguyen Doan Thao Trang"/>
          <p:cNvSpPr/>
          <p:nvPr/>
        </p:nvSpPr>
        <p:spPr>
          <a:xfrm>
            <a:off x="3893535" y="3784557"/>
            <a:ext cx="1956153" cy="580095"/>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000">
                <a:solidFill>
                  <a:srgbClr val="2B2B2C"/>
                </a:solidFill>
                <a:latin typeface="Cambria"/>
                <a:ea typeface="Cambria"/>
                <a:cs typeface="Cambria"/>
                <a:sym typeface="Cambria"/>
              </a:rPr>
              <a:t>0 </a:t>
            </a:r>
            <a:endParaRPr sz="3000">
              <a:solidFill>
                <a:srgbClr val="2B2B2C"/>
              </a:solidFill>
              <a:latin typeface="Quattrocento Sans"/>
              <a:ea typeface="Quattrocento Sans"/>
              <a:cs typeface="Quattrocento Sans"/>
              <a:sym typeface="Quattrocento Sans"/>
            </a:endParaRPr>
          </a:p>
        </p:txBody>
      </p:sp>
      <p:sp>
        <p:nvSpPr>
          <p:cNvPr id="356" name="Google Shape;356;p44" descr="n14 zalo Nguyen Doan Thao Trang"/>
          <p:cNvSpPr/>
          <p:nvPr/>
        </p:nvSpPr>
        <p:spPr>
          <a:xfrm>
            <a:off x="6479898" y="3784557"/>
            <a:ext cx="1832128" cy="555858"/>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2800">
                <a:solidFill>
                  <a:schemeClr val="dk1"/>
                </a:solidFill>
                <a:latin typeface="Cambria"/>
                <a:ea typeface="Cambria"/>
                <a:cs typeface="Cambria"/>
                <a:sym typeface="Cambria"/>
              </a:rPr>
              <a:t>2πt. </a:t>
            </a:r>
            <a:endParaRPr sz="2800">
              <a:solidFill>
                <a:srgbClr val="2B2B2C"/>
              </a:solidFill>
              <a:latin typeface="Quattrocento Sans"/>
              <a:ea typeface="Quattrocento Sans"/>
              <a:cs typeface="Quattrocento Sans"/>
              <a:sym typeface="Quattrocento Sans"/>
            </a:endParaRPr>
          </a:p>
        </p:txBody>
      </p:sp>
      <p:sp>
        <p:nvSpPr>
          <p:cNvPr id="357" name="Google Shape;357;p44" descr="n14 zalo Nguyen Doan Thao Trang"/>
          <p:cNvSpPr/>
          <p:nvPr/>
        </p:nvSpPr>
        <p:spPr>
          <a:xfrm>
            <a:off x="8944839" y="3765514"/>
            <a:ext cx="2080182" cy="57490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2800">
                <a:solidFill>
                  <a:schemeClr val="dk1"/>
                </a:solidFill>
                <a:latin typeface="Cambria"/>
                <a:ea typeface="Cambria"/>
                <a:cs typeface="Cambria"/>
                <a:sym typeface="Cambria"/>
              </a:rPr>
              <a:t>π</a:t>
            </a:r>
            <a:r>
              <a:rPr lang="en-US" sz="1800">
                <a:solidFill>
                  <a:schemeClr val="dk1"/>
                </a:solidFill>
                <a:latin typeface="Cambria"/>
                <a:ea typeface="Cambria"/>
                <a:cs typeface="Cambria"/>
                <a:sym typeface="Cambria"/>
              </a:rPr>
              <a:t>. </a:t>
            </a:r>
            <a:endParaRPr sz="3000">
              <a:solidFill>
                <a:schemeClr val="dk2"/>
              </a:solidFill>
              <a:latin typeface="Cambria"/>
              <a:ea typeface="Cambria"/>
              <a:cs typeface="Cambria"/>
              <a:sym typeface="Cambria"/>
            </a:endParaRPr>
          </a:p>
        </p:txBody>
      </p:sp>
      <p:sp>
        <p:nvSpPr>
          <p:cNvPr id="358" name="Google Shape;358;p44"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359" name="Google Shape;359;p44"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p:tgtEl>
                                          <p:spTgt spid="34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54"/>
                                        </p:tgtEl>
                                        <p:attrNameLst>
                                          <p:attrName>style.visibility</p:attrName>
                                        </p:attrNameLst>
                                      </p:cBhvr>
                                      <p:to>
                                        <p:strVal val="visible"/>
                                      </p:to>
                                    </p:set>
                                    <p:anim calcmode="lin" valueType="num">
                                      <p:cBhvr additive="base">
                                        <p:cTn id="15" dur="500"/>
                                        <p:tgtEl>
                                          <p:spTgt spid="354"/>
                                        </p:tgtEl>
                                        <p:attrNameLst>
                                          <p:attrName>ppt_w</p:attrName>
                                        </p:attrNameLst>
                                      </p:cBhvr>
                                      <p:tavLst>
                                        <p:tav tm="0">
                                          <p:val>
                                            <p:strVal val="0"/>
                                          </p:val>
                                        </p:tav>
                                        <p:tav tm="100000">
                                          <p:val>
                                            <p:strVal val="#ppt_w"/>
                                          </p:val>
                                        </p:tav>
                                      </p:tavLst>
                                    </p:anim>
                                    <p:anim calcmode="lin" valueType="num">
                                      <p:cBhvr additive="base">
                                        <p:cTn id="16" dur="500"/>
                                        <p:tgtEl>
                                          <p:spTgt spid="354"/>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45"/>
                                        </p:tgtEl>
                                        <p:attrNameLst>
                                          <p:attrName>style.visibility</p:attrName>
                                        </p:attrNameLst>
                                      </p:cBhvr>
                                      <p:to>
                                        <p:strVal val="visible"/>
                                      </p:to>
                                    </p:set>
                                    <p:animEffect transition="in" filter="fade">
                                      <p:cBhvr>
                                        <p:cTn id="20" dur="500"/>
                                        <p:tgtEl>
                                          <p:spTgt spid="345"/>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55"/>
                                        </p:tgtEl>
                                        <p:attrNameLst>
                                          <p:attrName>style.visibility</p:attrName>
                                        </p:attrNameLst>
                                      </p:cBhvr>
                                      <p:to>
                                        <p:strVal val="visible"/>
                                      </p:to>
                                    </p:set>
                                    <p:anim calcmode="lin" valueType="num">
                                      <p:cBhvr additive="base">
                                        <p:cTn id="24" dur="500"/>
                                        <p:tgtEl>
                                          <p:spTgt spid="355"/>
                                        </p:tgtEl>
                                        <p:attrNameLst>
                                          <p:attrName>ppt_w</p:attrName>
                                        </p:attrNameLst>
                                      </p:cBhvr>
                                      <p:tavLst>
                                        <p:tav tm="0">
                                          <p:val>
                                            <p:strVal val="0"/>
                                          </p:val>
                                        </p:tav>
                                        <p:tav tm="100000">
                                          <p:val>
                                            <p:strVal val="#ppt_w"/>
                                          </p:val>
                                        </p:tav>
                                      </p:tavLst>
                                    </p:anim>
                                    <p:anim calcmode="lin" valueType="num">
                                      <p:cBhvr additive="base">
                                        <p:cTn id="25" dur="500"/>
                                        <p:tgtEl>
                                          <p:spTgt spid="355"/>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48"/>
                                        </p:tgtEl>
                                        <p:attrNameLst>
                                          <p:attrName>style.visibility</p:attrName>
                                        </p:attrNameLst>
                                      </p:cBhvr>
                                      <p:to>
                                        <p:strVal val="visible"/>
                                      </p:to>
                                    </p:set>
                                    <p:animEffect transition="in" filter="fade">
                                      <p:cBhvr>
                                        <p:cTn id="29" dur="500"/>
                                        <p:tgtEl>
                                          <p:spTgt spid="348"/>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56"/>
                                        </p:tgtEl>
                                        <p:attrNameLst>
                                          <p:attrName>style.visibility</p:attrName>
                                        </p:attrNameLst>
                                      </p:cBhvr>
                                      <p:to>
                                        <p:strVal val="visible"/>
                                      </p:to>
                                    </p:set>
                                    <p:anim calcmode="lin" valueType="num">
                                      <p:cBhvr additive="base">
                                        <p:cTn id="33" dur="500"/>
                                        <p:tgtEl>
                                          <p:spTgt spid="356"/>
                                        </p:tgtEl>
                                        <p:attrNameLst>
                                          <p:attrName>ppt_w</p:attrName>
                                        </p:attrNameLst>
                                      </p:cBhvr>
                                      <p:tavLst>
                                        <p:tav tm="0">
                                          <p:val>
                                            <p:strVal val="0"/>
                                          </p:val>
                                        </p:tav>
                                        <p:tav tm="100000">
                                          <p:val>
                                            <p:strVal val="#ppt_w"/>
                                          </p:val>
                                        </p:tav>
                                      </p:tavLst>
                                    </p:anim>
                                    <p:anim calcmode="lin" valueType="num">
                                      <p:cBhvr additive="base">
                                        <p:cTn id="34" dur="500"/>
                                        <p:tgtEl>
                                          <p:spTgt spid="356"/>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51"/>
                                        </p:tgtEl>
                                        <p:attrNameLst>
                                          <p:attrName>style.visibility</p:attrName>
                                        </p:attrNameLst>
                                      </p:cBhvr>
                                      <p:to>
                                        <p:strVal val="visible"/>
                                      </p:to>
                                    </p:set>
                                    <p:animEffect transition="in" filter="fade">
                                      <p:cBhvr>
                                        <p:cTn id="38" dur="500"/>
                                        <p:tgtEl>
                                          <p:spTgt spid="351"/>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357"/>
                                        </p:tgtEl>
                                        <p:attrNameLst>
                                          <p:attrName>style.visibility</p:attrName>
                                        </p:attrNameLst>
                                      </p:cBhvr>
                                      <p:to>
                                        <p:strVal val="visible"/>
                                      </p:to>
                                    </p:set>
                                    <p:anim calcmode="lin" valueType="num">
                                      <p:cBhvr additive="base">
                                        <p:cTn id="42" dur="500"/>
                                        <p:tgtEl>
                                          <p:spTgt spid="357"/>
                                        </p:tgtEl>
                                        <p:attrNameLst>
                                          <p:attrName>ppt_w</p:attrName>
                                        </p:attrNameLst>
                                      </p:cBhvr>
                                      <p:tavLst>
                                        <p:tav tm="0">
                                          <p:val>
                                            <p:strVal val="0"/>
                                          </p:val>
                                        </p:tav>
                                        <p:tav tm="100000">
                                          <p:val>
                                            <p:strVal val="#ppt_w"/>
                                          </p:val>
                                        </p:tav>
                                      </p:tavLst>
                                    </p:anim>
                                    <p:anim calcmode="lin" valueType="num">
                                      <p:cBhvr additive="base">
                                        <p:cTn id="43" dur="500"/>
                                        <p:tgtEl>
                                          <p:spTgt spid="3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45" descr="n14 zalo Nguyen Doan Thao Trang"/>
          <p:cNvPicPr preferRelativeResize="0"/>
          <p:nvPr/>
        </p:nvPicPr>
        <p:blipFill rotWithShape="1">
          <a:blip r:embed="rId3">
            <a:alphaModFix/>
          </a:blip>
          <a:srcRect/>
          <a:stretch/>
        </p:blipFill>
        <p:spPr>
          <a:xfrm>
            <a:off x="-2226" y="353781"/>
            <a:ext cx="12192000" cy="1387557"/>
          </a:xfrm>
          <a:prstGeom prst="rect">
            <a:avLst/>
          </a:prstGeom>
          <a:noFill/>
          <a:ln>
            <a:noFill/>
          </a:ln>
        </p:spPr>
      </p:pic>
      <p:sp>
        <p:nvSpPr>
          <p:cNvPr id="365" name="Google Shape;365;p45" descr="n14 zalo Nguyen Doan Thao Trang"/>
          <p:cNvSpPr/>
          <p:nvPr/>
        </p:nvSpPr>
        <p:spPr>
          <a:xfrm>
            <a:off x="1314709" y="356123"/>
            <a:ext cx="10206731" cy="861774"/>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2800" b="1">
                <a:solidFill>
                  <a:srgbClr val="2B2B2C"/>
                </a:solidFill>
                <a:latin typeface="Cambria"/>
                <a:ea typeface="Cambria"/>
                <a:cs typeface="Cambria"/>
                <a:sym typeface="Cambria"/>
              </a:rPr>
              <a:t>6.</a:t>
            </a:r>
            <a:r>
              <a:rPr lang="en-US" sz="28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điều hòa theo phương trình x = Acos10t (t tính bằng s), A là biên độ. Tại t = 2 s, pha của dao động là :</a:t>
            </a:r>
            <a:endParaRPr sz="2800">
              <a:solidFill>
                <a:schemeClr val="dk1"/>
              </a:solidFill>
              <a:latin typeface="Quattrocento Sans"/>
              <a:ea typeface="Quattrocento Sans"/>
              <a:cs typeface="Quattrocento Sans"/>
              <a:sym typeface="Quattrocento Sans"/>
            </a:endParaRPr>
          </a:p>
        </p:txBody>
      </p:sp>
      <p:grpSp>
        <p:nvGrpSpPr>
          <p:cNvPr id="366" name="Google Shape;366;p45" descr="n14 zalo Nguyen Doan Thao Trang"/>
          <p:cNvGrpSpPr/>
          <p:nvPr/>
        </p:nvGrpSpPr>
        <p:grpSpPr>
          <a:xfrm>
            <a:off x="1190904" y="1831798"/>
            <a:ext cx="2080182" cy="1761279"/>
            <a:chOff x="914" y="1471"/>
            <a:chExt cx="1195" cy="1144"/>
          </a:xfrm>
        </p:grpSpPr>
        <p:sp>
          <p:nvSpPr>
            <p:cNvPr id="367" name="Google Shape;367;p45"/>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68" name="Google Shape;368;p45"/>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1"/>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id="369" name="Google Shape;369;p45" descr="n14 zalo Nguyen Doan Thao Trang"/>
          <p:cNvGrpSpPr/>
          <p:nvPr/>
        </p:nvGrpSpPr>
        <p:grpSpPr>
          <a:xfrm>
            <a:off x="3766906" y="1831798"/>
            <a:ext cx="2080182" cy="1761279"/>
            <a:chOff x="914" y="1471"/>
            <a:chExt cx="1195" cy="1144"/>
          </a:xfrm>
        </p:grpSpPr>
        <p:sp>
          <p:nvSpPr>
            <p:cNvPr id="370" name="Google Shape;370;p45"/>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71" name="Google Shape;371;p45"/>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2"/>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id="372" name="Google Shape;372;p45" descr="n14 zalo Nguyen Doan Thao Trang"/>
          <p:cNvGrpSpPr/>
          <p:nvPr/>
        </p:nvGrpSpPr>
        <p:grpSpPr>
          <a:xfrm>
            <a:off x="6342908" y="1831798"/>
            <a:ext cx="2080182" cy="1761279"/>
            <a:chOff x="914" y="1471"/>
            <a:chExt cx="1195" cy="1144"/>
          </a:xfrm>
        </p:grpSpPr>
        <p:sp>
          <p:nvSpPr>
            <p:cNvPr id="373" name="Google Shape;373;p45"/>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74" name="Google Shape;374;p45"/>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3"/>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id="375" name="Google Shape;375;p45" descr="n14 zalo Nguyen Doan Thao Trang"/>
          <p:cNvGrpSpPr/>
          <p:nvPr/>
        </p:nvGrpSpPr>
        <p:grpSpPr>
          <a:xfrm>
            <a:off x="8918911" y="1831798"/>
            <a:ext cx="2080182" cy="1761279"/>
            <a:chOff x="914" y="1471"/>
            <a:chExt cx="1195" cy="1144"/>
          </a:xfrm>
        </p:grpSpPr>
        <p:sp>
          <p:nvSpPr>
            <p:cNvPr id="376" name="Google Shape;376;p45"/>
            <p:cNvSpPr/>
            <p:nvPr/>
          </p:nvSpPr>
          <p:spPr>
            <a:xfrm>
              <a:off x="914" y="1471"/>
              <a:ext cx="1195" cy="118"/>
            </a:xfrm>
            <a:custGeom>
              <a:avLst/>
              <a:gdLst/>
              <a:ahLst/>
              <a:cxnLst/>
              <a:rect l="l" t="t" r="r" b="b"/>
              <a:pathLst>
                <a:path w="792" h="78" extrusionOk="0">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Cambria"/>
                <a:ea typeface="Cambria"/>
                <a:cs typeface="Cambria"/>
                <a:sym typeface="Cambria"/>
              </a:endParaRPr>
            </a:p>
          </p:txBody>
        </p:sp>
        <p:sp>
          <p:nvSpPr>
            <p:cNvPr id="377" name="Google Shape;377;p45"/>
            <p:cNvSpPr/>
            <p:nvPr/>
          </p:nvSpPr>
          <p:spPr>
            <a:xfrm>
              <a:off x="1009" y="1500"/>
              <a:ext cx="1005" cy="1115"/>
            </a:xfrm>
            <a:custGeom>
              <a:avLst/>
              <a:gdLst/>
              <a:ahLst/>
              <a:cxnLst/>
              <a:rect l="l" t="t" r="r" b="b"/>
              <a:pathLst>
                <a:path w="1005" h="1115" extrusionOk="0">
                  <a:moveTo>
                    <a:pt x="502" y="916"/>
                  </a:moveTo>
                  <a:lnTo>
                    <a:pt x="1005" y="1115"/>
                  </a:lnTo>
                  <a:lnTo>
                    <a:pt x="1005" y="0"/>
                  </a:lnTo>
                  <a:lnTo>
                    <a:pt x="0" y="0"/>
                  </a:lnTo>
                  <a:lnTo>
                    <a:pt x="0" y="1115"/>
                  </a:lnTo>
                  <a:lnTo>
                    <a:pt x="502" y="916"/>
                  </a:lnTo>
                  <a:close/>
                </a:path>
              </a:pathLst>
            </a:custGeom>
            <a:solidFill>
              <a:schemeClr val="accent4"/>
            </a:solidFill>
            <a:ln>
              <a:noFill/>
            </a:ln>
          </p:spPr>
          <p:txBody>
            <a:bodyPr spcFirstLastPara="1" wrap="square" lIns="91425" tIns="0" rIns="91425" bIns="180000" anchor="ctr" anchorCtr="0">
              <a:noAutofit/>
            </a:bodyPr>
            <a:lstStyle/>
            <a:p>
              <a:pPr marL="0" marR="0" lvl="0" indent="0" algn="ctr" rtl="0">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id="378" name="Google Shape;378;p45" descr="n14 zalo Nguyen Doan Thao Trang"/>
          <p:cNvSpPr/>
          <p:nvPr/>
        </p:nvSpPr>
        <p:spPr>
          <a:xfrm>
            <a:off x="1314931"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40 rad</a:t>
            </a:r>
            <a:endParaRPr sz="1800">
              <a:solidFill>
                <a:srgbClr val="2B2B2C"/>
              </a:solidFill>
              <a:latin typeface="Quattrocento Sans"/>
              <a:ea typeface="Quattrocento Sans"/>
              <a:cs typeface="Quattrocento Sans"/>
              <a:sym typeface="Quattrocento Sans"/>
            </a:endParaRPr>
          </a:p>
        </p:txBody>
      </p:sp>
      <p:sp>
        <p:nvSpPr>
          <p:cNvPr id="379" name="Google Shape;379;p45" descr="n14 zalo Nguyen Doan Thao Trang"/>
          <p:cNvSpPr/>
          <p:nvPr/>
        </p:nvSpPr>
        <p:spPr>
          <a:xfrm>
            <a:off x="3890933"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20 rad</a:t>
            </a:r>
            <a:endParaRPr sz="1800">
              <a:solidFill>
                <a:srgbClr val="2B2B2C"/>
              </a:solidFill>
              <a:latin typeface="Quattrocento Sans"/>
              <a:ea typeface="Quattrocento Sans"/>
              <a:cs typeface="Quattrocento Sans"/>
              <a:sym typeface="Quattrocento Sans"/>
            </a:endParaRPr>
          </a:p>
        </p:txBody>
      </p:sp>
      <p:sp>
        <p:nvSpPr>
          <p:cNvPr id="380" name="Google Shape;380;p45" descr="n14 zalo Nguyen Doan Thao Trang"/>
          <p:cNvSpPr/>
          <p:nvPr/>
        </p:nvSpPr>
        <p:spPr>
          <a:xfrm>
            <a:off x="6466935" y="3507757"/>
            <a:ext cx="1832128" cy="61260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3200">
                <a:solidFill>
                  <a:srgbClr val="2B2B2C"/>
                </a:solidFill>
                <a:latin typeface="Cambria"/>
                <a:ea typeface="Cambria"/>
                <a:cs typeface="Cambria"/>
                <a:sym typeface="Cambria"/>
              </a:rPr>
              <a:t>5 rad</a:t>
            </a:r>
            <a:endParaRPr sz="1800">
              <a:solidFill>
                <a:srgbClr val="2B2B2C"/>
              </a:solidFill>
              <a:latin typeface="Quattrocento Sans"/>
              <a:ea typeface="Quattrocento Sans"/>
              <a:cs typeface="Quattrocento Sans"/>
              <a:sym typeface="Quattrocento Sans"/>
            </a:endParaRPr>
          </a:p>
        </p:txBody>
      </p:sp>
      <p:sp>
        <p:nvSpPr>
          <p:cNvPr id="381" name="Google Shape;381;p45" descr="n14 zalo Nguyen Doan Thao Trang"/>
          <p:cNvSpPr/>
          <p:nvPr/>
        </p:nvSpPr>
        <p:spPr>
          <a:xfrm>
            <a:off x="9042937" y="3507757"/>
            <a:ext cx="1832128" cy="631711"/>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a:solidFill>
                  <a:srgbClr val="2B2B2C"/>
                </a:solidFill>
                <a:latin typeface="Cambria"/>
                <a:ea typeface="Cambria"/>
                <a:cs typeface="Cambria"/>
                <a:sym typeface="Cambria"/>
              </a:rPr>
              <a:t>10 rad.</a:t>
            </a:r>
            <a:endParaRPr sz="3000">
              <a:solidFill>
                <a:schemeClr val="dk2"/>
              </a:solidFill>
              <a:latin typeface="Cambria"/>
              <a:ea typeface="Cambria"/>
              <a:cs typeface="Cambria"/>
              <a:sym typeface="Cambria"/>
            </a:endParaRPr>
          </a:p>
        </p:txBody>
      </p:sp>
      <p:sp>
        <p:nvSpPr>
          <p:cNvPr id="382" name="Google Shape;382;p45" descr="n14 zalo Nguyen Doan Thao Trang"/>
          <p:cNvSpPr/>
          <p:nvPr/>
        </p:nvSpPr>
        <p:spPr>
          <a:xfrm>
            <a:off x="10442558" y="6168956"/>
            <a:ext cx="1749442" cy="672737"/>
          </a:xfrm>
          <a:prstGeom prst="homePlate">
            <a:avLst>
              <a:gd name="adj" fmla="val 50000"/>
            </a:avLst>
          </a:prstGeom>
          <a:solidFill>
            <a:srgbClr val="FF6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ĐÁP ÁN</a:t>
            </a:r>
            <a:endParaRPr/>
          </a:p>
        </p:txBody>
      </p:sp>
      <p:sp>
        <p:nvSpPr>
          <p:cNvPr id="383" name="Google Shape;383;p45" descr="n14 zalo Nguyen Doan Thao Trang">
            <a:hlinkClick r:id="rId4" action="ppaction://hlinksldjump"/>
          </p:cNvPr>
          <p:cNvSpPr/>
          <p:nvPr/>
        </p:nvSpPr>
        <p:spPr>
          <a:xfrm>
            <a:off x="-2226" y="5546305"/>
            <a:ext cx="1316935" cy="1316182"/>
          </a:xfrm>
          <a:custGeom>
            <a:avLst/>
            <a:gdLst/>
            <a:ahLst/>
            <a:cxnLst/>
            <a:rect l="l" t="t" r="r" b="b"/>
            <a:pathLst>
              <a:path w="120000" h="120000" extrusionOk="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w="120000" h="120000" fill="darkenLess" extrusionOk="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w="120000" h="120000" fill="darken" extrusionOk="0">
                <a:moveTo>
                  <a:pt x="60000" y="15000"/>
                </a:moveTo>
                <a:lnTo>
                  <a:pt x="15026" y="60000"/>
                </a:lnTo>
                <a:lnTo>
                  <a:pt x="104974" y="60000"/>
                </a:lnTo>
                <a:close/>
                <a:moveTo>
                  <a:pt x="54378" y="82500"/>
                </a:moveTo>
                <a:lnTo>
                  <a:pt x="65622" y="82500"/>
                </a:lnTo>
                <a:lnTo>
                  <a:pt x="65622" y="105000"/>
                </a:lnTo>
                <a:lnTo>
                  <a:pt x="54378" y="105000"/>
                </a:lnTo>
                <a:close/>
              </a:path>
              <a:path w="120000" h="120000" fill="none" extrusionOk="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w="120000" h="120000" fill="none" extrusionOk="0">
                <a:moveTo>
                  <a:pt x="0" y="0"/>
                </a:moveTo>
                <a:lnTo>
                  <a:pt x="120000" y="0"/>
                </a:lnTo>
                <a:lnTo>
                  <a:pt x="120000" y="120000"/>
                </a:lnTo>
                <a:lnTo>
                  <a:pt x="0" y="120000"/>
                </a:lnTo>
                <a:close/>
              </a:path>
            </a:pathLst>
          </a:custGeom>
          <a:solidFill>
            <a:srgbClr val="AD8E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lt1"/>
                </a:solidFill>
                <a:latin typeface="Cambria"/>
                <a:ea typeface="Cambria"/>
                <a:cs typeface="Cambria"/>
                <a:sym typeface="Cambria"/>
              </a:rPr>
              <a:t>Home</a:t>
            </a:r>
            <a:endParaRPr sz="2800" b="1">
              <a:solidFill>
                <a:schemeClr val="lt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6"/>
                                        </p:tgtEl>
                                        <p:attrNameLst>
                                          <p:attrName>style.visibility</p:attrName>
                                        </p:attrNameLst>
                                      </p:cBhvr>
                                      <p:to>
                                        <p:strVal val="visible"/>
                                      </p:to>
                                    </p:set>
                                    <p:animEffect transition="in" filter="fade">
                                      <p:cBhvr>
                                        <p:cTn id="11" dur="500"/>
                                        <p:tgtEl>
                                          <p:spTgt spid="366"/>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78"/>
                                        </p:tgtEl>
                                        <p:attrNameLst>
                                          <p:attrName>style.visibility</p:attrName>
                                        </p:attrNameLst>
                                      </p:cBhvr>
                                      <p:to>
                                        <p:strVal val="visible"/>
                                      </p:to>
                                    </p:set>
                                    <p:anim calcmode="lin" valueType="num">
                                      <p:cBhvr additive="base">
                                        <p:cTn id="15" dur="500"/>
                                        <p:tgtEl>
                                          <p:spTgt spid="378"/>
                                        </p:tgtEl>
                                        <p:attrNameLst>
                                          <p:attrName>ppt_w</p:attrName>
                                        </p:attrNameLst>
                                      </p:cBhvr>
                                      <p:tavLst>
                                        <p:tav tm="0">
                                          <p:val>
                                            <p:strVal val="0"/>
                                          </p:val>
                                        </p:tav>
                                        <p:tav tm="100000">
                                          <p:val>
                                            <p:strVal val="#ppt_w"/>
                                          </p:val>
                                        </p:tav>
                                      </p:tavLst>
                                    </p:anim>
                                    <p:anim calcmode="lin" valueType="num">
                                      <p:cBhvr additive="base">
                                        <p:cTn id="16" dur="500"/>
                                        <p:tgtEl>
                                          <p:spTgt spid="378"/>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69"/>
                                        </p:tgtEl>
                                        <p:attrNameLst>
                                          <p:attrName>style.visibility</p:attrName>
                                        </p:attrNameLst>
                                      </p:cBhvr>
                                      <p:to>
                                        <p:strVal val="visible"/>
                                      </p:to>
                                    </p:set>
                                    <p:animEffect transition="in" filter="fade">
                                      <p:cBhvr>
                                        <p:cTn id="20" dur="500"/>
                                        <p:tgtEl>
                                          <p:spTgt spid="369"/>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79"/>
                                        </p:tgtEl>
                                        <p:attrNameLst>
                                          <p:attrName>style.visibility</p:attrName>
                                        </p:attrNameLst>
                                      </p:cBhvr>
                                      <p:to>
                                        <p:strVal val="visible"/>
                                      </p:to>
                                    </p:set>
                                    <p:anim calcmode="lin" valueType="num">
                                      <p:cBhvr additive="base">
                                        <p:cTn id="24" dur="500"/>
                                        <p:tgtEl>
                                          <p:spTgt spid="379"/>
                                        </p:tgtEl>
                                        <p:attrNameLst>
                                          <p:attrName>ppt_w</p:attrName>
                                        </p:attrNameLst>
                                      </p:cBhvr>
                                      <p:tavLst>
                                        <p:tav tm="0">
                                          <p:val>
                                            <p:strVal val="0"/>
                                          </p:val>
                                        </p:tav>
                                        <p:tav tm="100000">
                                          <p:val>
                                            <p:strVal val="#ppt_w"/>
                                          </p:val>
                                        </p:tav>
                                      </p:tavLst>
                                    </p:anim>
                                    <p:anim calcmode="lin" valueType="num">
                                      <p:cBhvr additive="base">
                                        <p:cTn id="25" dur="500"/>
                                        <p:tgtEl>
                                          <p:spTgt spid="379"/>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72"/>
                                        </p:tgtEl>
                                        <p:attrNameLst>
                                          <p:attrName>style.visibility</p:attrName>
                                        </p:attrNameLst>
                                      </p:cBhvr>
                                      <p:to>
                                        <p:strVal val="visible"/>
                                      </p:to>
                                    </p:set>
                                    <p:animEffect transition="in" filter="fade">
                                      <p:cBhvr>
                                        <p:cTn id="29" dur="500"/>
                                        <p:tgtEl>
                                          <p:spTgt spid="372"/>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80"/>
                                        </p:tgtEl>
                                        <p:attrNameLst>
                                          <p:attrName>style.visibility</p:attrName>
                                        </p:attrNameLst>
                                      </p:cBhvr>
                                      <p:to>
                                        <p:strVal val="visible"/>
                                      </p:to>
                                    </p:set>
                                    <p:anim calcmode="lin" valueType="num">
                                      <p:cBhvr additive="base">
                                        <p:cTn id="33" dur="500"/>
                                        <p:tgtEl>
                                          <p:spTgt spid="380"/>
                                        </p:tgtEl>
                                        <p:attrNameLst>
                                          <p:attrName>ppt_w</p:attrName>
                                        </p:attrNameLst>
                                      </p:cBhvr>
                                      <p:tavLst>
                                        <p:tav tm="0">
                                          <p:val>
                                            <p:strVal val="0"/>
                                          </p:val>
                                        </p:tav>
                                        <p:tav tm="100000">
                                          <p:val>
                                            <p:strVal val="#ppt_w"/>
                                          </p:val>
                                        </p:tav>
                                      </p:tavLst>
                                    </p:anim>
                                    <p:anim calcmode="lin" valueType="num">
                                      <p:cBhvr additive="base">
                                        <p:cTn id="34" dur="500"/>
                                        <p:tgtEl>
                                          <p:spTgt spid="380"/>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75"/>
                                        </p:tgtEl>
                                        <p:attrNameLst>
                                          <p:attrName>style.visibility</p:attrName>
                                        </p:attrNameLst>
                                      </p:cBhvr>
                                      <p:to>
                                        <p:strVal val="visible"/>
                                      </p:to>
                                    </p:set>
                                    <p:animEffect transition="in" filter="fade">
                                      <p:cBhvr>
                                        <p:cTn id="38" dur="500"/>
                                        <p:tgtEl>
                                          <p:spTgt spid="375"/>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381"/>
                                        </p:tgtEl>
                                        <p:attrNameLst>
                                          <p:attrName>style.visibility</p:attrName>
                                        </p:attrNameLst>
                                      </p:cBhvr>
                                      <p:to>
                                        <p:strVal val="visible"/>
                                      </p:to>
                                    </p:set>
                                    <p:anim calcmode="lin" valueType="num">
                                      <p:cBhvr additive="base">
                                        <p:cTn id="42" dur="500"/>
                                        <p:tgtEl>
                                          <p:spTgt spid="381"/>
                                        </p:tgtEl>
                                        <p:attrNameLst>
                                          <p:attrName>ppt_w</p:attrName>
                                        </p:attrNameLst>
                                      </p:cBhvr>
                                      <p:tavLst>
                                        <p:tav tm="0">
                                          <p:val>
                                            <p:strVal val="0"/>
                                          </p:val>
                                        </p:tav>
                                        <p:tav tm="100000">
                                          <p:val>
                                            <p:strVal val="#ppt_w"/>
                                          </p:val>
                                        </p:tav>
                                      </p:tavLst>
                                    </p:anim>
                                    <p:anim calcmode="lin" valueType="num">
                                      <p:cBhvr additive="base">
                                        <p:cTn id="43" dur="500"/>
                                        <p:tgtEl>
                                          <p:spTgt spid="3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2376</Words>
  <Application>Microsoft Office PowerPoint</Application>
  <PresentationFormat>Widescreen</PresentationFormat>
  <Paragraphs>369</Paragraphs>
  <Slides>39</Slides>
  <Notes>37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Quattrocento Sans</vt:lpstr>
      <vt:lpstr>Times New Roman</vt:lpstr>
      <vt:lpstr>Roboto</vt:lpstr>
      <vt:lpstr>Arial</vt:lpstr>
      <vt:lpstr>Noto Sans Symbols</vt:lpstr>
      <vt:lpstr>Cambria</vt:lpstr>
      <vt:lpstr>Fira Sans Extra Condensed SemiBold</vt:lpstr>
      <vt:lpstr>Calibri</vt:lpstr>
      <vt:lpstr>Roboto Condensed Light</vt:lpstr>
      <vt:lpstr>Office Theme</vt:lpstr>
      <vt:lpstr>Newton's Laws Infographics by Slidesgo</vt:lpstr>
      <vt:lpstr>1_Office Theme</vt:lpstr>
      <vt:lpstr>PowerPoint Presentation</vt:lpstr>
      <vt:lpstr>KIỂM TRA BÀI CŨ –  TRÒ CHƠI “MẢNH GHÉP”</vt:lpstr>
      <vt:lpstr>ĐỘNG CƠ ĐỐT 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5</cp:revision>
  <dcterms:modified xsi:type="dcterms:W3CDTF">2025-04-23T07:48:31Z</dcterms:modified>
</cp:coreProperties>
</file>